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heme/theme3.xml" ContentType="application/vnd.openxmlformats-officedocument.theme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3"/>
  </p:notesMasterIdLst>
  <p:sldIdLst>
    <p:sldId id="409" r:id="rId3"/>
    <p:sldId id="422" r:id="rId4"/>
    <p:sldId id="412" r:id="rId5"/>
    <p:sldId id="413" r:id="rId6"/>
    <p:sldId id="423" r:id="rId7"/>
    <p:sldId id="414" r:id="rId8"/>
    <p:sldId id="415" r:id="rId9"/>
    <p:sldId id="416" r:id="rId10"/>
    <p:sldId id="417" r:id="rId11"/>
    <p:sldId id="419" r:id="rId12"/>
    <p:sldId id="420" r:id="rId13"/>
    <p:sldId id="421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0" r:id="rId31"/>
    <p:sldId id="44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48"/>
        <p:guide pos="379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70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6.xml"/><Relationship Id="rId4" Type="http://schemas.openxmlformats.org/officeDocument/2006/relationships/tags" Target="../tags/tag8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0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8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45.xml"/><Relationship Id="rId7" Type="http://schemas.openxmlformats.org/officeDocument/2006/relationships/tags" Target="../tags/tag149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53.xml"/><Relationship Id="rId9" Type="http://schemas.openxmlformats.org/officeDocument/2006/relationships/tags" Target="../tags/tag158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274320" y="321260"/>
            <a:ext cx="11683455" cy="393053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8"/>
          <p:cNvSpPr/>
          <p:nvPr userDrawn="1">
            <p:custDataLst>
              <p:tags r:id="rId2"/>
            </p:custDataLst>
          </p:nvPr>
        </p:nvSpPr>
        <p:spPr>
          <a:xfrm>
            <a:off x="9490237" y="321259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99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261015" y="2411670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9471025" y="6254750"/>
            <a:ext cx="180022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 flipV="1">
            <a:off x="750570" y="6305550"/>
            <a:ext cx="71564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>
            <p:custDataLst>
              <p:tags r:id="rId6"/>
            </p:custDataLst>
          </p:nvPr>
        </p:nvSpPr>
        <p:spPr>
          <a:xfrm>
            <a:off x="1555115" y="6306820"/>
            <a:ext cx="88900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>
            <p:custDataLst>
              <p:tags r:id="rId7"/>
            </p:custDataLst>
          </p:nvPr>
        </p:nvSpPr>
        <p:spPr>
          <a:xfrm>
            <a:off x="1731010" y="6306820"/>
            <a:ext cx="253365" cy="762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1"/>
            </p:custDataLst>
          </p:nvPr>
        </p:nvSpPr>
        <p:spPr>
          <a:xfrm>
            <a:off x="883644" y="809127"/>
            <a:ext cx="9144000" cy="1896745"/>
          </a:xfrm>
        </p:spPr>
        <p:txBody>
          <a:bodyPr lIns="91440" tIns="45720" rIns="91440" bIns="0" anchor="b" anchorCtr="0">
            <a:normAutofit/>
          </a:bodyPr>
          <a:lstStyle>
            <a:lvl1pPr algn="l">
              <a:defRPr sz="6600" b="1" spc="600" baseline="0">
                <a:latin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2"/>
            </p:custDataLst>
          </p:nvPr>
        </p:nvSpPr>
        <p:spPr>
          <a:xfrm>
            <a:off x="883643" y="3017520"/>
            <a:ext cx="9144000" cy="890270"/>
          </a:xfrm>
        </p:spPr>
        <p:txBody>
          <a:bodyPr lIns="91440" tIns="0" rIns="91440" bIns="4572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3"/>
            </p:custDataLst>
          </p:nvPr>
        </p:nvSpPr>
        <p:spPr>
          <a:xfrm>
            <a:off x="883644" y="5050433"/>
            <a:ext cx="3365430" cy="579657"/>
          </a:xfrm>
        </p:spPr>
        <p:txBody>
          <a:bodyPr lIns="91440" tIns="45720" rIns="91440" bIns="45720">
            <a:normAutofit/>
          </a:bodyPr>
          <a:lstStyle>
            <a:lvl1pPr marL="0" indent="0">
              <a:buNone/>
              <a:defRPr sz="2400" baseline="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6474460"/>
            <a:ext cx="12249150" cy="3835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4676775" y="2059757"/>
            <a:ext cx="6243774" cy="922021"/>
          </a:xfrm>
        </p:spPr>
        <p:txBody>
          <a:bodyPr lIns="91440" tIns="45720" rIns="91440" bIns="0" anchor="b" anchorCtr="0">
            <a:normAutofit/>
          </a:bodyPr>
          <a:lstStyle>
            <a:lvl1pPr>
              <a:defRPr sz="54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676775" y="3102596"/>
            <a:ext cx="6243774" cy="1401006"/>
          </a:xfrm>
        </p:spPr>
        <p:txBody>
          <a:bodyPr lIns="91440" tIns="0" rIns="91440" bIns="45720">
            <a:normAutofit/>
          </a:bodyPr>
          <a:lstStyle>
            <a:lvl1pPr marL="0" indent="0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7628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4522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266065" y="313690"/>
            <a:ext cx="11683365" cy="5634990"/>
          </a:xfrm>
          <a:prstGeom prst="rect">
            <a:avLst/>
          </a:prstGeom>
          <a:solidFill>
            <a:schemeClr val="tx2"/>
          </a:solidFill>
          <a:ln w="28575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1422400" y="4064000"/>
            <a:ext cx="5283200" cy="12700"/>
          </a:xfrm>
          <a:prstGeom prst="rect">
            <a:avLst/>
          </a:prstGeom>
          <a:solidFill>
            <a:schemeClr val="accent1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形状 8"/>
          <p:cNvSpPr/>
          <p:nvPr userDrawn="1">
            <p:custDataLst>
              <p:tags r:id="rId3"/>
            </p:custDataLst>
          </p:nvPr>
        </p:nvSpPr>
        <p:spPr>
          <a:xfrm>
            <a:off x="9480712" y="313004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8" name="任意形状 9"/>
          <p:cNvSpPr/>
          <p:nvPr userDrawn="1">
            <p:custDataLst>
              <p:tags r:id="rId4"/>
            </p:custDataLst>
          </p:nvPr>
        </p:nvSpPr>
        <p:spPr>
          <a:xfrm rot="10800000">
            <a:off x="261015" y="4113028"/>
            <a:ext cx="1887415" cy="184012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99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320799" y="2376714"/>
            <a:ext cx="6653601" cy="1607337"/>
          </a:xfrm>
        </p:spPr>
        <p:txBody>
          <a:bodyPr vert="horz" lIns="91440" tIns="45720" rIns="9144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9600" b="1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形状 8"/>
          <p:cNvSpPr/>
          <p:nvPr userDrawn="1">
            <p:custDataLst>
              <p:tags r:id="rId1"/>
            </p:custDataLst>
          </p:nvPr>
        </p:nvSpPr>
        <p:spPr>
          <a:xfrm>
            <a:off x="9727092" y="-51"/>
            <a:ext cx="2464998" cy="2403231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0800000">
            <a:off x="0" y="5480050"/>
            <a:ext cx="1412875" cy="137795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>
                  <a:alpha val="10000"/>
                </a:schemeClr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sp>
        <p:nvSpPr>
          <p:cNvPr id="6" name="任意形状 8"/>
          <p:cNvSpPr/>
          <p:nvPr userDrawn="1">
            <p:custDataLst>
              <p:tags r:id="rId2"/>
            </p:custDataLst>
          </p:nvPr>
        </p:nvSpPr>
        <p:spPr>
          <a:xfrm rot="16200000">
            <a:off x="-21591" y="25773"/>
            <a:ext cx="1741805" cy="169862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10" name="任意形状 9"/>
          <p:cNvSpPr/>
          <p:nvPr userDrawn="1">
            <p:custDataLst>
              <p:tags r:id="rId3"/>
            </p:custDataLst>
          </p:nvPr>
        </p:nvSpPr>
        <p:spPr>
          <a:xfrm rot="10800000">
            <a:off x="0" y="5913755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8" name="任意形状 9"/>
          <p:cNvSpPr/>
          <p:nvPr userDrawn="1">
            <p:custDataLst>
              <p:tags r:id="rId2"/>
            </p:custDataLst>
          </p:nvPr>
        </p:nvSpPr>
        <p:spPr>
          <a:xfrm rot="16200000">
            <a:off x="-18383" y="15240"/>
            <a:ext cx="1243965" cy="121348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6" name="任意形状 8"/>
          <p:cNvSpPr/>
          <p:nvPr userDrawn="1">
            <p:custDataLst>
              <p:tags r:id="rId3"/>
            </p:custDataLst>
          </p:nvPr>
        </p:nvSpPr>
        <p:spPr>
          <a:xfrm>
            <a:off x="10344785" y="0"/>
            <a:ext cx="1847215" cy="1801495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tx2">
                  <a:lumMod val="90000"/>
                  <a:alpha val="2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3810" y="5029201"/>
            <a:ext cx="12192000" cy="1828799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10" name="任意形状 9"/>
          <p:cNvSpPr/>
          <p:nvPr userDrawn="1">
            <p:custDataLst>
              <p:tags r:id="rId2"/>
            </p:custDataLst>
          </p:nvPr>
        </p:nvSpPr>
        <p:spPr>
          <a:xfrm rot="10800000">
            <a:off x="3810" y="5905500"/>
            <a:ext cx="976630" cy="952500"/>
          </a:xfrm>
          <a:custGeom>
            <a:avLst/>
            <a:gdLst>
              <a:gd name="connsiteX0" fmla="*/ 361564 w 3507050"/>
              <a:gd name="connsiteY0" fmla="*/ 0 h 3419170"/>
              <a:gd name="connsiteX1" fmla="*/ 3507050 w 3507050"/>
              <a:gd name="connsiteY1" fmla="*/ 0 h 3419170"/>
              <a:gd name="connsiteX2" fmla="*/ 3507050 w 3507050"/>
              <a:gd name="connsiteY2" fmla="*/ 3045349 h 3419170"/>
              <a:gd name="connsiteX3" fmla="*/ 3329322 w 3507050"/>
              <a:gd name="connsiteY3" fmla="*/ 3151539 h 3419170"/>
              <a:gd name="connsiteX4" fmla="*/ 2254631 w 3507050"/>
              <a:gd name="connsiteY4" fmla="*/ 3419170 h 3419170"/>
              <a:gd name="connsiteX5" fmla="*/ 0 w 3507050"/>
              <a:gd name="connsiteY5" fmla="*/ 1201750 h 3419170"/>
              <a:gd name="connsiteX6" fmla="*/ 272122 w 3507050"/>
              <a:gd name="connsiteY6" fmla="*/ 144796 h 3419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07050" h="3419170">
                <a:moveTo>
                  <a:pt x="361564" y="0"/>
                </a:moveTo>
                <a:lnTo>
                  <a:pt x="3507050" y="0"/>
                </a:lnTo>
                <a:lnTo>
                  <a:pt x="3507050" y="3045349"/>
                </a:lnTo>
                <a:lnTo>
                  <a:pt x="3329322" y="3151539"/>
                </a:lnTo>
                <a:cubicBezTo>
                  <a:pt x="3009856" y="3322220"/>
                  <a:pt x="2643756" y="3419170"/>
                  <a:pt x="2254631" y="3419170"/>
                </a:cubicBezTo>
                <a:cubicBezTo>
                  <a:pt x="1009433" y="3419170"/>
                  <a:pt x="0" y="2426397"/>
                  <a:pt x="0" y="1201750"/>
                </a:cubicBezTo>
                <a:cubicBezTo>
                  <a:pt x="0" y="819048"/>
                  <a:pt x="98578" y="458990"/>
                  <a:pt x="272122" y="144796"/>
                </a:cubicBezTo>
                <a:close/>
              </a:path>
            </a:pathLst>
          </a:custGeom>
          <a:gradFill>
            <a:gsLst>
              <a:gs pos="0">
                <a:schemeClr val="tx2">
                  <a:lumMod val="90000"/>
                  <a:alpha val="24000"/>
                </a:schemeClr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highlight>
                <a:srgbClr val="1171F1"/>
              </a:highlight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-3492"/>
            <a:ext cx="12192000" cy="914400"/>
          </a:xfrm>
          <a:prstGeom prst="rect">
            <a:avLst/>
          </a:prstGeom>
          <a:solidFill>
            <a:schemeClr val="tx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755" y="193040"/>
            <a:ext cx="11037570" cy="521335"/>
          </a:xfrm>
        </p:spPr>
        <p:txBody>
          <a:bodyPr>
            <a:noAutofit/>
          </a:bodyPr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2021-9-13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ags" Target="../tags/tag6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6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ags" Target="../tags/tag6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67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66.xml"/><Relationship Id="rId10" Type="http://schemas.openxmlformats.org/officeDocument/2006/relationships/slideLayout" Target="../slideLayouts/slideLayout2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accent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3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tags" Target="../tags/tag2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4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41.xml"/><Relationship Id="rId1" Type="http://schemas.openxmlformats.org/officeDocument/2006/relationships/tags" Target="../tags/tag240.xml"/><Relationship Id="rId6" Type="http://schemas.openxmlformats.org/officeDocument/2006/relationships/tags" Target="../tags/tag245.xml"/><Relationship Id="rId5" Type="http://schemas.openxmlformats.org/officeDocument/2006/relationships/tags" Target="../tags/tag244.xml"/><Relationship Id="rId4" Type="http://schemas.openxmlformats.org/officeDocument/2006/relationships/tags" Target="../tags/tag24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4" Type="http://schemas.openxmlformats.org/officeDocument/2006/relationships/tags" Target="../tags/tag2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55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54.xml"/><Relationship Id="rId1" Type="http://schemas.openxmlformats.org/officeDocument/2006/relationships/tags" Target="../tags/tag253.xml"/><Relationship Id="rId6" Type="http://schemas.openxmlformats.org/officeDocument/2006/relationships/tags" Target="../tags/tag258.xml"/><Relationship Id="rId5" Type="http://schemas.openxmlformats.org/officeDocument/2006/relationships/tags" Target="../tags/tag257.xml"/><Relationship Id="rId4" Type="http://schemas.openxmlformats.org/officeDocument/2006/relationships/tags" Target="../tags/tag2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61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5" Type="http://schemas.openxmlformats.org/officeDocument/2006/relationships/tags" Target="../tags/tag263.xml"/><Relationship Id="rId4" Type="http://schemas.openxmlformats.org/officeDocument/2006/relationships/tags" Target="../tags/tag2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5" Type="http://schemas.openxmlformats.org/officeDocument/2006/relationships/tags" Target="../tags/tag269.xml"/><Relationship Id="rId4" Type="http://schemas.openxmlformats.org/officeDocument/2006/relationships/tags" Target="../tags/tag2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tags" Target="../tags/tag27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5" Type="http://schemas.openxmlformats.org/officeDocument/2006/relationships/tags" Target="../tags/tag282.xml"/><Relationship Id="rId4" Type="http://schemas.openxmlformats.org/officeDocument/2006/relationships/tags" Target="../tags/tag2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8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85.xml"/><Relationship Id="rId1" Type="http://schemas.openxmlformats.org/officeDocument/2006/relationships/tags" Target="../tags/tag284.xml"/><Relationship Id="rId6" Type="http://schemas.openxmlformats.org/officeDocument/2006/relationships/tags" Target="../tags/tag289.xml"/><Relationship Id="rId5" Type="http://schemas.openxmlformats.org/officeDocument/2006/relationships/tags" Target="../tags/tag288.xml"/><Relationship Id="rId4" Type="http://schemas.openxmlformats.org/officeDocument/2006/relationships/tags" Target="../tags/tag28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tags" Target="../tags/tag29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299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98.xml"/><Relationship Id="rId1" Type="http://schemas.openxmlformats.org/officeDocument/2006/relationships/tags" Target="../tags/tag297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305.xml"/><Relationship Id="rId7" Type="http://schemas.openxmlformats.org/officeDocument/2006/relationships/tags" Target="../tags/tag309.xml"/><Relationship Id="rId2" Type="http://schemas.openxmlformats.org/officeDocument/2006/relationships/tags" Target="../tags/tag304.xml"/><Relationship Id="rId1" Type="http://schemas.openxmlformats.org/officeDocument/2006/relationships/tags" Target="../tags/tag303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1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1.xml"/><Relationship Id="rId1" Type="http://schemas.openxmlformats.org/officeDocument/2006/relationships/tags" Target="../tags/tag310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318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tags" Target="../tags/tag321.xml"/><Relationship Id="rId5" Type="http://schemas.openxmlformats.org/officeDocument/2006/relationships/tags" Target="../tags/tag320.xml"/><Relationship Id="rId4" Type="http://schemas.openxmlformats.org/officeDocument/2006/relationships/tags" Target="../tags/tag3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32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29.xml"/><Relationship Id="rId1" Type="http://schemas.openxmlformats.org/officeDocument/2006/relationships/tags" Target="../tags/tag328.xml"/><Relationship Id="rId6" Type="http://schemas.openxmlformats.org/officeDocument/2006/relationships/tags" Target="../tags/tag333.xml"/><Relationship Id="rId5" Type="http://schemas.openxmlformats.org/officeDocument/2006/relationships/tags" Target="../tags/tag332.xml"/><Relationship Id="rId4" Type="http://schemas.openxmlformats.org/officeDocument/2006/relationships/tags" Target="../tags/tag3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336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35.xml"/><Relationship Id="rId1" Type="http://schemas.openxmlformats.org/officeDocument/2006/relationships/tags" Target="../tags/tag334.xml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4" Type="http://schemas.openxmlformats.org/officeDocument/2006/relationships/tags" Target="../tags/tag33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196.xml"/><Relationship Id="rId7" Type="http://schemas.openxmlformats.org/officeDocument/2006/relationships/tags" Target="../tags/tag200.xml"/><Relationship Id="rId2" Type="http://schemas.openxmlformats.org/officeDocument/2006/relationships/tags" Target="../tags/tag195.xml"/><Relationship Id="rId1" Type="http://schemas.openxmlformats.org/officeDocument/2006/relationships/tags" Target="../tags/tag194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5" Type="http://schemas.openxmlformats.org/officeDocument/2006/relationships/tags" Target="../tags/tag205.xml"/><Relationship Id="rId4" Type="http://schemas.openxmlformats.org/officeDocument/2006/relationships/tags" Target="../tags/tag20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10" Type="http://schemas.openxmlformats.org/officeDocument/2006/relationships/image" Target="../media/image3.png"/><Relationship Id="rId4" Type="http://schemas.openxmlformats.org/officeDocument/2006/relationships/tags" Target="../tags/tag212.xml"/><Relationship Id="rId9" Type="http://schemas.openxmlformats.org/officeDocument/2006/relationships/hyperlink" Target="&#20154;&#30340;&#27491;&#30830;&#24605;&#24819;&#26159;&#20174;&#21738;&#37324;&#26469;&#30340;_&#39640;&#28165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24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5" Type="http://schemas.openxmlformats.org/officeDocument/2006/relationships/tags" Target="../tags/tag226.xml"/><Relationship Id="rId4" Type="http://schemas.openxmlformats.org/officeDocument/2006/relationships/tags" Target="../tags/tag2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7" Type="http://schemas.openxmlformats.org/officeDocument/2006/relationships/slideLayout" Target="../slideLayouts/slideLayout18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94-200R114534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35"/>
            <a:ext cx="121926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94335" y="1453515"/>
            <a:ext cx="11064240" cy="1413510"/>
          </a:xfrm>
        </p:spPr>
        <p:txBody>
          <a:bodyPr/>
          <a:lstStyle/>
          <a:p>
            <a:r>
              <a:rPr lang="zh-CN" altLang="zh-CN" sz="6600">
                <a:solidFill>
                  <a:srgbClr val="FFFF00"/>
                </a:solidFill>
              </a:rPr>
              <a:t>人的正确思想是从哪里来的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95288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①提出问题，明确论点（开头三句，三问三答）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065" y="2060575"/>
            <a:ext cx="11130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②存在和思想的关系（紧接二句，对应说明）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0065" y="2826385"/>
            <a:ext cx="9846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③物质到精神，存在到思想（以下五句，第一个飞跃）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0065" y="351726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④精神到物质，思想到存在（以下六句，第二个飞跃）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423735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⑤正确认识的全过程（以下二句，两个飞跃多次反复）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0065" y="4935855"/>
            <a:ext cx="108045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⑥联系实际，解决问题（最后四句，为文缘由和目的）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106451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引论：提出问题，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提出人的正确思想只能从社会实践中来，只能从社会的生产斗争、阶级斗争和科学实验这三项实践中来的中心论点。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7200" y="2853690"/>
            <a:ext cx="98463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本论：分析问题，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从物质与精神的辩证关系论证认识过程的两个阶段，从而论证中心论点。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4237355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结论：解决问题，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联系实际，指明学习辩证唯物论的认识论的重要意义。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294130"/>
            <a:ext cx="10724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第二部分可以看作是一篇独立的议论文，试划分结构。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065" y="2060575"/>
            <a:ext cx="11130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引论：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总论物质与精神的辨证关系，这是下文两个飞跃的纲。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0065" y="2826385"/>
            <a:ext cx="98463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分别论证飞跃过程的两个阶段。又可分为两层：第一次飞跃；第二次飞跃（感性认识→理性认识→实践）。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4404995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结论：</a:t>
            </a:r>
            <a:r>
              <a:rPr lang="zh-CN" sz="2800" b="1">
                <a:latin typeface="黑体" panose="02010609060101010101" charset="-122"/>
                <a:ea typeface="黑体" panose="02010609060101010101" charset="-122"/>
              </a:rPr>
              <a:t>对上文的总结并深化，阐述一个正确的认识的形成需要经过一个反复实践的过程。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B050"/>
                </a:solidFill>
              </a:rPr>
              <a:t>论证的严密性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6565" y="1371600"/>
            <a:ext cx="1119505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前  后  呼  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0065" y="2044065"/>
            <a:ext cx="111309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开头和结尾是呼应的。开头是提出问题，结尾是解决问题。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0065" y="2858135"/>
            <a:ext cx="9846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主体部分先后连接呼应：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0065" y="3441700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③和④是连接的：③④讲两个飞跃，这两个飞跃物质到精神，存在到思想，精神到物质，思想到存在是对应的。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30225" y="4752340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②⑤是相呼应的。②是“物质——精神——物质”的总领。  ⑤是“物质——精神——物质”的归结。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2" grpId="0"/>
      <p:bldP spid="3" grpId="0"/>
      <p:bldP spid="8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0235" y="2492375"/>
            <a:ext cx="108045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文章概念明确，用词准确，判断正确，推理具有逻辑性。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0235" y="3691255"/>
            <a:ext cx="108045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人们的社会存在，决定人们的思想。而代表先进阶级的正确思想，一旦被群众掌握，就会变成改造社会、改造世界的物质力量。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论证的严密性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准  确  严  密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0065" y="2241550"/>
            <a:ext cx="10804525" cy="3866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680"/>
              </a:lnSpc>
            </a:pP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在社会斗争中，代表先进阶级的势力，有时候有些失败，并不是因为思想不正确，而是因为在斗争力量的对比上，先进势力这一方，暂时还不如反动势力那一方，所以暂时失败了，但是以后总有一天会要成功的。人们的认识经过实践的考验，又会产生一个飞跃。这次飞跃，比起前一次飞跃来，意义更加伟大。因为只有这一次飞跃，才能证明认识的第一次飞跃，即从客观外界的反映过程中得到的思想、理论、政策、计划、办法等等，究竟是正确的还是错误的，此外再无别的检验真理的办法。而无产阶级认识世界的目的，只是为了改造世界，此外再无别的目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FF0000"/>
                </a:solidFill>
              </a:rPr>
              <a:t>语言的通俗性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标  题  上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的标题既反映文章的内容，又受写作对象、时间、目的、要求等因素制约。这个标题包含两层意思：一是人的思想是从哪里来的？二是人的正确思想是从哪里来的？这与课文讲的两次飞跃紧密联系，也就是说，标题正确地反映了这篇文章的内容。这个标题是针对后文“现在我们的同志中，有很多人还不懂得这个认识论的道理”的现实而提出问题的，是1963年写给农村工作者读的，因此语言通俗易懂；用疑问句，有引起读者注意和深思的作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开  头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文章开头三问三答：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造成疑问和悬念，引起读者的注意和思考；强调了回答的内容，使中心论点鲜明突出；强调并说明了中心论点的内在含意。三个问句中，第一个问句引出议论的中心，统贯全篇，也包括了后两个问句的内容。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FF0000"/>
                </a:solidFill>
              </a:rPr>
              <a:t>写作的针对性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37401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语言的通俗性</a:t>
            </a:r>
            <a:endParaRPr lang="zh-CN" altLang="en-US" sz="4400" b="1" spc="300">
              <a:solidFill>
                <a:schemeClr val="accent1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从  行  文  用  语  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0065" y="2306955"/>
            <a:ext cx="10804525" cy="3764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5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文中使用了三组相应的概念：  存在——思想，实践——认识，物质——精神。这三组概念在表达哲学观点时，有时是相通的，有时在使用范围和特定内涵却又有一定的差别。作者在文中为了通俗地说明问题，用“物质”和“精神”这一组概念贯串全文，能通用的都加以说明；不能通用的就使用特定概念。这样，表达既通俗易懂，又准确清楚。</a:t>
            </a:r>
            <a:r>
              <a:rPr lang="zh-CN" sz="2400" b="1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</a:rPr>
              <a:t>有一点需特别指出，本文用“物质变精神”、“精神变物质”这种通俗的表达方式来反映辩证唯物论的认识论，只能认为是特定语言环境的特定概括，在理解和使用时，必须用自己的认识去补充、丰富，作出科学的解释，并加上引号，不能生硬地不加分析地作简单理解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语言的通俗性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7067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000" b="1">
                <a:latin typeface="微软雅黑" panose="020B0503020204020204" pitchFamily="34" charset="-122"/>
                <a:ea typeface="微软雅黑" panose="020B0503020204020204" pitchFamily="34" charset="-122"/>
              </a:rPr>
              <a:t>为什么用通俗易懂的语言来阐述深奥的哲学道理？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035" y="2078355"/>
            <a:ext cx="11163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一方面，这是作者一贯的特有的语言风格。作者善于用群众喜闻乐见的、生动活泼的语言来表达自己的思想观点。我们读过的《改造我们的学习》《反动党八股》等，都具有这样的语言特点。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3897630"/>
            <a:ext cx="11051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一方面，是由本文写作的对象和目的决定的。本文的读者对象主要是下农村的工作干部，其目的是武装他们的头脑，用正确的思想去指导工作，宣传群众。故作者在行文时使用通俗浅近的语言，比起其它文章显得尤其突出，这是内容决定了语言形式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70C0"/>
                </a:solidFill>
              </a:rPr>
              <a:t>启示的深刻性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人们在实践过程中，通过自己的感官直接接触客观外界，引起了许多感觉，在头脑中生起了许多印象，对各种事物的表面现象有了初步认识，这就是感性认识。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7200" y="3897630"/>
            <a:ext cx="11051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人们在实践中对于某种事物的感觉和印象反复了许多次，经过脑子的思考，把认识推进了一大步，形成了思想。这样就透过事物的表面现象，对事物的本质有了认识，这就是理性认识。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670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什么叫感性认识？什么叫理性认识？两者有什么区别？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7"/>
            </p:custDataLst>
          </p:nvPr>
        </p:nvGraphicFramePr>
        <p:xfrm>
          <a:off x="899160" y="2346325"/>
          <a:ext cx="10306050" cy="3517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3025"/>
                <a:gridCol w="5153025"/>
              </a:tblGrid>
              <a:tr h="879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感性认识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/>
                        <a:t>理性认识</a:t>
                      </a:r>
                    </a:p>
                  </a:txBody>
                  <a:tcPr/>
                </a:tc>
              </a:tr>
              <a:tr h="8794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794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7947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899160" y="33572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反映客观事物的现象、外部联系</a:t>
            </a:r>
            <a:endParaRPr lang="zh-CN" altLang="en-US" sz="2400" b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9160" y="41821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以直接感受性为特点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99160" y="503428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以事物的现象为内容（包括感觉、直觉、表象）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47740" y="335724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反映客观事物的本质、内部联系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047740" y="41821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以抽象性和间接性为特点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47740" y="5034280"/>
            <a:ext cx="508000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latin typeface="黑体" panose="02010609060101010101" charset="-122"/>
                <a:ea typeface="黑体" panose="02010609060101010101" charset="-122"/>
              </a:rPr>
              <a:t>以事物的本质为内容（包括概念、判断、推理）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通过学习本文，我有什么样的收获？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阅读和写作范例。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本文从结构形式上给我们提供了阅读和写作议论文的良好范例。议论文一般的结构形式，在总体上是共同的、不可逾越的。这就是：引论——开头——提出问题，本论——本体——分析问题，结论——结尾——解决问题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7035" y="4154170"/>
            <a:ext cx="110515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语言表达的通俗性。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写文章使用语言，怎样才是高明的？本文生动地告诉我们，朴素、平实，采用群众的活泼新鲜的语言，照样可以阐明道理。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7035" y="5448935"/>
            <a:ext cx="110515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提高对实践的重要性的认识。</a:t>
            </a: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从理论上弄清楚认识和实践的关系。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57200" y="2305685"/>
            <a:ext cx="11163935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疫情面前，别误入“谣言陷阱”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新型冠状病毒感染的肺炎疫情受到全社会高度关注，特别是武汉人民的生命安全和身体健康牵动着我们每一个人的心。在无数人为汹汹疫情奋勇前行之际，网络上接连出现各种有关新型冠状病毒感染的肺炎疫情防控的谣言，这类事件不断被曝光，再次突显了维护清朗网络环境的重要性。</a:t>
            </a:r>
          </a:p>
          <a:p>
            <a:pPr indent="0" fontAlgn="auto">
              <a:lnSpc>
                <a:spcPct val="150000"/>
              </a:lnSpc>
            </a:pPr>
            <a:endParaRPr lang="zh-CN" sz="24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44259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媒体要筑“桥梁”，不能堵“高墙”。大年初一，习近平总书记主持召开中央政治局常委会会议，针对这次新型肺炎疫情的防控工作出台一系列针对性措施。会议强调，要及时准确、公开透明发布疫情，回应境内外关切。要加强舆论引导，加强有关政策措施宣传解读工作，增强群众自我防病意识和社会信心。媒体是网络内容建设的重要力量，面对恶意攻击和谣言，应当坚决回击、以正视听；面对网民关切和疑问，要加强辨析引导、澄清模糊认识。在这次疫情发生的过程中，有些平台为了抢流量、博关注，把谎言包装成“事实”，将猜测翻转成“存在”，挑战法律底线，操纵舆论感情，扰乱网络秩序，危害社会诚信，影响社会稳定。互联网虽是虚拟世界，却同样是一个规则实体，遵守相应的职业行业道德，强化社会功能和媒体责任，才是发展的长久之计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399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ts val="338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网民要当“剑客”，不要做“看客”。新型冠状病毒感染肺炎疫情发生以来，类似“1月26日主持人白岩松邀请钟南山介绍疫情”“用淡盐水漱口可以预防新型冠状病毒”“钟南山院士被传染了”“空中喷洒防疫药剂”等等，这样的谣言在百姓间扩散蔓延，造成整个社会的焦虑恐慌。在面对来源模糊、事实不清的信息时，切忌一味地盲目转发与情绪发泄，应当多一些理性思考和冷静判断。疫情汹涌，国家在挫折中奋进，无数工作人员为之尽己所能、不屈不挠，此时正是需要我们凝聚共识、统一行动的关键时刻，每一位网民更应该擦亮辨别是非的双眼，理解配合，共同面对。人人都从自身做起，承担一份网络社会的公共责任，为打赢这场没有硝烟的战争贡献一己之力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latin typeface="黑体" panose="02010609060101010101" charset="-122"/>
                <a:ea typeface="黑体" panose="02010609060101010101" charset="-122"/>
              </a:rPr>
              <a:t>当然，呼吁媒体和网民遵守法律法规、加强理性判断，并不是说对新型肺炎疫情的防控工作不能开展监督，不能讲真问题，不能揭露真现象。恰恰相反，那些遵守法律、尊重事实的建言献策和批评监督不仅很有必要，而且是推动社会进步的重要力量。疫情当前，需要每一位网民、每一个个体握紧手中的“金话筒”，积极构建健康理性的网络舆论空间，共同维护法治有序、文明和谐的网络环境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630555" y="1280160"/>
            <a:ext cx="11024235" cy="48609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1962年，一场持久的大规模的全国城乡社会主义教育运动开展起来。1963年，中共中央在杭州召开总结“四清”运动试点经验的小型会议，讨论农村社会主义教育问题。会议讨论和通过了《中共中央关于目前农村工作中若干问题的决定(草案)》(即《前十条》)，要求全国各地把农村社会主义教育运动的十个问题“放在首要位置去研究，并且就有关工作订出计划，全面部署，抓紧时机，在不误生产、密切结合生产的条件下，分期分批地有步骤地推行，争取在两三年内全部办到，并力求办好”。中共中央印发这个文件前，毛泽东同志在前面加写了具有前言性质的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《人的正确思想是从哪里来的？》</a:t>
            </a:r>
            <a:r>
              <a:rPr lang="zh-CN" altLang="en-US" sz="2400" b="1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的一大段内容，提出应当对我们的同志进行辩证唯物主义认识论的教育。这一阐述，坚持和进一步发展了马克思主义的认识论。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6" grpId="0" animBg="1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07035" y="1294130"/>
            <a:ext cx="11276965" cy="4910455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启示的深刻性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20065" y="1371600"/>
            <a:ext cx="11051540" cy="645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阅读下面的文章，结合本文学习，谈谈你的认识。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07670" y="2078355"/>
            <a:ext cx="111639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的正确思想，只能从社会实践中来。只有从实践中来，又经过实践检验的理性认识，才是真正的科学知识。当今社会，我们每天都要面对海量的信息，这些信息真假混杂，令人难辨，这就需要我们独立思考，透过现象看本质，做到不信谣、不传谣。疫情面前，对疫情信息的高度关注和极度敏感本是人之常情，但我们应有基本的科学常识，要能准确判断这些所谓的“信息”“知识”是否符合科学常识，是否经过实践的检验。我们要多一分理智，多一点责任，多一点思考，头脑清晰，明辨是非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835" y="911860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写作的针对性</a:t>
            </a: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911860" y="1466215"/>
            <a:ext cx="9918700" cy="4184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关键词：</a:t>
            </a: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写作时间：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1963年。</a:t>
            </a: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文章出处：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为《中共中央关于目前农村工作若干问题的决定》写的前言，后来独立成篇。</a:t>
            </a: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写作目的：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给农村工作干部看，旨在提高认识。</a:t>
            </a:r>
          </a:p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400" b="1" spc="200">
                <a:ln w="3175">
                  <a:noFill/>
                  <a:prstDash val="dash"/>
                </a:ln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论文性质：</a:t>
            </a:r>
            <a:r>
              <a:rPr lang="zh-CN" altLang="en-US" sz="2400" b="1" spc="200">
                <a:ln w="3175">
                  <a:noFill/>
                  <a:prstDash val="dash"/>
                </a:ln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哲学论文。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zh-CN" altLang="en-US" sz="6000">
                <a:solidFill>
                  <a:srgbClr val="0070C0"/>
                </a:solidFill>
              </a:rPr>
              <a:t>结构的严谨性</a:t>
            </a:r>
          </a:p>
        </p:txBody>
      </p:sp>
      <p:pic>
        <p:nvPicPr>
          <p:cNvPr id="5" name="图片 4" descr="294-200R312033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1428750"/>
            <a:ext cx="10019665" cy="5207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113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pic>
        <p:nvPicPr>
          <p:cNvPr id="2" name="图片 1" descr="微信图片_20200930154314">
            <a:hlinkClick r:id="rId9" action="ppaction://hlinkfile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86740" y="1144270"/>
            <a:ext cx="11017885" cy="5101590"/>
          </a:xfrm>
          <a:prstGeom prst="rect">
            <a:avLst/>
          </a:prstGeom>
        </p:spPr>
      </p:pic>
      <p:sp>
        <p:nvSpPr>
          <p:cNvPr id="3" name="文本框 2">
            <a:hlinkClick r:id="rId9" action="ppaction://hlinkfile"/>
          </p:cNvPr>
          <p:cNvSpPr txBox="1"/>
          <p:nvPr/>
        </p:nvSpPr>
        <p:spPr>
          <a:xfrm>
            <a:off x="9027160" y="1536700"/>
            <a:ext cx="115125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视频朗诵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0860" y="150114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辩证：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辨析考证。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6090" y="2240280"/>
            <a:ext cx="111309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滔滔不绝：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像流水一般不间断，形容话很多，说起来没个完。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0860" y="3067050"/>
            <a:ext cx="69195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精辟：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(见解、理论)深刻；透彻。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20065" y="3893820"/>
            <a:ext cx="11022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高屋建瓴：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把瓶子里的水从高层顶上倾倒。比喻居高临下，不可阻遏。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30860" y="4544060"/>
            <a:ext cx="1080452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酣畅淋漓：</a:t>
            </a:r>
            <a:r>
              <a:rPr 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形容非常畅快、舒适。 常指文章绘画、文艺作品感情饱满，笔意流畅，情感得到充分抒发。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9585" y="1371600"/>
            <a:ext cx="112134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①人的正确思想是从哪里来的?是从天上掉下来的吗?不是。是自己头脑里固有的吗?不是。人的正确思想，只能从社会实践中来，只能从社会的生产斗争、阶级斗争和科学实验这三项实践中来。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②人们的社会存在，决定人们的思想。而代表先进阶级的正确思想，一旦被群众掌握，就会变成改造社会、改造世界的物质力量。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③人们在社会实践中从事各项斗争，有了丰富的经验，有成功的，有失败的。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一般的说来，成功了的就是正确的，失败了的就是错误的，特别是人类对自然界的斗争是如此。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1" name="矩形 5"/>
          <p:cNvSpPr/>
          <p:nvPr>
            <p:custDataLst>
              <p:tags r:id="rId3"/>
            </p:custDataLst>
          </p:nvPr>
        </p:nvSpPr>
        <p:spPr>
          <a:xfrm>
            <a:off x="457200" y="912495"/>
            <a:ext cx="11276965" cy="563118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dist="38100" dir="5400000" algn="t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"/>
          <p:cNvSpPr/>
          <p:nvPr>
            <p:custDataLst>
              <p:tags r:id="rId4"/>
            </p:custDataLst>
          </p:nvPr>
        </p:nvSpPr>
        <p:spPr>
          <a:xfrm>
            <a:off x="8622665" y="6354445"/>
            <a:ext cx="3111500" cy="18923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3"/>
          <p:cNvSpPr/>
          <p:nvPr>
            <p:custDataLst>
              <p:tags r:id="rId5"/>
            </p:custDataLst>
          </p:nvPr>
        </p:nvSpPr>
        <p:spPr>
          <a:xfrm>
            <a:off x="457200" y="912495"/>
            <a:ext cx="3263265" cy="2317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结构的严谨性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89585" y="1144270"/>
            <a:ext cx="1121346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④在社会斗争中，代表先进阶级的势力，有时候有些失败，并不是因为思想不正确，而是因为在斗争力量的对比上，先进势力这一方，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此外再无别的检验真理的办法。而无产阶级认识世界的目的，只是为了改造世界，此外再无别的目的。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⑤一个正确的认识，往往需要经过由物质到精神，由精神到物质，即由实践到认识，由认识到实践这样多次的反复，才能够完成。这就是马克思主义的认识论，就是辩证唯物论的认识论。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⑥现在我们的同志中，有很多人还不懂得这个认识论的道理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sz="2400" b="1">
                <a:solidFill>
                  <a:schemeClr val="accent6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总结经验，克服困难，少犯错误，做好工作，努力奋斗，建设一个社会主义的伟大强国，并且帮助世界被压迫被剥削的广大人民，完成我们应当担负的国际主义的伟大义务。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63_1*f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9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cm&quot;,&quot;fill_mode&quot;:&quot;full&quot;}"/>
  <p:tag name="KSO_WM_UNIT_DEC_AREA_ID" val="17d289467d28489cba112b6aea6e62a7"/>
  <p:tag name="KSO_WM_ASSEMBLE_CHIP_INDEX" val="9c127226ad3848b386a67481e53f9a0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；无论是传播观点、知识分享还是汇报工作，内容的详尽固然重要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7363_1*f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79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cm&quot;,&quot;fill_mode&quot;:&quot;full&quot;}"/>
  <p:tag name="KSO_WM_UNIT_DEC_AREA_ID" val="17d289467d28489cba112b6aea6e62a7"/>
  <p:tag name="KSO_WM_ASSEMBLE_CHIP_INDEX" val="9c127226ad3848b386a67481e53f9a07"/>
  <p:tag name="KSO_WM_UNIT_SUPPORT_UNIT_TYPE" val="[&quot;d&quot;,&quot;l&quot;,&quot;m&quot;,&quot;n&quot;,&quot;o&quot;,&quot;p&quot;,&quot;q&quot;,&quot;r&quot;,&quot;δ&quot;,&quot;ε&quot;,&quot;ζ&quot;,&quot;η&quot;,&quot;β&quot;,&quot;α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855,&quot;width&quot;:14145}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2782f9-0818-45ce-8194-098d904968fe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20207363"/>
  <p:tag name="KSO_WM_SLIDE_LAYOUT_INFO" val="{&quot;id&quot;:&quot;2020-08-28T14:22:5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8-28T14:22:59&quot;,&quot;margin&quot;:{&quot;bottom&quot;:0.42300000786781311,&quot;left&quot;:1.2699999809265137,&quot;right&quot;:1.2699999809265137,&quot;top&quot;:0.42300000786781311},&quot;type&quot;:0},{&quot;id&quot;:&quot;2020-08-28T14:22:59&quot;,&quot;margin&quot;:{&quot;bottom&quot;:2.5399999618530273,&quot;left&quot;:2.5399999618530273,&quot;right&quot;:2.5399999618530273,&quot;top&quot;:1.6929999589920044},&quot;type&quot;:0}],&quot;type&quot;:0}"/>
  <p:tag name="KSO_WM_SLIDE_CAN_ADD_NAVIGATION" val="1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8ed605d5daf04fe5f60"/>
  <p:tag name="KSO_WM_SLIDE_ID" val="diagram20207363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12*456"/>
  <p:tag name="KSO_WM_SLIDE_POSITION" val="24*12"/>
  <p:tag name="KSO_WM_TAG_VERSION" val="1.0"/>
  <p:tag name="KSO_WM_SLIDE_LAYOUT" val="a_f"/>
  <p:tag name="KSO_WM_SLIDE_LAYOUT_CNT" val="1_1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37f454074a24564a7dd15a2992bf40d&quot;,&quot;fill_align&quot;:&quot;cm&quot;,&quot;text_align&quot;:&quot;lm&quot;,&quot;text_direction&quot;:&quot;horizontal&quot;,&quot;chip_types&quot;:[&quot;picture&quot;,&quot;diagram&quot;,&quot;pictext&quot;,&quot;table&quot;,&quot;chart&quot;,&quot;video&quot;,&quot;text&quot;]}]]"/>
  <p:tag name="KSO_WM_CHIP_GROUPID" val="5e6ef8ed605d5daf04fe5f5f"/>
  <p:tag name="KSO_WM_SLIDE_BK_DARK_LIGHT" val="2"/>
  <p:tag name="KSO_WM_SLIDE_BACKGROUND_TYPE" val="navigation"/>
  <p:tag name="KSO_WM_SLIDE_SUPPORT_FEATURE_TYPE" val="0"/>
  <p:tag name="KSO_WM_TEMPLATE_ASSEMBLE_XID" val="5f48a2c2f3f92eac73830e1b"/>
  <p:tag name="KSO_WM_TEMPLATE_ASSEMBLE_GROUPID" val="5f48a2c2f3f92eac73830e1b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2"/>
  <p:tag name="KSO_WM_UNIT_DEC_AREA_ID" val="a2a36b5d83e448b5b1b748b41dc51386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7363_1*i*2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7d289467d28489cba112b6aea6e62a7&quot;,&quot;X&quot;:{&quot;Pos&quot;:1},&quot;Y&quot;:{&quot;Pos&quot;:1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08"/>
  <p:tag name="KSO_WM_TEMPLATE_ASSEMBLE_XID" val="5f48a2c2f3f92eac73830e1b"/>
  <p:tag name="KSO_WM_TEMPLATE_ASSEMBLE_GROUPID" val="5f48a2c2f3f92eac73830e1b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1aa871917a6f4d32b367d2be75ad19af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7363_1*i*3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a2a36b5d83e448b5b1b748b41dc51386&quot;,&quot;X&quot;:{&quot;Pos&quot;:2},&quot;Y&quot;:{&quot;Pos&quot;:2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BLOCK" val="0"/>
  <p:tag name="KSO_WM_UNIT_SM_LIMIT_TYPE" val="0"/>
  <p:tag name="KSO_WM_UNIT_DEC_AREA_ID" val="81ec9e4c7cce4abc92a8a8dfbd90b65d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7363_1*i*4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a2a36b5d83e448b5b1b748b41dc51386&quot;,&quot;X&quot;:{&quot;Pos&quot;:0},&quot;Y&quot;:{&quot;Pos&quot;:0}},&quot;whChangeMode&quot;:0}"/>
  <p:tag name="KSO_WM_CHIP_GROUPID" val="5e6ef8ed605d5daf04fe5f5f"/>
  <p:tag name="KSO_WM_CHIP_XID" val="5e6ef8ed605d5daf04fe5f6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1"/>
  <p:tag name="KSO_WM_TEMPLATE_ASSEMBLE_XID" val="5f48a2c2f3f92eac73830e1b"/>
  <p:tag name="KSO_WM_TEMPLATE_ASSEMBLE_GROUPID" val="5f48a2c2f3f92eac73830e1b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363_1*a*1"/>
  <p:tag name="KSO_WM_TEMPLATE_CATEGORY" val="diagram"/>
  <p:tag name="KSO_WM_TEMPLATE_INDEX" val="202073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d149ce25e6d54bc4b1e4cc43c0b4681a"/>
  <p:tag name="KSO_WM_ASSEMBLE_CHIP_INDEX" val="f0827f60b5704ab5bd129fac6836fbb0"/>
  <p:tag name="KSO_WM_UNIT_TEXT_FILL_FORE_SCHEMECOLOR_INDEX_BRIGHTNESS" val="0"/>
  <p:tag name="KSO_WM_UNIT_TEXT_FILL_FORE_SCHEMECOLOR_INDEX" val="13"/>
  <p:tag name="KSO_WM_UNIT_TEXT_FILL_TYPE" val="1"/>
  <p:tag name="KSO_WM_TEMPLATE_ASSEMBLE_XID" val="5f48a2c2f3f92eac73830e1b"/>
  <p:tag name="KSO_WM_TEMPLATE_ASSEMBLE_GROUPID" val="5f48a2c2f3f92eac73830e1b"/>
  <p:tag name="KSO_WM_TAG_Front_Size" val=""/>
  <p:tag name="KSO_WM_TAG_Backgroup_Id" val=""/>
  <p:tag name="KSO_WM_TAG_Backgroup_Size" val=""/>
  <p:tag name="KSO_WM_TAG_Zoder_Position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9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6915"/>
  <p:tag name="KSO_WM_TEMPLATE_MASTER_THUMB_INDEX" val="12"/>
  <p:tag name="KSO_WM_TEMPLATE_THUMBS_INDEX" val="1、4、7、8、10、11、12、13、1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2F2F2"/>
      </a:dk2>
      <a:lt2>
        <a:srgbClr val="FFFFFF"/>
      </a:lt2>
      <a:accent1>
        <a:srgbClr val="006599"/>
      </a:accent1>
      <a:accent2>
        <a:srgbClr val="1C6698"/>
      </a:accent2>
      <a:accent3>
        <a:srgbClr val="3D79AD"/>
      </a:accent3>
      <a:accent4>
        <a:srgbClr val="5C85B8"/>
      </a:accent4>
      <a:accent5>
        <a:srgbClr val="798EC2"/>
      </a:accent5>
      <a:accent6>
        <a:srgbClr val="9898C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2841</Words>
  <Application>Microsoft Office PowerPoint</Application>
  <PresentationFormat>自定义</PresentationFormat>
  <Paragraphs>108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主题​​</vt:lpstr>
      <vt:lpstr>1_Office 主题​​</vt:lpstr>
      <vt:lpstr>人的正确思想是从哪里来的</vt:lpstr>
      <vt:lpstr>写作的针对性</vt:lpstr>
      <vt:lpstr>PowerPoint 演示文稿</vt:lpstr>
      <vt:lpstr>PowerPoint 演示文稿</vt:lpstr>
      <vt:lpstr>结构的严谨性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论证的严密性</vt:lpstr>
      <vt:lpstr>PowerPoint 演示文稿</vt:lpstr>
      <vt:lpstr>PowerPoint 演示文稿</vt:lpstr>
      <vt:lpstr>PowerPoint 演示文稿</vt:lpstr>
      <vt:lpstr>语言的通俗性</vt:lpstr>
      <vt:lpstr>PowerPoint 演示文稿</vt:lpstr>
      <vt:lpstr>PowerPoint 演示文稿</vt:lpstr>
      <vt:lpstr>PowerPoint 演示文稿</vt:lpstr>
      <vt:lpstr>PowerPoint 演示文稿</vt:lpstr>
      <vt:lpstr>启示的深刻性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hj</cp:lastModifiedBy>
  <cp:revision>154</cp:revision>
  <dcterms:created xsi:type="dcterms:W3CDTF">2019-06-19T02:08:00Z</dcterms:created>
  <dcterms:modified xsi:type="dcterms:W3CDTF">2021-09-13T04:32:29Z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