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Default Extension="gif" ContentType="image/gif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6" r:id="rId4"/>
    <p:sldId id="258" r:id="rId5"/>
    <p:sldId id="259" r:id="rId6"/>
    <p:sldId id="260" r:id="rId7"/>
    <p:sldId id="257" r:id="rId8"/>
    <p:sldId id="262" r:id="rId9"/>
    <p:sldId id="267" r:id="rId10"/>
    <p:sldId id="268" r:id="rId11"/>
    <p:sldId id="269" r:id="rId12"/>
    <p:sldId id="270" r:id="rId13"/>
    <p:sldId id="271" r:id="rId14"/>
    <p:sldId id="274" r:id="rId15"/>
    <p:sldId id="291" r:id="rId16"/>
    <p:sldId id="290" r:id="rId17"/>
    <p:sldId id="275" r:id="rId18"/>
    <p:sldId id="276" r:id="rId19"/>
    <p:sldId id="277" r:id="rId20"/>
    <p:sldId id="278" r:id="rId21"/>
    <p:sldId id="279" r:id="rId22"/>
    <p:sldId id="292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63" r:id="rId34"/>
    <p:sldId id="264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5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tags" Target="tags/tag65.xml" /><Relationship Id="rId37" Type="http://schemas.openxmlformats.org/officeDocument/2006/relationships/presProps" Target="presProps.xml" /><Relationship Id="rId38" Type="http://schemas.openxmlformats.org/officeDocument/2006/relationships/viewProps" Target="viewProps.xml" /><Relationship Id="rId39" Type="http://schemas.openxmlformats.org/officeDocument/2006/relationships/theme" Target="theme/theme1.xml" /><Relationship Id="rId4" Type="http://schemas.openxmlformats.org/officeDocument/2006/relationships/slide" Target="slides/slide1.xml" /><Relationship Id="rId40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/>
              </a:rPr>
              <a:t/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/>
              </a:rPr>
              <a:t/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1AC49D05-6128-4D0D-A32A-06A5E73B386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5849F42C-2DAE-424C-A4B8-3140182C3E9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6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Relationship Id="rId4" Type="http://schemas.openxmlformats.org/officeDocument/2006/relationships/tags" Target="../tags/tag6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png" /><Relationship Id="rId3" Type="http://schemas.openxmlformats.org/officeDocument/2006/relationships/image" Target="../media/image19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tags" Target="../tags/tag6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png" /><Relationship Id="rId3" Type="http://schemas.openxmlformats.org/officeDocument/2006/relationships/image" Target="../media/image21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3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7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7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microsoft.com/office/2007/relationships/hdphoto" Target="../media/image24.wdp" /><Relationship Id="rId3" Type="http://schemas.openxmlformats.org/officeDocument/2006/relationships/image" Target="../media/image24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5.gif" /><Relationship Id="rId3" Type="http://schemas.openxmlformats.org/officeDocument/2006/relationships/image" Target="../media/image2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7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8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Relationship Id="rId3" Type="http://schemas.openxmlformats.org/officeDocument/2006/relationships/image" Target="../media/image5.jpeg" /><Relationship Id="rId4" Type="http://schemas.openxmlformats.org/officeDocument/2006/relationships/image" Target="../media/image6.jpeg" /><Relationship Id="rId5" Type="http://schemas.openxmlformats.org/officeDocument/2006/relationships/image" Target="../media/image7.gif" /><Relationship Id="rId6" Type="http://schemas.openxmlformats.org/officeDocument/2006/relationships/image" Target="../media/image8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Relationship Id="rId4" Type="http://schemas.openxmlformats.org/officeDocument/2006/relationships/tags" Target="../tags/tag6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Relationship Id="rId3" Type="http://schemas.openxmlformats.org/officeDocument/2006/relationships/image" Target="../media/image12.png" /><Relationship Id="rId4" Type="http://schemas.openxmlformats.org/officeDocument/2006/relationships/image" Target="../media/image13.gif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pn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360" y="132715"/>
            <a:ext cx="3458845" cy="63303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857750" y="1536065"/>
            <a:ext cx="702437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/>
              <a:t>这首诗里写的是什么传统节日？</a:t>
            </a:r>
          </a:p>
          <a:p>
            <a:r>
              <a:rPr lang="zh-CN" altLang="en-US" sz="5400" b="1"/>
              <a:t>这个节日有哪些习俗？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1179195" y="114300"/>
            <a:ext cx="9489440" cy="5692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　　在艺术上，善于运用各种诗歌形式，风格多样，而以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沉郁顿挫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为主；语言精练，具有高度的表达能力。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　　继承和发展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诗经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以来的优良文学传统，成为我国古代诗歌的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现实主义高峰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，起着继往开来的重要作用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,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被称为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诗圣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”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　　代表作：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兵车行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自京赴奉先县咏怀五百字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春望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三吏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三别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茅屋为秋风所破歌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秋兴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等诗，皆为人传诵。 有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杜工部集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7" b="6888"/>
          <a:stretch>
            <a:fillRect/>
          </a:stretch>
        </p:blipFill>
        <p:spPr bwMode="auto">
          <a:xfrm>
            <a:off x="9198610" y="3836035"/>
            <a:ext cx="2881630" cy="3029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plit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9" name="Rectangle 5"/>
          <p:cNvSpPr/>
          <p:nvPr/>
        </p:nvSpPr>
        <p:spPr>
          <a:xfrm>
            <a:off x="2063750" y="1771174"/>
            <a:ext cx="7091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</a:rPr>
              <a:t>一、读书和漫游时期（三十五岁以前） </a:t>
            </a:r>
          </a:p>
        </p:txBody>
      </p:sp>
      <p:sp>
        <p:nvSpPr>
          <p:cNvPr id="18438" name="WordArt 6"/>
          <p:cNvSpPr/>
          <p:nvPr/>
        </p:nvSpPr>
        <p:spPr>
          <a:xfrm>
            <a:off x="2246313" y="337185"/>
            <a:ext cx="1524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lstStyle/>
          <a:p>
            <a:pPr algn="ctr" eaLnBrk="0" hangingPunct="0"/>
            <a:r>
              <a:rPr lang="zh-CN" altLang="en-US" sz="6000" b="1">
                <a:solidFill>
                  <a:srgbClr val="800000"/>
                </a:solidFill>
                <a:effectLst>
                  <a:outerShdw dist="35921" dir="2699999" algn="ctr" rotWithShape="0">
                    <a:srgbClr val="C0C0C0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itchFamily="2" charset="-122"/>
              </a:rPr>
              <a:t>杜甫</a:t>
            </a:r>
          </a:p>
        </p:txBody>
      </p:sp>
      <p:sp>
        <p:nvSpPr>
          <p:cNvPr id="11271" name="Rectangle 7"/>
          <p:cNvSpPr/>
          <p:nvPr/>
        </p:nvSpPr>
        <p:spPr>
          <a:xfrm>
            <a:off x="1992313" y="2995137"/>
            <a:ext cx="7498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</a:rPr>
              <a:t>二、困居长安时期（三十五至四十四岁） </a:t>
            </a:r>
          </a:p>
        </p:txBody>
      </p:sp>
      <p:sp>
        <p:nvSpPr>
          <p:cNvPr id="11272" name="Rectangle 8"/>
          <p:cNvSpPr/>
          <p:nvPr/>
        </p:nvSpPr>
        <p:spPr>
          <a:xfrm>
            <a:off x="2063750" y="4290537"/>
            <a:ext cx="79044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</a:rPr>
              <a:t>三、陷贼和为官时期（四十五至四十八岁） </a:t>
            </a:r>
          </a:p>
        </p:txBody>
      </p:sp>
      <p:sp>
        <p:nvSpPr>
          <p:cNvPr id="11273" name="Rectangle 9"/>
          <p:cNvSpPr/>
          <p:nvPr/>
        </p:nvSpPr>
        <p:spPr>
          <a:xfrm>
            <a:off x="2063750" y="5371624"/>
            <a:ext cx="7498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</a:rPr>
              <a:t>四、西南飘泊时期（四十八至五十八岁） </a:t>
            </a:r>
          </a:p>
        </p:txBody>
      </p:sp>
      <p:sp>
        <p:nvSpPr>
          <p:cNvPr id="11274" name="Text Box 10"/>
          <p:cNvSpPr txBox="1"/>
          <p:nvPr/>
        </p:nvSpPr>
        <p:spPr>
          <a:xfrm>
            <a:off x="4511675" y="2349500"/>
            <a:ext cx="31686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望岳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》</a:t>
            </a:r>
          </a:p>
        </p:txBody>
      </p:sp>
      <p:sp>
        <p:nvSpPr>
          <p:cNvPr id="11275" name="Rectangle 11"/>
          <p:cNvSpPr/>
          <p:nvPr/>
        </p:nvSpPr>
        <p:spPr>
          <a:xfrm>
            <a:off x="4511675" y="3642837"/>
            <a:ext cx="4653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兵车行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丽人行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》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1276" name="Rectangle 12"/>
          <p:cNvSpPr/>
          <p:nvPr/>
        </p:nvSpPr>
        <p:spPr>
          <a:xfrm>
            <a:off x="4583113" y="4795362"/>
            <a:ext cx="38404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月夜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春望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》 </a:t>
            </a:r>
          </a:p>
        </p:txBody>
      </p:sp>
      <p:sp>
        <p:nvSpPr>
          <p:cNvPr id="11277" name="Rectangle 13"/>
          <p:cNvSpPr/>
          <p:nvPr/>
        </p:nvSpPr>
        <p:spPr>
          <a:xfrm>
            <a:off x="2640013" y="6019324"/>
            <a:ext cx="7091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春夜喜雨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茅屋为秋风所破歌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》</a:t>
            </a: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7" b="6888"/>
          <a:stretch>
            <a:fillRect/>
          </a:stretch>
        </p:blipFill>
        <p:spPr bwMode="auto">
          <a:xfrm>
            <a:off x="9198610" y="3836035"/>
            <a:ext cx="2881630" cy="3029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11271" grpId="1"/>
      <p:bldP spid="11272" grpId="2"/>
      <p:bldP spid="11273" grpId="3"/>
      <p:bldP spid="11274" grpId="4"/>
      <p:bldP spid="11275" grpId="5"/>
      <p:bldP spid="11276" grpId="6"/>
      <p:bldP spid="11277" grpId="7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Text Box 2"/>
          <p:cNvSpPr txBox="1"/>
          <p:nvPr/>
        </p:nvSpPr>
        <p:spPr>
          <a:xfrm>
            <a:off x="616585" y="564515"/>
            <a:ext cx="9823450" cy="57531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400" b="1">
                <a:latin typeface="Arial" panose="020b0604020202020204" pitchFamily="34" charset="0"/>
              </a:rPr>
              <a:t>　　</a:t>
            </a:r>
            <a:r>
              <a:rPr lang="en-US" altLang="zh-CN" sz="32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《</a:t>
            </a:r>
            <a:r>
              <a:rPr lang="zh-CN" altLang="en-US" sz="32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登高</a:t>
            </a:r>
            <a:r>
              <a:rPr lang="en-US" altLang="zh-CN" sz="32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》</a:t>
            </a:r>
            <a:r>
              <a:rPr lang="zh-CN" altLang="en-US" sz="32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这首诗作于唐代宗大历二年（</a:t>
            </a:r>
            <a:r>
              <a:rPr lang="en-US" altLang="zh-CN" sz="32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767</a:t>
            </a:r>
            <a:r>
              <a:rPr lang="zh-CN" altLang="en-US" sz="32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）秋。当时安史之乱已经结束四年了，但地方军阀又乘时而起，相互争夺地盘。杜甫本入严武幕府，依托严武，可惜严武不久病逝，使他失去了依靠，只好离开经营了五六年的成都草堂，买舟南下，本想直达夔门，却因病魔缠身，在云安呆了几个月后才到夔州。如不是当地都督的照顾，他也不可能在此一住就是三个年头。而就在这三年里，他的生活依然很困苦，身体也非常不好。这首诗就是五十六岁的老诗人在这极端困窘的情况下写成的。</a:t>
            </a: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7" b="6888"/>
          <a:stretch>
            <a:fillRect/>
          </a:stretch>
        </p:blipFill>
        <p:spPr bwMode="auto">
          <a:xfrm>
            <a:off x="9198610" y="3836035"/>
            <a:ext cx="2881630" cy="3029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plit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Text Box 2"/>
          <p:cNvSpPr txBox="1"/>
          <p:nvPr/>
        </p:nvSpPr>
        <p:spPr>
          <a:xfrm>
            <a:off x="793750" y="968375"/>
            <a:ext cx="9495790" cy="4548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400" b="1">
                <a:latin typeface="Arial" panose="020b0604020202020204" pitchFamily="34" charset="0"/>
              </a:rPr>
              <a:t>　　</a:t>
            </a:r>
            <a:r>
              <a:rPr lang="zh-CN" altLang="en-US" sz="3600" b="1">
                <a:latin typeface="Arial" panose="020b0604020202020204" pitchFamily="34" charset="0"/>
              </a:rPr>
              <a:t>这一年的重阳节，杜甫约他的一个远亲吴郎来饮酒，不想吴郎因事没有来。杜甫感慨万千，独自</a:t>
            </a:r>
            <a:r>
              <a:rPr lang="zh-CN" altLang="en-US" sz="3600" b="1">
                <a:latin typeface="Arial" panose="020b0604020202020204" pitchFamily="34" charset="0"/>
                <a:sym typeface="+mn-ea"/>
              </a:rPr>
              <a:t>自登上夔州白帝城外的高台，登高临眺，百感交集。望中所见，激起意中所触；萧瑟的秋江景色，引发了他身世飘零的感慨，渗入了他老病孤愁的悲哀。于是，就有了这首被誉为“古今七言律第一”的旷世之作。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7" b="6888"/>
          <a:stretch>
            <a:fillRect/>
          </a:stretch>
        </p:blipFill>
        <p:spPr bwMode="auto">
          <a:xfrm>
            <a:off x="9198610" y="3836035"/>
            <a:ext cx="2881630" cy="3029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plit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6" name="图片 45" descr="图片包含 室内, 就坐, 深色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03755" y="2426970"/>
            <a:ext cx="8590280" cy="4446270"/>
          </a:xfrm>
          <a:prstGeom prst="rect">
            <a:avLst/>
          </a:prstGeom>
        </p:spPr>
      </p:pic>
      <p:sp>
        <p:nvSpPr>
          <p:cNvPr id="71685" name="WordArt 5"/>
          <p:cNvSpPr/>
          <p:nvPr/>
        </p:nvSpPr>
        <p:spPr>
          <a:xfrm>
            <a:off x="5118418" y="418783"/>
            <a:ext cx="2286000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Autofit/>
          </a:bodyPr>
          <a:lstStyle/>
          <a:p>
            <a:pPr algn="ctr" eaLnBrk="0" hangingPunct="0"/>
            <a:r>
              <a:rPr lang="zh-CN" altLang="en-US" sz="4400" b="1">
                <a:solidFill>
                  <a:srgbClr val="800000"/>
                </a:solidFill>
                <a:effectLst>
                  <a:outerShdw dist="35921" dir="2699999" algn="ctr" rotWithShape="0">
                    <a:srgbClr val="C0C0C0">
                      <a:alpha val="78000"/>
                    </a:srgbClr>
                  </a:outerShdw>
                </a:effectLst>
                <a:latin typeface="微软雅黑" panose="020b0503020204020204" charset="-122"/>
                <a:ea typeface="微软雅黑"/>
              </a:rPr>
              <a:t>整体感知</a:t>
            </a:r>
          </a:p>
        </p:txBody>
      </p:sp>
      <p:sp>
        <p:nvSpPr>
          <p:cNvPr id="132102" name="Rectangle 6"/>
          <p:cNvSpPr>
            <a:spLocks noRot="1"/>
          </p:cNvSpPr>
          <p:nvPr/>
        </p:nvSpPr>
        <p:spPr>
          <a:xfrm>
            <a:off x="2403475" y="1927860"/>
            <a:ext cx="8415655" cy="1066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4800" b="1">
                <a:solidFill>
                  <a:schemeClr val="accent2"/>
                </a:solidFill>
                <a:latin typeface="Arial" panose="020b0604020202020204" pitchFamily="34" charset="0"/>
              </a:rPr>
              <a:t>这首诗给你的总体感受是什么？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2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2" grpId="0"/>
      <p:bldP spid="13210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2103" name="Text Box 7"/>
          <p:cNvSpPr txBox="1"/>
          <p:nvPr/>
        </p:nvSpPr>
        <p:spPr>
          <a:xfrm>
            <a:off x="3614420" y="2037715"/>
            <a:ext cx="763714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accent2"/>
                </a:solidFill>
                <a:latin typeface="Arial" panose="020b0604020202020204" pitchFamily="34" charset="0"/>
                <a:ea typeface="隶书" pitchFamily="49" charset="-122"/>
              </a:rPr>
              <a:t>凄楚、悲伤、痛苦、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accent2"/>
                </a:solidFill>
                <a:latin typeface="Arial" panose="020b0604020202020204" pitchFamily="34" charset="0"/>
                <a:ea typeface="隶书" pitchFamily="49" charset="-122"/>
              </a:rPr>
              <a:t>孤独、沉郁、顿挫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7142"/>
            <a:ext cx="12192000" cy="3828288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32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3" grpId="0"/>
      <p:bldP spid="13210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7142"/>
            <a:ext cx="12192000" cy="3828288"/>
          </a:xfrm>
          <a:prstGeom prst="rect">
            <a:avLst/>
          </a:prstGeom>
        </p:spPr>
      </p:pic>
      <p:sp>
        <p:nvSpPr>
          <p:cNvPr id="72706" name="Rectangle 2"/>
          <p:cNvSpPr>
            <a:spLocks noGrp="1"/>
          </p:cNvSpPr>
          <p:nvPr>
            <p:ph type="title"/>
          </p:nvPr>
        </p:nvSpPr>
        <p:spPr>
          <a:xfrm>
            <a:off x="2590800" y="-71437"/>
            <a:ext cx="7772400" cy="846137"/>
          </a:xfrm>
        </p:spPr>
        <p:txBody>
          <a:bodyPr vert="horz" wrap="square" lIns="91440" tIns="45720" rIns="91440" bIns="45720" anchor="b"/>
          <a:lstStyle/>
          <a:p>
            <a:pPr eaLnBrk="1" hangingPunct="1"/>
            <a:r>
              <a:rPr lang="zh-CN" altLang="en-US" sz="4400" b="1">
                <a:ea typeface="华文行楷" pitchFamily="2" charset="-122"/>
              </a:rPr>
              <a:t>研讨思想内容</a:t>
            </a:r>
          </a:p>
        </p:txBody>
      </p:sp>
      <p:sp>
        <p:nvSpPr>
          <p:cNvPr id="72707" name="Rectangle 3"/>
          <p:cNvSpPr>
            <a:spLocks noGrp="1"/>
          </p:cNvSpPr>
          <p:nvPr>
            <p:ph idx="1"/>
          </p:nvPr>
        </p:nvSpPr>
        <p:spPr>
          <a:xfrm>
            <a:off x="390525" y="609600"/>
            <a:ext cx="11072495" cy="151130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一、首联写登高俯仰所见所闻，一连出现哪六个特写镜头？渲染了秋江景物的什么特点 ？</a:t>
            </a:r>
          </a:p>
        </p:txBody>
      </p:sp>
      <p:sp>
        <p:nvSpPr>
          <p:cNvPr id="133124" name="Text Box 4"/>
          <p:cNvSpPr txBox="1"/>
          <p:nvPr/>
        </p:nvSpPr>
        <p:spPr>
          <a:xfrm>
            <a:off x="2321878" y="2120900"/>
            <a:ext cx="8497887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660033"/>
                </a:solidFill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3600" b="1">
                <a:solidFill>
                  <a:srgbClr val="660033"/>
                </a:solidFill>
                <a:latin typeface="隶书" pitchFamily="49" charset="-122"/>
                <a:ea typeface="隶书" pitchFamily="49" charset="-122"/>
              </a:rPr>
              <a:t>迅疾的秋风、高远的天空、哀鸣的猿啼、孤零冷落的小岛、水落而出的白沙、低飞盘旋的水鸟。</a:t>
            </a:r>
          </a:p>
        </p:txBody>
      </p:sp>
      <p:sp>
        <p:nvSpPr>
          <p:cNvPr id="133125" name="Text Box 5"/>
          <p:cNvSpPr txBox="1"/>
          <p:nvPr/>
        </p:nvSpPr>
        <p:spPr>
          <a:xfrm>
            <a:off x="2227898" y="4411980"/>
            <a:ext cx="8497887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6600"/>
                </a:solidFill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3600" b="1">
                <a:solidFill>
                  <a:srgbClr val="006600"/>
                </a:solidFill>
                <a:latin typeface="隶书" pitchFamily="49" charset="-122"/>
                <a:ea typeface="隶书" pitchFamily="49" charset="-122"/>
              </a:rPr>
              <a:t>这些都是具有夔州三峡秋季特征的典型景物，捕捉入诗，不但形象鲜明，使人读了如临其境，而且所展示的境界，既雄浑高远，又肃杀凄凉。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4" grpId="0"/>
      <p:bldP spid="13312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水墨山峰2   www.51pptmoban.co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5" y="4578350"/>
            <a:ext cx="12381230" cy="2649220"/>
          </a:xfrm>
          <a:prstGeom prst="rect">
            <a:avLst/>
          </a:prstGeom>
        </p:spPr>
      </p:pic>
      <p:sp>
        <p:nvSpPr>
          <p:cNvPr id="134146" name="Text Box 2"/>
          <p:cNvSpPr txBox="1"/>
          <p:nvPr/>
        </p:nvSpPr>
        <p:spPr>
          <a:xfrm>
            <a:off x="2462213" y="914400"/>
            <a:ext cx="762000" cy="768350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Times New Roman" panose="02020603050405020304" pitchFamily="18" charset="0"/>
              </a:rPr>
              <a:t>风</a:t>
            </a:r>
          </a:p>
        </p:txBody>
      </p:sp>
      <p:sp>
        <p:nvSpPr>
          <p:cNvPr id="134147" name="Text Box 3"/>
          <p:cNvSpPr txBox="1"/>
          <p:nvPr/>
        </p:nvSpPr>
        <p:spPr>
          <a:xfrm>
            <a:off x="3902075" y="990600"/>
            <a:ext cx="690880" cy="70675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</a:rPr>
              <a:t>急</a:t>
            </a:r>
          </a:p>
        </p:txBody>
      </p:sp>
      <p:sp>
        <p:nvSpPr>
          <p:cNvPr id="134148" name="Text Box 4"/>
          <p:cNvSpPr txBox="1"/>
          <p:nvPr/>
        </p:nvSpPr>
        <p:spPr>
          <a:xfrm>
            <a:off x="3902075" y="1905000"/>
            <a:ext cx="685800" cy="70675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</a:rPr>
              <a:t>高</a:t>
            </a:r>
          </a:p>
        </p:txBody>
      </p:sp>
      <p:sp>
        <p:nvSpPr>
          <p:cNvPr id="134149" name="Text Box 5"/>
          <p:cNvSpPr txBox="1"/>
          <p:nvPr/>
        </p:nvSpPr>
        <p:spPr>
          <a:xfrm>
            <a:off x="3902075" y="2895600"/>
            <a:ext cx="1198880" cy="70675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</a:rPr>
              <a:t>啸哀</a:t>
            </a:r>
          </a:p>
        </p:txBody>
      </p:sp>
      <p:sp>
        <p:nvSpPr>
          <p:cNvPr id="134150" name="Text Box 6"/>
          <p:cNvSpPr txBox="1"/>
          <p:nvPr/>
        </p:nvSpPr>
        <p:spPr>
          <a:xfrm>
            <a:off x="3902075" y="3810000"/>
            <a:ext cx="690880" cy="70675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</a:rPr>
              <a:t>清</a:t>
            </a:r>
          </a:p>
        </p:txBody>
      </p:sp>
      <p:sp>
        <p:nvSpPr>
          <p:cNvPr id="134151" name="Text Box 7"/>
          <p:cNvSpPr txBox="1"/>
          <p:nvPr/>
        </p:nvSpPr>
        <p:spPr>
          <a:xfrm>
            <a:off x="3902075" y="4784725"/>
            <a:ext cx="690880" cy="70675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</a:rPr>
              <a:t>白</a:t>
            </a:r>
          </a:p>
        </p:txBody>
      </p:sp>
      <p:sp>
        <p:nvSpPr>
          <p:cNvPr id="134152" name="Text Box 8"/>
          <p:cNvSpPr txBox="1"/>
          <p:nvPr/>
        </p:nvSpPr>
        <p:spPr>
          <a:xfrm>
            <a:off x="3902075" y="5791200"/>
            <a:ext cx="1198880" cy="70675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</a:rPr>
              <a:t>飞回</a:t>
            </a:r>
          </a:p>
        </p:txBody>
      </p:sp>
      <p:sp>
        <p:nvSpPr>
          <p:cNvPr id="134153" name="Text Box 9"/>
          <p:cNvSpPr txBox="1"/>
          <p:nvPr/>
        </p:nvSpPr>
        <p:spPr>
          <a:xfrm>
            <a:off x="8763000" y="2514600"/>
            <a:ext cx="1198880" cy="1322070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</a:rPr>
              <a:t>意境</a:t>
            </a:r>
          </a:p>
          <a:p>
            <a:r>
              <a:rPr lang="zh-CN" altLang="en-US" sz="4000" b="1">
                <a:latin typeface="Times New Roman" panose="02020603050405020304" pitchFamily="18" charset="0"/>
              </a:rPr>
              <a:t>凄凉</a:t>
            </a:r>
          </a:p>
        </p:txBody>
      </p:sp>
      <p:sp>
        <p:nvSpPr>
          <p:cNvPr id="134154" name="Text Box 10"/>
          <p:cNvSpPr txBox="1"/>
          <p:nvPr/>
        </p:nvSpPr>
        <p:spPr>
          <a:xfrm>
            <a:off x="5927725" y="2514600"/>
            <a:ext cx="2214880" cy="1322070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</a:rPr>
              <a:t>孤独无依</a:t>
            </a:r>
          </a:p>
          <a:p>
            <a:r>
              <a:rPr lang="zh-CN" altLang="en-US" sz="4000" b="1">
                <a:latin typeface="Times New Roman" panose="02020603050405020304" pitchFamily="18" charset="0"/>
              </a:rPr>
              <a:t>漂泊痛苦</a:t>
            </a:r>
          </a:p>
        </p:txBody>
      </p:sp>
      <p:sp>
        <p:nvSpPr>
          <p:cNvPr id="73739" name="Text Box 11"/>
          <p:cNvSpPr txBox="1"/>
          <p:nvPr/>
        </p:nvSpPr>
        <p:spPr>
          <a:xfrm>
            <a:off x="5092700" y="136525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</a:rPr>
              <a:t>品味语言</a:t>
            </a:r>
          </a:p>
        </p:txBody>
      </p:sp>
      <p:sp>
        <p:nvSpPr>
          <p:cNvPr id="134156" name="Text Box 12"/>
          <p:cNvSpPr txBox="1"/>
          <p:nvPr/>
        </p:nvSpPr>
        <p:spPr>
          <a:xfrm>
            <a:off x="2462213" y="1905000"/>
            <a:ext cx="762000" cy="768350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Times New Roman" panose="02020603050405020304" pitchFamily="18" charset="0"/>
              </a:rPr>
              <a:t>天</a:t>
            </a:r>
          </a:p>
        </p:txBody>
      </p:sp>
      <p:sp>
        <p:nvSpPr>
          <p:cNvPr id="134157" name="Text Box 13"/>
          <p:cNvSpPr txBox="1"/>
          <p:nvPr/>
        </p:nvSpPr>
        <p:spPr>
          <a:xfrm>
            <a:off x="2462213" y="2895600"/>
            <a:ext cx="762000" cy="768350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Times New Roman" panose="02020603050405020304" pitchFamily="18" charset="0"/>
              </a:rPr>
              <a:t>猿</a:t>
            </a:r>
          </a:p>
        </p:txBody>
      </p:sp>
      <p:sp>
        <p:nvSpPr>
          <p:cNvPr id="134158" name="Text Box 14"/>
          <p:cNvSpPr txBox="1"/>
          <p:nvPr/>
        </p:nvSpPr>
        <p:spPr>
          <a:xfrm>
            <a:off x="2462213" y="3810000"/>
            <a:ext cx="762000" cy="768350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Times New Roman" panose="02020603050405020304" pitchFamily="18" charset="0"/>
              </a:rPr>
              <a:t>渚</a:t>
            </a:r>
          </a:p>
        </p:txBody>
      </p:sp>
      <p:sp>
        <p:nvSpPr>
          <p:cNvPr id="134159" name="Text Box 15"/>
          <p:cNvSpPr txBox="1"/>
          <p:nvPr/>
        </p:nvSpPr>
        <p:spPr>
          <a:xfrm>
            <a:off x="2462213" y="4800600"/>
            <a:ext cx="762000" cy="768350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Times New Roman" panose="02020603050405020304" pitchFamily="18" charset="0"/>
              </a:rPr>
              <a:t>沙</a:t>
            </a:r>
          </a:p>
        </p:txBody>
      </p:sp>
      <p:sp>
        <p:nvSpPr>
          <p:cNvPr id="134160" name="Text Box 16"/>
          <p:cNvSpPr txBox="1"/>
          <p:nvPr/>
        </p:nvSpPr>
        <p:spPr>
          <a:xfrm>
            <a:off x="2462213" y="5791200"/>
            <a:ext cx="762000" cy="768350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Times New Roman" panose="02020603050405020304" pitchFamily="18" charset="0"/>
              </a:rPr>
              <a:t>鸟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20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1" fill="hold" grpId="9" nodeType="afterEffect">
                                  <p:childTnLst>
                                    <p:set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2000"/>
                                        <p:tgtEl>
                                          <p:spTgt spid="134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2" presetClass="entr" presetSubtype="1" fill="hold" grpId="10" nodeType="afterEffect">
                                  <p:childTnLst>
                                    <p:set>
                                      <p:cBhvr>
                                        <p:cTn id="1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2000"/>
                                        <p:tgtEl>
                                          <p:spTgt spid="134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2" presetClass="entr" presetSubtype="1" fill="hold" grpId="11" nodeType="afterEffect">
                                  <p:childTnLst>
                                    <p:set>
                                      <p:cBhvr>
                                        <p:cTn id="1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2000"/>
                                        <p:tgtEl>
                                          <p:spTgt spid="134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2" presetClass="entr" presetSubtype="1" fill="hold" grpId="12" nodeType="afterEffect">
                                  <p:childTnLst>
                                    <p:set>
                                      <p:cBhvr>
                                        <p:cTn id="2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2000"/>
                                        <p:tgtEl>
                                          <p:spTgt spid="134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withGroup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2" presetClass="entr" presetSubtype="1" fill="hold" grpId="13" nodeType="afterEffect">
                                  <p:childTnLst>
                                    <p:set>
                                      <p:cBhvr>
                                        <p:cTn id="2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2000"/>
                                        <p:tgtEl>
                                          <p:spTgt spid="134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13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16" presetClass="entr" presetSubtype="37" fill="hold" grpId="2" nodeType="afterEffect"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13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6" presetClass="entr" presetSubtype="37" fill="hold" grpId="3" nodeType="afterEffect"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13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6" presetClass="entr" presetSubtype="37" fill="hold" grpId="4" nodeType="afterEffect"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3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6" presetClass="entr" presetSubtype="37" fill="hold" grpId="5" nodeType="afterEffect"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13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6" presetClass="entr" presetSubtype="37" fill="hold" grpId="6" nodeType="afterEffect"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134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37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134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37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134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6" grpId="0"/>
      <p:bldP spid="134147" grpId="1"/>
      <p:bldP spid="134148" grpId="2"/>
      <p:bldP spid="134149" grpId="3"/>
      <p:bldP spid="134150" grpId="4"/>
      <p:bldP spid="134151" grpId="5"/>
      <p:bldP spid="134152" grpId="6"/>
      <p:bldP spid="134153" grpId="7"/>
      <p:bldP spid="134154" grpId="8"/>
      <p:bldP spid="134156" grpId="9"/>
      <p:bldP spid="134157" grpId="10"/>
      <p:bldP spid="134158" grpId="11"/>
      <p:bldP spid="134159" grpId="12"/>
      <p:bldP spid="134160" grpId="13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水墨山峰2   www.51pptmoban.co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9710" y="4578350"/>
            <a:ext cx="12620625" cy="2649220"/>
          </a:xfrm>
          <a:prstGeom prst="rect">
            <a:avLst/>
          </a:prstGeom>
        </p:spPr>
      </p:pic>
      <p:sp>
        <p:nvSpPr>
          <p:cNvPr id="74754" name="Rectangle 2"/>
          <p:cNvSpPr>
            <a:spLocks noGrp="1"/>
          </p:cNvSpPr>
          <p:nvPr>
            <p:ph idx="1"/>
          </p:nvPr>
        </p:nvSpPr>
        <p:spPr>
          <a:xfrm>
            <a:off x="1981200" y="203200"/>
            <a:ext cx="8860155" cy="350520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32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二、颔联写了萧萧而下的“无边落木（落叶）”、滚滚东流的“不尽长江”两种景物。这样的景物，对于当时</a:t>
            </a:r>
            <a:r>
              <a:rPr lang="en-US" altLang="zh-CN" sz="32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55</a:t>
            </a:r>
            <a:r>
              <a:rPr lang="zh-CN" altLang="en-US" sz="32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岁（逝世前</a:t>
            </a:r>
            <a:r>
              <a:rPr lang="en-US" altLang="zh-CN" sz="32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3</a:t>
            </a:r>
            <a:r>
              <a:rPr lang="zh-CN" altLang="en-US" sz="32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年）、飘零流落在外，同时又是一个现实主义的有阔大胸襟的诗人的杜甫来说，会产生怎样的感慨？</a:t>
            </a:r>
          </a:p>
        </p:txBody>
      </p:sp>
      <p:sp>
        <p:nvSpPr>
          <p:cNvPr id="74755" name="Text Box 3"/>
          <p:cNvSpPr txBox="1"/>
          <p:nvPr/>
        </p:nvSpPr>
        <p:spPr>
          <a:xfrm>
            <a:off x="1919288" y="2781300"/>
            <a:ext cx="79216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35172" name="Text Box 4"/>
          <p:cNvSpPr txBox="1"/>
          <p:nvPr/>
        </p:nvSpPr>
        <p:spPr>
          <a:xfrm>
            <a:off x="2300923" y="4285298"/>
            <a:ext cx="79914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6600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200" b="1">
                <a:solidFill>
                  <a:srgbClr val="006600"/>
                </a:solidFill>
                <a:latin typeface="隶书" pitchFamily="49" charset="-122"/>
                <a:ea typeface="隶书" pitchFamily="49" charset="-122"/>
              </a:rPr>
              <a:t>既感到人生短暂而渺小，历史悠远而不可逆转，因壮志未酬而产生惆怅；也会感到豁达、坦荡、胸襟开阔。 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水墨山峰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" y="4863465"/>
            <a:ext cx="12216765" cy="2961640"/>
          </a:xfrm>
          <a:prstGeom prst="rect">
            <a:avLst/>
          </a:prstGeom>
        </p:spPr>
      </p:pic>
      <p:sp>
        <p:nvSpPr>
          <p:cNvPr id="136198" name="Rectangle 6"/>
          <p:cNvSpPr/>
          <p:nvPr/>
        </p:nvSpPr>
        <p:spPr>
          <a:xfrm>
            <a:off x="2098993" y="2459990"/>
            <a:ext cx="7993062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      </a:t>
            </a:r>
            <a:r>
              <a:rPr lang="zh-CN" altLang="en-US" sz="4000" b="1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如何理解诗中出现的“猿鸣”、“飞鸟”、“落叶”、“长江”这四个意象？</a:t>
            </a:r>
          </a:p>
        </p:txBody>
      </p:sp>
      <p:pic>
        <p:nvPicPr>
          <p:cNvPr id="5" name="更多优秀作品搜索（三秒演示）_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3861" y="571738"/>
            <a:ext cx="4426122" cy="4538732"/>
          </a:xfrm>
          <a:custGeom>
            <a:gdLst>
              <a:gd name="connsiteX0" fmla="*/ 3677083 w 5519189"/>
              <a:gd name="connsiteY0" fmla="*/ 0 h 5659610"/>
              <a:gd name="connsiteX1" fmla="*/ 5519189 w 5519189"/>
              <a:gd name="connsiteY1" fmla="*/ 0 h 5659610"/>
              <a:gd name="connsiteX2" fmla="*/ 5519189 w 5519189"/>
              <a:gd name="connsiteY2" fmla="*/ 5487398 h 5659610"/>
              <a:gd name="connsiteX3" fmla="*/ 5490483 w 5519189"/>
              <a:gd name="connsiteY3" fmla="*/ 5526260 h 5659610"/>
              <a:gd name="connsiteX4" fmla="*/ 5395233 w 5519189"/>
              <a:gd name="connsiteY4" fmla="*/ 5583410 h 5659610"/>
              <a:gd name="connsiteX5" fmla="*/ 5319033 w 5519189"/>
              <a:gd name="connsiteY5" fmla="*/ 5640560 h 5659610"/>
              <a:gd name="connsiteX6" fmla="*/ 5166633 w 5519189"/>
              <a:gd name="connsiteY6" fmla="*/ 5659610 h 5659610"/>
              <a:gd name="connsiteX7" fmla="*/ 4957083 w 5519189"/>
              <a:gd name="connsiteY7" fmla="*/ 5602460 h 5659610"/>
              <a:gd name="connsiteX8" fmla="*/ 4842783 w 5519189"/>
              <a:gd name="connsiteY8" fmla="*/ 5564360 h 5659610"/>
              <a:gd name="connsiteX9" fmla="*/ 4709433 w 5519189"/>
              <a:gd name="connsiteY9" fmla="*/ 5545310 h 5659610"/>
              <a:gd name="connsiteX10" fmla="*/ 4633233 w 5519189"/>
              <a:gd name="connsiteY10" fmla="*/ 5526260 h 5659610"/>
              <a:gd name="connsiteX11" fmla="*/ 4404633 w 5519189"/>
              <a:gd name="connsiteY11" fmla="*/ 5488160 h 5659610"/>
              <a:gd name="connsiteX12" fmla="*/ 4328433 w 5519189"/>
              <a:gd name="connsiteY12" fmla="*/ 5469110 h 5659610"/>
              <a:gd name="connsiteX13" fmla="*/ 4233183 w 5519189"/>
              <a:gd name="connsiteY13" fmla="*/ 5431010 h 5659610"/>
              <a:gd name="connsiteX14" fmla="*/ 4176033 w 5519189"/>
              <a:gd name="connsiteY14" fmla="*/ 5411960 h 5659610"/>
              <a:gd name="connsiteX15" fmla="*/ 4099833 w 5519189"/>
              <a:gd name="connsiteY15" fmla="*/ 5392910 h 5659610"/>
              <a:gd name="connsiteX16" fmla="*/ 4042683 w 5519189"/>
              <a:gd name="connsiteY16" fmla="*/ 5335760 h 5659610"/>
              <a:gd name="connsiteX17" fmla="*/ 3947433 w 5519189"/>
              <a:gd name="connsiteY17" fmla="*/ 5316710 h 5659610"/>
              <a:gd name="connsiteX18" fmla="*/ 3795033 w 5519189"/>
              <a:gd name="connsiteY18" fmla="*/ 5221460 h 5659610"/>
              <a:gd name="connsiteX19" fmla="*/ 3699783 w 5519189"/>
              <a:gd name="connsiteY19" fmla="*/ 5164310 h 5659610"/>
              <a:gd name="connsiteX20" fmla="*/ 3623583 w 5519189"/>
              <a:gd name="connsiteY20" fmla="*/ 5107160 h 5659610"/>
              <a:gd name="connsiteX21" fmla="*/ 3566433 w 5519189"/>
              <a:gd name="connsiteY21" fmla="*/ 5069060 h 5659610"/>
              <a:gd name="connsiteX22" fmla="*/ 3509283 w 5519189"/>
              <a:gd name="connsiteY22" fmla="*/ 5011910 h 5659610"/>
              <a:gd name="connsiteX23" fmla="*/ 3375933 w 5519189"/>
              <a:gd name="connsiteY23" fmla="*/ 4916660 h 5659610"/>
              <a:gd name="connsiteX24" fmla="*/ 3337833 w 5519189"/>
              <a:gd name="connsiteY24" fmla="*/ 4859510 h 5659610"/>
              <a:gd name="connsiteX25" fmla="*/ 3166383 w 5519189"/>
              <a:gd name="connsiteY25" fmla="*/ 4745210 h 5659610"/>
              <a:gd name="connsiteX26" fmla="*/ 3109233 w 5519189"/>
              <a:gd name="connsiteY26" fmla="*/ 4669010 h 5659610"/>
              <a:gd name="connsiteX27" fmla="*/ 3013983 w 5519189"/>
              <a:gd name="connsiteY27" fmla="*/ 4611860 h 5659610"/>
              <a:gd name="connsiteX28" fmla="*/ 2937783 w 5519189"/>
              <a:gd name="connsiteY28" fmla="*/ 4554710 h 5659610"/>
              <a:gd name="connsiteX29" fmla="*/ 2785383 w 5519189"/>
              <a:gd name="connsiteY29" fmla="*/ 4440410 h 5659610"/>
              <a:gd name="connsiteX30" fmla="*/ 2728233 w 5519189"/>
              <a:gd name="connsiteY30" fmla="*/ 4402310 h 5659610"/>
              <a:gd name="connsiteX31" fmla="*/ 2652033 w 5519189"/>
              <a:gd name="connsiteY31" fmla="*/ 4326110 h 5659610"/>
              <a:gd name="connsiteX32" fmla="*/ 2575833 w 5519189"/>
              <a:gd name="connsiteY32" fmla="*/ 4288010 h 5659610"/>
              <a:gd name="connsiteX33" fmla="*/ 2518683 w 5519189"/>
              <a:gd name="connsiteY33" fmla="*/ 4230860 h 5659610"/>
              <a:gd name="connsiteX34" fmla="*/ 2423433 w 5519189"/>
              <a:gd name="connsiteY34" fmla="*/ 4154660 h 5659610"/>
              <a:gd name="connsiteX35" fmla="*/ 2347233 w 5519189"/>
              <a:gd name="connsiteY35" fmla="*/ 4135610 h 5659610"/>
              <a:gd name="connsiteX36" fmla="*/ 2213883 w 5519189"/>
              <a:gd name="connsiteY36" fmla="*/ 4059410 h 5659610"/>
              <a:gd name="connsiteX37" fmla="*/ 2111478 w 5519189"/>
              <a:gd name="connsiteY37" fmla="*/ 4009667 h 5659610"/>
              <a:gd name="connsiteX38" fmla="*/ 2111552 w 5519189"/>
              <a:gd name="connsiteY38" fmla="*/ 4009713 h 5659610"/>
              <a:gd name="connsiteX39" fmla="*/ 2103660 w 5519189"/>
              <a:gd name="connsiteY39" fmla="*/ 4004915 h 5659610"/>
              <a:gd name="connsiteX40" fmla="*/ 2004333 w 5519189"/>
              <a:gd name="connsiteY40" fmla="*/ 3945110 h 5659610"/>
              <a:gd name="connsiteX41" fmla="*/ 1832883 w 5519189"/>
              <a:gd name="connsiteY41" fmla="*/ 3811760 h 5659610"/>
              <a:gd name="connsiteX42" fmla="*/ 1737633 w 5519189"/>
              <a:gd name="connsiteY42" fmla="*/ 3754610 h 5659610"/>
              <a:gd name="connsiteX43" fmla="*/ 1566183 w 5519189"/>
              <a:gd name="connsiteY43" fmla="*/ 3621260 h 5659610"/>
              <a:gd name="connsiteX44" fmla="*/ 1509033 w 5519189"/>
              <a:gd name="connsiteY44" fmla="*/ 3583160 h 5659610"/>
              <a:gd name="connsiteX45" fmla="*/ 1375683 w 5519189"/>
              <a:gd name="connsiteY45" fmla="*/ 3506960 h 5659610"/>
              <a:gd name="connsiteX46" fmla="*/ 1337583 w 5519189"/>
              <a:gd name="connsiteY46" fmla="*/ 3430760 h 5659610"/>
              <a:gd name="connsiteX47" fmla="*/ 1261383 w 5519189"/>
              <a:gd name="connsiteY47" fmla="*/ 3392660 h 5659610"/>
              <a:gd name="connsiteX48" fmla="*/ 1070883 w 5519189"/>
              <a:gd name="connsiteY48" fmla="*/ 3183110 h 5659610"/>
              <a:gd name="connsiteX49" fmla="*/ 994683 w 5519189"/>
              <a:gd name="connsiteY49" fmla="*/ 3125960 h 5659610"/>
              <a:gd name="connsiteX50" fmla="*/ 918483 w 5519189"/>
              <a:gd name="connsiteY50" fmla="*/ 3049760 h 5659610"/>
              <a:gd name="connsiteX51" fmla="*/ 823233 w 5519189"/>
              <a:gd name="connsiteY51" fmla="*/ 2973560 h 5659610"/>
              <a:gd name="connsiteX52" fmla="*/ 766083 w 5519189"/>
              <a:gd name="connsiteY52" fmla="*/ 2897360 h 5659610"/>
              <a:gd name="connsiteX53" fmla="*/ 556533 w 5519189"/>
              <a:gd name="connsiteY53" fmla="*/ 2725910 h 5659610"/>
              <a:gd name="connsiteX54" fmla="*/ 270783 w 5519189"/>
              <a:gd name="connsiteY54" fmla="*/ 2402060 h 5659610"/>
              <a:gd name="connsiteX55" fmla="*/ 251733 w 5519189"/>
              <a:gd name="connsiteY55" fmla="*/ 2344910 h 5659610"/>
              <a:gd name="connsiteX56" fmla="*/ 194583 w 5519189"/>
              <a:gd name="connsiteY56" fmla="*/ 2306810 h 5659610"/>
              <a:gd name="connsiteX57" fmla="*/ 137433 w 5519189"/>
              <a:gd name="connsiteY57" fmla="*/ 2211560 h 5659610"/>
              <a:gd name="connsiteX58" fmla="*/ 118383 w 5519189"/>
              <a:gd name="connsiteY58" fmla="*/ 2135360 h 5659610"/>
              <a:gd name="connsiteX59" fmla="*/ 42183 w 5519189"/>
              <a:gd name="connsiteY59" fmla="*/ 1735310 h 5659610"/>
              <a:gd name="connsiteX60" fmla="*/ 2934978 w 5519189"/>
              <a:gd name="connsiteY60" fmla="*/ 329924 h 5659610"/>
              <a:gd name="connsiteX61" fmla="*/ 3677083 w 5519189"/>
              <a:gd name="connsiteY61" fmla="*/ 0 h 565961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519189" h="5659610">
                <a:moveTo>
                  <a:pt x="3677083" y="0"/>
                </a:moveTo>
                <a:lnTo>
                  <a:pt x="5519189" y="0"/>
                </a:lnTo>
                <a:lnTo>
                  <a:pt x="5519189" y="5487398"/>
                </a:lnTo>
                <a:lnTo>
                  <a:pt x="5490483" y="5526260"/>
                </a:lnTo>
                <a:cubicBezTo>
                  <a:pt x="5458733" y="5545310"/>
                  <a:pt x="5426041" y="5562871"/>
                  <a:pt x="5395233" y="5583410"/>
                </a:cubicBezTo>
                <a:cubicBezTo>
                  <a:pt x="5368815" y="5601022"/>
                  <a:pt x="5349154" y="5630520"/>
                  <a:pt x="5319033" y="5640560"/>
                </a:cubicBezTo>
                <a:cubicBezTo>
                  <a:pt x="5270465" y="5656749"/>
                  <a:pt x="5217433" y="5653260"/>
                  <a:pt x="5166633" y="5659610"/>
                </a:cubicBezTo>
                <a:cubicBezTo>
                  <a:pt x="5059807" y="5624001"/>
                  <a:pt x="5128964" y="5645430"/>
                  <a:pt x="4957083" y="5602460"/>
                </a:cubicBezTo>
                <a:cubicBezTo>
                  <a:pt x="4918121" y="5592720"/>
                  <a:pt x="4880883" y="5577060"/>
                  <a:pt x="4842783" y="5564360"/>
                </a:cubicBezTo>
                <a:cubicBezTo>
                  <a:pt x="4798333" y="5558010"/>
                  <a:pt x="4753610" y="5553342"/>
                  <a:pt x="4709433" y="5545310"/>
                </a:cubicBezTo>
                <a:cubicBezTo>
                  <a:pt x="4683674" y="5540626"/>
                  <a:pt x="4658992" y="5530944"/>
                  <a:pt x="4633233" y="5526260"/>
                </a:cubicBezTo>
                <a:cubicBezTo>
                  <a:pt x="4414564" y="5486502"/>
                  <a:pt x="4582323" y="5527647"/>
                  <a:pt x="4404633" y="5488160"/>
                </a:cubicBezTo>
                <a:cubicBezTo>
                  <a:pt x="4379075" y="5482480"/>
                  <a:pt x="4353271" y="5477389"/>
                  <a:pt x="4328433" y="5469110"/>
                </a:cubicBezTo>
                <a:cubicBezTo>
                  <a:pt x="4295992" y="5458296"/>
                  <a:pt x="4265202" y="5443017"/>
                  <a:pt x="4233183" y="5431010"/>
                </a:cubicBezTo>
                <a:cubicBezTo>
                  <a:pt x="4214381" y="5423959"/>
                  <a:pt x="4195341" y="5417477"/>
                  <a:pt x="4176033" y="5411960"/>
                </a:cubicBezTo>
                <a:cubicBezTo>
                  <a:pt x="4150859" y="5404767"/>
                  <a:pt x="4122565" y="5405900"/>
                  <a:pt x="4099833" y="5392910"/>
                </a:cubicBezTo>
                <a:cubicBezTo>
                  <a:pt x="4076442" y="5379544"/>
                  <a:pt x="4061733" y="5354810"/>
                  <a:pt x="4042683" y="5335760"/>
                </a:cubicBezTo>
                <a:cubicBezTo>
                  <a:pt x="4010933" y="5329410"/>
                  <a:pt x="3978150" y="5326949"/>
                  <a:pt x="3947433" y="5316710"/>
                </a:cubicBezTo>
                <a:cubicBezTo>
                  <a:pt x="3873015" y="5291904"/>
                  <a:pt x="3860209" y="5264911"/>
                  <a:pt x="3795033" y="5221460"/>
                </a:cubicBezTo>
                <a:cubicBezTo>
                  <a:pt x="3764225" y="5200921"/>
                  <a:pt x="3730591" y="5184849"/>
                  <a:pt x="3699783" y="5164310"/>
                </a:cubicBezTo>
                <a:cubicBezTo>
                  <a:pt x="3673365" y="5146698"/>
                  <a:pt x="3649419" y="5125614"/>
                  <a:pt x="3623583" y="5107160"/>
                </a:cubicBezTo>
                <a:cubicBezTo>
                  <a:pt x="3604952" y="5093852"/>
                  <a:pt x="3584022" y="5083717"/>
                  <a:pt x="3566433" y="5069060"/>
                </a:cubicBezTo>
                <a:cubicBezTo>
                  <a:pt x="3545737" y="5051813"/>
                  <a:pt x="3529979" y="5029157"/>
                  <a:pt x="3509283" y="5011910"/>
                </a:cubicBezTo>
                <a:cubicBezTo>
                  <a:pt x="3444383" y="4957826"/>
                  <a:pt x="3444562" y="4985289"/>
                  <a:pt x="3375933" y="4916660"/>
                </a:cubicBezTo>
                <a:cubicBezTo>
                  <a:pt x="3359744" y="4900471"/>
                  <a:pt x="3350533" y="4878560"/>
                  <a:pt x="3337833" y="4859510"/>
                </a:cubicBezTo>
                <a:cubicBezTo>
                  <a:pt x="3292487" y="4832303"/>
                  <a:pt x="3206066" y="4784893"/>
                  <a:pt x="3166383" y="4745210"/>
                </a:cubicBezTo>
                <a:cubicBezTo>
                  <a:pt x="3143932" y="4722759"/>
                  <a:pt x="3128283" y="4694410"/>
                  <a:pt x="3109233" y="4669010"/>
                </a:cubicBezTo>
                <a:lnTo>
                  <a:pt x="3013983" y="4611860"/>
                </a:lnTo>
                <a:cubicBezTo>
                  <a:pt x="2986758" y="4595525"/>
                  <a:pt x="2963183" y="4573760"/>
                  <a:pt x="2937783" y="4554710"/>
                </a:cubicBezTo>
                <a:cubicBezTo>
                  <a:pt x="2886983" y="4516610"/>
                  <a:pt x="2836738" y="4477759"/>
                  <a:pt x="2785383" y="4440410"/>
                </a:cubicBezTo>
                <a:cubicBezTo>
                  <a:pt x="2766867" y="4426944"/>
                  <a:pt x="2745616" y="4417210"/>
                  <a:pt x="2728233" y="4402310"/>
                </a:cubicBezTo>
                <a:cubicBezTo>
                  <a:pt x="2700960" y="4378933"/>
                  <a:pt x="2680770" y="4347663"/>
                  <a:pt x="2652033" y="4326110"/>
                </a:cubicBezTo>
                <a:cubicBezTo>
                  <a:pt x="2629315" y="4309071"/>
                  <a:pt x="2598941" y="4304516"/>
                  <a:pt x="2575833" y="4288010"/>
                </a:cubicBezTo>
                <a:cubicBezTo>
                  <a:pt x="2553910" y="4272351"/>
                  <a:pt x="2538958" y="4248601"/>
                  <a:pt x="2518683" y="4230860"/>
                </a:cubicBezTo>
                <a:cubicBezTo>
                  <a:pt x="2488083" y="4204085"/>
                  <a:pt x="2455183" y="4180060"/>
                  <a:pt x="2423433" y="4154660"/>
                </a:cubicBezTo>
                <a:cubicBezTo>
                  <a:pt x="2398033" y="4148310"/>
                  <a:pt x="2371748" y="4144803"/>
                  <a:pt x="2347233" y="4135610"/>
                </a:cubicBezTo>
                <a:cubicBezTo>
                  <a:pt x="2255828" y="4101333"/>
                  <a:pt x="2290410" y="4101925"/>
                  <a:pt x="2213883" y="4059410"/>
                </a:cubicBezTo>
                <a:cubicBezTo>
                  <a:pt x="2006577" y="3944240"/>
                  <a:pt x="2090592" y="3996810"/>
                  <a:pt x="2111478" y="4009667"/>
                </a:cubicBezTo>
                <a:lnTo>
                  <a:pt x="2111552" y="4009713"/>
                </a:lnTo>
                <a:lnTo>
                  <a:pt x="2103660" y="4004915"/>
                </a:lnTo>
                <a:cubicBezTo>
                  <a:pt x="2088993" y="3996022"/>
                  <a:pt x="2059074" y="3977955"/>
                  <a:pt x="2004333" y="3945110"/>
                </a:cubicBezTo>
                <a:cubicBezTo>
                  <a:pt x="1942250" y="3907860"/>
                  <a:pt x="1891798" y="3853842"/>
                  <a:pt x="1832883" y="3811760"/>
                </a:cubicBezTo>
                <a:cubicBezTo>
                  <a:pt x="1802753" y="3790239"/>
                  <a:pt x="1769383" y="3773660"/>
                  <a:pt x="1737633" y="3754610"/>
                </a:cubicBezTo>
                <a:cubicBezTo>
                  <a:pt x="1675550" y="3717360"/>
                  <a:pt x="1624104" y="3664701"/>
                  <a:pt x="1566183" y="3621260"/>
                </a:cubicBezTo>
                <a:cubicBezTo>
                  <a:pt x="1547867" y="3607523"/>
                  <a:pt x="1529511" y="3593399"/>
                  <a:pt x="1509033" y="3583160"/>
                </a:cubicBezTo>
                <a:cubicBezTo>
                  <a:pt x="1436415" y="3546851"/>
                  <a:pt x="1444779" y="3587572"/>
                  <a:pt x="1375683" y="3506960"/>
                </a:cubicBezTo>
                <a:cubicBezTo>
                  <a:pt x="1357202" y="3485399"/>
                  <a:pt x="1350283" y="3456160"/>
                  <a:pt x="1337583" y="3430760"/>
                </a:cubicBezTo>
                <a:cubicBezTo>
                  <a:pt x="1312183" y="3418060"/>
                  <a:pt x="1283799" y="3410095"/>
                  <a:pt x="1261383" y="3392660"/>
                </a:cubicBezTo>
                <a:cubicBezTo>
                  <a:pt x="1160349" y="3314078"/>
                  <a:pt x="1162532" y="3274759"/>
                  <a:pt x="1070883" y="3183110"/>
                </a:cubicBezTo>
                <a:cubicBezTo>
                  <a:pt x="1048432" y="3160659"/>
                  <a:pt x="1018577" y="3146868"/>
                  <a:pt x="994683" y="3125960"/>
                </a:cubicBezTo>
                <a:cubicBezTo>
                  <a:pt x="967650" y="3102306"/>
                  <a:pt x="945331" y="3073625"/>
                  <a:pt x="918483" y="3049760"/>
                </a:cubicBezTo>
                <a:cubicBezTo>
                  <a:pt x="888093" y="3022747"/>
                  <a:pt x="851984" y="3002311"/>
                  <a:pt x="823233" y="2973560"/>
                </a:cubicBezTo>
                <a:cubicBezTo>
                  <a:pt x="800782" y="2951109"/>
                  <a:pt x="785133" y="2922760"/>
                  <a:pt x="766083" y="2897360"/>
                </a:cubicBezTo>
                <a:cubicBezTo>
                  <a:pt x="711933" y="2825160"/>
                  <a:pt x="626383" y="2783060"/>
                  <a:pt x="556533" y="2725910"/>
                </a:cubicBezTo>
                <a:cubicBezTo>
                  <a:pt x="462571" y="2649032"/>
                  <a:pt x="337753" y="2502515"/>
                  <a:pt x="270783" y="2402060"/>
                </a:cubicBezTo>
                <a:cubicBezTo>
                  <a:pt x="259644" y="2385352"/>
                  <a:pt x="258083" y="2363960"/>
                  <a:pt x="251733" y="2344910"/>
                </a:cubicBezTo>
                <a:cubicBezTo>
                  <a:pt x="232683" y="2332210"/>
                  <a:pt x="209483" y="2324193"/>
                  <a:pt x="194583" y="2306810"/>
                </a:cubicBezTo>
                <a:cubicBezTo>
                  <a:pt x="170486" y="2278697"/>
                  <a:pt x="152471" y="2245395"/>
                  <a:pt x="137433" y="2211560"/>
                </a:cubicBezTo>
                <a:cubicBezTo>
                  <a:pt x="126800" y="2187635"/>
                  <a:pt x="123518" y="2161033"/>
                  <a:pt x="118383" y="2135360"/>
                </a:cubicBezTo>
                <a:cubicBezTo>
                  <a:pt x="91761" y="2002249"/>
                  <a:pt x="-77110" y="1800091"/>
                  <a:pt x="42183" y="1735310"/>
                </a:cubicBezTo>
                <a:cubicBezTo>
                  <a:pt x="984593" y="1223538"/>
                  <a:pt x="1956143" y="769513"/>
                  <a:pt x="2934978" y="329924"/>
                </a:cubicBezTo>
                <a:lnTo>
                  <a:pt x="3677083" y="0"/>
                </a:lnTo>
                <a:close/>
              </a:path>
            </a:pathLst>
          </a:cu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4" name="图片 4" descr="1557-1310121410302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0"/>
            <a:ext cx="121793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081405" y="1355090"/>
            <a:ext cx="647827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eaLnBrk="1" hangingPunct="1">
              <a:spcBef>
                <a:spcPct val="0"/>
              </a:spcBef>
              <a:buNone/>
            </a:pPr>
            <a:r>
              <a:rPr lang="zh-CN" altLang="en-US" sz="40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每年的农历九月初九，为传统的重阳节。 重阳节早在战国时期就已经形成，到了唐代，重阳被正式定为民间的节日，此后历朝历代沿袭至今，至今已经有</a:t>
            </a:r>
            <a:r>
              <a:rPr lang="en-US" altLang="zh-CN" sz="40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2500</a:t>
            </a:r>
            <a:r>
              <a:rPr lang="zh-CN" altLang="en-US" sz="40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多年的历史了。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" y="2540"/>
            <a:ext cx="9017000" cy="68529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372725" y="102235"/>
            <a:ext cx="1290320" cy="6949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l"/>
            <a:r>
              <a:rPr lang="zh-CN" altLang="en-US" sz="3600" b="1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猿鸣</a:t>
            </a:r>
            <a:r>
              <a:rPr lang="en-US" altLang="zh-CN" sz="3600" b="1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——</a:t>
            </a:r>
          </a:p>
          <a:p>
            <a:pPr algn="l"/>
            <a:r>
              <a:rPr lang="zh-CN" altLang="en-US" sz="3600" b="1">
                <a:solidFill>
                  <a:schemeClr val="accent2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使人听到它的叫声感到非常悲凉。</a:t>
            </a:r>
            <a:endParaRPr lang="zh-CN" altLang="en-US" sz="36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c8992661070fe82c940298e0a531eeb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0" y="-389255"/>
            <a:ext cx="7421245" cy="7031355"/>
          </a:xfrm>
          <a:prstGeom prst="rect">
            <a:avLst/>
          </a:prstGeom>
        </p:spPr>
      </p:pic>
      <p:grpSp>
        <p:nvGrpSpPr>
          <p:cNvPr id="76808" name="Group 4"/>
          <p:cNvGrpSpPr/>
          <p:nvPr/>
        </p:nvGrpSpPr>
        <p:grpSpPr>
          <a:xfrm>
            <a:off x="1911350" y="0"/>
            <a:ext cx="1106805" cy="6453505"/>
            <a:chOff x="-5" y="0"/>
            <a:chExt cx="697" cy="4065"/>
          </a:xfrm>
        </p:grpSpPr>
        <p:sp>
          <p:nvSpPr>
            <p:cNvPr id="76809" name="Text Box 5"/>
            <p:cNvSpPr txBox="1"/>
            <p:nvPr/>
          </p:nvSpPr>
          <p:spPr>
            <a:xfrm>
              <a:off x="-5" y="2387"/>
              <a:ext cx="697" cy="167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lstStyle/>
            <a:p>
              <a:endParaRPr lang="zh-CN" altLang="zh-CN" sz="6000" b="1">
                <a:solidFill>
                  <a:srgbClr val="9900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  <p:sp>
          <p:nvSpPr>
            <p:cNvPr id="76810" name="Rectangle 6"/>
            <p:cNvSpPr/>
            <p:nvPr/>
          </p:nvSpPr>
          <p:spPr>
            <a:xfrm>
              <a:off x="57" y="0"/>
              <a:ext cx="573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zh-CN" altLang="zh-CN" sz="6000" b="1">
                <a:solidFill>
                  <a:srgbClr val="990000"/>
                </a:solidFill>
                <a:latin typeface="Arial" panose="020b0604020202020204" pitchFamily="34" charset="0"/>
                <a:ea typeface="隶书" pitchFamily="49" charset="-122"/>
              </a:endParaRPr>
            </a:p>
          </p:txBody>
        </p:sp>
      </p:grpSp>
      <p:sp>
        <p:nvSpPr>
          <p:cNvPr id="76803" name="Text Box 7"/>
          <p:cNvSpPr txBox="1"/>
          <p:nvPr/>
        </p:nvSpPr>
        <p:spPr>
          <a:xfrm>
            <a:off x="1672908" y="304800"/>
            <a:ext cx="921385" cy="6019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endParaRPr lang="zh-CN" altLang="zh-CN" sz="3200">
              <a:solidFill>
                <a:srgbClr val="F00606"/>
              </a:solidFill>
              <a:latin typeface="Arial" panose="020b0604020202020204" pitchFamily="34" charset="0"/>
            </a:endParaRPr>
          </a:p>
        </p:txBody>
      </p:sp>
      <p:sp>
        <p:nvSpPr>
          <p:cNvPr id="76804" name="Text Box 8"/>
          <p:cNvSpPr txBox="1"/>
          <p:nvPr/>
        </p:nvSpPr>
        <p:spPr>
          <a:xfrm>
            <a:off x="1904048" y="457200"/>
            <a:ext cx="459740" cy="5486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37226" name="Text Box 10"/>
          <p:cNvSpPr txBox="1"/>
          <p:nvPr/>
        </p:nvSpPr>
        <p:spPr>
          <a:xfrm>
            <a:off x="8052435" y="266700"/>
            <a:ext cx="2952750" cy="6324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00606"/>
                </a:solidFill>
                <a:latin typeface="Arial" panose="020b0604020202020204" pitchFamily="34" charset="0"/>
              </a:rPr>
              <a:t>             </a:t>
            </a:r>
            <a:r>
              <a:rPr lang="zh-CN" altLang="en-US" sz="4000" b="1">
                <a:solidFill>
                  <a:srgbClr val="F00606"/>
                </a:solidFill>
                <a:latin typeface="隶书" pitchFamily="49" charset="-122"/>
                <a:ea typeface="隶书" pitchFamily="49" charset="-122"/>
              </a:rPr>
              <a:t>飞鸟 </a:t>
            </a:r>
            <a:r>
              <a:rPr lang="en-US" altLang="zh-CN" sz="4000">
                <a:solidFill>
                  <a:srgbClr val="F00606"/>
                </a:solidFill>
                <a:latin typeface="Arial" panose="020b0604020202020204" pitchFamily="34" charset="0"/>
                <a:ea typeface="隶书" pitchFamily="49" charset="-122"/>
              </a:rPr>
              <a:t>——</a:t>
            </a:r>
            <a:r>
              <a:rPr lang="en-US" altLang="zh-CN" sz="4000">
                <a:solidFill>
                  <a:srgbClr val="F00606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4000" b="1">
                <a:solidFill>
                  <a:srgbClr val="F00606"/>
                </a:solidFill>
                <a:latin typeface="隶书" pitchFamily="49" charset="-122"/>
                <a:ea typeface="隶书" pitchFamily="49" charset="-122"/>
              </a:rPr>
              <a:t>在空中盘旋，说明它无处停息，比喻孤独无依。</a:t>
            </a:r>
          </a:p>
        </p:txBody>
      </p:sp>
      <p:pic>
        <p:nvPicPr>
          <p:cNvPr id="8" name="图片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260725" y="-389255"/>
            <a:ext cx="2882265" cy="2556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 -0.038 0.075 -0.062 0.125 -0.062 C 0.175 -0.062 0.22 -0.038 0.25 0 C 0.22 0.038 0.175 0.062 0.125 0.062 C 0.075 0.062 0.03 0.038 0 0 Z" pathEditMode="relative" ptsTypes="">
                                      <p:cBhvr>
                                        <p:cTn id="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137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875" y="0"/>
            <a:ext cx="12105640" cy="6744335"/>
          </a:xfrm>
          <a:prstGeom prst="rect">
            <a:avLst/>
          </a:prstGeom>
        </p:spPr>
      </p:pic>
      <p:sp>
        <p:nvSpPr>
          <p:cNvPr id="138245" name="Text Box 5"/>
          <p:cNvSpPr txBox="1"/>
          <p:nvPr/>
        </p:nvSpPr>
        <p:spPr>
          <a:xfrm>
            <a:off x="2374265" y="2494915"/>
            <a:ext cx="784860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</a:rPr>
              <a:t>         </a:t>
            </a: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隶书" pitchFamily="49" charset="-122"/>
              </a:rPr>
              <a:t>落木</a:t>
            </a:r>
            <a:r>
              <a:rPr lang="en-US" altLang="zh-CN" sz="4000" b="1">
                <a:solidFill>
                  <a:srgbClr val="0000FF"/>
                </a:solidFill>
                <a:latin typeface="宋体" panose="02010600030101010101" pitchFamily="2" charset="-122"/>
                <a:ea typeface="隶书" pitchFamily="49" charset="-122"/>
              </a:rPr>
              <a:t>——</a:t>
            </a: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隶书" pitchFamily="49" charset="-122"/>
              </a:rPr>
              <a:t>杜甫看到落叶飘零，肯定想到自己像树</a:t>
            </a:r>
            <a:r>
              <a:rPr lang="zh-CN" altLang="en-US" sz="4000" b="1">
                <a:solidFill>
                  <a:srgbClr val="0000CC"/>
                </a:solidFill>
                <a:latin typeface="Arial" panose="020b0604020202020204" pitchFamily="34" charset="0"/>
                <a:ea typeface="隶书" pitchFamily="49" charset="-122"/>
              </a:rPr>
              <a:t>一样</a:t>
            </a: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隶书" pitchFamily="49" charset="-122"/>
              </a:rPr>
              <a:t>，已是晚年，已经走到了生命的晚秋。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8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8851" name="Text Box 5"/>
          <p:cNvSpPr txBox="1"/>
          <p:nvPr/>
        </p:nvSpPr>
        <p:spPr>
          <a:xfrm>
            <a:off x="3959860" y="228600"/>
            <a:ext cx="459740" cy="6019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78852" name="Text Box 6"/>
          <p:cNvSpPr txBox="1"/>
          <p:nvPr/>
        </p:nvSpPr>
        <p:spPr>
          <a:xfrm>
            <a:off x="3221673" y="944563"/>
            <a:ext cx="459740" cy="22558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39271" name="Text Box 7"/>
          <p:cNvSpPr txBox="1"/>
          <p:nvPr/>
        </p:nvSpPr>
        <p:spPr>
          <a:xfrm>
            <a:off x="1652270" y="562928"/>
            <a:ext cx="2029460" cy="56848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A50021"/>
                </a:solidFill>
                <a:latin typeface="Arial" panose="020b0604020202020204" pitchFamily="34" charset="0"/>
              </a:rPr>
              <a:t>        </a:t>
            </a:r>
            <a:r>
              <a:rPr lang="zh-CN" altLang="en-US" sz="4000" b="1">
                <a:solidFill>
                  <a:srgbClr val="F00606"/>
                </a:solidFill>
                <a:latin typeface="Arial" panose="020b0604020202020204" pitchFamily="34" charset="0"/>
                <a:ea typeface="隶书" pitchFamily="49" charset="-122"/>
              </a:rPr>
              <a:t>长江</a:t>
            </a:r>
            <a:r>
              <a:rPr lang="en-US" altLang="zh-CN" sz="4000" b="1">
                <a:solidFill>
                  <a:srgbClr val="F00606"/>
                </a:solidFill>
                <a:latin typeface="Arial" panose="020b0604020202020204" pitchFamily="34" charset="0"/>
                <a:ea typeface="隶书" pitchFamily="49" charset="-122"/>
              </a:rPr>
              <a:t>——</a:t>
            </a:r>
            <a:r>
              <a:rPr lang="zh-CN" altLang="en-US" sz="4000" b="1">
                <a:solidFill>
                  <a:srgbClr val="F00606"/>
                </a:solidFill>
                <a:latin typeface="Arial" panose="020b0604020202020204" pitchFamily="34" charset="0"/>
                <a:ea typeface="隶书" pitchFamily="49" charset="-122"/>
              </a:rPr>
              <a:t>一泻千里，比喻时间的流逝。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7505" y="715010"/>
            <a:ext cx="7570470" cy="5381625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39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7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水墨山峰2   www.51pptmoban.co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9710" y="4578350"/>
            <a:ext cx="12620625" cy="2649220"/>
          </a:xfrm>
          <a:prstGeom prst="rect">
            <a:avLst/>
          </a:prstGeom>
        </p:spPr>
      </p:pic>
      <p:sp>
        <p:nvSpPr>
          <p:cNvPr id="140290" name="Text Box 2"/>
          <p:cNvSpPr txBox="1"/>
          <p:nvPr/>
        </p:nvSpPr>
        <p:spPr>
          <a:xfrm>
            <a:off x="2962275" y="1079500"/>
            <a:ext cx="1304925" cy="768350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Times New Roman" panose="02020603050405020304" pitchFamily="18" charset="0"/>
              </a:rPr>
              <a:t>落木</a:t>
            </a:r>
          </a:p>
        </p:txBody>
      </p:sp>
      <p:sp>
        <p:nvSpPr>
          <p:cNvPr id="140291" name="Text Box 3"/>
          <p:cNvSpPr txBox="1"/>
          <p:nvPr/>
        </p:nvSpPr>
        <p:spPr>
          <a:xfrm>
            <a:off x="2962275" y="2819400"/>
            <a:ext cx="1300480" cy="768350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latin typeface="Times New Roman" panose="02020603050405020304" pitchFamily="18" charset="0"/>
              </a:rPr>
              <a:t>长江</a:t>
            </a:r>
          </a:p>
        </p:txBody>
      </p:sp>
      <p:sp>
        <p:nvSpPr>
          <p:cNvPr id="140292" name="Text Box 4"/>
          <p:cNvSpPr txBox="1"/>
          <p:nvPr/>
        </p:nvSpPr>
        <p:spPr>
          <a:xfrm>
            <a:off x="4941888" y="1079500"/>
            <a:ext cx="1295400" cy="70675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</a:rPr>
              <a:t>无边</a:t>
            </a:r>
          </a:p>
        </p:txBody>
      </p:sp>
      <p:sp>
        <p:nvSpPr>
          <p:cNvPr id="140293" name="Text Box 5"/>
          <p:cNvSpPr txBox="1"/>
          <p:nvPr/>
        </p:nvSpPr>
        <p:spPr>
          <a:xfrm>
            <a:off x="4941888" y="2819400"/>
            <a:ext cx="1198880" cy="70675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</a:rPr>
              <a:t>不尽</a:t>
            </a:r>
          </a:p>
        </p:txBody>
      </p:sp>
      <p:sp>
        <p:nvSpPr>
          <p:cNvPr id="140294" name="Text Box 6"/>
          <p:cNvSpPr txBox="1"/>
          <p:nvPr/>
        </p:nvSpPr>
        <p:spPr>
          <a:xfrm>
            <a:off x="6561138" y="1066800"/>
            <a:ext cx="1219200" cy="70675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</a:rPr>
              <a:t>萧萧</a:t>
            </a:r>
          </a:p>
        </p:txBody>
      </p:sp>
      <p:sp>
        <p:nvSpPr>
          <p:cNvPr id="140295" name="Text Box 7"/>
          <p:cNvSpPr txBox="1"/>
          <p:nvPr/>
        </p:nvSpPr>
        <p:spPr>
          <a:xfrm>
            <a:off x="6561138" y="2819400"/>
            <a:ext cx="1198880" cy="70675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</a:rPr>
              <a:t>滚滚</a:t>
            </a:r>
          </a:p>
        </p:txBody>
      </p:sp>
      <p:sp>
        <p:nvSpPr>
          <p:cNvPr id="140296" name="Text Box 8"/>
          <p:cNvSpPr txBox="1"/>
          <p:nvPr/>
        </p:nvSpPr>
        <p:spPr>
          <a:xfrm>
            <a:off x="4937125" y="1905000"/>
            <a:ext cx="2214880" cy="583565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</a:rPr>
              <a:t>生命之短暂</a:t>
            </a:r>
          </a:p>
        </p:txBody>
      </p:sp>
      <p:sp>
        <p:nvSpPr>
          <p:cNvPr id="140297" name="Text Box 9"/>
          <p:cNvSpPr txBox="1"/>
          <p:nvPr/>
        </p:nvSpPr>
        <p:spPr>
          <a:xfrm>
            <a:off x="4937125" y="3762375"/>
            <a:ext cx="2214880" cy="583565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</a:rPr>
              <a:t>时间之永恒</a:t>
            </a:r>
          </a:p>
        </p:txBody>
      </p:sp>
      <p:sp>
        <p:nvSpPr>
          <p:cNvPr id="140298" name="Text Box 10"/>
          <p:cNvSpPr txBox="1"/>
          <p:nvPr/>
        </p:nvSpPr>
        <p:spPr>
          <a:xfrm>
            <a:off x="3200400" y="4800600"/>
            <a:ext cx="6583680" cy="645160"/>
          </a:xfrm>
          <a:prstGeom prst="rect">
            <a:avLst/>
          </a:prstGeom>
          <a:noFill/>
          <a:ln w="9525" cap="flat" cmpd="sng">
            <a:solidFill>
              <a:srgbClr val="CCE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Times New Roman" panose="02020603050405020304" pitchFamily="18" charset="0"/>
              </a:rPr>
              <a:t>意境：苍凉、雄浑、沉郁而悲壮</a:t>
            </a:r>
          </a:p>
        </p:txBody>
      </p:sp>
      <p:sp>
        <p:nvSpPr>
          <p:cNvPr id="140299" name="Text Box 11"/>
          <p:cNvSpPr txBox="1"/>
          <p:nvPr/>
        </p:nvSpPr>
        <p:spPr>
          <a:xfrm>
            <a:off x="9051925" y="1920875"/>
            <a:ext cx="995680" cy="583565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</a:rPr>
              <a:t>沉郁</a:t>
            </a:r>
          </a:p>
        </p:txBody>
      </p:sp>
      <p:sp>
        <p:nvSpPr>
          <p:cNvPr id="140300" name="Text Box 12"/>
          <p:cNvSpPr txBox="1"/>
          <p:nvPr/>
        </p:nvSpPr>
        <p:spPr>
          <a:xfrm>
            <a:off x="9051925" y="3762375"/>
            <a:ext cx="995680" cy="583565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</a:rPr>
              <a:t>高昂</a:t>
            </a:r>
          </a:p>
        </p:txBody>
      </p:sp>
      <p:sp>
        <p:nvSpPr>
          <p:cNvPr id="140301" name="Text Box 13"/>
          <p:cNvSpPr txBox="1"/>
          <p:nvPr/>
        </p:nvSpPr>
        <p:spPr>
          <a:xfrm>
            <a:off x="3810000" y="5562600"/>
            <a:ext cx="5212080" cy="64516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CE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Times New Roman" panose="02020603050405020304" pitchFamily="18" charset="0"/>
              </a:rPr>
              <a:t>豁达、坦荡、开阔的胸襟</a:t>
            </a:r>
          </a:p>
        </p:txBody>
      </p:sp>
      <p:sp>
        <p:nvSpPr>
          <p:cNvPr id="79886" name="Text Box 14"/>
          <p:cNvSpPr txBox="1"/>
          <p:nvPr/>
        </p:nvSpPr>
        <p:spPr>
          <a:xfrm>
            <a:off x="5092700" y="136525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</a:rPr>
              <a:t>品味语言</a:t>
            </a:r>
          </a:p>
        </p:txBody>
      </p:sp>
      <p:sp>
        <p:nvSpPr>
          <p:cNvPr id="140303" name="Text Box 15"/>
          <p:cNvSpPr txBox="1"/>
          <p:nvPr/>
        </p:nvSpPr>
        <p:spPr>
          <a:xfrm>
            <a:off x="8180388" y="1066800"/>
            <a:ext cx="690880" cy="70675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</a:rPr>
              <a:t>下</a:t>
            </a:r>
          </a:p>
        </p:txBody>
      </p:sp>
      <p:sp>
        <p:nvSpPr>
          <p:cNvPr id="140304" name="Text Box 16"/>
          <p:cNvSpPr txBox="1"/>
          <p:nvPr/>
        </p:nvSpPr>
        <p:spPr>
          <a:xfrm>
            <a:off x="8180388" y="2819400"/>
            <a:ext cx="690880" cy="70675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</a:rPr>
              <a:t>来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1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4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grpId="4" nodeType="afterEffect"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0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grpId="12" nodeType="after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40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40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9" presetClass="entr" presetSubtype="0" fill="hold" grpId="5" nodeType="afterEffect"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40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37" presetID="9" presetClass="entr" presetSubtype="0" fill="hold" grpId="13" nodeType="afterEffect"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40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40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40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40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40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40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40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0" grpId="0"/>
      <p:bldP spid="140291" grpId="1"/>
      <p:bldP spid="140292" grpId="2"/>
      <p:bldP spid="140293" grpId="3"/>
      <p:bldP spid="140294" grpId="4"/>
      <p:bldP spid="140295" grpId="5"/>
      <p:bldP spid="140296" grpId="6"/>
      <p:bldP spid="140297" grpId="7"/>
      <p:bldP spid="140298" grpId="8"/>
      <p:bldP spid="140299" grpId="9"/>
      <p:bldP spid="140300" grpId="10"/>
      <p:bldP spid="140301" grpId="11"/>
      <p:bldP spid="140303" grpId="12"/>
      <p:bldP spid="140304" grpId="13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水墨山峰2   www.51pptmoban.co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9710" y="4578350"/>
            <a:ext cx="12620625" cy="2649220"/>
          </a:xfrm>
          <a:prstGeom prst="rect">
            <a:avLst/>
          </a:prstGeom>
        </p:spPr>
      </p:pic>
      <p:sp>
        <p:nvSpPr>
          <p:cNvPr id="80898" name="Rectangle 2"/>
          <p:cNvSpPr>
            <a:spLocks noGrp="1"/>
          </p:cNvSpPr>
          <p:nvPr>
            <p:ph idx="1"/>
          </p:nvPr>
        </p:nvSpPr>
        <p:spPr>
          <a:xfrm>
            <a:off x="1628140" y="178435"/>
            <a:ext cx="10012680" cy="73787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3600" b="1">
                <a:latin typeface="微软雅黑" panose="020b0503020204020204" charset="-122"/>
                <a:ea typeface="微软雅黑"/>
              </a:rPr>
              <a:t>三、如果说前两联是写景，后两联是什么？</a:t>
            </a:r>
          </a:p>
        </p:txBody>
      </p:sp>
      <p:sp>
        <p:nvSpPr>
          <p:cNvPr id="141315" name="Text Box 3"/>
          <p:cNvSpPr txBox="1"/>
          <p:nvPr/>
        </p:nvSpPr>
        <p:spPr>
          <a:xfrm>
            <a:off x="2903538" y="1020763"/>
            <a:ext cx="65452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华文新魏" pitchFamily="2" charset="-122"/>
              </a:rPr>
              <a:t>抒情。直接倾诉内心的重重愁苦。</a:t>
            </a:r>
          </a:p>
        </p:txBody>
      </p:sp>
      <p:sp>
        <p:nvSpPr>
          <p:cNvPr id="80900" name="Text Box 4"/>
          <p:cNvSpPr txBox="1"/>
          <p:nvPr/>
        </p:nvSpPr>
        <p:spPr>
          <a:xfrm>
            <a:off x="2216150" y="1676400"/>
            <a:ext cx="837565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四、从“万里”、“作客”、“百年（老年）、“多病”、“独”这些字眼中，你能领悟出诗人怎样的思想感情？</a:t>
            </a:r>
          </a:p>
        </p:txBody>
      </p:sp>
      <p:sp>
        <p:nvSpPr>
          <p:cNvPr id="141317" name="Text Box 5"/>
          <p:cNvSpPr txBox="1"/>
          <p:nvPr/>
        </p:nvSpPr>
        <p:spPr>
          <a:xfrm>
            <a:off x="2208213" y="3276600"/>
            <a:ext cx="8154987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       </a:t>
            </a:r>
            <a:r>
              <a:rPr lang="zh-CN" altLang="en-US" sz="3200" b="1">
                <a:solidFill>
                  <a:srgbClr val="006600"/>
                </a:solidFill>
                <a:latin typeface="华文新魏" pitchFamily="2" charset="-122"/>
                <a:ea typeface="华文新魏" pitchFamily="2" charset="-122"/>
              </a:rPr>
              <a:t>身逢战乱、时值悲秋、离乡万里、漂泊他乡、人到老年、体弱多病、孤独无依，再加上国家多难，诗人身受八重愁苦。倍感老病孤独，身世凄凉，十分眷念家乡和亲人，也为国家多难忧心忡忡。  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0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/>
      <p:bldP spid="141317" grpId="1"/>
      <p:bldP spid="80898" grpId="2" build="p"/>
      <p:bldP spid="80898" grpId="3" build="p"/>
      <p:bldP spid="80900" grpId="4"/>
      <p:bldP spid="80900" grpId="5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水墨山峰2   www.51pptmoban.co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9710" y="4578350"/>
            <a:ext cx="12620625" cy="2649220"/>
          </a:xfrm>
          <a:prstGeom prst="rect">
            <a:avLst/>
          </a:prstGeom>
        </p:spPr>
      </p:pic>
      <p:sp>
        <p:nvSpPr>
          <p:cNvPr id="142338" name="Rectangle 2"/>
          <p:cNvSpPr>
            <a:spLocks noGrp="1"/>
          </p:cNvSpPr>
          <p:nvPr>
            <p:ph idx="1"/>
          </p:nvPr>
        </p:nvSpPr>
        <p:spPr>
          <a:xfrm>
            <a:off x="695960" y="20320"/>
            <a:ext cx="11094085" cy="165608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32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五、尾联中“艰难”、“潦倒”二词形容的是国家还是个人？“苦恨”二字如何理解？这一联表现了作者怎样的思想境界？</a:t>
            </a:r>
          </a:p>
        </p:txBody>
      </p:sp>
      <p:sp>
        <p:nvSpPr>
          <p:cNvPr id="142339" name="Text Box 3"/>
          <p:cNvSpPr txBox="1"/>
          <p:nvPr/>
        </p:nvSpPr>
        <p:spPr>
          <a:xfrm>
            <a:off x="2314575" y="1676400"/>
            <a:ext cx="83534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66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</a:t>
            </a:r>
            <a:r>
              <a:rPr lang="zh-CN" altLang="en-US" sz="3200" b="1">
                <a:solidFill>
                  <a:srgbClr val="0066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既是国家，也是个人。客观上，“国破”与“家亡”是因果关系；主观上，诗人一直忧国忧民，为国家破亡忧心如焚。</a:t>
            </a:r>
          </a:p>
        </p:txBody>
      </p:sp>
      <p:sp>
        <p:nvSpPr>
          <p:cNvPr id="142340" name="Text Box 4"/>
          <p:cNvSpPr txBox="1"/>
          <p:nvPr/>
        </p:nvSpPr>
        <p:spPr>
          <a:xfrm>
            <a:off x="2238375" y="3124200"/>
            <a:ext cx="8353425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从联句的对仗关系看，“苦恨”与“新停”相对，应是副词加动词，“苦”是副词“很”，“恨”是动词“遗憾”，诗人很遗憾过早的白了双鬓，不能多为国家出力。</a:t>
            </a:r>
          </a:p>
        </p:txBody>
      </p:sp>
      <p:sp>
        <p:nvSpPr>
          <p:cNvPr id="142341" name="Text Box 5"/>
          <p:cNvSpPr txBox="1"/>
          <p:nvPr/>
        </p:nvSpPr>
        <p:spPr>
          <a:xfrm>
            <a:off x="2314575" y="5105400"/>
            <a:ext cx="83534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660033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3200" b="1">
                <a:solidFill>
                  <a:srgbClr val="660033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古代知识分子大多以“达则兼济天下，穷则独善其身”自勉，而杜甫无论穷达，都心忧天下，其思想境界之高，不愧被称为“诗圣”。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2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2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4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142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 build="p"/>
      <p:bldP spid="142339" grpId="1"/>
      <p:bldP spid="142340" grpId="2"/>
      <p:bldP spid="142341" grpId="3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水墨山峰2   www.51pptmoban.co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9710" y="4578350"/>
            <a:ext cx="12620625" cy="2649220"/>
          </a:xfrm>
          <a:prstGeom prst="rect">
            <a:avLst/>
          </a:prstGeom>
        </p:spPr>
      </p:pic>
      <p:sp>
        <p:nvSpPr>
          <p:cNvPr id="82946" name="Text Box 2"/>
          <p:cNvSpPr txBox="1"/>
          <p:nvPr/>
        </p:nvSpPr>
        <p:spPr>
          <a:xfrm>
            <a:off x="340995" y="822325"/>
            <a:ext cx="112077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宋体" panose="02010600030101010101" pitchFamily="2" charset="-122"/>
              </a:rPr>
              <a:t>    </a:t>
            </a:r>
            <a:r>
              <a:rPr lang="zh-CN" altLang="en-US" sz="3600" b="1">
                <a:latin typeface="宋体" panose="02010600030101010101" pitchFamily="2" charset="-122"/>
              </a:rPr>
              <a:t>诗三、四两联是抒情，有哪些字眼充分表现了作者的情感？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82947" name="Text Box 3"/>
          <p:cNvSpPr txBox="1"/>
          <p:nvPr/>
        </p:nvSpPr>
        <p:spPr>
          <a:xfrm>
            <a:off x="5092700" y="136525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</a:rPr>
              <a:t>品味语言</a:t>
            </a:r>
          </a:p>
        </p:txBody>
      </p:sp>
      <p:sp>
        <p:nvSpPr>
          <p:cNvPr id="143364" name="Text Box 4"/>
          <p:cNvSpPr txBox="1"/>
          <p:nvPr/>
        </p:nvSpPr>
        <p:spPr>
          <a:xfrm>
            <a:off x="1179195" y="2021205"/>
            <a:ext cx="1005205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800" b="1">
                <a:latin typeface="Times New Roman" panose="02020603050405020304" pitchFamily="18" charset="0"/>
              </a:rPr>
              <a:t>万：表明了离国别家，漂泊路途之远</a:t>
            </a:r>
          </a:p>
          <a:p>
            <a:pPr algn="just"/>
            <a:r>
              <a:rPr lang="zh-CN" altLang="en-US" sz="2800" b="1">
                <a:latin typeface="Times New Roman" panose="02020603050405020304" pitchFamily="18" charset="0"/>
              </a:rPr>
              <a:t>常：表明了离家万里，流浪他乡的时间之久</a:t>
            </a:r>
          </a:p>
          <a:p>
            <a:pPr algn="just"/>
            <a:r>
              <a:rPr lang="zh-CN" altLang="en-US" sz="2800" b="1">
                <a:latin typeface="Times New Roman" panose="02020603050405020304" pitchFamily="18" charset="0"/>
              </a:rPr>
              <a:t>作客：客居他乡</a:t>
            </a:r>
          </a:p>
          <a:p>
            <a:pPr algn="just"/>
            <a:r>
              <a:rPr lang="zh-CN" altLang="en-US" sz="2800" b="1">
                <a:latin typeface="Times New Roman" panose="02020603050405020304" pitchFamily="18" charset="0"/>
              </a:rPr>
              <a:t>多：感叹年老多病，精神疲惫不堪</a:t>
            </a:r>
          </a:p>
          <a:p>
            <a:pPr algn="just"/>
            <a:r>
              <a:rPr lang="zh-CN" altLang="en-US" sz="2800" b="1">
                <a:latin typeface="Times New Roman" panose="02020603050405020304" pitchFamily="18" charset="0"/>
              </a:rPr>
              <a:t>独：感叹独自登台，形单影只，万分凄凉</a:t>
            </a:r>
          </a:p>
          <a:p>
            <a:pPr algn="just"/>
            <a:r>
              <a:rPr lang="zh-CN" altLang="en-US" sz="2800" b="1">
                <a:latin typeface="Times New Roman" panose="02020603050405020304" pitchFamily="18" charset="0"/>
              </a:rPr>
              <a:t>恨：感叹过分的愁苦和愤恨，以致两鬓过早地斑白了</a:t>
            </a:r>
          </a:p>
          <a:p>
            <a:pPr algn="just"/>
            <a:r>
              <a:rPr lang="zh-CN" altLang="en-US" sz="2800" b="1">
                <a:latin typeface="Times New Roman" panose="02020603050405020304" pitchFamily="18" charset="0"/>
              </a:rPr>
              <a:t>停：感叹因穷困潦倒没酒可喝，只好停下酒杯，郁积在胸中的愁闷得不到渲泄的情状</a:t>
            </a:r>
          </a:p>
          <a:p>
            <a:pPr algn="just"/>
            <a:r>
              <a:rPr lang="zh-CN" altLang="en-US" sz="2800" b="1">
                <a:latin typeface="Times New Roman" panose="02020603050405020304" pitchFamily="18" charset="0"/>
              </a:rPr>
              <a:t>苦：是极度；极度</a:t>
            </a:r>
            <a:r>
              <a:rPr lang="en-US" altLang="zh-CN" sz="2800" b="1">
                <a:latin typeface="Times New Roman" panose="02020603050405020304" pitchFamily="18" charset="0"/>
              </a:rPr>
              <a:t>(</a:t>
            </a:r>
            <a:r>
              <a:rPr lang="zh-CN" altLang="en-US" sz="2800" b="1">
                <a:latin typeface="Times New Roman" panose="02020603050405020304" pitchFamily="18" charset="0"/>
              </a:rPr>
              <a:t>痛恨两鬓染霜</a:t>
            </a:r>
            <a:r>
              <a:rPr lang="en-US" altLang="zh-CN" sz="2800" b="1">
                <a:latin typeface="Times New Roman" panose="02020603050405020304" pitchFamily="18" charset="0"/>
              </a:rPr>
              <a:t>)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4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3970" name="Text Box 2"/>
          <p:cNvSpPr txBox="1"/>
          <p:nvPr/>
        </p:nvSpPr>
        <p:spPr>
          <a:xfrm>
            <a:off x="5181600" y="122873"/>
            <a:ext cx="25146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990000"/>
                </a:solidFill>
                <a:latin typeface="华文行楷" pitchFamily="2" charset="-122"/>
                <a:ea typeface="华文行楷" pitchFamily="2" charset="-122"/>
              </a:rPr>
              <a:t>登 高</a:t>
            </a:r>
          </a:p>
        </p:txBody>
      </p:sp>
      <p:sp>
        <p:nvSpPr>
          <p:cNvPr id="83971" name="Rectangle 3"/>
          <p:cNvSpPr/>
          <p:nvPr/>
        </p:nvSpPr>
        <p:spPr>
          <a:xfrm>
            <a:off x="2971800" y="2284413"/>
            <a:ext cx="876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</a:rPr>
              <a:t>写 景</a:t>
            </a:r>
          </a:p>
        </p:txBody>
      </p:sp>
      <p:sp>
        <p:nvSpPr>
          <p:cNvPr id="83972" name="Rectangle 4"/>
          <p:cNvSpPr/>
          <p:nvPr/>
        </p:nvSpPr>
        <p:spPr>
          <a:xfrm>
            <a:off x="2971800" y="4951413"/>
            <a:ext cx="876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</a:rPr>
              <a:t>抒 情</a:t>
            </a:r>
          </a:p>
        </p:txBody>
      </p:sp>
      <p:sp>
        <p:nvSpPr>
          <p:cNvPr id="83973" name="AutoShape 5"/>
          <p:cNvSpPr/>
          <p:nvPr/>
        </p:nvSpPr>
        <p:spPr>
          <a:xfrm>
            <a:off x="3810000" y="1630363"/>
            <a:ext cx="304800" cy="1798637"/>
          </a:xfrm>
          <a:prstGeom prst="leftBrace">
            <a:avLst>
              <a:gd name="adj1" fmla="val 49175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3974" name="Text Box 6"/>
          <p:cNvSpPr txBox="1"/>
          <p:nvPr/>
        </p:nvSpPr>
        <p:spPr>
          <a:xfrm>
            <a:off x="4114800" y="1524000"/>
            <a:ext cx="952500" cy="3952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/>
            <a:r>
              <a:rPr lang="zh-CN" altLang="en-US" sz="2400" b="1">
                <a:latin typeface="Times New Roman" panose="02020603050405020304" pitchFamily="18" charset="0"/>
              </a:rPr>
              <a:t>首联</a:t>
            </a:r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83975" name="AutoShape 7"/>
          <p:cNvSpPr/>
          <p:nvPr/>
        </p:nvSpPr>
        <p:spPr>
          <a:xfrm>
            <a:off x="4876800" y="1219200"/>
            <a:ext cx="228600" cy="990600"/>
          </a:xfrm>
          <a:prstGeom prst="leftBrace">
            <a:avLst>
              <a:gd name="adj1" fmla="val 36111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3976" name="Text Box 8"/>
          <p:cNvSpPr txBox="1"/>
          <p:nvPr/>
        </p:nvSpPr>
        <p:spPr>
          <a:xfrm>
            <a:off x="5181600" y="1066800"/>
            <a:ext cx="3276600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/>
            <a:r>
              <a:rPr lang="zh-CN" altLang="en-US" sz="2400" b="1">
                <a:latin typeface="Times New Roman" panose="02020603050405020304" pitchFamily="18" charset="0"/>
              </a:rPr>
              <a:t>仰观　　云天秋风</a:t>
            </a:r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83977" name="Text Box 9"/>
          <p:cNvSpPr txBox="1"/>
          <p:nvPr/>
        </p:nvSpPr>
        <p:spPr>
          <a:xfrm>
            <a:off x="5219700" y="1828800"/>
            <a:ext cx="27813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/>
            <a:r>
              <a:rPr lang="zh-CN" altLang="en-US" sz="2400" b="1">
                <a:latin typeface="Times New Roman" panose="02020603050405020304" pitchFamily="18" charset="0"/>
              </a:rPr>
              <a:t>俯察　　江水洲渚</a:t>
            </a:r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83978" name="Text Box 10"/>
          <p:cNvSpPr txBox="1"/>
          <p:nvPr/>
        </p:nvSpPr>
        <p:spPr>
          <a:xfrm>
            <a:off x="4114800" y="2971800"/>
            <a:ext cx="1028700" cy="3952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/>
            <a:r>
              <a:rPr lang="zh-CN" altLang="en-US" sz="2400" b="1">
                <a:latin typeface="Times New Roman" panose="02020603050405020304" pitchFamily="18" charset="0"/>
              </a:rPr>
              <a:t>颔联</a:t>
            </a:r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83979" name="Text Box 11"/>
          <p:cNvSpPr txBox="1"/>
          <p:nvPr/>
        </p:nvSpPr>
        <p:spPr>
          <a:xfrm>
            <a:off x="5181600" y="2514600"/>
            <a:ext cx="3276600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/>
            <a:r>
              <a:rPr lang="zh-CN" altLang="en-US" sz="2400" b="1">
                <a:latin typeface="Arial" panose="020b0604020202020204" pitchFamily="34" charset="0"/>
              </a:rPr>
              <a:t>仰观　　无边的落木</a:t>
            </a:r>
          </a:p>
        </p:txBody>
      </p:sp>
      <p:sp>
        <p:nvSpPr>
          <p:cNvPr id="83980" name="Text Box 12"/>
          <p:cNvSpPr txBox="1"/>
          <p:nvPr/>
        </p:nvSpPr>
        <p:spPr>
          <a:xfrm>
            <a:off x="5181600" y="3276600"/>
            <a:ext cx="3276600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/>
            <a:r>
              <a:rPr lang="zh-CN" altLang="en-US" sz="2400" b="1">
                <a:latin typeface="Arial" panose="020b0604020202020204" pitchFamily="34" charset="0"/>
              </a:rPr>
              <a:t>俯察　　不尽的江水</a:t>
            </a:r>
          </a:p>
        </p:txBody>
      </p:sp>
      <p:sp>
        <p:nvSpPr>
          <p:cNvPr id="83981" name="Text Box 13"/>
          <p:cNvSpPr txBox="1"/>
          <p:nvPr/>
        </p:nvSpPr>
        <p:spPr>
          <a:xfrm>
            <a:off x="4114800" y="4191000"/>
            <a:ext cx="952500" cy="3952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/>
            <a:r>
              <a:rPr lang="zh-CN" altLang="en-US" sz="2400" b="1">
                <a:latin typeface="Arial" panose="020b0604020202020204" pitchFamily="34" charset="0"/>
              </a:rPr>
              <a:t>颈联</a:t>
            </a:r>
          </a:p>
        </p:txBody>
      </p:sp>
      <p:sp>
        <p:nvSpPr>
          <p:cNvPr id="83982" name="Text Box 14"/>
          <p:cNvSpPr txBox="1"/>
          <p:nvPr/>
        </p:nvSpPr>
        <p:spPr>
          <a:xfrm>
            <a:off x="4114800" y="5562600"/>
            <a:ext cx="952500" cy="3952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/>
            <a:r>
              <a:rPr lang="zh-CN" altLang="en-US" sz="2400" b="1">
                <a:latin typeface="Arial" panose="020b0604020202020204" pitchFamily="34" charset="0"/>
              </a:rPr>
              <a:t>尾联</a:t>
            </a:r>
          </a:p>
        </p:txBody>
      </p:sp>
      <p:sp>
        <p:nvSpPr>
          <p:cNvPr id="83983" name="AutoShape 15"/>
          <p:cNvSpPr/>
          <p:nvPr/>
        </p:nvSpPr>
        <p:spPr>
          <a:xfrm>
            <a:off x="4876800" y="2667000"/>
            <a:ext cx="228600" cy="990600"/>
          </a:xfrm>
          <a:prstGeom prst="leftBrace">
            <a:avLst>
              <a:gd name="adj1" fmla="val 36111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3984" name="AutoShape 16"/>
          <p:cNvSpPr/>
          <p:nvPr/>
        </p:nvSpPr>
        <p:spPr>
          <a:xfrm>
            <a:off x="3810000" y="4297363"/>
            <a:ext cx="304800" cy="1798637"/>
          </a:xfrm>
          <a:prstGeom prst="leftBrace">
            <a:avLst>
              <a:gd name="adj1" fmla="val 49175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3985" name="AutoShape 17"/>
          <p:cNvSpPr/>
          <p:nvPr/>
        </p:nvSpPr>
        <p:spPr>
          <a:xfrm>
            <a:off x="4876800" y="3886200"/>
            <a:ext cx="228600" cy="990600"/>
          </a:xfrm>
          <a:prstGeom prst="leftBrace">
            <a:avLst>
              <a:gd name="adj1" fmla="val 36111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3986" name="AutoShape 18"/>
          <p:cNvSpPr/>
          <p:nvPr/>
        </p:nvSpPr>
        <p:spPr>
          <a:xfrm>
            <a:off x="4876800" y="5257800"/>
            <a:ext cx="228600" cy="990600"/>
          </a:xfrm>
          <a:prstGeom prst="leftBrace">
            <a:avLst>
              <a:gd name="adj1" fmla="val 36111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3987" name="Text Box 19"/>
          <p:cNvSpPr txBox="1"/>
          <p:nvPr/>
        </p:nvSpPr>
        <p:spPr>
          <a:xfrm>
            <a:off x="5181600" y="3733800"/>
            <a:ext cx="3276600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/>
            <a:r>
              <a:rPr lang="zh-CN" altLang="en-US" sz="2400" b="1">
                <a:latin typeface="Arial" panose="020b0604020202020204" pitchFamily="34" charset="0"/>
              </a:rPr>
              <a:t>悲秋作客</a:t>
            </a:r>
          </a:p>
        </p:txBody>
      </p:sp>
      <p:sp>
        <p:nvSpPr>
          <p:cNvPr id="83988" name="Text Box 20"/>
          <p:cNvSpPr txBox="1"/>
          <p:nvPr/>
        </p:nvSpPr>
        <p:spPr>
          <a:xfrm>
            <a:off x="5181600" y="4495800"/>
            <a:ext cx="3276600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/>
            <a:r>
              <a:rPr lang="zh-CN" altLang="en-US" sz="2400" b="1">
                <a:latin typeface="Arial" panose="020b0604020202020204" pitchFamily="34" charset="0"/>
              </a:rPr>
              <a:t>多病登台</a:t>
            </a:r>
          </a:p>
        </p:txBody>
      </p:sp>
      <p:sp>
        <p:nvSpPr>
          <p:cNvPr id="83989" name="Text Box 21"/>
          <p:cNvSpPr txBox="1"/>
          <p:nvPr/>
        </p:nvSpPr>
        <p:spPr>
          <a:xfrm>
            <a:off x="5181600" y="5181600"/>
            <a:ext cx="3276600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/>
            <a:r>
              <a:rPr lang="zh-CN" altLang="en-US" sz="2400" b="1">
                <a:latin typeface="Arial" panose="020b0604020202020204" pitchFamily="34" charset="0"/>
              </a:rPr>
              <a:t>苦恨霜鬓</a:t>
            </a:r>
          </a:p>
        </p:txBody>
      </p:sp>
      <p:sp>
        <p:nvSpPr>
          <p:cNvPr id="83990" name="Text Box 22"/>
          <p:cNvSpPr txBox="1"/>
          <p:nvPr/>
        </p:nvSpPr>
        <p:spPr>
          <a:xfrm>
            <a:off x="5181600" y="5867400"/>
            <a:ext cx="3276600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/>
            <a:r>
              <a:rPr lang="zh-CN" altLang="en-US" sz="2400" b="1">
                <a:latin typeface="Arial" panose="020b0604020202020204" pitchFamily="34" charset="0"/>
              </a:rPr>
              <a:t>新停酒杯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359" t="18637" r="36563" b="13729"/>
          <a:stretch>
            <a:fillRect/>
          </a:stretch>
        </p:blipFill>
        <p:spPr>
          <a:xfrm>
            <a:off x="9873615" y="2284730"/>
            <a:ext cx="1954530" cy="45453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359" t="18637" r="36563" b="13729"/>
          <a:stretch>
            <a:fillRect/>
          </a:stretch>
        </p:blipFill>
        <p:spPr>
          <a:xfrm flipH="1">
            <a:off x="241935" y="2108835"/>
            <a:ext cx="2222500" cy="4545330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5411" name="Text Box 3"/>
          <p:cNvSpPr txBox="1"/>
          <p:nvPr/>
        </p:nvSpPr>
        <p:spPr>
          <a:xfrm>
            <a:off x="5303838" y="2060575"/>
            <a:ext cx="2592387" cy="1630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4000">
                <a:solidFill>
                  <a:srgbClr val="9933FF"/>
                </a:solidFill>
                <a:latin typeface="隶书" pitchFamily="49" charset="-122"/>
                <a:ea typeface="隶书" pitchFamily="49" charset="-122"/>
              </a:rPr>
              <a:t>哀婉孤独</a:t>
            </a:r>
          </a:p>
          <a:p>
            <a:pPr algn="just">
              <a:spcBef>
                <a:spcPct val="50000"/>
              </a:spcBef>
            </a:pPr>
            <a:endParaRPr lang="en-US" altLang="zh-CN" sz="400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5412" name="Text Box 4"/>
          <p:cNvSpPr txBox="1"/>
          <p:nvPr/>
        </p:nvSpPr>
        <p:spPr>
          <a:xfrm>
            <a:off x="5087938" y="3008313"/>
            <a:ext cx="3598862" cy="5877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4000"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4000">
                <a:solidFill>
                  <a:srgbClr val="FF6600"/>
                </a:solidFill>
                <a:latin typeface="隶书" pitchFamily="49" charset="-122"/>
                <a:ea typeface="隶书" pitchFamily="49" charset="-122"/>
              </a:rPr>
              <a:t>沉郁高昂</a:t>
            </a:r>
          </a:p>
          <a:p>
            <a:pPr algn="just">
              <a:spcBef>
                <a:spcPct val="50000"/>
              </a:spcBef>
            </a:pPr>
            <a:endParaRPr lang="zh-CN" altLang="en-US" sz="4000">
              <a:latin typeface="隶书" pitchFamily="49" charset="-122"/>
              <a:ea typeface="隶书" pitchFamily="49" charset="-122"/>
            </a:endParaRPr>
          </a:p>
          <a:p>
            <a:pPr algn="just">
              <a:spcBef>
                <a:spcPct val="50000"/>
              </a:spcBef>
            </a:pPr>
            <a:endParaRPr lang="zh-CN" altLang="en-US" sz="4000">
              <a:latin typeface="隶书" pitchFamily="49" charset="-122"/>
              <a:ea typeface="隶书" pitchFamily="49" charset="-122"/>
            </a:endParaRPr>
          </a:p>
          <a:p>
            <a:pPr algn="just">
              <a:spcBef>
                <a:spcPct val="50000"/>
              </a:spcBef>
            </a:pPr>
            <a:endParaRPr lang="zh-CN" altLang="en-US" sz="4000">
              <a:latin typeface="隶书" pitchFamily="49" charset="-122"/>
              <a:ea typeface="隶书" pitchFamily="49" charset="-122"/>
            </a:endParaRPr>
          </a:p>
          <a:p>
            <a:pPr algn="just">
              <a:spcBef>
                <a:spcPct val="50000"/>
              </a:spcBef>
            </a:pPr>
            <a:endParaRPr lang="zh-CN" altLang="en-US" sz="4000">
              <a:latin typeface="隶书" pitchFamily="49" charset="-122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4000">
              <a:latin typeface="隶书" pitchFamily="49" charset="-122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145413" name="Text Box 5"/>
          <p:cNvSpPr txBox="1"/>
          <p:nvPr/>
        </p:nvSpPr>
        <p:spPr>
          <a:xfrm>
            <a:off x="5375275" y="3886200"/>
            <a:ext cx="4267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400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愁苦沉痛</a:t>
            </a:r>
          </a:p>
        </p:txBody>
      </p:sp>
      <p:sp>
        <p:nvSpPr>
          <p:cNvPr id="145414" name="Text Box 6"/>
          <p:cNvSpPr txBox="1"/>
          <p:nvPr/>
        </p:nvSpPr>
        <p:spPr>
          <a:xfrm>
            <a:off x="5448300" y="4868863"/>
            <a:ext cx="3694113" cy="31076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忧愤无奈</a:t>
            </a:r>
            <a:endParaRPr lang="zh-CN" altLang="en-US" sz="4000">
              <a:solidFill>
                <a:schemeClr val="tx2"/>
              </a:solidFill>
              <a:latin typeface="_x000B__x000C_" charset="0"/>
            </a:endParaRPr>
          </a:p>
          <a:p>
            <a:pPr>
              <a:spcBef>
                <a:spcPct val="50000"/>
              </a:spcBef>
            </a:pPr>
            <a:endParaRPr lang="zh-CN" altLang="en-US" sz="4000">
              <a:latin typeface="隶书" pitchFamily="49" charset="-122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4000">
              <a:latin typeface="隶书" pitchFamily="49" charset="-122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84999" name="WordArt 7"/>
          <p:cNvSpPr/>
          <p:nvPr/>
        </p:nvSpPr>
        <p:spPr>
          <a:xfrm>
            <a:off x="4800600" y="765175"/>
            <a:ext cx="27432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行楷" charset="0"/>
                <a:ea typeface="华文行楷" charset="0"/>
              </a:rPr>
              <a:t>情感蕴藏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行楷" charset="0"/>
              <a:ea typeface="华文行楷" charset="0"/>
            </a:endParaRPr>
          </a:p>
        </p:txBody>
      </p:sp>
      <p:pic>
        <p:nvPicPr>
          <p:cNvPr id="85000" name="Picture 8" descr="13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2175" y="836613"/>
            <a:ext cx="735013" cy="735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5001" name="Rectangle 9"/>
          <p:cNvSpPr/>
          <p:nvPr/>
        </p:nvSpPr>
        <p:spPr>
          <a:xfrm>
            <a:off x="3575050" y="2079625"/>
            <a:ext cx="1524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9933FF"/>
                </a:solidFill>
                <a:latin typeface="隶书" pitchFamily="49" charset="-122"/>
                <a:ea typeface="隶书" pitchFamily="49" charset="-122"/>
              </a:rPr>
              <a:t>首联</a:t>
            </a:r>
          </a:p>
        </p:txBody>
      </p:sp>
      <p:sp>
        <p:nvSpPr>
          <p:cNvPr id="85002" name="Rectangle 10"/>
          <p:cNvSpPr/>
          <p:nvPr/>
        </p:nvSpPr>
        <p:spPr>
          <a:xfrm>
            <a:off x="3575050" y="2943225"/>
            <a:ext cx="12954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6600"/>
                </a:solidFill>
                <a:latin typeface="隶书" pitchFamily="49" charset="-122"/>
                <a:ea typeface="隶书" pitchFamily="49" charset="-122"/>
              </a:rPr>
              <a:t>颔联</a:t>
            </a:r>
          </a:p>
        </p:txBody>
      </p:sp>
      <p:sp>
        <p:nvSpPr>
          <p:cNvPr id="85003" name="Rectangle 11"/>
          <p:cNvSpPr/>
          <p:nvPr/>
        </p:nvSpPr>
        <p:spPr>
          <a:xfrm>
            <a:off x="3575050" y="3951288"/>
            <a:ext cx="12874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颈联</a:t>
            </a:r>
          </a:p>
        </p:txBody>
      </p:sp>
      <p:sp>
        <p:nvSpPr>
          <p:cNvPr id="85004" name="Rectangle 12"/>
          <p:cNvSpPr/>
          <p:nvPr/>
        </p:nvSpPr>
        <p:spPr>
          <a:xfrm>
            <a:off x="3575050" y="4887913"/>
            <a:ext cx="1198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latin typeface="隶书" pitchFamily="49" charset="-122"/>
                <a:ea typeface="隶书" pitchFamily="49" charset="-122"/>
              </a:rPr>
              <a:t>尾联</a:t>
            </a:r>
          </a:p>
        </p:txBody>
      </p:sp>
      <p:pic>
        <p:nvPicPr>
          <p:cNvPr id="85005" name="Picture 13" descr="13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836613"/>
            <a:ext cx="735013" cy="735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更多优秀作品搜索（三秒演示）_3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36"/>
          <a:stretch>
            <a:fillRect/>
          </a:stretch>
        </p:blipFill>
        <p:spPr>
          <a:xfrm flipH="1">
            <a:off x="5575300" y="2930863"/>
            <a:ext cx="6616700" cy="3927137"/>
          </a:xfrm>
          <a:custGeom>
            <a:gdLst>
              <a:gd name="connsiteX0" fmla="*/ 2512006 w 6616700"/>
              <a:gd name="connsiteY0" fmla="*/ 0 h 3927137"/>
              <a:gd name="connsiteX1" fmla="*/ 0 w 6616700"/>
              <a:gd name="connsiteY1" fmla="*/ 0 h 3927137"/>
              <a:gd name="connsiteX2" fmla="*/ 0 w 6616700"/>
              <a:gd name="connsiteY2" fmla="*/ 3927137 h 3927137"/>
              <a:gd name="connsiteX3" fmla="*/ 6616700 w 6616700"/>
              <a:gd name="connsiteY3" fmla="*/ 3927137 h 3927137"/>
              <a:gd name="connsiteX4" fmla="*/ 6616700 w 6616700"/>
              <a:gd name="connsiteY4" fmla="*/ 2841469 h 3927137"/>
              <a:gd name="connsiteX5" fmla="*/ 5880100 w 6616700"/>
              <a:gd name="connsiteY5" fmla="*/ 2873037 h 3927137"/>
              <a:gd name="connsiteX6" fmla="*/ 5537200 w 6616700"/>
              <a:gd name="connsiteY6" fmla="*/ 2809537 h 3927137"/>
              <a:gd name="connsiteX7" fmla="*/ 5448300 w 6616700"/>
              <a:gd name="connsiteY7" fmla="*/ 2784137 h 3927137"/>
              <a:gd name="connsiteX8" fmla="*/ 5372100 w 6616700"/>
              <a:gd name="connsiteY8" fmla="*/ 2746037 h 3927137"/>
              <a:gd name="connsiteX9" fmla="*/ 5207000 w 6616700"/>
              <a:gd name="connsiteY9" fmla="*/ 2695237 h 3927137"/>
              <a:gd name="connsiteX10" fmla="*/ 5130800 w 6616700"/>
              <a:gd name="connsiteY10" fmla="*/ 2657137 h 3927137"/>
              <a:gd name="connsiteX11" fmla="*/ 5003800 w 6616700"/>
              <a:gd name="connsiteY11" fmla="*/ 2631737 h 3927137"/>
              <a:gd name="connsiteX12" fmla="*/ 4940300 w 6616700"/>
              <a:gd name="connsiteY12" fmla="*/ 2606337 h 3927137"/>
              <a:gd name="connsiteX13" fmla="*/ 4902200 w 6616700"/>
              <a:gd name="connsiteY13" fmla="*/ 2593637 h 3927137"/>
              <a:gd name="connsiteX14" fmla="*/ 4851400 w 6616700"/>
              <a:gd name="connsiteY14" fmla="*/ 2580937 h 3927137"/>
              <a:gd name="connsiteX15" fmla="*/ 4787900 w 6616700"/>
              <a:gd name="connsiteY15" fmla="*/ 2542837 h 3927137"/>
              <a:gd name="connsiteX16" fmla="*/ 4622800 w 6616700"/>
              <a:gd name="connsiteY16" fmla="*/ 2466637 h 3927137"/>
              <a:gd name="connsiteX17" fmla="*/ 4584700 w 6616700"/>
              <a:gd name="connsiteY17" fmla="*/ 2453937 h 3927137"/>
              <a:gd name="connsiteX18" fmla="*/ 4533900 w 6616700"/>
              <a:gd name="connsiteY18" fmla="*/ 2415837 h 3927137"/>
              <a:gd name="connsiteX19" fmla="*/ 4457700 w 6616700"/>
              <a:gd name="connsiteY19" fmla="*/ 2365037 h 3927137"/>
              <a:gd name="connsiteX20" fmla="*/ 4368800 w 6616700"/>
              <a:gd name="connsiteY20" fmla="*/ 2314237 h 3927137"/>
              <a:gd name="connsiteX21" fmla="*/ 4318000 w 6616700"/>
              <a:gd name="connsiteY21" fmla="*/ 2276137 h 3927137"/>
              <a:gd name="connsiteX22" fmla="*/ 4152900 w 6616700"/>
              <a:gd name="connsiteY22" fmla="*/ 2149137 h 3927137"/>
              <a:gd name="connsiteX23" fmla="*/ 4114800 w 6616700"/>
              <a:gd name="connsiteY23" fmla="*/ 2123737 h 3927137"/>
              <a:gd name="connsiteX24" fmla="*/ 4064000 w 6616700"/>
              <a:gd name="connsiteY24" fmla="*/ 2034837 h 3927137"/>
              <a:gd name="connsiteX25" fmla="*/ 4038600 w 6616700"/>
              <a:gd name="connsiteY25" fmla="*/ 1996737 h 3927137"/>
              <a:gd name="connsiteX26" fmla="*/ 3962400 w 6616700"/>
              <a:gd name="connsiteY26" fmla="*/ 1882437 h 3927137"/>
              <a:gd name="connsiteX27" fmla="*/ 3873500 w 6616700"/>
              <a:gd name="connsiteY27" fmla="*/ 1806237 h 3927137"/>
              <a:gd name="connsiteX28" fmla="*/ 3797300 w 6616700"/>
              <a:gd name="connsiteY28" fmla="*/ 1755437 h 3927137"/>
              <a:gd name="connsiteX29" fmla="*/ 3784600 w 6616700"/>
              <a:gd name="connsiteY29" fmla="*/ 1704637 h 3927137"/>
              <a:gd name="connsiteX30" fmla="*/ 3759200 w 6616700"/>
              <a:gd name="connsiteY30" fmla="*/ 1564937 h 3927137"/>
              <a:gd name="connsiteX31" fmla="*/ 3708400 w 6616700"/>
              <a:gd name="connsiteY31" fmla="*/ 1425237 h 3927137"/>
              <a:gd name="connsiteX32" fmla="*/ 3619500 w 6616700"/>
              <a:gd name="connsiteY32" fmla="*/ 1336337 h 3927137"/>
              <a:gd name="connsiteX33" fmla="*/ 3568700 w 6616700"/>
              <a:gd name="connsiteY33" fmla="*/ 1285537 h 3927137"/>
              <a:gd name="connsiteX34" fmla="*/ 3543300 w 6616700"/>
              <a:gd name="connsiteY34" fmla="*/ 1247437 h 3927137"/>
              <a:gd name="connsiteX35" fmla="*/ 3492500 w 6616700"/>
              <a:gd name="connsiteY35" fmla="*/ 1196637 h 3927137"/>
              <a:gd name="connsiteX36" fmla="*/ 3403600 w 6616700"/>
              <a:gd name="connsiteY36" fmla="*/ 1082337 h 3927137"/>
              <a:gd name="connsiteX37" fmla="*/ 3352800 w 6616700"/>
              <a:gd name="connsiteY37" fmla="*/ 1031537 h 3927137"/>
              <a:gd name="connsiteX38" fmla="*/ 3302000 w 6616700"/>
              <a:gd name="connsiteY38" fmla="*/ 955337 h 3927137"/>
              <a:gd name="connsiteX39" fmla="*/ 3200400 w 6616700"/>
              <a:gd name="connsiteY39" fmla="*/ 841037 h 3927137"/>
              <a:gd name="connsiteX40" fmla="*/ 3124200 w 6616700"/>
              <a:gd name="connsiteY40" fmla="*/ 739437 h 3927137"/>
              <a:gd name="connsiteX41" fmla="*/ 2971800 w 6616700"/>
              <a:gd name="connsiteY41" fmla="*/ 574337 h 3927137"/>
              <a:gd name="connsiteX42" fmla="*/ 2895600 w 6616700"/>
              <a:gd name="connsiteY42" fmla="*/ 485437 h 3927137"/>
              <a:gd name="connsiteX43" fmla="*/ 2717800 w 6616700"/>
              <a:gd name="connsiteY43" fmla="*/ 231437 h 3927137"/>
              <a:gd name="connsiteX44" fmla="*/ 2628900 w 6616700"/>
              <a:gd name="connsiteY44" fmla="*/ 142537 h 3927137"/>
              <a:gd name="connsiteX45" fmla="*/ 2513235 w 6616700"/>
              <a:gd name="connsiteY45" fmla="*/ 1220 h 392713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616700" h="3927137">
                <a:moveTo>
                  <a:pt x="2512006" y="0"/>
                </a:moveTo>
                <a:lnTo>
                  <a:pt x="0" y="0"/>
                </a:lnTo>
                <a:lnTo>
                  <a:pt x="0" y="3927137"/>
                </a:lnTo>
                <a:lnTo>
                  <a:pt x="6616700" y="3927137"/>
                </a:lnTo>
                <a:lnTo>
                  <a:pt x="6616700" y="2841469"/>
                </a:lnTo>
                <a:lnTo>
                  <a:pt x="5880100" y="2873037"/>
                </a:lnTo>
                <a:cubicBezTo>
                  <a:pt x="5668868" y="2839685"/>
                  <a:pt x="5690126" y="2850317"/>
                  <a:pt x="5537200" y="2809537"/>
                </a:cubicBezTo>
                <a:cubicBezTo>
                  <a:pt x="5507421" y="2801596"/>
                  <a:pt x="5477065" y="2795200"/>
                  <a:pt x="5448300" y="2784137"/>
                </a:cubicBezTo>
                <a:cubicBezTo>
                  <a:pt x="5421795" y="2773943"/>
                  <a:pt x="5398605" y="2756231"/>
                  <a:pt x="5372100" y="2746037"/>
                </a:cubicBezTo>
                <a:cubicBezTo>
                  <a:pt x="5219254" y="2687250"/>
                  <a:pt x="5345625" y="2752997"/>
                  <a:pt x="5207000" y="2695237"/>
                </a:cubicBezTo>
                <a:cubicBezTo>
                  <a:pt x="5180786" y="2684315"/>
                  <a:pt x="5156200" y="2669837"/>
                  <a:pt x="5130800" y="2657137"/>
                </a:cubicBezTo>
                <a:cubicBezTo>
                  <a:pt x="5130800" y="2657137"/>
                  <a:pt x="5045514" y="2642861"/>
                  <a:pt x="5003800" y="2631737"/>
                </a:cubicBezTo>
                <a:cubicBezTo>
                  <a:pt x="4981773" y="2625863"/>
                  <a:pt x="4961646" y="2614342"/>
                  <a:pt x="4940300" y="2606337"/>
                </a:cubicBezTo>
                <a:cubicBezTo>
                  <a:pt x="4927765" y="2601637"/>
                  <a:pt x="4915072" y="2597315"/>
                  <a:pt x="4902200" y="2593637"/>
                </a:cubicBezTo>
                <a:cubicBezTo>
                  <a:pt x="4885417" y="2588842"/>
                  <a:pt x="4867350" y="2588026"/>
                  <a:pt x="4851400" y="2580937"/>
                </a:cubicBezTo>
                <a:cubicBezTo>
                  <a:pt x="4828843" y="2570912"/>
                  <a:pt x="4809978" y="2553876"/>
                  <a:pt x="4787900" y="2542837"/>
                </a:cubicBezTo>
                <a:cubicBezTo>
                  <a:pt x="4733687" y="2515730"/>
                  <a:pt x="4678330" y="2490931"/>
                  <a:pt x="4622800" y="2466637"/>
                </a:cubicBezTo>
                <a:cubicBezTo>
                  <a:pt x="4610535" y="2461271"/>
                  <a:pt x="4596323" y="2460579"/>
                  <a:pt x="4584700" y="2453937"/>
                </a:cubicBezTo>
                <a:cubicBezTo>
                  <a:pt x="4566322" y="2443435"/>
                  <a:pt x="4550833" y="2428537"/>
                  <a:pt x="4533900" y="2415837"/>
                </a:cubicBezTo>
                <a:cubicBezTo>
                  <a:pt x="4449754" y="2387788"/>
                  <a:pt x="4544184" y="2425576"/>
                  <a:pt x="4457700" y="2365037"/>
                </a:cubicBezTo>
                <a:cubicBezTo>
                  <a:pt x="4429739" y="2345465"/>
                  <a:pt x="4398433" y="2331170"/>
                  <a:pt x="4368800" y="2314237"/>
                </a:cubicBezTo>
                <a:cubicBezTo>
                  <a:pt x="4350422" y="2303735"/>
                  <a:pt x="4334814" y="2288995"/>
                  <a:pt x="4318000" y="2276137"/>
                </a:cubicBezTo>
                <a:cubicBezTo>
                  <a:pt x="4262846" y="2233961"/>
                  <a:pt x="4208445" y="2190796"/>
                  <a:pt x="4152900" y="2149137"/>
                </a:cubicBezTo>
                <a:cubicBezTo>
                  <a:pt x="4140689" y="2139979"/>
                  <a:pt x="4125593" y="2134530"/>
                  <a:pt x="4114800" y="2123737"/>
                </a:cubicBezTo>
                <a:cubicBezTo>
                  <a:pt x="4096849" y="2105786"/>
                  <a:pt x="4073961" y="2054759"/>
                  <a:pt x="4064000" y="2034837"/>
                </a:cubicBezTo>
                <a:cubicBezTo>
                  <a:pt x="4057174" y="2021185"/>
                  <a:pt x="4047067" y="2009437"/>
                  <a:pt x="4038600" y="1996737"/>
                </a:cubicBezTo>
                <a:lnTo>
                  <a:pt x="3962400" y="1882437"/>
                </a:lnTo>
                <a:cubicBezTo>
                  <a:pt x="3892668" y="1847571"/>
                  <a:pt x="3922959" y="1872183"/>
                  <a:pt x="3873500" y="1806237"/>
                </a:cubicBezTo>
                <a:cubicBezTo>
                  <a:pt x="3855184" y="1781815"/>
                  <a:pt x="3817402" y="1778411"/>
                  <a:pt x="3797300" y="1755437"/>
                </a:cubicBezTo>
                <a:cubicBezTo>
                  <a:pt x="3785806" y="1742301"/>
                  <a:pt x="3789395" y="1721420"/>
                  <a:pt x="3784600" y="1704637"/>
                </a:cubicBezTo>
                <a:cubicBezTo>
                  <a:pt x="3758497" y="1613276"/>
                  <a:pt x="3780215" y="1733061"/>
                  <a:pt x="3759200" y="1564937"/>
                </a:cubicBezTo>
                <a:cubicBezTo>
                  <a:pt x="3723856" y="1476578"/>
                  <a:pt x="3741009" y="1523064"/>
                  <a:pt x="3708400" y="1425237"/>
                </a:cubicBezTo>
                <a:cubicBezTo>
                  <a:pt x="3638480" y="1378624"/>
                  <a:pt x="3696290" y="1422726"/>
                  <a:pt x="3619500" y="1336337"/>
                </a:cubicBezTo>
                <a:cubicBezTo>
                  <a:pt x="3603590" y="1318439"/>
                  <a:pt x="3584285" y="1303719"/>
                  <a:pt x="3568700" y="1285537"/>
                </a:cubicBezTo>
                <a:cubicBezTo>
                  <a:pt x="3558767" y="1273948"/>
                  <a:pt x="3553233" y="1259026"/>
                  <a:pt x="3543300" y="1247437"/>
                </a:cubicBezTo>
                <a:cubicBezTo>
                  <a:pt x="3527715" y="1229255"/>
                  <a:pt x="3509433" y="1213570"/>
                  <a:pt x="3492500" y="1196637"/>
                </a:cubicBezTo>
                <a:cubicBezTo>
                  <a:pt x="3458370" y="1162507"/>
                  <a:pt x="3434778" y="1119184"/>
                  <a:pt x="3403600" y="1082337"/>
                </a:cubicBezTo>
                <a:cubicBezTo>
                  <a:pt x="3388131" y="1064056"/>
                  <a:pt x="3367760" y="1050237"/>
                  <a:pt x="3352800" y="1031537"/>
                </a:cubicBezTo>
                <a:cubicBezTo>
                  <a:pt x="3333730" y="1007699"/>
                  <a:pt x="3319955" y="980025"/>
                  <a:pt x="3302000" y="955337"/>
                </a:cubicBezTo>
                <a:cubicBezTo>
                  <a:pt x="3192700" y="805050"/>
                  <a:pt x="3308833" y="971156"/>
                  <a:pt x="3200400" y="841037"/>
                </a:cubicBezTo>
                <a:cubicBezTo>
                  <a:pt x="3173299" y="808516"/>
                  <a:pt x="3150354" y="772724"/>
                  <a:pt x="3124200" y="739437"/>
                </a:cubicBezTo>
                <a:cubicBezTo>
                  <a:pt x="3032621" y="622882"/>
                  <a:pt x="3085664" y="696959"/>
                  <a:pt x="2971800" y="574337"/>
                </a:cubicBezTo>
                <a:cubicBezTo>
                  <a:pt x="2945242" y="545737"/>
                  <a:pt x="2921000" y="515070"/>
                  <a:pt x="2895600" y="485437"/>
                </a:cubicBezTo>
                <a:cubicBezTo>
                  <a:pt x="2828341" y="406969"/>
                  <a:pt x="2781250" y="313016"/>
                  <a:pt x="2717800" y="231437"/>
                </a:cubicBezTo>
                <a:cubicBezTo>
                  <a:pt x="2692071" y="198357"/>
                  <a:pt x="2656497" y="174076"/>
                  <a:pt x="2628900" y="142537"/>
                </a:cubicBezTo>
                <a:cubicBezTo>
                  <a:pt x="2428299" y="-86721"/>
                  <a:pt x="2613016" y="100042"/>
                  <a:pt x="2513235" y="1220"/>
                </a:cubicBezTo>
                <a:close/>
              </a:path>
            </a:pathLst>
          </a:cu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1" grpId="0"/>
      <p:bldP spid="145412" grpId="1"/>
      <p:bldP spid="145413" grpId="2"/>
      <p:bldP spid="145414" grpId="3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4138a5c978088945ca4f635311ef09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1910" y="-87630"/>
            <a:ext cx="1909445" cy="2306320"/>
          </a:xfrm>
          <a:prstGeom prst="rect">
            <a:avLst/>
          </a:prstGeom>
        </p:spPr>
      </p:pic>
      <p:sp>
        <p:nvSpPr>
          <p:cNvPr id="5122" name="Rectangle 2"/>
          <p:cNvSpPr/>
          <p:nvPr/>
        </p:nvSpPr>
        <p:spPr>
          <a:xfrm>
            <a:off x="561340" y="939165"/>
            <a:ext cx="1055370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2400">
                <a:latin typeface="方正字迹-吕建德字体" pitchFamily="2" charset="-122"/>
                <a:ea typeface="方正字迹-吕建德字体" pitchFamily="2" charset="-122"/>
              </a:rPr>
              <a:t> </a:t>
            </a:r>
            <a:r>
              <a:rPr lang="zh-CN" altLang="en-US" sz="2400">
                <a:latin typeface="方正字迹-吕建德字体" pitchFamily="2" charset="-122"/>
                <a:ea typeface="方正字迹-吕建德字体" pitchFamily="2" charset="-122"/>
              </a:rPr>
              <a:t> </a:t>
            </a:r>
            <a:r>
              <a:rPr lang="zh-CN" altLang="zh-CN" sz="2400">
                <a:latin typeface="方正字迹-吕建德字体" pitchFamily="2" charset="-122"/>
                <a:ea typeface="方正字迹-吕建德字体" pitchFamily="2" charset="-122"/>
              </a:rPr>
              <a:t> </a:t>
            </a:r>
            <a:r>
              <a:rPr lang="zh-CN" altLang="en-US" sz="2400">
                <a:latin typeface="方正字迹-吕建德字体" pitchFamily="2" charset="-122"/>
                <a:ea typeface="方正字迹-吕建德字体" pitchFamily="2" charset="-122"/>
              </a:rPr>
              <a:t> </a:t>
            </a: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农历九月九日，为传统的重阳节。重阳节起源于战国时代，原是一个欢乐的日子。古人将天地万物归为阴阳两类，阴代表黑暗，阳则代表光明、活力。奇数为阳，偶数为阴。九是奇数，因此属阳，九月初九，日月逢九，二阳相重，故称“重阳”。 </a:t>
            </a:r>
            <a:b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</a:b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        </a:t>
            </a:r>
            <a:endParaRPr lang="en-US" altLang="zh-CN" b="1">
              <a:solidFill>
                <a:srgbClr val="0070C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</a:t>
            </a: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古人认为重阳节是个值得庆祝的吉利日子，并且从很早就开始过此节日。九九重阳，因为与“久久”同音，九在数字中又是最大数，有长久长寿的含义，况且秋季也是一年收获的黄金季节，重阳佳节，寓意深远，人们对此节历来有着特殊的感情，唐诗宋词中更有不少贺重阳、咏菊花的诗词佳作。 </a:t>
            </a:r>
          </a:p>
        </p:txBody>
      </p:sp>
      <p:sp>
        <p:nvSpPr>
          <p:cNvPr id="5123" name="TextBox 5"/>
          <p:cNvSpPr txBox="1"/>
          <p:nvPr/>
        </p:nvSpPr>
        <p:spPr>
          <a:xfrm>
            <a:off x="4253865" y="191135"/>
            <a:ext cx="40386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800" b="1">
                <a:solidFill>
                  <a:schemeClr val="accent2"/>
                </a:solidFill>
                <a:latin typeface="方正字迹-吕建德字体" pitchFamily="2" charset="-122"/>
                <a:ea typeface="方正字迹-吕建德字体" pitchFamily="2" charset="-122"/>
              </a:rPr>
              <a:t>重阳节的由来</a:t>
            </a: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3afd4cb48e50c19a9de6410f7ef791a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" y="17780"/>
            <a:ext cx="12207875" cy="68218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67300" y="392430"/>
            <a:ext cx="274066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>
                <a:latin typeface="叶根友毛笔行书" panose="02010601030101010101" charset="-122"/>
                <a:ea typeface="叶根友毛笔行书" panose="02010601030101010101" charset="-122"/>
              </a:rPr>
              <a:t>主题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505075" y="3181985"/>
            <a:ext cx="81076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>
                <a:solidFill>
                  <a:srgbClr val="00B0F0"/>
                </a:solidFill>
              </a:rPr>
              <a:t>忧国伤时，浓浓的家国情怀。</a:t>
            </a:r>
          </a:p>
        </p:txBody>
      </p:sp>
    </p:spTree>
  </p:cSld>
  <p:clrMapOvr>
    <a:masterClrMapping/>
  </p:clrMapOvr>
  <p:transition>
    <p:split/>
  </p:transition>
  <p:timing/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85140" y="779780"/>
            <a:ext cx="7398385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今天，家国情怀更体现为一种时代责任。奋进在新时代，亟待我们激荡新气象、成就新作为，为实现中华民族伟大复兴的中国梦凝聚磅礴力量。青年强则中国强，只有青年肩负起时代重任，我们未来的道路才会越走越宽广。对于年轻人来说，“舞台再大，自己不上台永远是个观众”，决不能置身事外、冷眼旁观；“平台再好，自己不参与永远是个局外人”，决不能自甘平庸、安于现状；“能力再大，自己不行动永远是个失败者”，决不能踟蹰不前、不思进取。不忘初心、牢记使命，激扬青春、崇尚奋斗，当代青年才能不负使命担当，在爱国奉献中实现个人价值！</a:t>
            </a:r>
          </a:p>
        </p:txBody>
      </p:sp>
      <p:pic>
        <p:nvPicPr>
          <p:cNvPr id="3" name="图片 2" descr="9e8adeb69d99749bc0b541e084052bc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4465" y="-454660"/>
            <a:ext cx="4644390" cy="730123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天安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8415" y="1828800"/>
            <a:ext cx="12205970" cy="49923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53405" y="809625"/>
            <a:ext cx="397510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>
                <a:solidFill>
                  <a:srgbClr val="FF0000"/>
                </a:solidFill>
              </a:rPr>
              <a:t>再    见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Text Box 4"/>
          <p:cNvSpPr txBox="1"/>
          <p:nvPr/>
        </p:nvSpPr>
        <p:spPr>
          <a:xfrm>
            <a:off x="4102100" y="411163"/>
            <a:ext cx="4383088" cy="92202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5400" b="1">
                <a:latin typeface="方正字迹-吕建德字体" pitchFamily="2" charset="-122"/>
                <a:ea typeface="方正字迹-吕建德字体" pitchFamily="2" charset="-122"/>
              </a:rPr>
              <a:t>重 阳 习 俗</a:t>
            </a:r>
          </a:p>
        </p:txBody>
      </p:sp>
      <p:pic>
        <p:nvPicPr>
          <p:cNvPr id="6149" name="Picture 5" descr="61183b2d5cc29d2b359bf72d[2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2667000" cy="335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Picture 6" descr="5af4d7ea9b1383ccd439c95a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4800" y="0"/>
            <a:ext cx="2743200" cy="3429000"/>
          </a:xfrm>
          <a:prstGeom prst="rect">
            <a:avLst/>
          </a:prstGeom>
          <a:gradFill rotWithShape="1">
            <a:gsLst>
              <a:gs pos="0">
                <a:srgbClr val="D7F61E"/>
              </a:gs>
              <a:gs pos="100000">
                <a:srgbClr val="748510"/>
              </a:gs>
            </a:gsLst>
            <a:path path="shape">
              <a:fillToRect l="50000" t="50000" r="50000" b="50000"/>
            </a:path>
          </a:gradFill>
          <a:ln w="9525">
            <a:noFill/>
          </a:ln>
        </p:spPr>
      </p:pic>
      <p:pic>
        <p:nvPicPr>
          <p:cNvPr id="6151" name="Picture 7" descr="b13fd480fbcfb9c89023d93c[1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3352800"/>
            <a:ext cx="2667000" cy="350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1" name="Picture 17" descr="9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2152650"/>
            <a:ext cx="2895600" cy="3486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5" name="Picture 21" descr="769871538412985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24800" y="3505200"/>
            <a:ext cx="2743200" cy="335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7" name="Text Box 23"/>
          <p:cNvSpPr txBox="1"/>
          <p:nvPr/>
        </p:nvSpPr>
        <p:spPr>
          <a:xfrm>
            <a:off x="4035425" y="2895600"/>
            <a:ext cx="736600" cy="2362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>
                <a:latin typeface="方正字迹-吕建德字体" pitchFamily="2" charset="-122"/>
                <a:ea typeface="方正字迹-吕建德字体" pitchFamily="2" charset="-122"/>
              </a:rPr>
              <a:t>赏   菊</a:t>
            </a:r>
          </a:p>
        </p:txBody>
      </p:sp>
      <p:sp>
        <p:nvSpPr>
          <p:cNvPr id="6168" name="Text Box 24"/>
          <p:cNvSpPr txBox="1"/>
          <p:nvPr/>
        </p:nvSpPr>
        <p:spPr>
          <a:xfrm>
            <a:off x="6786880" y="2895600"/>
            <a:ext cx="1290320" cy="1447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>
                <a:latin typeface="方正字迹-吕建德字体" pitchFamily="2" charset="-122"/>
                <a:ea typeface="方正字迹-吕建德字体" pitchFamily="2" charset="-122"/>
              </a:rPr>
              <a:t>登  高</a:t>
            </a:r>
          </a:p>
        </p:txBody>
      </p:sp>
      <p:sp>
        <p:nvSpPr>
          <p:cNvPr id="6169" name="Rectangle 25"/>
          <p:cNvSpPr/>
          <p:nvPr/>
        </p:nvSpPr>
        <p:spPr>
          <a:xfrm>
            <a:off x="5195888" y="5715000"/>
            <a:ext cx="219551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>
                <a:latin typeface="方正字迹-吕建德字体" pitchFamily="2" charset="-122"/>
                <a:ea typeface="方正字迹-吕建德字体" pitchFamily="2" charset="-122"/>
              </a:rPr>
              <a:t>插 茱 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43" presetClass="entr" presetSubtype="0" fill="hold" nodeType="afterEffect"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7" grpId="0"/>
      <p:bldP spid="6168" grpId="1"/>
      <p:bldP spid="6169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3afd4cb48e50c19a9de6410f7ef791a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145" y="-26035"/>
            <a:ext cx="12214225" cy="69602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44315" y="631825"/>
            <a:ext cx="664527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微软雅黑" panose="020b0503020204020204" charset="-122"/>
                <a:ea typeface="微软雅黑"/>
              </a:rPr>
              <a:t>      </a:t>
            </a:r>
            <a:r>
              <a:rPr lang="zh-CN" altLang="en-US" sz="4000" b="1">
                <a:latin typeface="微软雅黑" panose="020b0503020204020204" charset="-122"/>
                <a:ea typeface="微软雅黑"/>
              </a:rPr>
              <a:t>同样的重阳节，不同的诗人会有不同的感慨，写下不同的诗句。</a:t>
            </a:r>
          </a:p>
          <a:p>
            <a:r>
              <a:rPr lang="zh-CN" altLang="en-US" sz="4000" b="1">
                <a:latin typeface="微软雅黑" panose="020b0503020204020204" charset="-122"/>
                <a:ea typeface="微软雅黑"/>
              </a:rPr>
              <a:t>      在遥远的大唐，在烟波浩渺的长江之滨，一位老人在重阳之日，登上了高处，会发出怎样的感慨，写出怎样的诗句呢？</a:t>
            </a:r>
          </a:p>
        </p:txBody>
      </p:sp>
      <p:pic>
        <p:nvPicPr>
          <p:cNvPr id="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604500" y="11099800"/>
            <a:ext cx="355600" cy="2540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c8992661070fe82c940298e0a531eeb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845" y="-385445"/>
            <a:ext cx="12177395" cy="7199630"/>
          </a:xfrm>
          <a:prstGeom prst="rect">
            <a:avLst/>
          </a:prstGeom>
        </p:spPr>
      </p:pic>
      <p:pic>
        <p:nvPicPr>
          <p:cNvPr id="5" name="图片 4" descr="雄鹰 (4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9075" y="400685"/>
            <a:ext cx="888365" cy="805180"/>
          </a:xfrm>
          <a:prstGeom prst="rect">
            <a:avLst/>
          </a:prstGeom>
        </p:spPr>
      </p:pic>
      <p:pic>
        <p:nvPicPr>
          <p:cNvPr id="12" name="Picture 2" descr="E:\PPT\PPT中国风元素\水墨具体图案\古人.gif"/>
          <p:cNvPicPr>
            <a:picLocks noChangeAspect="1" noChangeArrowheads="1" noCrop="1"/>
          </p:cNvPicPr>
          <p:nvPr/>
        </p:nvPicPr>
        <p:blipFill>
          <a:blip r:embed="rId4"/>
          <a:stretch>
            <a:fillRect/>
          </a:stretch>
        </p:blipFill>
        <p:spPr bwMode="auto">
          <a:xfrm flipH="1">
            <a:off x="11020425" y="4711065"/>
            <a:ext cx="676910" cy="1400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3919220" y="2089785"/>
            <a:ext cx="468249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>
                <a:latin typeface="叶根友毛笔行书" panose="02010601030101010101" charset="-122"/>
                <a:ea typeface="叶根友毛笔行书" panose="02010601030101010101" charset="-122"/>
              </a:rPr>
              <a:t>登     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784975" y="4390390"/>
            <a:ext cx="267589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>
                <a:gradFill>
                  <a:gsLst>
                    <a:gs pos="0">
                      <a:srgbClr val="FECF40"/>
                    </a:gs>
                    <a:gs pos="100000">
                      <a:srgbClr val="846C21"/>
                    </a:gs>
                  </a:gsLst>
                  <a:lin scaled="0"/>
                </a:gradFill>
              </a:rPr>
              <a:t>杜甫</a:t>
            </a:r>
            <a:endParaRPr lang="zh-CN" altLang="en-US" sz="6600" b="1">
              <a:gradFill>
                <a:gsLst>
                  <a:gs pos="0">
                    <a:srgbClr val="FECF40"/>
                  </a:gs>
                  <a:gs pos="100000">
                    <a:srgbClr val="846C21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1578293" y="730250"/>
            <a:ext cx="8027988" cy="56311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　　杜甫：字子美，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itchFamily="2" charset="-122"/>
                <a:cs typeface="+mn-cs"/>
              </a:rPr>
              <a:t>因远祖杜预为京兆杜陵（今陕西长安县东北）人，故自称“杜陵布衣”、“杜陵野老”、“杜陵野客”。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诗中尝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自称少陵野老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　　自幼好学，知识渊博，颇有政治抱负。开元后期，举进士不第，漫游各地。天宝三载在洛阳与李白相识。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　　后寓居长安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将近十年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，未能有所施展，生活贫困，逐渐接近人民，对当时的黑暗政治有较深的认识。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7" b="6888"/>
          <a:stretch>
            <a:fillRect/>
          </a:stretch>
        </p:blipFill>
        <p:spPr bwMode="auto">
          <a:xfrm>
            <a:off x="9198610" y="3836035"/>
            <a:ext cx="2881630" cy="3029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1651635" y="751205"/>
            <a:ext cx="8044815" cy="50774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　　靠献赋始得官。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　　及安禄山军陷长安，乃逃至凤翔，谒见肃宗，官左拾遗。长安收复后，随肃宗还京，寻出为华州司功参军。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　　不久弃官往秦州、同谷。又移家成都，筑草堂于浣花溪上，世称浣花草堂。一度在剑南节度使严武幕中任参谋，武表为检校工部员外郎，故世称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杜工部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。晚年携家出蜀，病死湘江途中。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7" b="6888"/>
          <a:stretch>
            <a:fillRect/>
          </a:stretch>
        </p:blipFill>
        <p:spPr bwMode="auto">
          <a:xfrm>
            <a:off x="9198610" y="3836035"/>
            <a:ext cx="2881630" cy="3029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1376680" y="713740"/>
            <a:ext cx="8312150" cy="51390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　　其诗大胆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揭露当时社会矛盾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，对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统治者的罪恶作了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较深的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批判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，对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穷苦人民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寄以深切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同情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　　善于选择具有普遍意义的社会题材，反映出当时政治的腐败，在一定程度上表达了人民的愿望。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　　许多优秀作品，显示出唐代由开元、天宝盛世转向分裂衰微的历史过程，故被称为</a:t>
            </a:r>
            <a:r>
              <a:rPr kumimoji="0" lang="zh-CN" altLang="en-US" sz="4000" b="1" i="0" u="sng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4000" b="1" i="0" u="sng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诗史</a:t>
            </a:r>
            <a:r>
              <a:rPr kumimoji="0" lang="zh-CN" altLang="en-US" sz="4000" b="1" i="0" u="sng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黑体" panose="02010609060101010101" pitchFamily="49" charset="-122"/>
                <a:cs typeface="+mn-cs"/>
              </a:rPr>
              <a:t>”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7" b="6888"/>
          <a:stretch>
            <a:fillRect/>
          </a:stretch>
        </p:blipFill>
        <p:spPr bwMode="auto">
          <a:xfrm>
            <a:off x="9198610" y="3836035"/>
            <a:ext cx="2881630" cy="3029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plit/>
  </p:transition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2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5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131</Paragraphs>
  <Slides>32</Slides>
  <Notes>1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baseType="lpstr" size="33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研讨思想内容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2020-09-29T19:28:22.709</cp:lastPrinted>
  <dcterms:created xsi:type="dcterms:W3CDTF">2020-09-29T19:28:22Z</dcterms:created>
  <dcterms:modified xsi:type="dcterms:W3CDTF">2020-09-29T11:28:28Z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