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602" r:id="rId2"/>
    <p:sldId id="603" r:id="rId3"/>
    <p:sldId id="604" r:id="rId4"/>
    <p:sldId id="605" r:id="rId5"/>
    <p:sldId id="606" r:id="rId6"/>
    <p:sldId id="607" r:id="rId7"/>
    <p:sldId id="608" r:id="rId8"/>
    <p:sldId id="609" r:id="rId9"/>
    <p:sldId id="610" r:id="rId10"/>
    <p:sldId id="611" r:id="rId11"/>
    <p:sldId id="612" r:id="rId12"/>
    <p:sldId id="613" r:id="rId13"/>
    <p:sldId id="614" r:id="rId14"/>
    <p:sldId id="615" r:id="rId15"/>
    <p:sldId id="616" r:id="rId16"/>
    <p:sldId id="617" r:id="rId17"/>
    <p:sldId id="618" r:id="rId18"/>
    <p:sldId id="619" r:id="rId19"/>
    <p:sldId id="620" r:id="rId20"/>
    <p:sldId id="621" r:id="rId21"/>
    <p:sldId id="622" r:id="rId22"/>
    <p:sldId id="623" r:id="rId23"/>
    <p:sldId id="624" r:id="rId24"/>
    <p:sldId id="625" r:id="rId25"/>
    <p:sldId id="626" r:id="rId26"/>
    <p:sldId id="627" r:id="rId27"/>
    <p:sldId id="628" r:id="rId28"/>
    <p:sldId id="629" r:id="rId29"/>
    <p:sldId id="630" r:id="rId30"/>
    <p:sldId id="631" r:id="rId31"/>
    <p:sldId id="632" r:id="rId32"/>
    <p:sldId id="633" r:id="rId33"/>
    <p:sldId id="634" r:id="rId34"/>
    <p:sldId id="635" r:id="rId35"/>
    <p:sldId id="636" r:id="rId36"/>
    <p:sldId id="637" r:id="rId37"/>
    <p:sldId id="638" r:id="rId38"/>
    <p:sldId id="639" r:id="rId39"/>
    <p:sldId id="640" r:id="rId40"/>
    <p:sldId id="641" r:id="rId41"/>
    <p:sldId id="642" r:id="rId42"/>
    <p:sldId id="643" r:id="rId43"/>
    <p:sldId id="644" r:id="rId44"/>
    <p:sldId id="645" r:id="rId45"/>
    <p:sldId id="646" r:id="rId46"/>
    <p:sldId id="647" r:id="rId47"/>
    <p:sldId id="648" r:id="rId48"/>
    <p:sldId id="649" r:id="rId49"/>
    <p:sldId id="650" r:id="rId50"/>
    <p:sldId id="651" r:id="rId51"/>
    <p:sldId id="652" r:id="rId52"/>
    <p:sldId id="653" r:id="rId53"/>
    <p:sldId id="654" r:id="rId54"/>
    <p:sldId id="655" r:id="rId55"/>
    <p:sldId id="656" r:id="rId56"/>
    <p:sldId id="657" r:id="rId57"/>
    <p:sldId id="658" r:id="rId58"/>
    <p:sldId id="659" r:id="rId59"/>
    <p:sldId id="660" r:id="rId60"/>
    <p:sldId id="661" r:id="rId61"/>
    <p:sldId id="662" r:id="rId62"/>
    <p:sldId id="663" r:id="rId63"/>
    <p:sldId id="664" r:id="rId64"/>
    <p:sldId id="665" r:id="rId65"/>
    <p:sldId id="666" r:id="rId66"/>
    <p:sldId id="667" r:id="rId67"/>
    <p:sldId id="668" r:id="rId68"/>
    <p:sldId id="669" r:id="rId69"/>
    <p:sldId id="670" r:id="rId70"/>
    <p:sldId id="671" r:id="rId71"/>
    <p:sldId id="672" r:id="rId72"/>
    <p:sldId id="673" r:id="rId73"/>
    <p:sldId id="674" r:id="rId74"/>
    <p:sldId id="675" r:id="rId75"/>
    <p:sldId id="676" r:id="rId76"/>
    <p:sldId id="677" r:id="rId77"/>
    <p:sldId id="678" r:id="rId78"/>
    <p:sldId id="679" r:id="rId79"/>
  </p:sldIdLst>
  <p:sldSz cx="12190413" cy="6859588"/>
  <p:notesSz cx="6858000" cy="9144000"/>
  <p:custDataLst>
    <p:tags r:id="rId81"/>
  </p:custDataLst>
  <p:defaultText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114" y="-432"/>
      </p:cViewPr>
      <p:guideLst>
        <p:guide orient="horz" pos="2161"/>
        <p:guide pos="3840"/>
      </p:guideLst>
    </p:cSldViewPr>
  </p:slideViewPr>
  <p:notesTextViewPr>
    <p:cViewPr>
      <p:scale>
        <a:sx n="1" d="1"/>
        <a:sy n="1" d="1"/>
      </p:scale>
      <p:origin x="0" y="0"/>
    </p:cViewPr>
  </p:notesTextViewPr>
  <p:sorterViewPr>
    <p:cViewPr>
      <p:scale>
        <a:sx n="100" d="100"/>
        <a:sy n="100" d="100"/>
      </p:scale>
      <p:origin x="0" y="37986"/>
    </p:cViewPr>
  </p:sorterViewPr>
  <p:notesViewPr>
    <p:cSldViewPr>
      <p:cViewPr varScale="1">
        <p:scale>
          <a:sx n="81" d="100"/>
          <a:sy n="81" d="100"/>
        </p:scale>
        <p:origin x="-3876"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5D0F32-F7AC-4003-B8CE-AB63FA3D1614}" type="datetimeFigureOut">
              <a:rPr lang="zh-CN" altLang="en-US" smtClean="0"/>
              <a:t>2021-4-6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82AE88-9C4A-4F3F-A8D7-2360875D28D6}" type="slidenum">
              <a:rPr lang="zh-CN" altLang="en-US" smtClean="0"/>
              <a:t>‹#›</a:t>
            </a:fld>
            <a:endParaRPr lang="zh-CN" altLang="en-US"/>
          </a:p>
        </p:txBody>
      </p:sp>
    </p:spTree>
    <p:extLst>
      <p:ext uri="{BB962C8B-B14F-4D97-AF65-F5344CB8AC3E}">
        <p14:creationId xmlns:p14="http://schemas.microsoft.com/office/powerpoint/2010/main" val="4008156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919"/>
            <a:ext cx="10361851" cy="147036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7100"/>
            <a:ext cx="8533289" cy="1753006"/>
          </a:xfrm>
        </p:spPr>
        <p:txBody>
          <a:bodyPr/>
          <a:lstStyle>
            <a:lvl1pPr marL="0" indent="0" algn="ctr">
              <a:buNone/>
              <a:defRPr>
                <a:solidFill>
                  <a:schemeClr val="tx1">
                    <a:tint val="75000"/>
                  </a:schemeClr>
                </a:solidFill>
              </a:defRPr>
            </a:lvl1pPr>
            <a:lvl2pPr marL="544251" indent="0" algn="ctr">
              <a:buNone/>
              <a:defRPr>
                <a:solidFill>
                  <a:schemeClr val="tx1">
                    <a:tint val="75000"/>
                  </a:schemeClr>
                </a:solidFill>
              </a:defRPr>
            </a:lvl2pPr>
            <a:lvl3pPr marL="1088502" indent="0" algn="ctr">
              <a:buNone/>
              <a:defRPr>
                <a:solidFill>
                  <a:schemeClr val="tx1">
                    <a:tint val="75000"/>
                  </a:schemeClr>
                </a:solidFill>
              </a:defRPr>
            </a:lvl3pPr>
            <a:lvl4pPr marL="1632753" indent="0" algn="ctr">
              <a:buNone/>
              <a:defRPr>
                <a:solidFill>
                  <a:schemeClr val="tx1">
                    <a:tint val="75000"/>
                  </a:schemeClr>
                </a:solidFill>
              </a:defRPr>
            </a:lvl4pPr>
            <a:lvl5pPr marL="2177004" indent="0" algn="ctr">
              <a:buNone/>
              <a:defRPr>
                <a:solidFill>
                  <a:schemeClr val="tx1">
                    <a:tint val="75000"/>
                  </a:schemeClr>
                </a:solidFill>
              </a:defRPr>
            </a:lvl5pPr>
            <a:lvl6pPr marL="2721254" indent="0" algn="ctr">
              <a:buNone/>
              <a:defRPr>
                <a:solidFill>
                  <a:schemeClr val="tx1">
                    <a:tint val="75000"/>
                  </a:schemeClr>
                </a:solidFill>
              </a:defRPr>
            </a:lvl6pPr>
            <a:lvl7pPr marL="3265505" indent="0" algn="ctr">
              <a:buNone/>
              <a:defRPr>
                <a:solidFill>
                  <a:schemeClr val="tx1">
                    <a:tint val="75000"/>
                  </a:schemeClr>
                </a:solidFill>
              </a:defRPr>
            </a:lvl7pPr>
            <a:lvl8pPr marL="3809756" indent="0" algn="ctr">
              <a:buNone/>
              <a:defRPr>
                <a:solidFill>
                  <a:schemeClr val="tx1">
                    <a:tint val="75000"/>
                  </a:schemeClr>
                </a:solidFill>
              </a:defRPr>
            </a:lvl8pPr>
            <a:lvl9pPr marL="435400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A384A74-292F-4D0B-A26F-627FA3CEE12F}" type="datetimeFigureOut">
              <a:rPr lang="zh-CN" altLang="en-US" smtClean="0"/>
              <a:t>2021-4-6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385502171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384A74-292F-4D0B-A26F-627FA3CEE12F}" type="datetimeFigureOut">
              <a:rPr lang="zh-CN" altLang="en-US" smtClean="0"/>
              <a:t>2021-4-6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669692807"/>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702"/>
            <a:ext cx="3655008" cy="585446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702"/>
            <a:ext cx="10768198" cy="585446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384A74-292F-4D0B-A26F-627FA3CEE12F}" type="datetimeFigureOut">
              <a:rPr lang="zh-CN" altLang="en-US" smtClean="0"/>
              <a:t>2021-4-6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303063044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矩形 7"/>
          <p:cNvSpPr/>
          <p:nvPr userDrawn="1"/>
        </p:nvSpPr>
        <p:spPr>
          <a:xfrm>
            <a:off x="0" y="-35169"/>
            <a:ext cx="12190413" cy="569913"/>
          </a:xfrm>
          <a:prstGeom prst="rect">
            <a:avLst/>
          </a:prstGeom>
          <a:gradFill>
            <a:gsLst>
              <a:gs pos="0">
                <a:srgbClr val="0070A7"/>
              </a:gs>
              <a:gs pos="50000">
                <a:srgbClr val="0070A7">
                  <a:gamma/>
                  <a:tint val="85882"/>
                  <a:invGamma/>
                </a:srgbClr>
              </a:gs>
              <a:gs pos="100000">
                <a:srgbClr val="0070A7"/>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622598" y="3717826"/>
            <a:ext cx="10971372" cy="1143265"/>
          </a:xfrm>
        </p:spPr>
        <p:txBody>
          <a:bodyPr>
            <a:normAutofit/>
          </a:bodyPr>
          <a:lstStyle>
            <a:lvl1pPr>
              <a:defRPr sz="3600">
                <a:solidFill>
                  <a:srgbClr val="FF0000"/>
                </a:solidFill>
                <a:latin typeface="黑体" pitchFamily="2" charset="-122"/>
                <a:ea typeface="黑体" pitchFamily="2"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15043" y="765498"/>
            <a:ext cx="11377262" cy="713155"/>
          </a:xfrm>
        </p:spPr>
        <p:txBody>
          <a:bodyPr wrap="square">
            <a:spAutoFit/>
          </a:bodyPr>
          <a:lstStyle>
            <a:lvl1pPr marL="0" indent="720000">
              <a:lnSpc>
                <a:spcPct val="140000"/>
              </a:lnSpc>
              <a:spcBef>
                <a:spcPct val="0"/>
              </a:spcBef>
              <a:buNone/>
              <a:defRPr sz="2800" b="1"/>
            </a:lvl1pPr>
            <a:lvl2pPr marL="544251" indent="720000">
              <a:lnSpc>
                <a:spcPct val="140000"/>
              </a:lnSpc>
              <a:buNone/>
              <a:defRPr sz="2800" b="1"/>
            </a:lvl2pPr>
            <a:lvl3pPr marL="1088502" indent="720000">
              <a:lnSpc>
                <a:spcPct val="140000"/>
              </a:lnSpc>
              <a:buNone/>
              <a:defRPr sz="2800" b="1"/>
            </a:lvl3pPr>
            <a:lvl4pPr marL="1632753" indent="720000">
              <a:lnSpc>
                <a:spcPct val="140000"/>
              </a:lnSpc>
              <a:buNone/>
              <a:defRPr sz="2800" b="1"/>
            </a:lvl4pPr>
            <a:lvl5pPr marL="2177004" indent="720000">
              <a:lnSpc>
                <a:spcPct val="140000"/>
              </a:lnSpc>
              <a:buNone/>
              <a:defRPr sz="2800" b="1"/>
            </a:lvl5pPr>
          </a:lstStyle>
          <a:p>
            <a:pPr lvl="0"/>
            <a:r>
              <a:rPr lang="zh-CN" altLang="en-US" smtClean="0"/>
              <a:t>单击此处编辑母版文本样式</a:t>
            </a:r>
          </a:p>
        </p:txBody>
      </p:sp>
      <p:sp>
        <p:nvSpPr>
          <p:cNvPr id="9" name="Line 55"/>
          <p:cNvSpPr>
            <a:spLocks noChangeShapeType="1"/>
          </p:cNvSpPr>
          <p:nvPr userDrawn="1"/>
        </p:nvSpPr>
        <p:spPr bwMode="auto">
          <a:xfrm>
            <a:off x="0" y="569913"/>
            <a:ext cx="12190413"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2" name="Text Box 56"/>
          <p:cNvSpPr txBox="1">
            <a:spLocks noChangeArrowheads="1"/>
          </p:cNvSpPr>
          <p:nvPr userDrawn="1"/>
        </p:nvSpPr>
        <p:spPr bwMode="auto">
          <a:xfrm>
            <a:off x="2182813" y="92075"/>
            <a:ext cx="7224761" cy="369332"/>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fontAlgn="ctr"/>
            <a:r>
              <a:rPr lang="zh-CN" altLang="en-US" sz="1800" b="1" smtClean="0">
                <a:solidFill>
                  <a:schemeClr val="bg1"/>
                </a:solidFill>
                <a:latin typeface="楷体_GB2312" pitchFamily="49" charset="-122"/>
                <a:ea typeface="楷体_GB2312" pitchFamily="49" charset="-122"/>
                <a:cs typeface="Times New Roman" pitchFamily="18" charset="0"/>
              </a:rPr>
              <a:t>语文　必修　下册</a:t>
            </a:r>
            <a:endParaRPr lang="zh-CN" altLang="en-US" sz="1800" b="1">
              <a:solidFill>
                <a:schemeClr val="bg1"/>
              </a:solidFill>
              <a:latin typeface="楷体_GB2312" pitchFamily="49" charset="-122"/>
              <a:ea typeface="楷体_GB2312" pitchFamily="49" charset="-122"/>
              <a:cs typeface="Times New Roman" pitchFamily="18" charset="0"/>
            </a:endParaRPr>
          </a:p>
        </p:txBody>
      </p:sp>
    </p:spTree>
    <p:extLst>
      <p:ext uri="{BB962C8B-B14F-4D97-AF65-F5344CB8AC3E}">
        <p14:creationId xmlns:p14="http://schemas.microsoft.com/office/powerpoint/2010/main" val="328592644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1"/>
            <a:ext cx="10361851" cy="1362390"/>
          </a:xfrm>
        </p:spPr>
        <p:txBody>
          <a:bodyPr anchor="t"/>
          <a:lstStyle>
            <a:lvl1pPr algn="l">
              <a:defRPr sz="4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7387"/>
            <a:ext cx="10361851" cy="1500534"/>
          </a:xfrm>
        </p:spPr>
        <p:txBody>
          <a:bodyPr anchor="b"/>
          <a:lstStyle>
            <a:lvl1pPr marL="0" indent="0">
              <a:buNone/>
              <a:defRPr sz="2400">
                <a:solidFill>
                  <a:schemeClr val="tx1">
                    <a:tint val="75000"/>
                  </a:schemeClr>
                </a:solidFill>
              </a:defRPr>
            </a:lvl1pPr>
            <a:lvl2pPr marL="544251" indent="0">
              <a:buNone/>
              <a:defRPr sz="2100">
                <a:solidFill>
                  <a:schemeClr val="tx1">
                    <a:tint val="75000"/>
                  </a:schemeClr>
                </a:solidFill>
              </a:defRPr>
            </a:lvl2pPr>
            <a:lvl3pPr marL="1088502" indent="0">
              <a:buNone/>
              <a:defRPr sz="1900">
                <a:solidFill>
                  <a:schemeClr val="tx1">
                    <a:tint val="75000"/>
                  </a:schemeClr>
                </a:solidFill>
              </a:defRPr>
            </a:lvl3pPr>
            <a:lvl4pPr marL="1632753" indent="0">
              <a:buNone/>
              <a:defRPr sz="1700">
                <a:solidFill>
                  <a:schemeClr val="tx1">
                    <a:tint val="75000"/>
                  </a:schemeClr>
                </a:solidFill>
              </a:defRPr>
            </a:lvl4pPr>
            <a:lvl5pPr marL="2177004" indent="0">
              <a:buNone/>
              <a:defRPr sz="1700">
                <a:solidFill>
                  <a:schemeClr val="tx1">
                    <a:tint val="75000"/>
                  </a:schemeClr>
                </a:solidFill>
              </a:defRPr>
            </a:lvl5pPr>
            <a:lvl6pPr marL="2721254" indent="0">
              <a:buNone/>
              <a:defRPr sz="1700">
                <a:solidFill>
                  <a:schemeClr val="tx1">
                    <a:tint val="75000"/>
                  </a:schemeClr>
                </a:solidFill>
              </a:defRPr>
            </a:lvl6pPr>
            <a:lvl7pPr marL="3265505" indent="0">
              <a:buNone/>
              <a:defRPr sz="1700">
                <a:solidFill>
                  <a:schemeClr val="tx1">
                    <a:tint val="75000"/>
                  </a:schemeClr>
                </a:solidFill>
              </a:defRPr>
            </a:lvl7pPr>
            <a:lvl8pPr marL="3809756" indent="0">
              <a:buNone/>
              <a:defRPr sz="1700">
                <a:solidFill>
                  <a:schemeClr val="tx1">
                    <a:tint val="75000"/>
                  </a:schemeClr>
                </a:solidFill>
              </a:defRPr>
            </a:lvl8pPr>
            <a:lvl9pPr marL="4354007" indent="0">
              <a:buNone/>
              <a:defRPr sz="17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A384A74-292F-4D0B-A26F-627FA3CEE12F}" type="datetimeFigureOut">
              <a:rPr lang="zh-CN" altLang="en-US" smtClean="0"/>
              <a:t>2021-4-6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404489310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571"/>
            <a:ext cx="7210545"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571"/>
            <a:ext cx="7212661"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A384A74-292F-4D0B-A26F-627FA3CEE12F}" type="datetimeFigureOut">
              <a:rPr lang="zh-CN" altLang="en-US" smtClean="0"/>
              <a:t>2021-4-6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281499690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1"/>
            <a:ext cx="10971372" cy="114326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469"/>
            <a:ext cx="5386216"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5379"/>
            <a:ext cx="5386216"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469"/>
            <a:ext cx="5388332"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5379"/>
            <a:ext cx="5388332"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A384A74-292F-4D0B-A26F-627FA3CEE12F}" type="datetimeFigureOut">
              <a:rPr lang="zh-CN" altLang="en-US" smtClean="0"/>
              <a:t>2021-4-6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224787893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A384A74-292F-4D0B-A26F-627FA3CEE12F}" type="datetimeFigureOut">
              <a:rPr lang="zh-CN" altLang="en-US" smtClean="0"/>
              <a:t>2021-4-6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344665262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0">
              <a:srgbClr val="0070A7"/>
            </a:gs>
            <a:gs pos="100000">
              <a:srgbClr val="0070A7">
                <a:gamma/>
                <a:tint val="80000"/>
                <a:invGamma/>
              </a:srgbClr>
            </a:gs>
          </a:gsLst>
          <a:lin ang="5400000" scaled="1"/>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A384A74-292F-4D0B-A26F-627FA3CEE12F}" type="datetimeFigureOut">
              <a:rPr lang="zh-CN" altLang="en-US" smtClean="0"/>
              <a:t>2021-4-6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228617593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113"/>
            <a:ext cx="4010562" cy="1162319"/>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114"/>
            <a:ext cx="6814779"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433"/>
            <a:ext cx="4010562" cy="4692149"/>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384A74-292F-4D0B-A26F-627FA3CEE12F}" type="datetimeFigureOut">
              <a:rPr lang="zh-CN" altLang="en-US" smtClean="0"/>
              <a:t>2021-4-6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351328943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1712"/>
            <a:ext cx="7314248" cy="566869"/>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917"/>
            <a:ext cx="7314248" cy="4115753"/>
          </a:xfrm>
        </p:spPr>
        <p:txBody>
          <a:bodyPr/>
          <a:lstStyle>
            <a:lvl1pPr marL="0" indent="0">
              <a:buNone/>
              <a:defRPr sz="3800"/>
            </a:lvl1pPr>
            <a:lvl2pPr marL="544251" indent="0">
              <a:buNone/>
              <a:defRPr sz="3300"/>
            </a:lvl2pPr>
            <a:lvl3pPr marL="1088502" indent="0">
              <a:buNone/>
              <a:defRPr sz="2900"/>
            </a:lvl3pPr>
            <a:lvl4pPr marL="1632753" indent="0">
              <a:buNone/>
              <a:defRPr sz="2400"/>
            </a:lvl4pPr>
            <a:lvl5pPr marL="2177004" indent="0">
              <a:buNone/>
              <a:defRPr sz="2400"/>
            </a:lvl5pPr>
            <a:lvl6pPr marL="2721254" indent="0">
              <a:buNone/>
              <a:defRPr sz="2400"/>
            </a:lvl6pPr>
            <a:lvl7pPr marL="3265505" indent="0">
              <a:buNone/>
              <a:defRPr sz="2400"/>
            </a:lvl7pPr>
            <a:lvl8pPr marL="3809756" indent="0">
              <a:buNone/>
              <a:defRPr sz="2400"/>
            </a:lvl8pPr>
            <a:lvl9pPr marL="4354007" indent="0">
              <a:buNone/>
              <a:defRPr sz="2400"/>
            </a:lvl9pPr>
          </a:lstStyle>
          <a:p>
            <a:endParaRPr lang="zh-CN" altLang="en-US"/>
          </a:p>
        </p:txBody>
      </p:sp>
      <p:sp>
        <p:nvSpPr>
          <p:cNvPr id="4" name="文本占位符 3"/>
          <p:cNvSpPr>
            <a:spLocks noGrp="1"/>
          </p:cNvSpPr>
          <p:nvPr>
            <p:ph type="body" sz="half" idx="2"/>
          </p:nvPr>
        </p:nvSpPr>
        <p:spPr>
          <a:xfrm>
            <a:off x="2389406" y="5368581"/>
            <a:ext cx="7314248" cy="805048"/>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384A74-292F-4D0B-A26F-627FA3CEE12F}" type="datetimeFigureOut">
              <a:rPr lang="zh-CN" altLang="en-US" smtClean="0"/>
              <a:t>2021-4-6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26113419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1"/>
            <a:ext cx="10971372" cy="1143265"/>
          </a:xfrm>
          <a:prstGeom prst="rect">
            <a:avLst/>
          </a:prstGeom>
        </p:spPr>
        <p:txBody>
          <a:bodyPr vert="horz" lIns="108850" tIns="54425" rIns="108850" bIns="5442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571"/>
            <a:ext cx="10971372" cy="4527011"/>
          </a:xfrm>
          <a:prstGeom prst="rect">
            <a:avLst/>
          </a:prstGeom>
        </p:spPr>
        <p:txBody>
          <a:bodyPr vert="horz" lIns="108850" tIns="54425" rIns="108850" bIns="5442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7822"/>
            <a:ext cx="2844430" cy="365210"/>
          </a:xfrm>
          <a:prstGeom prst="rect">
            <a:avLst/>
          </a:prstGeom>
        </p:spPr>
        <p:txBody>
          <a:bodyPr vert="horz" lIns="108850" tIns="54425" rIns="108850" bIns="54425" rtlCol="0" anchor="ctr"/>
          <a:lstStyle>
            <a:lvl1pPr algn="l">
              <a:defRPr sz="1400">
                <a:solidFill>
                  <a:schemeClr val="tx1">
                    <a:tint val="75000"/>
                  </a:schemeClr>
                </a:solidFill>
              </a:defRPr>
            </a:lvl1pPr>
          </a:lstStyle>
          <a:p>
            <a:fld id="{BA384A74-292F-4D0B-A26F-627FA3CEE12F}" type="datetimeFigureOut">
              <a:rPr lang="zh-CN" altLang="en-US" smtClean="0"/>
              <a:t>2021-4-6</a:t>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08850" tIns="54425" rIns="108850" bIns="54425"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08850" tIns="54425" rIns="108850" bIns="54425" rtlCol="0" anchor="ctr"/>
          <a:lstStyle>
            <a:lvl1pPr algn="r">
              <a:defRPr sz="1400">
                <a:solidFill>
                  <a:schemeClr val="tx1">
                    <a:tint val="75000"/>
                  </a:schemeClr>
                </a:solidFill>
              </a:defRPr>
            </a:lvl1p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35295471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1088502" rtl="0" eaLnBrk="1" latinLnBrk="0" hangingPunct="1">
        <a:spcBef>
          <a:spcPct val="0"/>
        </a:spcBef>
        <a:buNone/>
        <a:defRPr sz="5200" kern="1200">
          <a:solidFill>
            <a:schemeClr val="tx1"/>
          </a:solidFill>
          <a:latin typeface="+mj-lt"/>
          <a:ea typeface="+mj-ea"/>
          <a:cs typeface="+mj-cs"/>
        </a:defRPr>
      </a:lvl1pPr>
    </p:titleStyle>
    <p:bodyStyle>
      <a:lvl1pPr marL="408188" indent="-408188" algn="l" defTabSz="1088502"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408" indent="-340157" algn="l" defTabSz="1088502"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627" indent="-272125" algn="l" defTabSz="1088502"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878"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9129"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file:///D:\&#28487;&#28487;\&#21407;&#22987;&#25991;&#20214;\&#35821;&#25991;&#20154;&#25945;&#29256;&#24517;&#20462;&#19979;&#20876;(2021.1.21&#25945;&#29992;&#20986;&#25104;&#20070;)\Y25.TIF" TargetMode="External"/><Relationship Id="rId5" Type="http://schemas.openxmlformats.org/officeDocument/2006/relationships/image" Target="../media/image13.tiff"/><Relationship Id="rId4" Type="http://schemas.openxmlformats.org/officeDocument/2006/relationships/image" Target="../media/image12.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5.emf"/><Relationship Id="rId5" Type="http://schemas.openxmlformats.org/officeDocument/2006/relationships/oleObject" Target="../embeddings/oleObject3.bin"/><Relationship Id="rId4" Type="http://schemas.openxmlformats.org/officeDocument/2006/relationships/image" Target="../media/image14.e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6.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file:///D:\&#28487;&#28487;\&#21407;&#22987;&#25991;&#20214;\&#35821;&#25991;&#20154;&#25945;&#29256;&#24517;&#20462;&#19979;&#20876;(2021.1.21&#25945;&#29992;&#20986;&#25104;&#20070;)\&#21333;&#20803;&#30446;&#26631;.tif" TargetMode="External"/><Relationship Id="rId2" Type="http://schemas.openxmlformats.org/officeDocument/2006/relationships/image" Target="../media/image3.tiff"/><Relationship Id="rId1" Type="http://schemas.openxmlformats.org/officeDocument/2006/relationships/slideLayout" Target="../slideLayouts/slideLayout2.xml"/><Relationship Id="rId5" Type="http://schemas.openxmlformats.org/officeDocument/2006/relationships/image" Target="file:///D:\&#28487;&#28487;\&#21407;&#22987;&#25991;&#20214;\&#35821;&#25991;&#20154;&#25945;&#29256;&#24517;&#20462;&#19979;&#20876;(2021.1.21&#25945;&#29992;&#20986;&#25104;&#20070;)\AA1.tif" TargetMode="External"/><Relationship Id="rId4" Type="http://schemas.openxmlformats.org/officeDocument/2006/relationships/image" Target="../media/image4.tiff"/></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file:///D:\&#28487;&#28487;\&#21407;&#22987;&#25991;&#20214;\&#35821;&#25991;&#20154;&#25945;&#29256;&#24517;&#20462;&#19979;&#20876;(2021.1.21&#25945;&#29992;&#20986;&#25104;&#20070;)\Y26.TIF" TargetMode="External"/><Relationship Id="rId5" Type="http://schemas.openxmlformats.org/officeDocument/2006/relationships/image" Target="../media/image18.tiff"/><Relationship Id="rId4" Type="http://schemas.openxmlformats.org/officeDocument/2006/relationships/image" Target="../media/image17.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19.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file:///D:\&#28487;&#28487;\&#21407;&#22987;&#25991;&#20214;\&#35821;&#25991;&#20154;&#25945;&#29256;&#24517;&#20462;&#19979;&#20876;(2021.1.21&#25945;&#29992;&#20986;&#25104;&#20070;)\&#20869;&#23481;&#25552;&#35201;.tif" TargetMode="External"/><Relationship Id="rId2" Type="http://schemas.openxmlformats.org/officeDocument/2006/relationships/image" Target="../media/image5.tiff"/><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file:///D:\&#28487;&#28487;\&#21407;&#22987;&#25991;&#20214;\&#35821;&#25991;&#20154;&#25945;&#29256;&#24517;&#20462;&#19979;&#20876;(2021.1.21&#25945;&#29992;&#20986;&#25104;&#20070;)\AA2.tif" TargetMode="External"/><Relationship Id="rId4" Type="http://schemas.openxmlformats.org/officeDocument/2006/relationships/image" Target="../media/image6.tif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1.emf"/><Relationship Id="rId5" Type="http://schemas.openxmlformats.org/officeDocument/2006/relationships/oleObject" Target="../embeddings/oleObject8.bin"/><Relationship Id="rId4" Type="http://schemas.openxmlformats.org/officeDocument/2006/relationships/image" Target="../media/image20.e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22.e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23.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24.e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25.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file:///D:\&#28487;&#28487;\&#21407;&#22987;&#25991;&#20214;\&#35821;&#25991;&#20154;&#25945;&#29256;&#24517;&#20462;&#19979;&#20876;(2021.1.21&#25945;&#29992;&#20986;&#25104;&#20070;)\&#23398;&#20064;&#31574;&#30053;.tif" TargetMode="External"/><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26.em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云"/>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4065588"/>
            <a:ext cx="12201525" cy="2792412"/>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ctrTitle"/>
          </p:nvPr>
        </p:nvSpPr>
        <p:spPr>
          <a:xfrm>
            <a:off x="478582" y="477466"/>
            <a:ext cx="10361851" cy="1470365"/>
          </a:xfrm>
        </p:spPr>
        <p:txBody>
          <a:bodyPr>
            <a:normAutofit/>
          </a:bodyPr>
          <a:lstStyle/>
          <a:p>
            <a:pPr algn="l"/>
            <a:r>
              <a:rPr lang="zh-CN" altLang="en-US" sz="4800" smtClean="0">
                <a:solidFill>
                  <a:schemeClr val="bg1"/>
                </a:solidFill>
                <a:latin typeface="黑体" pitchFamily="2" charset="-122"/>
                <a:ea typeface="黑体" pitchFamily="2" charset="-122"/>
              </a:rPr>
              <a:t>第六单元</a:t>
            </a:r>
            <a:r>
              <a:rPr lang="zh-CN" altLang="en-US" sz="4800">
                <a:solidFill>
                  <a:schemeClr val="bg1"/>
                </a:solidFill>
                <a:latin typeface="黑体" pitchFamily="2" charset="-122"/>
                <a:ea typeface="黑体" pitchFamily="2" charset="-122"/>
              </a:rPr>
              <a:t>　</a:t>
            </a:r>
          </a:p>
        </p:txBody>
      </p:sp>
      <p:sp>
        <p:nvSpPr>
          <p:cNvPr id="3" name="副标题 2"/>
          <p:cNvSpPr>
            <a:spLocks noGrp="1"/>
          </p:cNvSpPr>
          <p:nvPr>
            <p:ph type="subTitle" idx="1"/>
          </p:nvPr>
        </p:nvSpPr>
        <p:spPr>
          <a:xfrm>
            <a:off x="118542" y="2324860"/>
            <a:ext cx="11881320" cy="1753006"/>
          </a:xfrm>
        </p:spPr>
        <p:txBody>
          <a:bodyPr>
            <a:normAutofit/>
          </a:bodyPr>
          <a:lstStyle/>
          <a:p>
            <a:pPr>
              <a:lnSpc>
                <a:spcPct val="150000"/>
              </a:lnSpc>
              <a:spcBef>
                <a:spcPct val="0"/>
              </a:spcBef>
            </a:pPr>
            <a:r>
              <a:rPr lang="en-US" altLang="zh-CN" sz="4000">
                <a:solidFill>
                  <a:schemeClr val="bg1"/>
                </a:solidFill>
                <a:latin typeface="方正小标宋_GBK" pitchFamily="65" charset="-122"/>
                <a:ea typeface="方正小标宋_GBK" pitchFamily="65" charset="-122"/>
              </a:rPr>
              <a:t>12</a:t>
            </a:r>
            <a:r>
              <a:rPr lang="zh-CN" altLang="en-US" sz="4000">
                <a:solidFill>
                  <a:schemeClr val="bg1"/>
                </a:solidFill>
                <a:latin typeface="方正小标宋_GBK" pitchFamily="65" charset="-122"/>
                <a:ea typeface="方正小标宋_GBK" pitchFamily="65" charset="-122"/>
              </a:rPr>
              <a:t>　祝福</a:t>
            </a:r>
          </a:p>
        </p:txBody>
      </p:sp>
      <p:pic>
        <p:nvPicPr>
          <p:cNvPr id="5" name="Picture 3" descr="树"/>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323513" y="4122738"/>
            <a:ext cx="1866900" cy="2735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690460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15043" y="1420495"/>
            <a:ext cx="11377262" cy="1245352"/>
          </a:xfrm>
        </p:spPr>
        <p:txBody>
          <a:bodyPr/>
          <a:lstStyle/>
          <a:p>
            <a:pPr indent="713740" algn="just">
              <a:tabLst>
                <a:tab pos="5829300" algn="l"/>
                <a:tab pos="9372600" algn="l"/>
              </a:tabLst>
            </a:pPr>
            <a:r>
              <a:rPr lang="zh-CN" altLang="zh-CN" kern="100">
                <a:ea typeface="黑体"/>
                <a:cs typeface="Times New Roman"/>
              </a:rPr>
              <a:t>作者简介</a:t>
            </a:r>
            <a:endParaRPr lang="zh-CN" altLang="zh-CN" sz="1050" kern="100">
              <a:latin typeface="宋体"/>
              <a:cs typeface="Courier New"/>
            </a:endParaRPr>
          </a:p>
          <a:p>
            <a:pPr indent="713740" algn="ctr">
              <a:tabLst>
                <a:tab pos="5829300" algn="l"/>
                <a:tab pos="9372600" algn="l"/>
              </a:tabLst>
            </a:pPr>
            <a:r>
              <a:rPr lang="zh-CN" altLang="zh-CN" kern="100">
                <a:ea typeface="黑体"/>
                <a:cs typeface="Times New Roman"/>
              </a:rPr>
              <a:t>民族之魂</a:t>
            </a:r>
            <a:r>
              <a:rPr lang="en-US" altLang="zh-CN" kern="100">
                <a:ea typeface="黑体"/>
                <a:cs typeface="Courier New"/>
              </a:rPr>
              <a:t>——</a:t>
            </a:r>
            <a:r>
              <a:rPr lang="zh-CN" altLang="zh-CN" kern="100" smtClean="0">
                <a:ea typeface="黑体"/>
                <a:cs typeface="Times New Roman"/>
              </a:rPr>
              <a:t>鲁迅</a:t>
            </a:r>
            <a:endParaRPr lang="zh-CN" altLang="zh-CN" sz="1050" kern="100">
              <a:latin typeface="宋体"/>
              <a:cs typeface="Courier New"/>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14399357"/>
              </p:ext>
            </p:extLst>
          </p:nvPr>
        </p:nvGraphicFramePr>
        <p:xfrm>
          <a:off x="4175273" y="765498"/>
          <a:ext cx="2640013" cy="755650"/>
        </p:xfrm>
        <a:graphic>
          <a:graphicData uri="http://schemas.openxmlformats.org/presentationml/2006/ole">
            <mc:AlternateContent xmlns:mc="http://schemas.openxmlformats.org/markup-compatibility/2006">
              <mc:Choice xmlns:v="urn:schemas-microsoft-com:vml" Requires="v">
                <p:oleObj spid="_x0000_s1041" name="文档" r:id="rId3" imgW="2645376" imgH="759626" progId="word.document.8">
                  <p:embed/>
                </p:oleObj>
              </mc:Choice>
              <mc:Fallback>
                <p:oleObj name="文档" r:id="rId3" imgW="2645376" imgH="759626" progId="word.document.8">
                  <p:embed/>
                  <p:pic>
                    <p:nvPicPr>
                      <p:cNvPr id="0" name="OLE substitute image"/>
                      <p:cNvPicPr/>
                      <p:nvPr/>
                    </p:nvPicPr>
                    <p:blipFill>
                      <a:blip r:embed="rId4"/>
                      <a:stretch>
                        <a:fillRect/>
                      </a:stretch>
                    </p:blipFill>
                    <p:spPr>
                      <a:xfrm>
                        <a:off x="4175273" y="765498"/>
                        <a:ext cx="2640013" cy="755650"/>
                      </a:xfrm>
                      <a:prstGeom prst="rect">
                        <a:avLst/>
                      </a:prstGeom>
                      <a:noFill/>
                    </p:spPr>
                  </p:pic>
                </p:oleObj>
              </mc:Fallback>
            </mc:AlternateContent>
          </a:graphicData>
        </a:graphic>
      </p:graphicFrame>
      <p:pic>
        <p:nvPicPr>
          <p:cNvPr id="13333" name="Picture 21" descr="D:\潇潇\原始文件\语文人教版必修下册(2021.1.21教用出成书)\Y25.TIF"/>
          <p:cNvPicPr>
            <a:picLocks noChangeAspect="1" noChangeArrowheads="1"/>
          </p:cNvPicPr>
          <p:nvPr/>
        </p:nvPicPr>
        <p:blipFill>
          <a:blip r:embed="rId5" r:link="rId6" cstate="print">
            <a:extLst>
              <a:ext uri="{28A0092B-C50C-407E-A947-70E740481C1C}">
                <a14:useLocalDpi xmlns:a14="http://schemas.microsoft.com/office/drawing/2010/main" val="0"/>
              </a:ext>
            </a:extLst>
          </a:blip>
          <a:stretch>
            <a:fillRect/>
          </a:stretch>
        </p:blipFill>
        <p:spPr bwMode="auto">
          <a:xfrm>
            <a:off x="5089599" y="3012951"/>
            <a:ext cx="2517775" cy="250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288937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211887"/>
          </a:xfrm>
        </p:spPr>
        <p:txBody>
          <a:bodyPr/>
          <a:lstStyle/>
          <a:p>
            <a:pPr indent="713740" algn="just">
              <a:lnSpc>
                <a:spcPct val="120000"/>
              </a:lnSpc>
              <a:tabLst>
                <a:tab pos="5829300" algn="l"/>
                <a:tab pos="9372600" algn="l"/>
              </a:tabLst>
            </a:pPr>
            <a:r>
              <a:rPr lang="zh-CN" altLang="zh-CN" kern="100">
                <a:cs typeface="Times New Roman"/>
              </a:rPr>
              <a:t>鲁迅</a:t>
            </a:r>
            <a:r>
              <a:rPr lang="en-US" altLang="zh-CN" kern="100">
                <a:cs typeface="Courier New"/>
              </a:rPr>
              <a:t>(1881—1936)</a:t>
            </a:r>
            <a:r>
              <a:rPr lang="zh-CN" altLang="zh-CN" kern="100">
                <a:cs typeface="Times New Roman"/>
              </a:rPr>
              <a:t>，原名周树人，字豫才，浙江绍兴人。我国现代伟大的文学家、思想家和革命家。</a:t>
            </a:r>
            <a:r>
              <a:rPr lang="en-US" altLang="zh-CN" kern="100">
                <a:cs typeface="Courier New"/>
              </a:rPr>
              <a:t>1912</a:t>
            </a:r>
            <a:r>
              <a:rPr lang="zh-CN" altLang="zh-CN" kern="100">
                <a:cs typeface="Times New Roman"/>
              </a:rPr>
              <a:t>年留学日本，后弃医从文。</a:t>
            </a:r>
            <a:r>
              <a:rPr lang="en-US" altLang="zh-CN" kern="100">
                <a:cs typeface="Courier New"/>
              </a:rPr>
              <a:t>1918</a:t>
            </a:r>
            <a:r>
              <a:rPr lang="zh-CN" altLang="zh-CN" kern="100">
                <a:cs typeface="Times New Roman"/>
              </a:rPr>
              <a:t>年第一次以</a:t>
            </a:r>
            <a:r>
              <a:rPr lang="en-US" altLang="zh-CN" kern="100">
                <a:latin typeface="宋体"/>
                <a:cs typeface="Times New Roman"/>
              </a:rPr>
              <a:t>“</a:t>
            </a:r>
            <a:r>
              <a:rPr lang="zh-CN" altLang="zh-CN" kern="100">
                <a:cs typeface="Times New Roman"/>
              </a:rPr>
              <a:t>鲁迅</a:t>
            </a:r>
            <a:r>
              <a:rPr lang="en-US" altLang="zh-CN" kern="100">
                <a:latin typeface="宋体"/>
                <a:cs typeface="Times New Roman"/>
              </a:rPr>
              <a:t>”</a:t>
            </a:r>
            <a:r>
              <a:rPr lang="zh-CN" altLang="zh-CN" kern="100">
                <a:cs typeface="Times New Roman"/>
              </a:rPr>
              <a:t>为笔名发表中国现代文学史上第一篇白话小说《狂人日记》，奠定了新文学运动的基石，并成为五四新文化运动的主将。</a:t>
            </a:r>
            <a:r>
              <a:rPr lang="en-US" altLang="zh-CN" kern="100">
                <a:cs typeface="Courier New"/>
              </a:rPr>
              <a:t>1921</a:t>
            </a:r>
            <a:r>
              <a:rPr lang="zh-CN" altLang="zh-CN" kern="100">
                <a:cs typeface="Times New Roman"/>
              </a:rPr>
              <a:t>年写成中篇小说《阿</a:t>
            </a:r>
            <a:r>
              <a:rPr lang="en-US" altLang="zh-CN" kern="100">
                <a:cs typeface="Courier New"/>
              </a:rPr>
              <a:t>Q</a:t>
            </a:r>
            <a:r>
              <a:rPr lang="zh-CN" altLang="zh-CN" kern="100">
                <a:cs typeface="Times New Roman"/>
              </a:rPr>
              <a:t>正传》，成功塑造了阿</a:t>
            </a:r>
            <a:r>
              <a:rPr lang="en-US" altLang="zh-CN" kern="100">
                <a:cs typeface="Courier New"/>
              </a:rPr>
              <a:t>Q</a:t>
            </a:r>
            <a:r>
              <a:rPr lang="zh-CN" altLang="zh-CN" kern="100">
                <a:cs typeface="Times New Roman"/>
              </a:rPr>
              <a:t>这一典型形象，成为具有世界影响的不朽名著。</a:t>
            </a:r>
            <a:r>
              <a:rPr lang="en-US" altLang="zh-CN" kern="100">
                <a:cs typeface="Courier New"/>
              </a:rPr>
              <a:t>1923</a:t>
            </a:r>
            <a:r>
              <a:rPr lang="zh-CN" altLang="zh-CN" kern="100">
                <a:cs typeface="Times New Roman"/>
              </a:rPr>
              <a:t>年写成小说集《呐喊》，为现实主义的新小说奠定了基础。小说集有《呐喊》《彷徨》。历史小说集有《故事新编》。散文集有《朝花夕拾》。散文诗集有《野草》。杂文集有《华盖集》《热风》《坟》《华盖集续编》《且介亭杂文》《而已集》《二心集》等</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07397753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728952"/>
          </a:xfrm>
        </p:spPr>
        <p:txBody>
          <a:bodyPr/>
          <a:lstStyle/>
          <a:p>
            <a:pPr indent="713740" algn="just">
              <a:lnSpc>
                <a:spcPct val="120000"/>
              </a:lnSpc>
              <a:tabLst>
                <a:tab pos="5829300" algn="l"/>
                <a:tab pos="9372600" algn="l"/>
              </a:tabLst>
            </a:pPr>
            <a:r>
              <a:rPr lang="zh-CN" altLang="zh-CN" kern="100">
                <a:ea typeface="黑体"/>
                <a:cs typeface="Times New Roman"/>
              </a:rPr>
              <a:t>写作背景</a:t>
            </a:r>
            <a:endParaRPr lang="zh-CN" altLang="zh-CN" sz="1050" kern="100">
              <a:latin typeface="宋体"/>
              <a:cs typeface="Courier New"/>
            </a:endParaRPr>
          </a:p>
          <a:p>
            <a:pPr indent="713740" algn="just">
              <a:lnSpc>
                <a:spcPct val="120000"/>
              </a:lnSpc>
              <a:tabLst>
                <a:tab pos="5829300" algn="l"/>
                <a:tab pos="9372600" algn="l"/>
              </a:tabLst>
            </a:pPr>
            <a:r>
              <a:rPr lang="zh-CN" altLang="zh-CN" kern="100">
                <a:cs typeface="Times New Roman"/>
              </a:rPr>
              <a:t>《祝福》发表于</a:t>
            </a:r>
            <a:r>
              <a:rPr lang="en-US" altLang="zh-CN" kern="100">
                <a:cs typeface="Courier New"/>
              </a:rPr>
              <a:t>1924</a:t>
            </a:r>
            <a:r>
              <a:rPr lang="zh-CN" altLang="zh-CN" kern="100">
                <a:cs typeface="Times New Roman"/>
              </a:rPr>
              <a:t>年，是鲁迅小说集《彷徨》的第一篇。故事叙述的是辛亥革命后中国农村的黑暗现实。农民问题是鲁迅这一时期一直在探索的问题。而辛亥革命后，旧中国农村的黑暗是空前的。辛亥革命虽然推翻了清王朝，赶跑了皇帝，但反帝反封建的革命任务并没有真正完成，中国仍然处于帝国主义和封建主义的统治和压迫下，封建的思想观念和礼教仍然顽固地束缚着广大农民，尤其是妇女，她们更是受尽了剥削和压迫，承受着难以想象的肉体上和精神上的双重重压。五四运动提出了</a:t>
            </a:r>
            <a:r>
              <a:rPr lang="en-US" altLang="zh-CN" kern="100">
                <a:latin typeface="宋体"/>
                <a:cs typeface="Times New Roman"/>
              </a:rPr>
              <a:t>“</a:t>
            </a:r>
            <a:r>
              <a:rPr lang="zh-CN" altLang="zh-CN" kern="100">
                <a:cs typeface="Times New Roman"/>
              </a:rPr>
              <a:t>民主、科学</a:t>
            </a:r>
            <a:r>
              <a:rPr lang="en-US" altLang="zh-CN" kern="100">
                <a:latin typeface="宋体"/>
                <a:cs typeface="Times New Roman"/>
              </a:rPr>
              <a:t>”“</a:t>
            </a:r>
            <a:r>
              <a:rPr lang="zh-CN" altLang="zh-CN" kern="100">
                <a:cs typeface="Times New Roman"/>
              </a:rPr>
              <a:t>打倒封建礼教</a:t>
            </a:r>
            <a:r>
              <a:rPr lang="en-US" altLang="zh-CN" kern="100">
                <a:latin typeface="宋体"/>
                <a:cs typeface="Times New Roman"/>
              </a:rPr>
              <a:t>”</a:t>
            </a:r>
            <a:r>
              <a:rPr lang="zh-CN" altLang="zh-CN" kern="100">
                <a:cs typeface="Times New Roman"/>
              </a:rPr>
              <a:t>的口号，妇女解放问题也成了这个时期鲁迅探索的主题。正是在这样的背景下，鲁迅的小说《祝福》应运而生了</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17078058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359444827"/>
              </p:ext>
            </p:extLst>
          </p:nvPr>
        </p:nvGraphicFramePr>
        <p:xfrm>
          <a:off x="622598" y="1824980"/>
          <a:ext cx="11112500" cy="4629150"/>
        </p:xfrm>
        <a:graphic>
          <a:graphicData uri="http://schemas.openxmlformats.org/presentationml/2006/ole">
            <mc:AlternateContent xmlns:mc="http://schemas.openxmlformats.org/markup-compatibility/2006">
              <mc:Choice xmlns:v="urn:schemas-microsoft-com:vml" Requires="v">
                <p:oleObj spid="_x0000_s2051" name="文档" r:id="rId3" imgW="11116535" imgH="4747236" progId="word.document.8">
                  <p:embed/>
                </p:oleObj>
              </mc:Choice>
              <mc:Fallback>
                <p:oleObj name="文档" r:id="rId3" imgW="11116535" imgH="4747236" progId="word.document.8">
                  <p:embed/>
                  <p:pic>
                    <p:nvPicPr>
                      <p:cNvPr id="0" name="OLE substitute image"/>
                      <p:cNvPicPr/>
                      <p:nvPr/>
                    </p:nvPicPr>
                    <p:blipFill>
                      <a:blip r:embed="rId4"/>
                      <a:stretch>
                        <a:fillRect/>
                      </a:stretch>
                    </p:blipFill>
                    <p:spPr>
                      <a:xfrm>
                        <a:off x="622598" y="1824980"/>
                        <a:ext cx="11112500" cy="4629150"/>
                      </a:xfrm>
                      <a:prstGeom prst="rect">
                        <a:avLst/>
                      </a:prstGeom>
                      <a:noFill/>
                    </p:spPr>
                  </p:pic>
                </p:oleObj>
              </mc:Fallback>
            </mc:AlternateContent>
          </a:graphicData>
        </a:graphic>
      </p:graphicFrame>
      <p:sp>
        <p:nvSpPr>
          <p:cNvPr id="7" name="Rectangle 6"/>
          <p:cNvSpPr>
            <a:spLocks noChangeArrowheads="1"/>
          </p:cNvSpPr>
          <p:nvPr/>
        </p:nvSpPr>
        <p:spPr bwMode="auto">
          <a:xfrm>
            <a:off x="4222998" y="2221816"/>
            <a:ext cx="1306768"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xu</a:t>
            </a:r>
            <a:r>
              <a:rPr lang="zh-CN" altLang="zh-CN" sz="2800" b="1" kern="100">
                <a:solidFill>
                  <a:srgbClr val="FF0000"/>
                </a:solidFill>
                <a:latin typeface="宋体"/>
                <a:cs typeface="Times New Roman"/>
              </a:rPr>
              <a:t>ā</a:t>
            </a:r>
            <a:r>
              <a:rPr lang="en-US" altLang="zh-CN" sz="2800" b="1" kern="100">
                <a:solidFill>
                  <a:srgbClr val="FF0000"/>
                </a:solidFill>
                <a:cs typeface="Courier New"/>
              </a:rPr>
              <a:t>n</a:t>
            </a:r>
            <a:r>
              <a:rPr lang="zh-CN" altLang="zh-CN" sz="2800" b="1" kern="100">
                <a:solidFill>
                  <a:srgbClr val="FF0000"/>
                </a:solidFill>
                <a:cs typeface="Times New Roman"/>
              </a:rPr>
              <a:t>　</a:t>
            </a:r>
            <a:endParaRPr lang="zh-CN" altLang="zh-CN" sz="1050" kern="10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59922788"/>
              </p:ext>
            </p:extLst>
          </p:nvPr>
        </p:nvGraphicFramePr>
        <p:xfrm>
          <a:off x="2770509" y="837506"/>
          <a:ext cx="5268913" cy="758825"/>
        </p:xfrm>
        <a:graphic>
          <a:graphicData uri="http://schemas.openxmlformats.org/presentationml/2006/ole">
            <mc:AlternateContent xmlns:mc="http://schemas.openxmlformats.org/markup-compatibility/2006">
              <mc:Choice xmlns:v="urn:schemas-microsoft-com:vml" Requires="v">
                <p:oleObj spid="_x0000_s2052" name="文档" r:id="rId5" imgW="5269078" imgH="759565" progId="word.document.8">
                  <p:embed/>
                </p:oleObj>
              </mc:Choice>
              <mc:Fallback>
                <p:oleObj name="文档" r:id="rId5" imgW="5269078" imgH="759565" progId="word.document.8">
                  <p:embed/>
                  <p:pic>
                    <p:nvPicPr>
                      <p:cNvPr id="0" name="OLE substitute image"/>
                      <p:cNvPicPr/>
                      <p:nvPr/>
                    </p:nvPicPr>
                    <p:blipFill>
                      <a:blip r:embed="rId6"/>
                      <a:stretch>
                        <a:fillRect/>
                      </a:stretch>
                    </p:blipFill>
                    <p:spPr>
                      <a:xfrm>
                        <a:off x="2770509" y="837506"/>
                        <a:ext cx="5268913" cy="758825"/>
                      </a:xfrm>
                      <a:prstGeom prst="rect">
                        <a:avLst/>
                      </a:prstGeom>
                      <a:noFill/>
                    </p:spPr>
                  </p:pic>
                </p:oleObj>
              </mc:Fallback>
            </mc:AlternateContent>
          </a:graphicData>
        </a:graphic>
      </p:graphicFrame>
      <p:sp>
        <p:nvSpPr>
          <p:cNvPr id="6" name="内容占位符 2"/>
          <p:cNvSpPr>
            <a:spLocks noGrp="1"/>
          </p:cNvSpPr>
          <p:nvPr>
            <p:ph idx="1"/>
          </p:nvPr>
        </p:nvSpPr>
        <p:spPr>
          <a:xfrm>
            <a:off x="415043" y="1197546"/>
            <a:ext cx="11377262" cy="622939"/>
          </a:xfrm>
        </p:spPr>
        <p:txBody>
          <a:bodyPr/>
          <a:lstStyle/>
          <a:p>
            <a:pPr algn="just">
              <a:tabLst>
                <a:tab pos="5829300" algn="l"/>
                <a:tab pos="9372600" algn="l"/>
              </a:tabLst>
            </a:pPr>
            <a:r>
              <a:rPr lang="zh-CN" altLang="zh-CN" kern="100">
                <a:ea typeface="黑体"/>
                <a:cs typeface="Times New Roman"/>
              </a:rPr>
              <a:t>字音</a:t>
            </a:r>
            <a:r>
              <a:rPr lang="zh-CN" altLang="zh-CN" kern="100" smtClean="0">
                <a:ea typeface="黑体"/>
                <a:cs typeface="Times New Roman"/>
              </a:rPr>
              <a:t>识记</a:t>
            </a:r>
            <a:endParaRPr lang="zh-CN" altLang="zh-CN" sz="1050" kern="100">
              <a:latin typeface="宋体"/>
              <a:cs typeface="Courier New"/>
            </a:endParaRPr>
          </a:p>
        </p:txBody>
      </p:sp>
      <p:sp>
        <p:nvSpPr>
          <p:cNvPr id="8" name="Rectangle 6"/>
          <p:cNvSpPr>
            <a:spLocks noChangeArrowheads="1"/>
          </p:cNvSpPr>
          <p:nvPr/>
        </p:nvSpPr>
        <p:spPr bwMode="auto">
          <a:xfrm>
            <a:off x="8410556" y="2221816"/>
            <a:ext cx="846707"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a:solidFill>
                  <a:srgbClr val="FF0000"/>
                </a:solidFill>
                <a:cs typeface="Courier New"/>
              </a:rPr>
              <a:t>t</a:t>
            </a:r>
            <a:r>
              <a:rPr lang="zh-CN" altLang="zh-CN" sz="2800" b="1" kern="100">
                <a:solidFill>
                  <a:srgbClr val="FF0000"/>
                </a:solidFill>
                <a:latin typeface="宋体"/>
                <a:cs typeface="Times New Roman"/>
              </a:rPr>
              <a:t>à</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9" name="Rectangle 6"/>
          <p:cNvSpPr>
            <a:spLocks noChangeArrowheads="1"/>
          </p:cNvSpPr>
          <p:nvPr/>
        </p:nvSpPr>
        <p:spPr bwMode="auto">
          <a:xfrm>
            <a:off x="4178534" y="2797880"/>
            <a:ext cx="1245854"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sǒn</a:t>
            </a:r>
            <a:r>
              <a:rPr lang="zh-CN" altLang="zh-CN" sz="2800" b="1" kern="100">
                <a:solidFill>
                  <a:srgbClr val="FF0000"/>
                </a:solidFill>
                <a:latin typeface="宋体"/>
                <a:cs typeface="Times New Roman"/>
              </a:rPr>
              <a:t>ɡ</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0" name="Rectangle 6"/>
          <p:cNvSpPr>
            <a:spLocks noChangeArrowheads="1"/>
          </p:cNvSpPr>
          <p:nvPr/>
        </p:nvSpPr>
        <p:spPr bwMode="auto">
          <a:xfrm>
            <a:off x="8200563" y="2797880"/>
            <a:ext cx="1266693"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latin typeface="宋体"/>
                <a:cs typeface="Times New Roman"/>
              </a:rPr>
              <a:t>ɡ</a:t>
            </a:r>
            <a:r>
              <a:rPr lang="en-US" altLang="zh-CN" sz="2800" b="1" kern="100" err="1">
                <a:solidFill>
                  <a:srgbClr val="FF0000"/>
                </a:solidFill>
                <a:cs typeface="Courier New"/>
              </a:rPr>
              <a:t>ēn</a:t>
            </a:r>
            <a:r>
              <a:rPr lang="zh-CN" altLang="zh-CN" sz="2800" b="1" kern="100">
                <a:solidFill>
                  <a:srgbClr val="FF0000"/>
                </a:solidFill>
                <a:latin typeface="宋体"/>
                <a:cs typeface="Times New Roman"/>
              </a:rPr>
              <a:t>ɡ</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1" name="Rectangle 6"/>
          <p:cNvSpPr>
            <a:spLocks noChangeArrowheads="1"/>
          </p:cNvSpPr>
          <p:nvPr/>
        </p:nvSpPr>
        <p:spPr bwMode="auto">
          <a:xfrm>
            <a:off x="4362548" y="3373944"/>
            <a:ext cx="1444626"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zhēn</a:t>
            </a:r>
            <a:r>
              <a:rPr lang="zh-CN" altLang="zh-CN" sz="2800" b="1" kern="100">
                <a:solidFill>
                  <a:srgbClr val="FF0000"/>
                </a:solidFill>
                <a:latin typeface="宋体"/>
                <a:cs typeface="Times New Roman"/>
              </a:rPr>
              <a:t>ɡ</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2" name="Rectangle 6"/>
          <p:cNvSpPr>
            <a:spLocks noChangeArrowheads="1"/>
          </p:cNvSpPr>
          <p:nvPr/>
        </p:nvSpPr>
        <p:spPr bwMode="auto">
          <a:xfrm>
            <a:off x="8081139" y="3373944"/>
            <a:ext cx="1505540"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bí</a:t>
            </a:r>
            <a:r>
              <a:rPr lang="zh-CN" altLang="zh-CN" sz="2800" b="1" kern="100">
                <a:solidFill>
                  <a:srgbClr val="FF0000"/>
                </a:solidFill>
                <a:cs typeface="Times New Roman"/>
              </a:rPr>
              <a:t>　</a:t>
            </a:r>
            <a:r>
              <a:rPr lang="en-US" altLang="zh-CN" sz="2800" b="1" kern="100">
                <a:solidFill>
                  <a:srgbClr val="FF0000"/>
                </a:solidFill>
                <a:cs typeface="Courier New"/>
              </a:rPr>
              <a:t>qi</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3" name="Rectangle 6"/>
          <p:cNvSpPr>
            <a:spLocks noChangeArrowheads="1"/>
          </p:cNvSpPr>
          <p:nvPr/>
        </p:nvSpPr>
        <p:spPr bwMode="auto">
          <a:xfrm>
            <a:off x="4396465" y="3950008"/>
            <a:ext cx="1266693"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sh</a:t>
            </a:r>
            <a:r>
              <a:rPr lang="zh-CN" altLang="zh-CN" sz="2800" b="1" kern="100">
                <a:solidFill>
                  <a:srgbClr val="FF0000"/>
                </a:solidFill>
                <a:latin typeface="宋体"/>
                <a:cs typeface="Times New Roman"/>
              </a:rPr>
              <a:t>à</a:t>
            </a:r>
            <a:r>
              <a:rPr lang="en-US" altLang="zh-CN" sz="2800" b="1" kern="100">
                <a:solidFill>
                  <a:srgbClr val="FF0000"/>
                </a:solidFill>
                <a:cs typeface="Courier New"/>
              </a:rPr>
              <a:t>n</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4" name="Rectangle 6"/>
          <p:cNvSpPr>
            <a:spLocks noChangeArrowheads="1"/>
          </p:cNvSpPr>
          <p:nvPr/>
        </p:nvSpPr>
        <p:spPr bwMode="auto">
          <a:xfrm>
            <a:off x="8096175" y="3971734"/>
            <a:ext cx="1444626"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zhèn</a:t>
            </a:r>
            <a:r>
              <a:rPr lang="zh-CN" altLang="zh-CN" sz="2800" b="1" kern="100">
                <a:solidFill>
                  <a:srgbClr val="FF0000"/>
                </a:solidFill>
                <a:latin typeface="宋体"/>
                <a:cs typeface="Times New Roman"/>
              </a:rPr>
              <a:t>ɡ</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5" name="Rectangle 6"/>
          <p:cNvSpPr>
            <a:spLocks noChangeArrowheads="1"/>
          </p:cNvSpPr>
          <p:nvPr/>
        </p:nvSpPr>
        <p:spPr bwMode="auto">
          <a:xfrm>
            <a:off x="4347056" y="4526072"/>
            <a:ext cx="904415"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cù</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6" name="Rectangle 6"/>
          <p:cNvSpPr>
            <a:spLocks noChangeArrowheads="1"/>
          </p:cNvSpPr>
          <p:nvPr/>
        </p:nvSpPr>
        <p:spPr bwMode="auto">
          <a:xfrm>
            <a:off x="8267495" y="4529974"/>
            <a:ext cx="1045479"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niù</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7" name="Rectangle 6"/>
          <p:cNvSpPr>
            <a:spLocks noChangeArrowheads="1"/>
          </p:cNvSpPr>
          <p:nvPr/>
        </p:nvSpPr>
        <p:spPr bwMode="auto">
          <a:xfrm>
            <a:off x="4186598" y="5085978"/>
            <a:ext cx="1404552"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a:solidFill>
                  <a:srgbClr val="FF0000"/>
                </a:solidFill>
                <a:cs typeface="Courier New"/>
              </a:rPr>
              <a:t>p</a:t>
            </a:r>
            <a:r>
              <a:rPr lang="zh-CN" altLang="zh-CN" sz="2800" b="1" kern="100">
                <a:solidFill>
                  <a:srgbClr val="FF0000"/>
                </a:solidFill>
                <a:latin typeface="宋体"/>
                <a:cs typeface="Times New Roman"/>
              </a:rPr>
              <a:t>á</a:t>
            </a:r>
            <a:r>
              <a:rPr lang="en-US" altLang="zh-CN" sz="2800" b="1" kern="100">
                <a:solidFill>
                  <a:srgbClr val="FF0000"/>
                </a:solidFill>
                <a:cs typeface="Courier New"/>
              </a:rPr>
              <a:t>o luò </a:t>
            </a:r>
            <a:endParaRPr lang="zh-CN" altLang="zh-CN" sz="1050" kern="100">
              <a:effectLst/>
              <a:latin typeface="宋体"/>
              <a:cs typeface="Courier New"/>
            </a:endParaRPr>
          </a:p>
        </p:txBody>
      </p:sp>
      <p:sp>
        <p:nvSpPr>
          <p:cNvPr id="18" name="Rectangle 6"/>
          <p:cNvSpPr>
            <a:spLocks noChangeArrowheads="1"/>
          </p:cNvSpPr>
          <p:nvPr/>
        </p:nvSpPr>
        <p:spPr bwMode="auto">
          <a:xfrm>
            <a:off x="8285138" y="5102136"/>
            <a:ext cx="1085554"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a:solidFill>
                  <a:srgbClr val="FF0000"/>
                </a:solidFill>
                <a:cs typeface="Courier New"/>
              </a:rPr>
              <a:t>y</a:t>
            </a:r>
            <a:r>
              <a:rPr lang="zh-CN" altLang="zh-CN" sz="2800" b="1" kern="100">
                <a:solidFill>
                  <a:srgbClr val="FF0000"/>
                </a:solidFill>
                <a:latin typeface="宋体"/>
                <a:cs typeface="Times New Roman"/>
              </a:rPr>
              <a:t>ǎ</a:t>
            </a:r>
            <a:r>
              <a:rPr lang="en-US" altLang="zh-CN" sz="2800" b="1" kern="100">
                <a:solidFill>
                  <a:srgbClr val="FF0000"/>
                </a:solidFill>
                <a:cs typeface="Courier New"/>
              </a:rPr>
              <a:t>o</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9" name="Rectangle 6"/>
          <p:cNvSpPr>
            <a:spLocks noChangeArrowheads="1"/>
          </p:cNvSpPr>
          <p:nvPr/>
        </p:nvSpPr>
        <p:spPr bwMode="auto">
          <a:xfrm>
            <a:off x="4289142" y="5606192"/>
            <a:ext cx="1024639"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xīn</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20" name="Rectangle 6"/>
          <p:cNvSpPr>
            <a:spLocks noChangeArrowheads="1"/>
          </p:cNvSpPr>
          <p:nvPr/>
        </p:nvSpPr>
        <p:spPr bwMode="auto">
          <a:xfrm>
            <a:off x="8616186" y="5606192"/>
            <a:ext cx="473206"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smtClean="0">
                <a:solidFill>
                  <a:srgbClr val="FF0000"/>
                </a:solidFill>
                <a:cs typeface="Courier New"/>
              </a:rPr>
              <a:t>lǐ </a:t>
            </a:r>
            <a:endParaRPr lang="zh-CN" altLang="zh-CN" sz="1050" kern="100">
              <a:effectLst/>
              <a:latin typeface="宋体"/>
              <a:cs typeface="Courier New"/>
            </a:endParaRPr>
          </a:p>
        </p:txBody>
      </p:sp>
    </p:spTree>
    <p:extLst>
      <p:ext uri="{BB962C8B-B14F-4D97-AF65-F5344CB8AC3E}">
        <p14:creationId xmlns:p14="http://schemas.microsoft.com/office/powerpoint/2010/main" val="13224573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500"/>
                                        <p:tgtEl>
                                          <p:spTgt spid="11">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blinds(horizontal)">
                                      <p:cBhvr>
                                        <p:cTn id="32" dur="500"/>
                                        <p:tgtEl>
                                          <p:spTgt spid="12">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blinds(horizontal)">
                                      <p:cBhvr>
                                        <p:cTn id="37" dur="500"/>
                                        <p:tgtEl>
                                          <p:spTgt spid="13">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4">
                                            <p:txEl>
                                              <p:pRg st="0" end="0"/>
                                            </p:txEl>
                                          </p:spTgt>
                                        </p:tgtEl>
                                        <p:attrNameLst>
                                          <p:attrName>style.visibility</p:attrName>
                                        </p:attrNameLst>
                                      </p:cBhvr>
                                      <p:to>
                                        <p:strVal val="visible"/>
                                      </p:to>
                                    </p:set>
                                    <p:animEffect transition="in" filter="blinds(horizontal)">
                                      <p:cBhvr>
                                        <p:cTn id="42" dur="500"/>
                                        <p:tgtEl>
                                          <p:spTgt spid="14">
                                            <p:txEl>
                                              <p:pRg st="0" end="0"/>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animEffect transition="in" filter="blinds(horizontal)">
                                      <p:cBhvr>
                                        <p:cTn id="47" dur="500"/>
                                        <p:tgtEl>
                                          <p:spTgt spid="15">
                                            <p:txEl>
                                              <p:pRg st="0" end="0"/>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16">
                                            <p:txEl>
                                              <p:pRg st="0" end="0"/>
                                            </p:txEl>
                                          </p:spTgt>
                                        </p:tgtEl>
                                        <p:attrNameLst>
                                          <p:attrName>style.visibility</p:attrName>
                                        </p:attrNameLst>
                                      </p:cBhvr>
                                      <p:to>
                                        <p:strVal val="visible"/>
                                      </p:to>
                                    </p:set>
                                    <p:animEffect transition="in" filter="blinds(horizontal)">
                                      <p:cBhvr>
                                        <p:cTn id="52" dur="500"/>
                                        <p:tgtEl>
                                          <p:spTgt spid="16">
                                            <p:txEl>
                                              <p:pRg st="0" end="0"/>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17">
                                            <p:txEl>
                                              <p:pRg st="0" end="0"/>
                                            </p:txEl>
                                          </p:spTgt>
                                        </p:tgtEl>
                                        <p:attrNameLst>
                                          <p:attrName>style.visibility</p:attrName>
                                        </p:attrNameLst>
                                      </p:cBhvr>
                                      <p:to>
                                        <p:strVal val="visible"/>
                                      </p:to>
                                    </p:set>
                                    <p:animEffect transition="in" filter="blinds(horizontal)">
                                      <p:cBhvr>
                                        <p:cTn id="57" dur="500"/>
                                        <p:tgtEl>
                                          <p:spTgt spid="17">
                                            <p:txEl>
                                              <p:pRg st="0" end="0"/>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18">
                                            <p:txEl>
                                              <p:pRg st="0" end="0"/>
                                            </p:txEl>
                                          </p:spTgt>
                                        </p:tgtEl>
                                        <p:attrNameLst>
                                          <p:attrName>style.visibility</p:attrName>
                                        </p:attrNameLst>
                                      </p:cBhvr>
                                      <p:to>
                                        <p:strVal val="visible"/>
                                      </p:to>
                                    </p:set>
                                    <p:animEffect transition="in" filter="blinds(horizontal)">
                                      <p:cBhvr>
                                        <p:cTn id="62" dur="500"/>
                                        <p:tgtEl>
                                          <p:spTgt spid="18">
                                            <p:txEl>
                                              <p:pRg st="0" end="0"/>
                                            </p:txEl>
                                          </p:spTgt>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19">
                                            <p:txEl>
                                              <p:pRg st="0" end="0"/>
                                            </p:txEl>
                                          </p:spTgt>
                                        </p:tgtEl>
                                        <p:attrNameLst>
                                          <p:attrName>style.visibility</p:attrName>
                                        </p:attrNameLst>
                                      </p:cBhvr>
                                      <p:to>
                                        <p:strVal val="visible"/>
                                      </p:to>
                                    </p:set>
                                    <p:animEffect transition="in" filter="blinds(horizontal)">
                                      <p:cBhvr>
                                        <p:cTn id="67" dur="500"/>
                                        <p:tgtEl>
                                          <p:spTgt spid="19">
                                            <p:txEl>
                                              <p:pRg st="0" end="0"/>
                                            </p:txEl>
                                          </p:spTgt>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3" presetClass="entr" presetSubtype="10" fill="hold" nodeType="clickEffect">
                                  <p:stCondLst>
                                    <p:cond delay="0"/>
                                  </p:stCondLst>
                                  <p:childTnLst>
                                    <p:set>
                                      <p:cBhvr>
                                        <p:cTn id="71" dur="1" fill="hold">
                                          <p:stCondLst>
                                            <p:cond delay="0"/>
                                          </p:stCondLst>
                                        </p:cTn>
                                        <p:tgtEl>
                                          <p:spTgt spid="20">
                                            <p:txEl>
                                              <p:pRg st="0" end="0"/>
                                            </p:txEl>
                                          </p:spTgt>
                                        </p:tgtEl>
                                        <p:attrNameLst>
                                          <p:attrName>style.visibility</p:attrName>
                                        </p:attrNameLst>
                                      </p:cBhvr>
                                      <p:to>
                                        <p:strVal val="visible"/>
                                      </p:to>
                                    </p:set>
                                    <p:animEffect transition="in" filter="blinds(horizontal)">
                                      <p:cBhvr>
                                        <p:cTn id="72"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806080"/>
              </p:ext>
            </p:extLst>
          </p:nvPr>
        </p:nvGraphicFramePr>
        <p:xfrm>
          <a:off x="606425" y="820738"/>
          <a:ext cx="10963275" cy="5411787"/>
        </p:xfrm>
        <a:graphic>
          <a:graphicData uri="http://schemas.openxmlformats.org/presentationml/2006/ole">
            <mc:AlternateContent xmlns:mc="http://schemas.openxmlformats.org/markup-compatibility/2006">
              <mc:Choice xmlns:v="urn:schemas-microsoft-com:vml" Requires="v">
                <p:oleObj spid="_x0000_s3074" name="文档" r:id="rId3" imgW="10979053" imgH="5417705" progId="word.document.8">
                  <p:embed/>
                </p:oleObj>
              </mc:Choice>
              <mc:Fallback>
                <p:oleObj name="文档" r:id="rId3" imgW="10979053" imgH="5417705" progId="word.document.8">
                  <p:embed/>
                  <p:pic>
                    <p:nvPicPr>
                      <p:cNvPr id="0" name="OLE substitute image"/>
                      <p:cNvPicPr/>
                      <p:nvPr/>
                    </p:nvPicPr>
                    <p:blipFill>
                      <a:blip r:embed="rId4"/>
                      <a:stretch>
                        <a:fillRect/>
                      </a:stretch>
                    </p:blipFill>
                    <p:spPr>
                      <a:xfrm>
                        <a:off x="606425" y="820738"/>
                        <a:ext cx="10963275" cy="5411787"/>
                      </a:xfrm>
                      <a:prstGeom prst="rect">
                        <a:avLst/>
                      </a:prstGeom>
                      <a:noFill/>
                    </p:spPr>
                  </p:pic>
                </p:oleObj>
              </mc:Fallback>
            </mc:AlternateContent>
          </a:graphicData>
        </a:graphic>
      </p:graphicFrame>
      <p:sp>
        <p:nvSpPr>
          <p:cNvPr id="7" name="Rectangle 6"/>
          <p:cNvSpPr>
            <a:spLocks noChangeArrowheads="1"/>
          </p:cNvSpPr>
          <p:nvPr/>
        </p:nvSpPr>
        <p:spPr bwMode="auto">
          <a:xfrm>
            <a:off x="2704429" y="1485578"/>
            <a:ext cx="726481"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惴</a:t>
            </a:r>
            <a:r>
              <a:rPr lang="zh-CN" altLang="zh-CN" sz="2800" b="1" kern="100">
                <a:solidFill>
                  <a:srgbClr val="FF0000"/>
                </a:solidFill>
                <a:latin typeface="宋体"/>
                <a:ea typeface="Times New Roman"/>
                <a:cs typeface="Courier New"/>
              </a:rPr>
              <a:t> </a:t>
            </a:r>
            <a:endParaRPr lang="zh-CN" altLang="zh-CN" sz="1050" kern="100">
              <a:effectLst/>
              <a:latin typeface="宋体"/>
              <a:cs typeface="Courier New"/>
            </a:endParaRPr>
          </a:p>
        </p:txBody>
      </p:sp>
      <p:sp>
        <p:nvSpPr>
          <p:cNvPr id="5" name="Rectangle 6"/>
          <p:cNvSpPr>
            <a:spLocks noChangeArrowheads="1"/>
          </p:cNvSpPr>
          <p:nvPr/>
        </p:nvSpPr>
        <p:spPr bwMode="auto">
          <a:xfrm>
            <a:off x="4367014" y="1485578"/>
            <a:ext cx="726481"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惴</a:t>
            </a:r>
            <a:r>
              <a:rPr lang="zh-CN" altLang="zh-CN" sz="2800" b="1" kern="100">
                <a:solidFill>
                  <a:srgbClr val="FF0000"/>
                </a:solidFill>
                <a:latin typeface="宋体"/>
                <a:ea typeface="Times New Roman"/>
                <a:cs typeface="Courier New"/>
              </a:rPr>
              <a:t> </a:t>
            </a:r>
            <a:endParaRPr lang="zh-CN" altLang="zh-CN" sz="1050" kern="100">
              <a:effectLst/>
              <a:latin typeface="宋体"/>
              <a:cs typeface="Courier New"/>
            </a:endParaRPr>
          </a:p>
        </p:txBody>
      </p:sp>
      <p:sp>
        <p:nvSpPr>
          <p:cNvPr id="6" name="Rectangle 6"/>
          <p:cNvSpPr>
            <a:spLocks noChangeArrowheads="1"/>
          </p:cNvSpPr>
          <p:nvPr/>
        </p:nvSpPr>
        <p:spPr bwMode="auto">
          <a:xfrm>
            <a:off x="2776437" y="1989634"/>
            <a:ext cx="726481"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湍</a:t>
            </a:r>
            <a:r>
              <a:rPr lang="zh-CN" altLang="zh-CN" sz="2800" b="1" kern="100">
                <a:solidFill>
                  <a:srgbClr val="FF0000"/>
                </a:solidFill>
                <a:latin typeface="宋体"/>
                <a:ea typeface="Times New Roman"/>
                <a:cs typeface="Courier New"/>
              </a:rPr>
              <a:t> </a:t>
            </a:r>
            <a:endParaRPr lang="zh-CN" altLang="zh-CN" sz="1050" kern="100">
              <a:effectLst/>
              <a:latin typeface="宋体"/>
              <a:cs typeface="Courier New"/>
            </a:endParaRPr>
          </a:p>
        </p:txBody>
      </p:sp>
      <p:sp>
        <p:nvSpPr>
          <p:cNvPr id="8" name="Rectangle 6"/>
          <p:cNvSpPr>
            <a:spLocks noChangeArrowheads="1"/>
          </p:cNvSpPr>
          <p:nvPr/>
        </p:nvSpPr>
        <p:spPr bwMode="auto">
          <a:xfrm>
            <a:off x="2560413" y="2493690"/>
            <a:ext cx="726481"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瑞</a:t>
            </a:r>
            <a:r>
              <a:rPr lang="zh-CN" altLang="zh-CN" sz="2800" b="1" kern="100">
                <a:solidFill>
                  <a:srgbClr val="FF0000"/>
                </a:solidFill>
                <a:latin typeface="宋体"/>
                <a:ea typeface="Times New Roman"/>
                <a:cs typeface="Courier New"/>
              </a:rPr>
              <a:t> </a:t>
            </a:r>
            <a:endParaRPr lang="zh-CN" altLang="zh-CN" sz="1050" kern="100">
              <a:effectLst/>
              <a:latin typeface="宋体"/>
              <a:cs typeface="Courier New"/>
            </a:endParaRPr>
          </a:p>
        </p:txBody>
      </p:sp>
      <p:sp>
        <p:nvSpPr>
          <p:cNvPr id="9" name="Rectangle 6"/>
          <p:cNvSpPr>
            <a:spLocks noChangeArrowheads="1"/>
          </p:cNvSpPr>
          <p:nvPr/>
        </p:nvSpPr>
        <p:spPr bwMode="auto">
          <a:xfrm>
            <a:off x="2847809" y="2997746"/>
            <a:ext cx="1087157"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端</a:t>
            </a:r>
            <a:r>
              <a:rPr lang="zh-CN" altLang="zh-CN" sz="2800" b="1" kern="100">
                <a:solidFill>
                  <a:srgbClr val="FF0000"/>
                </a:solidFill>
                <a:latin typeface="宋体"/>
                <a:ea typeface="Times New Roman"/>
                <a:cs typeface="Courier New"/>
              </a:rPr>
              <a:t> </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0" name="Rectangle 6"/>
          <p:cNvSpPr>
            <a:spLocks noChangeArrowheads="1"/>
          </p:cNvSpPr>
          <p:nvPr/>
        </p:nvSpPr>
        <p:spPr bwMode="auto">
          <a:xfrm>
            <a:off x="8542677" y="1511322"/>
            <a:ext cx="726481"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骸</a:t>
            </a:r>
            <a:r>
              <a:rPr lang="zh-CN" altLang="zh-CN" sz="2800" b="1" kern="100">
                <a:solidFill>
                  <a:srgbClr val="FF0000"/>
                </a:solidFill>
                <a:latin typeface="宋体"/>
                <a:ea typeface="Times New Roman"/>
                <a:cs typeface="Courier New"/>
              </a:rPr>
              <a:t> </a:t>
            </a:r>
            <a:endParaRPr lang="zh-CN" altLang="zh-CN" sz="1050" kern="100">
              <a:effectLst/>
              <a:latin typeface="宋体"/>
              <a:cs typeface="Courier New"/>
            </a:endParaRPr>
          </a:p>
        </p:txBody>
      </p:sp>
      <p:sp>
        <p:nvSpPr>
          <p:cNvPr id="11" name="Rectangle 6"/>
          <p:cNvSpPr>
            <a:spLocks noChangeArrowheads="1"/>
          </p:cNvSpPr>
          <p:nvPr/>
        </p:nvSpPr>
        <p:spPr bwMode="auto">
          <a:xfrm>
            <a:off x="8540479" y="1973813"/>
            <a:ext cx="726481"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骇</a:t>
            </a:r>
            <a:r>
              <a:rPr lang="zh-CN" altLang="zh-CN" sz="2800" b="1" kern="100">
                <a:solidFill>
                  <a:srgbClr val="FF0000"/>
                </a:solidFill>
                <a:latin typeface="宋体"/>
                <a:ea typeface="Times New Roman"/>
                <a:cs typeface="Courier New"/>
              </a:rPr>
              <a:t> </a:t>
            </a:r>
            <a:endParaRPr lang="zh-CN" altLang="zh-CN" sz="1050" kern="100">
              <a:effectLst/>
              <a:latin typeface="宋体"/>
              <a:cs typeface="Courier New"/>
            </a:endParaRPr>
          </a:p>
        </p:txBody>
      </p:sp>
      <p:sp>
        <p:nvSpPr>
          <p:cNvPr id="12" name="Rectangle 6"/>
          <p:cNvSpPr>
            <a:spLocks noChangeArrowheads="1"/>
          </p:cNvSpPr>
          <p:nvPr/>
        </p:nvSpPr>
        <p:spPr bwMode="auto">
          <a:xfrm>
            <a:off x="8038621" y="2519433"/>
            <a:ext cx="726481"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核</a:t>
            </a:r>
            <a:r>
              <a:rPr lang="zh-CN" altLang="zh-CN" sz="2800" b="1" kern="100">
                <a:solidFill>
                  <a:srgbClr val="FF0000"/>
                </a:solidFill>
                <a:latin typeface="宋体"/>
                <a:ea typeface="Times New Roman"/>
                <a:cs typeface="Courier New"/>
              </a:rPr>
              <a:t> </a:t>
            </a:r>
            <a:endParaRPr lang="zh-CN" altLang="zh-CN" sz="1050" kern="100">
              <a:effectLst/>
              <a:latin typeface="宋体"/>
              <a:cs typeface="Courier New"/>
            </a:endParaRPr>
          </a:p>
        </p:txBody>
      </p:sp>
      <p:sp>
        <p:nvSpPr>
          <p:cNvPr id="13" name="Rectangle 6"/>
          <p:cNvSpPr>
            <a:spLocks noChangeArrowheads="1"/>
          </p:cNvSpPr>
          <p:nvPr/>
        </p:nvSpPr>
        <p:spPr bwMode="auto">
          <a:xfrm>
            <a:off x="8401060" y="3023489"/>
            <a:ext cx="726481"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劾</a:t>
            </a:r>
            <a:r>
              <a:rPr lang="zh-CN" altLang="zh-CN" sz="2800" b="1" kern="100">
                <a:solidFill>
                  <a:srgbClr val="FF0000"/>
                </a:solidFill>
                <a:latin typeface="宋体"/>
                <a:ea typeface="Times New Roman"/>
                <a:cs typeface="Courier New"/>
              </a:rPr>
              <a:t> </a:t>
            </a:r>
            <a:endParaRPr lang="zh-CN" altLang="zh-CN" sz="1050" kern="100">
              <a:effectLst/>
              <a:latin typeface="宋体"/>
              <a:cs typeface="Courier New"/>
            </a:endParaRPr>
          </a:p>
        </p:txBody>
      </p:sp>
      <p:sp>
        <p:nvSpPr>
          <p:cNvPr id="14" name="Rectangle 6"/>
          <p:cNvSpPr>
            <a:spLocks noChangeArrowheads="1"/>
          </p:cNvSpPr>
          <p:nvPr/>
        </p:nvSpPr>
        <p:spPr bwMode="auto">
          <a:xfrm>
            <a:off x="2632421" y="3933850"/>
            <a:ext cx="726481"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诧</a:t>
            </a:r>
            <a:r>
              <a:rPr lang="zh-CN" altLang="zh-CN" sz="2800" b="1" kern="100">
                <a:solidFill>
                  <a:srgbClr val="FF0000"/>
                </a:solidFill>
                <a:latin typeface="宋体"/>
                <a:ea typeface="Times New Roman"/>
                <a:cs typeface="Courier New"/>
              </a:rPr>
              <a:t> </a:t>
            </a:r>
            <a:endParaRPr lang="zh-CN" altLang="zh-CN" sz="1050" kern="100">
              <a:effectLst/>
              <a:latin typeface="宋体"/>
              <a:cs typeface="Courier New"/>
            </a:endParaRPr>
          </a:p>
        </p:txBody>
      </p:sp>
      <p:sp>
        <p:nvSpPr>
          <p:cNvPr id="15" name="Rectangle 6"/>
          <p:cNvSpPr>
            <a:spLocks noChangeArrowheads="1"/>
          </p:cNvSpPr>
          <p:nvPr/>
        </p:nvSpPr>
        <p:spPr bwMode="auto">
          <a:xfrm>
            <a:off x="2632421" y="4463649"/>
            <a:ext cx="726481"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姹</a:t>
            </a:r>
            <a:r>
              <a:rPr lang="zh-CN" altLang="zh-CN" sz="2800" b="1" kern="100">
                <a:solidFill>
                  <a:srgbClr val="FF0000"/>
                </a:solidFill>
                <a:latin typeface="宋体"/>
                <a:ea typeface="Times New Roman"/>
                <a:cs typeface="Courier New"/>
              </a:rPr>
              <a:t> </a:t>
            </a:r>
            <a:endParaRPr lang="zh-CN" altLang="zh-CN" sz="1050" kern="100">
              <a:effectLst/>
              <a:latin typeface="宋体"/>
              <a:cs typeface="Courier New"/>
            </a:endParaRPr>
          </a:p>
        </p:txBody>
      </p:sp>
      <p:sp>
        <p:nvSpPr>
          <p:cNvPr id="16" name="Rectangle 6"/>
          <p:cNvSpPr>
            <a:spLocks noChangeArrowheads="1"/>
          </p:cNvSpPr>
          <p:nvPr/>
        </p:nvSpPr>
        <p:spPr bwMode="auto">
          <a:xfrm>
            <a:off x="2632421" y="4941962"/>
            <a:ext cx="726481"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侘</a:t>
            </a:r>
            <a:r>
              <a:rPr lang="zh-CN" altLang="zh-CN" sz="2800" b="1" kern="100">
                <a:solidFill>
                  <a:srgbClr val="FF0000"/>
                </a:solidFill>
                <a:latin typeface="宋体"/>
                <a:ea typeface="Times New Roman"/>
                <a:cs typeface="Courier New"/>
              </a:rPr>
              <a:t> </a:t>
            </a:r>
            <a:endParaRPr lang="zh-CN" altLang="zh-CN" sz="1050" kern="100">
              <a:effectLst/>
              <a:latin typeface="宋体"/>
              <a:cs typeface="Courier New"/>
            </a:endParaRPr>
          </a:p>
        </p:txBody>
      </p:sp>
      <p:sp>
        <p:nvSpPr>
          <p:cNvPr id="17" name="Rectangle 6"/>
          <p:cNvSpPr>
            <a:spLocks noChangeArrowheads="1"/>
          </p:cNvSpPr>
          <p:nvPr/>
        </p:nvSpPr>
        <p:spPr bwMode="auto">
          <a:xfrm>
            <a:off x="2917562" y="5471761"/>
            <a:ext cx="726481"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咤</a:t>
            </a:r>
            <a:r>
              <a:rPr lang="zh-CN" altLang="zh-CN" sz="2800" b="1" kern="100">
                <a:solidFill>
                  <a:srgbClr val="FF0000"/>
                </a:solidFill>
                <a:latin typeface="宋体"/>
                <a:ea typeface="Times New Roman"/>
                <a:cs typeface="Courier New"/>
              </a:rPr>
              <a:t> </a:t>
            </a:r>
            <a:endParaRPr lang="zh-CN" altLang="zh-CN" sz="1050" kern="100">
              <a:effectLst/>
              <a:latin typeface="宋体"/>
              <a:cs typeface="Courier New"/>
            </a:endParaRPr>
          </a:p>
        </p:txBody>
      </p:sp>
    </p:spTree>
    <p:extLst>
      <p:ext uri="{BB962C8B-B14F-4D97-AF65-F5344CB8AC3E}">
        <p14:creationId xmlns:p14="http://schemas.microsoft.com/office/powerpoint/2010/main" val="6630976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blinds(horizontal)">
                                      <p:cBhvr>
                                        <p:cTn id="32" dur="500"/>
                                        <p:tgtEl>
                                          <p:spTgt spid="10">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blinds(horizontal)">
                                      <p:cBhvr>
                                        <p:cTn id="37" dur="500"/>
                                        <p:tgtEl>
                                          <p:spTgt spid="11">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blinds(horizontal)">
                                      <p:cBhvr>
                                        <p:cTn id="42" dur="500"/>
                                        <p:tgtEl>
                                          <p:spTgt spid="12">
                                            <p:txEl>
                                              <p:pRg st="0" end="0"/>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3">
                                            <p:txEl>
                                              <p:pRg st="0" end="0"/>
                                            </p:txEl>
                                          </p:spTgt>
                                        </p:tgtEl>
                                        <p:attrNameLst>
                                          <p:attrName>style.visibility</p:attrName>
                                        </p:attrNameLst>
                                      </p:cBhvr>
                                      <p:to>
                                        <p:strVal val="visible"/>
                                      </p:to>
                                    </p:set>
                                    <p:animEffect transition="in" filter="blinds(horizontal)">
                                      <p:cBhvr>
                                        <p:cTn id="47" dur="500"/>
                                        <p:tgtEl>
                                          <p:spTgt spid="13">
                                            <p:txEl>
                                              <p:pRg st="0" end="0"/>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14">
                                            <p:txEl>
                                              <p:pRg st="0" end="0"/>
                                            </p:txEl>
                                          </p:spTgt>
                                        </p:tgtEl>
                                        <p:attrNameLst>
                                          <p:attrName>style.visibility</p:attrName>
                                        </p:attrNameLst>
                                      </p:cBhvr>
                                      <p:to>
                                        <p:strVal val="visible"/>
                                      </p:to>
                                    </p:set>
                                    <p:animEffect transition="in" filter="blinds(horizontal)">
                                      <p:cBhvr>
                                        <p:cTn id="52" dur="500"/>
                                        <p:tgtEl>
                                          <p:spTgt spid="14">
                                            <p:txEl>
                                              <p:pRg st="0" end="0"/>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15">
                                            <p:txEl>
                                              <p:pRg st="0" end="0"/>
                                            </p:txEl>
                                          </p:spTgt>
                                        </p:tgtEl>
                                        <p:attrNameLst>
                                          <p:attrName>style.visibility</p:attrName>
                                        </p:attrNameLst>
                                      </p:cBhvr>
                                      <p:to>
                                        <p:strVal val="visible"/>
                                      </p:to>
                                    </p:set>
                                    <p:animEffect transition="in" filter="blinds(horizontal)">
                                      <p:cBhvr>
                                        <p:cTn id="57" dur="500"/>
                                        <p:tgtEl>
                                          <p:spTgt spid="15">
                                            <p:txEl>
                                              <p:pRg st="0" end="0"/>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16">
                                            <p:txEl>
                                              <p:pRg st="0" end="0"/>
                                            </p:txEl>
                                          </p:spTgt>
                                        </p:tgtEl>
                                        <p:attrNameLst>
                                          <p:attrName>style.visibility</p:attrName>
                                        </p:attrNameLst>
                                      </p:cBhvr>
                                      <p:to>
                                        <p:strVal val="visible"/>
                                      </p:to>
                                    </p:set>
                                    <p:animEffect transition="in" filter="blinds(horizontal)">
                                      <p:cBhvr>
                                        <p:cTn id="62" dur="500"/>
                                        <p:tgtEl>
                                          <p:spTgt spid="16">
                                            <p:txEl>
                                              <p:pRg st="0" end="0"/>
                                            </p:txEl>
                                          </p:spTgt>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17">
                                            <p:txEl>
                                              <p:pRg st="0" end="0"/>
                                            </p:txEl>
                                          </p:spTgt>
                                        </p:tgtEl>
                                        <p:attrNameLst>
                                          <p:attrName>style.visibility</p:attrName>
                                        </p:attrNameLst>
                                      </p:cBhvr>
                                      <p:to>
                                        <p:strVal val="visible"/>
                                      </p:to>
                                    </p:set>
                                    <p:animEffect transition="in" filter="blinds(horizontal)">
                                      <p:cBhvr>
                                        <p:cTn id="67"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158797"/>
            <a:ext cx="11377262" cy="3639149"/>
          </a:xfrm>
        </p:spPr>
        <p:txBody>
          <a:bodyPr/>
          <a:lstStyle/>
          <a:p>
            <a:pPr indent="713740" algn="just">
              <a:tabLst>
                <a:tab pos="5829300" algn="l"/>
                <a:tab pos="9372600" algn="l"/>
              </a:tabLst>
            </a:pPr>
            <a:r>
              <a:rPr lang="zh-CN" altLang="zh-CN" kern="100">
                <a:ea typeface="黑体"/>
                <a:cs typeface="Times New Roman"/>
              </a:rPr>
              <a:t>词语积累</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百无聊赖：</a:t>
            </a:r>
            <a:r>
              <a:rPr lang="zh-CN" altLang="zh-CN" kern="100">
                <a:ea typeface="仿宋_GB2312"/>
                <a:cs typeface="Times New Roman"/>
              </a:rPr>
              <a:t>精神无所依托，感到非常无聊。</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沸反盈天：</a:t>
            </a:r>
            <a:r>
              <a:rPr lang="zh-CN" altLang="zh-CN" kern="100">
                <a:ea typeface="仿宋_GB2312"/>
                <a:cs typeface="Times New Roman"/>
              </a:rPr>
              <a:t>形容极度喧闹，乱成一片。</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宽洪大量：</a:t>
            </a:r>
            <a:r>
              <a:rPr lang="zh-CN" altLang="zh-CN" kern="100">
                <a:ea typeface="仿宋_GB2312"/>
                <a:cs typeface="Times New Roman"/>
              </a:rPr>
              <a:t>形容人度量大。</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走投无路：</a:t>
            </a:r>
            <a:r>
              <a:rPr lang="zh-CN" altLang="zh-CN" kern="100">
                <a:ea typeface="仿宋_GB2312"/>
                <a:cs typeface="Times New Roman"/>
              </a:rPr>
              <a:t>无路可走，无处投奔，比喻找不到解决问题的办法，形容处境极端困难</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80621606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10227841" y="1151281"/>
            <a:ext cx="1988045"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沸反盈天　</a:t>
            </a:r>
            <a:endParaRPr lang="zh-CN" altLang="zh-CN" sz="1050" kern="100">
              <a:effectLst/>
              <a:latin typeface="宋体"/>
              <a:cs typeface="Courier New"/>
            </a:endParaRPr>
          </a:p>
        </p:txBody>
      </p:sp>
      <p:sp>
        <p:nvSpPr>
          <p:cNvPr id="3" name="内容占位符 2"/>
          <p:cNvSpPr>
            <a:spLocks noGrp="1"/>
          </p:cNvSpPr>
          <p:nvPr>
            <p:ph idx="1"/>
          </p:nvPr>
        </p:nvSpPr>
        <p:spPr>
          <a:xfrm>
            <a:off x="415043" y="765498"/>
            <a:ext cx="11377262" cy="5211887"/>
          </a:xfrm>
        </p:spPr>
        <p:txBody>
          <a:bodyPr/>
          <a:lstStyle/>
          <a:p>
            <a:pPr indent="713740" algn="just">
              <a:lnSpc>
                <a:spcPct val="120000"/>
              </a:lnSpc>
              <a:tabLst>
                <a:tab pos="5829300" algn="l"/>
                <a:tab pos="9372600" algn="l"/>
              </a:tabLst>
            </a:pPr>
            <a:r>
              <a:rPr lang="zh-CN" altLang="zh-CN" kern="100">
                <a:cs typeface="Times New Roman"/>
              </a:rPr>
              <a:t>【选词填空】</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ea typeface="楷体_GB2312"/>
                <a:cs typeface="Courier New"/>
              </a:rPr>
              <a:t>(1)</a:t>
            </a:r>
            <a:r>
              <a:rPr lang="zh-CN" altLang="zh-CN" kern="100">
                <a:ea typeface="楷体_GB2312"/>
                <a:cs typeface="Times New Roman"/>
              </a:rPr>
              <a:t>并非所有人从一开始就相信</a:t>
            </a:r>
            <a:r>
              <a:rPr lang="en-US" altLang="zh-CN" kern="100">
                <a:latin typeface="宋体"/>
                <a:cs typeface="Times New Roman"/>
              </a:rPr>
              <a:t>“</a:t>
            </a:r>
            <a:r>
              <a:rPr lang="zh-CN" altLang="zh-CN" kern="100">
                <a:ea typeface="楷体_GB2312"/>
                <a:cs typeface="Times New Roman"/>
              </a:rPr>
              <a:t>上海姑娘</a:t>
            </a:r>
            <a:r>
              <a:rPr lang="en-US" altLang="zh-CN" kern="100">
                <a:latin typeface="宋体"/>
                <a:cs typeface="Times New Roman"/>
              </a:rPr>
              <a:t>”</a:t>
            </a:r>
            <a:r>
              <a:rPr lang="zh-CN" altLang="zh-CN" kern="100">
                <a:ea typeface="楷体_GB2312"/>
                <a:cs typeface="Times New Roman"/>
              </a:rPr>
              <a:t>的真实存在。</a:t>
            </a:r>
            <a:r>
              <a:rPr lang="en-US" altLang="zh-CN" kern="100">
                <a:ea typeface="楷体_GB2312"/>
                <a:cs typeface="Courier New"/>
              </a:rPr>
              <a:t>________</a:t>
            </a:r>
            <a:r>
              <a:rPr lang="zh-CN" altLang="zh-CN" kern="100">
                <a:ea typeface="楷体_GB2312"/>
                <a:cs typeface="Times New Roman"/>
              </a:rPr>
              <a:t>的争论里，早就有人循着蛛丝马迹质疑女主角的真实性。</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ea typeface="楷体_GB2312"/>
                <a:cs typeface="Courier New"/>
              </a:rPr>
              <a:t>(2)</a:t>
            </a:r>
            <a:r>
              <a:rPr lang="zh-CN" altLang="zh-CN" kern="100">
                <a:ea typeface="楷体_GB2312"/>
                <a:cs typeface="Times New Roman"/>
              </a:rPr>
              <a:t>《水形物语》以</a:t>
            </a:r>
            <a:r>
              <a:rPr lang="en-US" altLang="zh-CN" kern="100">
                <a:ea typeface="楷体_GB2312"/>
                <a:cs typeface="Courier New"/>
              </a:rPr>
              <a:t>1944</a:t>
            </a:r>
            <a:r>
              <a:rPr lang="zh-CN" altLang="zh-CN" kern="100">
                <a:ea typeface="楷体_GB2312"/>
                <a:cs typeface="Times New Roman"/>
              </a:rPr>
              <a:t>年二战期间的西班牙为背景，讲述</a:t>
            </a:r>
            <a:r>
              <a:rPr lang="en-US" altLang="zh-CN" kern="100">
                <a:ea typeface="楷体_GB2312"/>
                <a:cs typeface="Courier New"/>
              </a:rPr>
              <a:t>12</a:t>
            </a:r>
            <a:r>
              <a:rPr lang="zh-CN" altLang="zh-CN" kern="100">
                <a:ea typeface="楷体_GB2312"/>
                <a:cs typeface="Times New Roman"/>
              </a:rPr>
              <a:t>岁的奥菲丽娅在</a:t>
            </a:r>
            <a:r>
              <a:rPr lang="en-US" altLang="zh-CN" kern="100">
                <a:ea typeface="楷体_GB2312"/>
                <a:cs typeface="Courier New"/>
              </a:rPr>
              <a:t>________</a:t>
            </a:r>
            <a:r>
              <a:rPr lang="zh-CN" altLang="zh-CN" kern="100">
                <a:ea typeface="楷体_GB2312"/>
                <a:cs typeface="Times New Roman"/>
              </a:rPr>
              <a:t>之际，意外打开了另一扇魔幻之门，并要完成三个考验的故事。</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ea typeface="楷体_GB2312"/>
                <a:cs typeface="Courier New"/>
              </a:rPr>
              <a:t>(3)</a:t>
            </a:r>
            <a:r>
              <a:rPr lang="zh-CN" altLang="zh-CN" kern="100">
                <a:ea typeface="楷体_GB2312"/>
                <a:cs typeface="Times New Roman"/>
              </a:rPr>
              <a:t>日本发生洪水灾害时，台湾同胞生命财产安全受到威胁，孤立无援，甚至</a:t>
            </a:r>
            <a:r>
              <a:rPr lang="en-US" altLang="zh-CN" kern="100">
                <a:ea typeface="楷体_GB2312"/>
                <a:cs typeface="Courier New"/>
              </a:rPr>
              <a:t>________</a:t>
            </a:r>
            <a:r>
              <a:rPr lang="zh-CN" altLang="zh-CN" kern="100">
                <a:ea typeface="楷体_GB2312"/>
                <a:cs typeface="Times New Roman"/>
              </a:rPr>
              <a:t>，伸出援手对于我们来说责无旁贷。</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ea typeface="楷体_GB2312"/>
                <a:cs typeface="Courier New"/>
              </a:rPr>
              <a:t>(4)</a:t>
            </a:r>
            <a:r>
              <a:rPr lang="zh-CN" altLang="zh-CN" kern="100">
                <a:ea typeface="楷体_GB2312"/>
                <a:cs typeface="Times New Roman"/>
              </a:rPr>
              <a:t>花钱消费买服务的顾客，如果能得饶人处且饶人，</a:t>
            </a:r>
            <a:r>
              <a:rPr lang="en-US" altLang="zh-CN" kern="100">
                <a:ea typeface="楷体_GB2312"/>
                <a:cs typeface="Courier New"/>
              </a:rPr>
              <a:t>________</a:t>
            </a:r>
            <a:r>
              <a:rPr lang="zh-CN" altLang="zh-CN" kern="100">
                <a:ea typeface="楷体_GB2312"/>
                <a:cs typeface="Times New Roman"/>
              </a:rPr>
              <a:t>，原谅店家，选择折中的意见，也许店家会心怀感激而积极补偿</a:t>
            </a:r>
            <a:r>
              <a:rPr lang="zh-CN" altLang="zh-CN" kern="100" smtClean="0">
                <a:ea typeface="楷体_GB2312"/>
                <a:cs typeface="Times New Roman"/>
              </a:rPr>
              <a:t>。</a:t>
            </a:r>
            <a:endParaRPr lang="zh-CN" altLang="zh-CN" sz="1050" kern="100">
              <a:latin typeface="宋体"/>
              <a:cs typeface="Courier New"/>
            </a:endParaRPr>
          </a:p>
        </p:txBody>
      </p:sp>
      <p:sp>
        <p:nvSpPr>
          <p:cNvPr id="4" name="Rectangle 6"/>
          <p:cNvSpPr>
            <a:spLocks noChangeArrowheads="1"/>
          </p:cNvSpPr>
          <p:nvPr/>
        </p:nvSpPr>
        <p:spPr bwMode="auto">
          <a:xfrm>
            <a:off x="1846734" y="2752427"/>
            <a:ext cx="1988045"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百无聊赖　</a:t>
            </a:r>
            <a:endParaRPr lang="zh-CN" altLang="zh-CN" sz="1050" kern="100">
              <a:effectLst/>
              <a:latin typeface="宋体"/>
              <a:cs typeface="Courier New"/>
            </a:endParaRPr>
          </a:p>
        </p:txBody>
      </p:sp>
      <p:sp>
        <p:nvSpPr>
          <p:cNvPr id="5" name="Rectangle 6"/>
          <p:cNvSpPr>
            <a:spLocks noChangeArrowheads="1"/>
          </p:cNvSpPr>
          <p:nvPr/>
        </p:nvSpPr>
        <p:spPr bwMode="auto">
          <a:xfrm>
            <a:off x="1846734" y="4264595"/>
            <a:ext cx="1627369"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走投无路</a:t>
            </a:r>
            <a:endParaRPr lang="zh-CN" altLang="zh-CN" sz="1050" kern="100">
              <a:effectLst/>
              <a:latin typeface="宋体"/>
              <a:cs typeface="Courier New"/>
            </a:endParaRPr>
          </a:p>
        </p:txBody>
      </p:sp>
      <p:sp>
        <p:nvSpPr>
          <p:cNvPr id="6" name="Rectangle 6"/>
          <p:cNvSpPr>
            <a:spLocks noChangeArrowheads="1"/>
          </p:cNvSpPr>
          <p:nvPr/>
        </p:nvSpPr>
        <p:spPr bwMode="auto">
          <a:xfrm>
            <a:off x="9436389" y="4797946"/>
            <a:ext cx="1627369" cy="637675"/>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50000"/>
              </a:lnSpc>
              <a:spcAft>
                <a:spcPct val="0"/>
              </a:spcAft>
              <a:tabLst>
                <a:tab pos="5829300" algn="l"/>
              </a:tabLst>
            </a:pPr>
            <a:r>
              <a:rPr lang="zh-CN" altLang="zh-CN" sz="2800" b="1" kern="100">
                <a:solidFill>
                  <a:srgbClr val="FF0000"/>
                </a:solidFill>
                <a:cs typeface="Times New Roman"/>
              </a:rPr>
              <a:t>宽洪大量</a:t>
            </a:r>
            <a:endParaRPr lang="zh-CN" altLang="zh-CN" sz="1050" kern="100">
              <a:effectLst/>
              <a:latin typeface="宋体"/>
              <a:cs typeface="Courier New"/>
            </a:endParaRPr>
          </a:p>
        </p:txBody>
      </p:sp>
    </p:spTree>
    <p:extLst>
      <p:ext uri="{BB962C8B-B14F-4D97-AF65-F5344CB8AC3E}">
        <p14:creationId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8212889" y="1528291"/>
            <a:ext cx="1266693"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一律　</a:t>
            </a:r>
            <a:endParaRPr lang="zh-CN" altLang="zh-CN" sz="1050" kern="100">
              <a:effectLst/>
              <a:latin typeface="宋体"/>
              <a:cs typeface="Courier New"/>
            </a:endParaRPr>
          </a:p>
        </p:txBody>
      </p:sp>
      <p:sp>
        <p:nvSpPr>
          <p:cNvPr id="3" name="内容占位符 2"/>
          <p:cNvSpPr>
            <a:spLocks noGrp="1"/>
          </p:cNvSpPr>
          <p:nvPr>
            <p:ph idx="1"/>
          </p:nvPr>
        </p:nvSpPr>
        <p:spPr>
          <a:xfrm>
            <a:off x="415043" y="621482"/>
            <a:ext cx="11377262" cy="3162800"/>
          </a:xfrm>
        </p:spPr>
        <p:txBody>
          <a:bodyPr/>
          <a:lstStyle/>
          <a:p>
            <a:pPr indent="713740" algn="just">
              <a:lnSpc>
                <a:spcPct val="120000"/>
              </a:lnSpc>
              <a:tabLst>
                <a:tab pos="5829300" algn="l"/>
                <a:tab pos="9372600" algn="l"/>
              </a:tabLst>
            </a:pPr>
            <a:r>
              <a:rPr lang="zh-CN" altLang="zh-CN" kern="100" smtClean="0">
                <a:ea typeface="黑体"/>
                <a:cs typeface="Times New Roman"/>
              </a:rPr>
              <a:t>词语辨析</a:t>
            </a:r>
            <a:endParaRPr lang="zh-CN" altLang="zh-CN" sz="1050" kern="100" smtClean="0">
              <a:latin typeface="宋体"/>
              <a:cs typeface="Courier New"/>
            </a:endParaRPr>
          </a:p>
          <a:p>
            <a:pPr indent="713740" algn="just">
              <a:lnSpc>
                <a:spcPct val="120000"/>
              </a:lnSpc>
              <a:tabLst>
                <a:tab pos="5829300" algn="l"/>
                <a:tab pos="9372600" algn="l"/>
              </a:tabLst>
            </a:pPr>
            <a:r>
              <a:rPr lang="en-US" altLang="zh-CN" kern="100" smtClean="0">
                <a:ea typeface="黑体"/>
                <a:cs typeface="Courier New"/>
              </a:rPr>
              <a:t>(1)</a:t>
            </a:r>
            <a:r>
              <a:rPr lang="zh-CN" altLang="zh-CN" kern="100" smtClean="0">
                <a:ea typeface="黑体"/>
                <a:cs typeface="Times New Roman"/>
              </a:rPr>
              <a:t>一律</a:t>
            </a:r>
            <a:r>
              <a:rPr lang="en-US" altLang="zh-CN" kern="100" smtClean="0">
                <a:ea typeface="黑体"/>
                <a:cs typeface="Courier New"/>
              </a:rPr>
              <a:t>·</a:t>
            </a:r>
            <a:r>
              <a:rPr lang="zh-CN" altLang="zh-CN" kern="100" smtClean="0">
                <a:ea typeface="黑体"/>
                <a:cs typeface="Times New Roman"/>
              </a:rPr>
              <a:t>一概</a:t>
            </a:r>
            <a:endParaRPr lang="zh-CN" altLang="zh-CN" sz="1050" kern="100" smtClean="0">
              <a:latin typeface="宋体"/>
              <a:cs typeface="Courier New"/>
            </a:endParaRPr>
          </a:p>
          <a:p>
            <a:pPr indent="713740" algn="just">
              <a:lnSpc>
                <a:spcPct val="120000"/>
              </a:lnSpc>
              <a:tabLst>
                <a:tab pos="5829300" algn="l"/>
                <a:tab pos="9372600" algn="l"/>
              </a:tabLst>
            </a:pPr>
            <a:r>
              <a:rPr lang="en-US" altLang="zh-CN" kern="100" smtClean="0">
                <a:latin typeface="宋体"/>
                <a:cs typeface="Times New Roman"/>
              </a:rPr>
              <a:t>①</a:t>
            </a:r>
            <a:r>
              <a:rPr lang="zh-CN" altLang="zh-CN" kern="100" smtClean="0">
                <a:cs typeface="Times New Roman"/>
              </a:rPr>
              <a:t>中国始终坚持国家不分大小、强弱、贫富</a:t>
            </a:r>
            <a:r>
              <a:rPr lang="en-US" altLang="zh-CN" kern="100" smtClean="0">
                <a:cs typeface="Courier New"/>
              </a:rPr>
              <a:t>________</a:t>
            </a:r>
            <a:r>
              <a:rPr lang="zh-CN" altLang="zh-CN" kern="100" smtClean="0">
                <a:cs typeface="Times New Roman"/>
              </a:rPr>
              <a:t>平等，反对弱肉强食的丛林法则，反对唯我独尊的霸权思维和强权政治。</a:t>
            </a:r>
            <a:endParaRPr lang="zh-CN" altLang="zh-CN" sz="1050" kern="100" smtClean="0">
              <a:latin typeface="宋体"/>
              <a:cs typeface="Courier New"/>
            </a:endParaRPr>
          </a:p>
          <a:p>
            <a:pPr indent="713740" algn="just">
              <a:lnSpc>
                <a:spcPct val="120000"/>
              </a:lnSpc>
              <a:tabLst>
                <a:tab pos="5829300" algn="l"/>
                <a:tab pos="9372600" algn="l"/>
              </a:tabLst>
            </a:pPr>
            <a:r>
              <a:rPr lang="en-US" altLang="zh-CN" kern="100" smtClean="0">
                <a:latin typeface="宋体"/>
                <a:cs typeface="Times New Roman"/>
              </a:rPr>
              <a:t>②</a:t>
            </a:r>
            <a:r>
              <a:rPr lang="zh-CN" altLang="zh-CN" kern="100" smtClean="0">
                <a:cs typeface="Times New Roman"/>
              </a:rPr>
              <a:t>在政治上有理有据地取得主动权，周恩来对蒋介石的缓撤手令、顾祝同设定的北撤路线、蒋介石绝不为难的许诺，</a:t>
            </a:r>
            <a:r>
              <a:rPr lang="en-US" altLang="zh-CN" kern="100" smtClean="0">
                <a:cs typeface="Courier New"/>
              </a:rPr>
              <a:t>________</a:t>
            </a:r>
            <a:r>
              <a:rPr lang="zh-CN" altLang="zh-CN" kern="100" smtClean="0">
                <a:cs typeface="Times New Roman"/>
              </a:rPr>
              <a:t>不信。</a:t>
            </a:r>
            <a:endParaRPr lang="zh-CN" altLang="zh-CN" sz="1050" kern="100">
              <a:latin typeface="宋体"/>
              <a:cs typeface="Courier New"/>
            </a:endParaRPr>
          </a:p>
        </p:txBody>
      </p:sp>
      <p:sp>
        <p:nvSpPr>
          <p:cNvPr id="4" name="内容占位符 2"/>
          <p:cNvSpPr txBox="1"/>
          <p:nvPr/>
        </p:nvSpPr>
        <p:spPr>
          <a:xfrm>
            <a:off x="334568" y="3933850"/>
            <a:ext cx="11377262" cy="2109499"/>
          </a:xfrm>
          <a:prstGeom prst="rect">
            <a:avLst/>
          </a:prstGeom>
          <a:ln>
            <a:solidFill>
              <a:schemeClr val="tx1"/>
            </a:solidFill>
            <a:prstDash val="dashDot"/>
          </a:ln>
        </p:spPr>
        <p:txBody>
          <a:bodyPr vert="horz" wrap="square" lIns="108850" tIns="54425" rIns="108850" bIns="54425" rtlCol="0">
            <a:spAutoFit/>
          </a:bodyPr>
          <a:lstStyle>
            <a:lvl1pPr marL="0" indent="720000" algn="l" defTabSz="1088502" rtl="0" eaLnBrk="1" latinLnBrk="0" hangingPunct="1">
              <a:lnSpc>
                <a:spcPct val="140000"/>
              </a:lnSpc>
              <a:spcBef>
                <a:spcPct val="0"/>
              </a:spcBef>
              <a:buFont typeface="Arial" pitchFamily="34" charset="0"/>
              <a:buNone/>
              <a:defRPr sz="2800" b="1" kern="1200">
                <a:solidFill>
                  <a:schemeClr val="tx1"/>
                </a:solidFill>
                <a:latin typeface="+mn-lt"/>
                <a:ea typeface="+mn-ea"/>
                <a:cs typeface="+mn-cs"/>
              </a:defRPr>
            </a:lvl1pPr>
            <a:lvl2pPr marL="544251"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2pPr>
            <a:lvl3pPr marL="1088502"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3pPr>
            <a:lvl4pPr marL="1632753"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4pPr>
            <a:lvl5pPr marL="2177004"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indent="713740" algn="just">
              <a:lnSpc>
                <a:spcPct val="120000"/>
              </a:lnSpc>
              <a:tabLst>
                <a:tab pos="5829300" algn="l"/>
                <a:tab pos="9372600" algn="l"/>
              </a:tabLst>
            </a:pPr>
            <a:r>
              <a:rPr lang="zh-CN" altLang="zh-CN" kern="100">
                <a:ea typeface="黑体"/>
                <a:cs typeface="Times New Roman"/>
              </a:rPr>
              <a:t>辨析　</a:t>
            </a:r>
            <a:r>
              <a:rPr lang="zh-CN" altLang="zh-CN" kern="100">
                <a:ea typeface="仿宋_GB2312"/>
                <a:cs typeface="Times New Roman"/>
              </a:rPr>
              <a:t>都有</a:t>
            </a:r>
            <a:r>
              <a:rPr lang="en-US" altLang="zh-CN" kern="100">
                <a:latin typeface="宋体"/>
                <a:cs typeface="Times New Roman"/>
              </a:rPr>
              <a:t>“</a:t>
            </a:r>
            <a:r>
              <a:rPr lang="zh-CN" altLang="zh-CN" kern="100">
                <a:ea typeface="仿宋_GB2312"/>
                <a:cs typeface="Times New Roman"/>
              </a:rPr>
              <a:t>表示适用于全体，没有例外</a:t>
            </a:r>
            <a:r>
              <a:rPr lang="en-US" altLang="zh-CN" kern="100">
                <a:latin typeface="宋体"/>
                <a:cs typeface="Times New Roman"/>
              </a:rPr>
              <a:t>”</a:t>
            </a:r>
            <a:r>
              <a:rPr lang="zh-CN" altLang="zh-CN" kern="100">
                <a:ea typeface="仿宋_GB2312"/>
                <a:cs typeface="Times New Roman"/>
              </a:rPr>
              <a:t>的意思。</a:t>
            </a:r>
            <a:r>
              <a:rPr lang="en-US" altLang="zh-CN" kern="100">
                <a:latin typeface="宋体"/>
                <a:cs typeface="Times New Roman"/>
              </a:rPr>
              <a:t>“</a:t>
            </a:r>
            <a:r>
              <a:rPr lang="zh-CN" altLang="zh-CN" kern="100">
                <a:ea typeface="仿宋_GB2312"/>
                <a:cs typeface="Times New Roman"/>
              </a:rPr>
              <a:t>一律</a:t>
            </a:r>
            <a:r>
              <a:rPr lang="en-US" altLang="zh-CN" kern="100">
                <a:latin typeface="宋体"/>
                <a:cs typeface="Times New Roman"/>
              </a:rPr>
              <a:t>”</a:t>
            </a:r>
            <a:r>
              <a:rPr lang="zh-CN" altLang="zh-CN" kern="100">
                <a:ea typeface="仿宋_GB2312"/>
                <a:cs typeface="Times New Roman"/>
              </a:rPr>
              <a:t>指一个样子，相同；适用于全体，无例外。</a:t>
            </a:r>
            <a:r>
              <a:rPr lang="en-US" altLang="zh-CN" kern="100">
                <a:latin typeface="宋体"/>
                <a:cs typeface="Times New Roman"/>
              </a:rPr>
              <a:t>“</a:t>
            </a:r>
            <a:r>
              <a:rPr lang="zh-CN" altLang="zh-CN" kern="100">
                <a:ea typeface="仿宋_GB2312"/>
                <a:cs typeface="Times New Roman"/>
              </a:rPr>
              <a:t>一概</a:t>
            </a:r>
            <a:r>
              <a:rPr lang="en-US" altLang="zh-CN" kern="100">
                <a:latin typeface="宋体"/>
                <a:cs typeface="Times New Roman"/>
              </a:rPr>
              <a:t>”</a:t>
            </a:r>
            <a:r>
              <a:rPr lang="zh-CN" altLang="zh-CN" kern="100">
                <a:ea typeface="仿宋_GB2312"/>
                <a:cs typeface="Times New Roman"/>
              </a:rPr>
              <a:t>表示适用于全体，没有例外。</a:t>
            </a:r>
            <a:r>
              <a:rPr lang="en-US" altLang="zh-CN" kern="100">
                <a:latin typeface="宋体"/>
                <a:cs typeface="Times New Roman"/>
              </a:rPr>
              <a:t>“</a:t>
            </a:r>
            <a:r>
              <a:rPr lang="zh-CN" altLang="zh-CN" kern="100">
                <a:ea typeface="仿宋_GB2312"/>
                <a:cs typeface="Times New Roman"/>
              </a:rPr>
              <a:t>一律</a:t>
            </a:r>
            <a:r>
              <a:rPr lang="en-US" altLang="zh-CN" kern="100">
                <a:latin typeface="宋体"/>
                <a:cs typeface="Times New Roman"/>
              </a:rPr>
              <a:t>”</a:t>
            </a:r>
            <a:r>
              <a:rPr lang="zh-CN" altLang="zh-CN" kern="100">
                <a:ea typeface="仿宋_GB2312"/>
                <a:cs typeface="Times New Roman"/>
              </a:rPr>
              <a:t>蕴含的否定语气要比</a:t>
            </a:r>
            <a:r>
              <a:rPr lang="en-US" altLang="zh-CN" kern="100">
                <a:latin typeface="宋体"/>
                <a:cs typeface="Times New Roman"/>
              </a:rPr>
              <a:t>“</a:t>
            </a:r>
            <a:r>
              <a:rPr lang="zh-CN" altLang="zh-CN" kern="100">
                <a:ea typeface="仿宋_GB2312"/>
                <a:cs typeface="Times New Roman"/>
              </a:rPr>
              <a:t>一概</a:t>
            </a:r>
            <a:r>
              <a:rPr lang="en-US" altLang="zh-CN" kern="100">
                <a:latin typeface="宋体"/>
                <a:cs typeface="Times New Roman"/>
              </a:rPr>
              <a:t>”</a:t>
            </a:r>
            <a:r>
              <a:rPr lang="zh-CN" altLang="zh-CN" kern="100">
                <a:ea typeface="仿宋_GB2312"/>
                <a:cs typeface="Times New Roman"/>
              </a:rPr>
              <a:t>强很多，而且正式程度强过</a:t>
            </a:r>
            <a:r>
              <a:rPr lang="en-US" altLang="zh-CN" kern="100">
                <a:latin typeface="宋体"/>
                <a:cs typeface="Times New Roman"/>
              </a:rPr>
              <a:t>“</a:t>
            </a:r>
            <a:r>
              <a:rPr lang="zh-CN" altLang="zh-CN" kern="100">
                <a:ea typeface="仿宋_GB2312"/>
                <a:cs typeface="Times New Roman"/>
              </a:rPr>
              <a:t>一概</a:t>
            </a:r>
            <a:r>
              <a:rPr lang="en-US" altLang="zh-CN" kern="100">
                <a:latin typeface="宋体"/>
                <a:cs typeface="Times New Roman"/>
              </a:rPr>
              <a:t>”</a:t>
            </a:r>
            <a:r>
              <a:rPr lang="zh-CN" altLang="zh-CN" kern="100">
                <a:ea typeface="仿宋_GB2312"/>
                <a:cs typeface="Times New Roman"/>
              </a:rPr>
              <a:t>。</a:t>
            </a:r>
            <a:endParaRPr lang="zh-CN" altLang="zh-CN" sz="1050" kern="100">
              <a:effectLst/>
              <a:latin typeface="宋体"/>
              <a:cs typeface="Courier New"/>
            </a:endParaRPr>
          </a:p>
        </p:txBody>
      </p:sp>
      <p:sp>
        <p:nvSpPr>
          <p:cNvPr id="5" name="Rectangle 6"/>
          <p:cNvSpPr>
            <a:spLocks noChangeArrowheads="1"/>
          </p:cNvSpPr>
          <p:nvPr/>
        </p:nvSpPr>
        <p:spPr bwMode="auto">
          <a:xfrm>
            <a:off x="8500921" y="3040459"/>
            <a:ext cx="1266693"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一概　</a:t>
            </a:r>
            <a:endParaRPr lang="zh-CN" altLang="zh-CN" sz="1050" kern="100">
              <a:effectLst/>
              <a:latin typeface="宋体"/>
              <a:cs typeface="Courier New"/>
            </a:endParaRPr>
          </a:p>
        </p:txBody>
      </p:sp>
    </p:spTree>
    <p:extLst>
      <p:ext uri="{BB962C8B-B14F-4D97-AF65-F5344CB8AC3E}">
        <p14:creationId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1084097" y="1744315"/>
            <a:ext cx="1266693"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简捷　</a:t>
            </a:r>
            <a:endParaRPr lang="zh-CN" altLang="zh-CN" sz="1050" kern="100">
              <a:effectLst/>
              <a:latin typeface="宋体"/>
              <a:cs typeface="Courier New"/>
            </a:endParaRPr>
          </a:p>
        </p:txBody>
      </p:sp>
      <p:sp>
        <p:nvSpPr>
          <p:cNvPr id="3" name="内容占位符 2"/>
          <p:cNvSpPr>
            <a:spLocks noGrp="1"/>
          </p:cNvSpPr>
          <p:nvPr>
            <p:ph idx="1"/>
          </p:nvPr>
        </p:nvSpPr>
        <p:spPr>
          <a:xfrm>
            <a:off x="415043" y="621482"/>
            <a:ext cx="11377262" cy="3639149"/>
          </a:xfrm>
        </p:spPr>
        <p:txBody>
          <a:bodyPr/>
          <a:lstStyle/>
          <a:p>
            <a:pPr indent="713740" algn="just">
              <a:tabLst>
                <a:tab pos="5829300" algn="l"/>
                <a:tab pos="9372600" algn="l"/>
              </a:tabLst>
            </a:pPr>
            <a:r>
              <a:rPr lang="en-US" altLang="zh-CN" kern="100">
                <a:ea typeface="黑体"/>
                <a:cs typeface="Courier New"/>
              </a:rPr>
              <a:t>(2)</a:t>
            </a:r>
            <a:r>
              <a:rPr lang="zh-CN" altLang="zh-CN" kern="100">
                <a:ea typeface="黑体"/>
                <a:cs typeface="Times New Roman"/>
              </a:rPr>
              <a:t>简洁</a:t>
            </a:r>
            <a:r>
              <a:rPr lang="en-US" altLang="zh-CN" kern="100">
                <a:ea typeface="黑体"/>
                <a:cs typeface="Courier New"/>
              </a:rPr>
              <a:t>·</a:t>
            </a:r>
            <a:r>
              <a:rPr lang="zh-CN" altLang="zh-CN" kern="100">
                <a:ea typeface="黑体"/>
                <a:cs typeface="Times New Roman"/>
              </a:rPr>
              <a:t>简捷</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①</a:t>
            </a:r>
            <a:r>
              <a:rPr lang="zh-CN" altLang="zh-CN" kern="100">
                <a:cs typeface="Times New Roman"/>
              </a:rPr>
              <a:t>互联网时代，网上政务服务既要通，又要统；既要功能丰富，又要</a:t>
            </a:r>
            <a:r>
              <a:rPr lang="en-US" altLang="zh-CN" kern="100">
                <a:cs typeface="Courier New"/>
              </a:rPr>
              <a:t>________</a:t>
            </a:r>
            <a:r>
              <a:rPr lang="zh-CN" altLang="zh-CN" kern="100">
                <a:cs typeface="Times New Roman"/>
              </a:rPr>
              <a:t>实用；既要有技术支撑，更要有服务的内涵。</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②</a:t>
            </a:r>
            <a:r>
              <a:rPr lang="zh-CN" altLang="zh-CN" kern="100">
                <a:cs typeface="Times New Roman"/>
              </a:rPr>
              <a:t>演出当日气温突破零下，但在广场上演出的乌兰牧骑队员们个个精神饱满，凭借其清新质朴、</a:t>
            </a:r>
            <a:r>
              <a:rPr lang="en-US" altLang="zh-CN" kern="100">
                <a:cs typeface="Courier New"/>
              </a:rPr>
              <a:t>________</a:t>
            </a:r>
            <a:r>
              <a:rPr lang="zh-CN" altLang="zh-CN" kern="100">
                <a:cs typeface="Times New Roman"/>
              </a:rPr>
              <a:t>流畅的演出风格，吸引着当地民众驻足观赏</a:t>
            </a:r>
            <a:r>
              <a:rPr lang="zh-CN" altLang="zh-CN" kern="100" smtClean="0">
                <a:cs typeface="Times New Roman"/>
              </a:rPr>
              <a:t>。</a:t>
            </a:r>
            <a:endParaRPr lang="zh-CN" altLang="zh-CN" sz="1050" kern="100">
              <a:latin typeface="宋体"/>
              <a:cs typeface="Courier New"/>
            </a:endParaRPr>
          </a:p>
        </p:txBody>
      </p:sp>
      <p:sp>
        <p:nvSpPr>
          <p:cNvPr id="4" name="内容占位符 2"/>
          <p:cNvSpPr txBox="1"/>
          <p:nvPr/>
        </p:nvSpPr>
        <p:spPr>
          <a:xfrm>
            <a:off x="334568" y="4200615"/>
            <a:ext cx="11377262" cy="1829423"/>
          </a:xfrm>
          <a:prstGeom prst="rect">
            <a:avLst/>
          </a:prstGeom>
          <a:ln>
            <a:solidFill>
              <a:schemeClr val="tx1"/>
            </a:solidFill>
            <a:prstDash val="dashDot"/>
          </a:ln>
        </p:spPr>
        <p:txBody>
          <a:bodyPr vert="horz" wrap="square" lIns="108850" tIns="54425" rIns="108850" bIns="54425" rtlCol="0">
            <a:spAutoFit/>
          </a:bodyPr>
          <a:lstStyle>
            <a:lvl1pPr marL="0" indent="720000" algn="l" defTabSz="1088502" rtl="0" eaLnBrk="1" latinLnBrk="0" hangingPunct="1">
              <a:lnSpc>
                <a:spcPct val="140000"/>
              </a:lnSpc>
              <a:spcBef>
                <a:spcPct val="0"/>
              </a:spcBef>
              <a:buFont typeface="Arial" pitchFamily="34" charset="0"/>
              <a:buNone/>
              <a:defRPr sz="2800" b="1" kern="1200">
                <a:solidFill>
                  <a:schemeClr val="tx1"/>
                </a:solidFill>
                <a:latin typeface="+mn-lt"/>
                <a:ea typeface="+mn-ea"/>
                <a:cs typeface="+mn-cs"/>
              </a:defRPr>
            </a:lvl1pPr>
            <a:lvl2pPr marL="544251"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2pPr>
            <a:lvl3pPr marL="1088502"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3pPr>
            <a:lvl4pPr marL="1632753"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4pPr>
            <a:lvl5pPr marL="2177004"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indent="713740" algn="just">
              <a:tabLst>
                <a:tab pos="5829300" algn="l"/>
                <a:tab pos="9372600" algn="l"/>
              </a:tabLst>
            </a:pPr>
            <a:r>
              <a:rPr lang="zh-CN" altLang="zh-CN" kern="100">
                <a:ea typeface="黑体"/>
                <a:cs typeface="Times New Roman"/>
              </a:rPr>
              <a:t>辨析　</a:t>
            </a:r>
            <a:r>
              <a:rPr lang="zh-CN" altLang="zh-CN" kern="100">
                <a:ea typeface="仿宋_GB2312"/>
                <a:cs typeface="Times New Roman"/>
              </a:rPr>
              <a:t>都有</a:t>
            </a:r>
            <a:r>
              <a:rPr lang="en-US" altLang="zh-CN" kern="100">
                <a:latin typeface="宋体"/>
                <a:cs typeface="Times New Roman"/>
              </a:rPr>
              <a:t>“</a:t>
            </a:r>
            <a:r>
              <a:rPr lang="zh-CN" altLang="zh-CN" kern="100">
                <a:ea typeface="仿宋_GB2312"/>
                <a:cs typeface="Times New Roman"/>
              </a:rPr>
              <a:t>简明</a:t>
            </a:r>
            <a:r>
              <a:rPr lang="en-US" altLang="zh-CN" kern="100">
                <a:latin typeface="宋体"/>
                <a:cs typeface="Times New Roman"/>
              </a:rPr>
              <a:t>”</a:t>
            </a:r>
            <a:r>
              <a:rPr lang="zh-CN" altLang="zh-CN" kern="100">
                <a:ea typeface="仿宋_GB2312"/>
                <a:cs typeface="Times New Roman"/>
              </a:rPr>
              <a:t>的意思。</a:t>
            </a:r>
            <a:r>
              <a:rPr lang="en-US" altLang="zh-CN" kern="100">
                <a:latin typeface="宋体"/>
                <a:cs typeface="Times New Roman"/>
              </a:rPr>
              <a:t>“</a:t>
            </a:r>
            <a:r>
              <a:rPr lang="zh-CN" altLang="zh-CN" kern="100">
                <a:ea typeface="仿宋_GB2312"/>
                <a:cs typeface="Times New Roman"/>
              </a:rPr>
              <a:t>简洁</a:t>
            </a:r>
            <a:r>
              <a:rPr lang="en-US" altLang="zh-CN" kern="100">
                <a:latin typeface="宋体"/>
                <a:cs typeface="Times New Roman"/>
              </a:rPr>
              <a:t>”</a:t>
            </a:r>
            <a:r>
              <a:rPr lang="zh-CN" altLang="zh-CN" kern="100">
                <a:ea typeface="仿宋_GB2312"/>
                <a:cs typeface="Times New Roman"/>
              </a:rPr>
              <a:t>指</a:t>
            </a:r>
            <a:r>
              <a:rPr lang="en-US" altLang="zh-CN" kern="100">
                <a:ea typeface="仿宋_GB2312"/>
                <a:cs typeface="Courier New"/>
              </a:rPr>
              <a:t>(</a:t>
            </a:r>
            <a:r>
              <a:rPr lang="zh-CN" altLang="zh-CN" kern="100">
                <a:ea typeface="仿宋_GB2312"/>
                <a:cs typeface="Times New Roman"/>
              </a:rPr>
              <a:t>说话、行文等</a:t>
            </a:r>
            <a:r>
              <a:rPr lang="en-US" altLang="zh-CN" kern="100">
                <a:ea typeface="仿宋_GB2312"/>
                <a:cs typeface="Courier New"/>
              </a:rPr>
              <a:t>)</a:t>
            </a:r>
            <a:r>
              <a:rPr lang="zh-CN" altLang="zh-CN" kern="100">
                <a:ea typeface="仿宋_GB2312"/>
                <a:cs typeface="Times New Roman"/>
              </a:rPr>
              <a:t>简明扼要，没有多余的内容。</a:t>
            </a:r>
            <a:r>
              <a:rPr lang="en-US" altLang="zh-CN" kern="100">
                <a:latin typeface="宋体"/>
                <a:cs typeface="Times New Roman"/>
              </a:rPr>
              <a:t>“</a:t>
            </a:r>
            <a:r>
              <a:rPr lang="zh-CN" altLang="zh-CN" kern="100">
                <a:ea typeface="仿宋_GB2312"/>
                <a:cs typeface="Times New Roman"/>
              </a:rPr>
              <a:t>简捷</a:t>
            </a:r>
            <a:r>
              <a:rPr lang="en-US" altLang="zh-CN" kern="100">
                <a:latin typeface="宋体"/>
                <a:cs typeface="Times New Roman"/>
              </a:rPr>
              <a:t>”</a:t>
            </a:r>
            <a:r>
              <a:rPr lang="zh-CN" altLang="zh-CN" kern="100">
                <a:ea typeface="仿宋_GB2312"/>
                <a:cs typeface="Times New Roman"/>
              </a:rPr>
              <a:t>指直截了当；简便快捷。</a:t>
            </a:r>
            <a:r>
              <a:rPr lang="en-US" altLang="zh-CN" kern="100">
                <a:latin typeface="宋体"/>
                <a:cs typeface="Times New Roman"/>
              </a:rPr>
              <a:t>“</a:t>
            </a:r>
            <a:r>
              <a:rPr lang="zh-CN" altLang="zh-CN" kern="100">
                <a:ea typeface="仿宋_GB2312"/>
                <a:cs typeface="Times New Roman"/>
              </a:rPr>
              <a:t>简洁</a:t>
            </a:r>
            <a:r>
              <a:rPr lang="en-US" altLang="zh-CN" kern="100">
                <a:latin typeface="宋体"/>
                <a:cs typeface="Times New Roman"/>
              </a:rPr>
              <a:t>”</a:t>
            </a:r>
            <a:r>
              <a:rPr lang="zh-CN" altLang="zh-CN" kern="100">
                <a:ea typeface="仿宋_GB2312"/>
                <a:cs typeface="Times New Roman"/>
              </a:rPr>
              <a:t>侧重指</a:t>
            </a:r>
            <a:r>
              <a:rPr lang="en-US" altLang="zh-CN" kern="100">
                <a:latin typeface="宋体"/>
                <a:cs typeface="Times New Roman"/>
              </a:rPr>
              <a:t>“</a:t>
            </a:r>
            <a:r>
              <a:rPr lang="zh-CN" altLang="zh-CN" kern="100">
                <a:ea typeface="仿宋_GB2312"/>
                <a:cs typeface="Times New Roman"/>
              </a:rPr>
              <a:t>干净整洁、不</a:t>
            </a:r>
            <a:r>
              <a:rPr lang="zh-CN" altLang="zh-CN" kern="100">
                <a:latin typeface="宋体"/>
                <a:cs typeface="宋体"/>
              </a:rPr>
              <a:t>啰</a:t>
            </a:r>
            <a:r>
              <a:rPr lang="zh-CN" altLang="zh-CN" kern="100">
                <a:latin typeface="宋体"/>
                <a:ea typeface="仿宋_GB2312"/>
                <a:cs typeface="仿宋_GB2312"/>
              </a:rPr>
              <a:t>唆、不拖泥带水</a:t>
            </a:r>
            <a:r>
              <a:rPr lang="en-US" altLang="zh-CN" kern="100">
                <a:latin typeface="宋体"/>
                <a:cs typeface="Times New Roman"/>
              </a:rPr>
              <a:t>”</a:t>
            </a:r>
            <a:r>
              <a:rPr lang="zh-CN" altLang="zh-CN" kern="100">
                <a:ea typeface="仿宋_GB2312"/>
                <a:cs typeface="Times New Roman"/>
              </a:rPr>
              <a:t>，</a:t>
            </a:r>
            <a:r>
              <a:rPr lang="en-US" altLang="zh-CN" kern="100">
                <a:latin typeface="宋体"/>
                <a:cs typeface="Times New Roman"/>
              </a:rPr>
              <a:t>“</a:t>
            </a:r>
            <a:r>
              <a:rPr lang="zh-CN" altLang="zh-CN" kern="100">
                <a:ea typeface="仿宋_GB2312"/>
                <a:cs typeface="Times New Roman"/>
              </a:rPr>
              <a:t>简捷</a:t>
            </a:r>
            <a:r>
              <a:rPr lang="en-US" altLang="zh-CN" kern="100">
                <a:latin typeface="宋体"/>
                <a:cs typeface="Times New Roman"/>
              </a:rPr>
              <a:t>”</a:t>
            </a:r>
            <a:r>
              <a:rPr lang="zh-CN" altLang="zh-CN" kern="100">
                <a:ea typeface="仿宋_GB2312"/>
                <a:cs typeface="Times New Roman"/>
              </a:rPr>
              <a:t>侧重指</a:t>
            </a:r>
            <a:r>
              <a:rPr lang="en-US" altLang="zh-CN" kern="100">
                <a:latin typeface="宋体"/>
                <a:cs typeface="Times New Roman"/>
              </a:rPr>
              <a:t>“</a:t>
            </a:r>
            <a:r>
              <a:rPr lang="zh-CN" altLang="zh-CN" kern="100">
                <a:ea typeface="仿宋_GB2312"/>
                <a:cs typeface="Times New Roman"/>
              </a:rPr>
              <a:t>快捷</a:t>
            </a:r>
            <a:r>
              <a:rPr lang="en-US" altLang="zh-CN" kern="100">
                <a:latin typeface="宋体"/>
                <a:cs typeface="Times New Roman"/>
              </a:rPr>
              <a:t>”</a:t>
            </a:r>
            <a:r>
              <a:rPr lang="zh-CN" altLang="zh-CN" kern="100">
                <a:ea typeface="仿宋_GB2312"/>
                <a:cs typeface="Times New Roman"/>
              </a:rPr>
              <a:t>。</a:t>
            </a:r>
            <a:endParaRPr lang="zh-CN" altLang="zh-CN" sz="1050" kern="100">
              <a:effectLst/>
              <a:latin typeface="宋体"/>
              <a:cs typeface="Courier New"/>
            </a:endParaRPr>
          </a:p>
        </p:txBody>
      </p:sp>
      <p:sp>
        <p:nvSpPr>
          <p:cNvPr id="5" name="Rectangle 6"/>
          <p:cNvSpPr>
            <a:spLocks noChangeArrowheads="1"/>
          </p:cNvSpPr>
          <p:nvPr/>
        </p:nvSpPr>
        <p:spPr bwMode="auto">
          <a:xfrm>
            <a:off x="5477221" y="2968451"/>
            <a:ext cx="906017"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简洁</a:t>
            </a:r>
            <a:endParaRPr lang="zh-CN" altLang="zh-CN" sz="1050" kern="100">
              <a:effectLst/>
              <a:latin typeface="宋体"/>
              <a:cs typeface="Courier New"/>
            </a:endParaRPr>
          </a:p>
        </p:txBody>
      </p:sp>
    </p:spTree>
    <p:extLst>
      <p:ext uri="{BB962C8B-B14F-4D97-AF65-F5344CB8AC3E}">
        <p14:creationId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6340681" y="1744315"/>
            <a:ext cx="1266693"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中止　</a:t>
            </a:r>
            <a:endParaRPr lang="zh-CN" altLang="zh-CN" sz="1050" kern="100">
              <a:effectLst/>
              <a:latin typeface="宋体"/>
              <a:cs typeface="Courier New"/>
            </a:endParaRPr>
          </a:p>
        </p:txBody>
      </p:sp>
      <p:sp>
        <p:nvSpPr>
          <p:cNvPr id="3" name="内容占位符 2"/>
          <p:cNvSpPr>
            <a:spLocks noGrp="1"/>
          </p:cNvSpPr>
          <p:nvPr>
            <p:ph idx="1"/>
          </p:nvPr>
        </p:nvSpPr>
        <p:spPr>
          <a:xfrm>
            <a:off x="415043" y="621482"/>
            <a:ext cx="11377262" cy="3639149"/>
          </a:xfrm>
        </p:spPr>
        <p:txBody>
          <a:bodyPr/>
          <a:lstStyle/>
          <a:p>
            <a:pPr indent="713740" algn="just">
              <a:tabLst>
                <a:tab pos="5829300" algn="l"/>
                <a:tab pos="9372600" algn="l"/>
              </a:tabLst>
            </a:pPr>
            <a:r>
              <a:rPr lang="en-US" altLang="zh-CN" kern="100">
                <a:ea typeface="黑体"/>
                <a:cs typeface="Courier New"/>
              </a:rPr>
              <a:t>(3)</a:t>
            </a:r>
            <a:r>
              <a:rPr lang="zh-CN" altLang="zh-CN" kern="100">
                <a:ea typeface="黑体"/>
                <a:cs typeface="Times New Roman"/>
              </a:rPr>
              <a:t>中止</a:t>
            </a:r>
            <a:r>
              <a:rPr lang="en-US" altLang="zh-CN" kern="100">
                <a:ea typeface="黑体"/>
                <a:cs typeface="Courier New"/>
              </a:rPr>
              <a:t>·</a:t>
            </a:r>
            <a:r>
              <a:rPr lang="zh-CN" altLang="zh-CN" kern="100">
                <a:ea typeface="黑体"/>
                <a:cs typeface="Times New Roman"/>
              </a:rPr>
              <a:t>终止</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①</a:t>
            </a:r>
            <a:r>
              <a:rPr lang="zh-CN" altLang="zh-CN" kern="100">
                <a:cs typeface="Times New Roman"/>
              </a:rPr>
              <a:t>美国太空探索技术公司载人版</a:t>
            </a:r>
            <a:r>
              <a:rPr lang="en-US" altLang="zh-CN" kern="100">
                <a:latin typeface="宋体"/>
                <a:cs typeface="Times New Roman"/>
              </a:rPr>
              <a:t>“</a:t>
            </a:r>
            <a:r>
              <a:rPr lang="zh-CN" altLang="zh-CN" kern="100">
                <a:cs typeface="Times New Roman"/>
              </a:rPr>
              <a:t>龙</a:t>
            </a:r>
            <a:r>
              <a:rPr lang="en-US" altLang="zh-CN" kern="100">
                <a:latin typeface="宋体"/>
                <a:cs typeface="Times New Roman"/>
              </a:rPr>
              <a:t>”</a:t>
            </a:r>
            <a:r>
              <a:rPr lang="zh-CN" altLang="zh-CN" kern="100">
                <a:cs typeface="Times New Roman"/>
              </a:rPr>
              <a:t>飞船</a:t>
            </a:r>
            <a:r>
              <a:rPr lang="en-US" altLang="zh-CN" kern="100">
                <a:cs typeface="Courier New"/>
              </a:rPr>
              <a:t>13</a:t>
            </a:r>
            <a:r>
              <a:rPr lang="zh-CN" altLang="zh-CN" kern="100">
                <a:cs typeface="Times New Roman"/>
              </a:rPr>
              <a:t>日完成一系列发动机静态点火测试，接下来还将进行发射</a:t>
            </a:r>
            <a:r>
              <a:rPr lang="en-US" altLang="zh-CN" kern="100">
                <a:cs typeface="Courier New"/>
              </a:rPr>
              <a:t>________</a:t>
            </a:r>
            <a:r>
              <a:rPr lang="zh-CN" altLang="zh-CN" kern="100">
                <a:cs typeface="Times New Roman"/>
              </a:rPr>
              <a:t>测试。</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②</a:t>
            </a:r>
            <a:r>
              <a:rPr lang="zh-CN" altLang="zh-CN" kern="100">
                <a:cs typeface="Times New Roman"/>
              </a:rPr>
              <a:t>国家文物局获悉马首铜像即将在香港苏富比拍卖有限公司拍卖的消息，第一时间表达了</a:t>
            </a:r>
            <a:r>
              <a:rPr lang="en-US" altLang="zh-CN" kern="100">
                <a:cs typeface="Courier New"/>
              </a:rPr>
              <a:t>________</a:t>
            </a:r>
            <a:r>
              <a:rPr lang="zh-CN" altLang="zh-CN" kern="100">
                <a:cs typeface="Times New Roman"/>
              </a:rPr>
              <a:t>公开拍卖的坚定立场和促成文物回归的良好意愿</a:t>
            </a:r>
            <a:r>
              <a:rPr lang="zh-CN" altLang="zh-CN" kern="100" smtClean="0">
                <a:cs typeface="Times New Roman"/>
              </a:rPr>
              <a:t>。</a:t>
            </a:r>
            <a:endParaRPr lang="zh-CN" altLang="zh-CN" sz="1050" kern="100">
              <a:latin typeface="宋体"/>
              <a:cs typeface="Courier New"/>
            </a:endParaRPr>
          </a:p>
        </p:txBody>
      </p:sp>
      <p:sp>
        <p:nvSpPr>
          <p:cNvPr id="4" name="内容占位符 2"/>
          <p:cNvSpPr txBox="1"/>
          <p:nvPr/>
        </p:nvSpPr>
        <p:spPr>
          <a:xfrm>
            <a:off x="334568" y="4200615"/>
            <a:ext cx="11377262" cy="2109499"/>
          </a:xfrm>
          <a:prstGeom prst="rect">
            <a:avLst/>
          </a:prstGeom>
          <a:ln>
            <a:solidFill>
              <a:schemeClr val="tx1"/>
            </a:solidFill>
            <a:prstDash val="dashDot"/>
          </a:ln>
        </p:spPr>
        <p:txBody>
          <a:bodyPr vert="horz" wrap="square" lIns="108850" tIns="54425" rIns="108850" bIns="54425" rtlCol="0">
            <a:spAutoFit/>
          </a:bodyPr>
          <a:lstStyle>
            <a:lvl1pPr marL="0" indent="720000" algn="l" defTabSz="1088502" rtl="0" eaLnBrk="1" latinLnBrk="0" hangingPunct="1">
              <a:lnSpc>
                <a:spcPct val="140000"/>
              </a:lnSpc>
              <a:spcBef>
                <a:spcPct val="0"/>
              </a:spcBef>
              <a:buFont typeface="Arial" pitchFamily="34" charset="0"/>
              <a:buNone/>
              <a:defRPr sz="2800" b="1" kern="1200">
                <a:solidFill>
                  <a:schemeClr val="tx1"/>
                </a:solidFill>
                <a:latin typeface="+mn-lt"/>
                <a:ea typeface="+mn-ea"/>
                <a:cs typeface="+mn-cs"/>
              </a:defRPr>
            </a:lvl1pPr>
            <a:lvl2pPr marL="544251"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2pPr>
            <a:lvl3pPr marL="1088502"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3pPr>
            <a:lvl4pPr marL="1632753"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4pPr>
            <a:lvl5pPr marL="2177004"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indent="713740" algn="just">
              <a:lnSpc>
                <a:spcPct val="120000"/>
              </a:lnSpc>
              <a:tabLst>
                <a:tab pos="5829300" algn="l"/>
                <a:tab pos="9372600" algn="l"/>
              </a:tabLst>
            </a:pPr>
            <a:r>
              <a:rPr lang="zh-CN" altLang="zh-CN" kern="100">
                <a:ea typeface="黑体"/>
                <a:cs typeface="Times New Roman"/>
              </a:rPr>
              <a:t>辨析　</a:t>
            </a:r>
            <a:r>
              <a:rPr lang="zh-CN" altLang="zh-CN" kern="100">
                <a:ea typeface="仿宋_GB2312"/>
                <a:cs typeface="Times New Roman"/>
              </a:rPr>
              <a:t>都有</a:t>
            </a:r>
            <a:r>
              <a:rPr lang="en-US" altLang="zh-CN" kern="100">
                <a:latin typeface="宋体"/>
                <a:cs typeface="Times New Roman"/>
              </a:rPr>
              <a:t>“</a:t>
            </a:r>
            <a:r>
              <a:rPr lang="zh-CN" altLang="zh-CN" kern="100">
                <a:ea typeface="仿宋_GB2312"/>
                <a:cs typeface="Times New Roman"/>
              </a:rPr>
              <a:t>停止</a:t>
            </a:r>
            <a:r>
              <a:rPr lang="en-US" altLang="zh-CN" kern="100">
                <a:latin typeface="宋体"/>
                <a:cs typeface="Times New Roman"/>
              </a:rPr>
              <a:t>”</a:t>
            </a:r>
            <a:r>
              <a:rPr lang="zh-CN" altLang="zh-CN" kern="100">
                <a:ea typeface="仿宋_GB2312"/>
                <a:cs typeface="Times New Roman"/>
              </a:rPr>
              <a:t>的意思。</a:t>
            </a:r>
            <a:r>
              <a:rPr lang="en-US" altLang="zh-CN" kern="100">
                <a:latin typeface="宋体"/>
                <a:cs typeface="Times New Roman"/>
              </a:rPr>
              <a:t>“</a:t>
            </a:r>
            <a:r>
              <a:rPr lang="zh-CN" altLang="zh-CN" kern="100">
                <a:ea typeface="仿宋_GB2312"/>
                <a:cs typeface="Times New Roman"/>
              </a:rPr>
              <a:t>中止</a:t>
            </a:r>
            <a:r>
              <a:rPr lang="en-US" altLang="zh-CN" kern="100">
                <a:latin typeface="宋体"/>
                <a:cs typeface="Times New Roman"/>
              </a:rPr>
              <a:t>”</a:t>
            </a:r>
            <a:r>
              <a:rPr lang="zh-CN" altLang="zh-CN" kern="100">
                <a:ea typeface="仿宋_GB2312"/>
                <a:cs typeface="Times New Roman"/>
              </a:rPr>
              <a:t>指</a:t>
            </a:r>
            <a:r>
              <a:rPr lang="en-US" altLang="zh-CN" kern="100">
                <a:ea typeface="仿宋_GB2312"/>
                <a:cs typeface="Courier New"/>
              </a:rPr>
              <a:t>(</a:t>
            </a:r>
            <a:r>
              <a:rPr lang="zh-CN" altLang="zh-CN" kern="100">
                <a:ea typeface="仿宋_GB2312"/>
                <a:cs typeface="Times New Roman"/>
              </a:rPr>
              <a:t>做事</a:t>
            </a:r>
            <a:r>
              <a:rPr lang="en-US" altLang="zh-CN" kern="100">
                <a:ea typeface="仿宋_GB2312"/>
                <a:cs typeface="Courier New"/>
              </a:rPr>
              <a:t>)</a:t>
            </a:r>
            <a:r>
              <a:rPr lang="zh-CN" altLang="zh-CN" kern="100">
                <a:ea typeface="仿宋_GB2312"/>
                <a:cs typeface="Times New Roman"/>
              </a:rPr>
              <a:t>中途停止；使中途停止。</a:t>
            </a:r>
            <a:r>
              <a:rPr lang="en-US" altLang="zh-CN" kern="100">
                <a:latin typeface="宋体"/>
                <a:cs typeface="Times New Roman"/>
              </a:rPr>
              <a:t>“</a:t>
            </a:r>
            <a:r>
              <a:rPr lang="zh-CN" altLang="zh-CN" kern="100">
                <a:ea typeface="仿宋_GB2312"/>
                <a:cs typeface="Times New Roman"/>
              </a:rPr>
              <a:t>终止</a:t>
            </a:r>
            <a:r>
              <a:rPr lang="en-US" altLang="zh-CN" kern="100">
                <a:latin typeface="宋体"/>
                <a:cs typeface="Times New Roman"/>
              </a:rPr>
              <a:t>”</a:t>
            </a:r>
            <a:r>
              <a:rPr lang="zh-CN" altLang="zh-CN" kern="100">
                <a:ea typeface="仿宋_GB2312"/>
                <a:cs typeface="Times New Roman"/>
              </a:rPr>
              <a:t>指结束；停止。</a:t>
            </a:r>
            <a:r>
              <a:rPr lang="en-US" altLang="zh-CN" kern="100">
                <a:latin typeface="宋体"/>
                <a:cs typeface="Times New Roman"/>
              </a:rPr>
              <a:t>“</a:t>
            </a:r>
            <a:r>
              <a:rPr lang="zh-CN" altLang="zh-CN" kern="100">
                <a:ea typeface="仿宋_GB2312"/>
                <a:cs typeface="Times New Roman"/>
              </a:rPr>
              <a:t>中止</a:t>
            </a:r>
            <a:r>
              <a:rPr lang="en-US" altLang="zh-CN" kern="100">
                <a:latin typeface="宋体"/>
                <a:cs typeface="Times New Roman"/>
              </a:rPr>
              <a:t>”</a:t>
            </a:r>
            <a:r>
              <a:rPr lang="zh-CN" altLang="zh-CN" kern="100">
                <a:ea typeface="仿宋_GB2312"/>
                <a:cs typeface="Times New Roman"/>
              </a:rPr>
              <a:t>指事情还没有完成，由于某种原因被迫停止，有可能继续下去，也有可能不继续下去；</a:t>
            </a:r>
            <a:r>
              <a:rPr lang="en-US" altLang="zh-CN" kern="100">
                <a:latin typeface="宋体"/>
                <a:cs typeface="Times New Roman"/>
              </a:rPr>
              <a:t>“</a:t>
            </a:r>
            <a:r>
              <a:rPr lang="zh-CN" altLang="zh-CN" kern="100">
                <a:ea typeface="仿宋_GB2312"/>
                <a:cs typeface="Times New Roman"/>
              </a:rPr>
              <a:t>终止</a:t>
            </a:r>
            <a:r>
              <a:rPr lang="en-US" altLang="zh-CN" kern="100">
                <a:latin typeface="宋体"/>
                <a:cs typeface="Times New Roman"/>
              </a:rPr>
              <a:t>”</a:t>
            </a:r>
            <a:r>
              <a:rPr lang="zh-CN" altLang="zh-CN" kern="100">
                <a:ea typeface="仿宋_GB2312"/>
                <a:cs typeface="Times New Roman"/>
              </a:rPr>
              <a:t>是最终的结果，最终停止，不再发展、进行下去了，事情到此为止。</a:t>
            </a:r>
            <a:endParaRPr lang="zh-CN" altLang="zh-CN" sz="1050" kern="100">
              <a:effectLst/>
              <a:latin typeface="宋体"/>
              <a:cs typeface="Courier New"/>
            </a:endParaRPr>
          </a:p>
        </p:txBody>
      </p:sp>
      <p:sp>
        <p:nvSpPr>
          <p:cNvPr id="6" name="Rectangle 6"/>
          <p:cNvSpPr>
            <a:spLocks noChangeArrowheads="1"/>
          </p:cNvSpPr>
          <p:nvPr/>
        </p:nvSpPr>
        <p:spPr bwMode="auto">
          <a:xfrm>
            <a:off x="4379341" y="2997746"/>
            <a:ext cx="995785"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smtClean="0">
                <a:solidFill>
                  <a:srgbClr val="FF0000"/>
                </a:solidFill>
                <a:cs typeface="Times New Roman"/>
              </a:rPr>
              <a:t>终止</a:t>
            </a:r>
            <a:r>
              <a:rPr lang="en-US" altLang="zh-CN" sz="2800" b="1" kern="100" smtClean="0">
                <a:solidFill>
                  <a:srgbClr val="FF0000"/>
                </a:solidFill>
                <a:cs typeface="Times New Roman"/>
              </a:rPr>
              <a:t> </a:t>
            </a:r>
            <a:endParaRPr lang="zh-CN" altLang="zh-CN" sz="1050" kern="100">
              <a:effectLst/>
              <a:latin typeface="宋体"/>
              <a:cs typeface="Courier New"/>
            </a:endParaRPr>
          </a:p>
        </p:txBody>
      </p:sp>
    </p:spTree>
    <p:extLst>
      <p:ext uri="{BB962C8B-B14F-4D97-AF65-F5344CB8AC3E}">
        <p14:creationId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1"/>
          <p:cNvSpPr>
            <a:spLocks noGrp="1"/>
          </p:cNvSpPr>
          <p:nvPr>
            <p:ph idx="1"/>
          </p:nvPr>
        </p:nvSpPr>
        <p:spPr>
          <a:xfrm>
            <a:off x="487051" y="1276479"/>
            <a:ext cx="8344459" cy="3639149"/>
          </a:xfrm>
        </p:spPr>
        <p:txBody>
          <a:bodyPr/>
          <a:lstStyle/>
          <a:p>
            <a:pPr indent="713740" algn="just">
              <a:tabLst>
                <a:tab pos="5829300" algn="l"/>
                <a:tab pos="9372600" algn="l"/>
              </a:tabLst>
            </a:pPr>
            <a:r>
              <a:rPr lang="en-US" altLang="zh-CN" kern="100">
                <a:cs typeface="Courier New"/>
              </a:rPr>
              <a:t>1</a:t>
            </a:r>
            <a:r>
              <a:rPr lang="zh-CN" altLang="zh-CN" kern="100">
                <a:cs typeface="Times New Roman"/>
              </a:rPr>
              <a:t>．学习本单元，要注意知人论世，在人物与社会环境共生的互动关系中认识人物性格的形成和发展，关注作品的社会批判性。</a:t>
            </a:r>
            <a:endParaRPr lang="zh-CN" altLang="zh-CN" sz="1050" kern="100">
              <a:latin typeface="宋体"/>
              <a:cs typeface="Courier New"/>
            </a:endParaRPr>
          </a:p>
          <a:p>
            <a:pPr indent="713740" algn="just">
              <a:tabLst>
                <a:tab pos="5829300" algn="l"/>
                <a:tab pos="9372600" algn="l"/>
              </a:tabLst>
            </a:pPr>
            <a:r>
              <a:rPr lang="en-US" altLang="zh-CN" kern="100">
                <a:cs typeface="Courier New"/>
              </a:rPr>
              <a:t>2</a:t>
            </a:r>
            <a:r>
              <a:rPr lang="zh-CN" altLang="zh-CN" kern="100">
                <a:cs typeface="Times New Roman"/>
              </a:rPr>
              <a:t>．了解作者如何运用多种艺术手法实现创作意图，品味小说在形象、情节、语言等方面的独特魅力，欣赏不同小说的不同风格类型。</a:t>
            </a:r>
            <a:endParaRPr lang="zh-CN" altLang="zh-CN" sz="1050" kern="100">
              <a:latin typeface="宋体"/>
              <a:cs typeface="Courier New"/>
            </a:endParaRPr>
          </a:p>
          <a:p>
            <a:pPr indent="713740" algn="just">
              <a:tabLst>
                <a:tab pos="5829300" algn="l"/>
                <a:tab pos="9372600" algn="l"/>
              </a:tabLst>
            </a:pPr>
            <a:r>
              <a:rPr lang="en-US" altLang="zh-CN" kern="100">
                <a:cs typeface="Courier New"/>
              </a:rPr>
              <a:t>3</a:t>
            </a:r>
            <a:r>
              <a:rPr lang="zh-CN" altLang="zh-CN" kern="100">
                <a:cs typeface="Times New Roman"/>
              </a:rPr>
              <a:t>．学习用读书提要或读书笔记记录自己的阅读感受和见解，借鉴小说技法进行创作</a:t>
            </a:r>
            <a:r>
              <a:rPr lang="zh-CN" altLang="zh-CN" kern="100" smtClean="0">
                <a:cs typeface="Times New Roman"/>
              </a:rPr>
              <a:t>。</a:t>
            </a:r>
            <a:endParaRPr lang="zh-CN" altLang="zh-CN" sz="1050" kern="100">
              <a:latin typeface="宋体"/>
              <a:cs typeface="Courier New"/>
            </a:endParaRPr>
          </a:p>
        </p:txBody>
      </p:sp>
      <p:pic>
        <p:nvPicPr>
          <p:cNvPr id="8196" name="Picture 4" descr="D:\潇潇\原始文件\语文人教版必修下册(2021.1.21教用出成书)\单元目标.tif"/>
          <p:cNvPicPr>
            <a:picLocks noChangeAspect="1" noChangeArrowheads="1"/>
          </p:cNvPicPr>
          <p:nvPr/>
        </p:nvPicPr>
        <p:blipFill>
          <a:blip r:embed="rId2" r:link="rId3">
            <a:extLst>
              <a:ext uri="{28A0092B-C50C-407E-A947-70E740481C1C}">
                <a14:useLocalDpi xmlns:a14="http://schemas.microsoft.com/office/drawing/2010/main" val="0"/>
              </a:ext>
            </a:extLst>
          </a:blip>
          <a:srcRect r="6688"/>
          <a:stretch>
            <a:fillRect/>
          </a:stretch>
        </p:blipFill>
        <p:spPr bwMode="auto">
          <a:xfrm>
            <a:off x="46534" y="621482"/>
            <a:ext cx="12066909"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8" name="Picture 2" descr="D:\潇潇\原始文件\语文人教版必修下册(2021.1.21教用出成书)\AA1.tif"/>
          <p:cNvPicPr>
            <a:picLocks noChangeAspect="1" noChangeArrowheads="1"/>
          </p:cNvPicPr>
          <p:nvPr/>
        </p:nvPicPr>
        <p:blipFill>
          <a:blip r:embed="rId4" r:link="rId5" cstate="print">
            <a:extLst>
              <a:ext uri="{28A0092B-C50C-407E-A947-70E740481C1C}">
                <a14:useLocalDpi xmlns:a14="http://schemas.microsoft.com/office/drawing/2010/main" val="0"/>
              </a:ext>
            </a:extLst>
          </a:blip>
          <a:stretch>
            <a:fillRect/>
          </a:stretch>
        </p:blipFill>
        <p:spPr bwMode="auto">
          <a:xfrm>
            <a:off x="8903518" y="1881981"/>
            <a:ext cx="3028950" cy="376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565333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探究</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思维发展与提升</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p14="http://schemas.microsoft.com/office/powerpoint/2010/main" val="253226769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415043" y="1269554"/>
            <a:ext cx="11377262" cy="622939"/>
          </a:xfrm>
        </p:spPr>
        <p:txBody>
          <a:bodyPr/>
          <a:lstStyle/>
          <a:p>
            <a:pPr indent="713740" algn="just">
              <a:tabLst>
                <a:tab pos="5829300" algn="l"/>
                <a:tab pos="9372600" algn="l"/>
              </a:tabLst>
            </a:pPr>
            <a:r>
              <a:rPr lang="zh-CN" altLang="zh-CN" kern="100">
                <a:ea typeface="黑体"/>
                <a:cs typeface="Times New Roman"/>
              </a:rPr>
              <a:t>结构</a:t>
            </a:r>
            <a:r>
              <a:rPr lang="zh-CN" altLang="zh-CN" kern="100" smtClean="0">
                <a:ea typeface="黑体"/>
                <a:cs typeface="Times New Roman"/>
              </a:rPr>
              <a:t>图解</a:t>
            </a:r>
            <a:endParaRPr lang="zh-CN" altLang="zh-CN" sz="1050" kern="100">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072630709"/>
              </p:ext>
            </p:extLst>
          </p:nvPr>
        </p:nvGraphicFramePr>
        <p:xfrm>
          <a:off x="2986533" y="693490"/>
          <a:ext cx="5268913" cy="758825"/>
        </p:xfrm>
        <a:graphic>
          <a:graphicData uri="http://schemas.openxmlformats.org/presentationml/2006/ole">
            <mc:AlternateContent xmlns:mc="http://schemas.openxmlformats.org/markup-compatibility/2006">
              <mc:Choice xmlns:v="urn:schemas-microsoft-com:vml" Requires="v">
                <p:oleObj spid="_x0000_s4098" name="文档" r:id="rId3" imgW="5269078" imgH="759565" progId="word.document.8">
                  <p:embed/>
                </p:oleObj>
              </mc:Choice>
              <mc:Fallback>
                <p:oleObj name="文档" r:id="rId3" imgW="5269078" imgH="759565" progId="word.document.8">
                  <p:embed/>
                  <p:pic>
                    <p:nvPicPr>
                      <p:cNvPr id="0" name="OLE substitute image"/>
                      <p:cNvPicPr/>
                      <p:nvPr/>
                    </p:nvPicPr>
                    <p:blipFill>
                      <a:blip r:embed="rId4"/>
                      <a:stretch>
                        <a:fillRect/>
                      </a:stretch>
                    </p:blipFill>
                    <p:spPr>
                      <a:xfrm>
                        <a:off x="2986533" y="693490"/>
                        <a:ext cx="5268913" cy="758825"/>
                      </a:xfrm>
                      <a:prstGeom prst="rect">
                        <a:avLst/>
                      </a:prstGeom>
                      <a:noFill/>
                    </p:spPr>
                  </p:pic>
                </p:oleObj>
              </mc:Fallback>
            </mc:AlternateContent>
          </a:graphicData>
        </a:graphic>
      </p:graphicFrame>
      <p:pic>
        <p:nvPicPr>
          <p:cNvPr id="7194" name="Picture 26" descr="D:\潇潇\原始文件\语文人教版必修下册(2021.1.21教用出成书)\Y26.TIF"/>
          <p:cNvPicPr>
            <a:picLocks noChangeAspect="1" noChangeArrowheads="1"/>
          </p:cNvPicPr>
          <p:nvPr/>
        </p:nvPicPr>
        <p:blipFill>
          <a:blip r:embed="rId5" r:link="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273646" y="1485578"/>
            <a:ext cx="8574088" cy="447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171052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474007"/>
            <a:ext cx="11377262" cy="3035907"/>
          </a:xfrm>
        </p:spPr>
        <p:txBody>
          <a:bodyPr/>
          <a:lstStyle/>
          <a:p>
            <a:pPr indent="713740" algn="just">
              <a:tabLst>
                <a:tab pos="5829300" algn="l"/>
                <a:tab pos="9372600" algn="l"/>
              </a:tabLst>
            </a:pPr>
            <a:r>
              <a:rPr lang="zh-CN" altLang="zh-CN" kern="100">
                <a:ea typeface="黑体"/>
                <a:cs typeface="Times New Roman"/>
              </a:rPr>
              <a:t>主旨探微</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祝福》通过描写祥林嫂一生的悲惨遭遇及其周围的人物和环境，反映了辛亥革命以后中国的社会矛盾，深刻地揭露了封建礼教及宗法制度对广大群众，尤其是对劳动妇女的摧残与迫害，揭露了封建礼教吃人的本质，指出彻底反封建的必要性</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307109044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203627"/>
            <a:ext cx="11377262" cy="4242391"/>
          </a:xfrm>
        </p:spPr>
        <p:txBody>
          <a:bodyPr/>
          <a:lstStyle/>
          <a:p>
            <a:pPr indent="713740" algn="just">
              <a:tabLst>
                <a:tab pos="5829300" algn="l"/>
                <a:tab pos="9372600" algn="l"/>
              </a:tabLst>
            </a:pPr>
            <a:r>
              <a:rPr lang="zh-CN" altLang="zh-CN" kern="100">
                <a:ea typeface="黑体"/>
                <a:cs typeface="Times New Roman"/>
              </a:rPr>
              <a:t>文本特色</a:t>
            </a:r>
            <a:endParaRPr lang="zh-CN" altLang="zh-CN" sz="1050" kern="100">
              <a:latin typeface="宋体"/>
              <a:cs typeface="Courier New"/>
            </a:endParaRPr>
          </a:p>
          <a:p>
            <a:pPr indent="713740" algn="just">
              <a:tabLst>
                <a:tab pos="5829300" algn="l"/>
                <a:tab pos="9372600" algn="l"/>
              </a:tabLst>
            </a:pPr>
            <a:r>
              <a:rPr lang="en-US" altLang="zh-CN" kern="100">
                <a:cs typeface="Courier New"/>
              </a:rPr>
              <a:t>1</a:t>
            </a:r>
            <a:r>
              <a:rPr lang="zh-CN" altLang="zh-CN" kern="100">
                <a:cs typeface="Times New Roman"/>
              </a:rPr>
              <a:t>．倒叙手法激人兴趣</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《祝福》采用倒叙的手法，把祥林嫂在</a:t>
            </a:r>
            <a:r>
              <a:rPr lang="en-US" altLang="zh-CN" kern="100">
                <a:latin typeface="宋体"/>
                <a:cs typeface="Times New Roman"/>
              </a:rPr>
              <a:t>“</a:t>
            </a:r>
            <a:r>
              <a:rPr lang="zh-CN" altLang="zh-CN" kern="100">
                <a:cs typeface="Times New Roman"/>
              </a:rPr>
              <a:t>祝福</a:t>
            </a:r>
            <a:r>
              <a:rPr lang="en-US" altLang="zh-CN" kern="100">
                <a:latin typeface="宋体"/>
                <a:cs typeface="Times New Roman"/>
              </a:rPr>
              <a:t>”</a:t>
            </a:r>
            <a:r>
              <a:rPr lang="zh-CN" altLang="zh-CN" kern="100">
                <a:cs typeface="Times New Roman"/>
              </a:rPr>
              <a:t>中死去的悲剧结局提到前文来写，然后再以</a:t>
            </a:r>
            <a:r>
              <a:rPr lang="en-US" altLang="zh-CN" kern="100">
                <a:latin typeface="宋体"/>
                <a:cs typeface="Times New Roman"/>
              </a:rPr>
              <a:t>“</a:t>
            </a:r>
            <a:r>
              <a:rPr lang="zh-CN" altLang="zh-CN" kern="100">
                <a:cs typeface="Times New Roman"/>
              </a:rPr>
              <a:t>然而先前所见所闻的她的半生事迹的断片，至此也联成一片了</a:t>
            </a:r>
            <a:r>
              <a:rPr lang="en-US" altLang="zh-CN" kern="100">
                <a:latin typeface="宋体"/>
                <a:cs typeface="Times New Roman"/>
              </a:rPr>
              <a:t>”</a:t>
            </a:r>
            <a:r>
              <a:rPr lang="zh-CN" altLang="zh-CN" kern="100">
                <a:cs typeface="Times New Roman"/>
              </a:rPr>
              <a:t>这句话引出对祥林嫂的故事的记叙。这样的安排，设置了一系列悬念，也使</a:t>
            </a:r>
            <a:r>
              <a:rPr lang="en-US" altLang="zh-CN" kern="100">
                <a:latin typeface="宋体"/>
                <a:cs typeface="Times New Roman"/>
              </a:rPr>
              <a:t>“</a:t>
            </a:r>
            <a:r>
              <a:rPr lang="zh-CN" altLang="zh-CN" kern="100">
                <a:cs typeface="Times New Roman"/>
              </a:rPr>
              <a:t>祝福</a:t>
            </a:r>
            <a:r>
              <a:rPr lang="en-US" altLang="zh-CN" kern="100">
                <a:latin typeface="宋体"/>
                <a:cs typeface="Times New Roman"/>
              </a:rPr>
              <a:t>”</a:t>
            </a:r>
            <a:r>
              <a:rPr lang="zh-CN" altLang="zh-CN" kern="100">
                <a:cs typeface="Times New Roman"/>
              </a:rPr>
              <a:t>的热闹与祥林嫂的凄苦之死形成鲜明对照，大大增强了作品的悲剧性</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086789"/>
            <a:ext cx="11377262" cy="3639149"/>
          </a:xfrm>
        </p:spPr>
        <p:txBody>
          <a:bodyPr/>
          <a:lstStyle/>
          <a:p>
            <a:pPr indent="713740" algn="just">
              <a:tabLst>
                <a:tab pos="5829300" algn="l"/>
                <a:tab pos="9372600" algn="l"/>
              </a:tabLst>
            </a:pPr>
            <a:r>
              <a:rPr lang="en-US" altLang="zh-CN" kern="100">
                <a:cs typeface="Courier New"/>
              </a:rPr>
              <a:t>2</a:t>
            </a:r>
            <a:r>
              <a:rPr lang="zh-CN" altLang="zh-CN" kern="100">
                <a:cs typeface="Times New Roman"/>
              </a:rPr>
              <a:t>．外貌描写富有特色</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小说在刻画祥林嫂的形象时，综合运用了肖像描写、动作描写、语言描写和心理描写等手法，其中肖像描写尤为突出。小说描写了祥林嫂初到鲁镇、再到鲁镇、临死之前三个时期的外貌，集中反映了人物的性格和精神状况，展示了她每况愈下的苦难历程，从而有力地表现了小说的主题</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987603"/>
            <a:ext cx="11377262" cy="4242391"/>
          </a:xfrm>
        </p:spPr>
        <p:txBody>
          <a:bodyPr/>
          <a:lstStyle/>
          <a:p>
            <a:pPr indent="713740" algn="just">
              <a:tabLst>
                <a:tab pos="5829300" algn="l"/>
                <a:tab pos="9372600" algn="l"/>
              </a:tabLst>
            </a:pPr>
            <a:r>
              <a:rPr lang="en-US" altLang="zh-CN" kern="100">
                <a:cs typeface="Courier New"/>
              </a:rPr>
              <a:t>3</a:t>
            </a:r>
            <a:r>
              <a:rPr lang="zh-CN" altLang="zh-CN" kern="100">
                <a:cs typeface="Times New Roman"/>
              </a:rPr>
              <a:t>．语言描写富有个性</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小说中的语言描写非常精彩。例如，祥林嫂再进鲁家当佣人时，她去分配酒杯筷子、取烛台，四婶慌忙说：</a:t>
            </a:r>
            <a:r>
              <a:rPr lang="en-US" altLang="zh-CN" kern="100">
                <a:latin typeface="宋体"/>
                <a:cs typeface="Times New Roman"/>
              </a:rPr>
              <a:t>“</a:t>
            </a:r>
            <a:r>
              <a:rPr lang="zh-CN" altLang="zh-CN" kern="100">
                <a:cs typeface="Times New Roman"/>
              </a:rPr>
              <a:t>祥林嫂，你放着罢！我来摆。</a:t>
            </a:r>
            <a:r>
              <a:rPr lang="en-US" altLang="zh-CN" kern="100">
                <a:latin typeface="宋体"/>
                <a:cs typeface="Times New Roman"/>
              </a:rPr>
              <a:t>”“</a:t>
            </a:r>
            <a:r>
              <a:rPr lang="zh-CN" altLang="zh-CN" kern="100">
                <a:cs typeface="Times New Roman"/>
              </a:rPr>
              <a:t>祥林嫂，你放着罢！我来拿。</a:t>
            </a:r>
            <a:r>
              <a:rPr lang="en-US" altLang="zh-CN" kern="100">
                <a:latin typeface="宋体"/>
                <a:cs typeface="Times New Roman"/>
              </a:rPr>
              <a:t>”</a:t>
            </a:r>
            <a:r>
              <a:rPr lang="zh-CN" altLang="zh-CN" kern="100">
                <a:cs typeface="Times New Roman"/>
              </a:rPr>
              <a:t>捐完门槛的祥林嫂坦然地去拿祭祀用的酒杯和筷子，四婶慌忙大声说：</a:t>
            </a:r>
            <a:r>
              <a:rPr lang="en-US" altLang="zh-CN" kern="100">
                <a:latin typeface="宋体"/>
                <a:cs typeface="Times New Roman"/>
              </a:rPr>
              <a:t>“</a:t>
            </a:r>
            <a:r>
              <a:rPr lang="zh-CN" altLang="zh-CN" kern="100">
                <a:cs typeface="Times New Roman"/>
              </a:rPr>
              <a:t>你放着罢，祥林嫂！</a:t>
            </a:r>
            <a:r>
              <a:rPr lang="en-US" altLang="zh-CN" kern="100">
                <a:latin typeface="宋体"/>
                <a:cs typeface="Times New Roman"/>
              </a:rPr>
              <a:t>”</a:t>
            </a:r>
            <a:r>
              <a:rPr lang="zh-CN" altLang="zh-CN" kern="100">
                <a:cs typeface="Times New Roman"/>
              </a:rPr>
              <a:t>几处语言都是告诉祥林嫂不要动祭品，但语气却大不一样。前两句是较温和的劝告式，而后者则是很强硬的命令式</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348487"/>
            <a:ext cx="11377262" cy="4261562"/>
          </a:xfrm>
        </p:spPr>
        <p:txBody>
          <a:bodyPr/>
          <a:lstStyle/>
          <a:p>
            <a:pPr indent="713740" algn="just">
              <a:tabLst>
                <a:tab pos="5829300" algn="l"/>
                <a:tab pos="9372600" algn="l"/>
              </a:tabLst>
            </a:pPr>
            <a:r>
              <a:rPr lang="zh-CN" altLang="zh-CN" kern="100">
                <a:ea typeface="黑体"/>
                <a:cs typeface="Times New Roman"/>
              </a:rPr>
              <a:t>【任务一】从性格和心理特点的角度感受和分析人物形象。</a:t>
            </a:r>
            <a:endParaRPr lang="zh-CN" altLang="zh-CN" sz="1050" kern="100">
              <a:latin typeface="宋体"/>
              <a:cs typeface="Courier New"/>
            </a:endParaRPr>
          </a:p>
          <a:p>
            <a:pPr indent="713740" algn="just">
              <a:tabLst>
                <a:tab pos="5829300" algn="l"/>
                <a:tab pos="9372600" algn="l"/>
              </a:tabLst>
            </a:pPr>
            <a:r>
              <a:rPr lang="zh-CN" altLang="zh-CN" kern="100">
                <a:ea typeface="黑体"/>
                <a:cs typeface="Times New Roman"/>
              </a:rPr>
              <a:t>活动</a:t>
            </a:r>
            <a:r>
              <a:rPr lang="en-US" altLang="zh-CN" kern="100">
                <a:ea typeface="黑体"/>
                <a:cs typeface="Courier New"/>
              </a:rPr>
              <a:t>1</a:t>
            </a:r>
            <a:r>
              <a:rPr lang="zh-CN" altLang="zh-CN" kern="100">
                <a:ea typeface="黑体"/>
                <a:cs typeface="Times New Roman"/>
              </a:rPr>
              <a:t>　</a:t>
            </a:r>
            <a:r>
              <a:rPr lang="zh-CN" altLang="zh-CN" kern="100">
                <a:cs typeface="Times New Roman"/>
              </a:rPr>
              <a:t>鲁迅先生说过：</a:t>
            </a:r>
            <a:r>
              <a:rPr lang="en-US" altLang="zh-CN" kern="100">
                <a:latin typeface="宋体"/>
                <a:cs typeface="Times New Roman"/>
              </a:rPr>
              <a:t>“</a:t>
            </a:r>
            <a:r>
              <a:rPr lang="zh-CN" altLang="zh-CN" kern="100">
                <a:cs typeface="Times New Roman"/>
              </a:rPr>
              <a:t>要极节省地画出一个人的特点，最好是画他的眼睛。</a:t>
            </a:r>
            <a:r>
              <a:rPr lang="en-US" altLang="zh-CN" kern="100">
                <a:latin typeface="宋体"/>
                <a:cs typeface="Times New Roman"/>
              </a:rPr>
              <a:t>”</a:t>
            </a:r>
            <a:r>
              <a:rPr lang="zh-CN" altLang="zh-CN" kern="100">
                <a:cs typeface="Times New Roman"/>
              </a:rPr>
              <a:t>小说中一共几次写到祥林嫂的眼睛？鲁迅先生每次写她的眼睛时，都侧重表现了祥林嫂怎样的特征？</a:t>
            </a:r>
            <a:endParaRPr lang="zh-CN" altLang="zh-CN" sz="1050" kern="100">
              <a:latin typeface="宋体"/>
              <a:cs typeface="Courier New"/>
            </a:endParaRPr>
          </a:p>
          <a:p>
            <a:pPr indent="713740" algn="just">
              <a:tabLst>
                <a:tab pos="5829300" algn="l"/>
                <a:tab pos="9372600" algn="l"/>
              </a:tabLst>
            </a:pPr>
            <a:r>
              <a:rPr lang="en-US" altLang="zh-CN" kern="100">
                <a:solidFill>
                  <a:srgbClr val="FF00FF"/>
                </a:solidFill>
                <a:ea typeface="黑体"/>
                <a:cs typeface="Courier New"/>
              </a:rPr>
              <a:t>[</a:t>
            </a:r>
            <a:r>
              <a:rPr lang="zh-CN" altLang="zh-CN" kern="100">
                <a:solidFill>
                  <a:srgbClr val="FF00FF"/>
                </a:solidFill>
                <a:ea typeface="黑体"/>
                <a:cs typeface="Times New Roman"/>
              </a:rPr>
              <a:t>提示</a:t>
            </a:r>
            <a:r>
              <a:rPr lang="en-US" altLang="zh-CN" kern="100">
                <a:solidFill>
                  <a:srgbClr val="FF00FF"/>
                </a:solidFill>
                <a:ea typeface="黑体"/>
                <a:cs typeface="Courier New"/>
              </a:rPr>
              <a:t>]</a:t>
            </a:r>
            <a:r>
              <a:rPr lang="zh-CN" altLang="zh-CN" kern="100">
                <a:ea typeface="仿宋_GB2312"/>
                <a:cs typeface="Times New Roman"/>
              </a:rPr>
              <a:t>鲁迅先生很善于通过描写眼睛来刻画人物，文中曾</a:t>
            </a:r>
            <a:r>
              <a:rPr lang="en-US" altLang="zh-CN" kern="100">
                <a:ea typeface="仿宋_GB2312"/>
                <a:cs typeface="Courier New"/>
              </a:rPr>
              <a:t>9</a:t>
            </a:r>
            <a:r>
              <a:rPr lang="zh-CN" altLang="zh-CN" kern="100">
                <a:ea typeface="仿宋_GB2312"/>
                <a:cs typeface="Times New Roman"/>
              </a:rPr>
              <a:t>次写到祥林嫂的眼睛：</a:t>
            </a:r>
            <a:endParaRPr lang="zh-CN" altLang="zh-CN" sz="1050" kern="100">
              <a:latin typeface="宋体"/>
              <a:cs typeface="Courier New"/>
            </a:endParaRPr>
          </a:p>
          <a:p>
            <a:pPr indent="713740" algn="just">
              <a:tabLst>
                <a:tab pos="5829300" algn="l"/>
                <a:tab pos="9372600" algn="l"/>
              </a:tabLst>
            </a:pPr>
            <a:r>
              <a:rPr lang="en-US" altLang="zh-CN" kern="100">
                <a:ea typeface="仿宋_GB2312"/>
                <a:cs typeface="Courier New"/>
              </a:rPr>
              <a:t>(1)</a:t>
            </a:r>
            <a:r>
              <a:rPr lang="zh-CN" altLang="zh-CN" kern="100">
                <a:ea typeface="仿宋_GB2312"/>
                <a:cs typeface="Times New Roman"/>
              </a:rPr>
              <a:t>刚来鲁家时</a:t>
            </a:r>
            <a:r>
              <a:rPr lang="en-US" altLang="zh-CN" kern="100">
                <a:latin typeface="宋体"/>
                <a:cs typeface="Times New Roman"/>
              </a:rPr>
              <a:t>“</a:t>
            </a:r>
            <a:r>
              <a:rPr lang="zh-CN" altLang="zh-CN" kern="100">
                <a:ea typeface="仿宋_GB2312"/>
                <a:cs typeface="Times New Roman"/>
              </a:rPr>
              <a:t>顺着眼</a:t>
            </a:r>
            <a:r>
              <a:rPr lang="en-US" altLang="zh-CN" kern="100">
                <a:latin typeface="宋体"/>
                <a:cs typeface="Times New Roman"/>
              </a:rPr>
              <a:t>”</a:t>
            </a:r>
            <a:r>
              <a:rPr lang="zh-CN" altLang="zh-CN" kern="100">
                <a:ea typeface="仿宋_GB2312"/>
                <a:cs typeface="Times New Roman"/>
              </a:rPr>
              <a:t>，写出了她本分老实的性格特点</a:t>
            </a:r>
            <a:r>
              <a:rPr lang="zh-CN" altLang="zh-CN" kern="100" smtClean="0">
                <a:ea typeface="仿宋_GB2312"/>
                <a:cs typeface="Times New Roman"/>
              </a:rPr>
              <a:t>。</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30146729"/>
              </p:ext>
            </p:extLst>
          </p:nvPr>
        </p:nvGraphicFramePr>
        <p:xfrm>
          <a:off x="3202557" y="693490"/>
          <a:ext cx="5268913" cy="758825"/>
        </p:xfrm>
        <a:graphic>
          <a:graphicData uri="http://schemas.openxmlformats.org/presentationml/2006/ole">
            <mc:AlternateContent xmlns:mc="http://schemas.openxmlformats.org/markup-compatibility/2006">
              <mc:Choice xmlns:v="urn:schemas-microsoft-com:vml" Requires="v">
                <p:oleObj spid="_x0000_s5122" name="文档" r:id="rId3" imgW="5269078" imgH="759565" progId="word.document.8">
                  <p:embed/>
                </p:oleObj>
              </mc:Choice>
              <mc:Fallback>
                <p:oleObj name="文档" r:id="rId3" imgW="5269078" imgH="759565" progId="word.document.8">
                  <p:embed/>
                  <p:pic>
                    <p:nvPicPr>
                      <p:cNvPr id="0" name="OLE substitute image"/>
                      <p:cNvPicPr/>
                      <p:nvPr/>
                    </p:nvPicPr>
                    <p:blipFill>
                      <a:blip r:embed="rId4"/>
                      <a:stretch>
                        <a:fillRect/>
                      </a:stretch>
                    </p:blipFill>
                    <p:spPr>
                      <a:xfrm>
                        <a:off x="3202557" y="693490"/>
                        <a:ext cx="5268913" cy="758825"/>
                      </a:xfrm>
                      <a:prstGeom prst="rect">
                        <a:avLst/>
                      </a:prstGeom>
                      <a:noFill/>
                    </p:spPr>
                  </p:pic>
                </p:oleObj>
              </mc:Fallback>
            </mc:AlternateContent>
          </a:graphicData>
        </a:graphic>
      </p:graphicFrame>
    </p:spTree>
    <p:extLst>
      <p:ext uri="{BB962C8B-B14F-4D97-AF65-F5344CB8AC3E}">
        <p14:creationId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242391"/>
          </a:xfrm>
        </p:spPr>
        <p:txBody>
          <a:bodyPr/>
          <a:lstStyle/>
          <a:p>
            <a:pPr indent="713740" algn="just">
              <a:tabLst>
                <a:tab pos="5829300" algn="l"/>
                <a:tab pos="9372600" algn="l"/>
              </a:tabLst>
            </a:pPr>
            <a:r>
              <a:rPr lang="en-US" altLang="zh-CN" kern="100">
                <a:ea typeface="仿宋_GB2312"/>
                <a:cs typeface="Courier New"/>
              </a:rPr>
              <a:t>(2)</a:t>
            </a:r>
            <a:r>
              <a:rPr lang="zh-CN" altLang="zh-CN" kern="100">
                <a:ea typeface="仿宋_GB2312"/>
                <a:cs typeface="Times New Roman"/>
              </a:rPr>
              <a:t>重回鲁家时依旧是</a:t>
            </a:r>
            <a:r>
              <a:rPr lang="en-US" altLang="zh-CN" kern="100">
                <a:latin typeface="宋体"/>
                <a:cs typeface="Times New Roman"/>
              </a:rPr>
              <a:t>“</a:t>
            </a:r>
            <a:r>
              <a:rPr lang="zh-CN" altLang="zh-CN" kern="100">
                <a:ea typeface="仿宋_GB2312"/>
                <a:cs typeface="Times New Roman"/>
              </a:rPr>
              <a:t>顺着眼</a:t>
            </a:r>
            <a:r>
              <a:rPr lang="en-US" altLang="zh-CN" kern="100">
                <a:latin typeface="宋体"/>
                <a:cs typeface="Times New Roman"/>
              </a:rPr>
              <a:t>”</a:t>
            </a:r>
            <a:r>
              <a:rPr lang="zh-CN" altLang="zh-CN" kern="100">
                <a:ea typeface="仿宋_GB2312"/>
                <a:cs typeface="Times New Roman"/>
              </a:rPr>
              <a:t>，但</a:t>
            </a:r>
            <a:r>
              <a:rPr lang="en-US" altLang="zh-CN" kern="100">
                <a:latin typeface="宋体"/>
                <a:cs typeface="Times New Roman"/>
              </a:rPr>
              <a:t>“</a:t>
            </a:r>
            <a:r>
              <a:rPr lang="zh-CN" altLang="zh-CN" kern="100">
                <a:ea typeface="仿宋_GB2312"/>
                <a:cs typeface="Times New Roman"/>
              </a:rPr>
              <a:t>眼角上带些泪痕，眼光也没有先前那样精神了</a:t>
            </a:r>
            <a:r>
              <a:rPr lang="en-US" altLang="zh-CN" kern="100">
                <a:latin typeface="宋体"/>
                <a:cs typeface="Times New Roman"/>
              </a:rPr>
              <a:t>”</a:t>
            </a:r>
            <a:r>
              <a:rPr lang="zh-CN" altLang="zh-CN" kern="100">
                <a:ea typeface="仿宋_GB2312"/>
                <a:cs typeface="Times New Roman"/>
              </a:rPr>
              <a:t>，此时的祥林嫂已经饱受摧残，经历了致命的生活打击。</a:t>
            </a:r>
            <a:endParaRPr lang="zh-CN" altLang="zh-CN" sz="1050" kern="100">
              <a:latin typeface="宋体"/>
              <a:cs typeface="Courier New"/>
            </a:endParaRPr>
          </a:p>
          <a:p>
            <a:pPr indent="713740" algn="just">
              <a:tabLst>
                <a:tab pos="5829300" algn="l"/>
                <a:tab pos="9372600" algn="l"/>
              </a:tabLst>
            </a:pPr>
            <a:r>
              <a:rPr lang="en-US" altLang="zh-CN" kern="100">
                <a:ea typeface="仿宋_GB2312"/>
                <a:cs typeface="Courier New"/>
              </a:rPr>
              <a:t>(3)</a:t>
            </a:r>
            <a:r>
              <a:rPr lang="zh-CN" altLang="zh-CN" kern="100">
                <a:ea typeface="仿宋_GB2312"/>
                <a:cs typeface="Times New Roman"/>
              </a:rPr>
              <a:t>此后在讲到儿子阿毛被狼叼去时，是</a:t>
            </a:r>
            <a:r>
              <a:rPr lang="en-US" altLang="zh-CN" kern="100">
                <a:latin typeface="宋体"/>
                <a:cs typeface="Times New Roman"/>
              </a:rPr>
              <a:t>“</a:t>
            </a:r>
            <a:r>
              <a:rPr lang="zh-CN" altLang="zh-CN" kern="100">
                <a:ea typeface="仿宋_GB2312"/>
                <a:cs typeface="Times New Roman"/>
              </a:rPr>
              <a:t>直着眼睛看他们</a:t>
            </a:r>
            <a:r>
              <a:rPr lang="en-US" altLang="zh-CN" kern="100">
                <a:latin typeface="宋体"/>
                <a:cs typeface="Times New Roman"/>
              </a:rPr>
              <a:t>”</a:t>
            </a:r>
            <a:r>
              <a:rPr lang="zh-CN" altLang="zh-CN" kern="100">
                <a:ea typeface="仿宋_GB2312"/>
                <a:cs typeface="Times New Roman"/>
              </a:rPr>
              <a:t>，显然失子已给她精神以重创。</a:t>
            </a:r>
            <a:endParaRPr lang="zh-CN" altLang="zh-CN" sz="1050" kern="100">
              <a:latin typeface="宋体"/>
              <a:cs typeface="Courier New"/>
            </a:endParaRPr>
          </a:p>
          <a:p>
            <a:pPr indent="713740" algn="just">
              <a:tabLst>
                <a:tab pos="5829300" algn="l"/>
                <a:tab pos="9372600" algn="l"/>
              </a:tabLst>
            </a:pPr>
            <a:r>
              <a:rPr lang="en-US" altLang="zh-CN" kern="100">
                <a:ea typeface="仿宋_GB2312"/>
                <a:cs typeface="Courier New"/>
              </a:rPr>
              <a:t>(4)</a:t>
            </a:r>
            <a:r>
              <a:rPr lang="zh-CN" altLang="zh-CN" kern="100">
                <a:ea typeface="仿宋_GB2312"/>
                <a:cs typeface="Times New Roman"/>
              </a:rPr>
              <a:t>面对其他人的嘲弄，</a:t>
            </a:r>
            <a:r>
              <a:rPr lang="en-US" altLang="zh-CN" kern="100">
                <a:latin typeface="宋体"/>
                <a:cs typeface="Times New Roman"/>
              </a:rPr>
              <a:t>“</a:t>
            </a:r>
            <a:r>
              <a:rPr lang="zh-CN" altLang="zh-CN" kern="100">
                <a:ea typeface="仿宋_GB2312"/>
                <a:cs typeface="Times New Roman"/>
              </a:rPr>
              <a:t>她单是一瞥他们，并不回答一句话</a:t>
            </a:r>
            <a:r>
              <a:rPr lang="en-US" altLang="zh-CN" kern="100">
                <a:latin typeface="宋体"/>
                <a:cs typeface="Times New Roman"/>
              </a:rPr>
              <a:t>”</a:t>
            </a:r>
            <a:r>
              <a:rPr lang="zh-CN" altLang="zh-CN" kern="100">
                <a:ea typeface="仿宋_GB2312"/>
                <a:cs typeface="Times New Roman"/>
              </a:rPr>
              <a:t>，这一瞥写尽了祥林嫂的冰冷和孤寂</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242391"/>
          </a:xfrm>
        </p:spPr>
        <p:txBody>
          <a:bodyPr/>
          <a:lstStyle/>
          <a:p>
            <a:pPr indent="713740" algn="just">
              <a:tabLst>
                <a:tab pos="5829300" algn="l"/>
                <a:tab pos="9372600" algn="l"/>
              </a:tabLst>
            </a:pPr>
            <a:r>
              <a:rPr lang="en-US" altLang="zh-CN" kern="100">
                <a:ea typeface="仿宋_GB2312"/>
                <a:cs typeface="Courier New"/>
              </a:rPr>
              <a:t>(5)</a:t>
            </a:r>
            <a:r>
              <a:rPr lang="zh-CN" altLang="zh-CN" kern="100">
                <a:ea typeface="仿宋_GB2312"/>
                <a:cs typeface="Times New Roman"/>
              </a:rPr>
              <a:t>在听了两个丈夫会在阴间抢夺她，将她锯为两半后，她</a:t>
            </a:r>
            <a:r>
              <a:rPr lang="en-US" altLang="zh-CN" kern="100">
                <a:latin typeface="宋体"/>
                <a:cs typeface="Times New Roman"/>
              </a:rPr>
              <a:t>“</a:t>
            </a:r>
            <a:r>
              <a:rPr lang="zh-CN" altLang="zh-CN" kern="100">
                <a:ea typeface="仿宋_GB2312"/>
                <a:cs typeface="Times New Roman"/>
              </a:rPr>
              <a:t>两眼上便都围着大黑圈</a:t>
            </a:r>
            <a:r>
              <a:rPr lang="en-US" altLang="zh-CN" kern="100">
                <a:latin typeface="宋体"/>
                <a:cs typeface="Times New Roman"/>
              </a:rPr>
              <a:t>”</a:t>
            </a:r>
            <a:r>
              <a:rPr lang="zh-CN" altLang="zh-CN" kern="100">
                <a:ea typeface="仿宋_GB2312"/>
                <a:cs typeface="Times New Roman"/>
              </a:rPr>
              <a:t>，足见她精神上备受摧残，被阴间的恐怖深深折磨。</a:t>
            </a:r>
            <a:endParaRPr lang="zh-CN" altLang="zh-CN" sz="1050" kern="100">
              <a:latin typeface="宋体"/>
              <a:cs typeface="Courier New"/>
            </a:endParaRPr>
          </a:p>
          <a:p>
            <a:pPr indent="713740" algn="just">
              <a:tabLst>
                <a:tab pos="5829300" algn="l"/>
                <a:tab pos="9372600" algn="l"/>
              </a:tabLst>
            </a:pPr>
            <a:r>
              <a:rPr lang="en-US" altLang="zh-CN" kern="100">
                <a:ea typeface="仿宋_GB2312"/>
                <a:cs typeface="Courier New"/>
              </a:rPr>
              <a:t>(6)</a:t>
            </a:r>
            <a:r>
              <a:rPr lang="zh-CN" altLang="zh-CN" kern="100">
                <a:ea typeface="仿宋_GB2312"/>
                <a:cs typeface="Times New Roman"/>
              </a:rPr>
              <a:t>当别人谈论她的伤疤时，她</a:t>
            </a:r>
            <a:r>
              <a:rPr lang="en-US" altLang="zh-CN" kern="100">
                <a:latin typeface="宋体"/>
                <a:cs typeface="Times New Roman"/>
              </a:rPr>
              <a:t>“</a:t>
            </a:r>
            <a:r>
              <a:rPr lang="zh-CN" altLang="zh-CN" kern="100">
                <a:ea typeface="仿宋_GB2312"/>
                <a:cs typeface="Times New Roman"/>
              </a:rPr>
              <a:t>总是瞪着眼睛</a:t>
            </a:r>
            <a:r>
              <a:rPr lang="en-US" altLang="zh-CN" kern="100">
                <a:latin typeface="宋体"/>
                <a:cs typeface="Times New Roman"/>
              </a:rPr>
              <a:t>”</a:t>
            </a:r>
            <a:r>
              <a:rPr lang="zh-CN" altLang="zh-CN" kern="100">
                <a:ea typeface="仿宋_GB2312"/>
                <a:cs typeface="Times New Roman"/>
              </a:rPr>
              <a:t>，用瞪眼为自己做无力的辩护。</a:t>
            </a:r>
            <a:endParaRPr lang="zh-CN" altLang="zh-CN" sz="1050" kern="100">
              <a:latin typeface="宋体"/>
              <a:cs typeface="Courier New"/>
            </a:endParaRPr>
          </a:p>
          <a:p>
            <a:pPr indent="713740" algn="just">
              <a:tabLst>
                <a:tab pos="5829300" algn="l"/>
                <a:tab pos="9372600" algn="l"/>
              </a:tabLst>
            </a:pPr>
            <a:r>
              <a:rPr lang="en-US" altLang="zh-CN" kern="100">
                <a:ea typeface="仿宋_GB2312"/>
                <a:cs typeface="Courier New"/>
              </a:rPr>
              <a:t>(7)</a:t>
            </a:r>
            <a:r>
              <a:rPr lang="zh-CN" altLang="zh-CN" kern="100">
                <a:ea typeface="仿宋_GB2312"/>
                <a:cs typeface="Times New Roman"/>
              </a:rPr>
              <a:t>她用自己全部的积蓄捐了门槛，希望在精神上获得宁静，希望能取得与别人相等的生活上的权利，她满以为这回是大功告成了，所以</a:t>
            </a:r>
            <a:r>
              <a:rPr lang="en-US" altLang="zh-CN" kern="100">
                <a:latin typeface="宋体"/>
                <a:cs typeface="Times New Roman"/>
              </a:rPr>
              <a:t>“</a:t>
            </a:r>
            <a:r>
              <a:rPr lang="zh-CN" altLang="zh-CN" kern="100">
                <a:ea typeface="仿宋_GB2312"/>
                <a:cs typeface="Times New Roman"/>
              </a:rPr>
              <a:t>眼光也分外有神</a:t>
            </a:r>
            <a:r>
              <a:rPr lang="en-US" altLang="zh-CN" kern="100">
                <a:latin typeface="宋体"/>
                <a:cs typeface="Times New Roman"/>
              </a:rPr>
              <a:t>”</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014781"/>
            <a:ext cx="11377262" cy="3639149"/>
          </a:xfrm>
        </p:spPr>
        <p:txBody>
          <a:bodyPr/>
          <a:lstStyle/>
          <a:p>
            <a:pPr indent="713740" algn="just">
              <a:tabLst>
                <a:tab pos="5829300" algn="l"/>
                <a:tab pos="9372600" algn="l"/>
              </a:tabLst>
            </a:pPr>
            <a:r>
              <a:rPr lang="en-US" altLang="zh-CN" kern="100">
                <a:ea typeface="仿宋_GB2312"/>
                <a:cs typeface="Courier New"/>
              </a:rPr>
              <a:t>(8)</a:t>
            </a:r>
            <a:r>
              <a:rPr lang="zh-CN" altLang="zh-CN" kern="100">
                <a:ea typeface="仿宋_GB2312"/>
                <a:cs typeface="Times New Roman"/>
              </a:rPr>
              <a:t>然而祥林嫂所做的一切努力全都失败了，四婶依然将她当作另类人看待，这时她</a:t>
            </a:r>
            <a:r>
              <a:rPr lang="en-US" altLang="zh-CN" kern="100">
                <a:latin typeface="宋体"/>
                <a:cs typeface="Times New Roman"/>
              </a:rPr>
              <a:t>“</a:t>
            </a:r>
            <a:r>
              <a:rPr lang="zh-CN" altLang="zh-CN" kern="100">
                <a:ea typeface="仿宋_GB2312"/>
                <a:cs typeface="Times New Roman"/>
              </a:rPr>
              <a:t>不但眼睛窈陷下去，连精神也更不济了</a:t>
            </a:r>
            <a:r>
              <a:rPr lang="en-US" altLang="zh-CN" kern="100">
                <a:latin typeface="宋体"/>
                <a:cs typeface="Times New Roman"/>
              </a:rPr>
              <a:t>”</a:t>
            </a:r>
            <a:r>
              <a:rPr lang="zh-CN" altLang="zh-CN" kern="100">
                <a:ea typeface="仿宋_GB2312"/>
                <a:cs typeface="Times New Roman"/>
              </a:rPr>
              <a:t>。作者正是通过对祥林嫂眼睛精心的刻画和描摹，将她所受到精神的折磨越来越深重的现实写了出来。</a:t>
            </a:r>
            <a:endParaRPr lang="zh-CN" altLang="zh-CN" sz="1050" kern="100">
              <a:latin typeface="宋体"/>
              <a:cs typeface="Courier New"/>
            </a:endParaRPr>
          </a:p>
          <a:p>
            <a:pPr indent="713740" algn="just">
              <a:tabLst>
                <a:tab pos="5829300" algn="l"/>
                <a:tab pos="9372600" algn="l"/>
              </a:tabLst>
            </a:pPr>
            <a:r>
              <a:rPr lang="en-US" altLang="zh-CN" kern="100">
                <a:ea typeface="仿宋_GB2312"/>
                <a:cs typeface="Courier New"/>
              </a:rPr>
              <a:t>(9)</a:t>
            </a:r>
            <a:r>
              <a:rPr lang="zh-CN" altLang="zh-CN" kern="100">
                <a:ea typeface="仿宋_GB2312"/>
                <a:cs typeface="Times New Roman"/>
              </a:rPr>
              <a:t>临死前的眼睛是</a:t>
            </a:r>
            <a:r>
              <a:rPr lang="en-US" altLang="zh-CN" kern="100">
                <a:latin typeface="宋体"/>
                <a:cs typeface="Times New Roman"/>
              </a:rPr>
              <a:t>“</a:t>
            </a:r>
            <a:r>
              <a:rPr lang="zh-CN" altLang="zh-CN" kern="100">
                <a:ea typeface="仿宋_GB2312"/>
                <a:cs typeface="Times New Roman"/>
              </a:rPr>
              <a:t>那眼珠间或一轮</a:t>
            </a:r>
            <a:r>
              <a:rPr lang="en-US" altLang="zh-CN" kern="100">
                <a:latin typeface="宋体"/>
                <a:cs typeface="Times New Roman"/>
              </a:rPr>
              <a:t>”</a:t>
            </a:r>
            <a:r>
              <a:rPr lang="zh-CN" altLang="zh-CN" kern="100">
                <a:ea typeface="仿宋_GB2312"/>
                <a:cs typeface="Times New Roman"/>
              </a:rPr>
              <a:t>，这表明她在遭受了一系列的打击和摧残之后，已经完全麻木了</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269554"/>
            <a:ext cx="8272451" cy="5071849"/>
          </a:xfrm>
        </p:spPr>
        <p:txBody>
          <a:bodyPr/>
          <a:lstStyle/>
          <a:p>
            <a:pPr indent="713740" algn="just">
              <a:lnSpc>
                <a:spcPct val="130000"/>
              </a:lnSpc>
              <a:tabLst>
                <a:tab pos="5829300" algn="l"/>
                <a:tab pos="9372600" algn="l"/>
              </a:tabLst>
            </a:pPr>
            <a:r>
              <a:rPr lang="zh-CN" altLang="zh-CN" kern="100" dirty="0">
                <a:cs typeface="Times New Roman"/>
              </a:rPr>
              <a:t>本单元所选五篇小说，通过虚构的人物形象与故事情节反映社会生活，描摹人情世态，表达对人生的思索。阅读这些小说，可以丰富人生体验，提升对社会现实观察、分析判断的能力，激发想象，培养高尚的审美情趣。</a:t>
            </a:r>
            <a:endParaRPr lang="zh-CN" altLang="zh-CN" sz="1050" kern="100" dirty="0">
              <a:latin typeface="宋体"/>
              <a:cs typeface="Courier New"/>
            </a:endParaRPr>
          </a:p>
          <a:p>
            <a:pPr indent="713740" algn="just">
              <a:lnSpc>
                <a:spcPct val="130000"/>
              </a:lnSpc>
              <a:tabLst>
                <a:tab pos="5829300" algn="l"/>
                <a:tab pos="9372600" algn="l"/>
              </a:tabLst>
            </a:pPr>
            <a:r>
              <a:rPr lang="zh-CN" altLang="zh-CN" kern="100" dirty="0">
                <a:cs typeface="Times New Roman"/>
              </a:rPr>
              <a:t>《祝福》叙写一个离开故乡的知识分子</a:t>
            </a:r>
            <a:r>
              <a:rPr lang="en-US" altLang="zh-CN" kern="100" dirty="0">
                <a:latin typeface="宋体"/>
                <a:cs typeface="Times New Roman"/>
              </a:rPr>
              <a:t>“</a:t>
            </a:r>
            <a:r>
              <a:rPr lang="zh-CN" altLang="zh-CN" kern="100" dirty="0">
                <a:cs typeface="Times New Roman"/>
              </a:rPr>
              <a:t>我</a:t>
            </a:r>
            <a:r>
              <a:rPr lang="en-US" altLang="zh-CN" kern="100" dirty="0">
                <a:latin typeface="宋体"/>
                <a:cs typeface="Times New Roman"/>
              </a:rPr>
              <a:t>”</a:t>
            </a:r>
            <a:r>
              <a:rPr lang="zh-CN" altLang="zh-CN" kern="100" dirty="0">
                <a:cs typeface="Times New Roman"/>
              </a:rPr>
              <a:t>在旧历年底回到故乡后寄寓在本家四叔</a:t>
            </a:r>
            <a:r>
              <a:rPr lang="en-US" altLang="zh-CN" kern="100" dirty="0">
                <a:cs typeface="Courier New"/>
              </a:rPr>
              <a:t>(</a:t>
            </a:r>
            <a:r>
              <a:rPr lang="zh-CN" altLang="zh-CN" kern="100" dirty="0">
                <a:cs typeface="Times New Roman"/>
              </a:rPr>
              <a:t>鲁四老爷</a:t>
            </a:r>
            <a:r>
              <a:rPr lang="en-US" altLang="zh-CN" kern="100" dirty="0">
                <a:cs typeface="Courier New"/>
              </a:rPr>
              <a:t>)</a:t>
            </a:r>
            <a:r>
              <a:rPr lang="zh-CN" altLang="zh-CN" kern="100" dirty="0">
                <a:cs typeface="Times New Roman"/>
              </a:rPr>
              <a:t>家里准备过</a:t>
            </a:r>
            <a:r>
              <a:rPr lang="en-US" altLang="zh-CN" kern="100" dirty="0">
                <a:latin typeface="宋体"/>
                <a:cs typeface="Times New Roman"/>
              </a:rPr>
              <a:t>“</a:t>
            </a:r>
            <a:r>
              <a:rPr lang="zh-CN" altLang="zh-CN" kern="100" dirty="0">
                <a:cs typeface="Times New Roman"/>
              </a:rPr>
              <a:t>祝福</a:t>
            </a:r>
            <a:r>
              <a:rPr lang="en-US" altLang="zh-CN" kern="100" dirty="0">
                <a:latin typeface="宋体"/>
                <a:cs typeface="Times New Roman"/>
              </a:rPr>
              <a:t>”</a:t>
            </a:r>
            <a:r>
              <a:rPr lang="zh-CN" altLang="zh-CN" kern="100" dirty="0">
                <a:cs typeface="Times New Roman"/>
              </a:rPr>
              <a:t>时，见证了四叔家先前的女工祥林嫂的悲剧命运</a:t>
            </a:r>
            <a:r>
              <a:rPr lang="zh-CN" altLang="zh-CN" kern="100" dirty="0" smtClean="0">
                <a:cs typeface="Times New Roman"/>
              </a:rPr>
              <a:t>。</a:t>
            </a:r>
            <a:endParaRPr lang="zh-CN" altLang="zh-CN" sz="1050" kern="100" dirty="0">
              <a:latin typeface="宋体"/>
              <a:cs typeface="Courier New"/>
            </a:endParaRPr>
          </a:p>
        </p:txBody>
      </p:sp>
      <p:pic>
        <p:nvPicPr>
          <p:cNvPr id="9219" name="Picture 3" descr="D:\潇潇\原始文件\语文人教版必修下册(2021.1.21教用出成书)\内容提要.tif"/>
          <p:cNvPicPr>
            <a:picLocks noChangeAspect="1" noChangeArrowheads="1"/>
          </p:cNvPicPr>
          <p:nvPr/>
        </p:nvPicPr>
        <p:blipFill>
          <a:blip r:embed="rId2" r:link="rId3">
            <a:extLst>
              <a:ext uri="{28A0092B-C50C-407E-A947-70E740481C1C}">
                <a14:useLocalDpi xmlns:a14="http://schemas.microsoft.com/office/drawing/2010/main" val="0"/>
              </a:ext>
            </a:extLst>
          </a:blip>
          <a:srcRect r="6615"/>
          <a:stretch>
            <a:fillRect/>
          </a:stretch>
        </p:blipFill>
        <p:spPr bwMode="auto">
          <a:xfrm>
            <a:off x="46535" y="621482"/>
            <a:ext cx="12076336"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2" name="Picture 2" descr="D:\潇潇\原始文件\语文人教版必修下册(2021.1.21教用出成书)\AA2.tif"/>
          <p:cNvPicPr>
            <a:picLocks noChangeAspect="1" noChangeArrowheads="1"/>
          </p:cNvPicPr>
          <p:nvPr/>
        </p:nvPicPr>
        <p:blipFill>
          <a:blip r:embed="rId4" r:link="rId5" cstate="print">
            <a:extLst>
              <a:ext uri="{28A0092B-C50C-407E-A947-70E740481C1C}">
                <a14:useLocalDpi xmlns:a14="http://schemas.microsoft.com/office/drawing/2010/main" val="0"/>
              </a:ext>
            </a:extLst>
          </a:blip>
          <a:stretch>
            <a:fillRect/>
          </a:stretch>
        </p:blipFill>
        <p:spPr bwMode="auto">
          <a:xfrm>
            <a:off x="8903518" y="1798637"/>
            <a:ext cx="3028950" cy="359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New picture"/>
          <p:cNvPicPr/>
          <p:nvPr/>
        </p:nvPicPr>
        <p:blipFill>
          <a:blip r:embed="rId6"/>
          <a:stretch>
            <a:fillRect/>
          </a:stretch>
        </p:blipFill>
        <p:spPr>
          <a:xfrm>
            <a:off x="12687300" y="10833100"/>
            <a:ext cx="317500" cy="228600"/>
          </a:xfrm>
          <a:prstGeom prst="cube">
            <a:avLst/>
          </a:prstGeom>
        </p:spPr>
      </p:pic>
    </p:spTree>
    <p:extLst>
      <p:ext uri="{BB962C8B-B14F-4D97-AF65-F5344CB8AC3E}">
        <p14:creationId xmlns:p14="http://schemas.microsoft.com/office/powerpoint/2010/main" val="399788802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lgn="l"/>
                <a:tab pos="9372600" algn="l"/>
              </a:tabLst>
            </a:pPr>
            <a:r>
              <a:rPr lang="zh-CN" altLang="zh-CN" kern="100">
                <a:ea typeface="黑体"/>
                <a:cs typeface="Times New Roman"/>
              </a:rPr>
              <a:t>活动</a:t>
            </a:r>
            <a:r>
              <a:rPr lang="en-US" altLang="zh-CN" kern="100">
                <a:ea typeface="黑体"/>
                <a:cs typeface="Courier New"/>
              </a:rPr>
              <a:t>2</a:t>
            </a:r>
            <a:r>
              <a:rPr lang="zh-CN" altLang="zh-CN" kern="100">
                <a:ea typeface="黑体"/>
                <a:cs typeface="Times New Roman"/>
              </a:rPr>
              <a:t>　</a:t>
            </a:r>
            <a:r>
              <a:rPr lang="zh-CN" altLang="zh-CN" kern="100">
                <a:cs typeface="Times New Roman"/>
              </a:rPr>
              <a:t>文章是通过</a:t>
            </a:r>
            <a:r>
              <a:rPr lang="en-US" altLang="zh-CN" kern="100">
                <a:latin typeface="宋体"/>
                <a:cs typeface="Times New Roman"/>
              </a:rPr>
              <a:t>“</a:t>
            </a:r>
            <a:r>
              <a:rPr lang="zh-CN" altLang="zh-CN" kern="100">
                <a:cs typeface="Times New Roman"/>
              </a:rPr>
              <a:t>我</a:t>
            </a:r>
            <a:r>
              <a:rPr lang="en-US" altLang="zh-CN" kern="100">
                <a:latin typeface="宋体"/>
                <a:cs typeface="Times New Roman"/>
              </a:rPr>
              <a:t>”</a:t>
            </a:r>
            <a:r>
              <a:rPr lang="zh-CN" altLang="zh-CN" kern="100">
                <a:cs typeface="Times New Roman"/>
              </a:rPr>
              <a:t>的所见所闻以及一次与祥林嫂的近距离接触生成并展开的。在一定程度上，</a:t>
            </a:r>
            <a:r>
              <a:rPr lang="en-US" altLang="zh-CN" kern="100">
                <a:latin typeface="宋体"/>
                <a:cs typeface="Times New Roman"/>
              </a:rPr>
              <a:t>“</a:t>
            </a:r>
            <a:r>
              <a:rPr lang="zh-CN" altLang="zh-CN" kern="100">
                <a:cs typeface="Times New Roman"/>
              </a:rPr>
              <a:t>我</a:t>
            </a:r>
            <a:r>
              <a:rPr lang="en-US" altLang="zh-CN" kern="100">
                <a:latin typeface="宋体"/>
                <a:cs typeface="Times New Roman"/>
              </a:rPr>
              <a:t>”</a:t>
            </a:r>
            <a:r>
              <a:rPr lang="zh-CN" altLang="zh-CN" kern="100">
                <a:cs typeface="Times New Roman"/>
              </a:rPr>
              <a:t>也参与了祥林嫂的命运进程。请分析</a:t>
            </a:r>
            <a:r>
              <a:rPr lang="en-US" altLang="zh-CN" kern="100">
                <a:latin typeface="宋体"/>
                <a:cs typeface="Times New Roman"/>
              </a:rPr>
              <a:t>“</a:t>
            </a:r>
            <a:r>
              <a:rPr lang="zh-CN" altLang="zh-CN" kern="100">
                <a:cs typeface="Times New Roman"/>
              </a:rPr>
              <a:t>我</a:t>
            </a:r>
            <a:r>
              <a:rPr lang="en-US" altLang="zh-CN" kern="100">
                <a:latin typeface="宋体"/>
                <a:cs typeface="Times New Roman"/>
              </a:rPr>
              <a:t>”</a:t>
            </a:r>
            <a:r>
              <a:rPr lang="zh-CN" altLang="zh-CN" kern="100">
                <a:cs typeface="Times New Roman"/>
              </a:rPr>
              <a:t>的心理。</a:t>
            </a:r>
            <a:endParaRPr lang="zh-CN" altLang="zh-CN" sz="1050" kern="100">
              <a:latin typeface="宋体"/>
              <a:cs typeface="Courier New"/>
            </a:endParaRPr>
          </a:p>
          <a:p>
            <a:pPr indent="713740" algn="just">
              <a:tabLst>
                <a:tab pos="5829300" algn="l"/>
                <a:tab pos="9372600" algn="l"/>
              </a:tabLst>
            </a:pPr>
            <a:r>
              <a:rPr lang="zh-CN" altLang="zh-CN" kern="100">
                <a:solidFill>
                  <a:srgbClr val="FF0000"/>
                </a:solidFill>
                <a:ea typeface="黑体"/>
                <a:cs typeface="Times New Roman"/>
              </a:rPr>
              <a:t>【答案】</a:t>
            </a:r>
            <a:r>
              <a:rPr lang="en-US" altLang="zh-CN" kern="100">
                <a:cs typeface="Courier New"/>
              </a:rPr>
              <a:t>(1)</a:t>
            </a:r>
            <a:r>
              <a:rPr lang="zh-CN" altLang="zh-CN" kern="100">
                <a:cs typeface="Times New Roman"/>
              </a:rPr>
              <a:t>隔膜与焦虑。</a:t>
            </a:r>
            <a:r>
              <a:rPr lang="en-US" altLang="zh-CN" kern="100">
                <a:latin typeface="宋体"/>
                <a:cs typeface="Times New Roman"/>
              </a:rPr>
              <a:t>“</a:t>
            </a:r>
            <a:r>
              <a:rPr lang="zh-CN" altLang="zh-CN" kern="100">
                <a:cs typeface="Times New Roman"/>
              </a:rPr>
              <a:t>无论如何，我明天决计要走了</a:t>
            </a:r>
            <a:r>
              <a:rPr lang="en-US" altLang="zh-CN" kern="100">
                <a:latin typeface="宋体"/>
                <a:cs typeface="Times New Roman"/>
              </a:rPr>
              <a:t>”</a:t>
            </a:r>
            <a:r>
              <a:rPr lang="zh-CN" altLang="zh-CN" kern="100">
                <a:cs typeface="Times New Roman"/>
              </a:rPr>
              <a:t>这句话在文章中前后一共出现了两次，如果说第一个</a:t>
            </a:r>
            <a:r>
              <a:rPr lang="en-US" altLang="zh-CN" kern="100">
                <a:latin typeface="宋体"/>
                <a:cs typeface="Times New Roman"/>
              </a:rPr>
              <a:t>“</a:t>
            </a:r>
            <a:r>
              <a:rPr lang="zh-CN" altLang="zh-CN" kern="100">
                <a:cs typeface="Times New Roman"/>
              </a:rPr>
              <a:t>决计</a:t>
            </a:r>
            <a:r>
              <a:rPr lang="en-US" altLang="zh-CN" kern="100">
                <a:latin typeface="宋体"/>
                <a:cs typeface="Times New Roman"/>
              </a:rPr>
              <a:t>”</a:t>
            </a:r>
            <a:r>
              <a:rPr lang="zh-CN" altLang="zh-CN" kern="100">
                <a:cs typeface="Times New Roman"/>
              </a:rPr>
              <a:t>只表明</a:t>
            </a:r>
            <a:r>
              <a:rPr lang="en-US" altLang="zh-CN" kern="100">
                <a:latin typeface="宋体"/>
                <a:cs typeface="Times New Roman"/>
              </a:rPr>
              <a:t>“</a:t>
            </a:r>
            <a:r>
              <a:rPr lang="zh-CN" altLang="zh-CN" kern="100">
                <a:cs typeface="Times New Roman"/>
              </a:rPr>
              <a:t>我</a:t>
            </a:r>
            <a:r>
              <a:rPr lang="en-US" altLang="zh-CN" kern="100">
                <a:latin typeface="宋体"/>
                <a:cs typeface="Times New Roman"/>
              </a:rPr>
              <a:t>”</a:t>
            </a:r>
            <a:r>
              <a:rPr lang="zh-CN" altLang="zh-CN" kern="100">
                <a:cs typeface="Times New Roman"/>
              </a:rPr>
              <a:t>的排拒心态的话，那么第二个</a:t>
            </a:r>
            <a:r>
              <a:rPr lang="en-US" altLang="zh-CN" kern="100">
                <a:latin typeface="宋体"/>
                <a:cs typeface="Times New Roman"/>
              </a:rPr>
              <a:t>“</a:t>
            </a:r>
            <a:r>
              <a:rPr lang="zh-CN" altLang="zh-CN" kern="100">
                <a:cs typeface="Times New Roman"/>
              </a:rPr>
              <a:t>决计</a:t>
            </a:r>
            <a:r>
              <a:rPr lang="en-US" altLang="zh-CN" kern="100">
                <a:latin typeface="宋体"/>
                <a:cs typeface="Times New Roman"/>
              </a:rPr>
              <a:t>”</a:t>
            </a:r>
            <a:r>
              <a:rPr lang="zh-CN" altLang="zh-CN" kern="100">
                <a:cs typeface="Times New Roman"/>
              </a:rPr>
              <a:t>已经充分暴露了</a:t>
            </a:r>
            <a:r>
              <a:rPr lang="en-US" altLang="zh-CN" kern="100">
                <a:latin typeface="宋体"/>
                <a:cs typeface="Times New Roman"/>
              </a:rPr>
              <a:t>“</a:t>
            </a:r>
            <a:r>
              <a:rPr lang="zh-CN" altLang="zh-CN" kern="100">
                <a:cs typeface="Times New Roman"/>
              </a:rPr>
              <a:t>我</a:t>
            </a:r>
            <a:r>
              <a:rPr lang="en-US" altLang="zh-CN" kern="100">
                <a:latin typeface="宋体"/>
                <a:cs typeface="Times New Roman"/>
              </a:rPr>
              <a:t>”</a:t>
            </a:r>
            <a:r>
              <a:rPr lang="zh-CN" altLang="zh-CN" kern="100">
                <a:cs typeface="Times New Roman"/>
              </a:rPr>
              <a:t>的焦虑感。从文本的叙述倾向看，这种焦虑感不仅来自</a:t>
            </a:r>
            <a:r>
              <a:rPr lang="en-US" altLang="zh-CN" kern="100">
                <a:latin typeface="宋体"/>
                <a:cs typeface="Times New Roman"/>
              </a:rPr>
              <a:t>“</a:t>
            </a:r>
            <a:r>
              <a:rPr lang="zh-CN" altLang="zh-CN" kern="100">
                <a:cs typeface="Times New Roman"/>
              </a:rPr>
              <a:t>我</a:t>
            </a:r>
            <a:r>
              <a:rPr lang="en-US" altLang="zh-CN" kern="100">
                <a:latin typeface="宋体"/>
                <a:cs typeface="Times New Roman"/>
              </a:rPr>
              <a:t>”</a:t>
            </a:r>
            <a:r>
              <a:rPr lang="zh-CN" altLang="zh-CN" kern="100">
                <a:cs typeface="Times New Roman"/>
              </a:rPr>
              <a:t>与鲁镇的观念冲突，更来自祥林嫂的问题给</a:t>
            </a:r>
            <a:r>
              <a:rPr lang="en-US" altLang="zh-CN" kern="100">
                <a:latin typeface="宋体"/>
                <a:cs typeface="Times New Roman"/>
              </a:rPr>
              <a:t>“</a:t>
            </a:r>
            <a:r>
              <a:rPr lang="zh-CN" altLang="zh-CN" kern="100">
                <a:cs typeface="Times New Roman"/>
              </a:rPr>
              <a:t>我</a:t>
            </a:r>
            <a:r>
              <a:rPr lang="en-US" altLang="zh-CN" kern="100">
                <a:latin typeface="宋体"/>
                <a:cs typeface="Times New Roman"/>
              </a:rPr>
              <a:t>”</a:t>
            </a:r>
            <a:r>
              <a:rPr lang="zh-CN" altLang="zh-CN" kern="100">
                <a:cs typeface="Times New Roman"/>
              </a:rPr>
              <a:t>造成的精神压力</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059611"/>
            <a:ext cx="11377262" cy="4242391"/>
          </a:xfrm>
        </p:spPr>
        <p:txBody>
          <a:bodyPr/>
          <a:lstStyle/>
          <a:p>
            <a:pPr indent="713740" algn="just">
              <a:tabLst>
                <a:tab pos="5829300" algn="l"/>
                <a:tab pos="9372600" algn="l"/>
              </a:tabLst>
            </a:pPr>
            <a:r>
              <a:rPr lang="en-US" altLang="zh-CN" kern="100">
                <a:cs typeface="Courier New"/>
              </a:rPr>
              <a:t>(2)</a:t>
            </a:r>
            <a:r>
              <a:rPr lang="zh-CN" altLang="zh-CN" kern="100">
                <a:cs typeface="Times New Roman"/>
              </a:rPr>
              <a:t>惶恐与负疚。祥林嫂问了</a:t>
            </a:r>
            <a:r>
              <a:rPr lang="en-US" altLang="zh-CN" kern="100">
                <a:latin typeface="宋体"/>
                <a:cs typeface="Times New Roman"/>
              </a:rPr>
              <a:t>“</a:t>
            </a:r>
            <a:r>
              <a:rPr lang="zh-CN" altLang="zh-CN" kern="100">
                <a:cs typeface="Times New Roman"/>
              </a:rPr>
              <a:t>我</a:t>
            </a:r>
            <a:r>
              <a:rPr lang="en-US" altLang="zh-CN" kern="100">
                <a:latin typeface="宋体"/>
                <a:cs typeface="Times New Roman"/>
              </a:rPr>
              <a:t>”</a:t>
            </a:r>
            <a:r>
              <a:rPr lang="zh-CN" altLang="zh-CN" kern="100">
                <a:cs typeface="Times New Roman"/>
              </a:rPr>
              <a:t>三个问题：人死之后有没有魂灵，有没有地狱，死掉的一家人会不会再见面。</a:t>
            </a:r>
            <a:r>
              <a:rPr lang="en-US" altLang="zh-CN" kern="100">
                <a:latin typeface="宋体"/>
                <a:cs typeface="Times New Roman"/>
              </a:rPr>
              <a:t>“</a:t>
            </a:r>
            <a:r>
              <a:rPr lang="zh-CN" altLang="zh-CN" kern="100">
                <a:cs typeface="Times New Roman"/>
              </a:rPr>
              <a:t>我</a:t>
            </a:r>
            <a:r>
              <a:rPr lang="en-US" altLang="zh-CN" kern="100">
                <a:latin typeface="宋体"/>
                <a:cs typeface="Times New Roman"/>
              </a:rPr>
              <a:t>”</a:t>
            </a:r>
            <a:r>
              <a:rPr lang="zh-CN" altLang="zh-CN" kern="100">
                <a:cs typeface="Times New Roman"/>
              </a:rPr>
              <a:t>的心理反应：</a:t>
            </a:r>
            <a:r>
              <a:rPr lang="en-US" altLang="zh-CN" kern="100">
                <a:latin typeface="宋体"/>
                <a:cs typeface="Times New Roman"/>
              </a:rPr>
              <a:t>“</a:t>
            </a:r>
            <a:r>
              <a:rPr lang="zh-CN" altLang="zh-CN" kern="100">
                <a:cs typeface="Times New Roman"/>
              </a:rPr>
              <a:t>我很悚然，一见她的眼钉着我的，背上也就遭了芒刺一般</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我很吃惊，只得支梧着</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我即刻胆怯起来了，便想全翻过先前的话来</a:t>
            </a:r>
            <a:r>
              <a:rPr lang="en-US" altLang="zh-CN" kern="100">
                <a:latin typeface="宋体"/>
                <a:cs typeface="Times New Roman"/>
              </a:rPr>
              <a:t>”</a:t>
            </a:r>
            <a:r>
              <a:rPr lang="zh-CN" altLang="zh-CN" kern="100">
                <a:cs typeface="Times New Roman"/>
              </a:rPr>
              <a:t>。</a:t>
            </a:r>
            <a:endParaRPr lang="zh-CN" altLang="zh-CN" sz="1050" kern="100">
              <a:latin typeface="宋体"/>
              <a:cs typeface="Courier New"/>
            </a:endParaRPr>
          </a:p>
          <a:p>
            <a:pPr indent="713740" algn="just">
              <a:tabLst>
                <a:tab pos="5829300" algn="l"/>
                <a:tab pos="9372600" algn="l"/>
              </a:tabLst>
            </a:pPr>
            <a:r>
              <a:rPr lang="en-US" altLang="zh-CN" kern="100">
                <a:cs typeface="Courier New"/>
              </a:rPr>
              <a:t>(3)</a:t>
            </a:r>
            <a:r>
              <a:rPr lang="zh-CN" altLang="zh-CN" kern="100">
                <a:cs typeface="Times New Roman"/>
              </a:rPr>
              <a:t>安然与忧愤。</a:t>
            </a:r>
            <a:r>
              <a:rPr lang="en-US" altLang="zh-CN" kern="100">
                <a:latin typeface="宋体"/>
                <a:cs typeface="Times New Roman"/>
              </a:rPr>
              <a:t>“</a:t>
            </a:r>
            <a:r>
              <a:rPr lang="zh-CN" altLang="zh-CN" kern="100">
                <a:cs typeface="Times New Roman"/>
              </a:rPr>
              <a:t>我</a:t>
            </a:r>
            <a:r>
              <a:rPr lang="en-US" altLang="zh-CN" kern="100">
                <a:latin typeface="宋体"/>
                <a:cs typeface="Times New Roman"/>
              </a:rPr>
              <a:t>”</a:t>
            </a:r>
            <a:r>
              <a:rPr lang="zh-CN" altLang="zh-CN" kern="100">
                <a:cs typeface="Times New Roman"/>
              </a:rPr>
              <a:t>的舒畅与鲁镇的祥和是设置在祥林嫂的死亡阴影中的，因此，即使不借助所谓的隐含作者的视角，也能够在这个鲜明的对比中发觉</a:t>
            </a:r>
            <a:r>
              <a:rPr lang="en-US" altLang="zh-CN" kern="100">
                <a:latin typeface="宋体"/>
                <a:cs typeface="Times New Roman"/>
              </a:rPr>
              <a:t>“</a:t>
            </a:r>
            <a:r>
              <a:rPr lang="zh-CN" altLang="zh-CN" kern="100">
                <a:cs typeface="Times New Roman"/>
              </a:rPr>
              <a:t>我</a:t>
            </a:r>
            <a:r>
              <a:rPr lang="en-US" altLang="zh-CN" kern="100">
                <a:latin typeface="宋体"/>
                <a:cs typeface="Times New Roman"/>
              </a:rPr>
              <a:t>”</a:t>
            </a:r>
            <a:r>
              <a:rPr lang="zh-CN" altLang="zh-CN" kern="100">
                <a:cs typeface="Times New Roman"/>
              </a:rPr>
              <a:t>的安然背后的忧愤</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621482"/>
            <a:ext cx="11377262" cy="5728952"/>
          </a:xfrm>
        </p:spPr>
        <p:txBody>
          <a:bodyPr/>
          <a:lstStyle/>
          <a:p>
            <a:pPr indent="713740" algn="just">
              <a:lnSpc>
                <a:spcPct val="120000"/>
              </a:lnSpc>
              <a:tabLst>
                <a:tab pos="5829300" algn="l"/>
                <a:tab pos="9372600" algn="l"/>
              </a:tabLst>
            </a:pPr>
            <a:r>
              <a:rPr lang="zh-CN" altLang="zh-CN" kern="100">
                <a:ea typeface="黑体"/>
                <a:cs typeface="Times New Roman"/>
              </a:rPr>
              <a:t>【任务二】感受小说的语言简练而深邃的特点。</a:t>
            </a:r>
            <a:endParaRPr lang="zh-CN" altLang="zh-CN" sz="1050" kern="100">
              <a:latin typeface="宋体"/>
              <a:cs typeface="Courier New"/>
            </a:endParaRPr>
          </a:p>
          <a:p>
            <a:pPr indent="713740" algn="just">
              <a:lnSpc>
                <a:spcPct val="120000"/>
              </a:lnSpc>
              <a:tabLst>
                <a:tab pos="5829300" algn="l"/>
                <a:tab pos="9372600" algn="l"/>
              </a:tabLst>
            </a:pPr>
            <a:r>
              <a:rPr lang="zh-CN" altLang="zh-CN" kern="100">
                <a:ea typeface="黑体"/>
                <a:cs typeface="Times New Roman"/>
              </a:rPr>
              <a:t>活动</a:t>
            </a:r>
            <a:r>
              <a:rPr lang="en-US" altLang="zh-CN" kern="100">
                <a:ea typeface="黑体"/>
                <a:cs typeface="Courier New"/>
              </a:rPr>
              <a:t>1</a:t>
            </a:r>
            <a:r>
              <a:rPr lang="zh-CN" altLang="zh-CN" kern="100">
                <a:ea typeface="黑体"/>
                <a:cs typeface="Times New Roman"/>
              </a:rPr>
              <a:t>　</a:t>
            </a:r>
            <a:r>
              <a:rPr lang="zh-CN" altLang="zh-CN" kern="100">
                <a:cs typeface="Times New Roman"/>
              </a:rPr>
              <a:t>《祝福》的语言简洁凝练而且深刻，请结合文本分析。</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solidFill>
                  <a:srgbClr val="FF00FF"/>
                </a:solidFill>
                <a:ea typeface="黑体"/>
                <a:cs typeface="Courier New"/>
              </a:rPr>
              <a:t>[</a:t>
            </a:r>
            <a:r>
              <a:rPr lang="zh-CN" altLang="zh-CN" kern="100">
                <a:solidFill>
                  <a:srgbClr val="FF00FF"/>
                </a:solidFill>
                <a:ea typeface="黑体"/>
                <a:cs typeface="Times New Roman"/>
              </a:rPr>
              <a:t>提示</a:t>
            </a:r>
            <a:r>
              <a:rPr lang="en-US" altLang="zh-CN" kern="100">
                <a:solidFill>
                  <a:srgbClr val="FF00FF"/>
                </a:solidFill>
                <a:ea typeface="黑体"/>
                <a:cs typeface="Courier New"/>
              </a:rPr>
              <a:t>]</a:t>
            </a:r>
            <a:r>
              <a:rPr lang="zh-CN" altLang="zh-CN" kern="100">
                <a:ea typeface="仿宋_GB2312"/>
                <a:cs typeface="Times New Roman"/>
              </a:rPr>
              <a:t>祥林嫂的第一次外貌描写</a:t>
            </a:r>
            <a:r>
              <a:rPr lang="en-US" altLang="zh-CN" kern="100">
                <a:latin typeface="宋体"/>
                <a:cs typeface="Times New Roman"/>
              </a:rPr>
              <a:t>“</a:t>
            </a:r>
            <a:r>
              <a:rPr lang="zh-CN" altLang="zh-CN" kern="100">
                <a:ea typeface="仿宋_GB2312"/>
                <a:cs typeface="Times New Roman"/>
              </a:rPr>
              <a:t>头上扎着白头绳</a:t>
            </a:r>
            <a:r>
              <a:rPr lang="en-US" altLang="zh-CN" kern="100">
                <a:latin typeface="宋体"/>
                <a:cs typeface="Times New Roman"/>
              </a:rPr>
              <a:t>”</a:t>
            </a:r>
            <a:r>
              <a:rPr lang="zh-CN" altLang="zh-CN" kern="100">
                <a:ea typeface="仿宋_GB2312"/>
                <a:cs typeface="Times New Roman"/>
              </a:rPr>
              <a:t>，第二次外貌描写</a:t>
            </a:r>
            <a:r>
              <a:rPr lang="en-US" altLang="zh-CN" kern="100">
                <a:latin typeface="宋体"/>
                <a:cs typeface="Times New Roman"/>
              </a:rPr>
              <a:t>“</a:t>
            </a:r>
            <a:r>
              <a:rPr lang="zh-CN" altLang="zh-CN" kern="100">
                <a:ea typeface="仿宋_GB2312"/>
                <a:cs typeface="Times New Roman"/>
              </a:rPr>
              <a:t>她仍然头上扎着白头绳</a:t>
            </a:r>
            <a:r>
              <a:rPr lang="en-US" altLang="zh-CN" kern="100">
                <a:latin typeface="宋体"/>
                <a:cs typeface="Times New Roman"/>
              </a:rPr>
              <a:t>”</a:t>
            </a:r>
            <a:r>
              <a:rPr lang="zh-CN" altLang="zh-CN" kern="100">
                <a:ea typeface="仿宋_GB2312"/>
                <a:cs typeface="Times New Roman"/>
              </a:rPr>
              <a:t>，同是扎着白头绳，祥林嫂却是为祥林和贺老六两个男人服丧。寡妇再嫁又</a:t>
            </a:r>
            <a:r>
              <a:rPr lang="en-US" altLang="zh-CN" kern="100">
                <a:latin typeface="宋体"/>
                <a:cs typeface="Times New Roman"/>
              </a:rPr>
              <a:t>“</a:t>
            </a:r>
            <a:r>
              <a:rPr lang="zh-CN" altLang="zh-CN" kern="100">
                <a:ea typeface="仿宋_GB2312"/>
                <a:cs typeface="Times New Roman"/>
              </a:rPr>
              <a:t>克死</a:t>
            </a:r>
            <a:r>
              <a:rPr lang="en-US" altLang="zh-CN" kern="100">
                <a:latin typeface="宋体"/>
                <a:cs typeface="Times New Roman"/>
              </a:rPr>
              <a:t>”</a:t>
            </a:r>
            <a:r>
              <a:rPr lang="zh-CN" altLang="zh-CN" kern="100">
                <a:ea typeface="仿宋_GB2312"/>
                <a:cs typeface="Times New Roman"/>
              </a:rPr>
              <a:t>了第二个丈夫，从此，祥林嫂不但背上了</a:t>
            </a:r>
            <a:r>
              <a:rPr lang="en-US" altLang="zh-CN" kern="100">
                <a:latin typeface="宋体"/>
                <a:cs typeface="Times New Roman"/>
              </a:rPr>
              <a:t>“</a:t>
            </a:r>
            <a:r>
              <a:rPr lang="zh-CN" altLang="zh-CN" kern="100">
                <a:ea typeface="仿宋_GB2312"/>
                <a:cs typeface="Times New Roman"/>
              </a:rPr>
              <a:t>失节</a:t>
            </a:r>
            <a:r>
              <a:rPr lang="en-US" altLang="zh-CN" kern="100">
                <a:latin typeface="宋体"/>
                <a:cs typeface="Times New Roman"/>
              </a:rPr>
              <a:t>”</a:t>
            </a:r>
            <a:r>
              <a:rPr lang="zh-CN" altLang="zh-CN" kern="100">
                <a:ea typeface="仿宋_GB2312"/>
                <a:cs typeface="Times New Roman"/>
              </a:rPr>
              <a:t>的罪名，而且成了</a:t>
            </a:r>
            <a:r>
              <a:rPr lang="en-US" altLang="zh-CN" kern="100">
                <a:latin typeface="宋体"/>
                <a:cs typeface="Times New Roman"/>
              </a:rPr>
              <a:t>“</a:t>
            </a:r>
            <a:r>
              <a:rPr lang="zh-CN" altLang="zh-CN" kern="100">
                <a:ea typeface="仿宋_GB2312"/>
                <a:cs typeface="Times New Roman"/>
              </a:rPr>
              <a:t>伤风败俗</a:t>
            </a:r>
            <a:r>
              <a:rPr lang="en-US" altLang="zh-CN" kern="100">
                <a:latin typeface="宋体"/>
                <a:cs typeface="Times New Roman"/>
              </a:rPr>
              <a:t>”</a:t>
            </a:r>
            <a:r>
              <a:rPr lang="zh-CN" altLang="zh-CN" kern="100">
                <a:ea typeface="仿宋_GB2312"/>
                <a:cs typeface="Times New Roman"/>
              </a:rPr>
              <a:t>的</a:t>
            </a:r>
            <a:r>
              <a:rPr lang="en-US" altLang="zh-CN" kern="100">
                <a:latin typeface="宋体"/>
                <a:cs typeface="Times New Roman"/>
              </a:rPr>
              <a:t>“</a:t>
            </a:r>
            <a:r>
              <a:rPr lang="zh-CN" altLang="zh-CN" kern="100">
                <a:ea typeface="仿宋_GB2312"/>
                <a:cs typeface="Times New Roman"/>
              </a:rPr>
              <a:t>谬种</a:t>
            </a:r>
            <a:r>
              <a:rPr lang="en-US" altLang="zh-CN" kern="100">
                <a:latin typeface="宋体"/>
                <a:cs typeface="Times New Roman"/>
              </a:rPr>
              <a:t>”</a:t>
            </a:r>
            <a:r>
              <a:rPr lang="zh-CN" altLang="zh-CN" kern="100">
                <a:ea typeface="仿宋_GB2312"/>
                <a:cs typeface="Times New Roman"/>
              </a:rPr>
              <a:t>，失去了做奴隶的资格，并最终演出了那悲惨的一幕。看起来毫无变化，实际上概括了祥林嫂丧夫、改嫁、再丧夫、失子、被逐等种种不幸，并预示着更不幸的命运。祥林嫂第二次来到鲁镇，虽然已经改嫁贺老六，但</a:t>
            </a:r>
            <a:r>
              <a:rPr lang="en-US" altLang="zh-CN" kern="100">
                <a:latin typeface="宋体"/>
                <a:cs typeface="Times New Roman"/>
              </a:rPr>
              <a:t>“</a:t>
            </a:r>
            <a:r>
              <a:rPr lang="zh-CN" altLang="zh-CN" kern="100">
                <a:ea typeface="仿宋_GB2312"/>
                <a:cs typeface="Times New Roman"/>
              </a:rPr>
              <a:t>大家仍然叫她祥林嫂</a:t>
            </a:r>
            <a:r>
              <a:rPr lang="en-US" altLang="zh-CN" kern="100">
                <a:latin typeface="宋体"/>
                <a:cs typeface="Times New Roman"/>
              </a:rPr>
              <a:t>”</a:t>
            </a:r>
            <a:r>
              <a:rPr lang="zh-CN" altLang="zh-CN" kern="100">
                <a:ea typeface="仿宋_GB2312"/>
                <a:cs typeface="Times New Roman"/>
              </a:rPr>
              <a:t>，看似简简单单、平平凡凡的一句话，</a:t>
            </a:r>
            <a:r>
              <a:rPr lang="en-US" altLang="zh-CN" kern="100">
                <a:latin typeface="宋体"/>
                <a:cs typeface="Times New Roman"/>
              </a:rPr>
              <a:t>“</a:t>
            </a:r>
            <a:r>
              <a:rPr lang="zh-CN" altLang="zh-CN" kern="100">
                <a:ea typeface="仿宋_GB2312"/>
                <a:cs typeface="Times New Roman"/>
              </a:rPr>
              <a:t>仍然</a:t>
            </a:r>
            <a:r>
              <a:rPr lang="en-US" altLang="zh-CN" kern="100">
                <a:latin typeface="宋体"/>
                <a:cs typeface="Times New Roman"/>
              </a:rPr>
              <a:t>”</a:t>
            </a:r>
            <a:r>
              <a:rPr lang="zh-CN" altLang="zh-CN" kern="100">
                <a:ea typeface="仿宋_GB2312"/>
                <a:cs typeface="Times New Roman"/>
              </a:rPr>
              <a:t>二字，道出了人们的称呼未变，说明人们的观念未变</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968432"/>
            <a:ext cx="11377262" cy="4261562"/>
          </a:xfrm>
        </p:spPr>
        <p:txBody>
          <a:bodyPr/>
          <a:lstStyle/>
          <a:p>
            <a:pPr indent="713740" algn="just">
              <a:tabLst>
                <a:tab pos="5829300" algn="l"/>
                <a:tab pos="9372600" algn="l"/>
              </a:tabLst>
            </a:pPr>
            <a:r>
              <a:rPr lang="zh-CN" altLang="zh-CN" kern="100">
                <a:ea typeface="黑体"/>
                <a:cs typeface="Times New Roman"/>
              </a:rPr>
              <a:t>活动</a:t>
            </a:r>
            <a:r>
              <a:rPr lang="en-US" altLang="zh-CN" kern="100">
                <a:ea typeface="黑体"/>
                <a:cs typeface="Courier New"/>
              </a:rPr>
              <a:t>2</a:t>
            </a:r>
            <a:r>
              <a:rPr lang="zh-CN" altLang="zh-CN" kern="100">
                <a:ea typeface="黑体"/>
                <a:cs typeface="Times New Roman"/>
              </a:rPr>
              <a:t>　</a:t>
            </a:r>
            <a:r>
              <a:rPr lang="zh-CN" altLang="zh-CN" kern="100">
                <a:cs typeface="Times New Roman"/>
              </a:rPr>
              <a:t>标点符号虽没有语音形式和语义内涵，却能配合文字准确记录说话者的语气、语态和停顿等。请结合文本分析。</a:t>
            </a:r>
            <a:endParaRPr lang="zh-CN" altLang="zh-CN" sz="1050" kern="100">
              <a:latin typeface="宋体"/>
              <a:cs typeface="Courier New"/>
            </a:endParaRPr>
          </a:p>
          <a:p>
            <a:r>
              <a:rPr lang="zh-CN" altLang="zh-CN" kern="100">
                <a:solidFill>
                  <a:srgbClr val="FF0000"/>
                </a:solidFill>
                <a:ea typeface="黑体"/>
                <a:cs typeface="Times New Roman"/>
              </a:rPr>
              <a:t>【答案】</a:t>
            </a:r>
            <a:r>
              <a:rPr lang="zh-CN" altLang="zh-CN" kern="100">
                <a:cs typeface="Times New Roman"/>
              </a:rPr>
              <a:t>鲁四老爷对这种事先不打招呼，直接抢走他家女佣的行径是愤愤然的。因为这毕竟有碍他的尊严，有伤他的面子，因而</a:t>
            </a:r>
            <a:r>
              <a:rPr lang="en-US" altLang="zh-CN" kern="100">
                <a:latin typeface="宋体"/>
                <a:cs typeface="Times New Roman"/>
              </a:rPr>
              <a:t>“</a:t>
            </a:r>
            <a:r>
              <a:rPr lang="zh-CN" altLang="zh-CN" kern="100">
                <a:cs typeface="Times New Roman"/>
              </a:rPr>
              <a:t>可恶</a:t>
            </a:r>
            <a:r>
              <a:rPr lang="en-US" altLang="zh-CN" kern="100">
                <a:latin typeface="宋体"/>
                <a:cs typeface="Times New Roman"/>
              </a:rPr>
              <a:t>”</a:t>
            </a:r>
            <a:r>
              <a:rPr lang="zh-CN" altLang="zh-CN" kern="100">
                <a:cs typeface="Times New Roman"/>
              </a:rPr>
              <a:t>二字便脱口而出。一个</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使得鲁四老爷的愤懑之情呼之欲出。但这个封建卫道士转念一想，祥林嫂出逃做工，违背</a:t>
            </a:r>
            <a:r>
              <a:rPr lang="en-US" altLang="zh-CN" kern="100">
                <a:latin typeface="宋体"/>
                <a:cs typeface="Times New Roman"/>
              </a:rPr>
              <a:t>“</a:t>
            </a:r>
            <a:r>
              <a:rPr lang="zh-CN" altLang="zh-CN" kern="100">
                <a:cs typeface="Times New Roman"/>
              </a:rPr>
              <a:t>家法</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有伤风俗</a:t>
            </a:r>
            <a:r>
              <a:rPr lang="en-US" altLang="zh-CN" kern="100">
                <a:latin typeface="宋体"/>
                <a:cs typeface="Times New Roman"/>
              </a:rPr>
              <a:t>”</a:t>
            </a:r>
            <a:r>
              <a:rPr lang="zh-CN" altLang="zh-CN" kern="100">
                <a:cs typeface="Times New Roman"/>
              </a:rPr>
              <a:t>，婆家抢回完全合乎</a:t>
            </a:r>
            <a:r>
              <a:rPr lang="en-US" altLang="zh-CN" kern="100">
                <a:latin typeface="宋体"/>
                <a:cs typeface="Times New Roman"/>
              </a:rPr>
              <a:t>“</a:t>
            </a:r>
            <a:r>
              <a:rPr lang="zh-CN" altLang="zh-CN" kern="100">
                <a:cs typeface="Times New Roman"/>
              </a:rPr>
              <a:t>礼义</a:t>
            </a:r>
            <a:r>
              <a:rPr lang="en-US" altLang="zh-CN" kern="100">
                <a:latin typeface="宋体"/>
                <a:cs typeface="Times New Roman"/>
              </a:rPr>
              <a:t>”</a:t>
            </a:r>
            <a:r>
              <a:rPr lang="zh-CN" altLang="zh-CN" kern="100">
                <a:cs typeface="Times New Roman"/>
              </a:rPr>
              <a:t>，无可厚非</a:t>
            </a:r>
            <a:r>
              <a:rPr lang="zh-CN" altLang="zh-CN" kern="100" smtClean="0">
                <a:cs typeface="Times New Roman"/>
              </a:rPr>
              <a:t>。</a:t>
            </a:r>
            <a:endParaRPr lang="zh-CN" altLang="en-US"/>
          </a:p>
        </p:txBody>
      </p:sp>
    </p:spTree>
    <p:extLst>
      <p:ext uri="{BB962C8B-B14F-4D97-AF65-F5344CB8AC3E}">
        <p14:creationId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960425"/>
            <a:ext cx="11377262" cy="4845633"/>
          </a:xfrm>
        </p:spPr>
        <p:txBody>
          <a:bodyPr/>
          <a:lstStyle/>
          <a:p>
            <a:pPr lvl="0"/>
            <a:r>
              <a:rPr lang="zh-CN" altLang="zh-CN" kern="100">
                <a:solidFill>
                  <a:prstClr val="black"/>
                </a:solidFill>
                <a:cs typeface="Times New Roman"/>
              </a:rPr>
              <a:t>那句不完整的话后面的</a:t>
            </a:r>
            <a:r>
              <a:rPr lang="en-US" altLang="zh-CN" kern="100">
                <a:solidFill>
                  <a:prstClr val="black"/>
                </a:solidFill>
                <a:latin typeface="宋体"/>
                <a:cs typeface="Times New Roman"/>
              </a:rPr>
              <a:t>“</a:t>
            </a:r>
            <a:r>
              <a:rPr lang="zh-CN" altLang="zh-CN" kern="100">
                <a:solidFill>
                  <a:prstClr val="black"/>
                </a:solidFill>
                <a:cs typeface="Times New Roman"/>
              </a:rPr>
              <a:t>。</a:t>
            </a:r>
            <a:r>
              <a:rPr lang="en-US" altLang="zh-CN" kern="100">
                <a:solidFill>
                  <a:prstClr val="black"/>
                </a:solidFill>
                <a:latin typeface="宋体"/>
                <a:cs typeface="Times New Roman"/>
              </a:rPr>
              <a:t>”</a:t>
            </a:r>
            <a:r>
              <a:rPr lang="zh-CN" altLang="zh-CN" kern="100">
                <a:solidFill>
                  <a:prstClr val="black"/>
                </a:solidFill>
                <a:cs typeface="Times New Roman"/>
              </a:rPr>
              <a:t>把他的这种想法充分暗示出来了。可是他并没有把心中所想的明说出来，说到</a:t>
            </a:r>
            <a:r>
              <a:rPr lang="en-US" altLang="zh-CN" kern="100">
                <a:solidFill>
                  <a:prstClr val="black"/>
                </a:solidFill>
                <a:latin typeface="宋体"/>
                <a:cs typeface="Times New Roman"/>
              </a:rPr>
              <a:t>“</a:t>
            </a:r>
            <a:r>
              <a:rPr lang="zh-CN" altLang="zh-CN" kern="100">
                <a:solidFill>
                  <a:prstClr val="black"/>
                </a:solidFill>
                <a:cs typeface="Times New Roman"/>
              </a:rPr>
              <a:t>然而</a:t>
            </a:r>
            <a:r>
              <a:rPr lang="en-US" altLang="zh-CN" kern="100">
                <a:solidFill>
                  <a:prstClr val="black"/>
                </a:solidFill>
                <a:latin typeface="宋体"/>
                <a:cs typeface="Times New Roman"/>
              </a:rPr>
              <a:t>”</a:t>
            </a:r>
            <a:r>
              <a:rPr lang="zh-CN" altLang="zh-CN" kern="100">
                <a:solidFill>
                  <a:prstClr val="black"/>
                </a:solidFill>
                <a:cs typeface="Times New Roman"/>
              </a:rPr>
              <a:t>便戛然而止了，</a:t>
            </a:r>
            <a:r>
              <a:rPr lang="en-US" altLang="zh-CN" kern="100">
                <a:solidFill>
                  <a:prstClr val="black"/>
                </a:solidFill>
                <a:latin typeface="宋体"/>
                <a:cs typeface="Times New Roman"/>
              </a:rPr>
              <a:t>“</a:t>
            </a:r>
            <a:r>
              <a:rPr lang="zh-CN" altLang="zh-CN" kern="100">
                <a:solidFill>
                  <a:prstClr val="black"/>
                </a:solidFill>
                <a:cs typeface="Times New Roman"/>
              </a:rPr>
              <a:t>内部言语</a:t>
            </a:r>
            <a:r>
              <a:rPr lang="en-US" altLang="zh-CN" kern="100">
                <a:solidFill>
                  <a:prstClr val="black"/>
                </a:solidFill>
                <a:latin typeface="宋体"/>
                <a:cs typeface="Times New Roman"/>
              </a:rPr>
              <a:t>”</a:t>
            </a:r>
            <a:r>
              <a:rPr lang="zh-CN" altLang="zh-CN" kern="100">
                <a:solidFill>
                  <a:prstClr val="black"/>
                </a:solidFill>
                <a:cs typeface="Times New Roman"/>
              </a:rPr>
              <a:t>没有完全变成</a:t>
            </a:r>
            <a:r>
              <a:rPr lang="en-US" altLang="zh-CN" kern="100">
                <a:solidFill>
                  <a:prstClr val="black"/>
                </a:solidFill>
                <a:latin typeface="宋体"/>
                <a:cs typeface="Times New Roman"/>
              </a:rPr>
              <a:t>“</a:t>
            </a:r>
            <a:r>
              <a:rPr lang="zh-CN" altLang="zh-CN" kern="100">
                <a:solidFill>
                  <a:prstClr val="black"/>
                </a:solidFill>
                <a:cs typeface="Times New Roman"/>
              </a:rPr>
              <a:t>外部言语</a:t>
            </a:r>
            <a:r>
              <a:rPr lang="en-US" altLang="zh-CN" kern="100">
                <a:solidFill>
                  <a:prstClr val="black"/>
                </a:solidFill>
                <a:latin typeface="宋体"/>
                <a:cs typeface="Times New Roman"/>
              </a:rPr>
              <a:t>”</a:t>
            </a:r>
            <a:r>
              <a:rPr lang="zh-CN" altLang="zh-CN" kern="100">
                <a:solidFill>
                  <a:prstClr val="black"/>
                </a:solidFill>
                <a:cs typeface="Times New Roman"/>
              </a:rPr>
              <a:t>。鲁四老爷的默许、赞同都包含在</a:t>
            </a:r>
            <a:r>
              <a:rPr lang="en-US" altLang="zh-CN" kern="100">
                <a:solidFill>
                  <a:prstClr val="black"/>
                </a:solidFill>
                <a:latin typeface="宋体"/>
                <a:cs typeface="Times New Roman"/>
              </a:rPr>
              <a:t>“</a:t>
            </a:r>
            <a:r>
              <a:rPr lang="zh-CN" altLang="zh-CN" kern="100">
                <a:solidFill>
                  <a:prstClr val="black"/>
                </a:solidFill>
                <a:cs typeface="Times New Roman"/>
              </a:rPr>
              <a:t>然而</a:t>
            </a:r>
            <a:r>
              <a:rPr lang="en-US" altLang="zh-CN" kern="100">
                <a:solidFill>
                  <a:prstClr val="black"/>
                </a:solidFill>
                <a:latin typeface="宋体"/>
                <a:cs typeface="Times New Roman"/>
              </a:rPr>
              <a:t>”</a:t>
            </a:r>
            <a:r>
              <a:rPr lang="zh-CN" altLang="zh-CN" kern="100">
                <a:solidFill>
                  <a:prstClr val="black"/>
                </a:solidFill>
                <a:cs typeface="Times New Roman"/>
              </a:rPr>
              <a:t>后面的</a:t>
            </a:r>
            <a:r>
              <a:rPr lang="en-US" altLang="zh-CN" kern="100">
                <a:solidFill>
                  <a:prstClr val="black"/>
                </a:solidFill>
                <a:latin typeface="宋体"/>
                <a:cs typeface="Times New Roman"/>
              </a:rPr>
              <a:t>“……”</a:t>
            </a:r>
            <a:r>
              <a:rPr lang="zh-CN" altLang="zh-CN" kern="100">
                <a:solidFill>
                  <a:prstClr val="black"/>
                </a:solidFill>
                <a:cs typeface="Times New Roman"/>
              </a:rPr>
              <a:t>中。</a:t>
            </a:r>
            <a:endParaRPr lang="zh-CN" altLang="en-US">
              <a:solidFill>
                <a:prstClr val="black"/>
              </a:solidFill>
            </a:endParaRPr>
          </a:p>
          <a:p>
            <a:pPr indent="713740" algn="just">
              <a:tabLst>
                <a:tab pos="5829300" algn="l"/>
                <a:tab pos="9372600" algn="l"/>
              </a:tabLst>
            </a:pPr>
            <a:r>
              <a:rPr lang="zh-CN" altLang="zh-CN" kern="100">
                <a:cs typeface="Times New Roman"/>
              </a:rPr>
              <a:t>从</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到</a:t>
            </a:r>
            <a:r>
              <a:rPr lang="en-US" altLang="zh-CN" kern="100">
                <a:latin typeface="宋体"/>
                <a:cs typeface="Times New Roman"/>
              </a:rPr>
              <a:t>“……”</a:t>
            </a:r>
            <a:r>
              <a:rPr lang="zh-CN" altLang="zh-CN" kern="100">
                <a:cs typeface="Times New Roman"/>
              </a:rPr>
              <a:t>，生动、传神地表现出鲁四老爷由不满、气愤到默许、赞同的心理变化过程。</a:t>
            </a:r>
            <a:r>
              <a:rPr lang="en-US" altLang="zh-CN" kern="100">
                <a:latin typeface="宋体"/>
                <a:cs typeface="Times New Roman"/>
              </a:rPr>
              <a:t>“</a:t>
            </a:r>
            <a:r>
              <a:rPr lang="zh-CN" altLang="zh-CN" kern="100">
                <a:cs typeface="Times New Roman"/>
              </a:rPr>
              <a:t>然而</a:t>
            </a:r>
            <a:r>
              <a:rPr lang="en-US" altLang="zh-CN" kern="100">
                <a:latin typeface="宋体"/>
                <a:cs typeface="Times New Roman"/>
              </a:rPr>
              <a:t>”</a:t>
            </a:r>
            <a:r>
              <a:rPr lang="zh-CN" altLang="zh-CN" kern="100">
                <a:cs typeface="Times New Roman"/>
              </a:rPr>
              <a:t>后面的</a:t>
            </a:r>
            <a:r>
              <a:rPr lang="en-US" altLang="zh-CN" kern="100">
                <a:latin typeface="宋体"/>
                <a:cs typeface="Times New Roman"/>
              </a:rPr>
              <a:t>“……”</a:t>
            </a:r>
            <a:r>
              <a:rPr lang="zh-CN" altLang="zh-CN" kern="100">
                <a:cs typeface="Times New Roman"/>
              </a:rPr>
              <a:t>把这个</a:t>
            </a:r>
            <a:r>
              <a:rPr lang="en-US" altLang="zh-CN" kern="100">
                <a:latin typeface="宋体"/>
                <a:cs typeface="Times New Roman"/>
              </a:rPr>
              <a:t>“</a:t>
            </a:r>
            <a:r>
              <a:rPr lang="zh-CN" altLang="zh-CN" kern="100">
                <a:cs typeface="Times New Roman"/>
              </a:rPr>
              <a:t>讲理学的老监生</a:t>
            </a:r>
            <a:r>
              <a:rPr lang="en-US" altLang="zh-CN" kern="100">
                <a:latin typeface="宋体"/>
                <a:cs typeface="Times New Roman"/>
              </a:rPr>
              <a:t>”</a:t>
            </a:r>
            <a:r>
              <a:rPr lang="zh-CN" altLang="zh-CN" kern="100">
                <a:cs typeface="Times New Roman"/>
              </a:rPr>
              <a:t>故作心气平和的虚伪本性和维护封建礼教的反动实质表现得细致入微，毫发毕现</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4245496"/>
            <a:ext cx="11377262" cy="1848594"/>
          </a:xfrm>
        </p:spPr>
        <p:txBody>
          <a:bodyPr/>
          <a:lstStyle/>
          <a:p>
            <a:pPr indent="713740" algn="just">
              <a:tabLst>
                <a:tab pos="5829300" algn="l"/>
                <a:tab pos="9372600" algn="l"/>
              </a:tabLst>
            </a:pPr>
            <a:r>
              <a:rPr lang="zh-CN" altLang="zh-CN" kern="100">
                <a:solidFill>
                  <a:srgbClr val="FF0000"/>
                </a:solidFill>
                <a:ea typeface="黑体"/>
                <a:cs typeface="Times New Roman"/>
              </a:rPr>
              <a:t>【答案】</a:t>
            </a:r>
            <a:r>
              <a:rPr lang="en-US" altLang="zh-CN" kern="100">
                <a:cs typeface="Courier New"/>
              </a:rPr>
              <a:t>C</a:t>
            </a:r>
            <a:r>
              <a:rPr lang="zh-CN" altLang="zh-CN" kern="100">
                <a:cs typeface="Times New Roman"/>
              </a:rPr>
              <a:t>　</a:t>
            </a:r>
            <a:endParaRPr lang="zh-CN" altLang="zh-CN" sz="1050" kern="100">
              <a:latin typeface="宋体"/>
              <a:cs typeface="Courier New"/>
            </a:endParaRPr>
          </a:p>
          <a:p>
            <a:pPr indent="713740" algn="just">
              <a:tabLst>
                <a:tab pos="5829300" algn="l"/>
                <a:tab pos="9372600" algn="l"/>
              </a:tabLst>
            </a:pPr>
            <a:r>
              <a:rPr lang="zh-CN" altLang="zh-CN" kern="100">
                <a:solidFill>
                  <a:srgbClr val="0000FF"/>
                </a:solidFill>
                <a:ea typeface="黑体"/>
                <a:cs typeface="Times New Roman"/>
              </a:rPr>
              <a:t>【解析】</a:t>
            </a:r>
            <a:r>
              <a:rPr lang="en-US" altLang="zh-CN" kern="100">
                <a:ea typeface="楷体_GB2312"/>
                <a:cs typeface="Courier New"/>
              </a:rPr>
              <a:t>A</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监生</a:t>
            </a:r>
            <a:r>
              <a:rPr lang="en-US" altLang="zh-CN" kern="100">
                <a:latin typeface="宋体"/>
                <a:cs typeface="Times New Roman"/>
              </a:rPr>
              <a:t>”</a:t>
            </a:r>
            <a:r>
              <a:rPr lang="zh-CN" altLang="zh-CN" kern="100">
                <a:ea typeface="楷体_GB2312"/>
                <a:cs typeface="Times New Roman"/>
              </a:rPr>
              <a:t>的</a:t>
            </a:r>
            <a:r>
              <a:rPr lang="en-US" altLang="zh-CN" kern="100">
                <a:latin typeface="宋体"/>
                <a:cs typeface="Times New Roman"/>
              </a:rPr>
              <a:t>“</a:t>
            </a:r>
            <a:r>
              <a:rPr lang="zh-CN" altLang="zh-CN" kern="100">
                <a:ea typeface="楷体_GB2312"/>
                <a:cs typeface="Times New Roman"/>
              </a:rPr>
              <a:t>监</a:t>
            </a:r>
            <a:r>
              <a:rPr lang="en-US" altLang="zh-CN" kern="100">
                <a:latin typeface="宋体"/>
                <a:cs typeface="Times New Roman"/>
              </a:rPr>
              <a:t>”</a:t>
            </a:r>
            <a:r>
              <a:rPr lang="zh-CN" altLang="zh-CN" kern="100">
                <a:ea typeface="楷体_GB2312"/>
                <a:cs typeface="Times New Roman"/>
              </a:rPr>
              <a:t>应读</a:t>
            </a:r>
            <a:r>
              <a:rPr lang="en-US" altLang="zh-CN" kern="100" err="1">
                <a:ea typeface="楷体_GB2312"/>
                <a:cs typeface="Courier New"/>
              </a:rPr>
              <a:t>ji</a:t>
            </a:r>
            <a:r>
              <a:rPr lang="zh-CN" altLang="zh-CN" kern="100">
                <a:latin typeface="宋体"/>
                <a:cs typeface="Times New Roman"/>
              </a:rPr>
              <a:t>à</a:t>
            </a:r>
            <a:r>
              <a:rPr lang="en-US" altLang="zh-CN" kern="100">
                <a:ea typeface="楷体_GB2312"/>
                <a:cs typeface="Courier New"/>
              </a:rPr>
              <a:t>n</a:t>
            </a:r>
            <a:r>
              <a:rPr lang="zh-CN" altLang="zh-CN" kern="100">
                <a:ea typeface="楷体_GB2312"/>
                <a:cs typeface="Times New Roman"/>
              </a:rPr>
              <a:t>。</a:t>
            </a:r>
            <a:r>
              <a:rPr lang="en-US" altLang="zh-CN" kern="100">
                <a:ea typeface="楷体_GB2312"/>
                <a:cs typeface="Courier New"/>
              </a:rPr>
              <a:t>B</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更事</a:t>
            </a:r>
            <a:r>
              <a:rPr lang="en-US" altLang="zh-CN" kern="100">
                <a:latin typeface="宋体"/>
                <a:cs typeface="Times New Roman"/>
              </a:rPr>
              <a:t>”</a:t>
            </a:r>
            <a:r>
              <a:rPr lang="zh-CN" altLang="zh-CN" kern="100">
                <a:ea typeface="楷体_GB2312"/>
                <a:cs typeface="Times New Roman"/>
              </a:rPr>
              <a:t>的</a:t>
            </a:r>
            <a:r>
              <a:rPr lang="en-US" altLang="zh-CN" kern="100">
                <a:latin typeface="宋体"/>
                <a:cs typeface="Times New Roman"/>
              </a:rPr>
              <a:t>“</a:t>
            </a:r>
            <a:r>
              <a:rPr lang="zh-CN" altLang="zh-CN" kern="100">
                <a:ea typeface="楷体_GB2312"/>
                <a:cs typeface="Times New Roman"/>
              </a:rPr>
              <a:t>更</a:t>
            </a:r>
            <a:r>
              <a:rPr lang="en-US" altLang="zh-CN" kern="100">
                <a:latin typeface="宋体"/>
                <a:cs typeface="Times New Roman"/>
              </a:rPr>
              <a:t>”</a:t>
            </a:r>
            <a:r>
              <a:rPr lang="zh-CN" altLang="zh-CN" kern="100">
                <a:ea typeface="楷体_GB2312"/>
                <a:cs typeface="Times New Roman"/>
              </a:rPr>
              <a:t>应读</a:t>
            </a:r>
            <a:r>
              <a:rPr lang="zh-CN" altLang="zh-CN" kern="100">
                <a:latin typeface="宋体"/>
                <a:cs typeface="Times New Roman"/>
              </a:rPr>
              <a:t>ɡ</a:t>
            </a:r>
            <a:r>
              <a:rPr lang="en-US" altLang="zh-CN" kern="100" err="1">
                <a:ea typeface="楷体_GB2312"/>
                <a:cs typeface="Courier New"/>
              </a:rPr>
              <a:t>ēn</a:t>
            </a:r>
            <a:r>
              <a:rPr lang="zh-CN" altLang="zh-CN" kern="100">
                <a:latin typeface="宋体"/>
                <a:cs typeface="Times New Roman"/>
              </a:rPr>
              <a:t>ɡ</a:t>
            </a:r>
            <a:r>
              <a:rPr lang="zh-CN" altLang="zh-CN" kern="100">
                <a:ea typeface="楷体_GB2312"/>
                <a:cs typeface="Times New Roman"/>
              </a:rPr>
              <a:t>。</a:t>
            </a:r>
            <a:r>
              <a:rPr lang="en-US" altLang="zh-CN" kern="100">
                <a:ea typeface="楷体_GB2312"/>
                <a:cs typeface="Courier New"/>
              </a:rPr>
              <a:t>D</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讪讪</a:t>
            </a:r>
            <a:r>
              <a:rPr lang="en-US" altLang="zh-CN" kern="100">
                <a:latin typeface="宋体"/>
                <a:cs typeface="Times New Roman"/>
              </a:rPr>
              <a:t>”</a:t>
            </a:r>
            <a:r>
              <a:rPr lang="zh-CN" altLang="zh-CN" kern="100">
                <a:ea typeface="楷体_GB2312"/>
                <a:cs typeface="Times New Roman"/>
              </a:rPr>
              <a:t>的</a:t>
            </a:r>
            <a:r>
              <a:rPr lang="en-US" altLang="zh-CN" kern="100">
                <a:latin typeface="宋体"/>
                <a:cs typeface="Times New Roman"/>
              </a:rPr>
              <a:t>“</a:t>
            </a:r>
            <a:r>
              <a:rPr lang="zh-CN" altLang="zh-CN" kern="100">
                <a:ea typeface="楷体_GB2312"/>
                <a:cs typeface="Times New Roman"/>
              </a:rPr>
              <a:t>讪</a:t>
            </a:r>
            <a:r>
              <a:rPr lang="en-US" altLang="zh-CN" kern="100">
                <a:latin typeface="宋体"/>
                <a:cs typeface="Times New Roman"/>
              </a:rPr>
              <a:t>”</a:t>
            </a:r>
            <a:r>
              <a:rPr lang="zh-CN" altLang="zh-CN" kern="100">
                <a:ea typeface="楷体_GB2312"/>
                <a:cs typeface="Times New Roman"/>
              </a:rPr>
              <a:t>应读</a:t>
            </a:r>
            <a:r>
              <a:rPr lang="en-US" altLang="zh-CN" kern="100" err="1">
                <a:ea typeface="楷体_GB2312"/>
                <a:cs typeface="Courier New"/>
              </a:rPr>
              <a:t>sh</a:t>
            </a:r>
            <a:r>
              <a:rPr lang="zh-CN" altLang="zh-CN" kern="100">
                <a:latin typeface="宋体"/>
                <a:cs typeface="Times New Roman"/>
              </a:rPr>
              <a:t>à</a:t>
            </a:r>
            <a:r>
              <a:rPr lang="en-US" altLang="zh-CN" kern="100">
                <a:ea typeface="楷体_GB2312"/>
                <a:cs typeface="Courier New"/>
              </a:rPr>
              <a:t>n</a:t>
            </a:r>
            <a:r>
              <a:rPr lang="zh-CN" altLang="zh-CN" kern="100" smtClean="0">
                <a:ea typeface="楷体_GB2312"/>
                <a:cs typeface="Times New Roman"/>
              </a:rPr>
              <a:t>。</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980346059"/>
              </p:ext>
            </p:extLst>
          </p:nvPr>
        </p:nvGraphicFramePr>
        <p:xfrm>
          <a:off x="3202557" y="726753"/>
          <a:ext cx="5268913" cy="758825"/>
        </p:xfrm>
        <a:graphic>
          <a:graphicData uri="http://schemas.openxmlformats.org/presentationml/2006/ole">
            <mc:AlternateContent xmlns:mc="http://schemas.openxmlformats.org/markup-compatibility/2006">
              <mc:Choice xmlns:v="urn:schemas-microsoft-com:vml" Requires="v">
                <p:oleObj spid="_x0000_s6147" name="文档" r:id="rId3" imgW="5269078" imgH="759565" progId="word.document.8">
                  <p:embed/>
                </p:oleObj>
              </mc:Choice>
              <mc:Fallback>
                <p:oleObj name="文档" r:id="rId3" imgW="5269078" imgH="759565" progId="word.document.8">
                  <p:embed/>
                  <p:pic>
                    <p:nvPicPr>
                      <p:cNvPr id="0" name="OLE substitute image"/>
                      <p:cNvPicPr/>
                      <p:nvPr/>
                    </p:nvPicPr>
                    <p:blipFill>
                      <a:blip r:embed="rId4"/>
                      <a:stretch>
                        <a:fillRect/>
                      </a:stretch>
                    </p:blipFill>
                    <p:spPr>
                      <a:xfrm>
                        <a:off x="3202557" y="726753"/>
                        <a:ext cx="5268913" cy="758825"/>
                      </a:xfrm>
                      <a:prstGeom prst="rect">
                        <a:avLst/>
                      </a:prstGeom>
                      <a:noFill/>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518520004"/>
              </p:ext>
            </p:extLst>
          </p:nvPr>
        </p:nvGraphicFramePr>
        <p:xfrm>
          <a:off x="606425" y="1341562"/>
          <a:ext cx="10979150" cy="3225800"/>
        </p:xfrm>
        <a:graphic>
          <a:graphicData uri="http://schemas.openxmlformats.org/presentationml/2006/ole">
            <mc:AlternateContent xmlns:mc="http://schemas.openxmlformats.org/markup-compatibility/2006">
              <mc:Choice xmlns:v="urn:schemas-microsoft-com:vml" Requires="v">
                <p:oleObj spid="_x0000_s6148" name="文档" r:id="rId5" imgW="10979053" imgH="3225013" progId="word.document.8">
                  <p:embed/>
                </p:oleObj>
              </mc:Choice>
              <mc:Fallback>
                <p:oleObj name="文档" r:id="rId5" imgW="10979053" imgH="3225013" progId="word.document.8">
                  <p:embed/>
                  <p:pic>
                    <p:nvPicPr>
                      <p:cNvPr id="0" name="OLE substitute image"/>
                      <p:cNvPicPr/>
                      <p:nvPr/>
                    </p:nvPicPr>
                    <p:blipFill>
                      <a:blip r:embed="rId6"/>
                      <a:stretch>
                        <a:fillRect/>
                      </a:stretch>
                    </p:blipFill>
                    <p:spPr>
                      <a:xfrm>
                        <a:off x="606425" y="1341562"/>
                        <a:ext cx="10979150" cy="3225800"/>
                      </a:xfrm>
                      <a:prstGeom prst="rect">
                        <a:avLst/>
                      </a:prstGeom>
                      <a:noFill/>
                    </p:spPr>
                  </p:pic>
                </p:oleObj>
              </mc:Fallback>
            </mc:AlternateContent>
          </a:graphicData>
        </a:graphic>
      </p:graphicFrame>
    </p:spTree>
    <p:extLst>
      <p:ext uri="{BB962C8B-B14F-4D97-AF65-F5344CB8AC3E}">
        <p14:creationId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56431802"/>
              </p:ext>
            </p:extLst>
          </p:nvPr>
        </p:nvGraphicFramePr>
        <p:xfrm>
          <a:off x="606425" y="1053530"/>
          <a:ext cx="10979150" cy="4514850"/>
        </p:xfrm>
        <a:graphic>
          <a:graphicData uri="http://schemas.openxmlformats.org/presentationml/2006/ole">
            <mc:AlternateContent xmlns:mc="http://schemas.openxmlformats.org/markup-compatibility/2006">
              <mc:Choice xmlns:v="urn:schemas-microsoft-com:vml" Requires="v">
                <p:oleObj spid="_x0000_s7170" name="文档" r:id="rId3" imgW="10979053" imgH="4515234" progId="word.document.8">
                  <p:embed/>
                </p:oleObj>
              </mc:Choice>
              <mc:Fallback>
                <p:oleObj name="文档" r:id="rId3" imgW="10979053" imgH="4515234" progId="word.document.8">
                  <p:embed/>
                  <p:pic>
                    <p:nvPicPr>
                      <p:cNvPr id="0" name="OLE substitute image"/>
                      <p:cNvPicPr/>
                      <p:nvPr/>
                    </p:nvPicPr>
                    <p:blipFill>
                      <a:blip r:embed="rId4"/>
                      <a:stretch>
                        <a:fillRect/>
                      </a:stretch>
                    </p:blipFill>
                    <p:spPr>
                      <a:xfrm>
                        <a:off x="606425" y="1053530"/>
                        <a:ext cx="10979150" cy="4514850"/>
                      </a:xfrm>
                      <a:prstGeom prst="rect">
                        <a:avLst/>
                      </a:prstGeom>
                      <a:noFill/>
                    </p:spPr>
                  </p:pic>
                </p:oleObj>
              </mc:Fallback>
            </mc:AlternateContent>
          </a:graphicData>
        </a:graphic>
      </p:graphicFrame>
    </p:spTree>
    <p:extLst>
      <p:ext uri="{BB962C8B-B14F-4D97-AF65-F5344CB8AC3E}">
        <p14:creationId xmlns:p14="http://schemas.microsoft.com/office/powerpoint/2010/main" val="483988310"/>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374079820"/>
              </p:ext>
            </p:extLst>
          </p:nvPr>
        </p:nvGraphicFramePr>
        <p:xfrm>
          <a:off x="606425" y="934715"/>
          <a:ext cx="10979150" cy="5159375"/>
        </p:xfrm>
        <a:graphic>
          <a:graphicData uri="http://schemas.openxmlformats.org/presentationml/2006/ole">
            <mc:AlternateContent xmlns:mc="http://schemas.openxmlformats.org/markup-compatibility/2006">
              <mc:Choice xmlns:v="urn:schemas-microsoft-com:vml" Requires="v">
                <p:oleObj spid="_x0000_s8194" name="文档" r:id="rId3" imgW="10979053" imgH="5160164" progId="word.document.8">
                  <p:embed/>
                </p:oleObj>
              </mc:Choice>
              <mc:Fallback>
                <p:oleObj name="文档" r:id="rId3" imgW="10979053" imgH="5160164" progId="word.document.8">
                  <p:embed/>
                  <p:pic>
                    <p:nvPicPr>
                      <p:cNvPr id="0" name="OLE substitute image"/>
                      <p:cNvPicPr/>
                      <p:nvPr/>
                    </p:nvPicPr>
                    <p:blipFill>
                      <a:blip r:embed="rId4"/>
                      <a:stretch>
                        <a:fillRect/>
                      </a:stretch>
                    </p:blipFill>
                    <p:spPr>
                      <a:xfrm>
                        <a:off x="606425" y="934715"/>
                        <a:ext cx="10979150" cy="5159375"/>
                      </a:xfrm>
                      <a:prstGeom prst="rect">
                        <a:avLst/>
                      </a:prstGeom>
                      <a:noFill/>
                    </p:spPr>
                  </p:pic>
                </p:oleObj>
              </mc:Fallback>
            </mc:AlternateContent>
          </a:graphicData>
        </a:graphic>
      </p:graphicFrame>
    </p:spTree>
    <p:extLst>
      <p:ext uri="{BB962C8B-B14F-4D97-AF65-F5344CB8AC3E}">
        <p14:creationId xmlns:p14="http://schemas.microsoft.com/office/powerpoint/2010/main" val="423246190"/>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lgn="l"/>
                <a:tab pos="9372600" algn="l"/>
              </a:tabLst>
            </a:pPr>
            <a:r>
              <a:rPr lang="en-US" altLang="zh-CN" kern="100">
                <a:cs typeface="Courier New"/>
              </a:rPr>
              <a:t>A</a:t>
            </a:r>
            <a:r>
              <a:rPr lang="zh-CN" altLang="zh-CN" kern="100">
                <a:cs typeface="Times New Roman"/>
              </a:rPr>
              <a:t>．</a:t>
            </a:r>
            <a:r>
              <a:rPr lang="en-US" altLang="zh-CN" kern="100">
                <a:latin typeface="宋体"/>
                <a:cs typeface="Times New Roman"/>
              </a:rPr>
              <a:t>①②⑤</a:t>
            </a:r>
            <a:r>
              <a:rPr lang="zh-CN" altLang="zh-CN" kern="100">
                <a:cs typeface="Times New Roman"/>
              </a:rPr>
              <a:t>　　</a:t>
            </a:r>
            <a:r>
              <a:rPr lang="en-US" altLang="zh-CN" kern="100">
                <a:cs typeface="Courier New"/>
              </a:rPr>
              <a:t>	B</a:t>
            </a:r>
            <a:r>
              <a:rPr lang="zh-CN" altLang="zh-CN" kern="100">
                <a:cs typeface="Times New Roman"/>
              </a:rPr>
              <a:t>．</a:t>
            </a:r>
            <a:r>
              <a:rPr lang="en-US" altLang="zh-CN" kern="100">
                <a:latin typeface="宋体"/>
                <a:cs typeface="Times New Roman"/>
              </a:rPr>
              <a:t>①③④</a:t>
            </a:r>
            <a:endParaRPr lang="zh-CN" altLang="zh-CN" sz="1050" kern="100">
              <a:latin typeface="宋体"/>
              <a:cs typeface="Courier New"/>
            </a:endParaRPr>
          </a:p>
          <a:p>
            <a:pPr indent="713740" algn="just">
              <a:tabLst>
                <a:tab pos="5829300" algn="l"/>
                <a:tab pos="9372600" algn="l"/>
              </a:tabLst>
            </a:pPr>
            <a:r>
              <a:rPr lang="en-US" altLang="zh-CN" kern="100">
                <a:cs typeface="Courier New"/>
              </a:rPr>
              <a:t>C</a:t>
            </a:r>
            <a:r>
              <a:rPr lang="zh-CN" altLang="zh-CN" kern="100">
                <a:cs typeface="Times New Roman"/>
              </a:rPr>
              <a:t>．</a:t>
            </a:r>
            <a:r>
              <a:rPr lang="en-US" altLang="zh-CN" kern="100">
                <a:latin typeface="宋体"/>
                <a:cs typeface="Times New Roman"/>
              </a:rPr>
              <a:t>②④⑥</a:t>
            </a:r>
            <a:r>
              <a:rPr lang="zh-CN" altLang="zh-CN" kern="100">
                <a:cs typeface="Times New Roman"/>
              </a:rPr>
              <a:t>　　</a:t>
            </a:r>
            <a:r>
              <a:rPr lang="en-US" altLang="zh-CN" kern="100">
                <a:cs typeface="Courier New"/>
              </a:rPr>
              <a:t>	D</a:t>
            </a:r>
            <a:r>
              <a:rPr lang="zh-CN" altLang="zh-CN" kern="100">
                <a:cs typeface="Times New Roman"/>
              </a:rPr>
              <a:t>．</a:t>
            </a:r>
            <a:r>
              <a:rPr lang="en-US" altLang="zh-CN" kern="100">
                <a:latin typeface="宋体"/>
                <a:cs typeface="Times New Roman"/>
              </a:rPr>
              <a:t>③⑤⑥</a:t>
            </a:r>
            <a:endParaRPr lang="zh-CN" altLang="zh-CN" sz="1050" kern="100">
              <a:latin typeface="宋体"/>
              <a:cs typeface="Courier New"/>
            </a:endParaRPr>
          </a:p>
          <a:p>
            <a:pPr indent="713740" algn="just">
              <a:tabLst>
                <a:tab pos="5829300" algn="l"/>
                <a:tab pos="9372600" algn="l"/>
              </a:tabLst>
            </a:pPr>
            <a:r>
              <a:rPr lang="zh-CN" altLang="zh-CN" kern="100">
                <a:solidFill>
                  <a:srgbClr val="FF0000"/>
                </a:solidFill>
                <a:ea typeface="黑体"/>
                <a:cs typeface="Times New Roman"/>
              </a:rPr>
              <a:t>【答案】</a:t>
            </a:r>
            <a:r>
              <a:rPr lang="en-US" altLang="zh-CN" kern="100">
                <a:cs typeface="Courier New"/>
              </a:rPr>
              <a:t>A</a:t>
            </a:r>
            <a:r>
              <a:rPr lang="zh-CN" altLang="zh-CN" kern="100">
                <a:cs typeface="Times New Roman"/>
              </a:rPr>
              <a:t>　</a:t>
            </a:r>
            <a:endParaRPr lang="zh-CN" altLang="zh-CN" sz="1050" kern="100">
              <a:latin typeface="宋体"/>
              <a:cs typeface="Courier New"/>
            </a:endParaRPr>
          </a:p>
          <a:p>
            <a:pPr indent="713740" algn="just">
              <a:tabLst>
                <a:tab pos="5829300" algn="l"/>
                <a:tab pos="9372600" algn="l"/>
              </a:tabLst>
            </a:pPr>
            <a:r>
              <a:rPr lang="zh-CN" altLang="zh-CN" kern="100">
                <a:solidFill>
                  <a:srgbClr val="0000FF"/>
                </a:solidFill>
                <a:ea typeface="黑体"/>
                <a:cs typeface="Times New Roman"/>
              </a:rPr>
              <a:t>【解析】</a:t>
            </a:r>
            <a:r>
              <a:rPr lang="en-US" altLang="zh-CN" kern="100">
                <a:latin typeface="宋体"/>
                <a:ea typeface="楷体_GB2312"/>
                <a:cs typeface="Times New Roman"/>
              </a:rPr>
              <a:t>①</a:t>
            </a:r>
            <a:r>
              <a:rPr lang="zh-CN" altLang="zh-CN" kern="100">
                <a:ea typeface="楷体_GB2312"/>
                <a:cs typeface="Times New Roman"/>
              </a:rPr>
              <a:t>沸反盈天：形容极度喧闹，乱成一片。用在此处和主语</a:t>
            </a:r>
            <a:r>
              <a:rPr lang="en-US" altLang="zh-CN" kern="100">
                <a:latin typeface="宋体"/>
                <a:cs typeface="Times New Roman"/>
              </a:rPr>
              <a:t>“</a:t>
            </a:r>
            <a:r>
              <a:rPr lang="zh-CN" altLang="zh-CN" kern="100">
                <a:ea typeface="楷体_GB2312"/>
                <a:cs typeface="Times New Roman"/>
              </a:rPr>
              <a:t>同学们</a:t>
            </a:r>
            <a:r>
              <a:rPr lang="en-US" altLang="zh-CN" kern="100">
                <a:latin typeface="宋体"/>
                <a:cs typeface="Times New Roman"/>
              </a:rPr>
              <a:t>”</a:t>
            </a:r>
            <a:r>
              <a:rPr lang="zh-CN" altLang="zh-CN" kern="100">
                <a:ea typeface="楷体_GB2312"/>
                <a:cs typeface="Times New Roman"/>
              </a:rPr>
              <a:t>搭配不当。</a:t>
            </a:r>
            <a:r>
              <a:rPr lang="en-US" altLang="zh-CN" kern="100">
                <a:latin typeface="宋体"/>
                <a:ea typeface="楷体_GB2312"/>
                <a:cs typeface="Times New Roman"/>
              </a:rPr>
              <a:t>②</a:t>
            </a:r>
            <a:r>
              <a:rPr lang="zh-CN" altLang="zh-CN" kern="100">
                <a:ea typeface="楷体_GB2312"/>
                <a:cs typeface="Times New Roman"/>
              </a:rPr>
              <a:t>百无聊赖：指精神上无所寄托，感到非常无聊。此处望文生义。</a:t>
            </a:r>
            <a:r>
              <a:rPr lang="en-US" altLang="zh-CN" kern="100">
                <a:latin typeface="宋体"/>
                <a:ea typeface="楷体_GB2312"/>
                <a:cs typeface="Times New Roman"/>
              </a:rPr>
              <a:t>③</a:t>
            </a:r>
            <a:r>
              <a:rPr lang="zh-CN" altLang="zh-CN" kern="100">
                <a:ea typeface="楷体_GB2312"/>
                <a:cs typeface="Times New Roman"/>
              </a:rPr>
              <a:t>精明强干：机警聪明，办事能力强。用在此处符合语境。</a:t>
            </a:r>
            <a:r>
              <a:rPr lang="en-US" altLang="zh-CN" kern="100">
                <a:latin typeface="宋体"/>
                <a:ea typeface="楷体_GB2312"/>
                <a:cs typeface="Times New Roman"/>
              </a:rPr>
              <a:t>④</a:t>
            </a:r>
            <a:r>
              <a:rPr lang="zh-CN" altLang="zh-CN" kern="100">
                <a:ea typeface="楷体_GB2312"/>
                <a:cs typeface="Times New Roman"/>
              </a:rPr>
              <a:t>宽宏大量：形容人度量大。用在此处符合语境。</a:t>
            </a:r>
            <a:r>
              <a:rPr lang="en-US" altLang="zh-CN" kern="100">
                <a:latin typeface="宋体"/>
                <a:ea typeface="楷体_GB2312"/>
                <a:cs typeface="Times New Roman"/>
              </a:rPr>
              <a:t>⑤</a:t>
            </a:r>
            <a:r>
              <a:rPr lang="zh-CN" altLang="zh-CN" kern="100">
                <a:ea typeface="楷体_GB2312"/>
                <a:cs typeface="Times New Roman"/>
              </a:rPr>
              <a:t>日暮途穷：天黑下去了，路走到了尽头，比喻到了末日。这里应改为</a:t>
            </a:r>
            <a:r>
              <a:rPr lang="en-US" altLang="zh-CN" kern="100">
                <a:latin typeface="宋体"/>
                <a:cs typeface="Times New Roman"/>
              </a:rPr>
              <a:t>“</a:t>
            </a:r>
            <a:r>
              <a:rPr lang="zh-CN" altLang="zh-CN" kern="100">
                <a:ea typeface="楷体_GB2312"/>
                <a:cs typeface="Times New Roman"/>
              </a:rPr>
              <a:t>走投无路</a:t>
            </a:r>
            <a:r>
              <a:rPr lang="en-US" altLang="zh-CN" kern="100">
                <a:latin typeface="宋体"/>
                <a:cs typeface="Times New Roman"/>
              </a:rPr>
              <a:t>”</a:t>
            </a:r>
            <a:r>
              <a:rPr lang="zh-CN" altLang="zh-CN" kern="100">
                <a:ea typeface="楷体_GB2312"/>
                <a:cs typeface="Times New Roman"/>
              </a:rPr>
              <a:t>。</a:t>
            </a:r>
            <a:r>
              <a:rPr lang="en-US" altLang="zh-CN" kern="100">
                <a:latin typeface="宋体"/>
                <a:ea typeface="楷体_GB2312"/>
                <a:cs typeface="Times New Roman"/>
              </a:rPr>
              <a:t>⑥</a:t>
            </a:r>
            <a:r>
              <a:rPr lang="zh-CN" altLang="zh-CN" kern="100">
                <a:ea typeface="楷体_GB2312"/>
                <a:cs typeface="Times New Roman"/>
              </a:rPr>
              <a:t>逍遥自在：无拘无束，安闲自得。用在此处符合语境</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23246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265748"/>
          </a:xfrm>
        </p:spPr>
        <p:txBody>
          <a:bodyPr/>
          <a:lstStyle/>
          <a:p>
            <a:pPr indent="713740" algn="just">
              <a:lnSpc>
                <a:spcPct val="110000"/>
              </a:lnSpc>
              <a:tabLst>
                <a:tab pos="5829300" algn="l"/>
                <a:tab pos="9372600" algn="l"/>
              </a:tabLst>
            </a:pPr>
            <a:r>
              <a:rPr lang="en-US" altLang="zh-CN" kern="100">
                <a:cs typeface="Courier New"/>
              </a:rPr>
              <a:t>3</a:t>
            </a:r>
            <a:r>
              <a:rPr lang="zh-CN" altLang="zh-CN" kern="100">
                <a:cs typeface="Times New Roman"/>
              </a:rPr>
              <a:t>．下列句子中，没有语病的一项是</a:t>
            </a:r>
            <a:r>
              <a:rPr lang="en-US" altLang="zh-CN" kern="100">
                <a:cs typeface="Courier New"/>
              </a:rPr>
              <a:t>	(</a:t>
            </a:r>
            <a:r>
              <a:rPr lang="zh-CN" altLang="zh-CN" kern="100">
                <a:cs typeface="Times New Roman"/>
              </a:rPr>
              <a:t>　　</a:t>
            </a:r>
            <a:r>
              <a:rPr lang="en-US" altLang="zh-CN" kern="100">
                <a:cs typeface="Courier New"/>
              </a:rPr>
              <a:t>)</a:t>
            </a:r>
            <a:endParaRPr lang="zh-CN" altLang="zh-CN" sz="1050" kern="100">
              <a:latin typeface="宋体"/>
              <a:cs typeface="Courier New"/>
            </a:endParaRPr>
          </a:p>
          <a:p>
            <a:pPr indent="713740" algn="just">
              <a:lnSpc>
                <a:spcPct val="110000"/>
              </a:lnSpc>
              <a:tabLst>
                <a:tab pos="5829300" algn="l"/>
                <a:tab pos="9372600" algn="l"/>
              </a:tabLst>
            </a:pPr>
            <a:r>
              <a:rPr lang="en-US" altLang="zh-CN" kern="100">
                <a:cs typeface="Courier New"/>
              </a:rPr>
              <a:t>A</a:t>
            </a:r>
            <a:r>
              <a:rPr lang="zh-CN" altLang="zh-CN" kern="100">
                <a:cs typeface="Times New Roman"/>
              </a:rPr>
              <a:t>．</a:t>
            </a:r>
            <a:r>
              <a:rPr lang="en-US" altLang="zh-CN" kern="100">
                <a:cs typeface="Courier New"/>
              </a:rPr>
              <a:t>1921</a:t>
            </a:r>
            <a:r>
              <a:rPr lang="zh-CN" altLang="zh-CN" kern="100">
                <a:cs typeface="Times New Roman"/>
              </a:rPr>
              <a:t>年</a:t>
            </a:r>
            <a:r>
              <a:rPr lang="en-US" altLang="zh-CN" kern="100">
                <a:cs typeface="Courier New"/>
              </a:rPr>
              <a:t>12</a:t>
            </a:r>
            <a:r>
              <a:rPr lang="zh-CN" altLang="zh-CN" kern="100">
                <a:cs typeface="Times New Roman"/>
              </a:rPr>
              <a:t>月，鲁迅先生写成了著名的短篇小说《阿</a:t>
            </a:r>
            <a:r>
              <a:rPr lang="en-US" altLang="zh-CN" kern="100">
                <a:cs typeface="Courier New"/>
              </a:rPr>
              <a:t>Q</a:t>
            </a:r>
            <a:r>
              <a:rPr lang="zh-CN" altLang="zh-CN" kern="100">
                <a:cs typeface="Times New Roman"/>
              </a:rPr>
              <a:t>正传》</a:t>
            </a:r>
            <a:r>
              <a:rPr lang="en-US" altLang="zh-CN" kern="100">
                <a:cs typeface="Courier New"/>
              </a:rPr>
              <a:t>(</a:t>
            </a:r>
            <a:r>
              <a:rPr lang="zh-CN" altLang="zh-CN" kern="100">
                <a:cs typeface="Times New Roman"/>
              </a:rPr>
              <a:t>被译为几十种文字，国内外传播</a:t>
            </a:r>
            <a:r>
              <a:rPr lang="en-US" altLang="zh-CN" kern="100">
                <a:cs typeface="Courier New"/>
              </a:rPr>
              <a:t>)</a:t>
            </a:r>
            <a:r>
              <a:rPr lang="zh-CN" altLang="zh-CN" kern="100">
                <a:cs typeface="Times New Roman"/>
              </a:rPr>
              <a:t>，是中国现代文学史上的一座丰碑。</a:t>
            </a:r>
            <a:endParaRPr lang="zh-CN" altLang="zh-CN" sz="1050" kern="100">
              <a:latin typeface="宋体"/>
              <a:cs typeface="Courier New"/>
            </a:endParaRPr>
          </a:p>
          <a:p>
            <a:pPr indent="713740" algn="just">
              <a:lnSpc>
                <a:spcPct val="110000"/>
              </a:lnSpc>
              <a:tabLst>
                <a:tab pos="5829300" algn="l"/>
                <a:tab pos="9372600" algn="l"/>
              </a:tabLst>
            </a:pPr>
            <a:r>
              <a:rPr lang="en-US" altLang="zh-CN" kern="100">
                <a:cs typeface="Courier New"/>
              </a:rPr>
              <a:t>B</a:t>
            </a:r>
            <a:r>
              <a:rPr lang="zh-CN" altLang="zh-CN" kern="100">
                <a:cs typeface="Times New Roman"/>
              </a:rPr>
              <a:t>．中山大学邓国伟教授认为，鲁迅的精神就是中国人的精神，无论从语文的</a:t>
            </a:r>
            <a:r>
              <a:rPr lang="en-US" altLang="zh-CN" kern="100">
                <a:latin typeface="宋体"/>
                <a:cs typeface="Times New Roman"/>
              </a:rPr>
              <a:t>“</a:t>
            </a:r>
            <a:r>
              <a:rPr lang="zh-CN" altLang="zh-CN" kern="100">
                <a:cs typeface="Times New Roman"/>
              </a:rPr>
              <a:t>工具性</a:t>
            </a:r>
            <a:r>
              <a:rPr lang="en-US" altLang="zh-CN" kern="100">
                <a:latin typeface="宋体"/>
                <a:cs typeface="Times New Roman"/>
              </a:rPr>
              <a:t>”</a:t>
            </a:r>
            <a:r>
              <a:rPr lang="zh-CN" altLang="zh-CN" kern="100">
                <a:cs typeface="Times New Roman"/>
              </a:rPr>
              <a:t>还是</a:t>
            </a:r>
            <a:r>
              <a:rPr lang="en-US" altLang="zh-CN" kern="100">
                <a:latin typeface="宋体"/>
                <a:cs typeface="Times New Roman"/>
              </a:rPr>
              <a:t>“</a:t>
            </a:r>
            <a:r>
              <a:rPr lang="zh-CN" altLang="zh-CN" kern="100">
                <a:cs typeface="Times New Roman"/>
              </a:rPr>
              <a:t>文化性</a:t>
            </a:r>
            <a:r>
              <a:rPr lang="en-US" altLang="zh-CN" kern="100">
                <a:latin typeface="宋体"/>
                <a:cs typeface="Times New Roman"/>
              </a:rPr>
              <a:t>”</a:t>
            </a:r>
            <a:r>
              <a:rPr lang="zh-CN" altLang="zh-CN" kern="100">
                <a:cs typeface="Times New Roman"/>
              </a:rPr>
              <a:t>来讲，鲁迅的精神都应该渗透到中学语文教学当中。</a:t>
            </a:r>
            <a:endParaRPr lang="zh-CN" altLang="zh-CN" sz="1050" kern="100">
              <a:latin typeface="宋体"/>
              <a:cs typeface="Courier New"/>
            </a:endParaRPr>
          </a:p>
          <a:p>
            <a:pPr indent="713740" algn="just">
              <a:lnSpc>
                <a:spcPct val="110000"/>
              </a:lnSpc>
              <a:tabLst>
                <a:tab pos="5829300" algn="l"/>
                <a:tab pos="9372600" algn="l"/>
              </a:tabLst>
            </a:pPr>
            <a:r>
              <a:rPr lang="en-US" altLang="zh-CN" kern="100">
                <a:cs typeface="Courier New"/>
              </a:rPr>
              <a:t>C</a:t>
            </a:r>
            <a:r>
              <a:rPr lang="zh-CN" altLang="zh-CN" kern="100">
                <a:cs typeface="Times New Roman"/>
              </a:rPr>
              <a:t>．鲁迅先生通过祥林嫂的悲剧，无非是在告诉人们，不用刀的杀人和不见血的杀人，实在比严刑峻法还严酷，被杀害的人数和范围也要更多更广泛。</a:t>
            </a:r>
            <a:endParaRPr lang="zh-CN" altLang="zh-CN" sz="1050" kern="100">
              <a:latin typeface="宋体"/>
              <a:cs typeface="Courier New"/>
            </a:endParaRPr>
          </a:p>
          <a:p>
            <a:pPr indent="713740" algn="just">
              <a:lnSpc>
                <a:spcPct val="110000"/>
              </a:lnSpc>
              <a:tabLst>
                <a:tab pos="5829300" algn="l"/>
                <a:tab pos="9372600" algn="l"/>
              </a:tabLst>
            </a:pPr>
            <a:r>
              <a:rPr lang="en-US" altLang="zh-CN" kern="100">
                <a:cs typeface="Courier New"/>
              </a:rPr>
              <a:t>D</a:t>
            </a:r>
            <a:r>
              <a:rPr lang="zh-CN" altLang="zh-CN" kern="100">
                <a:cs typeface="Times New Roman"/>
              </a:rPr>
              <a:t>．本届论坛围绕</a:t>
            </a:r>
            <a:r>
              <a:rPr lang="en-US" altLang="zh-CN" kern="100">
                <a:latin typeface="宋体"/>
                <a:cs typeface="Times New Roman"/>
              </a:rPr>
              <a:t>“</a:t>
            </a:r>
            <a:r>
              <a:rPr lang="zh-CN" altLang="zh-CN" kern="100">
                <a:cs typeface="Times New Roman"/>
              </a:rPr>
              <a:t>坚定文化自信，推动网络文学健康发展</a:t>
            </a:r>
            <a:r>
              <a:rPr lang="en-US" altLang="zh-CN" kern="100">
                <a:latin typeface="宋体"/>
                <a:cs typeface="Times New Roman"/>
              </a:rPr>
              <a:t>”</a:t>
            </a:r>
            <a:r>
              <a:rPr lang="zh-CN" altLang="zh-CN" kern="100">
                <a:cs typeface="Times New Roman"/>
              </a:rPr>
              <a:t>为主题，就怎样打造网络文学的高原与高峰等问题展开讨论</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2324619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211887"/>
          </a:xfrm>
        </p:spPr>
        <p:txBody>
          <a:bodyPr/>
          <a:lstStyle/>
          <a:p>
            <a:pPr indent="713740" algn="just">
              <a:lnSpc>
                <a:spcPct val="120000"/>
              </a:lnSpc>
              <a:tabLst>
                <a:tab pos="5829300" algn="l"/>
                <a:tab pos="9372600" algn="l"/>
              </a:tabLst>
            </a:pPr>
            <a:r>
              <a:rPr lang="zh-CN" altLang="zh-CN" kern="100">
                <a:cs typeface="Times New Roman"/>
              </a:rPr>
              <a:t>《林教头风雪山神庙》以陆虞候等人设计陷害林冲为线索，表现林冲由逆来顺受到奋起反抗的思想发展过程。</a:t>
            </a:r>
            <a:endParaRPr lang="zh-CN" altLang="zh-CN" sz="1050" kern="100">
              <a:latin typeface="宋体"/>
              <a:cs typeface="Courier New"/>
            </a:endParaRPr>
          </a:p>
          <a:p>
            <a:pPr indent="713740" algn="just">
              <a:lnSpc>
                <a:spcPct val="120000"/>
              </a:lnSpc>
              <a:tabLst>
                <a:tab pos="5829300" algn="l"/>
                <a:tab pos="9372600" algn="l"/>
              </a:tabLst>
            </a:pPr>
            <a:r>
              <a:rPr lang="zh-CN" altLang="zh-CN" kern="100">
                <a:cs typeface="Times New Roman"/>
              </a:rPr>
              <a:t>《装在套子里的人》塑造了一个性格孤僻、胆小怕事、恐惧变革、只想做一个纯粹的现行制度的</a:t>
            </a:r>
            <a:r>
              <a:rPr lang="en-US" altLang="zh-CN" kern="100">
                <a:latin typeface="宋体"/>
                <a:cs typeface="Times New Roman"/>
              </a:rPr>
              <a:t>“</a:t>
            </a:r>
            <a:r>
              <a:rPr lang="zh-CN" altLang="zh-CN" kern="100">
                <a:cs typeface="Times New Roman"/>
              </a:rPr>
              <a:t>守法良民</a:t>
            </a:r>
            <a:r>
              <a:rPr lang="en-US" altLang="zh-CN" kern="100">
                <a:latin typeface="宋体"/>
                <a:cs typeface="Times New Roman"/>
              </a:rPr>
              <a:t>”</a:t>
            </a:r>
            <a:r>
              <a:rPr lang="zh-CN" altLang="zh-CN" kern="100">
                <a:cs typeface="Times New Roman"/>
              </a:rPr>
              <a:t>别里科夫的形象。</a:t>
            </a:r>
            <a:endParaRPr lang="zh-CN" altLang="zh-CN" sz="1050" kern="100">
              <a:latin typeface="宋体"/>
              <a:cs typeface="Courier New"/>
            </a:endParaRPr>
          </a:p>
          <a:p>
            <a:pPr indent="713740" algn="just">
              <a:lnSpc>
                <a:spcPct val="120000"/>
              </a:lnSpc>
              <a:tabLst>
                <a:tab pos="5829300" algn="l"/>
                <a:tab pos="9372600" algn="l"/>
              </a:tabLst>
            </a:pPr>
            <a:r>
              <a:rPr lang="zh-CN" altLang="zh-CN" kern="100">
                <a:cs typeface="Times New Roman"/>
              </a:rPr>
              <a:t>《促织》讲述了老童生成名因被迫交纳促织而备受摧残、几乎家破人亡的遭遇。表明封建官僚的升迁发迹是建立在百姓苦难之上的，在此抒发了作者愤懑不平之情。</a:t>
            </a:r>
            <a:endParaRPr lang="zh-CN" altLang="zh-CN" sz="1050" kern="100">
              <a:latin typeface="宋体"/>
              <a:cs typeface="Courier New"/>
            </a:endParaRPr>
          </a:p>
          <a:p>
            <a:pPr indent="713740" algn="just">
              <a:lnSpc>
                <a:spcPct val="120000"/>
              </a:lnSpc>
              <a:tabLst>
                <a:tab pos="5829300" algn="l"/>
                <a:tab pos="9372600" algn="l"/>
              </a:tabLst>
            </a:pPr>
            <a:r>
              <a:rPr lang="zh-CN" altLang="zh-CN" kern="100">
                <a:cs typeface="Times New Roman"/>
              </a:rPr>
              <a:t>《变形记</a:t>
            </a:r>
            <a:r>
              <a:rPr lang="en-US" altLang="zh-CN" kern="100">
                <a:cs typeface="Courier New"/>
              </a:rPr>
              <a:t>(</a:t>
            </a:r>
            <a:r>
              <a:rPr lang="zh-CN" altLang="zh-CN" kern="100">
                <a:cs typeface="Times New Roman"/>
              </a:rPr>
              <a:t>节选</a:t>
            </a:r>
            <a:r>
              <a:rPr lang="en-US" altLang="zh-CN" kern="100">
                <a:cs typeface="Courier New"/>
              </a:rPr>
              <a:t>)</a:t>
            </a:r>
            <a:r>
              <a:rPr lang="zh-CN" altLang="zh-CN" kern="100">
                <a:cs typeface="Times New Roman"/>
              </a:rPr>
              <a:t>》以主人公变为甲虫这一荒诞故事反映了世人唯利是图、对金钱顶礼膜拜、对真情人性不屑一顾，最终被社会挤压变形的现实，反映了资本主义制度下真实的社会生活</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362649978"/>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401999"/>
            <a:ext cx="11377262" cy="3035907"/>
          </a:xfrm>
        </p:spPr>
        <p:txBody>
          <a:bodyPr/>
          <a:lstStyle/>
          <a:p>
            <a:pPr indent="713740" algn="just">
              <a:tabLst>
                <a:tab pos="5829300" algn="l"/>
                <a:tab pos="9372600" algn="l"/>
              </a:tabLst>
            </a:pPr>
            <a:r>
              <a:rPr lang="zh-CN" altLang="zh-CN" kern="100">
                <a:solidFill>
                  <a:srgbClr val="FF0000"/>
                </a:solidFill>
                <a:ea typeface="黑体"/>
                <a:cs typeface="Times New Roman"/>
              </a:rPr>
              <a:t>【答案】</a:t>
            </a:r>
            <a:r>
              <a:rPr lang="en-US" altLang="zh-CN" kern="100">
                <a:cs typeface="Courier New"/>
              </a:rPr>
              <a:t>B</a:t>
            </a:r>
            <a:r>
              <a:rPr lang="zh-CN" altLang="zh-CN" kern="100">
                <a:cs typeface="Times New Roman"/>
              </a:rPr>
              <a:t>　</a:t>
            </a:r>
            <a:endParaRPr lang="zh-CN" altLang="zh-CN" sz="1050" kern="100">
              <a:latin typeface="宋体"/>
              <a:cs typeface="Courier New"/>
            </a:endParaRPr>
          </a:p>
          <a:p>
            <a:pPr indent="713740" algn="just">
              <a:tabLst>
                <a:tab pos="5829300" algn="l"/>
                <a:tab pos="9372600" algn="l"/>
              </a:tabLst>
            </a:pPr>
            <a:r>
              <a:rPr lang="zh-CN" altLang="zh-CN" kern="100">
                <a:solidFill>
                  <a:srgbClr val="0000FF"/>
                </a:solidFill>
                <a:ea typeface="黑体"/>
                <a:cs typeface="Times New Roman"/>
              </a:rPr>
              <a:t>【解析】</a:t>
            </a:r>
            <a:r>
              <a:rPr lang="en-US" altLang="zh-CN" kern="100">
                <a:ea typeface="楷体_GB2312"/>
                <a:cs typeface="Courier New"/>
              </a:rPr>
              <a:t>A</a:t>
            </a:r>
            <a:r>
              <a:rPr lang="zh-CN" altLang="zh-CN" kern="100">
                <a:ea typeface="楷体_GB2312"/>
                <a:cs typeface="Times New Roman"/>
              </a:rPr>
              <a:t>．第一分句的主语是</a:t>
            </a:r>
            <a:r>
              <a:rPr lang="en-US" altLang="zh-CN" kern="100">
                <a:latin typeface="宋体"/>
                <a:cs typeface="Times New Roman"/>
              </a:rPr>
              <a:t>“</a:t>
            </a:r>
            <a:r>
              <a:rPr lang="zh-CN" altLang="zh-CN" kern="100">
                <a:ea typeface="楷体_GB2312"/>
                <a:cs typeface="Times New Roman"/>
              </a:rPr>
              <a:t>鲁迅先生</a:t>
            </a:r>
            <a:r>
              <a:rPr lang="en-US" altLang="zh-CN" kern="100">
                <a:latin typeface="宋体"/>
                <a:cs typeface="Times New Roman"/>
              </a:rPr>
              <a:t>”</a:t>
            </a:r>
            <a:r>
              <a:rPr lang="zh-CN" altLang="zh-CN" kern="100">
                <a:ea typeface="楷体_GB2312"/>
                <a:cs typeface="Times New Roman"/>
              </a:rPr>
              <a:t>，第二分句的主语自然应是</a:t>
            </a:r>
            <a:r>
              <a:rPr lang="en-US" altLang="zh-CN" kern="100">
                <a:latin typeface="宋体"/>
                <a:cs typeface="Times New Roman"/>
              </a:rPr>
              <a:t>“</a:t>
            </a:r>
            <a:r>
              <a:rPr lang="zh-CN" altLang="zh-CN" kern="100">
                <a:ea typeface="楷体_GB2312"/>
                <a:cs typeface="Times New Roman"/>
              </a:rPr>
              <a:t>鲁迅先生</a:t>
            </a:r>
            <a:r>
              <a:rPr lang="en-US" altLang="zh-CN" kern="100">
                <a:latin typeface="宋体"/>
                <a:cs typeface="Times New Roman"/>
              </a:rPr>
              <a:t>”</a:t>
            </a:r>
            <a:r>
              <a:rPr lang="zh-CN" altLang="zh-CN" kern="100">
                <a:ea typeface="楷体_GB2312"/>
                <a:cs typeface="Times New Roman"/>
              </a:rPr>
              <a:t>，但</a:t>
            </a:r>
            <a:r>
              <a:rPr lang="en-US" altLang="zh-CN" kern="100">
                <a:latin typeface="宋体"/>
                <a:cs typeface="Times New Roman"/>
              </a:rPr>
              <a:t>“</a:t>
            </a:r>
            <a:r>
              <a:rPr lang="zh-CN" altLang="zh-CN" kern="100">
                <a:ea typeface="楷体_GB2312"/>
                <a:cs typeface="Times New Roman"/>
              </a:rPr>
              <a:t>鲁迅先生是丰碑</a:t>
            </a:r>
            <a:r>
              <a:rPr lang="en-US" altLang="zh-CN" kern="100">
                <a:latin typeface="宋体"/>
                <a:cs typeface="Times New Roman"/>
              </a:rPr>
              <a:t>”</a:t>
            </a:r>
            <a:r>
              <a:rPr lang="zh-CN" altLang="zh-CN" kern="100">
                <a:ea typeface="楷体_GB2312"/>
                <a:cs typeface="Times New Roman"/>
              </a:rPr>
              <a:t>在句中从逻辑上看理由不充足。</a:t>
            </a:r>
            <a:r>
              <a:rPr lang="en-US" altLang="zh-CN" kern="100">
                <a:ea typeface="楷体_GB2312"/>
                <a:cs typeface="Courier New"/>
              </a:rPr>
              <a:t>C</a:t>
            </a:r>
            <a:r>
              <a:rPr lang="zh-CN" altLang="zh-CN" kern="100">
                <a:ea typeface="楷体_GB2312"/>
                <a:cs typeface="Times New Roman"/>
              </a:rPr>
              <a:t>．成分赘余，应删去</a:t>
            </a:r>
            <a:r>
              <a:rPr lang="en-US" altLang="zh-CN" kern="100">
                <a:latin typeface="宋体"/>
                <a:cs typeface="Times New Roman"/>
              </a:rPr>
              <a:t>“</a:t>
            </a:r>
            <a:r>
              <a:rPr lang="zh-CN" altLang="zh-CN" kern="100">
                <a:ea typeface="楷体_GB2312"/>
                <a:cs typeface="Times New Roman"/>
              </a:rPr>
              <a:t>是</a:t>
            </a:r>
            <a:r>
              <a:rPr lang="en-US" altLang="zh-CN" kern="100">
                <a:latin typeface="宋体"/>
                <a:cs typeface="Times New Roman"/>
              </a:rPr>
              <a:t>”</a:t>
            </a:r>
            <a:r>
              <a:rPr lang="zh-CN" altLang="zh-CN" kern="100">
                <a:ea typeface="楷体_GB2312"/>
                <a:cs typeface="Times New Roman"/>
              </a:rPr>
              <a:t>。</a:t>
            </a:r>
            <a:r>
              <a:rPr lang="en-US" altLang="zh-CN" kern="100">
                <a:ea typeface="楷体_GB2312"/>
                <a:cs typeface="Courier New"/>
              </a:rPr>
              <a:t>D</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围绕</a:t>
            </a:r>
            <a:r>
              <a:rPr lang="en-US" altLang="zh-CN" kern="100">
                <a:latin typeface="宋体"/>
                <a:cs typeface="Times New Roman"/>
              </a:rPr>
              <a:t>……</a:t>
            </a:r>
            <a:r>
              <a:rPr lang="zh-CN" altLang="zh-CN" kern="100">
                <a:ea typeface="楷体_GB2312"/>
                <a:cs typeface="Times New Roman"/>
              </a:rPr>
              <a:t>为主题</a:t>
            </a:r>
            <a:r>
              <a:rPr lang="en-US" altLang="zh-CN" kern="100">
                <a:latin typeface="宋体"/>
                <a:cs typeface="Times New Roman"/>
              </a:rPr>
              <a:t>”</a:t>
            </a:r>
            <a:r>
              <a:rPr lang="zh-CN" altLang="zh-CN" kern="100">
                <a:ea typeface="楷体_GB2312"/>
                <a:cs typeface="Times New Roman"/>
              </a:rPr>
              <a:t>句式杂糅</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23246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280559"/>
          </a:xfrm>
        </p:spPr>
        <p:txBody>
          <a:bodyPr/>
          <a:lstStyle/>
          <a:p>
            <a:pPr indent="713740" algn="just">
              <a:lnSpc>
                <a:spcPct val="120000"/>
              </a:lnSpc>
              <a:tabLst>
                <a:tab pos="5829300" algn="l"/>
                <a:tab pos="9372600" algn="l"/>
              </a:tabLst>
            </a:pPr>
            <a:r>
              <a:rPr lang="en-US" altLang="zh-CN" kern="100">
                <a:cs typeface="Courier New"/>
              </a:rPr>
              <a:t>4</a:t>
            </a:r>
            <a:r>
              <a:rPr lang="zh-CN" altLang="zh-CN" kern="100">
                <a:cs typeface="Times New Roman"/>
              </a:rPr>
              <a:t>．对小说《祝福》题目用意的分析，不恰当的一项</a:t>
            </a:r>
            <a:r>
              <a:rPr lang="zh-CN" altLang="zh-CN" kern="100" smtClean="0">
                <a:cs typeface="Times New Roman"/>
              </a:rPr>
              <a:t>是</a:t>
            </a:r>
            <a:r>
              <a:rPr lang="en-US" altLang="zh-CN" kern="100" smtClean="0">
                <a:cs typeface="Times New Roman"/>
              </a:rPr>
              <a:t>	</a:t>
            </a:r>
            <a:r>
              <a:rPr lang="en-US" altLang="zh-CN" kern="100" smtClean="0">
                <a:cs typeface="Courier New"/>
              </a:rPr>
              <a:t>(</a:t>
            </a:r>
            <a:r>
              <a:rPr lang="zh-CN" altLang="zh-CN" kern="100">
                <a:cs typeface="Times New Roman"/>
              </a:rPr>
              <a:t>　　</a:t>
            </a:r>
            <a:r>
              <a:rPr lang="en-US" altLang="zh-CN" kern="100">
                <a:cs typeface="Courier New"/>
              </a:rPr>
              <a:t>)</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cs typeface="Courier New"/>
              </a:rPr>
              <a:t>A</a:t>
            </a:r>
            <a:r>
              <a:rPr lang="zh-CN" altLang="zh-CN" kern="100">
                <a:cs typeface="Times New Roman"/>
              </a:rPr>
              <a:t>．祥林嫂死在祝福声中，题为</a:t>
            </a:r>
            <a:r>
              <a:rPr lang="en-US" altLang="zh-CN" kern="100">
                <a:latin typeface="宋体"/>
                <a:cs typeface="Times New Roman"/>
              </a:rPr>
              <a:t>“</a:t>
            </a:r>
            <a:r>
              <a:rPr lang="zh-CN" altLang="zh-CN" kern="100">
                <a:cs typeface="Times New Roman"/>
              </a:rPr>
              <a:t>祝福</a:t>
            </a:r>
            <a:r>
              <a:rPr lang="en-US" altLang="zh-CN" kern="100">
                <a:latin typeface="宋体"/>
                <a:cs typeface="Times New Roman"/>
              </a:rPr>
              <a:t>”</a:t>
            </a:r>
            <a:r>
              <a:rPr lang="zh-CN" altLang="zh-CN" kern="100">
                <a:cs typeface="Times New Roman"/>
              </a:rPr>
              <a:t>，突出祥林嫂之死的悲剧性时刻。</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cs typeface="Courier New"/>
              </a:rPr>
              <a:t>B</a:t>
            </a:r>
            <a:r>
              <a:rPr lang="zh-CN" altLang="zh-CN" kern="100">
                <a:cs typeface="Times New Roman"/>
              </a:rPr>
              <a:t>．祥林嫂死于封建礼教和封建迷信，</a:t>
            </a:r>
            <a:r>
              <a:rPr lang="en-US" altLang="zh-CN" kern="100">
                <a:latin typeface="宋体"/>
                <a:cs typeface="Times New Roman"/>
              </a:rPr>
              <a:t>“</a:t>
            </a:r>
            <a:r>
              <a:rPr lang="zh-CN" altLang="zh-CN" kern="100">
                <a:cs typeface="Times New Roman"/>
              </a:rPr>
              <a:t>祝福</a:t>
            </a:r>
            <a:r>
              <a:rPr lang="en-US" altLang="zh-CN" kern="100">
                <a:latin typeface="宋体"/>
                <a:cs typeface="Times New Roman"/>
              </a:rPr>
              <a:t>”</a:t>
            </a:r>
            <a:r>
              <a:rPr lang="zh-CN" altLang="zh-CN" kern="100">
                <a:cs typeface="Times New Roman"/>
              </a:rPr>
              <a:t>正是毒害人民的封建习俗。</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cs typeface="Courier New"/>
              </a:rPr>
              <a:t>C</a:t>
            </a:r>
            <a:r>
              <a:rPr lang="zh-CN" altLang="zh-CN" kern="100">
                <a:cs typeface="Times New Roman"/>
              </a:rPr>
              <a:t>．以</a:t>
            </a:r>
            <a:r>
              <a:rPr lang="en-US" altLang="zh-CN" kern="100">
                <a:latin typeface="宋体"/>
                <a:cs typeface="Times New Roman"/>
              </a:rPr>
              <a:t>“</a:t>
            </a:r>
            <a:r>
              <a:rPr lang="zh-CN" altLang="zh-CN" kern="100">
                <a:cs typeface="Times New Roman"/>
              </a:rPr>
              <a:t>祝福</a:t>
            </a:r>
            <a:r>
              <a:rPr lang="en-US" altLang="zh-CN" kern="100">
                <a:latin typeface="宋体"/>
                <a:cs typeface="Times New Roman"/>
              </a:rPr>
              <a:t>”</a:t>
            </a:r>
            <a:r>
              <a:rPr lang="zh-CN" altLang="zh-CN" kern="100">
                <a:cs typeface="Times New Roman"/>
              </a:rPr>
              <a:t>为题，把</a:t>
            </a:r>
            <a:r>
              <a:rPr lang="en-US" altLang="zh-CN" kern="100">
                <a:latin typeface="宋体"/>
                <a:cs typeface="Times New Roman"/>
              </a:rPr>
              <a:t>“</a:t>
            </a:r>
            <a:r>
              <a:rPr lang="zh-CN" altLang="zh-CN" kern="100">
                <a:cs typeface="Times New Roman"/>
              </a:rPr>
              <a:t>凶人的愚妄的欢呼</a:t>
            </a:r>
            <a:r>
              <a:rPr lang="en-US" altLang="zh-CN" kern="100">
                <a:latin typeface="宋体"/>
                <a:cs typeface="Times New Roman"/>
              </a:rPr>
              <a:t>”</a:t>
            </a:r>
            <a:r>
              <a:rPr lang="zh-CN" altLang="zh-CN" kern="100">
                <a:cs typeface="Times New Roman"/>
              </a:rPr>
              <a:t>和</a:t>
            </a:r>
            <a:r>
              <a:rPr lang="en-US" altLang="zh-CN" kern="100">
                <a:latin typeface="宋体"/>
                <a:cs typeface="Times New Roman"/>
              </a:rPr>
              <a:t>“</a:t>
            </a:r>
            <a:r>
              <a:rPr lang="zh-CN" altLang="zh-CN" kern="100">
                <a:cs typeface="Times New Roman"/>
              </a:rPr>
              <a:t>悲惨的弱者的呼声</a:t>
            </a:r>
            <a:r>
              <a:rPr lang="en-US" altLang="zh-CN" kern="100">
                <a:latin typeface="宋体"/>
                <a:cs typeface="Times New Roman"/>
              </a:rPr>
              <a:t>”</a:t>
            </a:r>
            <a:r>
              <a:rPr lang="zh-CN" altLang="zh-CN" kern="100">
                <a:cs typeface="Times New Roman"/>
              </a:rPr>
              <a:t>鲜明地摆在读者面前，形成鲜明的对比。</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cs typeface="Courier New"/>
              </a:rPr>
              <a:t>D</a:t>
            </a:r>
            <a:r>
              <a:rPr lang="zh-CN" altLang="zh-CN" kern="100">
                <a:cs typeface="Times New Roman"/>
              </a:rPr>
              <a:t>．鲁迅深深同情祥林嫂的命运，婉转祝福祥林嫂的亡灵。</a:t>
            </a:r>
            <a:endParaRPr lang="zh-CN" altLang="zh-CN" sz="1050" kern="100">
              <a:latin typeface="宋体"/>
              <a:cs typeface="Courier New"/>
            </a:endParaRPr>
          </a:p>
          <a:p>
            <a:pPr indent="713740" algn="just">
              <a:lnSpc>
                <a:spcPct val="120000"/>
              </a:lnSpc>
              <a:tabLst>
                <a:tab pos="5829300" algn="l"/>
                <a:tab pos="9372600" algn="l"/>
              </a:tabLst>
            </a:pPr>
            <a:r>
              <a:rPr lang="zh-CN" altLang="zh-CN" kern="100">
                <a:solidFill>
                  <a:srgbClr val="FF0000"/>
                </a:solidFill>
                <a:ea typeface="黑体"/>
                <a:cs typeface="Times New Roman"/>
              </a:rPr>
              <a:t>【答案】</a:t>
            </a:r>
            <a:r>
              <a:rPr lang="en-US" altLang="zh-CN" kern="100">
                <a:cs typeface="Courier New"/>
              </a:rPr>
              <a:t>D</a:t>
            </a:r>
            <a:r>
              <a:rPr lang="zh-CN" altLang="zh-CN" kern="100">
                <a:cs typeface="Times New Roman"/>
              </a:rPr>
              <a:t>　</a:t>
            </a:r>
            <a:endParaRPr lang="zh-CN" altLang="zh-CN" sz="1050" kern="100">
              <a:latin typeface="宋体"/>
              <a:cs typeface="Courier New"/>
            </a:endParaRPr>
          </a:p>
          <a:p>
            <a:pPr indent="713740" algn="just">
              <a:lnSpc>
                <a:spcPct val="120000"/>
              </a:lnSpc>
              <a:tabLst>
                <a:tab pos="5829300" algn="l"/>
                <a:tab pos="9372600" algn="l"/>
              </a:tabLst>
            </a:pPr>
            <a:r>
              <a:rPr lang="zh-CN" altLang="zh-CN" kern="100">
                <a:solidFill>
                  <a:srgbClr val="0000FF"/>
                </a:solidFill>
                <a:ea typeface="黑体"/>
                <a:cs typeface="Times New Roman"/>
              </a:rPr>
              <a:t>【解析】</a:t>
            </a:r>
            <a:r>
              <a:rPr lang="en-US" altLang="zh-CN" kern="100">
                <a:latin typeface="宋体"/>
                <a:cs typeface="Times New Roman"/>
              </a:rPr>
              <a:t>“</a:t>
            </a:r>
            <a:r>
              <a:rPr lang="zh-CN" altLang="zh-CN" kern="100">
                <a:ea typeface="楷体_GB2312"/>
                <a:cs typeface="Times New Roman"/>
              </a:rPr>
              <a:t>婉转祝福</a:t>
            </a:r>
            <a:r>
              <a:rPr lang="en-US" altLang="zh-CN" kern="100">
                <a:latin typeface="宋体"/>
                <a:cs typeface="Times New Roman"/>
              </a:rPr>
              <a:t>”</a:t>
            </a:r>
            <a:r>
              <a:rPr lang="zh-CN" altLang="zh-CN" kern="100">
                <a:ea typeface="楷体_GB2312"/>
                <a:cs typeface="Times New Roman"/>
              </a:rPr>
              <a:t>分析过于牵强</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23246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fade">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960425"/>
            <a:ext cx="11377262" cy="4845633"/>
          </a:xfrm>
        </p:spPr>
        <p:txBody>
          <a:bodyPr/>
          <a:lstStyle/>
          <a:p>
            <a:pPr indent="713740" algn="just">
              <a:tabLst>
                <a:tab pos="5829300" algn="l"/>
                <a:tab pos="9372600" algn="l"/>
              </a:tabLst>
            </a:pPr>
            <a:r>
              <a:rPr lang="en-US" altLang="zh-CN" kern="100">
                <a:cs typeface="Courier New"/>
              </a:rPr>
              <a:t>5</a:t>
            </a:r>
            <a:r>
              <a:rPr lang="zh-CN" altLang="zh-CN" kern="100">
                <a:cs typeface="Times New Roman"/>
              </a:rPr>
              <a:t>．阅读下面的材料，根据要求回答问题。</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鲁迅先生曾于</a:t>
            </a:r>
            <a:r>
              <a:rPr lang="en-US" altLang="zh-CN" kern="100">
                <a:ea typeface="楷体_GB2312"/>
                <a:cs typeface="Courier New"/>
              </a:rPr>
              <a:t>1927</a:t>
            </a:r>
            <a:r>
              <a:rPr lang="zh-CN" altLang="zh-CN" kern="100">
                <a:ea typeface="楷体_GB2312"/>
                <a:cs typeface="Times New Roman"/>
              </a:rPr>
              <a:t>年在《无声的中国》一文中写道：</a:t>
            </a:r>
            <a:r>
              <a:rPr lang="en-US" altLang="zh-CN" kern="100">
                <a:latin typeface="宋体"/>
                <a:cs typeface="Times New Roman"/>
              </a:rPr>
              <a:t>“</a:t>
            </a:r>
            <a:r>
              <a:rPr lang="zh-CN" altLang="zh-CN" kern="100">
                <a:ea typeface="楷体_GB2312"/>
                <a:cs typeface="Times New Roman"/>
              </a:rPr>
              <a:t>譬如你说，这屋子太暗，须在这里开一个天窗，大家一定是不允许的，但如果你主张拆掉屋顶，他们就会来调和，愿意开天窗了。</a:t>
            </a:r>
            <a:r>
              <a:rPr lang="en-US" altLang="zh-CN" kern="100">
                <a:latin typeface="宋体"/>
                <a:cs typeface="Times New Roman"/>
              </a:rPr>
              <a:t>”</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这一现象在心理学上被称为</a:t>
            </a:r>
            <a:r>
              <a:rPr lang="en-US" altLang="zh-CN" kern="100">
                <a:latin typeface="宋体"/>
                <a:cs typeface="Times New Roman"/>
              </a:rPr>
              <a:t>“</a:t>
            </a:r>
            <a:r>
              <a:rPr lang="zh-CN" altLang="zh-CN" kern="100">
                <a:cs typeface="Times New Roman"/>
              </a:rPr>
              <a:t>拆屋效应</a:t>
            </a:r>
            <a:r>
              <a:rPr lang="en-US" altLang="zh-CN" kern="100">
                <a:latin typeface="宋体"/>
                <a:cs typeface="Times New Roman"/>
              </a:rPr>
              <a:t>”</a:t>
            </a:r>
            <a:r>
              <a:rPr lang="zh-CN" altLang="zh-CN" kern="100">
                <a:cs typeface="Times New Roman"/>
              </a:rPr>
              <a:t>，在现实生活中很常见。如何理解</a:t>
            </a:r>
            <a:r>
              <a:rPr lang="en-US" altLang="zh-CN" kern="100">
                <a:latin typeface="宋体"/>
                <a:cs typeface="Times New Roman"/>
              </a:rPr>
              <a:t>“</a:t>
            </a:r>
            <a:r>
              <a:rPr lang="zh-CN" altLang="zh-CN" kern="100">
                <a:cs typeface="Times New Roman"/>
              </a:rPr>
              <a:t>拆屋效应</a:t>
            </a:r>
            <a:r>
              <a:rPr lang="en-US" altLang="zh-CN" kern="100">
                <a:latin typeface="宋体"/>
                <a:cs typeface="Times New Roman"/>
              </a:rPr>
              <a:t>”</a:t>
            </a:r>
            <a:r>
              <a:rPr lang="zh-CN" altLang="zh-CN" kern="100">
                <a:cs typeface="Times New Roman"/>
              </a:rPr>
              <a:t>？请用平实的语言表述，不超过</a:t>
            </a:r>
            <a:r>
              <a:rPr lang="en-US" altLang="zh-CN" kern="100">
                <a:cs typeface="Courier New"/>
              </a:rPr>
              <a:t>35</a:t>
            </a:r>
            <a:r>
              <a:rPr lang="zh-CN" altLang="zh-CN" kern="100">
                <a:cs typeface="Times New Roman"/>
              </a:rPr>
              <a:t>个字。</a:t>
            </a:r>
            <a:endParaRPr lang="zh-CN" altLang="zh-CN" sz="1050" kern="100">
              <a:latin typeface="宋体"/>
              <a:cs typeface="Courier New"/>
            </a:endParaRPr>
          </a:p>
          <a:p>
            <a:pPr indent="713740" algn="just">
              <a:tabLst>
                <a:tab pos="5829300" algn="l"/>
                <a:tab pos="9372600" algn="l"/>
              </a:tabLst>
            </a:pPr>
            <a:r>
              <a:rPr lang="zh-CN" altLang="zh-CN" kern="100">
                <a:solidFill>
                  <a:srgbClr val="FF0000"/>
                </a:solidFill>
                <a:ea typeface="黑体"/>
                <a:cs typeface="Times New Roman"/>
              </a:rPr>
              <a:t>【答案】</a:t>
            </a:r>
            <a:r>
              <a:rPr lang="en-US" altLang="zh-CN" kern="100">
                <a:latin typeface="宋体"/>
                <a:cs typeface="Times New Roman"/>
              </a:rPr>
              <a:t>“</a:t>
            </a:r>
            <a:r>
              <a:rPr lang="zh-CN" altLang="zh-CN" kern="100">
                <a:cs typeface="Times New Roman"/>
              </a:rPr>
              <a:t>拆屋效应</a:t>
            </a:r>
            <a:r>
              <a:rPr lang="en-US" altLang="zh-CN" kern="100">
                <a:latin typeface="宋体"/>
                <a:cs typeface="Times New Roman"/>
              </a:rPr>
              <a:t>”</a:t>
            </a:r>
            <a:r>
              <a:rPr lang="zh-CN" altLang="zh-CN" kern="100">
                <a:cs typeface="Times New Roman"/>
              </a:rPr>
              <a:t>是指先提出很高的要求，再不断降低要求以被他人接受的现象</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23246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扩展</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审美鉴赏与创造</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p14="http://schemas.microsoft.com/office/powerpoint/2010/main" val="3018915079"/>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348487"/>
            <a:ext cx="11377262" cy="3639149"/>
          </a:xfrm>
        </p:spPr>
        <p:txBody>
          <a:bodyPr/>
          <a:lstStyle/>
          <a:p>
            <a:pPr indent="713740" algn="just">
              <a:tabLst>
                <a:tab pos="5829300" algn="l"/>
                <a:tab pos="9372600" algn="l"/>
              </a:tabLst>
            </a:pPr>
            <a:r>
              <a:rPr lang="zh-CN" altLang="zh-CN" kern="100">
                <a:ea typeface="黑体"/>
                <a:cs typeface="Times New Roman"/>
              </a:rPr>
              <a:t>课内素材</a:t>
            </a:r>
            <a:endParaRPr lang="zh-CN" altLang="zh-CN" sz="1050" kern="100">
              <a:latin typeface="宋体"/>
              <a:cs typeface="Courier New"/>
            </a:endParaRPr>
          </a:p>
          <a:p>
            <a:pPr indent="713740" algn="ctr">
              <a:tabLst>
                <a:tab pos="5829300" algn="l"/>
                <a:tab pos="9372600" algn="l"/>
              </a:tabLst>
            </a:pPr>
            <a:r>
              <a:rPr lang="zh-CN" altLang="zh-CN" kern="100">
                <a:ea typeface="黑体"/>
                <a:cs typeface="Times New Roman"/>
              </a:rPr>
              <a:t>冷漠是一把利剑</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中国两千多年的封建统治遗留下来的腐朽、愚昧的封建思想，使国民在精神上、思想上受到极大的毒害，造成国民的愚昧、无知、冷酷。那个时代的妇女则是中国封建思想最大的受害者。祥林嫂悲剧命运的产生，一个重要原因就是她周围人们的冷漠、无情，甚至残忍</a:t>
            </a:r>
            <a:r>
              <a:rPr lang="zh-CN" altLang="zh-CN" kern="100" smtClean="0">
                <a:cs typeface="Times New Roman"/>
              </a:rPr>
              <a:t>。</a:t>
            </a:r>
            <a:endParaRPr lang="zh-CN" altLang="zh-CN" sz="1050" kern="100">
              <a:latin typeface="宋体"/>
              <a:cs typeface="Courier New"/>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889775481"/>
              </p:ext>
            </p:extLst>
          </p:nvPr>
        </p:nvGraphicFramePr>
        <p:xfrm>
          <a:off x="3202557" y="693490"/>
          <a:ext cx="5268913" cy="758825"/>
        </p:xfrm>
        <a:graphic>
          <a:graphicData uri="http://schemas.openxmlformats.org/presentationml/2006/ole">
            <mc:AlternateContent xmlns:mc="http://schemas.openxmlformats.org/markup-compatibility/2006">
              <mc:Choice xmlns:v="urn:schemas-microsoft-com:vml" Requires="v">
                <p:oleObj spid="_x0000_s9218" name="文档" r:id="rId3" imgW="5269078" imgH="759565" progId="word.document.8">
                  <p:embed/>
                </p:oleObj>
              </mc:Choice>
              <mc:Fallback>
                <p:oleObj name="文档" r:id="rId3" imgW="5269078" imgH="759565" progId="word.document.8">
                  <p:embed/>
                  <p:pic>
                    <p:nvPicPr>
                      <p:cNvPr id="0" name="OLE substitute image"/>
                      <p:cNvPicPr/>
                      <p:nvPr/>
                    </p:nvPicPr>
                    <p:blipFill>
                      <a:blip r:embed="rId4"/>
                      <a:stretch>
                        <a:fillRect/>
                      </a:stretch>
                    </p:blipFill>
                    <p:spPr>
                      <a:xfrm>
                        <a:off x="3202557" y="693490"/>
                        <a:ext cx="5268913" cy="758825"/>
                      </a:xfrm>
                      <a:prstGeom prst="rect">
                        <a:avLst/>
                      </a:prstGeom>
                      <a:noFill/>
                    </p:spPr>
                  </p:pic>
                </p:oleObj>
              </mc:Fallback>
            </mc:AlternateContent>
          </a:graphicData>
        </a:graphic>
      </p:graphicFrame>
    </p:spTree>
    <p:extLst>
      <p:ext uri="{BB962C8B-B14F-4D97-AF65-F5344CB8AC3E}">
        <p14:creationId xmlns:p14="http://schemas.microsoft.com/office/powerpoint/2010/main" val="3314130777"/>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059611"/>
            <a:ext cx="11377262" cy="4242391"/>
          </a:xfrm>
        </p:spPr>
        <p:txBody>
          <a:bodyPr/>
          <a:lstStyle/>
          <a:p>
            <a:pPr indent="713740" algn="just">
              <a:tabLst>
                <a:tab pos="5829300" algn="l"/>
                <a:tab pos="9372600" algn="l"/>
              </a:tabLst>
            </a:pPr>
            <a:r>
              <a:rPr lang="zh-CN" altLang="zh-CN" kern="100">
                <a:cs typeface="Times New Roman"/>
              </a:rPr>
              <a:t>祥林嫂在鲁镇女人们的</a:t>
            </a:r>
            <a:r>
              <a:rPr lang="en-US" altLang="zh-CN" kern="100">
                <a:latin typeface="宋体"/>
                <a:cs typeface="Times New Roman"/>
              </a:rPr>
              <a:t>“</a:t>
            </a:r>
            <a:r>
              <a:rPr lang="zh-CN" altLang="zh-CN" kern="100">
                <a:cs typeface="Times New Roman"/>
              </a:rPr>
              <a:t>鄙薄</a:t>
            </a:r>
            <a:r>
              <a:rPr lang="en-US" altLang="zh-CN" kern="100">
                <a:latin typeface="宋体"/>
                <a:cs typeface="Times New Roman"/>
              </a:rPr>
              <a:t>”“</a:t>
            </a:r>
            <a:r>
              <a:rPr lang="zh-CN" altLang="zh-CN" kern="100">
                <a:cs typeface="Times New Roman"/>
              </a:rPr>
              <a:t>烦厌</a:t>
            </a:r>
            <a:r>
              <a:rPr lang="en-US" altLang="zh-CN" kern="100">
                <a:latin typeface="宋体"/>
                <a:cs typeface="Times New Roman"/>
              </a:rPr>
              <a:t>”</a:t>
            </a:r>
            <a:r>
              <a:rPr lang="zh-CN" altLang="zh-CN" kern="100">
                <a:cs typeface="Times New Roman"/>
              </a:rPr>
              <a:t>的神色中，在四婶</a:t>
            </a:r>
            <a:r>
              <a:rPr lang="en-US" altLang="zh-CN" kern="100">
                <a:latin typeface="宋体"/>
                <a:cs typeface="Times New Roman"/>
              </a:rPr>
              <a:t>“</a:t>
            </a:r>
            <a:r>
              <a:rPr lang="zh-CN" altLang="zh-CN" kern="100">
                <a:cs typeface="Times New Roman"/>
              </a:rPr>
              <a:t>祥林嫂，你放着罢！我来拿</a:t>
            </a:r>
            <a:r>
              <a:rPr lang="en-US" altLang="zh-CN" kern="100">
                <a:latin typeface="宋体"/>
                <a:cs typeface="Times New Roman"/>
              </a:rPr>
              <a:t>”</a:t>
            </a:r>
            <a:r>
              <a:rPr lang="zh-CN" altLang="zh-CN" kern="100">
                <a:cs typeface="Times New Roman"/>
              </a:rPr>
              <a:t>的慌忙语调中，在短工</a:t>
            </a:r>
            <a:r>
              <a:rPr lang="en-US" altLang="zh-CN" kern="100">
                <a:latin typeface="宋体"/>
                <a:cs typeface="Times New Roman"/>
              </a:rPr>
              <a:t>“</a:t>
            </a:r>
            <a:r>
              <a:rPr lang="zh-CN" altLang="zh-CN" kern="100">
                <a:cs typeface="Times New Roman"/>
              </a:rPr>
              <a:t>简捷</a:t>
            </a:r>
            <a:r>
              <a:rPr lang="en-US" altLang="zh-CN" kern="100">
                <a:latin typeface="宋体"/>
                <a:cs typeface="Times New Roman"/>
              </a:rPr>
              <a:t>”“</a:t>
            </a:r>
            <a:r>
              <a:rPr lang="zh-CN" altLang="zh-CN" kern="100">
                <a:cs typeface="Times New Roman"/>
              </a:rPr>
              <a:t>淡然</a:t>
            </a:r>
            <a:r>
              <a:rPr lang="en-US" altLang="zh-CN" kern="100">
                <a:latin typeface="宋体"/>
                <a:cs typeface="Times New Roman"/>
              </a:rPr>
              <a:t>”</a:t>
            </a:r>
            <a:r>
              <a:rPr lang="zh-CN" altLang="zh-CN" kern="100">
                <a:cs typeface="Times New Roman"/>
              </a:rPr>
              <a:t>的回答中，在</a:t>
            </a:r>
            <a:r>
              <a:rPr lang="en-US" altLang="zh-CN" kern="100">
                <a:latin typeface="宋体"/>
                <a:cs typeface="Times New Roman"/>
              </a:rPr>
              <a:t>“</a:t>
            </a:r>
            <a:r>
              <a:rPr lang="zh-CN" altLang="zh-CN" kern="100">
                <a:cs typeface="Times New Roman"/>
              </a:rPr>
              <a:t>我</a:t>
            </a:r>
            <a:r>
              <a:rPr lang="en-US" altLang="zh-CN" kern="100">
                <a:latin typeface="宋体"/>
                <a:cs typeface="Times New Roman"/>
              </a:rPr>
              <a:t>”</a:t>
            </a:r>
            <a:r>
              <a:rPr lang="zh-CN" altLang="zh-CN" kern="100">
                <a:cs typeface="Times New Roman"/>
              </a:rPr>
              <a:t>的应付中，在当时整个社会民众的</a:t>
            </a:r>
            <a:r>
              <a:rPr lang="en-US" altLang="zh-CN" kern="100">
                <a:latin typeface="宋体"/>
                <a:cs typeface="Times New Roman"/>
              </a:rPr>
              <a:t>“</a:t>
            </a:r>
            <a:r>
              <a:rPr lang="zh-CN" altLang="zh-CN" kern="100">
                <a:cs typeface="Times New Roman"/>
              </a:rPr>
              <a:t>看客</a:t>
            </a:r>
            <a:r>
              <a:rPr lang="en-US" altLang="zh-CN" kern="100">
                <a:latin typeface="宋体"/>
                <a:cs typeface="Times New Roman"/>
              </a:rPr>
              <a:t>”</a:t>
            </a:r>
            <a:r>
              <a:rPr lang="zh-CN" altLang="zh-CN" kern="100">
                <a:cs typeface="Times New Roman"/>
              </a:rPr>
              <a:t>心理活动中，一步一步走向了死亡。这种死亡在保守、自私、顽固、麻木、毫无温情的世界里是必然的。</a:t>
            </a:r>
            <a:endParaRPr lang="zh-CN" altLang="zh-CN" sz="1050" kern="100">
              <a:latin typeface="宋体"/>
              <a:cs typeface="Courier New"/>
            </a:endParaRPr>
          </a:p>
          <a:p>
            <a:pPr indent="713740" algn="just">
              <a:tabLst>
                <a:tab pos="5829300" algn="l"/>
                <a:tab pos="9372600" algn="l"/>
              </a:tabLst>
            </a:pPr>
            <a:r>
              <a:rPr lang="zh-CN" altLang="zh-CN" kern="100">
                <a:ea typeface="黑体"/>
                <a:cs typeface="Times New Roman"/>
              </a:rPr>
              <a:t>【适用话题】</a:t>
            </a:r>
            <a:r>
              <a:rPr lang="en-US" altLang="zh-CN" kern="100">
                <a:latin typeface="宋体"/>
                <a:cs typeface="Times New Roman"/>
              </a:rPr>
              <a:t>“</a:t>
            </a:r>
            <a:r>
              <a:rPr lang="zh-CN" altLang="zh-CN" kern="100">
                <a:ea typeface="仿宋_GB2312"/>
                <a:cs typeface="Times New Roman"/>
              </a:rPr>
              <a:t>社会的冷漠</a:t>
            </a:r>
            <a:r>
              <a:rPr lang="en-US" altLang="zh-CN" kern="100">
                <a:latin typeface="宋体"/>
                <a:cs typeface="Times New Roman"/>
              </a:rPr>
              <a:t>”“</a:t>
            </a:r>
            <a:r>
              <a:rPr lang="zh-CN" altLang="zh-CN" kern="100">
                <a:ea typeface="仿宋_GB2312"/>
                <a:cs typeface="Times New Roman"/>
              </a:rPr>
              <a:t>让世界充满爱</a:t>
            </a:r>
            <a:r>
              <a:rPr lang="en-US" altLang="zh-CN" kern="100">
                <a:latin typeface="宋体"/>
                <a:cs typeface="Times New Roman"/>
              </a:rPr>
              <a:t>”“</a:t>
            </a:r>
            <a:r>
              <a:rPr lang="zh-CN" altLang="zh-CN" kern="100">
                <a:ea typeface="仿宋_GB2312"/>
                <a:cs typeface="Times New Roman"/>
              </a:rPr>
              <a:t>伸出温暖的手</a:t>
            </a:r>
            <a:r>
              <a:rPr lang="en-US" altLang="zh-CN" kern="100">
                <a:latin typeface="宋体"/>
                <a:cs typeface="Times New Roman"/>
              </a:rPr>
              <a:t>”</a:t>
            </a:r>
            <a:r>
              <a:rPr lang="zh-CN" altLang="zh-CN" kern="100">
                <a:ea typeface="仿宋_GB2312"/>
                <a:cs typeface="Times New Roman"/>
              </a:rPr>
              <a:t>等</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813531"/>
            <a:ext cx="11377262" cy="5280559"/>
          </a:xfrm>
        </p:spPr>
        <p:txBody>
          <a:bodyPr/>
          <a:lstStyle/>
          <a:p>
            <a:pPr indent="713740" algn="just">
              <a:lnSpc>
                <a:spcPct val="100000"/>
              </a:lnSpc>
              <a:tabLst>
                <a:tab pos="5829300" algn="l"/>
                <a:tab pos="9372600" algn="l"/>
              </a:tabLst>
            </a:pPr>
            <a:r>
              <a:rPr lang="zh-CN" altLang="zh-CN" kern="100">
                <a:ea typeface="黑体"/>
                <a:cs typeface="Times New Roman"/>
              </a:rPr>
              <a:t>课外素材</a:t>
            </a:r>
            <a:endParaRPr lang="zh-CN" altLang="zh-CN" sz="1050" kern="100">
              <a:latin typeface="宋体"/>
              <a:cs typeface="Courier New"/>
            </a:endParaRPr>
          </a:p>
          <a:p>
            <a:pPr indent="713740" algn="ctr">
              <a:lnSpc>
                <a:spcPct val="100000"/>
              </a:lnSpc>
              <a:tabLst>
                <a:tab pos="5829300" algn="l"/>
                <a:tab pos="9372600" algn="l"/>
              </a:tabLst>
            </a:pPr>
            <a:r>
              <a:rPr lang="zh-CN" altLang="zh-CN" kern="100">
                <a:ea typeface="黑体"/>
                <a:cs typeface="Times New Roman"/>
              </a:rPr>
              <a:t>常州城管给小贩写信</a:t>
            </a:r>
            <a:r>
              <a:rPr lang="en-US" altLang="zh-CN" kern="100">
                <a:latin typeface="宋体"/>
                <a:cs typeface="Times New Roman"/>
              </a:rPr>
              <a:t>“</a:t>
            </a:r>
            <a:r>
              <a:rPr lang="zh-CN" altLang="zh-CN" kern="100">
                <a:ea typeface="黑体"/>
                <a:cs typeface="Times New Roman"/>
              </a:rPr>
              <a:t>求交流</a:t>
            </a:r>
            <a:r>
              <a:rPr lang="en-US" altLang="zh-CN" kern="100">
                <a:latin typeface="宋体"/>
                <a:cs typeface="Times New Roman"/>
              </a:rPr>
              <a:t>”</a:t>
            </a:r>
            <a:endParaRPr lang="zh-CN" altLang="zh-CN" sz="1050" kern="100">
              <a:latin typeface="宋体"/>
              <a:cs typeface="Courier New"/>
            </a:endParaRPr>
          </a:p>
          <a:p>
            <a:pPr indent="713740" algn="just">
              <a:lnSpc>
                <a:spcPct val="100000"/>
              </a:lnSpc>
              <a:tabLst>
                <a:tab pos="5829300" algn="l"/>
                <a:tab pos="9372600" algn="l"/>
              </a:tabLst>
            </a:pPr>
            <a:r>
              <a:rPr lang="zh-CN" altLang="zh-CN" kern="100">
                <a:cs typeface="Times New Roman"/>
              </a:rPr>
              <a:t>此前，一封城管队员在网络上写给小贩的信意外走红，信的开头这样写道：</a:t>
            </a:r>
            <a:r>
              <a:rPr lang="en-US" altLang="zh-CN" kern="100">
                <a:latin typeface="宋体"/>
                <a:cs typeface="Times New Roman"/>
              </a:rPr>
              <a:t>“</a:t>
            </a:r>
            <a:r>
              <a:rPr lang="zh-CN" altLang="zh-CN" kern="100">
                <a:cs typeface="Times New Roman"/>
              </a:rPr>
              <a:t>每次和你们见面都免不了争吵、冲突和追逐，争得面红耳赤的大家好像从未心平气和地聊上两句。</a:t>
            </a:r>
            <a:r>
              <a:rPr lang="en-US" altLang="zh-CN" kern="100">
                <a:latin typeface="宋体"/>
                <a:cs typeface="Times New Roman"/>
              </a:rPr>
              <a:t>”</a:t>
            </a:r>
            <a:r>
              <a:rPr lang="zh-CN" altLang="zh-CN" kern="100">
                <a:cs typeface="Times New Roman"/>
              </a:rPr>
              <a:t>网友纷纷为城管小哥点赞。写信者叫钱立，是常州市天宁区城管大队的一名普通队员。他想写信</a:t>
            </a:r>
            <a:r>
              <a:rPr lang="en-US" altLang="zh-CN" kern="100">
                <a:latin typeface="宋体"/>
                <a:cs typeface="Times New Roman"/>
              </a:rPr>
              <a:t>“</a:t>
            </a:r>
            <a:r>
              <a:rPr lang="zh-CN" altLang="zh-CN" kern="100">
                <a:cs typeface="Times New Roman"/>
              </a:rPr>
              <a:t>吐槽吐槽</a:t>
            </a:r>
            <a:r>
              <a:rPr lang="en-US" altLang="zh-CN" kern="100">
                <a:latin typeface="宋体"/>
                <a:cs typeface="Times New Roman"/>
              </a:rPr>
              <a:t>”</a:t>
            </a:r>
            <a:r>
              <a:rPr lang="zh-CN" altLang="zh-CN" kern="100">
                <a:cs typeface="Times New Roman"/>
              </a:rPr>
              <a:t>工作的不易，</a:t>
            </a:r>
            <a:r>
              <a:rPr lang="en-US" altLang="zh-CN" kern="100">
                <a:latin typeface="宋体"/>
                <a:cs typeface="Times New Roman"/>
              </a:rPr>
              <a:t>“</a:t>
            </a:r>
            <a:r>
              <a:rPr lang="zh-CN" altLang="zh-CN" kern="100">
                <a:cs typeface="Times New Roman"/>
              </a:rPr>
              <a:t>吐槽</a:t>
            </a:r>
            <a:r>
              <a:rPr lang="en-US" altLang="zh-CN" kern="100">
                <a:latin typeface="宋体"/>
                <a:cs typeface="Times New Roman"/>
              </a:rPr>
              <a:t>”</a:t>
            </a:r>
            <a:r>
              <a:rPr lang="zh-CN" altLang="zh-CN" kern="100">
                <a:cs typeface="Times New Roman"/>
              </a:rPr>
              <a:t>信满满温暖，讲述城管与小贩那点事。信中诚恳地告诉小贩，城管也厌倦了每天追追赶赶的生活。他在信的结尾写道，小时候老师曾布置过一道作文题目：未来的城市什么样？如果我现在来写，希望笔下的每个人都成为城市的建设者和享受者，少一些争执与对抗，多一些微笑和理解。</a:t>
            </a:r>
            <a:endParaRPr lang="zh-CN" altLang="zh-CN" sz="1050" kern="100">
              <a:latin typeface="宋体"/>
              <a:cs typeface="Courier New"/>
            </a:endParaRPr>
          </a:p>
          <a:p>
            <a:pPr indent="713740" algn="just">
              <a:lnSpc>
                <a:spcPct val="100000"/>
              </a:lnSpc>
              <a:tabLst>
                <a:tab pos="5829300" algn="l"/>
                <a:tab pos="9372600" algn="l"/>
              </a:tabLst>
            </a:pPr>
            <a:r>
              <a:rPr lang="zh-CN" altLang="zh-CN" kern="100">
                <a:ea typeface="黑体"/>
                <a:cs typeface="Times New Roman"/>
              </a:rPr>
              <a:t>【适用话题】</a:t>
            </a:r>
            <a:r>
              <a:rPr lang="en-US" altLang="zh-CN" kern="100">
                <a:latin typeface="宋体"/>
                <a:cs typeface="Times New Roman"/>
              </a:rPr>
              <a:t>“</a:t>
            </a:r>
            <a:r>
              <a:rPr lang="zh-CN" altLang="zh-CN" kern="100">
                <a:ea typeface="仿宋_GB2312"/>
                <a:cs typeface="Times New Roman"/>
              </a:rPr>
              <a:t>关爱</a:t>
            </a:r>
            <a:r>
              <a:rPr lang="en-US" altLang="zh-CN" kern="100">
                <a:latin typeface="宋体"/>
                <a:cs typeface="Times New Roman"/>
              </a:rPr>
              <a:t>”“</a:t>
            </a:r>
            <a:r>
              <a:rPr lang="zh-CN" altLang="zh-CN" kern="100">
                <a:ea typeface="仿宋_GB2312"/>
                <a:cs typeface="Times New Roman"/>
              </a:rPr>
              <a:t>交流</a:t>
            </a:r>
            <a:r>
              <a:rPr lang="en-US" altLang="zh-CN" kern="100">
                <a:latin typeface="宋体"/>
                <a:cs typeface="Times New Roman"/>
              </a:rPr>
              <a:t>”“</a:t>
            </a:r>
            <a:r>
              <a:rPr lang="zh-CN" altLang="zh-CN" kern="100">
                <a:ea typeface="仿宋_GB2312"/>
                <a:cs typeface="Times New Roman"/>
              </a:rPr>
              <a:t>理解</a:t>
            </a:r>
            <a:r>
              <a:rPr lang="en-US" altLang="zh-CN" kern="100">
                <a:latin typeface="宋体"/>
                <a:cs typeface="Times New Roman"/>
              </a:rPr>
              <a:t>”“</a:t>
            </a:r>
            <a:r>
              <a:rPr lang="zh-CN" altLang="zh-CN" kern="100">
                <a:ea typeface="仿宋_GB2312"/>
                <a:cs typeface="Times New Roman"/>
              </a:rPr>
              <a:t>责任</a:t>
            </a:r>
            <a:r>
              <a:rPr lang="en-US" altLang="zh-CN" kern="100">
                <a:latin typeface="宋体"/>
                <a:cs typeface="Times New Roman"/>
              </a:rPr>
              <a:t>”</a:t>
            </a:r>
            <a:r>
              <a:rPr lang="zh-CN" altLang="zh-CN" kern="100" smtClean="0">
                <a:ea typeface="仿宋_GB2312"/>
                <a:cs typeface="Times New Roman"/>
              </a:rPr>
              <a:t>等。</a:t>
            </a:r>
            <a:endParaRPr lang="zh-CN" altLang="zh-CN" sz="1050" kern="100">
              <a:effectLst/>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492503"/>
            <a:ext cx="11377262" cy="4242391"/>
          </a:xfrm>
          <a:ln>
            <a:solidFill>
              <a:schemeClr val="tx1"/>
            </a:solidFill>
            <a:prstDash val="lgDash"/>
          </a:ln>
        </p:spPr>
        <p:txBody>
          <a:bodyPr/>
          <a:lstStyle/>
          <a:p>
            <a:pPr indent="713740" algn="just">
              <a:tabLst>
                <a:tab pos="5829300" algn="l"/>
                <a:tab pos="9372600" algn="l"/>
              </a:tabLst>
            </a:pPr>
            <a:r>
              <a:rPr lang="zh-CN" altLang="zh-CN" kern="100">
                <a:ea typeface="黑体"/>
                <a:cs typeface="Times New Roman"/>
              </a:rPr>
              <a:t>导读：</a:t>
            </a:r>
            <a:r>
              <a:rPr lang="zh-CN" altLang="zh-CN" kern="100">
                <a:ea typeface="仿宋_GB2312"/>
                <a:cs typeface="Times New Roman"/>
              </a:rPr>
              <a:t>鲁迅怀抱真心，从不掩饰自己的喜怒好恶，活得真实、自然、痛快；他一腔正义，怼天怼地，坚守着内心的底线，不越界一分一毫；他勇敢无畏，不在意旁人的嬉笑怒骂，我行我素，但求无愧于心；他满怀深情，同情民众的不幸与不争，用一杆犀利之笔，点醒愚昧。我们知道他横眉冷对的模样，却忽略了他也会笑、会哭、会顽皮的真性情的一面；很多人只看其刀剑匕首的杂文，而不知其笔下更有如百草园、看社戏这样的童年美好</a:t>
            </a:r>
            <a:r>
              <a:rPr lang="zh-CN" altLang="zh-CN" kern="100" smtClean="0">
                <a:ea typeface="仿宋_GB2312"/>
                <a:cs typeface="Times New Roman"/>
              </a:rPr>
              <a:t>。</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895808102"/>
              </p:ext>
            </p:extLst>
          </p:nvPr>
        </p:nvGraphicFramePr>
        <p:xfrm>
          <a:off x="3202557" y="726753"/>
          <a:ext cx="5268913" cy="758825"/>
        </p:xfrm>
        <a:graphic>
          <a:graphicData uri="http://schemas.openxmlformats.org/presentationml/2006/ole">
            <mc:AlternateContent xmlns:mc="http://schemas.openxmlformats.org/markup-compatibility/2006">
              <mc:Choice xmlns:v="urn:schemas-microsoft-com:vml" Requires="v">
                <p:oleObj spid="_x0000_s10242" name="文档" r:id="rId3" imgW="5269078" imgH="759565" progId="word.document.8">
                  <p:embed/>
                </p:oleObj>
              </mc:Choice>
              <mc:Fallback>
                <p:oleObj name="文档" r:id="rId3" imgW="5269078" imgH="759565" progId="word.document.8">
                  <p:embed/>
                  <p:pic>
                    <p:nvPicPr>
                      <p:cNvPr id="0" name="OLE substitute image"/>
                      <p:cNvPicPr/>
                      <p:nvPr/>
                    </p:nvPicPr>
                    <p:blipFill>
                      <a:blip r:embed="rId4"/>
                      <a:stretch>
                        <a:fillRect/>
                      </a:stretch>
                    </p:blipFill>
                    <p:spPr>
                      <a:xfrm>
                        <a:off x="3202557" y="726753"/>
                        <a:ext cx="5268913" cy="758825"/>
                      </a:xfrm>
                      <a:prstGeom prst="rect">
                        <a:avLst/>
                      </a:prstGeom>
                      <a:noFill/>
                    </p:spPr>
                  </p:pic>
                </p:oleObj>
              </mc:Fallback>
            </mc:AlternateContent>
          </a:graphicData>
        </a:graphic>
      </p:graphicFrame>
    </p:spTree>
    <p:extLst>
      <p:ext uri="{BB962C8B-B14F-4D97-AF65-F5344CB8AC3E}">
        <p14:creationId xmlns:p14="http://schemas.microsoft.com/office/powerpoint/2010/main" val="1705637837"/>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242391"/>
          </a:xfrm>
        </p:spPr>
        <p:txBody>
          <a:bodyPr/>
          <a:lstStyle/>
          <a:p>
            <a:pPr indent="713740" algn="ctr">
              <a:tabLst>
                <a:tab pos="5829300" algn="l"/>
                <a:tab pos="9372600" algn="l"/>
              </a:tabLst>
            </a:pPr>
            <a:r>
              <a:rPr lang="zh-CN" altLang="zh-CN" kern="100">
                <a:ea typeface="黑体"/>
                <a:cs typeface="Times New Roman"/>
              </a:rPr>
              <a:t>鲁迅先生记</a:t>
            </a:r>
            <a:endParaRPr lang="zh-CN" altLang="zh-CN" sz="1050" kern="100">
              <a:latin typeface="宋体"/>
              <a:cs typeface="Courier New"/>
            </a:endParaRPr>
          </a:p>
          <a:p>
            <a:pPr indent="713740" algn="ctr">
              <a:tabLst>
                <a:tab pos="5829300" algn="l"/>
                <a:tab pos="9372600" algn="l"/>
              </a:tabLst>
            </a:pPr>
            <a:r>
              <a:rPr lang="zh-CN" altLang="zh-CN" kern="100">
                <a:ea typeface="仿宋_GB2312"/>
                <a:cs typeface="Times New Roman"/>
              </a:rPr>
              <a:t>萧　红</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鲁迅先生家里的花瓶，好像画上所见的西洋女子用以取水的瓶子，灰蓝色，有点从瓷釉而自然堆起的纹痕，瓶口的两边，还有两个瓶耳，瓶里种的是几棵万年青。</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我第一次看到这花的时候，我就问过：</a:t>
            </a:r>
            <a:r>
              <a:rPr lang="en-US" altLang="zh-CN" kern="100">
                <a:latin typeface="宋体"/>
                <a:cs typeface="Times New Roman"/>
              </a:rPr>
              <a:t>“</a:t>
            </a:r>
            <a:r>
              <a:rPr lang="zh-CN" altLang="zh-CN" kern="100">
                <a:ea typeface="楷体_GB2312"/>
                <a:cs typeface="Times New Roman"/>
              </a:rPr>
              <a:t>这叫什么名字？屋里不生火炉，也不冻死？</a:t>
            </a:r>
            <a:r>
              <a:rPr lang="en-US" altLang="zh-CN" kern="100" smtClean="0">
                <a:latin typeface="宋体"/>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987603"/>
            <a:ext cx="11377262" cy="4242391"/>
          </a:xfrm>
        </p:spPr>
        <p:txBody>
          <a:bodyPr/>
          <a:lstStyle/>
          <a:p>
            <a:pPr indent="713740" algn="just">
              <a:tabLst>
                <a:tab pos="5829300" algn="l"/>
                <a:tab pos="9372600" algn="l"/>
              </a:tabLst>
            </a:pPr>
            <a:r>
              <a:rPr lang="zh-CN" altLang="zh-CN" kern="100">
                <a:ea typeface="楷体_GB2312"/>
                <a:cs typeface="Times New Roman"/>
              </a:rPr>
              <a:t>第一次，走进鲁迅家里去，那是近黄昏的时节，而且是个冬天，所以那楼下室稍微有一点暗，同时鲁迅先生的纸烟，当它离开嘴边而停在桌角的地方，那烟纹的卷痕一直升腾到他有一些白丝的发梢那么高，而且再升腾就看不见了。</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a:t>
            </a:r>
            <a:r>
              <a:rPr lang="zh-CN" altLang="zh-CN" kern="100">
                <a:ea typeface="楷体_GB2312"/>
                <a:cs typeface="Times New Roman"/>
              </a:rPr>
              <a:t>这花，叫</a:t>
            </a:r>
            <a:r>
              <a:rPr lang="en-US" altLang="zh-CN" kern="100">
                <a:latin typeface="宋体"/>
                <a:cs typeface="Times New Roman"/>
              </a:rPr>
              <a:t>‘</a:t>
            </a:r>
            <a:r>
              <a:rPr lang="zh-CN" altLang="zh-CN" kern="100">
                <a:ea typeface="楷体_GB2312"/>
                <a:cs typeface="Times New Roman"/>
              </a:rPr>
              <a:t>万年青</a:t>
            </a:r>
            <a:r>
              <a:rPr lang="en-US" altLang="zh-CN" kern="100">
                <a:latin typeface="宋体"/>
                <a:cs typeface="Times New Roman"/>
              </a:rPr>
              <a:t>’</a:t>
            </a:r>
            <a:r>
              <a:rPr lang="zh-CN" altLang="zh-CN" kern="100">
                <a:ea typeface="楷体_GB2312"/>
                <a:cs typeface="Times New Roman"/>
              </a:rPr>
              <a:t>，永久这样！</a:t>
            </a:r>
            <a:r>
              <a:rPr lang="en-US" altLang="zh-CN" kern="100">
                <a:latin typeface="宋体"/>
                <a:cs typeface="Times New Roman"/>
              </a:rPr>
              <a:t>”</a:t>
            </a:r>
            <a:r>
              <a:rPr lang="zh-CN" altLang="zh-CN" kern="100">
                <a:ea typeface="楷体_GB2312"/>
                <a:cs typeface="Times New Roman"/>
              </a:rPr>
              <a:t>他在花瓶旁边的烟灰盒中，抖掉了纸烟上的灰烬，那红的烟火，就越红了，好像一朵小红花似的和他的袖口相距离着</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D:\潇潇\原始文件\语文人教版必修下册(2021.1.21教用出成书)\学习策略.tif"/>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r="19119"/>
          <a:stretch>
            <a:fillRect/>
          </a:stretch>
        </p:blipFill>
        <p:spPr bwMode="auto">
          <a:xfrm>
            <a:off x="46534" y="621482"/>
            <a:ext cx="1206440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内容占位符 2"/>
          <p:cNvSpPr>
            <a:spLocks noGrp="1"/>
          </p:cNvSpPr>
          <p:nvPr>
            <p:ph idx="1"/>
          </p:nvPr>
        </p:nvSpPr>
        <p:spPr>
          <a:xfrm>
            <a:off x="478584" y="1269554"/>
            <a:ext cx="11377262" cy="3035907"/>
          </a:xfrm>
        </p:spPr>
        <p:txBody>
          <a:bodyPr/>
          <a:lstStyle/>
          <a:p>
            <a:pPr indent="713740" algn="just">
              <a:tabLst>
                <a:tab pos="5829300" algn="l"/>
                <a:tab pos="9372600" algn="l"/>
              </a:tabLst>
            </a:pPr>
            <a:r>
              <a:rPr lang="en-US" altLang="zh-CN" kern="100">
                <a:cs typeface="Courier New"/>
              </a:rPr>
              <a:t>1</a:t>
            </a:r>
            <a:r>
              <a:rPr lang="zh-CN" altLang="zh-CN" kern="100">
                <a:cs typeface="Times New Roman"/>
              </a:rPr>
              <a:t>．了解小说的表达手法，感悟其手法的作用及蕴含的深刻含义。</a:t>
            </a:r>
            <a:endParaRPr lang="zh-CN" altLang="zh-CN" sz="1050" kern="100">
              <a:latin typeface="宋体"/>
              <a:cs typeface="Courier New"/>
            </a:endParaRPr>
          </a:p>
          <a:p>
            <a:pPr indent="713740" algn="just">
              <a:tabLst>
                <a:tab pos="5829300" algn="l"/>
                <a:tab pos="9372600" algn="l"/>
              </a:tabLst>
            </a:pPr>
            <a:r>
              <a:rPr lang="en-US" altLang="zh-CN" kern="100">
                <a:cs typeface="Courier New"/>
              </a:rPr>
              <a:t>2</a:t>
            </a:r>
            <a:r>
              <a:rPr lang="zh-CN" altLang="zh-CN" kern="100">
                <a:cs typeface="Times New Roman"/>
              </a:rPr>
              <a:t>．体会在特定的情境中，立体且丰满的人物形象，跌宕起伏的故事情节。</a:t>
            </a:r>
            <a:endParaRPr lang="zh-CN" altLang="zh-CN" sz="1050" kern="100">
              <a:latin typeface="宋体"/>
              <a:cs typeface="Courier New"/>
            </a:endParaRPr>
          </a:p>
          <a:p>
            <a:pPr indent="713740" algn="just">
              <a:tabLst>
                <a:tab pos="5829300" algn="l"/>
                <a:tab pos="9372600" algn="l"/>
              </a:tabLst>
            </a:pPr>
            <a:r>
              <a:rPr lang="en-US" altLang="zh-CN" kern="100">
                <a:cs typeface="Courier New"/>
              </a:rPr>
              <a:t>3</a:t>
            </a:r>
            <a:r>
              <a:rPr lang="zh-CN" altLang="zh-CN" kern="100">
                <a:cs typeface="Times New Roman"/>
              </a:rPr>
              <a:t>．概括各篇小说中社会环境的特点，并结合具体内容分析社会环境对人物命运的影响</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3689095850"/>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lgn="l"/>
                <a:tab pos="9372600" algn="l"/>
              </a:tabLst>
            </a:pPr>
            <a:r>
              <a:rPr lang="en-US" altLang="zh-CN" kern="100">
                <a:latin typeface="宋体"/>
                <a:cs typeface="Times New Roman"/>
              </a:rPr>
              <a:t>“</a:t>
            </a:r>
            <a:r>
              <a:rPr lang="zh-CN" altLang="zh-CN" kern="100">
                <a:ea typeface="楷体_GB2312"/>
                <a:cs typeface="Times New Roman"/>
              </a:rPr>
              <a:t>这花不怕冻？</a:t>
            </a:r>
            <a:r>
              <a:rPr lang="en-US" altLang="zh-CN" kern="100">
                <a:latin typeface="宋体"/>
                <a:cs typeface="Times New Roman"/>
              </a:rPr>
              <a:t>”</a:t>
            </a:r>
            <a:r>
              <a:rPr lang="zh-CN" altLang="zh-CN" kern="100">
                <a:ea typeface="楷体_GB2312"/>
                <a:cs typeface="Times New Roman"/>
              </a:rPr>
              <a:t>以后，我又问过，记不得是在什么时候了。</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许先生说：</a:t>
            </a:r>
            <a:r>
              <a:rPr lang="en-US" altLang="zh-CN" kern="100">
                <a:latin typeface="宋体"/>
                <a:cs typeface="Times New Roman"/>
              </a:rPr>
              <a:t>“</a:t>
            </a:r>
            <a:r>
              <a:rPr lang="zh-CN" altLang="zh-CN" kern="100">
                <a:ea typeface="楷体_GB2312"/>
                <a:cs typeface="Times New Roman"/>
              </a:rPr>
              <a:t>不怕的，最耐久！</a:t>
            </a:r>
            <a:r>
              <a:rPr lang="en-US" altLang="zh-CN" kern="100">
                <a:latin typeface="宋体"/>
                <a:cs typeface="Times New Roman"/>
              </a:rPr>
              <a:t>”</a:t>
            </a:r>
            <a:r>
              <a:rPr lang="zh-CN" altLang="zh-CN" kern="100">
                <a:ea typeface="楷体_GB2312"/>
                <a:cs typeface="Times New Roman"/>
              </a:rPr>
              <a:t>而且她还拿着瓶口给我摇着。</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我还看到了那花瓶的底边是一些圆石子，以后，因为熟识了的缘故，我就自己动手看过一两次，又加上这花瓶是常常摆在客厅的黑色长桌上；又加上自己是来自寒带的北方，对于这在四季里都不凋零的植物，总带着一点惊奇。</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而现在这</a:t>
            </a:r>
            <a:r>
              <a:rPr lang="en-US" altLang="zh-CN" kern="100">
                <a:latin typeface="宋体"/>
                <a:cs typeface="Times New Roman"/>
              </a:rPr>
              <a:t>“</a:t>
            </a:r>
            <a:r>
              <a:rPr lang="zh-CN" altLang="zh-CN" kern="100">
                <a:ea typeface="楷体_GB2312"/>
                <a:cs typeface="Times New Roman"/>
              </a:rPr>
              <a:t>万年青</a:t>
            </a:r>
            <a:r>
              <a:rPr lang="en-US" altLang="zh-CN" kern="100">
                <a:latin typeface="宋体"/>
                <a:cs typeface="Times New Roman"/>
              </a:rPr>
              <a:t>”</a:t>
            </a:r>
            <a:r>
              <a:rPr lang="zh-CN" altLang="zh-CN" kern="100">
                <a:ea typeface="楷体_GB2312"/>
                <a:cs typeface="Times New Roman"/>
              </a:rPr>
              <a:t>依旧活着，每次到许先生家去，看到那花，有时仍站在那黑色的长桌子上，有时站在鲁迅先生照片的前面</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lgn="l"/>
                <a:tab pos="9372600" algn="l"/>
              </a:tabLst>
            </a:pPr>
            <a:r>
              <a:rPr lang="zh-CN" altLang="zh-CN" kern="100">
                <a:ea typeface="楷体_GB2312"/>
                <a:cs typeface="Times New Roman"/>
              </a:rPr>
              <a:t>花瓶是换了，用一个玻璃瓶装着，看得到淡黄色的须根，站在瓶底。</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有时候许先生一面和我们谈论着，一面检查着房中所有的花草。看一看叶子是不是黄了，该剪掉的剪掉，该洒水的洒水，因为不停地动作是她的习惯。有时候就检查着这</a:t>
            </a:r>
            <a:r>
              <a:rPr lang="en-US" altLang="zh-CN" kern="100">
                <a:latin typeface="宋体"/>
                <a:cs typeface="Times New Roman"/>
              </a:rPr>
              <a:t>“</a:t>
            </a:r>
            <a:r>
              <a:rPr lang="zh-CN" altLang="zh-CN" kern="100">
                <a:ea typeface="楷体_GB2312"/>
                <a:cs typeface="Times New Roman"/>
              </a:rPr>
              <a:t>万年青</a:t>
            </a:r>
            <a:r>
              <a:rPr lang="en-US" altLang="zh-CN" kern="100">
                <a:latin typeface="宋体"/>
                <a:cs typeface="Times New Roman"/>
              </a:rPr>
              <a:t>”</a:t>
            </a:r>
            <a:r>
              <a:rPr lang="zh-CN" altLang="zh-CN" kern="100">
                <a:ea typeface="楷体_GB2312"/>
                <a:cs typeface="Times New Roman"/>
              </a:rPr>
              <a:t>，有时候就谈鲁迅先生，就在他的照片前面谈着，但那感觉，却像谈着古人那么悠远了。</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至于那花瓶呢？站在墓地的青草上面去了，而且瓶底已经丢失，虽然丢失了，也就让它空空地站在墓边。我所看到的是从春天一直站到秋天；它一直站到邻旁墓头的石榴树开了花而后结成了石榴</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373599"/>
            <a:ext cx="11377262" cy="3352339"/>
          </a:xfrm>
        </p:spPr>
        <p:txBody>
          <a:bodyPr/>
          <a:lstStyle/>
          <a:p>
            <a:pPr indent="713740" algn="just">
              <a:tabLst>
                <a:tab pos="5829300" algn="l"/>
                <a:tab pos="9372600" algn="l"/>
              </a:tabLst>
            </a:pPr>
            <a:r>
              <a:rPr lang="zh-CN" altLang="zh-CN" kern="100">
                <a:ea typeface="楷体_GB2312"/>
                <a:cs typeface="Times New Roman"/>
              </a:rPr>
              <a:t>从开炮以后，只有许先生绕道去过一次，别人就没有去过。当然那墓草是长得很高了，而且荒了，还说什么花瓶，恐怕鲁迅先生的瓷半身像也要被荒了的草埋没到他的胸口。</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我们在这边，只能写纪念鲁迅先生的文章，而谁去努力剪齐墓上的荒草？我们是越去越远了，但无论多么远，那荒草是总要记在心上的</a:t>
            </a:r>
            <a:r>
              <a:rPr lang="zh-CN" altLang="zh-CN" kern="100" smtClean="0">
                <a:ea typeface="楷体_GB2312"/>
                <a:cs typeface="Times New Roman"/>
              </a:rPr>
              <a:t>。</a:t>
            </a:r>
            <a:endParaRPr lang="en-US" altLang="zh-CN"/>
          </a:p>
          <a:p>
            <a:pPr indent="713740" algn="just">
              <a:tabLst>
                <a:tab pos="5829300" algn="l"/>
                <a:tab pos="9372600" algn="l"/>
              </a:tabLst>
            </a:pP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059611"/>
            <a:ext cx="11377262" cy="4242391"/>
          </a:xfrm>
        </p:spPr>
        <p:txBody>
          <a:bodyPr/>
          <a:lstStyle/>
          <a:p>
            <a:pPr indent="713740" algn="just">
              <a:tabLst>
                <a:tab pos="5829300" algn="l"/>
                <a:tab pos="9372600" algn="l"/>
              </a:tabLst>
            </a:pPr>
            <a:r>
              <a:rPr lang="zh-CN" altLang="zh-CN" kern="100">
                <a:ea typeface="黑体"/>
                <a:cs typeface="Times New Roman"/>
              </a:rPr>
              <a:t>【赏析】</a:t>
            </a:r>
            <a:r>
              <a:rPr lang="zh-CN" altLang="zh-CN" kern="100">
                <a:cs typeface="Times New Roman"/>
              </a:rPr>
              <a:t>文章通过忆写鲁迅生活的零星片段，展示了鲁迅的言谈笑貌、品性气质和人格精神，寄托了作者对鲁迅的浓浓思念之情。作者以小显大，紧扣常人不注意的</a:t>
            </a:r>
            <a:r>
              <a:rPr lang="en-US" altLang="zh-CN" kern="100">
                <a:latin typeface="宋体"/>
                <a:cs typeface="Times New Roman"/>
              </a:rPr>
              <a:t>“</a:t>
            </a:r>
            <a:r>
              <a:rPr lang="zh-CN" altLang="zh-CN" kern="100">
                <a:cs typeface="Times New Roman"/>
              </a:rPr>
              <a:t>花瓶</a:t>
            </a:r>
            <a:r>
              <a:rPr lang="en-US" altLang="zh-CN" kern="100">
                <a:latin typeface="宋体"/>
                <a:cs typeface="Times New Roman"/>
              </a:rPr>
              <a:t>”</a:t>
            </a:r>
            <a:r>
              <a:rPr lang="zh-CN" altLang="zh-CN" kern="100">
                <a:cs typeface="Times New Roman"/>
              </a:rPr>
              <a:t>和</a:t>
            </a:r>
            <a:r>
              <a:rPr lang="en-US" altLang="zh-CN" kern="100">
                <a:latin typeface="宋体"/>
                <a:cs typeface="Times New Roman"/>
              </a:rPr>
              <a:t>“</a:t>
            </a:r>
            <a:r>
              <a:rPr lang="zh-CN" altLang="zh-CN" kern="100">
                <a:cs typeface="Times New Roman"/>
              </a:rPr>
              <a:t>万年青</a:t>
            </a:r>
            <a:r>
              <a:rPr lang="en-US" altLang="zh-CN" kern="100">
                <a:latin typeface="宋体"/>
                <a:cs typeface="Times New Roman"/>
              </a:rPr>
              <a:t>”</a:t>
            </a:r>
            <a:r>
              <a:rPr lang="zh-CN" altLang="zh-CN" kern="100">
                <a:cs typeface="Times New Roman"/>
              </a:rPr>
              <a:t>展开内容，通过自己与鲁迅、许广平的简单对话，寥寥数语便使鲁迅的形象跃然纸上。文章巧用象征、拟人手法，以</a:t>
            </a:r>
            <a:r>
              <a:rPr lang="en-US" altLang="zh-CN" kern="100">
                <a:latin typeface="宋体"/>
                <a:cs typeface="Times New Roman"/>
              </a:rPr>
              <a:t>“</a:t>
            </a:r>
            <a:r>
              <a:rPr lang="zh-CN" altLang="zh-CN" kern="100">
                <a:cs typeface="Times New Roman"/>
              </a:rPr>
              <a:t>万年青</a:t>
            </a:r>
            <a:r>
              <a:rPr lang="en-US" altLang="zh-CN" kern="100">
                <a:latin typeface="宋体"/>
                <a:cs typeface="Times New Roman"/>
              </a:rPr>
              <a:t>”</a:t>
            </a:r>
            <a:r>
              <a:rPr lang="zh-CN" altLang="zh-CN" kern="100">
                <a:cs typeface="Times New Roman"/>
              </a:rPr>
              <a:t>象征鲁迅的精神，生动而形象。文章着笔随意，娓娓叙来，亲切自然，悠悠思念之情充溢字里行间，具有很强的感染力</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3639149"/>
          </a:xfrm>
        </p:spPr>
        <p:txBody>
          <a:bodyPr/>
          <a:lstStyle/>
          <a:p>
            <a:pPr indent="713740" algn="ctr">
              <a:tabLst>
                <a:tab pos="5829300" algn="l"/>
                <a:tab pos="9372600" algn="l"/>
              </a:tabLst>
            </a:pPr>
            <a:r>
              <a:rPr lang="zh-CN" altLang="zh-CN" kern="100">
                <a:ea typeface="黑体"/>
                <a:cs typeface="Times New Roman"/>
              </a:rPr>
              <a:t>生活中的鲁迅先生</a:t>
            </a:r>
            <a:endParaRPr lang="zh-CN" altLang="zh-CN" sz="1050" kern="100">
              <a:latin typeface="宋体"/>
              <a:cs typeface="Courier New"/>
            </a:endParaRPr>
          </a:p>
          <a:p>
            <a:pPr indent="713740" algn="ctr">
              <a:tabLst>
                <a:tab pos="5829300" algn="l"/>
                <a:tab pos="9372600" algn="l"/>
              </a:tabLst>
            </a:pPr>
            <a:r>
              <a:rPr lang="zh-CN" altLang="zh-CN" kern="100">
                <a:ea typeface="仿宋_GB2312"/>
                <a:cs typeface="Times New Roman"/>
              </a:rPr>
              <a:t>王吴军</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鲁迅先生写的文章像匕首、像投枪，充满了风暴一般的战斗气息，但生活中的鲁迅其实是一个很有情趣的人，也很懂得享受生活的清福。只是鲁迅先生享受的清福不是奢靡的感官刺激，而是心灵的愉悦和生活的乐趣</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024335988"/>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lgn="l"/>
                <a:tab pos="9372600" algn="l"/>
              </a:tabLst>
            </a:pPr>
            <a:r>
              <a:rPr lang="zh-CN" altLang="zh-CN" kern="100">
                <a:ea typeface="楷体_GB2312"/>
                <a:cs typeface="Times New Roman"/>
              </a:rPr>
              <a:t>鲁迅喜欢喝茶。年轻时，喝茶是绍兴老家的喝法：先在一把大锡壶里盛满开水，然后在茶杯里用茶叶泡出浓浓的茶汁，可以随时兑开水喝。在日本留学时，鲁迅饮用的茶叶大多是中等的绿茶。定居上海后，鲁迅喝茶就比较讲究情调了，不再用大锡茶壶，而是用小壶泡茶。如果茶水中的茶香不够，而当时又不那么忙，他就会另换一壶新茶。鲁迅在《喝茶》这篇文章中说：</a:t>
            </a:r>
            <a:r>
              <a:rPr lang="en-US" altLang="zh-CN" kern="100">
                <a:latin typeface="宋体"/>
                <a:cs typeface="Times New Roman"/>
              </a:rPr>
              <a:t>“</a:t>
            </a:r>
            <a:r>
              <a:rPr lang="zh-CN" altLang="zh-CN" kern="100">
                <a:ea typeface="楷体_GB2312"/>
                <a:cs typeface="Times New Roman"/>
              </a:rPr>
              <a:t>有好茶喝，会喝好茶，是一种</a:t>
            </a:r>
            <a:r>
              <a:rPr lang="en-US" altLang="zh-CN" kern="100">
                <a:latin typeface="宋体"/>
                <a:cs typeface="Times New Roman"/>
              </a:rPr>
              <a:t>‘</a:t>
            </a:r>
            <a:r>
              <a:rPr lang="zh-CN" altLang="zh-CN" kern="100">
                <a:ea typeface="楷体_GB2312"/>
                <a:cs typeface="Times New Roman"/>
              </a:rPr>
              <a:t>清福</a:t>
            </a:r>
            <a:r>
              <a:rPr lang="en-US" altLang="zh-CN" kern="100">
                <a:latin typeface="宋体"/>
                <a:cs typeface="Times New Roman"/>
              </a:rPr>
              <a:t>’</a:t>
            </a:r>
            <a:r>
              <a:rPr lang="zh-CN" altLang="zh-CN" kern="100">
                <a:ea typeface="楷体_GB2312"/>
                <a:cs typeface="Times New Roman"/>
              </a:rPr>
              <a:t>。不过要享这</a:t>
            </a:r>
            <a:r>
              <a:rPr lang="en-US" altLang="zh-CN" kern="100">
                <a:latin typeface="宋体"/>
                <a:cs typeface="Times New Roman"/>
              </a:rPr>
              <a:t>‘</a:t>
            </a:r>
            <a:r>
              <a:rPr lang="zh-CN" altLang="zh-CN" kern="100">
                <a:ea typeface="楷体_GB2312"/>
                <a:cs typeface="Times New Roman"/>
              </a:rPr>
              <a:t>清福</a:t>
            </a:r>
            <a:r>
              <a:rPr lang="en-US" altLang="zh-CN" kern="100">
                <a:latin typeface="宋体"/>
                <a:cs typeface="Times New Roman"/>
              </a:rPr>
              <a:t>’</a:t>
            </a:r>
            <a:r>
              <a:rPr lang="zh-CN" altLang="zh-CN" kern="100">
                <a:ea typeface="楷体_GB2312"/>
                <a:cs typeface="Times New Roman"/>
              </a:rPr>
              <a:t>，首先就须有工夫，其次是练习出来的特别的感觉。</a:t>
            </a:r>
            <a:r>
              <a:rPr lang="en-US" altLang="zh-CN" kern="100">
                <a:latin typeface="宋体"/>
                <a:cs typeface="Times New Roman"/>
              </a:rPr>
              <a:t>”</a:t>
            </a:r>
            <a:r>
              <a:rPr lang="zh-CN" altLang="zh-CN" kern="100">
                <a:ea typeface="楷体_GB2312"/>
                <a:cs typeface="Times New Roman"/>
              </a:rPr>
              <a:t>鲁迅是很乐意享受喝茶这种清福的，只是平时勤于写作，享受这种清福的时间并不多</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024335988"/>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68046"/>
          </a:xfrm>
        </p:spPr>
        <p:txBody>
          <a:bodyPr/>
          <a:lstStyle/>
          <a:p>
            <a:r>
              <a:rPr lang="zh-CN" altLang="zh-CN" kern="100">
                <a:ea typeface="楷体_GB2312"/>
                <a:cs typeface="Times New Roman"/>
              </a:rPr>
              <a:t>鲁迅喜欢吃故乡的菜蔬和瓜果。在《朝花夕拾》的小引中，鲁迅这样写道：</a:t>
            </a:r>
            <a:r>
              <a:rPr lang="en-US" altLang="zh-CN" kern="100">
                <a:latin typeface="宋体"/>
                <a:cs typeface="Times New Roman"/>
              </a:rPr>
              <a:t>“</a:t>
            </a:r>
            <a:r>
              <a:rPr lang="zh-CN" altLang="zh-CN" kern="100">
                <a:ea typeface="楷体_GB2312"/>
                <a:cs typeface="Times New Roman"/>
              </a:rPr>
              <a:t>我有一时，曾经屡次忆起儿时在故乡所吃的蔬果：菱角、罗汉豆、茭白、香瓜，凡这些，都是极其鲜美可口的，都曾是使我思乡的蛊惑。</a:t>
            </a:r>
            <a:r>
              <a:rPr lang="en-US" altLang="zh-CN" kern="100">
                <a:latin typeface="宋体"/>
                <a:cs typeface="Times New Roman"/>
              </a:rPr>
              <a:t>”</a:t>
            </a:r>
            <a:r>
              <a:rPr lang="zh-CN" altLang="zh-CN" kern="100">
                <a:ea typeface="楷体_GB2312"/>
                <a:cs typeface="Times New Roman"/>
              </a:rPr>
              <a:t>故乡的菜蔬和瓜果是鲁迅小时候的美味，离家在异乡生活之后，这些东西成了鲁迅心中的乡愁。这种乡愁说来并不那么阳春白雪，却通俗得清新美好。在生活这方面，鲁迅是既雅且俗的。许广平曾经说，在生命的晚期，鲁迅吃的东西很随便，不过隔夜的菜他是不大喜欢吃的，只有火腿这种食物他还爱吃，预备出来的火腿不一定一餐吃完，那么，连用几次也是可以的。</a:t>
            </a:r>
            <a:endParaRPr lang="zh-CN" altLang="en-US"/>
          </a:p>
        </p:txBody>
      </p:sp>
    </p:spTree>
    <p:extLst>
      <p:ext uri="{BB962C8B-B14F-4D97-AF65-F5344CB8AC3E}">
        <p14:creationId xmlns:p14="http://schemas.microsoft.com/office/powerpoint/2010/main" val="1024335988"/>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lgn="l"/>
                <a:tab pos="9372600" algn="l"/>
              </a:tabLst>
            </a:pPr>
            <a:r>
              <a:rPr lang="zh-CN" altLang="zh-CN" kern="100">
                <a:ea typeface="楷体_GB2312"/>
                <a:cs typeface="Times New Roman"/>
              </a:rPr>
              <a:t>鲁迅懒得吃鱼，因为鱼的细刺多，吃的时候浪费时间，鲁迅觉得把时间用在这上面是很可惜的。鲁迅在享受生活清福的时候又不愿意浪费时间，表现出了极其珍惜时间的勤奋作风。</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鲁迅喜欢抽烟，而且烟瘾很大，这一点是众所周知的。鲁迅还喜欢喝酒，他喝的酒并非高档酒，喝酒的时候也十分节制，对于酒的质量，他却异常讲究。有一次，有人见许广平亲自为鲁迅用玫瑰花浸泡一种酒。还有一次，鲁迅留一位朋友吃饭，朋友喝了鲁迅家的几杯酒，感到酒味非常醇厚。用玫瑰花泡酒喝，这是非常雅致的，可见鲁迅先生的生活情趣</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024335988"/>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257983"/>
            <a:ext cx="11377262" cy="3035907"/>
          </a:xfrm>
        </p:spPr>
        <p:txBody>
          <a:bodyPr/>
          <a:lstStyle/>
          <a:p>
            <a:pPr indent="713740" algn="just">
              <a:tabLst>
                <a:tab pos="5829300" algn="l"/>
                <a:tab pos="9372600" algn="l"/>
              </a:tabLst>
            </a:pPr>
            <a:r>
              <a:rPr lang="zh-CN" altLang="zh-CN" kern="100">
                <a:ea typeface="楷体_GB2312"/>
                <a:cs typeface="Times New Roman"/>
              </a:rPr>
              <a:t>鲁迅喜欢吃零食，尤喜欢吃糖和小花生。日常生活中，鲁迅也常常拿糖和小花生这些小东西来招待客人。许广平说鲁迅</a:t>
            </a:r>
            <a:r>
              <a:rPr lang="en-US" altLang="zh-CN" kern="100">
                <a:latin typeface="宋体"/>
                <a:cs typeface="Times New Roman"/>
              </a:rPr>
              <a:t>“</a:t>
            </a:r>
            <a:r>
              <a:rPr lang="zh-CN" altLang="zh-CN" kern="100">
                <a:ea typeface="楷体_GB2312"/>
                <a:cs typeface="Times New Roman"/>
              </a:rPr>
              <a:t>糖也喜欢吃，但是总爱买三四角钱一磅的廉价糖</a:t>
            </a:r>
            <a:r>
              <a:rPr lang="en-US" altLang="zh-CN" kern="100">
                <a:latin typeface="宋体"/>
                <a:cs typeface="Times New Roman"/>
              </a:rPr>
              <a:t>”</a:t>
            </a:r>
            <a:r>
              <a:rPr lang="zh-CN" altLang="zh-CN" kern="100">
                <a:ea typeface="楷体_GB2312"/>
                <a:cs typeface="Times New Roman"/>
              </a:rPr>
              <a:t>。鲁迅买廉价糖的做法的确耐人寻味。其实，他买得起那些贵一点的高档糖，但是，他要自己完全像一个普通人那样融入生活，而不是远离生活。对于鲁迅来说，这也是一种清福</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024335988"/>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869246"/>
            <a:ext cx="11377262" cy="4864804"/>
          </a:xfrm>
        </p:spPr>
        <p:txBody>
          <a:bodyPr/>
          <a:lstStyle/>
          <a:p>
            <a:pPr indent="713740" algn="just">
              <a:tabLst>
                <a:tab pos="5829300" algn="l"/>
                <a:tab pos="9372600" algn="l"/>
              </a:tabLst>
            </a:pPr>
            <a:r>
              <a:rPr lang="zh-CN" altLang="zh-CN" kern="100">
                <a:ea typeface="楷体_GB2312"/>
                <a:cs typeface="Times New Roman"/>
              </a:rPr>
              <a:t>鲁迅书斋里总是井然有序、一尘不染。喜欢享受清福而充满生活情趣的鲁迅，是远离邋遢、凌乱和颓废的。现代散文作家、编辑孙伏园在《哭鲁迅先生》一文中这样写道：</a:t>
            </a:r>
            <a:r>
              <a:rPr lang="en-US" altLang="zh-CN" kern="100">
                <a:latin typeface="宋体"/>
                <a:cs typeface="Times New Roman"/>
              </a:rPr>
              <a:t>“</a:t>
            </a:r>
            <a:r>
              <a:rPr lang="zh-CN" altLang="zh-CN" kern="100">
                <a:ea typeface="楷体_GB2312"/>
                <a:cs typeface="Times New Roman"/>
              </a:rPr>
              <a:t>他</a:t>
            </a:r>
            <a:r>
              <a:rPr lang="en-US" altLang="zh-CN" kern="100">
                <a:ea typeface="楷体_GB2312"/>
                <a:cs typeface="Courier New"/>
              </a:rPr>
              <a:t>(</a:t>
            </a:r>
            <a:r>
              <a:rPr lang="zh-CN" altLang="zh-CN" kern="100">
                <a:ea typeface="楷体_GB2312"/>
                <a:cs typeface="Times New Roman"/>
              </a:rPr>
              <a:t>鲁迅</a:t>
            </a:r>
            <a:r>
              <a:rPr lang="en-US" altLang="zh-CN" kern="100">
                <a:ea typeface="楷体_GB2312"/>
                <a:cs typeface="Courier New"/>
              </a:rPr>
              <a:t>)</a:t>
            </a:r>
            <a:r>
              <a:rPr lang="zh-CN" altLang="zh-CN" kern="100">
                <a:ea typeface="楷体_GB2312"/>
                <a:cs typeface="Times New Roman"/>
              </a:rPr>
              <a:t>虽然做官十几年，教书十几年，对于一般人往往无法避免的无聊游戏，如赌博，如旧戏，如妓院，他从未沾染丝毫。</a:t>
            </a:r>
            <a:r>
              <a:rPr lang="en-US" altLang="zh-CN" kern="100">
                <a:latin typeface="宋体"/>
                <a:cs typeface="Times New Roman"/>
              </a:rPr>
              <a:t>”</a:t>
            </a:r>
            <a:r>
              <a:rPr lang="zh-CN" altLang="zh-CN" kern="100">
                <a:ea typeface="楷体_GB2312"/>
                <a:cs typeface="Times New Roman"/>
              </a:rPr>
              <a:t>这恰恰说明他真正懂得什么是清福。</a:t>
            </a:r>
            <a:endParaRPr lang="zh-CN" altLang="zh-CN" sz="1050" kern="100">
              <a:latin typeface="宋体"/>
              <a:cs typeface="Courier New"/>
            </a:endParaRPr>
          </a:p>
          <a:p>
            <a:r>
              <a:rPr lang="zh-CN" altLang="zh-CN" kern="100">
                <a:ea typeface="楷体_GB2312"/>
                <a:cs typeface="Times New Roman"/>
              </a:rPr>
              <a:t>鲁迅晚年很爱看电影，常常花最多的钱买最好座位的电影票。这同样是一种清福。鲁迅觉得，看电影就是要高高兴兴的，坐在最好的座位上看，才能带来最好的享受。</a:t>
            </a:r>
            <a:endParaRPr lang="zh-CN" altLang="en-US"/>
          </a:p>
        </p:txBody>
      </p:sp>
    </p:spTree>
    <p:extLst>
      <p:ext uri="{BB962C8B-B14F-4D97-AF65-F5344CB8AC3E}">
        <p14:creationId xmlns:p14="http://schemas.microsoft.com/office/powerpoint/2010/main" val="102433598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1989634"/>
            <a:ext cx="11377262" cy="826006"/>
          </a:xfrm>
        </p:spPr>
        <p:txBody>
          <a:bodyPr/>
          <a:lstStyle/>
          <a:p>
            <a:pPr algn="ctr"/>
            <a:r>
              <a:rPr lang="en-US" altLang="zh-CN" sz="3600" kern="100" smtClean="0">
                <a:latin typeface="方正小标宋_GBK" pitchFamily="65" charset="-122"/>
                <a:ea typeface="方正小标宋_GBK" pitchFamily="65" charset="-122"/>
                <a:cs typeface="Times New Roman"/>
              </a:rPr>
              <a:t>12   </a:t>
            </a:r>
            <a:r>
              <a:rPr lang="zh-CN" altLang="en-US" sz="3600" kern="100" smtClean="0">
                <a:latin typeface="方正小标宋_GBK" pitchFamily="65" charset="-122"/>
                <a:ea typeface="方正小标宋_GBK" pitchFamily="65" charset="-122"/>
                <a:cs typeface="Times New Roman"/>
              </a:rPr>
              <a:t>祝福</a:t>
            </a:r>
            <a:endParaRPr lang="zh-CN" altLang="en-US" sz="3600">
              <a:latin typeface="方正小标宋_GBK" pitchFamily="65" charset="-122"/>
              <a:ea typeface="方正小标宋_GBK" pitchFamily="65" charset="-122"/>
            </a:endParaRPr>
          </a:p>
        </p:txBody>
      </p:sp>
    </p:spTree>
    <p:extLst>
      <p:ext uri="{BB962C8B-B14F-4D97-AF65-F5344CB8AC3E}">
        <p14:creationId xmlns:p14="http://schemas.microsoft.com/office/powerpoint/2010/main" val="2142236643"/>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68046"/>
          </a:xfrm>
        </p:spPr>
        <p:txBody>
          <a:bodyPr/>
          <a:lstStyle/>
          <a:p>
            <a:pPr indent="713740" algn="just">
              <a:tabLst>
                <a:tab pos="5829300" algn="l"/>
                <a:tab pos="9372600" algn="l"/>
              </a:tabLst>
            </a:pPr>
            <a:r>
              <a:rPr lang="zh-CN" altLang="zh-CN" kern="100">
                <a:ea typeface="楷体_GB2312"/>
                <a:cs typeface="Times New Roman"/>
              </a:rPr>
              <a:t>鲁迅去看电影是为了让自己真正放松，所以他和许广平去看电影时，不坐电车和黄包车，而要坐当时很时髦而且价钱不低的小汽车。晚上，小孩子睡静了，家里也没有客人，工作也比较放得下的时候，鲁迅就像突击似的，叫一辆车子，和许广平很快溜到影院坐下来，开心地看一场电影。许广平说，看电影到了高兴处，鲁迅</a:t>
            </a:r>
            <a:r>
              <a:rPr lang="en-US" altLang="zh-CN" kern="100">
                <a:latin typeface="宋体"/>
                <a:cs typeface="Times New Roman"/>
              </a:rPr>
              <a:t>“</a:t>
            </a:r>
            <a:r>
              <a:rPr lang="zh-CN" altLang="zh-CN" kern="100">
                <a:ea typeface="楷体_GB2312"/>
                <a:cs typeface="Times New Roman"/>
              </a:rPr>
              <a:t>高兴得好像吃到了称心的糖果的小孩子一样</a:t>
            </a:r>
            <a:r>
              <a:rPr lang="en-US" altLang="zh-CN" kern="100">
                <a:latin typeface="宋体"/>
                <a:cs typeface="Times New Roman"/>
              </a:rPr>
              <a:t>”</a:t>
            </a:r>
            <a:r>
              <a:rPr lang="zh-CN" altLang="zh-CN" kern="100">
                <a:ea typeface="楷体_GB2312"/>
                <a:cs typeface="Times New Roman"/>
              </a:rPr>
              <a:t>。看完电影，鲁迅还会意犹未尽地给朋友写信，鼓动说电影</a:t>
            </a:r>
            <a:r>
              <a:rPr lang="en-US" altLang="zh-CN" kern="100">
                <a:latin typeface="宋体"/>
                <a:cs typeface="Times New Roman"/>
              </a:rPr>
              <a:t>“</a:t>
            </a:r>
            <a:r>
              <a:rPr lang="zh-CN" altLang="zh-CN" kern="100">
                <a:ea typeface="楷体_GB2312"/>
                <a:cs typeface="Times New Roman"/>
              </a:rPr>
              <a:t>不可不看</a:t>
            </a:r>
            <a:r>
              <a:rPr lang="en-US" altLang="zh-CN" kern="100">
                <a:latin typeface="宋体"/>
                <a:cs typeface="Times New Roman"/>
              </a:rPr>
              <a:t>”</a:t>
            </a:r>
            <a:r>
              <a:rPr lang="zh-CN" altLang="zh-CN" kern="100">
                <a:ea typeface="楷体_GB2312"/>
                <a:cs typeface="Times New Roman"/>
              </a:rPr>
              <a:t>。</a:t>
            </a:r>
            <a:endParaRPr lang="zh-CN" altLang="zh-CN" sz="1050" kern="100">
              <a:latin typeface="宋体"/>
              <a:cs typeface="Courier New"/>
            </a:endParaRPr>
          </a:p>
          <a:p>
            <a:r>
              <a:rPr lang="zh-CN" altLang="zh-CN" kern="100">
                <a:ea typeface="楷体_GB2312"/>
                <a:cs typeface="Times New Roman"/>
              </a:rPr>
              <a:t>喜欢享受生活的鲁迅，让人们看到了他身上的天然质朴，让我们感受到了一个真实、生动又令人惊喜的文化大家。</a:t>
            </a:r>
            <a:endParaRPr lang="zh-CN" altLang="en-US"/>
          </a:p>
        </p:txBody>
      </p:sp>
    </p:spTree>
    <p:extLst>
      <p:ext uri="{BB962C8B-B14F-4D97-AF65-F5344CB8AC3E}">
        <p14:creationId xmlns:p14="http://schemas.microsoft.com/office/powerpoint/2010/main" val="1024335988"/>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lgn="l"/>
                <a:tab pos="9372600" algn="l"/>
              </a:tabLst>
            </a:pPr>
            <a:r>
              <a:rPr lang="zh-CN" altLang="zh-CN" kern="100">
                <a:ea typeface="黑体"/>
                <a:cs typeface="Times New Roman"/>
              </a:rPr>
              <a:t>【赏析】</a:t>
            </a:r>
            <a:r>
              <a:rPr lang="zh-CN" altLang="zh-CN" kern="100">
                <a:cs typeface="Times New Roman"/>
              </a:rPr>
              <a:t>提起</a:t>
            </a:r>
            <a:r>
              <a:rPr lang="en-US" altLang="zh-CN" kern="100">
                <a:latin typeface="宋体"/>
                <a:cs typeface="Times New Roman"/>
              </a:rPr>
              <a:t>“</a:t>
            </a:r>
            <a:r>
              <a:rPr lang="zh-CN" altLang="zh-CN" kern="100">
                <a:cs typeface="Times New Roman"/>
              </a:rPr>
              <a:t>新文化</a:t>
            </a:r>
            <a:r>
              <a:rPr lang="en-US" altLang="zh-CN" kern="100">
                <a:latin typeface="宋体"/>
                <a:cs typeface="Times New Roman"/>
              </a:rPr>
              <a:t>”</a:t>
            </a:r>
            <a:r>
              <a:rPr lang="zh-CN" altLang="zh-CN" kern="100">
                <a:cs typeface="Times New Roman"/>
              </a:rPr>
              <a:t>旗手的鲁迅先生，家喻户晓，均知他的道德文章是我们青年人的师表。殊不知鲁迅平民化的日常生活也是我们的楷模，诸如吃菜蔬和瓜果、喝茶、书斋等，也体现出质朴的品性。鲁迅先生生活平民化的高尚品质和他</a:t>
            </a:r>
            <a:r>
              <a:rPr lang="en-US" altLang="zh-CN" kern="100">
                <a:latin typeface="宋体"/>
                <a:cs typeface="Times New Roman"/>
              </a:rPr>
              <a:t>“</a:t>
            </a:r>
            <a:r>
              <a:rPr lang="zh-CN" altLang="zh-CN" kern="100">
                <a:cs typeface="Times New Roman"/>
              </a:rPr>
              <a:t>横眉冷对千夫指，俯首甘为孺子牛</a:t>
            </a:r>
            <a:r>
              <a:rPr lang="en-US" altLang="zh-CN" kern="100">
                <a:latin typeface="宋体"/>
                <a:cs typeface="Times New Roman"/>
              </a:rPr>
              <a:t>”</a:t>
            </a:r>
            <a:r>
              <a:rPr lang="zh-CN" altLang="zh-CN" kern="100">
                <a:cs typeface="Times New Roman"/>
              </a:rPr>
              <a:t>的革命精神，将永远铭记在我们心中。</a:t>
            </a:r>
            <a:endParaRPr lang="zh-CN" altLang="zh-CN" sz="1050" kern="100">
              <a:latin typeface="宋体"/>
              <a:cs typeface="Courier New"/>
            </a:endParaRPr>
          </a:p>
          <a:p>
            <a:pPr indent="713740" algn="just">
              <a:tabLst>
                <a:tab pos="5829300" algn="l"/>
                <a:tab pos="9372600" algn="l"/>
              </a:tabLst>
            </a:pPr>
            <a:r>
              <a:rPr lang="zh-CN" altLang="zh-CN" kern="100">
                <a:ea typeface="黑体"/>
                <a:cs typeface="Times New Roman"/>
              </a:rPr>
              <a:t>推荐阅读：</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《我的偶像鲁迅》任静</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《鲁迅是一种力量》</a:t>
            </a:r>
            <a:r>
              <a:rPr lang="zh-CN" altLang="zh-CN" kern="100" smtClean="0">
                <a:cs typeface="Times New Roman"/>
              </a:rPr>
              <a:t>郑欣淼</a:t>
            </a:r>
            <a:endParaRPr lang="zh-CN" altLang="zh-CN" sz="1050" kern="100">
              <a:latin typeface="宋体"/>
              <a:cs typeface="Courier New"/>
            </a:endParaRPr>
          </a:p>
        </p:txBody>
      </p:sp>
    </p:spTree>
    <p:extLst>
      <p:ext uri="{BB962C8B-B14F-4D97-AF65-F5344CB8AC3E}">
        <p14:creationId xmlns:p14="http://schemas.microsoft.com/office/powerpoint/2010/main" val="10243359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4568" y="1413570"/>
            <a:ext cx="11377262" cy="4694822"/>
          </a:xfrm>
        </p:spPr>
        <p:txBody>
          <a:bodyPr/>
          <a:lstStyle/>
          <a:p>
            <a:pPr indent="713740" algn="ctr">
              <a:lnSpc>
                <a:spcPct val="120000"/>
              </a:lnSpc>
              <a:tabLst>
                <a:tab pos="5829300" algn="l"/>
                <a:tab pos="9372600" algn="l"/>
              </a:tabLst>
            </a:pPr>
            <a:r>
              <a:rPr lang="zh-CN" altLang="zh-CN" kern="100">
                <a:ea typeface="方正小标宋_GBK"/>
                <a:cs typeface="Times New Roman"/>
              </a:rPr>
              <a:t>分析小说情节的作用</a:t>
            </a:r>
            <a:endParaRPr lang="zh-CN" altLang="zh-CN" sz="1050" kern="100">
              <a:latin typeface="宋体"/>
              <a:cs typeface="Courier New"/>
            </a:endParaRPr>
          </a:p>
          <a:p>
            <a:pPr indent="713740" algn="just">
              <a:lnSpc>
                <a:spcPct val="120000"/>
              </a:lnSpc>
              <a:tabLst>
                <a:tab pos="5829300" algn="l"/>
                <a:tab pos="9372600" algn="l"/>
              </a:tabLst>
            </a:pPr>
            <a:r>
              <a:rPr lang="zh-CN" altLang="zh-CN" kern="100">
                <a:ea typeface="黑体"/>
                <a:cs typeface="Times New Roman"/>
              </a:rPr>
              <a:t>考点链接</a:t>
            </a:r>
            <a:endParaRPr lang="zh-CN" altLang="zh-CN" sz="1050" kern="100">
              <a:latin typeface="宋体"/>
              <a:cs typeface="Courier New"/>
            </a:endParaRPr>
          </a:p>
          <a:p>
            <a:pPr indent="713740" algn="just">
              <a:lnSpc>
                <a:spcPct val="120000"/>
              </a:lnSpc>
              <a:tabLst>
                <a:tab pos="5829300" algn="l"/>
                <a:tab pos="9372600" algn="l"/>
              </a:tabLst>
            </a:pPr>
            <a:r>
              <a:rPr lang="zh-CN" altLang="zh-CN" kern="100">
                <a:cs typeface="Times New Roman"/>
              </a:rPr>
              <a:t>《祝福》中的两处情节描写，它们是相对独立的：一是</a:t>
            </a:r>
            <a:r>
              <a:rPr lang="en-US" altLang="zh-CN" kern="100">
                <a:latin typeface="宋体"/>
                <a:cs typeface="Times New Roman"/>
              </a:rPr>
              <a:t>“</a:t>
            </a:r>
            <a:r>
              <a:rPr lang="zh-CN" altLang="zh-CN" kern="100">
                <a:cs typeface="Times New Roman"/>
              </a:rPr>
              <a:t>鲁镇的新年祝福</a:t>
            </a:r>
            <a:r>
              <a:rPr lang="en-US" altLang="zh-CN" kern="100">
                <a:latin typeface="宋体"/>
                <a:cs typeface="Times New Roman"/>
              </a:rPr>
              <a:t>”</a:t>
            </a:r>
            <a:r>
              <a:rPr lang="zh-CN" altLang="zh-CN" kern="100">
                <a:cs typeface="Times New Roman"/>
              </a:rPr>
              <a:t>，二是</a:t>
            </a:r>
            <a:r>
              <a:rPr lang="en-US" altLang="zh-CN" kern="100">
                <a:latin typeface="宋体"/>
                <a:cs typeface="Times New Roman"/>
              </a:rPr>
              <a:t>“</a:t>
            </a:r>
            <a:r>
              <a:rPr lang="zh-CN" altLang="zh-CN" kern="100">
                <a:cs typeface="Times New Roman"/>
              </a:rPr>
              <a:t>一个妇女的不幸遭遇</a:t>
            </a:r>
            <a:r>
              <a:rPr lang="en-US" altLang="zh-CN" kern="100">
                <a:latin typeface="宋体"/>
                <a:cs typeface="Times New Roman"/>
              </a:rPr>
              <a:t>”</a:t>
            </a:r>
            <a:r>
              <a:rPr lang="zh-CN" altLang="zh-CN" kern="100">
                <a:cs typeface="Times New Roman"/>
              </a:rPr>
              <a:t>。前者约占全文篇幅的三分之一。从</a:t>
            </a:r>
            <a:r>
              <a:rPr lang="en-US" altLang="zh-CN" kern="100">
                <a:latin typeface="宋体"/>
                <a:cs typeface="Times New Roman"/>
              </a:rPr>
              <a:t>“</a:t>
            </a:r>
            <a:r>
              <a:rPr lang="zh-CN" altLang="zh-CN" kern="100">
                <a:cs typeface="Times New Roman"/>
              </a:rPr>
              <a:t>我</a:t>
            </a:r>
            <a:r>
              <a:rPr lang="en-US" altLang="zh-CN" kern="100">
                <a:latin typeface="宋体"/>
                <a:cs typeface="Times New Roman"/>
              </a:rPr>
              <a:t>”</a:t>
            </a:r>
            <a:r>
              <a:rPr lang="zh-CN" altLang="zh-CN" kern="100">
                <a:cs typeface="Times New Roman"/>
              </a:rPr>
              <a:t>回到故乡即腊月二十三写起，直到除夕之夜的</a:t>
            </a:r>
            <a:r>
              <a:rPr lang="en-US" altLang="zh-CN" kern="100">
                <a:latin typeface="宋体"/>
                <a:cs typeface="Times New Roman"/>
              </a:rPr>
              <a:t>“</a:t>
            </a:r>
            <a:r>
              <a:rPr lang="zh-CN" altLang="zh-CN" kern="100">
                <a:cs typeface="Times New Roman"/>
              </a:rPr>
              <a:t>祝福</a:t>
            </a:r>
            <a:r>
              <a:rPr lang="en-US" altLang="zh-CN" kern="100">
                <a:latin typeface="宋体"/>
                <a:cs typeface="Times New Roman"/>
              </a:rPr>
              <a:t>”</a:t>
            </a:r>
            <a:r>
              <a:rPr lang="zh-CN" altLang="zh-CN" kern="100">
                <a:cs typeface="Times New Roman"/>
              </a:rPr>
              <a:t>为止，比较完整地记叙了</a:t>
            </a:r>
            <a:r>
              <a:rPr lang="en-US" altLang="zh-CN" kern="100">
                <a:latin typeface="宋体"/>
                <a:cs typeface="Times New Roman"/>
              </a:rPr>
              <a:t>“</a:t>
            </a:r>
            <a:r>
              <a:rPr lang="zh-CN" altLang="zh-CN" kern="100">
                <a:cs typeface="Times New Roman"/>
              </a:rPr>
              <a:t>祝福</a:t>
            </a:r>
            <a:r>
              <a:rPr lang="en-US" altLang="zh-CN" kern="100">
                <a:latin typeface="宋体"/>
                <a:cs typeface="Times New Roman"/>
              </a:rPr>
              <a:t>”</a:t>
            </a:r>
            <a:r>
              <a:rPr lang="zh-CN" altLang="zh-CN" kern="100">
                <a:cs typeface="Times New Roman"/>
              </a:rPr>
              <a:t>习俗的全过程，反映了辛亥革命时期，民众仍处在封建思想文化桎梏中的社会现实，塑造了顽固保守的封建思想文化的代表人物，表现了</a:t>
            </a:r>
            <a:r>
              <a:rPr lang="en-US" altLang="zh-CN" kern="100">
                <a:latin typeface="宋体"/>
                <a:cs typeface="Times New Roman"/>
              </a:rPr>
              <a:t>“</a:t>
            </a:r>
            <a:r>
              <a:rPr lang="zh-CN" altLang="zh-CN" kern="100">
                <a:cs typeface="Times New Roman"/>
              </a:rPr>
              <a:t>我</a:t>
            </a:r>
            <a:r>
              <a:rPr lang="en-US" altLang="zh-CN" kern="100">
                <a:latin typeface="宋体"/>
                <a:cs typeface="Times New Roman"/>
              </a:rPr>
              <a:t>”</a:t>
            </a:r>
            <a:r>
              <a:rPr lang="zh-CN" altLang="zh-CN" kern="100">
                <a:cs typeface="Times New Roman"/>
              </a:rPr>
              <a:t>与鲁四老爷在思想观念上的矛盾冲突。</a:t>
            </a:r>
            <a:r>
              <a:rPr lang="en-US" altLang="zh-CN" kern="100">
                <a:latin typeface="宋体"/>
                <a:cs typeface="Times New Roman"/>
              </a:rPr>
              <a:t>“</a:t>
            </a:r>
            <a:r>
              <a:rPr lang="zh-CN" altLang="zh-CN" kern="100">
                <a:cs typeface="Times New Roman"/>
              </a:rPr>
              <a:t>新年祝福</a:t>
            </a:r>
            <a:r>
              <a:rPr lang="en-US" altLang="zh-CN" kern="100">
                <a:latin typeface="宋体"/>
                <a:cs typeface="Times New Roman"/>
              </a:rPr>
              <a:t>”</a:t>
            </a:r>
            <a:r>
              <a:rPr lang="zh-CN" altLang="zh-CN" kern="100">
                <a:cs typeface="Times New Roman"/>
              </a:rPr>
              <a:t>这一故事情节紧扣标题，是全文的母体情节</a:t>
            </a:r>
            <a:r>
              <a:rPr lang="zh-CN" altLang="zh-CN" kern="100" smtClean="0">
                <a:cs typeface="Times New Roman"/>
              </a:rPr>
              <a:t>。</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17446629"/>
              </p:ext>
            </p:extLst>
          </p:nvPr>
        </p:nvGraphicFramePr>
        <p:xfrm>
          <a:off x="3142878" y="693490"/>
          <a:ext cx="5268913" cy="758825"/>
        </p:xfrm>
        <a:graphic>
          <a:graphicData uri="http://schemas.openxmlformats.org/presentationml/2006/ole">
            <mc:AlternateContent xmlns:mc="http://schemas.openxmlformats.org/markup-compatibility/2006">
              <mc:Choice xmlns:v="urn:schemas-microsoft-com:vml" Requires="v">
                <p:oleObj spid="_x0000_s11266" name="文档" r:id="rId3" imgW="5269078" imgH="759565" progId="word.document.8">
                  <p:embed/>
                </p:oleObj>
              </mc:Choice>
              <mc:Fallback>
                <p:oleObj name="文档" r:id="rId3" imgW="5269078" imgH="759565" progId="word.document.8">
                  <p:embed/>
                  <p:pic>
                    <p:nvPicPr>
                      <p:cNvPr id="0" name="OLE substitute image"/>
                      <p:cNvPicPr/>
                      <p:nvPr/>
                    </p:nvPicPr>
                    <p:blipFill>
                      <a:blip r:embed="rId4"/>
                      <a:stretch>
                        <a:fillRect/>
                      </a:stretch>
                    </p:blipFill>
                    <p:spPr>
                      <a:xfrm>
                        <a:off x="3142878" y="693490"/>
                        <a:ext cx="5268913" cy="758825"/>
                      </a:xfrm>
                      <a:prstGeom prst="rect">
                        <a:avLst/>
                      </a:prstGeom>
                      <a:noFill/>
                    </p:spPr>
                  </p:pic>
                </p:oleObj>
              </mc:Fallback>
            </mc:AlternateContent>
          </a:graphicData>
        </a:graphic>
      </p:graphicFrame>
    </p:spTree>
    <p:extLst>
      <p:ext uri="{BB962C8B-B14F-4D97-AF65-F5344CB8AC3E}">
        <p14:creationId xmlns:p14="http://schemas.microsoft.com/office/powerpoint/2010/main" val="1705637837"/>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211634"/>
            <a:ext cx="11377262" cy="3658320"/>
          </a:xfrm>
        </p:spPr>
        <p:txBody>
          <a:bodyPr/>
          <a:lstStyle/>
          <a:p>
            <a:pPr indent="713740" algn="just">
              <a:tabLst>
                <a:tab pos="5829300" algn="l"/>
                <a:tab pos="9372600" algn="l"/>
              </a:tabLst>
            </a:pPr>
            <a:r>
              <a:rPr lang="zh-CN" altLang="zh-CN" kern="100">
                <a:cs typeface="Times New Roman"/>
              </a:rPr>
              <a:t>鉴赏小说的情节题几乎是高考小说阅读中的必考题，而其中的情节作用题也是常考的内容。一般可从情节安排与人物刻画的关系、情节安排与推动情节发展的关系、情节安排与主题思想表达的关系等方面来分析。</a:t>
            </a:r>
            <a:endParaRPr lang="zh-CN" altLang="zh-CN" sz="1050" kern="100">
              <a:latin typeface="宋体"/>
              <a:cs typeface="Courier New"/>
            </a:endParaRPr>
          </a:p>
          <a:p>
            <a:pPr indent="713740" algn="just">
              <a:tabLst>
                <a:tab pos="5829300" algn="l"/>
                <a:tab pos="9372600" algn="l"/>
              </a:tabLst>
            </a:pPr>
            <a:r>
              <a:rPr lang="zh-CN" altLang="zh-CN" kern="100">
                <a:ea typeface="黑体"/>
                <a:cs typeface="Times New Roman"/>
              </a:rPr>
              <a:t>典题在线</a:t>
            </a:r>
            <a:endParaRPr lang="zh-CN" altLang="zh-CN" sz="1050" kern="100">
              <a:latin typeface="宋体"/>
              <a:cs typeface="Courier New"/>
            </a:endParaRPr>
          </a:p>
          <a:p>
            <a:pPr indent="713740" algn="just">
              <a:tabLst>
                <a:tab pos="5829300" algn="l"/>
                <a:tab pos="9372600" algn="l"/>
              </a:tabLst>
            </a:pPr>
            <a:r>
              <a:rPr lang="en-US" altLang="zh-CN" kern="100">
                <a:ea typeface="楷体_GB2312"/>
                <a:cs typeface="Courier New"/>
              </a:rPr>
              <a:t>(2017·</a:t>
            </a:r>
            <a:r>
              <a:rPr lang="zh-CN" altLang="zh-CN" kern="100">
                <a:ea typeface="楷体_GB2312"/>
                <a:cs typeface="Times New Roman"/>
              </a:rPr>
              <a:t>全国卷</a:t>
            </a:r>
            <a:r>
              <a:rPr lang="en-US" altLang="zh-CN" kern="100">
                <a:latin typeface="宋体"/>
                <a:ea typeface="楷体_GB2312"/>
                <a:cs typeface="Times New Roman"/>
              </a:rPr>
              <a:t>Ⅰ</a:t>
            </a:r>
            <a:r>
              <a:rPr lang="en-US" altLang="zh-CN" kern="100">
                <a:ea typeface="楷体_GB2312"/>
                <a:cs typeface="Courier New"/>
              </a:rPr>
              <a:t>)</a:t>
            </a:r>
            <a:r>
              <a:rPr lang="zh-CN" altLang="zh-CN" kern="100">
                <a:cs typeface="Times New Roman"/>
              </a:rPr>
              <a:t>阅读下面的文字，完成后面的题</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48875"/>
          </a:xfrm>
        </p:spPr>
        <p:txBody>
          <a:bodyPr/>
          <a:lstStyle/>
          <a:p>
            <a:pPr indent="713740" algn="ctr">
              <a:tabLst>
                <a:tab pos="5829300" algn="l"/>
                <a:tab pos="9372600" algn="l"/>
              </a:tabLst>
            </a:pPr>
            <a:r>
              <a:rPr lang="zh-CN" altLang="zh-CN" kern="100">
                <a:ea typeface="黑体"/>
                <a:cs typeface="Times New Roman"/>
              </a:rPr>
              <a:t>天　嚣</a:t>
            </a:r>
            <a:endParaRPr lang="zh-CN" altLang="zh-CN" sz="1050" kern="100">
              <a:latin typeface="宋体"/>
              <a:cs typeface="Courier New"/>
            </a:endParaRPr>
          </a:p>
          <a:p>
            <a:pPr indent="713740" algn="ctr">
              <a:tabLst>
                <a:tab pos="5829300" algn="l"/>
                <a:tab pos="9372600" algn="l"/>
              </a:tabLst>
            </a:pPr>
            <a:r>
              <a:rPr lang="zh-CN" altLang="zh-CN" kern="100">
                <a:ea typeface="仿宋_GB2312"/>
                <a:cs typeface="Times New Roman"/>
              </a:rPr>
              <a:t>赵长天</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风，像浪一样，梗着头向钢架房冲撞。钢架房，便发疟疾般地一阵阵战栗、摇晃，像是随时都要散架。</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渴！难忍难挨的渴，使人的思想退化得十分简单、十分原始。欲望，分解成最简单的元素：水！只要有一杯水，哪怕半杯，不，一口也好哇！</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空气失去了气体的性质，像液体，厚重而凝滞。粉尘，被风化成的极细极小的砂粒，从昏天黑地的旷野钻入小屋，在人的五脏六腑间自由遨游。它无情地和人体争夺着仅有的一点水分</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242391"/>
          </a:xfrm>
        </p:spPr>
        <p:txBody>
          <a:bodyPr/>
          <a:lstStyle/>
          <a:p>
            <a:pPr indent="713740" algn="just">
              <a:tabLst>
                <a:tab pos="5829300" algn="l"/>
                <a:tab pos="9372600" algn="l"/>
              </a:tabLst>
            </a:pPr>
            <a:r>
              <a:rPr lang="zh-CN" altLang="zh-CN" kern="100">
                <a:ea typeface="楷体_GB2312"/>
                <a:cs typeface="Times New Roman"/>
              </a:rPr>
              <a:t>他躺着，喉头有梗阻感，他怀疑粉尘已经在食道结成硬块。会不会引起别的疾病，比如矽肺？但他懒得想下去。疾病的威胁，似乎已退得十分遥远。</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他闭上眼，调整头部姿势，让左耳朵不受任何阻碍，他左耳听力比右耳强。</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风声。丝毫没有减弱的趋势。</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他仍然充满希望地倾听</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lgn="l"/>
                <a:tab pos="9372600" algn="l"/>
              </a:tabLst>
            </a:pPr>
            <a:r>
              <a:rPr lang="zh-CN" altLang="zh-CN" kern="100">
                <a:ea typeface="楷体_GB2312"/>
                <a:cs typeface="Times New Roman"/>
              </a:rPr>
              <a:t>基地首长一定牵挂着这支小试验队，但无能为力。远隔一百公里，运水车不能出动，直升机无法起飞，在狂虐的大自然面前，人暂时还只能居于屈从的地位。</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他不想再费劲去听了。目前最明智的，也许就是进入半昏迷状态，减少消耗，最大限度地保存体力。</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于是，这间屋子，便沉入无生命状态</a:t>
            </a:r>
            <a:r>
              <a:rPr lang="en-US" altLang="zh-CN" kern="100">
                <a:latin typeface="宋体"/>
                <a:cs typeface="Times New Roman"/>
              </a:rPr>
              <a:t>……</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忽然，处于混沌状态的他，像被雷电击中，浑身一震。一种声音！他转过头，他相信左耳的听觉，没错，滤去风声、沙声、钢架呻吟声、铁皮震颤声，还有一种虽然微弱，却执着，并带节奏的敲击声</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lgn="l"/>
                <a:tab pos="9372600" algn="l"/>
              </a:tabLst>
            </a:pPr>
            <a:r>
              <a:rPr lang="zh-CN" altLang="zh-CN" kern="100">
                <a:latin typeface="宋体"/>
                <a:cs typeface="Times New Roman"/>
              </a:rPr>
              <a:t> </a:t>
            </a:r>
            <a:r>
              <a:rPr lang="en-US" altLang="zh-CN" kern="100">
                <a:latin typeface="宋体"/>
                <a:cs typeface="Times New Roman"/>
              </a:rPr>
              <a:t>“</a:t>
            </a:r>
            <a:r>
              <a:rPr lang="zh-CN" altLang="zh-CN" kern="100">
                <a:ea typeface="楷体_GB2312"/>
                <a:cs typeface="Times New Roman"/>
              </a:rPr>
              <a:t>有人敲门！</a:t>
            </a:r>
            <a:r>
              <a:rPr lang="en-US" altLang="zh-CN" kern="100">
                <a:latin typeface="宋体"/>
                <a:cs typeface="Times New Roman"/>
              </a:rPr>
              <a:t>”</a:t>
            </a:r>
            <a:r>
              <a:rPr lang="zh-CN" altLang="zh-CN" kern="100">
                <a:ea typeface="楷体_GB2312"/>
                <a:cs typeface="Times New Roman"/>
              </a:rPr>
              <a:t>他喊起来。</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遭雷击了，都遭雷击了，一个个全从床上跳起，跌跌撞撞，竟全扑到门口。</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真真切切，有人敲门。谁？当然不可能是运水车，运水车会揿喇叭。微弱的敲门声已经明白无误地告诉大家：不是来救他们的天神，而是需要他们援救的弱者。</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人的生命力，也许是最尖端的科研项目，远比上天的导弹玄秘。如果破门而入的是一队救援大军，屋里这几个人准兴奋得瘫倒在地。而此刻，个个都像喝足了人参汤</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935849"/>
          </a:xfrm>
        </p:spPr>
        <p:txBody>
          <a:bodyPr/>
          <a:lstStyle/>
          <a:p>
            <a:pPr indent="713740" algn="just">
              <a:tabLst>
                <a:tab pos="5829300" algn="l"/>
                <a:tab pos="9372600" algn="l"/>
              </a:tabLst>
            </a:pPr>
            <a:r>
              <a:rPr lang="en-US" altLang="zh-CN" kern="100">
                <a:latin typeface="宋体"/>
                <a:cs typeface="Times New Roman"/>
              </a:rPr>
              <a:t>“</a:t>
            </a:r>
            <a:r>
              <a:rPr lang="zh-CN" altLang="zh-CN" kern="100">
                <a:ea typeface="楷体_GB2312"/>
                <a:cs typeface="Times New Roman"/>
              </a:rPr>
              <a:t>桌子上有资料没有？当心被风卷出去！</a:t>
            </a:r>
            <a:r>
              <a:rPr lang="en-US" altLang="zh-CN" kern="100">
                <a:latin typeface="宋体"/>
                <a:cs typeface="Times New Roman"/>
              </a:rPr>
              <a:t>”</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a:t>
            </a:r>
            <a:r>
              <a:rPr lang="zh-CN" altLang="zh-CN" kern="100">
                <a:ea typeface="楷体_GB2312"/>
                <a:cs typeface="Times New Roman"/>
              </a:rPr>
              <a:t>门别开得太大！</a:t>
            </a:r>
            <a:r>
              <a:rPr lang="en-US" altLang="zh-CN" kern="100">
                <a:latin typeface="宋体"/>
                <a:cs typeface="Times New Roman"/>
              </a:rPr>
              <a:t>”</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a:t>
            </a:r>
            <a:r>
              <a:rPr lang="zh-CN" altLang="zh-CN" kern="100">
                <a:ea typeface="楷体_GB2312"/>
                <a:cs typeface="Times New Roman"/>
              </a:rPr>
              <a:t>找根棍子撑住！</a:t>
            </a:r>
            <a:r>
              <a:rPr lang="en-US" altLang="zh-CN" kern="100">
                <a:latin typeface="宋体"/>
                <a:cs typeface="Times New Roman"/>
              </a:rPr>
              <a:t>”</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每个人都找到了合适的位置，摆好了下死力的姿势。</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他朝后看看。</a:t>
            </a:r>
            <a:r>
              <a:rPr lang="en-US" altLang="zh-CN" kern="100">
                <a:latin typeface="宋体"/>
                <a:cs typeface="Times New Roman"/>
              </a:rPr>
              <a:t>“</a:t>
            </a:r>
            <a:r>
              <a:rPr lang="zh-CN" altLang="zh-CN" kern="100">
                <a:ea typeface="楷体_GB2312"/>
                <a:cs typeface="Times New Roman"/>
              </a:rPr>
              <a:t>开啦！</a:t>
            </a:r>
            <a:r>
              <a:rPr lang="en-US" altLang="zh-CN" kern="100">
                <a:latin typeface="宋体"/>
                <a:cs typeface="Times New Roman"/>
              </a:rPr>
              <a:t>”</a:t>
            </a:r>
            <a:r>
              <a:rPr lang="zh-CN" altLang="zh-CN" kern="100">
                <a:ea typeface="楷体_GB2312"/>
                <a:cs typeface="Times New Roman"/>
              </a:rPr>
              <a:t>撤掉顶门棍，他慢慢移动门闩。</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门闩吱吱叫着，痛苦地撤离自己的岗位。当门闩终于脱离了销眼，那门，便呼地弹开来，紧接着，从门外滚进灰扑扑一团什么东西和打得脸生疼的砂砾石块，屋里刹时一片混乱，像回到神话中的史前状态</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539092"/>
          </a:xfrm>
        </p:spPr>
        <p:txBody>
          <a:bodyPr/>
          <a:lstStyle/>
          <a:p>
            <a:pPr lvl="0" indent="713740" algn="just">
              <a:tabLst>
                <a:tab pos="5829300" algn="l"/>
                <a:tab pos="9372600" algn="l"/>
              </a:tabLst>
            </a:pPr>
            <a:r>
              <a:rPr lang="en-US" altLang="zh-CN" kern="100">
                <a:solidFill>
                  <a:prstClr val="black"/>
                </a:solidFill>
                <a:latin typeface="宋体"/>
                <a:cs typeface="Times New Roman"/>
              </a:rPr>
              <a:t>“</a:t>
            </a:r>
            <a:r>
              <a:rPr lang="zh-CN" altLang="zh-CN" kern="100">
                <a:solidFill>
                  <a:prstClr val="black"/>
                </a:solidFill>
                <a:ea typeface="楷体_GB2312"/>
                <a:cs typeface="Times New Roman"/>
              </a:rPr>
              <a:t>快，关门！</a:t>
            </a:r>
            <a:r>
              <a:rPr lang="en-US" altLang="zh-CN" kern="100">
                <a:solidFill>
                  <a:prstClr val="black"/>
                </a:solidFill>
                <a:latin typeface="宋体"/>
                <a:cs typeface="Times New Roman"/>
              </a:rPr>
              <a:t>”</a:t>
            </a:r>
            <a:r>
              <a:rPr lang="zh-CN" altLang="zh-CN" kern="100">
                <a:solidFill>
                  <a:prstClr val="black"/>
                </a:solidFill>
                <a:ea typeface="楷体_GB2312"/>
                <a:cs typeface="Times New Roman"/>
              </a:rPr>
              <a:t>他喊，却喊不出声。但不用喊，谁都调动了每个细胞的力量。</a:t>
            </a:r>
            <a:endParaRPr lang="zh-CN" altLang="zh-CN" sz="1050" kern="100">
              <a:solidFill>
                <a:prstClr val="black"/>
              </a:solidFill>
              <a:latin typeface="宋体"/>
              <a:cs typeface="Courier New"/>
            </a:endParaRPr>
          </a:p>
          <a:p>
            <a:pPr indent="713740" algn="just">
              <a:tabLst>
                <a:tab pos="5829300" algn="l"/>
                <a:tab pos="9372600" algn="l"/>
              </a:tabLst>
            </a:pPr>
            <a:r>
              <a:rPr lang="zh-CN" altLang="zh-CN" kern="100">
                <a:ea typeface="楷体_GB2312"/>
                <a:cs typeface="Times New Roman"/>
              </a:rPr>
              <a:t>门终于关上了。一伙人，都顺门板滑到地上，瘫成一堆稀泥。</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谁也不作声。谁也不想动。直到桌上亮起一盏暗淡的马灯，大家才记起滚进来的那团灰扑扑的东西。</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是个人。马灯就是这人点亮的。穿着毡袍，说着谁也听不懂的蒙语。他知道别人听不懂，所以不多说，便动手解皮口袋。</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西瓜！从皮口袋里滚出来的，竟是大西瓜！绿生生，油津津，像是刚从藤上摘下，有一只还带着一片叶儿呢</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1"/>
          <p:cNvSpPr>
            <a:spLocks noGrp="1"/>
          </p:cNvSpPr>
          <p:nvPr>
            <p:ph idx="1"/>
          </p:nvPr>
        </p:nvSpPr>
        <p:spPr>
          <a:xfrm>
            <a:off x="415043" y="1554022"/>
            <a:ext cx="11377262" cy="2451836"/>
          </a:xfrm>
          <a:ln w="12700">
            <a:solidFill>
              <a:schemeClr val="tx1"/>
            </a:solidFill>
            <a:prstDash val="solid"/>
          </a:ln>
        </p:spPr>
        <p:txBody>
          <a:bodyPr/>
          <a:lstStyle/>
          <a:p>
            <a:pPr>
              <a:tabLst>
                <a:tab pos="5829300" algn="l"/>
                <a:tab pos="9372600" algn="l"/>
              </a:tabLst>
            </a:pPr>
            <a:r>
              <a:rPr lang="en-US" altLang="zh-CN" kern="100">
                <a:cs typeface="Courier New"/>
              </a:rPr>
              <a:t>1.</a:t>
            </a:r>
            <a:r>
              <a:rPr lang="zh-CN" altLang="zh-CN" kern="100">
                <a:cs typeface="Times New Roman"/>
              </a:rPr>
              <a:t>注意从性格和心理特点角度感受和分析祥林嫂这一形象，思考造成她不幸命运的社会根源。</a:t>
            </a:r>
            <a:endParaRPr lang="zh-CN" altLang="zh-CN" sz="1050" kern="100">
              <a:latin typeface="宋体"/>
              <a:cs typeface="Courier New"/>
            </a:endParaRPr>
          </a:p>
          <a:p>
            <a:r>
              <a:rPr lang="en-US" altLang="zh-CN" kern="100"/>
              <a:t>2</a:t>
            </a:r>
            <a:r>
              <a:rPr lang="zh-CN" altLang="zh-CN" kern="100">
                <a:cs typeface="Times New Roman"/>
              </a:rPr>
              <a:t>．体会鲁迅小说简练而深邃的语言，善于运用勾勒式的白描，感受其中丰富的内涵与深厚的韵味。</a:t>
            </a:r>
            <a:endParaRPr lang="zh-CN" altLang="en-US"/>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334719" y="1187057"/>
            <a:ext cx="1552575"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7400345"/>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68046"/>
          </a:xfrm>
        </p:spPr>
        <p:txBody>
          <a:bodyPr/>
          <a:lstStyle/>
          <a:p>
            <a:pPr indent="713740" algn="just">
              <a:tabLst>
                <a:tab pos="5829300" algn="l"/>
                <a:tab pos="9372600" algn="l"/>
              </a:tabLst>
            </a:pPr>
            <a:r>
              <a:rPr lang="zh-CN" altLang="zh-CN" kern="100">
                <a:ea typeface="楷体_GB2312"/>
                <a:cs typeface="Times New Roman"/>
              </a:rPr>
              <a:t>戈壁滩有好西瓜，西瓜能一直吃到冬天，这不稀罕。稀罕的是现在，当一口水都成了奢侈品的时候，谁还敢想西瓜！</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蒙古族同胞利索地剖开西瓜，红红的汁水，顺着刀把滴滴嗒嗒淌，馋人极了！</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应该是平生吃过的最甜最美的西瓜，但谁也说不出味来，谁都不知道，那几块西瓜是怎么落进肚子里去的。</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至于送瓜人是怎么冲破风沙，奇迹般的来到这里，最终也没弄清，因为谁也听不懂蒙语。只好让它成为一个美好的谜，永久地留在记忆中。</a:t>
            </a:r>
            <a:endParaRPr lang="zh-CN" altLang="zh-CN" sz="1050" kern="100">
              <a:latin typeface="宋体"/>
              <a:cs typeface="Courier New"/>
            </a:endParaRPr>
          </a:p>
          <a:p>
            <a:pPr indent="713740" algn="r">
              <a:tabLst>
                <a:tab pos="5829300" algn="l"/>
                <a:tab pos="9372600" algn="l"/>
              </a:tabLst>
            </a:pPr>
            <a:r>
              <a:rPr lang="en-US" altLang="zh-CN" kern="100">
                <a:ea typeface="楷体_GB2312"/>
                <a:cs typeface="Courier New"/>
              </a:rPr>
              <a:t>(</a:t>
            </a:r>
            <a:r>
              <a:rPr lang="zh-CN" altLang="zh-CN" kern="100">
                <a:ea typeface="楷体_GB2312"/>
                <a:cs typeface="Times New Roman"/>
              </a:rPr>
              <a:t>有删改</a:t>
            </a:r>
            <a:r>
              <a:rPr lang="en-US" altLang="zh-CN" kern="100" smtClean="0">
                <a:ea typeface="楷体_GB2312"/>
                <a:cs typeface="Courier New"/>
              </a:rPr>
              <a:t>)</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185975"/>
            <a:ext cx="11377262" cy="3035907"/>
          </a:xfrm>
        </p:spPr>
        <p:txBody>
          <a:bodyPr/>
          <a:lstStyle/>
          <a:p>
            <a:pPr indent="713740" algn="just">
              <a:tabLst>
                <a:tab pos="5829300" algn="l"/>
                <a:tab pos="9372600" algn="l"/>
              </a:tabLst>
            </a:pPr>
            <a:r>
              <a:rPr lang="zh-CN" altLang="zh-CN" kern="100">
                <a:cs typeface="Times New Roman"/>
              </a:rPr>
              <a:t>小说以一个没有谜底的</a:t>
            </a:r>
            <a:r>
              <a:rPr lang="en-US" altLang="zh-CN" kern="100">
                <a:latin typeface="宋体"/>
                <a:cs typeface="Times New Roman"/>
              </a:rPr>
              <a:t>“</a:t>
            </a:r>
            <a:r>
              <a:rPr lang="zh-CN" altLang="zh-CN" kern="100">
                <a:cs typeface="Times New Roman"/>
              </a:rPr>
              <a:t>美好的谜</a:t>
            </a:r>
            <a:r>
              <a:rPr lang="en-US" altLang="zh-CN" kern="100">
                <a:latin typeface="宋体"/>
                <a:cs typeface="Times New Roman"/>
              </a:rPr>
              <a:t>”</a:t>
            </a:r>
            <a:r>
              <a:rPr lang="zh-CN" altLang="zh-CN" kern="100">
                <a:cs typeface="Times New Roman"/>
              </a:rPr>
              <a:t>结尾，这样处理有怎样的艺术效果？请结合作品进行分析。</a:t>
            </a:r>
            <a:endParaRPr lang="zh-CN" altLang="zh-CN" sz="1050" kern="100">
              <a:latin typeface="宋体"/>
              <a:cs typeface="Courier New"/>
            </a:endParaRPr>
          </a:p>
          <a:p>
            <a:pPr indent="713740" algn="just">
              <a:tabLst>
                <a:tab pos="5829300" algn="l"/>
                <a:tab pos="9372600" algn="l"/>
              </a:tabLst>
            </a:pPr>
            <a:r>
              <a:rPr lang="zh-CN" altLang="zh-CN" kern="100">
                <a:solidFill>
                  <a:srgbClr val="FF0000"/>
                </a:solidFill>
                <a:ea typeface="黑体"/>
                <a:cs typeface="Times New Roman"/>
              </a:rPr>
              <a:t>【答案】</a:t>
            </a:r>
            <a:r>
              <a:rPr lang="en-US" altLang="zh-CN" kern="100">
                <a:latin typeface="宋体"/>
                <a:cs typeface="Times New Roman"/>
              </a:rPr>
              <a:t>①</a:t>
            </a:r>
            <a:r>
              <a:rPr lang="zh-CN" altLang="zh-CN" kern="100">
                <a:cs typeface="Times New Roman"/>
              </a:rPr>
              <a:t>小说人物</a:t>
            </a:r>
            <a:r>
              <a:rPr lang="en-US" altLang="zh-CN" kern="100">
                <a:latin typeface="宋体"/>
                <a:cs typeface="Times New Roman"/>
              </a:rPr>
              <a:t>“</a:t>
            </a:r>
            <a:r>
              <a:rPr lang="zh-CN" altLang="zh-CN" kern="100">
                <a:cs typeface="Times New Roman"/>
              </a:rPr>
              <a:t>他</a:t>
            </a:r>
            <a:r>
              <a:rPr lang="en-US" altLang="zh-CN" kern="100">
                <a:latin typeface="宋体"/>
                <a:cs typeface="Times New Roman"/>
              </a:rPr>
              <a:t>”</a:t>
            </a:r>
            <a:r>
              <a:rPr lang="zh-CN" altLang="zh-CN" kern="100">
                <a:cs typeface="Times New Roman"/>
              </a:rPr>
              <a:t>所知有限，这样写很真实。</a:t>
            </a:r>
            <a:r>
              <a:rPr lang="en-US" altLang="zh-CN" kern="100">
                <a:latin typeface="宋体"/>
                <a:cs typeface="Times New Roman"/>
              </a:rPr>
              <a:t>②</a:t>
            </a:r>
            <a:r>
              <a:rPr lang="zh-CN" altLang="zh-CN" kern="100">
                <a:cs typeface="Times New Roman"/>
              </a:rPr>
              <a:t>故事戛然而止，强化了小说的神秘氛围。</a:t>
            </a:r>
            <a:r>
              <a:rPr lang="en-US" altLang="zh-CN" kern="100">
                <a:latin typeface="宋体"/>
                <a:cs typeface="Times New Roman"/>
              </a:rPr>
              <a:t>③</a:t>
            </a:r>
            <a:r>
              <a:rPr lang="zh-CN" altLang="zh-CN" kern="100">
                <a:cs typeface="Times New Roman"/>
              </a:rPr>
              <a:t>打破了读者的心理预期，留下了更多回味的空间</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382828"/>
            <a:ext cx="11377262" cy="3055078"/>
          </a:xfrm>
        </p:spPr>
        <p:txBody>
          <a:bodyPr/>
          <a:lstStyle/>
          <a:p>
            <a:pPr indent="713740" algn="just">
              <a:tabLst>
                <a:tab pos="5829300" algn="l"/>
                <a:tab pos="9372600" algn="l"/>
              </a:tabLst>
            </a:pPr>
            <a:r>
              <a:rPr lang="zh-CN" altLang="zh-CN" kern="100">
                <a:ea typeface="黑体"/>
                <a:cs typeface="Times New Roman"/>
              </a:rPr>
              <a:t>技法攻略</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分析情节作用要从内容和结构两方面入手，具体来说：</a:t>
            </a:r>
            <a:endParaRPr lang="zh-CN" altLang="zh-CN" sz="1050" kern="100">
              <a:latin typeface="宋体"/>
              <a:cs typeface="Courier New"/>
            </a:endParaRPr>
          </a:p>
          <a:p>
            <a:pPr indent="713740" algn="just">
              <a:tabLst>
                <a:tab pos="5829300" algn="l"/>
                <a:tab pos="9372600" algn="l"/>
              </a:tabLst>
            </a:pPr>
            <a:r>
              <a:rPr lang="en-US" altLang="zh-CN" kern="100">
                <a:cs typeface="Courier New"/>
              </a:rPr>
              <a:t>1</a:t>
            </a:r>
            <a:r>
              <a:rPr lang="zh-CN" altLang="zh-CN" kern="100">
                <a:cs typeface="Times New Roman"/>
              </a:rPr>
              <a:t>．从结构方面</a:t>
            </a:r>
            <a:endParaRPr lang="zh-CN" altLang="zh-CN" sz="1050" kern="100">
              <a:latin typeface="宋体"/>
              <a:cs typeface="Courier New"/>
            </a:endParaRPr>
          </a:p>
          <a:p>
            <a:pPr indent="713740" algn="just">
              <a:tabLst>
                <a:tab pos="5829300" algn="l"/>
                <a:tab pos="9372600" algn="l"/>
              </a:tabLst>
            </a:pPr>
            <a:r>
              <a:rPr lang="en-US" altLang="zh-CN" kern="100">
                <a:cs typeface="Courier New"/>
              </a:rPr>
              <a:t>(1)</a:t>
            </a:r>
            <a:r>
              <a:rPr lang="zh-CN" altLang="zh-CN" kern="100">
                <a:cs typeface="Times New Roman"/>
              </a:rPr>
              <a:t>为下文做铺垫或埋下伏笔。</a:t>
            </a:r>
            <a:endParaRPr lang="zh-CN" altLang="zh-CN" sz="1050" kern="100">
              <a:latin typeface="宋体"/>
              <a:cs typeface="Courier New"/>
            </a:endParaRPr>
          </a:p>
          <a:p>
            <a:pPr indent="713740" algn="just">
              <a:tabLst>
                <a:tab pos="5829300" algn="l"/>
                <a:tab pos="9372600" algn="l"/>
              </a:tabLst>
            </a:pPr>
            <a:r>
              <a:rPr lang="en-US" altLang="zh-CN" kern="100">
                <a:cs typeface="Courier New"/>
              </a:rPr>
              <a:t>(2)</a:t>
            </a:r>
            <a:r>
              <a:rPr lang="zh-CN" altLang="zh-CN" kern="100">
                <a:cs typeface="Times New Roman"/>
              </a:rPr>
              <a:t>照应前文</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lgn="l"/>
                <a:tab pos="9372600" algn="l"/>
              </a:tabLst>
            </a:pPr>
            <a:r>
              <a:rPr lang="en-US" altLang="zh-CN" kern="100">
                <a:cs typeface="Courier New"/>
              </a:rPr>
              <a:t>2</a:t>
            </a:r>
            <a:r>
              <a:rPr lang="zh-CN" altLang="zh-CN" kern="100">
                <a:cs typeface="Times New Roman"/>
              </a:rPr>
              <a:t>．从内容方面</a:t>
            </a:r>
            <a:endParaRPr lang="zh-CN" altLang="zh-CN" sz="1050" kern="100">
              <a:latin typeface="宋体"/>
              <a:cs typeface="Courier New"/>
            </a:endParaRPr>
          </a:p>
          <a:p>
            <a:pPr indent="713740" algn="just">
              <a:tabLst>
                <a:tab pos="5829300" algn="l"/>
                <a:tab pos="9372600" algn="l"/>
              </a:tabLst>
            </a:pPr>
            <a:r>
              <a:rPr lang="en-US" altLang="zh-CN" kern="100">
                <a:cs typeface="Courier New"/>
              </a:rPr>
              <a:t>(1)</a:t>
            </a:r>
            <a:r>
              <a:rPr lang="zh-CN" altLang="zh-CN" kern="100">
                <a:cs typeface="Times New Roman"/>
              </a:rPr>
              <a:t>点明人物活动的环境。</a:t>
            </a:r>
            <a:endParaRPr lang="zh-CN" altLang="zh-CN" sz="1050" kern="100">
              <a:latin typeface="宋体"/>
              <a:cs typeface="Courier New"/>
            </a:endParaRPr>
          </a:p>
          <a:p>
            <a:pPr indent="713740" algn="just">
              <a:tabLst>
                <a:tab pos="5829300" algn="l"/>
                <a:tab pos="9372600" algn="l"/>
              </a:tabLst>
            </a:pPr>
            <a:r>
              <a:rPr lang="en-US" altLang="zh-CN" kern="100">
                <a:cs typeface="Courier New"/>
              </a:rPr>
              <a:t>(2)</a:t>
            </a:r>
            <a:r>
              <a:rPr lang="zh-CN" altLang="zh-CN" kern="100">
                <a:cs typeface="Times New Roman"/>
              </a:rPr>
              <a:t>表现</a:t>
            </a:r>
            <a:r>
              <a:rPr lang="en-US" altLang="zh-CN" kern="100">
                <a:cs typeface="Courier New"/>
              </a:rPr>
              <a:t>(</a:t>
            </a:r>
            <a:r>
              <a:rPr lang="zh-CN" altLang="zh-CN" kern="100">
                <a:cs typeface="Times New Roman"/>
              </a:rPr>
              <a:t>或突出</a:t>
            </a:r>
            <a:r>
              <a:rPr lang="en-US" altLang="zh-CN" kern="100">
                <a:cs typeface="Courier New"/>
              </a:rPr>
              <a:t>)</a:t>
            </a:r>
            <a:r>
              <a:rPr lang="zh-CN" altLang="zh-CN" kern="100">
                <a:cs typeface="Times New Roman"/>
              </a:rPr>
              <a:t>人物性格。</a:t>
            </a:r>
            <a:endParaRPr lang="zh-CN" altLang="zh-CN" sz="1050" kern="100">
              <a:latin typeface="宋体"/>
              <a:cs typeface="Courier New"/>
            </a:endParaRPr>
          </a:p>
          <a:p>
            <a:pPr indent="713740" algn="just">
              <a:tabLst>
                <a:tab pos="5829300" algn="l"/>
                <a:tab pos="9372600" algn="l"/>
              </a:tabLst>
            </a:pPr>
            <a:r>
              <a:rPr lang="en-US" altLang="zh-CN" kern="100">
                <a:cs typeface="Courier New"/>
              </a:rPr>
              <a:t>(3)</a:t>
            </a:r>
            <a:r>
              <a:rPr lang="zh-CN" altLang="zh-CN" kern="100">
                <a:cs typeface="Times New Roman"/>
              </a:rPr>
              <a:t>表现主旨或深化主题。</a:t>
            </a:r>
            <a:endParaRPr lang="zh-CN" altLang="zh-CN" sz="1050" kern="100">
              <a:latin typeface="宋体"/>
              <a:cs typeface="Courier New"/>
            </a:endParaRPr>
          </a:p>
          <a:p>
            <a:pPr indent="713740" algn="just">
              <a:tabLst>
                <a:tab pos="5829300" algn="l"/>
                <a:tab pos="9372600" algn="l"/>
              </a:tabLst>
            </a:pPr>
            <a:r>
              <a:rPr lang="en-US" altLang="zh-CN" kern="100">
                <a:cs typeface="Courier New"/>
              </a:rPr>
              <a:t>(4)</a:t>
            </a:r>
            <a:r>
              <a:rPr lang="zh-CN" altLang="zh-CN" kern="100">
                <a:cs typeface="Times New Roman"/>
              </a:rPr>
              <a:t>推动故事发展或转折。</a:t>
            </a:r>
            <a:endParaRPr lang="zh-CN" altLang="zh-CN" sz="1050" kern="100">
              <a:latin typeface="宋体"/>
              <a:cs typeface="Courier New"/>
            </a:endParaRPr>
          </a:p>
          <a:p>
            <a:pPr indent="713740" algn="just">
              <a:tabLst>
                <a:tab pos="5829300" algn="l"/>
                <a:tab pos="9372600" algn="l"/>
              </a:tabLst>
            </a:pPr>
            <a:r>
              <a:rPr lang="en-US" altLang="zh-CN" kern="100">
                <a:cs typeface="Courier New"/>
              </a:rPr>
              <a:t>(5)</a:t>
            </a:r>
            <a:r>
              <a:rPr lang="zh-CN" altLang="zh-CN" kern="100">
                <a:cs typeface="Times New Roman"/>
              </a:rPr>
              <a:t>设置悬念，激起读者的阅读兴趣。</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答题时可采用这样的形式：</a:t>
            </a:r>
            <a:r>
              <a:rPr lang="en-US" altLang="zh-CN" kern="100">
                <a:latin typeface="宋体"/>
                <a:cs typeface="Times New Roman"/>
              </a:rPr>
              <a:t>××</a:t>
            </a:r>
            <a:r>
              <a:rPr lang="zh-CN" altLang="zh-CN" kern="100">
                <a:cs typeface="Times New Roman"/>
              </a:rPr>
              <a:t>情节在文中有</a:t>
            </a:r>
            <a:r>
              <a:rPr lang="en-US" altLang="zh-CN" kern="100">
                <a:latin typeface="宋体"/>
                <a:cs typeface="Times New Roman"/>
              </a:rPr>
              <a:t>……</a:t>
            </a:r>
            <a:r>
              <a:rPr lang="zh-CN" altLang="zh-CN" kern="100">
                <a:cs typeface="Times New Roman"/>
              </a:rPr>
              <a:t>作用，突出了</a:t>
            </a:r>
            <a:r>
              <a:rPr lang="en-US" altLang="zh-CN" kern="100">
                <a:latin typeface="宋体"/>
                <a:cs typeface="Times New Roman"/>
              </a:rPr>
              <a:t>……</a:t>
            </a:r>
            <a:r>
              <a:rPr lang="zh-CN" altLang="zh-CN" kern="100">
                <a:cs typeface="Times New Roman"/>
              </a:rPr>
              <a:t>，表现了</a:t>
            </a:r>
            <a:r>
              <a:rPr lang="en-US" altLang="zh-CN" kern="100">
                <a:latin typeface="宋体"/>
                <a:cs typeface="Times New Roman"/>
              </a:rPr>
              <a:t>……</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积累</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文化传承与理解</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p14="http://schemas.microsoft.com/office/powerpoint/2010/main" val="3531882507"/>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014781"/>
            <a:ext cx="11377262" cy="3639149"/>
          </a:xfrm>
          <a:ln>
            <a:solidFill>
              <a:schemeClr val="tx1"/>
            </a:solidFill>
          </a:ln>
        </p:spPr>
        <p:txBody>
          <a:bodyPr/>
          <a:lstStyle/>
          <a:p>
            <a:pPr algn="ctr">
              <a:tabLst>
                <a:tab pos="5829300" algn="l"/>
                <a:tab pos="9372600" algn="l"/>
              </a:tabLst>
            </a:pPr>
            <a:r>
              <a:rPr lang="zh-CN" altLang="zh-CN" kern="100">
                <a:ea typeface="黑体"/>
                <a:cs typeface="Times New Roman"/>
              </a:rPr>
              <a:t>【文化常识】</a:t>
            </a:r>
            <a:endParaRPr lang="zh-CN" altLang="zh-CN" sz="1050" kern="100">
              <a:latin typeface="宋体"/>
              <a:cs typeface="Courier New"/>
            </a:endParaRPr>
          </a:p>
          <a:p>
            <a:pPr algn="ctr">
              <a:tabLst>
                <a:tab pos="5829300" algn="l"/>
                <a:tab pos="9372600" algn="l"/>
              </a:tabLst>
            </a:pPr>
            <a:r>
              <a:rPr lang="zh-CN" altLang="zh-CN" kern="100">
                <a:ea typeface="黑体"/>
                <a:cs typeface="Times New Roman"/>
              </a:rPr>
              <a:t>白话小说</a:t>
            </a:r>
            <a:endParaRPr lang="zh-CN" altLang="zh-CN" sz="1050" kern="100">
              <a:latin typeface="宋体"/>
              <a:cs typeface="Courier New"/>
            </a:endParaRPr>
          </a:p>
          <a:p>
            <a:pPr>
              <a:tabLst>
                <a:tab pos="5829300" algn="l"/>
                <a:tab pos="9372600" algn="l"/>
              </a:tabLst>
            </a:pPr>
            <a:r>
              <a:rPr lang="en-US" altLang="zh-CN" kern="100">
                <a:latin typeface="宋体"/>
                <a:cs typeface="Times New Roman"/>
              </a:rPr>
              <a:t>“</a:t>
            </a:r>
            <a:r>
              <a:rPr lang="zh-CN" altLang="zh-CN" kern="100">
                <a:cs typeface="Times New Roman"/>
              </a:rPr>
              <a:t>小说</a:t>
            </a:r>
            <a:r>
              <a:rPr lang="en-US" altLang="zh-CN" kern="100">
                <a:latin typeface="宋体"/>
                <a:cs typeface="Times New Roman"/>
              </a:rPr>
              <a:t>”</a:t>
            </a:r>
            <a:r>
              <a:rPr lang="zh-CN" altLang="zh-CN" kern="100">
                <a:cs typeface="Times New Roman"/>
              </a:rPr>
              <a:t>一词最早出现于《庄子</a:t>
            </a:r>
            <a:r>
              <a:rPr lang="en-US" altLang="zh-CN" kern="100">
                <a:latin typeface="宋体"/>
                <a:cs typeface="Times New Roman"/>
              </a:rPr>
              <a:t>•</a:t>
            </a:r>
            <a:r>
              <a:rPr lang="zh-CN" altLang="zh-CN" kern="100">
                <a:cs typeface="Times New Roman"/>
              </a:rPr>
              <a:t>外物》：</a:t>
            </a:r>
            <a:r>
              <a:rPr lang="en-US" altLang="zh-CN" kern="100">
                <a:latin typeface="宋体"/>
                <a:cs typeface="Times New Roman"/>
              </a:rPr>
              <a:t>“</a:t>
            </a:r>
            <a:r>
              <a:rPr lang="zh-CN" altLang="zh-CN" kern="100">
                <a:cs typeface="Times New Roman"/>
              </a:rPr>
              <a:t>饰小说以干县令，其于大达亦远矣。</a:t>
            </a:r>
            <a:r>
              <a:rPr lang="en-US" altLang="zh-CN" kern="100">
                <a:latin typeface="宋体"/>
                <a:cs typeface="Times New Roman"/>
              </a:rPr>
              <a:t>”</a:t>
            </a:r>
            <a:r>
              <a:rPr lang="zh-CN" altLang="zh-CN" kern="100">
                <a:cs typeface="Times New Roman"/>
              </a:rPr>
              <a:t>这里认为小说是一种不登大雅之堂、不为士大夫所重视的言论。白话小说是发源于唐代的一种文学形式。中国白话小说的前身是民间故事和所谓的</a:t>
            </a:r>
            <a:r>
              <a:rPr lang="en-US" altLang="zh-CN" kern="100">
                <a:latin typeface="宋体"/>
                <a:cs typeface="Times New Roman"/>
              </a:rPr>
              <a:t>“</a:t>
            </a:r>
            <a:r>
              <a:rPr lang="zh-CN" altLang="zh-CN" kern="100">
                <a:cs typeface="Times New Roman"/>
              </a:rPr>
              <a:t>街谈巷语</a:t>
            </a:r>
            <a:r>
              <a:rPr lang="en-US" altLang="zh-CN" kern="100">
                <a:latin typeface="宋体"/>
                <a:cs typeface="Times New Roman"/>
              </a:rPr>
              <a:t>”</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845633"/>
          </a:xfrm>
          <a:ln>
            <a:solidFill>
              <a:schemeClr val="tx1"/>
            </a:solidFill>
          </a:ln>
        </p:spPr>
        <p:txBody>
          <a:bodyPr/>
          <a:lstStyle/>
          <a:p>
            <a:pPr>
              <a:tabLst>
                <a:tab pos="5829300" algn="l"/>
                <a:tab pos="9372600" algn="l"/>
              </a:tabLst>
            </a:pPr>
            <a:r>
              <a:rPr lang="zh-CN" altLang="zh-CN" kern="100">
                <a:cs typeface="Times New Roman"/>
              </a:rPr>
              <a:t>白话小说的发展可以分为以下几个时期：</a:t>
            </a:r>
            <a:endParaRPr lang="zh-CN" altLang="zh-CN" sz="1050" kern="100">
              <a:latin typeface="宋体"/>
              <a:cs typeface="Courier New"/>
            </a:endParaRPr>
          </a:p>
          <a:p>
            <a:pPr>
              <a:tabLst>
                <a:tab pos="5829300" algn="l"/>
                <a:tab pos="9372600" algn="l"/>
              </a:tabLst>
            </a:pPr>
            <a:r>
              <a:rPr lang="en-US" altLang="zh-CN" kern="100">
                <a:cs typeface="Courier New"/>
              </a:rPr>
              <a:t>1</a:t>
            </a:r>
            <a:r>
              <a:rPr lang="zh-CN" altLang="zh-CN" kern="100">
                <a:cs typeface="Times New Roman"/>
              </a:rPr>
              <a:t>．发祥期：唐代时，市人小说、寺院俗讲成为白话小说的两个发展源头。</a:t>
            </a:r>
            <a:endParaRPr lang="zh-CN" altLang="zh-CN" sz="1050" kern="100">
              <a:latin typeface="宋体"/>
              <a:cs typeface="Courier New"/>
            </a:endParaRPr>
          </a:p>
          <a:p>
            <a:pPr>
              <a:tabLst>
                <a:tab pos="5829300" algn="l"/>
                <a:tab pos="9372600" algn="l"/>
              </a:tabLst>
            </a:pPr>
            <a:r>
              <a:rPr lang="en-US" altLang="zh-CN" kern="100">
                <a:cs typeface="Courier New"/>
              </a:rPr>
              <a:t>2</a:t>
            </a:r>
            <a:r>
              <a:rPr lang="zh-CN" altLang="zh-CN" kern="100">
                <a:cs typeface="Times New Roman"/>
              </a:rPr>
              <a:t>．黄金期：宋、元时期，开封、杭州等瓦舍勾栏处，</a:t>
            </a:r>
            <a:r>
              <a:rPr lang="en-US" altLang="zh-CN" kern="100">
                <a:latin typeface="宋体"/>
                <a:cs typeface="Times New Roman"/>
              </a:rPr>
              <a:t>“</a:t>
            </a:r>
            <a:r>
              <a:rPr lang="zh-CN" altLang="zh-CN" kern="100">
                <a:cs typeface="Times New Roman"/>
              </a:rPr>
              <a:t>说话</a:t>
            </a:r>
            <a:r>
              <a:rPr lang="en-US" altLang="zh-CN" kern="100">
                <a:latin typeface="宋体"/>
                <a:cs typeface="Times New Roman"/>
              </a:rPr>
              <a:t>”</a:t>
            </a:r>
            <a:r>
              <a:rPr lang="zh-CN" altLang="zh-CN" kern="100">
                <a:cs typeface="Times New Roman"/>
              </a:rPr>
              <a:t>艺术盛行，由此产生</a:t>
            </a:r>
            <a:r>
              <a:rPr lang="en-US" altLang="zh-CN" kern="100">
                <a:latin typeface="宋体"/>
                <a:cs typeface="Times New Roman"/>
              </a:rPr>
              <a:t>“</a:t>
            </a:r>
            <a:r>
              <a:rPr lang="zh-CN" altLang="zh-CN" kern="100">
                <a:cs typeface="Times New Roman"/>
              </a:rPr>
              <a:t>话本小说</a:t>
            </a:r>
            <a:r>
              <a:rPr lang="en-US" altLang="zh-CN" kern="100">
                <a:latin typeface="宋体"/>
                <a:cs typeface="Times New Roman"/>
              </a:rPr>
              <a:t>”</a:t>
            </a:r>
            <a:r>
              <a:rPr lang="zh-CN" altLang="zh-CN" kern="100">
                <a:cs typeface="Times New Roman"/>
              </a:rPr>
              <a:t>，这也是最早的白话小说形式。这种小说取材于现实生活中的短篇白话故事，篇幅较短，基本用口语叙述，有虚构性。宋末及元代，在白话小说的基础上出现了文人模仿此形式创作的拟话本小说</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257983"/>
            <a:ext cx="11377262" cy="3035907"/>
          </a:xfrm>
          <a:ln>
            <a:solidFill>
              <a:schemeClr val="tx1"/>
            </a:solidFill>
          </a:ln>
        </p:spPr>
        <p:txBody>
          <a:bodyPr/>
          <a:lstStyle/>
          <a:p>
            <a:pPr>
              <a:tabLst>
                <a:tab pos="5829300" algn="l"/>
                <a:tab pos="9372600" algn="l"/>
              </a:tabLst>
            </a:pPr>
            <a:r>
              <a:rPr lang="en-US" altLang="zh-CN" kern="100">
                <a:cs typeface="Courier New"/>
              </a:rPr>
              <a:t>3</a:t>
            </a:r>
            <a:r>
              <a:rPr lang="zh-CN" altLang="zh-CN" kern="100">
                <a:cs typeface="Times New Roman"/>
              </a:rPr>
              <a:t>．全盛期：明、清两代这一时期，出现了演义小说、长篇章回体小说等体裁。如明代四大奇书《水浒传》《三国演义》《西游记》《金瓶梅》；明代的拟话本小说</a:t>
            </a:r>
            <a:r>
              <a:rPr lang="en-US" altLang="zh-CN" kern="100">
                <a:latin typeface="宋体"/>
                <a:cs typeface="Times New Roman"/>
              </a:rPr>
              <a:t>“</a:t>
            </a:r>
            <a:r>
              <a:rPr lang="zh-CN" altLang="zh-CN" kern="100">
                <a:cs typeface="Times New Roman"/>
              </a:rPr>
              <a:t>三言</a:t>
            </a:r>
            <a:r>
              <a:rPr lang="en-US" altLang="zh-CN" kern="100">
                <a:latin typeface="宋体"/>
                <a:cs typeface="Times New Roman"/>
              </a:rPr>
              <a:t>”“</a:t>
            </a:r>
            <a:r>
              <a:rPr lang="zh-CN" altLang="zh-CN" kern="100">
                <a:cs typeface="Times New Roman"/>
              </a:rPr>
              <a:t>二拍</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三言</a:t>
            </a:r>
            <a:r>
              <a:rPr lang="en-US" altLang="zh-CN" kern="100">
                <a:latin typeface="宋体"/>
                <a:cs typeface="Times New Roman"/>
              </a:rPr>
              <a:t>”</a:t>
            </a:r>
            <a:r>
              <a:rPr lang="zh-CN" altLang="zh-CN" kern="100">
                <a:cs typeface="Times New Roman"/>
              </a:rPr>
              <a:t>即冯梦龙的《喻世明言》《警世通言》《醒世恒言》，</a:t>
            </a:r>
            <a:r>
              <a:rPr lang="en-US" altLang="zh-CN" kern="100">
                <a:latin typeface="宋体"/>
                <a:cs typeface="Times New Roman"/>
              </a:rPr>
              <a:t>“</a:t>
            </a:r>
            <a:r>
              <a:rPr lang="zh-CN" altLang="zh-CN" kern="100">
                <a:cs typeface="Times New Roman"/>
              </a:rPr>
              <a:t>二拍</a:t>
            </a:r>
            <a:r>
              <a:rPr lang="en-US" altLang="zh-CN" kern="100">
                <a:latin typeface="宋体"/>
                <a:cs typeface="Times New Roman"/>
              </a:rPr>
              <a:t>”</a:t>
            </a:r>
            <a:r>
              <a:rPr lang="zh-CN" altLang="zh-CN" kern="100">
                <a:cs typeface="Times New Roman"/>
              </a:rPr>
              <a:t>即凌蒙初的《初刻拍案惊奇》《二刻拍案惊奇》；清代</a:t>
            </a:r>
            <a:r>
              <a:rPr lang="en-US" altLang="zh-CN" kern="100">
                <a:latin typeface="宋体"/>
                <a:cs typeface="Times New Roman"/>
              </a:rPr>
              <a:t>“</a:t>
            </a:r>
            <a:r>
              <a:rPr lang="zh-CN" altLang="zh-CN" kern="100">
                <a:cs typeface="Times New Roman"/>
              </a:rPr>
              <a:t>双峰</a:t>
            </a:r>
            <a:r>
              <a:rPr lang="en-US" altLang="zh-CN" kern="100">
                <a:latin typeface="宋体"/>
                <a:cs typeface="Times New Roman"/>
              </a:rPr>
              <a:t>”</a:t>
            </a:r>
            <a:r>
              <a:rPr lang="zh-CN" altLang="zh-CN" kern="100">
                <a:cs typeface="Times New Roman"/>
              </a:rPr>
              <a:t>《儒林外史》《红楼梦》</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869246"/>
            <a:ext cx="11377262" cy="4864804"/>
          </a:xfrm>
          <a:ln>
            <a:solidFill>
              <a:schemeClr val="tx1"/>
            </a:solidFill>
          </a:ln>
        </p:spPr>
        <p:txBody>
          <a:bodyPr/>
          <a:lstStyle/>
          <a:p>
            <a:pPr>
              <a:tabLst>
                <a:tab pos="5829300" algn="l"/>
                <a:tab pos="9372600" algn="l"/>
              </a:tabLst>
            </a:pPr>
            <a:r>
              <a:rPr lang="zh-CN" altLang="zh-CN" kern="100">
                <a:ea typeface="黑体"/>
                <a:cs typeface="Times New Roman"/>
              </a:rPr>
              <a:t>【国学经典】</a:t>
            </a:r>
            <a:endParaRPr lang="zh-CN" altLang="zh-CN" sz="1050" kern="100">
              <a:latin typeface="宋体"/>
              <a:cs typeface="Courier New"/>
            </a:endParaRPr>
          </a:p>
          <a:p>
            <a:pPr>
              <a:tabLst>
                <a:tab pos="5829300" algn="l"/>
                <a:tab pos="9372600" algn="l"/>
              </a:tabLst>
            </a:pPr>
            <a:r>
              <a:rPr lang="zh-CN" altLang="zh-CN" kern="100">
                <a:cs typeface="Times New Roman"/>
              </a:rPr>
              <a:t>为天地立心，为生民立命，为往圣继绝学，为万世开太平。</a:t>
            </a:r>
            <a:r>
              <a:rPr lang="en-US" altLang="zh-CN" kern="100">
                <a:cs typeface="Courier New"/>
              </a:rPr>
              <a:t>——</a:t>
            </a:r>
            <a:r>
              <a:rPr lang="zh-CN" altLang="zh-CN" kern="100">
                <a:cs typeface="Times New Roman"/>
              </a:rPr>
              <a:t>张载《横渠语录》</a:t>
            </a:r>
            <a:endParaRPr lang="zh-CN" altLang="zh-CN" sz="1050" kern="100">
              <a:latin typeface="宋体"/>
              <a:cs typeface="Courier New"/>
            </a:endParaRPr>
          </a:p>
          <a:p>
            <a:pPr>
              <a:tabLst>
                <a:tab pos="5829300" algn="l"/>
                <a:tab pos="9372600" algn="l"/>
              </a:tabLst>
            </a:pPr>
            <a:r>
              <a:rPr lang="en-US" altLang="zh-CN" kern="100">
                <a:ea typeface="黑体"/>
                <a:cs typeface="Courier New"/>
              </a:rPr>
              <a:t>[</a:t>
            </a:r>
            <a:r>
              <a:rPr lang="zh-CN" altLang="zh-CN" kern="100">
                <a:ea typeface="黑体"/>
                <a:cs typeface="Times New Roman"/>
              </a:rPr>
              <a:t>明理知义</a:t>
            </a:r>
            <a:r>
              <a:rPr lang="en-US" altLang="zh-CN" kern="100">
                <a:ea typeface="黑体"/>
                <a:cs typeface="Courier New"/>
              </a:rPr>
              <a:t>]</a:t>
            </a:r>
            <a:r>
              <a:rPr lang="zh-CN" altLang="zh-CN" kern="100">
                <a:ea typeface="仿宋_GB2312"/>
                <a:cs typeface="Times New Roman"/>
              </a:rPr>
              <a:t>为天地确立起生生之心，为百姓指明一条共同遵行的大道，继承孔孟等以往的圣人不传的学问，为天下后世开辟永久太平的基业。</a:t>
            </a:r>
            <a:endParaRPr lang="zh-CN" altLang="zh-CN" sz="1050" kern="100">
              <a:latin typeface="宋体"/>
              <a:cs typeface="Courier New"/>
            </a:endParaRPr>
          </a:p>
          <a:p>
            <a:r>
              <a:rPr lang="en-US" altLang="zh-CN" kern="100">
                <a:ea typeface="黑体"/>
              </a:rPr>
              <a:t>[</a:t>
            </a:r>
            <a:r>
              <a:rPr lang="zh-CN" altLang="zh-CN" kern="100">
                <a:ea typeface="黑体"/>
                <a:cs typeface="Times New Roman"/>
              </a:rPr>
              <a:t>成长启示</a:t>
            </a:r>
            <a:r>
              <a:rPr lang="en-US" altLang="zh-CN" kern="100">
                <a:ea typeface="黑体"/>
              </a:rPr>
              <a:t>]</a:t>
            </a:r>
            <a:r>
              <a:rPr lang="zh-CN" altLang="zh-CN" kern="100">
                <a:ea typeface="仿宋_GB2312"/>
                <a:cs typeface="Times New Roman"/>
              </a:rPr>
              <a:t>当代中国少年，必须树立远大的理想，以</a:t>
            </a:r>
            <a:r>
              <a:rPr lang="en-US" altLang="zh-CN" kern="100">
                <a:latin typeface="宋体"/>
                <a:cs typeface="Times New Roman"/>
              </a:rPr>
              <a:t>“</a:t>
            </a:r>
            <a:r>
              <a:rPr lang="zh-CN" altLang="zh-CN" kern="100">
                <a:ea typeface="仿宋_GB2312"/>
                <a:cs typeface="Times New Roman"/>
              </a:rPr>
              <a:t>为民族立生命，为万世开太平</a:t>
            </a:r>
            <a:r>
              <a:rPr lang="en-US" altLang="zh-CN" kern="100">
                <a:latin typeface="宋体"/>
                <a:cs typeface="Times New Roman"/>
              </a:rPr>
              <a:t>”</a:t>
            </a:r>
            <a:r>
              <a:rPr lang="zh-CN" altLang="zh-CN" kern="100">
                <a:ea typeface="仿宋_GB2312"/>
                <a:cs typeface="Times New Roman"/>
              </a:rPr>
              <a:t>为终身理想，心怀天下苍生，情系家国</a:t>
            </a:r>
            <a:r>
              <a:rPr lang="zh-CN" altLang="zh-CN" kern="100" smtClean="0">
                <a:ea typeface="仿宋_GB2312"/>
                <a:cs typeface="Times New Roman"/>
              </a:rPr>
              <a:t>未来。</a:t>
            </a:r>
            <a:endParaRPr lang="zh-CN" altLang="en-US"/>
          </a:p>
        </p:txBody>
      </p:sp>
    </p:spTree>
    <p:extLst>
      <p:ext uri="{BB962C8B-B14F-4D97-AF65-F5344CB8AC3E}">
        <p14:creationId xmlns:p14="http://schemas.microsoft.com/office/powerpoint/2010/main" val="226484545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1"/>
          <p:cNvSpPr>
            <a:spLocks noGrp="1"/>
          </p:cNvSpPr>
          <p:nvPr>
            <p:ph idx="1"/>
          </p:nvPr>
        </p:nvSpPr>
        <p:spPr>
          <a:xfrm>
            <a:off x="415043" y="1725216"/>
            <a:ext cx="11377262" cy="1848594"/>
          </a:xfrm>
          <a:ln w="12700">
            <a:solidFill>
              <a:schemeClr val="tx1"/>
            </a:solidFill>
            <a:prstDash val="solid"/>
          </a:ln>
        </p:spPr>
        <p:txBody>
          <a:bodyPr/>
          <a:lstStyle/>
          <a:p>
            <a:pPr>
              <a:tabLst>
                <a:tab pos="5829300" algn="l"/>
                <a:tab pos="9372600" algn="l"/>
              </a:tabLst>
            </a:pPr>
            <a:r>
              <a:rPr lang="en-US" altLang="zh-CN" kern="100">
                <a:cs typeface="Courier New"/>
              </a:rPr>
              <a:t>1.</a:t>
            </a:r>
            <a:r>
              <a:rPr lang="zh-CN" altLang="zh-CN" kern="100">
                <a:cs typeface="Times New Roman"/>
              </a:rPr>
              <a:t>分析、理解祥林嫂的形象特征，理解造成人物悲剧的社会根源，从而认识到封建思想和封建礼教的吃人本质。</a:t>
            </a:r>
            <a:endParaRPr lang="zh-CN" altLang="zh-CN" sz="1050" kern="100">
              <a:latin typeface="宋体"/>
              <a:cs typeface="Courier New"/>
            </a:endParaRPr>
          </a:p>
          <a:p>
            <a:r>
              <a:rPr lang="en-US" altLang="zh-CN" kern="100"/>
              <a:t>2</a:t>
            </a:r>
            <a:r>
              <a:rPr lang="zh-CN" altLang="zh-CN" kern="100">
                <a:cs typeface="Times New Roman"/>
              </a:rPr>
              <a:t>．要注意领悟鲁迅先生冷峻的叙述之中所蕴含的强烈的爱憎之情。</a:t>
            </a:r>
            <a:endParaRPr lang="zh-CN" alt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12035" y="1347957"/>
            <a:ext cx="18192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529840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预习</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语言构建与运用</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p14="http://schemas.microsoft.com/office/powerpoint/2010/main" val="3451779171"/>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6438</Words>
  <Application>Microsoft Office PowerPoint</Application>
  <PresentationFormat>自定义</PresentationFormat>
  <Paragraphs>252</Paragraphs>
  <Slides>78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78</vt:i4>
      </vt:variant>
    </vt:vector>
  </HeadingPairs>
  <TitlesOfParts>
    <vt:vector size="80" baseType="lpstr">
      <vt:lpstr>Office 主题​​</vt:lpstr>
      <vt:lpstr>文档</vt:lpstr>
      <vt:lpstr>第六单元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第六单元　</dc:title>
  <dc:creator>rbm.xkw.com</dc:creator>
  <cp:lastModifiedBy>hj</cp:lastModifiedBy>
  <cp:revision>2</cp:revision>
  <cp:lastPrinted>2021-03-07T11:45:31Z</cp:lastPrinted>
  <dcterms:created xsi:type="dcterms:W3CDTF">2021-03-07T11:45:31Z</dcterms:created>
  <dcterms:modified xsi:type="dcterms:W3CDTF">2021-04-06T07:28:18Z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