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516" r:id="rId5"/>
    <p:sldId id="358" r:id="rId6"/>
    <p:sldId id="575" r:id="rId7"/>
    <p:sldId id="577" r:id="rId8"/>
    <p:sldId id="579" r:id="rId9"/>
    <p:sldId id="580" r:id="rId10"/>
    <p:sldId id="581" r:id="rId11"/>
    <p:sldId id="582" r:id="rId12"/>
    <p:sldId id="431" r:id="rId13"/>
    <p:sldId id="432" r:id="rId14"/>
    <p:sldId id="523" r:id="rId15"/>
    <p:sldId id="614" r:id="rId16"/>
    <p:sldId id="616" r:id="rId17"/>
    <p:sldId id="615" r:id="rId18"/>
    <p:sldId id="617" r:id="rId19"/>
    <p:sldId id="618" r:id="rId20"/>
    <p:sldId id="619" r:id="rId21"/>
    <p:sldId id="620" r:id="rId22"/>
    <p:sldId id="621" r:id="rId23"/>
    <p:sldId id="622" r:id="rId24"/>
    <p:sldId id="624" r:id="rId25"/>
    <p:sldId id="626" r:id="rId26"/>
    <p:sldId id="627" r:id="rId27"/>
    <p:sldId id="628" r:id="rId28"/>
    <p:sldId id="629" r:id="rId29"/>
    <p:sldId id="630" r:id="rId30"/>
    <p:sldId id="623" r:id="rId31"/>
    <p:sldId id="631" r:id="rId32"/>
    <p:sldId id="641" r:id="rId33"/>
    <p:sldId id="625" r:id="rId34"/>
    <p:sldId id="634" r:id="rId35"/>
    <p:sldId id="642" r:id="rId36"/>
    <p:sldId id="643" r:id="rId37"/>
    <p:sldId id="644" r:id="rId38"/>
    <p:sldId id="645" r:id="rId39"/>
    <p:sldId id="633" r:id="rId40"/>
    <p:sldId id="635" r:id="rId41"/>
    <p:sldId id="638" r:id="rId42"/>
    <p:sldId id="639" r:id="rId43"/>
    <p:sldId id="640" r:id="rId44"/>
    <p:sldId id="646" r:id="rId45"/>
    <p:sldId id="384" r:id="rId46"/>
    <p:sldId id="648" r:id="rId47"/>
    <p:sldId id="649" r:id="rId48"/>
    <p:sldId id="650" r:id="rId49"/>
    <p:sldId id="651" r:id="rId50"/>
    <p:sldId id="652" r:id="rId51"/>
    <p:sldId id="654" r:id="rId52"/>
    <p:sldId id="653" r:id="rId53"/>
    <p:sldId id="655" r:id="rId54"/>
  </p:sldIdLst>
  <p:sldSz cx="9144000" cy="5143500" type="screen16x9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75" name="作者" initials="A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90"/>
  </p:normalViewPr>
  <p:slideViewPr>
    <p:cSldViewPr showGuides="1">
      <p:cViewPr varScale="1">
        <p:scale>
          <a:sx n="91" d="100"/>
          <a:sy n="91" d="100"/>
        </p:scale>
        <p:origin x="84" y="186"/>
      </p:cViewPr>
      <p:guideLst>
        <p:guide orient="horz" pos="159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tags" Target="tags/tag64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全品初中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953959-0C7D-4D42-8FD0-F17DC6E922F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全品初中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42977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全品初中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D53D24F-0FA8-4A9A-84B0-4698C42B1C8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全品初中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719980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80160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设计意图：人物是小说的灵魂，人物不仅是小说故事情节发展的动力，也是理解小说内核最重要的突破口。引导学生从不同角度感受人物形象。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操作建议：抓住文中关键人物，品读精彩人物描写，走进人物内心世界，并简要点评。学生自读教材中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小说人物大家谈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中活动内容。</a:t>
            </a:r>
          </a:p>
        </p:txBody>
      </p:sp>
    </p:spTree>
    <p:extLst>
      <p:ext uri="{BB962C8B-B14F-4D97-AF65-F5344CB8AC3E}">
        <p14:creationId xmlns:p14="http://schemas.microsoft.com/office/powerpoint/2010/main" val="1380037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操作建议：学生自读课本中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小说人物大家谈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中的活动要求。教师要及时做好管控和指导工作：教材中的示例从人物描写和典型事件的角度进行人物点评，还可从人物经历的角度感知人物形象。准备时间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周，课堂上利用电子白板交互系统，以小组为单位依次展示学习成果。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小说人物大家猜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可在活动中穿插进行。</a:t>
            </a:r>
          </a:p>
        </p:txBody>
      </p:sp>
    </p:spTree>
    <p:extLst>
      <p:ext uri="{BB962C8B-B14F-4D97-AF65-F5344CB8AC3E}">
        <p14:creationId xmlns:p14="http://schemas.microsoft.com/office/powerpoint/2010/main" val="2680864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设计意图：提供课内相关篇目的人物档案卡便于学生模仿，也有助于学生对相关内容的整体把握。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操作建议：根据示例引导学生梳理小说情节。课堂练习，教师随机指导，请制作优秀的学生介绍制作流程图的思路。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181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设计意图：引导学生理解通过典型情节和人物描写刻画人物形象的方法。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小说人物大家猜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示例。</a:t>
            </a:r>
          </a:p>
        </p:txBody>
      </p:sp>
    </p:spTree>
    <p:extLst>
      <p:ext uri="{BB962C8B-B14F-4D97-AF65-F5344CB8AC3E}">
        <p14:creationId xmlns:p14="http://schemas.microsoft.com/office/powerpoint/2010/main" val="2895413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66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设计意图：发挥想象，重新设计小说相关内容，根据原文要展开合理的想象，切忌天马行空，随意而行。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学生自读教材中关于想象作文的思路引导。学生可分组完成其中一个选题，也可自己选择一个展开人物命运的重新设计。教师引导学生根据小组学生参与度和思维活跃程度，想象的合理性予以评价、建议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191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重新设计人物命运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示例，鼓励学生随机发表个人见解。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01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为小说续写故事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示例，鼓励学生随机发表个人见解。</a:t>
            </a:r>
            <a:endParaRPr lang="zh-CN" altLang="en-US"/>
          </a:p>
          <a:p>
            <a:r>
              <a:rPr lang="zh-CN" altLang="en-US" b="1"/>
              <a:t>附：续写原则：同一性，即主题、人物、线索、语言风格同一；所续写的文本与原文结合在一起，共同组成一个完整的文章或片段，衔接处要自然，结构不能残缺。</a:t>
            </a:r>
          </a:p>
        </p:txBody>
      </p:sp>
    </p:spTree>
    <p:extLst>
      <p:ext uri="{BB962C8B-B14F-4D97-AF65-F5344CB8AC3E}">
        <p14:creationId xmlns:p14="http://schemas.microsoft.com/office/powerpoint/2010/main" val="16486255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设计意图：发挥想象，与小说中的人物倾心交流。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操作建议：出示示例。限时完成，鼓励学生积极展示学习成果，教师和学生予以点评。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205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设计意图：在教师指导下，学生插上想象的翅膀，结合现实生活自由创作。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操作建议：学生自由创作，小组内交流创作成果，适时点评。课堂上交流优秀创作成果和组内的点评。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879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操作建议：教师导入。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1254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操作建议：教师出示示例，请学生点评。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493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操作建议：教师小结。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35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设计意图：明确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拟标题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的格式，强调话题作文中要注意标题的准确，新颖。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操作建议：以抢答的方式鼓励学生积极作答。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897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设计意图：明确</a:t>
            </a:r>
            <a:r>
              <a:rPr lang="zh-CN" b="1">
                <a:solidFill>
                  <a:srgbClr val="FF0000"/>
                </a:solidFill>
                <a:sym typeface="+mn-ea"/>
              </a:rPr>
              <a:t>解说文字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的格式，强调语言的简明。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操作建议：安排学生限时完成，鼓励学生积极展示学习成果。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221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操作建议：出示示例后安排学生限时完成解说文字。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4271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设计意图：引导学生理解开场白的写法。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操作建议：教师给学生讲解开场白的写作要求，出示示例。课堂上学生限时完成任务，鼓励学生积极展示学习成果。</a:t>
            </a:r>
          </a:p>
          <a:p>
            <a:r>
              <a:rPr lang="zh-CN" altLang="en-US" b="1"/>
              <a:t>附：整个开场白要紧扣主题；篇幅简短,不可长篇大论；语言要充满激情。富有鼓动性。某一活动的开场白对后面的活动主体应该有“点亮”、“激发”的作用,能让参与者激情高涨。</a:t>
            </a:r>
          </a:p>
        </p:txBody>
      </p:sp>
    </p:spTree>
    <p:extLst>
      <p:ext uri="{BB962C8B-B14F-4D97-AF65-F5344CB8AC3E}">
        <p14:creationId xmlns:p14="http://schemas.microsoft.com/office/powerpoint/2010/main" val="2544429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设计意图：引导学生有理有据地发表个人见解。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操作建议：出示示例。课堂上学生限时完成任务，鼓励学生积极展示学习成果。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1238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设计意图：仿写是提高学生写作能力的有效途径之一。仿写在解决作文字数要求的同时，增添了文章的色彩，业丰富了学生的语言涵养。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操作建议：出示示例。课堂上学生限时完成任务，鼓励学生积极展示学习成果。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778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操作建议：教师简要介绍。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29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操作建议：教师简要介绍。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27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操作建议：教师简要介绍。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24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设计意图：小说中关键事件影响人物走向，推动故事情节发展。抓住主要事件就是抓住了阅读的根本。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操作建议：教师导入。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04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操作建议：学生自读教材中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小说故事会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活动内容。在活动中，教师要及时做好管控和指导工作：提醒学生要选定精彩故事，梳理情节，建构重读经典的意义；要关注小说巧妙的构思，讲述时注意起承转合。对学生讲述时的语气、语调、节奏以及讲述方式，教师和学生间要进行适当指导，使其讲述引人入胜。准备时间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1-2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周，课堂上择优进行推荐，按照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中心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情节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语言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动作表情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语言规范节奏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等方面综合评选，评选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故事大王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，多设几个奖项，鼓励学生表达、表演的积极性。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38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设计意图：提供课内相关篇目的情节流程图便于学生模仿，也有助于学生对相关内容的整体把握。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操作建议：根据示例引导学生梳理小说情节。课堂练习，教师随机指导，请制作优秀的学生介绍制作流程图的思路。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929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操作建议：根据示例引导学生梳理小说结构和提炼写作方法。课堂练习，教师随机指导，请制作优秀的学生介绍制作流程图的思路。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86329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slideLayout" Target="../slideLayouts/slideLayout61.xml" /><Relationship Id="rId62" Type="http://schemas.openxmlformats.org/officeDocument/2006/relationships/tags" Target="../tags/tag56.xml" /><Relationship Id="rId63" Type="http://schemas.openxmlformats.org/officeDocument/2006/relationships/tags" Target="../tags/tag57.xml" /><Relationship Id="rId64" Type="http://schemas.openxmlformats.org/officeDocument/2006/relationships/tags" Target="../tags/tag58.xml" /><Relationship Id="rId65" Type="http://schemas.openxmlformats.org/officeDocument/2006/relationships/tags" Target="../tags/tag59.xml" /><Relationship Id="rId66" Type="http://schemas.openxmlformats.org/officeDocument/2006/relationships/tags" Target="../tags/tag60.xml" /><Relationship Id="rId67" Type="http://schemas.openxmlformats.org/officeDocument/2006/relationships/tags" Target="../tags/tag61.xml" /><Relationship Id="rId68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6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6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6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8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9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1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1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0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1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2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notesSlide" Target="../notesSlides/notesSlide2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image" Target="../media/image13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notesSlide" Target="../notesSlides/notesSlide2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1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5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标题 1" descr="中国教育出版网"/>
          <p:cNvSpPr txBox="1"/>
          <p:nvPr/>
        </p:nvSpPr>
        <p:spPr>
          <a:xfrm>
            <a:off x="3479800" y="1113790"/>
            <a:ext cx="5337810" cy="2092325"/>
          </a:xfrm>
          <a:prstGeom prst="roundRect">
            <a:avLst/>
          </a:prstGeom>
          <a:solidFill>
            <a:schemeClr val="bg1">
              <a:alpha val="39000"/>
            </a:schemeClr>
          </a:solidFill>
          <a:ln w="12700">
            <a:noFill/>
          </a:ln>
        </p:spPr>
        <p:txBody>
          <a:bodyPr anchor="t"/>
          <a:lstStyle/>
          <a:p>
            <a:pPr algn="ctr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4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综合性学习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6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走进小说天地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2490470" y="375285"/>
            <a:ext cx="4163060" cy="714962"/>
          </a:xfrm>
          <a:prstGeom prst="roundRect">
            <a:avLst/>
          </a:prstGeom>
          <a:solidFill>
            <a:schemeClr val="accent2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一、小说故事会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225" y="1313815"/>
            <a:ext cx="8590915" cy="363474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从小学到现在，你一定读过不少小说，有过被小说的情节深深吸引、被人物的悲欢离合深深打动的时刻吧?想一想，那些小说的作者是怎样讲述故事，让你沉浸其中、欲罢不能的?你能不能用自己的生动讲述，把同学带进那难忘的小说世界中去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231140" y="556895"/>
            <a:ext cx="8912860" cy="378460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活动要求</a:t>
            </a:r>
            <a:r>
              <a:rPr lang="en-US" altLang="zh-CN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:</a:t>
            </a:r>
            <a:r>
              <a:rPr lang="zh-CN" alt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以班级为单位</a:t>
            </a:r>
            <a:r>
              <a:rPr lang="en-US" altLang="zh-CN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组织一次</a:t>
            </a:r>
            <a:r>
              <a:rPr lang="zh-CN" altLang="en-US" sz="28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小说故事会</a:t>
            </a:r>
            <a:r>
              <a:rPr lang="zh-CN" altLang="en-US" sz="28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</a:t>
            </a:r>
            <a:endParaRPr lang="en-US" altLang="zh-CN" sz="3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活动步骤：</a:t>
            </a:r>
          </a:p>
          <a:p>
            <a:pPr algn="l">
              <a:lnSpc>
                <a:spcPct val="16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回顾自己阅读小说的经历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想想哪部(篇)小说的情节最吸引你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选定一部(篇)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再读几遍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以流程图(可参考下面的示例)的形式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梳理小说的情节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245745" y="629920"/>
            <a:ext cx="8652510" cy="4246245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搜集相关资料，理清小说的结构。想一想，作者运用了哪些构思技巧使读者有兴趣读下去？</a:t>
            </a:r>
          </a:p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小组内试讲一次，请小组成员给你提一些意见。根据大家的建议，对自己的讲述做出调整。</a:t>
            </a:r>
          </a:p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班级展示结束，请同学们点评，评选班级“故事大王”。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347720" y="1268730"/>
            <a:ext cx="818515" cy="459105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8810"/>
          </a:solidFill>
          <a:ln w="9525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3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106795" y="1266825"/>
            <a:ext cx="887730" cy="459105"/>
          </a:xfrm>
          <a:prstGeom prst="rightArrow">
            <a:avLst>
              <a:gd name="adj1" fmla="val 50000"/>
              <a:gd name="adj2" fmla="val 108333"/>
            </a:avLst>
          </a:prstGeom>
          <a:solidFill>
            <a:srgbClr val="FF8810"/>
          </a:solidFill>
          <a:ln w="9525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3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3347720" y="3694430"/>
            <a:ext cx="818515" cy="459105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8810"/>
          </a:solidFill>
          <a:ln w="9525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3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6243955" y="3629025"/>
            <a:ext cx="818515" cy="459105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8810"/>
          </a:solidFill>
          <a:ln w="9525" cmpd="sng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3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0655" y="2026285"/>
            <a:ext cx="7056120" cy="1348740"/>
            <a:chOff x="283" y="3321"/>
            <a:chExt cx="11112" cy="2124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283" y="3321"/>
              <a:ext cx="11113" cy="2125"/>
            </a:xfrm>
            <a:prstGeom prst="notchedRightArrow">
              <a:avLst>
                <a:gd name="adj1" fmla="val 50000"/>
                <a:gd name="adj2" fmla="val 160647"/>
              </a:avLst>
            </a:prstGeom>
            <a:solidFill>
              <a:schemeClr val="accent2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lIns="90170" tIns="46990" rIns="90170" bIns="46990" anchor="ctr"/>
            <a:lstStyle/>
            <a:p>
              <a:pPr algn="ctr" eaLnBrk="0" hangingPunct="0"/>
              <a:endParaRPr lang="zh-CN" altLang="zh-CN" sz="3000" b="1">
                <a:solidFill>
                  <a:srgbClr val="FF99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1578" y="3948"/>
              <a:ext cx="9011" cy="8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zh-CN" altLang="en-US" sz="3000" b="1">
                  <a:solidFill>
                    <a:srgbClr val="FF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不变的本质——虚伪</a:t>
              </a:r>
              <a:r>
                <a:rPr lang="zh-CN" altLang="en-US" sz="2000" b="1">
                  <a:solidFill>
                    <a:srgbClr val="FF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、</a:t>
              </a:r>
              <a:r>
                <a:rPr lang="zh-CN" altLang="en-US" sz="3000" b="1">
                  <a:solidFill>
                    <a:srgbClr val="FF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自私</a:t>
              </a:r>
              <a:r>
                <a:rPr lang="zh-CN" altLang="en-US" sz="2000" b="1">
                  <a:solidFill>
                    <a:srgbClr val="FF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、</a:t>
              </a:r>
              <a:r>
                <a:rPr lang="zh-CN" altLang="en-US" sz="3000" b="1">
                  <a:solidFill>
                    <a:srgbClr val="FF00FF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冷酷</a:t>
              </a:r>
            </a:p>
          </p:txBody>
        </p:sp>
      </p:grp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320040" y="3648075"/>
            <a:ext cx="209740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000" b="1">
                <a:latin typeface="方正粗黑宋简体" panose="02000000000000000000" charset="-122"/>
                <a:ea typeface="方正粗黑宋简体" panose="02000000000000000000" charset="-122"/>
              </a:rPr>
              <a:t>态度变化</a:t>
            </a:r>
            <a:r>
              <a:rPr lang="zh-CN" sz="30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：</a:t>
            </a:r>
            <a:endParaRPr lang="zh-CN" altLang="en-US" sz="30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endParaRPr lang="zh-CN" altLang="en-US" sz="30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2350453" y="1174115"/>
            <a:ext cx="700405" cy="646701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穷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4681855" y="1175385"/>
            <a:ext cx="723900" cy="646703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富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347585" y="1174750"/>
            <a:ext cx="723900" cy="646703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穷</a:t>
            </a: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2477135" y="3601085"/>
            <a:ext cx="700405" cy="646703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赶</a:t>
            </a:r>
            <a:endParaRPr lang="zh-CN" altLang="en-US" sz="30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462145" y="3601085"/>
            <a:ext cx="1437005" cy="646701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盼</a:t>
            </a:r>
            <a:r>
              <a:rPr lang="zh-CN" altLang="en-US" sz="2400" b="1" smtClean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、</a:t>
            </a:r>
            <a:r>
              <a:rPr lang="zh-CN" altLang="en-US" sz="3200" b="1" smtClean="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遇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7407910" y="3535133"/>
            <a:ext cx="723900" cy="646703"/>
          </a:xfrm>
          <a:prstGeom prst="roundRect">
            <a:avLst/>
          </a:prstGeom>
          <a:solidFill>
            <a:srgbClr val="0070C0">
              <a:alpha val="4600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躲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7287260" y="1989386"/>
            <a:ext cx="844550" cy="1422319"/>
          </a:xfrm>
          <a:prstGeom prst="flowChartDecision">
            <a:avLst/>
          </a:prstGeom>
          <a:solidFill>
            <a:srgbClr val="E40D08">
              <a:alpha val="41000"/>
            </a:srgbClr>
          </a:solidFill>
          <a:ln w="12700" cap="flat" cmpd="sng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sz="4000" b="1">
                <a:solidFill>
                  <a:srgbClr val="FF0000"/>
                </a:solidFill>
                <a:latin typeface="方正粗活意简体" panose="03000509000000000000" charset="-122"/>
                <a:ea typeface="方正粗活意简体" panose="03000509000000000000" charset="-122"/>
              </a:rPr>
              <a:t>钱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20040" y="1266825"/>
            <a:ext cx="209740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0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身世变化：</a:t>
            </a:r>
            <a:endParaRPr lang="zh-CN" altLang="en-US" sz="30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266" name="矩形 6"/>
          <p:cNvSpPr/>
          <p:nvPr/>
        </p:nvSpPr>
        <p:spPr>
          <a:xfrm>
            <a:off x="3450590" y="330518"/>
            <a:ext cx="19672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情节图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3" grpId="0"/>
      <p:bldP spid="112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1266" name="矩形 6"/>
          <p:cNvSpPr/>
          <p:nvPr/>
        </p:nvSpPr>
        <p:spPr>
          <a:xfrm>
            <a:off x="2217420" y="330518"/>
            <a:ext cx="47104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2.小说结构、构思技巧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68910" y="1299210"/>
            <a:ext cx="982980" cy="3474720"/>
            <a:chOff x="266" y="2061"/>
            <a:chExt cx="1548" cy="5472"/>
          </a:xfrm>
        </p:grpSpPr>
        <p:sp>
          <p:nvSpPr>
            <p:cNvPr id="13" name="左大括号 12"/>
            <p:cNvSpPr/>
            <p:nvPr/>
          </p:nvSpPr>
          <p:spPr>
            <a:xfrm>
              <a:off x="1376" y="2061"/>
              <a:ext cx="439" cy="5473"/>
            </a:xfrm>
            <a:prstGeom prst="leftBrace">
              <a:avLst>
                <a:gd name="adj1" fmla="val 48237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6" y="3900"/>
              <a:ext cx="1020" cy="1795"/>
            </a:xfrm>
            <a:prstGeom prst="roundRect">
              <a:avLst/>
            </a:prstGeom>
            <a:solidFill>
              <a:srgbClr val="0070C0">
                <a:alpha val="34000"/>
              </a:srgb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方正粗黑宋简体" panose="02000000000000000000" charset="-122"/>
                  <a:ea typeface="方正粗黑宋简体" panose="02000000000000000000" charset="-122"/>
                  <a:cs typeface="+mn-cs"/>
                </a:rPr>
                <a:t>结构</a:t>
              </a:r>
            </a:p>
          </p:txBody>
        </p:sp>
      </p:grpSp>
      <p:sp>
        <p:nvSpPr>
          <p:cNvPr id="43021" name="TextBox 18"/>
          <p:cNvSpPr txBox="1"/>
          <p:nvPr/>
        </p:nvSpPr>
        <p:spPr>
          <a:xfrm>
            <a:off x="4159250" y="2179320"/>
            <a:ext cx="48425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en-US" sz="2400" b="1">
                <a:solidFill>
                  <a:srgbClr val="FF00F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铺垫</a:t>
            </a:r>
            <a:r>
              <a:rPr lang="zh-CN" altLang="en-US" sz="2000" b="1">
                <a:solidFill>
                  <a:srgbClr val="FF00F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如课文第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13</a:t>
            </a: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14</a:t>
            </a: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15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竭力渲染</a:t>
            </a:r>
            <a:r>
              <a:rPr lang="zh-CN" altLang="en-US" sz="1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铺排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菲利普盼于勒竟到了望眼欲穿的地步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为后文写于勒再次成为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全家的恐怖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做铺垫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43022" name="TextBox 19"/>
          <p:cNvSpPr txBox="1"/>
          <p:nvPr/>
        </p:nvSpPr>
        <p:spPr>
          <a:xfrm>
            <a:off x="4159250" y="3752215"/>
            <a:ext cx="4743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en-US" sz="2400" b="1">
                <a:solidFill>
                  <a:srgbClr val="FF00F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</a:t>
            </a:r>
            <a:r>
              <a:rPr lang="zh-CN" altLang="en-US" sz="2000" b="1">
                <a:solidFill>
                  <a:srgbClr val="FF00F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前面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盼于勒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赞于勒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后面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遇于勒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躲于勒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运用对比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揭示了文章的主题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240790" y="1276350"/>
            <a:ext cx="163195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盼望于勒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（开端）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40790" y="2157095"/>
            <a:ext cx="163195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夸赞于勒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（发展）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40790" y="3918585"/>
            <a:ext cx="1691005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躲避于勒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（结尾）</a:t>
            </a:r>
          </a:p>
        </p:txBody>
      </p:sp>
      <p:sp>
        <p:nvSpPr>
          <p:cNvPr id="2" name="TextBox 16"/>
          <p:cNvSpPr txBox="1"/>
          <p:nvPr/>
        </p:nvSpPr>
        <p:spPr>
          <a:xfrm>
            <a:off x="1240790" y="3037840"/>
            <a:ext cx="1631950" cy="865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巧遇于勒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（高潮）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82925" y="1012825"/>
            <a:ext cx="1075690" cy="3825240"/>
            <a:chOff x="4855" y="1610"/>
            <a:chExt cx="1694" cy="6024"/>
          </a:xfrm>
        </p:grpSpPr>
        <p:sp>
          <p:nvSpPr>
            <p:cNvPr id="16" name="圆角矩形 15"/>
            <p:cNvSpPr/>
            <p:nvPr/>
          </p:nvSpPr>
          <p:spPr>
            <a:xfrm>
              <a:off x="4855" y="2950"/>
              <a:ext cx="1018" cy="334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4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00FE"/>
                  </a:solidFill>
                  <a:effectLst/>
                  <a:uLnTx/>
                  <a:uFillTx/>
                  <a:latin typeface="方正粗黑宋简体" panose="02000000000000000000" charset="-122"/>
                  <a:ea typeface="方正粗黑宋简体" panose="02000000000000000000" charset="-122"/>
                  <a:cs typeface="+mn-cs"/>
                </a:rPr>
                <a:t>构思技巧</a:t>
              </a:r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6111" y="1610"/>
              <a:ext cx="439" cy="6025"/>
            </a:xfrm>
            <a:prstGeom prst="leftBrace">
              <a:avLst>
                <a:gd name="adj1" fmla="val 48237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3020" name="TextBox 17"/>
          <p:cNvSpPr txBox="1"/>
          <p:nvPr/>
        </p:nvSpPr>
        <p:spPr>
          <a:xfrm>
            <a:off x="4159250" y="975995"/>
            <a:ext cx="4831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en-US" sz="2400" b="1">
                <a:solidFill>
                  <a:srgbClr val="FF00F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插叙。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如课文第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段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插叙于勒的过去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交代他成为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全家的恐怖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的原因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---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胡作非为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挥霍家产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43021" grpId="0"/>
      <p:bldP spid="43022" grpId="0"/>
      <p:bldP spid="5" grpId="0"/>
      <p:bldP spid="26" grpId="0"/>
      <p:bldP spid="27" grpId="0"/>
      <p:bldP spid="2" grpId="0"/>
      <p:bldP spid="430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2310130" y="214630"/>
            <a:ext cx="4522470" cy="715482"/>
          </a:xfrm>
          <a:prstGeom prst="roundRect">
            <a:avLst/>
          </a:prstGeom>
          <a:solidFill>
            <a:schemeClr val="accent2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二、小说人物大家谈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860" y="934720"/>
            <a:ext cx="8590915" cy="415417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小说家通过对生活的细致观察和深刻体验，借助超凡的想象力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用语言塑造了一个个鲜活的人物形象：“忘了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?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这真是贵人眼高……”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“阿呀阿呀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真是愈有钱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便愈是一毫不肯放松……”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我们知道那是鲁迅笔下的杨二嫂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;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看到油灯里多了一根灯草而不肯断气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我们知道那是吴敬梓笔下的严监生……有时只要指出这个人的一言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一行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大家就会露出会心的微笑：说的就是那个人呀！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191770" y="679450"/>
            <a:ext cx="8761095" cy="378460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活动要求:</a:t>
            </a:r>
            <a:r>
              <a:rPr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现在</a:t>
            </a:r>
            <a:r>
              <a:rPr 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就请同学们进入缤纷的小说人物画廊</a:t>
            </a:r>
            <a:r>
              <a:rPr 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开展一个“小说人物大家谈”活动。</a:t>
            </a:r>
          </a:p>
          <a:p>
            <a:pPr algn="l">
              <a:lnSpc>
                <a:spcPct val="160000"/>
              </a:lnSpc>
            </a:pP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活动步骤：</a:t>
            </a:r>
          </a:p>
          <a:p>
            <a:pPr algn="l">
              <a:lnSpc>
                <a:spcPct val="16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每人先各自梳理读过的小说篇目，然后指定几位同学汇总，整理出一份小说篇目表。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245745" y="795020"/>
            <a:ext cx="8652510" cy="355346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将篇目分配到各小组，组内再分工，用卡片的形式（纸质卡片或电子卡片均可）为小说中的主要人物建立档案，内容包括姓名、出处、外貌衣着、典型语言、典型动作、相关事件等，还可以做一些简单的点评。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302260" y="970280"/>
            <a:ext cx="8652510" cy="286131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以制作好的卡片为基础，发挥创意，不限形式，在班上开展“小说人物大家猜”活动。</a:t>
            </a:r>
          </a:p>
          <a:p>
            <a:pPr algn="l">
              <a:lnSpc>
                <a:spcPct val="150000"/>
              </a:lnSpc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指定几位同学组成编委会，把大家的成果编写成一部小说人物小词典。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1266" name="矩形 6"/>
          <p:cNvSpPr/>
          <p:nvPr/>
        </p:nvSpPr>
        <p:spPr>
          <a:xfrm>
            <a:off x="3450590" y="330518"/>
            <a:ext cx="19672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篇目表</a:t>
            </a:r>
          </a:p>
        </p:txBody>
      </p:sp>
      <p:graphicFrame>
        <p:nvGraphicFramePr>
          <p:cNvPr id="9" name="内容占位符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85750" y="1061403"/>
          <a:ext cx="8572500" cy="4260550"/>
        </p:xfrm>
        <a:graphic>
          <a:graphicData uri="http://schemas.openxmlformats.org/drawingml/2006/table">
            <a:tbl>
              <a:tblPr/>
              <a:tblGrid>
                <a:gridCol w="3650615"/>
                <a:gridCol w="2980690"/>
                <a:gridCol w="1941195"/>
              </a:tblGrid>
              <a:tr h="579120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书 名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81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作 者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  <a:alpha val="81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国 籍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BBB3">
                        <a:alpha val="81000"/>
                      </a:srgbClr>
                    </a:solidFill>
                  </a:tcPr>
                </a:tc>
              </a:tr>
              <a:tr h="566738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《边城》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沈从文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中国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</a:tr>
              <a:tr h="566738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《平凡的世界》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路遥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中国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</a:tr>
              <a:tr h="566738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《骆驼祥子》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老舍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中国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《钢铁是怎样炼成的》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奥斯特洛夫斯基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苏联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《鲁滨孙漂流记》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笛福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66000"/>
                      </a:srgbClr>
                    </a:solidFill>
                  </a:tcPr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《老人与海》</a:t>
                      </a:r>
                    </a:p>
                  </a:txBody>
                  <a:tcPr marL="91439" marR="91439" marT="45722" marB="45722" horzOverflow="overflow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海明威</a:t>
                      </a:r>
                    </a:p>
                  </a:txBody>
                  <a:tcPr marL="91439" marR="91439" marT="45722" marB="45722" horzOverflow="overflow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美国</a:t>
                      </a:r>
                    </a:p>
                  </a:txBody>
                  <a:tcPr marL="91439" marR="91439" marT="45722" marB="45722" horzOverflow="overflow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>
                        <a:alpha val="66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20345" y="974090"/>
            <a:ext cx="8829040" cy="37846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小说是大家喜闻乐见的一种文学样式。那生动的故事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曲折的情节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鲜活的人物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多样的表现手法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一定给你留下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过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深刻的印象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它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们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就像一部部生活的教科书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引领人们了解丰富多彩的大千世界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陶冶性情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净化心灵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defTabSz="685800">
              <a:lnSpc>
                <a:spcPct val="100000"/>
              </a:lnSpc>
              <a:spcBef>
                <a:spcPct val="50000"/>
              </a:spcBef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根据下面的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活动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提示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一起走进小说天地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感受小说的魅力。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0345" y="173355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情境导入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6"/>
          <p:cNvSpPr/>
          <p:nvPr/>
        </p:nvSpPr>
        <p:spPr>
          <a:xfrm>
            <a:off x="3135630" y="215583"/>
            <a:ext cx="28816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2.人物档案卡</a:t>
            </a:r>
          </a:p>
        </p:txBody>
      </p:sp>
      <p:graphicFrame>
        <p:nvGraphicFramePr>
          <p:cNvPr id="6" name="内容占位符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9530" y="861060"/>
          <a:ext cx="9046210" cy="4153545"/>
        </p:xfrm>
        <a:graphic>
          <a:graphicData uri="http://schemas.openxmlformats.org/drawingml/2006/table">
            <a:tbl>
              <a:tblPr/>
              <a:tblGrid>
                <a:gridCol w="1527175"/>
                <a:gridCol w="2495550"/>
                <a:gridCol w="1320800"/>
                <a:gridCol w="1246505"/>
                <a:gridCol w="610235"/>
                <a:gridCol w="1845945"/>
              </a:tblGrid>
              <a:tr h="702945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出处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 w="6350">
                      <a:solidFill>
                        <a:srgbClr val="7D5CB8"/>
                      </a:solidFill>
                      <a:prstDash val="dash"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元末明初作家施耐庵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《水浒传》</a:t>
                      </a:r>
                    </a:p>
                  </a:txBody>
                  <a:tcPr marL="91439" marR="91439" marT="45721" marB="45721" horzOverflow="overflow">
                    <a:lnL w="6350">
                      <a:solidFill>
                        <a:srgbClr val="7D5CB8"/>
                      </a:solidFill>
                      <a:prstDash val="dash"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姓名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武二郎、武行者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 w="6350">
                      <a:solidFill>
                        <a:srgbClr val="7D5CB8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10640"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6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外貌</a:t>
                      </a:r>
                    </a:p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特征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D5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5">
                  <a:txBody>
                    <a:bodyPr vert="horz" wrap="square"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身躯凛凛，相貌堂堂。一双眼光射寒星，两弯眉横如刷漆。胸脯横阔，有万夫难敌之威风；话语轩昂，吐千丈凌云之志气。心雄胆大，似撼天狮子下云端；骨健筋强，如摇地貔貅临座上。如同天上降魔王，真是人间太岁神。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D5CB8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>
                      <a:solidFill>
                        <a:srgbClr val="7D5CB8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</a:tr>
              <a:tr h="487680"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梁山</a:t>
                      </a:r>
                      <a:r>
                        <a:rPr lang="zh-CN" altLang="en-US" sz="26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职位</a:t>
                      </a:r>
                      <a:endParaRPr kumimoji="0" lang="zh-CN" altLang="en-US" sz="2600" b="1" i="0" u="none" strike="noStrike" cap="none" normalizeH="0" baseline="0" smtClean="0">
                        <a:ln w="22225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梁山座次</a:t>
                      </a:r>
                      <a:endParaRPr kumimoji="0" lang="zh-CN" altLang="en-US" sz="2600" b="1" i="0" u="none" strike="noStrike" cap="none" normalizeH="0" baseline="0" smtClean="0">
                        <a:ln w="22225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星位</a:t>
                      </a:r>
                      <a:endParaRPr kumimoji="0" lang="zh-CN" altLang="en-US" sz="2600" b="1" i="0" u="none" strike="noStrike" cap="none" normalizeH="0" baseline="0" smtClean="0">
                        <a:ln w="22225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封号</a:t>
                      </a:r>
                      <a:endParaRPr kumimoji="0" lang="zh-CN" altLang="en-US" sz="2600" b="1" i="0" u="none" strike="noStrike" cap="none" normalizeH="0" baseline="0" smtClean="0">
                        <a:ln w="22225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600" b="1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sym typeface="+mn-ea"/>
                        </a:rPr>
                        <a:t>惯用兵器</a:t>
                      </a:r>
                      <a:endParaRPr kumimoji="0" lang="zh-CN" altLang="en-US" sz="2600" b="1" i="0" u="none" strike="noStrike" cap="none" normalizeH="0" baseline="0" smtClean="0">
                        <a:ln w="22225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</a:tr>
              <a:tr h="404495"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步军头领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是梁山第十四把交椅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天伤星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清忠祖师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戒刀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01040"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典型事件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5">
                  <a:txBody>
                    <a:bodyPr vert="horz" wrap="square"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景阳冈打虎、怒杀潘金莲、斗杀西门庆、醉打蒋门神、大闹飞云浦、血溅鸳鸯楼、夜走蜈蚣岭、醉打孔亮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4E9"/>
                    </a:solidFill>
                  </a:tcPr>
                </a:tc>
              </a:tr>
              <a:tr h="487680">
                <a:tc>
                  <a:txBody>
                    <a:bodyPr vert="horz" wrap="square"/>
                    <a:lstStyle/>
                    <a:p>
                      <a:pPr marL="0" marR="0" lvl="0" algn="ctr" defTabSz="6858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 w="22225">
                            <a:solidFill>
                              <a:schemeClr val="accent4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最终命运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DEF1"/>
                    </a:solidFill>
                  </a:tcPr>
                </a:tc>
                <a:tc gridSpan="5">
                  <a:txBody>
                    <a:bodyPr vert="horz" wrap="square"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在六合寺出家，八十岁善终</a:t>
                      </a:r>
                    </a:p>
                  </a:txBody>
                  <a:tcPr marL="91439" marR="91439"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1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marL="91439" marR="91439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7D5CB8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8D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285115" y="918845"/>
            <a:ext cx="5766435" cy="4092085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排行第二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人称二郎。</a:t>
            </a:r>
          </a:p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他勇猛过人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胆大心细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景阳冈打死猛虎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为报仇斗杀西门庆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;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他有勇有谋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刚烈正直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醉打蒋门神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大闹飞云浦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血溅鸳鸯楼。他是梁山泊一名勇猛的虎将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在他的身上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寄托了人民战胜邪恶势力的理想。他就是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endParaRPr lang="zh-CN" altLang="en-US" sz="30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1266" name="矩形 6"/>
          <p:cNvSpPr/>
          <p:nvPr/>
        </p:nvSpPr>
        <p:spPr>
          <a:xfrm>
            <a:off x="2868295" y="159068"/>
            <a:ext cx="379603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3.小说人物大家猜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46825" y="1320165"/>
            <a:ext cx="2623820" cy="3434715"/>
            <a:chOff x="9468" y="1813"/>
            <a:chExt cx="4132" cy="5409"/>
          </a:xfrm>
        </p:grpSpPr>
        <p:pic>
          <p:nvPicPr>
            <p:cNvPr id="18" name="Picture 11" descr="cc703a3ec74c82f554e723ab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8" y="1813"/>
              <a:ext cx="4132" cy="4620"/>
            </a:xfrm>
            <a:prstGeom prst="rect">
              <a:avLst/>
            </a:prstGeom>
            <a:noFill/>
            <a:ln w="9525">
              <a:noFill/>
            </a:ln>
            <a:effectLst>
              <a:softEdge rad="88900"/>
            </a:effectLst>
          </p:spPr>
        </p:pic>
        <p:sp>
          <p:nvSpPr>
            <p:cNvPr id="48133" name="矩形 18"/>
            <p:cNvSpPr/>
            <p:nvPr/>
          </p:nvSpPr>
          <p:spPr>
            <a:xfrm>
              <a:off x="10263" y="6400"/>
              <a:ext cx="253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</a:rPr>
                <a:t>行者武松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12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162560" y="448945"/>
            <a:ext cx="8818245" cy="4290373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眼如丹凤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眉似卧蚕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大耳垂珠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唇口方正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额阔顶平。年及三旬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有养济万人度量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;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身躯六尺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怀扫除四海心机。志宇轩昂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胸襟秀丽。” 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他上应天魁星之号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.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他平时仗义疏财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待人诚恳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总是在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别人最需要帮助的时候出手相助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犹如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及时雨一般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因此人称及时雨。 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他曾私放晁天王、怒杀阎婆惜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浔阳楼题反诗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三打祝家庄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大破连环马……</a:t>
            </a:r>
            <a:endParaRPr sz="30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6890" y="2012315"/>
            <a:ext cx="2371725" cy="2861945"/>
            <a:chOff x="10570" y="3410"/>
            <a:chExt cx="3735" cy="4507"/>
          </a:xfrm>
        </p:grpSpPr>
        <p:sp>
          <p:nvSpPr>
            <p:cNvPr id="12" name="Text Box 11"/>
            <p:cNvSpPr txBox="1"/>
            <p:nvPr/>
          </p:nvSpPr>
          <p:spPr>
            <a:xfrm>
              <a:off x="10570" y="7095"/>
              <a:ext cx="373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</a:rPr>
                <a:t>呼保义宋江</a:t>
              </a:r>
            </a:p>
          </p:txBody>
        </p:sp>
        <p:pic>
          <p:nvPicPr>
            <p:cNvPr id="13" name="Picture 12" descr="7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90" y="3410"/>
              <a:ext cx="2495" cy="3685"/>
            </a:xfrm>
            <a:prstGeom prst="rect">
              <a:avLst/>
            </a:prstGeom>
            <a:noFill/>
            <a:ln w="9525">
              <a:noFill/>
            </a:ln>
            <a:effectLst>
              <a:softEdge rad="25400"/>
            </a:effec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162560" y="363220"/>
            <a:ext cx="8818245" cy="4603678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爱憎分明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作战勇敢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是个优秀的共青团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员和政治宣传员。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他多次死里逃生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却仍选择了继续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战斗。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残匪的骚扰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饥饿的威胁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疾病的折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磨……这一切都不能动摇他那钢铁般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的意志。他深情地写道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: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“人的一生应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当这样度过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: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当回首往事时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他不因虚度</a:t>
            </a:r>
          </a:p>
          <a:p>
            <a:pPr>
              <a:lnSpc>
                <a:spcPct val="10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年华而悔恨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也不因碌碌无为而羞愧……”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695440" y="1629410"/>
            <a:ext cx="2342515" cy="3352800"/>
            <a:chOff x="10483" y="2551"/>
            <a:chExt cx="3689" cy="5280"/>
          </a:xfrm>
        </p:grpSpPr>
        <p:sp>
          <p:nvSpPr>
            <p:cNvPr id="11" name="Text Box 5"/>
            <p:cNvSpPr txBox="1"/>
            <p:nvPr/>
          </p:nvSpPr>
          <p:spPr>
            <a:xfrm>
              <a:off x="10483" y="7009"/>
              <a:ext cx="368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保尔</a:t>
              </a:r>
              <a:r>
                <a:rPr lang="en-US" altLang="zh-CN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·</a:t>
              </a: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柯察金</a:t>
              </a:r>
            </a:p>
          </p:txBody>
        </p:sp>
        <p:pic>
          <p:nvPicPr>
            <p:cNvPr id="22" name="Picture 10" descr="8735663_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27" y="2551"/>
              <a:ext cx="3013" cy="4363"/>
            </a:xfrm>
            <a:prstGeom prst="rect">
              <a:avLst/>
            </a:prstGeom>
            <a:noFill/>
            <a:ln w="9525">
              <a:noFill/>
            </a:ln>
            <a:effectLst>
              <a:softEdge rad="38100"/>
            </a:effec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74295" y="217170"/>
            <a:ext cx="6497320" cy="4706095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她很早就死了父母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寄人篱下。她多愁善感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孤高自许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秉着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质本洁来还洁去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的高尚情操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执着地维护自己的尊严和个性自由。她才华横溢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文思奇妙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诗社里多次独占鳌头。她的爱情婚姻却受到了封建统治者的干涉。她葬落花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焚诗稿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用死向黑暗的社会作最后的抗争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她是作者用心上的血、眼中的泪塑造的不朽形象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她就是——</a:t>
            </a:r>
            <a:endParaRPr lang="zh-CN" altLang="en-US" sz="30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52540" y="843280"/>
            <a:ext cx="2654935" cy="3524250"/>
            <a:chOff x="10004" y="1328"/>
            <a:chExt cx="4181" cy="5550"/>
          </a:xfrm>
        </p:grpSpPr>
        <p:sp>
          <p:nvSpPr>
            <p:cNvPr id="17" name="Text Box 5"/>
            <p:cNvSpPr txBox="1"/>
            <p:nvPr/>
          </p:nvSpPr>
          <p:spPr>
            <a:xfrm>
              <a:off x="11155" y="6056"/>
              <a:ext cx="213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</a:rPr>
                <a:t>林黛玉</a:t>
              </a:r>
            </a:p>
          </p:txBody>
        </p:sp>
        <p:pic>
          <p:nvPicPr>
            <p:cNvPr id="19" name="Picture 11" descr="000bcdb95f170a5651090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4" y="1328"/>
              <a:ext cx="4181" cy="4552"/>
            </a:xfrm>
            <a:prstGeom prst="rect">
              <a:avLst/>
            </a:prstGeom>
            <a:noFill/>
            <a:ln w="9525">
              <a:noFill/>
            </a:ln>
            <a:effectLst>
              <a:softEdge rad="50800"/>
            </a:effec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91440" y="-19685"/>
            <a:ext cx="6743065" cy="5012907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⑤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他说不清自己的姓名和籍贯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</a:p>
          <a:p>
            <a:pPr>
              <a:lnSpc>
                <a:spcPct val="9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常年寄宿破土谷祠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靠打短工谋生。他和赵太爷同姓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却又无权姓赵，反被赵太爷打了嘴巴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;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他想找个老婆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向吴妈求爱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却遭了一顿打，被剥得只剩下一条裤子。他饱受鄙弃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得不到同情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只好自我安慰，在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精神胜利法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的背后，隐藏着他多少屈辱的血泪。他是一个既自卑又自贱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既畏强又凌弱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既可笑又可悲的典型形象。他就是——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834505" y="1397635"/>
            <a:ext cx="2308860" cy="3522345"/>
            <a:chOff x="9965" y="1238"/>
            <a:chExt cx="3636" cy="5547"/>
          </a:xfrm>
        </p:grpSpPr>
        <p:sp>
          <p:nvSpPr>
            <p:cNvPr id="5" name="Text Box 5"/>
            <p:cNvSpPr txBox="1"/>
            <p:nvPr/>
          </p:nvSpPr>
          <p:spPr>
            <a:xfrm>
              <a:off x="10828" y="5963"/>
              <a:ext cx="19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</a:rPr>
                <a:t>阿Ｑ</a:t>
              </a:r>
            </a:p>
          </p:txBody>
        </p:sp>
        <p:pic>
          <p:nvPicPr>
            <p:cNvPr id="54277" name="图片 6" descr="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65" y="1238"/>
              <a:ext cx="3637" cy="4725"/>
            </a:xfrm>
            <a:prstGeom prst="rect">
              <a:avLst/>
            </a:prstGeom>
            <a:noFill/>
            <a:ln w="9525">
              <a:noFill/>
            </a:ln>
            <a:effectLst>
              <a:softEdge rad="50800"/>
            </a:effec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矩形 16"/>
          <p:cNvSpPr/>
          <p:nvPr/>
        </p:nvSpPr>
        <p:spPr>
          <a:xfrm>
            <a:off x="0" y="551180"/>
            <a:ext cx="8825865" cy="4040668"/>
          </a:xfrm>
          <a:prstGeom prst="round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⑥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面若重枣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髯长二尺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卧蚕眉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丹凤眼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。”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他文韬武略兼而有之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更加赤胆忠心义薄云天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被后世尊为武圣。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他过五关斩六将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千里走单骑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刮骨疗毒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尽显勇武本色。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他居功自傲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惹怒了孙权</a:t>
            </a:r>
            <a:r>
              <a:rPr 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终落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得个败走麦城的下场。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039485" y="2587625"/>
            <a:ext cx="2786380" cy="2466340"/>
            <a:chOff x="9240" y="3483"/>
            <a:chExt cx="4388" cy="3884"/>
          </a:xfrm>
        </p:grpSpPr>
        <p:sp>
          <p:nvSpPr>
            <p:cNvPr id="8" name="Rectangle 11"/>
            <p:cNvSpPr/>
            <p:nvPr/>
          </p:nvSpPr>
          <p:spPr>
            <a:xfrm>
              <a:off x="10575" y="6545"/>
              <a:ext cx="14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关羽</a:t>
              </a:r>
              <a:r>
                <a:rPr lang="zh-CN" altLang="en-US" sz="2800">
                  <a:solidFill>
                    <a:srgbClr val="FF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</a:rPr>
                <a:t> </a:t>
              </a:r>
            </a:p>
          </p:txBody>
        </p:sp>
        <p:pic>
          <p:nvPicPr>
            <p:cNvPr id="9" name="Picture 12" descr="无标题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40" y="3483"/>
              <a:ext cx="4388" cy="3037"/>
            </a:xfrm>
            <a:prstGeom prst="rect">
              <a:avLst/>
            </a:prstGeom>
            <a:noFill/>
            <a:ln w="9525">
              <a:noFill/>
            </a:ln>
            <a:effectLst>
              <a:softEdge rad="76200"/>
            </a:effec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2233295" y="463550"/>
            <a:ext cx="4522470" cy="714962"/>
          </a:xfrm>
          <a:prstGeom prst="roundRect">
            <a:avLst/>
          </a:prstGeom>
          <a:solidFill>
            <a:schemeClr val="accent2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三、展开想象的翅膀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5590" y="1365250"/>
            <a:ext cx="8724900" cy="3091815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sz="3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小说离不开虚构和想象。我们读小说，实际上也就是随着小说家的笔触，神游于小说所虚构的世界，与小说中的人物同呼吸，共命运。其实，这种想象的快乐不是小说家的专利，你也可以通过自已的尝试获得。以下四项活动可以任选一项进行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277495" y="1048385"/>
            <a:ext cx="8761095" cy="3046095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活动步骤：</a:t>
            </a:r>
          </a:p>
          <a:p>
            <a:pPr algn="l">
              <a:lnSpc>
                <a:spcPct val="16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重新设计人物命运。例如，假如闰土生活在现在，他的命运会发生怎样的变化？假如鲁滨孙没有获救，还在荒岛上，后来还可能发生什么事情？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2090" y="865505"/>
            <a:ext cx="8719185" cy="3969385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假如闰土生活在现在，会跟现在的许许多多的孩子一样，学业有成，活泼开朗，积极向上，前途无量。</a:t>
            </a:r>
            <a:endParaRPr lang="en-US" altLang="zh-CN" sz="30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假如鲁滨孙没有获救，还待在荒岛上，可能会再次遇到野人，不幸被抓，经过各种险境，逃了出来；或者与野人生活在一起，改造他们，当上了野人的首领；等等。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20345" y="173355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文本知识</a:t>
              </a:r>
            </a:p>
          </p:txBody>
        </p:sp>
      </p:grpSp>
      <p:sp>
        <p:nvSpPr>
          <p:cNvPr id="7170" name="矩形 5"/>
          <p:cNvSpPr/>
          <p:nvPr/>
        </p:nvSpPr>
        <p:spPr>
          <a:xfrm>
            <a:off x="266065" y="1076325"/>
            <a:ext cx="8611235" cy="3731895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小小说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又名微型小说，超短篇小说，一分钟小说。过去它作为短篇小说的一个品种而存在，后来的发展使它已成为一种独立的文学样式，其性质被界定为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“介于边缘短篇小说和散文之间的一种边缘性的现代新兴文学体裁”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。阿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•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托尔斯泰认为：“小小说是训练作家最好的学校。”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(《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论文学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》)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248920" y="904875"/>
            <a:ext cx="8761095" cy="156845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为小说续写故事。例如，《我的叔叔于勒》中的菲利普一家回到家里，会发生什么？</a:t>
            </a:r>
          </a:p>
        </p:txBody>
      </p:sp>
      <p:pic>
        <p:nvPicPr>
          <p:cNvPr id="5" name="图片 112643" descr="t014a7d0c7ab23ddd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0" y="2584450"/>
            <a:ext cx="3126105" cy="214947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1266" name="矩形 6"/>
          <p:cNvSpPr/>
          <p:nvPr/>
        </p:nvSpPr>
        <p:spPr>
          <a:xfrm>
            <a:off x="2534920" y="254953"/>
            <a:ext cx="4246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</a:rPr>
              <a:t>《我的叔叔于勒》续写</a:t>
            </a:r>
          </a:p>
        </p:txBody>
      </p:sp>
      <p:sp>
        <p:nvSpPr>
          <p:cNvPr id="6" name="矩形 5"/>
          <p:cNvSpPr/>
          <p:nvPr/>
        </p:nvSpPr>
        <p:spPr>
          <a:xfrm>
            <a:off x="187960" y="923925"/>
            <a:ext cx="8768715" cy="4030980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菲利普夫妇回到家以后，再也闭口不提关于于勒的所有事。姐夫也似乎觉察到了什么，和姐姐离了婚。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一天，早已破坏的老门再次响起了敲门声，我打开门向外望去，竟是于勒叔叔。爸爸、妈妈也出来了，看见于勒叔叔还是穿着那件破烂的水手服，爸爸、妈妈异口同声地喊道：“滚出去︕你这个骗子、流氓︕”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87325" y="560070"/>
            <a:ext cx="8768715" cy="4420870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于勒叔叔不知如何是好。正当这时，他看见了我，对父母说道：“哥哥、嫂子，我从未骗过你们……”还不等叔叔说完话，爸爸、妈妈就把门关上了。</a:t>
            </a:r>
          </a:p>
          <a:p>
            <a:pPr defTabSz="457200">
              <a:lnSpc>
                <a:spcPct val="11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敲门声又响了起来，但不久就停了下来。我看见爸爸妈妈回到自己的房间，便偷偷打开了门，门外我的于勒叔叔已经晕倒在地上。我看着叔叔那憔悴的脸庞，不由得摸了摸我的口袋。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87960" y="64135"/>
            <a:ext cx="8768715" cy="5015865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哦，还有15个铜子儿。这时，叔叔已悠悠地醒来，看见我拿着水和面包，不由得吞咽了口唾沫，问道：“若瑟夫，这是给我的吗？”我点点头给了叔叔，并示意叔叔往外走，不要在我家门前。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叔叔有些悲伤地问：“难道你也要赶我走吗？若瑟夫？”叔叔放下水和面包，向外走了出去，我拿起水和面包朝叔叔追去，好不容易追上了叔叔，我对叔叔说：“叔叔，不是您想的那样，我的意思是那里不好讲话。”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87325" y="802640"/>
            <a:ext cx="8768715" cy="3538220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叔叔这时微笑着转过头说：“哦，我亲爱的若瑟夫，你想和我走吗？”我不由得愣住了。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叔叔看我愣住了，说道：“呵呵，不用奇怪，我确实在美洲发了大财，只不过我还没说就被赶了出来罢了。”我愣愣地说道：“哦，叔叔那你怎……怎么会晕倒在我家门口呢？”“那不过是我试试你们罢了︕”叔叔解释道。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87960" y="410210"/>
            <a:ext cx="8768715" cy="4523105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我回道：“叔叔，我愿意跟你走，那个只认钱的家我早已受够了︕不过，叔叔，你容我告诉我的父母，可以吗？”叔叔答道：“若瑟夫，不用了，我会亲自和他们说的。”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第二天，我和叔叔衣着光鲜地敲了我家的门。这次开门的是我的父母，父母看到我和于勒叔叔不由得愣住了，叔叔说道：“哥哥、嫂子，我欠你们的钱会还给你们的，现在，我要带若瑟夫走了︕再见︕”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3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191135" y="245110"/>
            <a:ext cx="8761095" cy="1198880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越时空的对话。例如，闰土、于勒、杜小康等小说人物就站在你面前，你将会对他们说些什么？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1377950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64515" name="矩形 4"/>
          <p:cNvSpPr/>
          <p:nvPr/>
        </p:nvSpPr>
        <p:spPr>
          <a:xfrm>
            <a:off x="191770" y="2096135"/>
            <a:ext cx="8760460" cy="2861310"/>
          </a:xfrm>
          <a:prstGeom prst="rect">
            <a:avLst/>
          </a:prstGeom>
          <a:solidFill>
            <a:schemeClr val="tx2">
              <a:lumMod val="40000"/>
              <a:lumOff val="60000"/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闰土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 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我想对你说：</a:t>
            </a:r>
          </a:p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闰土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你知道吗？昨天夜里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我又梦到了你，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年少时那个活泼英勇的你。我梦到你拿着钢叉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快速而又准确地朝着一只吃瓜的猹刺去……猹侥幸地从你的胯下逃走了……</a:t>
            </a:r>
          </a:p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闰土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你什么时候带着我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回到乡下</a:t>
            </a:r>
            <a:r>
              <a:rPr lang="en-US" altLang="zh-CN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月夜刺猹呢？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25" grpId="0"/>
      <p:bldP spid="645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Box 9"/>
          <p:cNvSpPr txBox="1"/>
          <p:nvPr/>
        </p:nvSpPr>
        <p:spPr>
          <a:xfrm>
            <a:off x="4380865" y="1307465"/>
            <a:ext cx="4218305" cy="3046095"/>
          </a:xfrm>
          <a:prstGeom prst="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0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寻找你周围生活中的小说素材，进行虚构、演绎，编一个故事，或试着写一篇小小说。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0111" t="9642" r="10584" b="43822"/>
          <a:stretch>
            <a:fillRect/>
          </a:stretch>
        </p:blipFill>
        <p:spPr>
          <a:xfrm>
            <a:off x="737870" y="602615"/>
            <a:ext cx="3069590" cy="393827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1266" name="矩形 6"/>
          <p:cNvSpPr/>
          <p:nvPr/>
        </p:nvSpPr>
        <p:spPr>
          <a:xfrm>
            <a:off x="3867785" y="435928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粗黑宋简体" panose="02000000000000000000" charset="-122"/>
              </a:rPr>
              <a:t>小木屋</a:t>
            </a:r>
          </a:p>
        </p:txBody>
      </p:sp>
      <p:sp>
        <p:nvSpPr>
          <p:cNvPr id="6" name="矩形 5"/>
          <p:cNvSpPr/>
          <p:nvPr/>
        </p:nvSpPr>
        <p:spPr>
          <a:xfrm>
            <a:off x="187325" y="1019810"/>
            <a:ext cx="8768715" cy="3879215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小路房边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那座小小的土屋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不知经过了多少年的风风雨雨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已经变得破烂不堪。如果不是因为下雨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路上的行人是从来不会注意到它的。</a:t>
            </a:r>
          </a:p>
          <a:p>
            <a:pPr defTabSz="45720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雨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下起来了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越下越大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行人们惊奇地发现了路边那座破烂的小土屋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便一窝蜂地钻了进去。小小的土屋里越来越吵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越来越挤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越来越闷</a:t>
            </a: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</a:p>
          <a:p>
            <a:pPr defTabSz="457200">
              <a:lnSpc>
                <a:spcPct val="11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“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这座小土屋应该修一修了。”   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27965" y="455930"/>
            <a:ext cx="8688070" cy="4523105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“这座土屋再修大一点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修得结实一些就好了。”        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“对呀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大家可以在这儿避雨。我们改天来修修吧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！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”雨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唰唰地下着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仿佛从天上垂下来一道道珠帘。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渐渐地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雨小了。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终于</a:t>
            </a:r>
            <a:r>
              <a:rPr 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雨停了。</a:t>
            </a:r>
          </a:p>
          <a:p>
            <a:pPr defTabSz="457200">
              <a:lnSpc>
                <a:spcPct val="10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人们争先恐后地挤出了小土屋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说着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笑着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走了……</a:t>
            </a:r>
            <a:endParaRPr lang="zh-CN" altLang="en-US" sz="3200" b="1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5"/>
          <p:cNvSpPr/>
          <p:nvPr/>
        </p:nvSpPr>
        <p:spPr>
          <a:xfrm>
            <a:off x="266700" y="848360"/>
            <a:ext cx="8611235" cy="3692525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超短篇小说具有立意新颖、情节严谨、</a:t>
            </a:r>
            <a:r>
              <a:rPr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结局新奇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三要素。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即在1500字以内，要概括出普通小说应具有的一切。也可以说，微型小说是一种敏感，从一个点、一个画面、一个对比、一声赞叹、一瞬间之中，捕捉住了小说——一种智慧、一种美、一个耐人寻味的场景，一种新鲜的思想。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61315" y="926465"/>
            <a:ext cx="8421370" cy="3290570"/>
          </a:xfrm>
          <a:prstGeom prst="rect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小土屋默默地站在路边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路上又渐渐地静了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静了……</a:t>
            </a:r>
          </a:p>
          <a:p>
            <a:pPr defTabSz="457200">
              <a:lnSpc>
                <a:spcPct val="130000"/>
              </a:lnSpc>
            </a:pP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路边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那座小小的</a:t>
            </a:r>
            <a:r>
              <a:rPr sz="28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不起眼的小土屋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不知又经历了多少风吹雨打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更加破烂不堪了。行人还是那样走过，一切</a:t>
            </a:r>
            <a:r>
              <a:rPr lang="zh-CN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还是照旧……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11455" y="257810"/>
            <a:ext cx="2346325" cy="649104"/>
            <a:chOff x="923" y="1552"/>
            <a:chExt cx="3695" cy="882"/>
          </a:xfrm>
        </p:grpSpPr>
        <p:pic>
          <p:nvPicPr>
            <p:cNvPr id="4" name="图片 3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学后感悟</a:t>
              </a:r>
            </a:p>
          </p:txBody>
        </p:sp>
      </p:grpSp>
      <p:sp>
        <p:nvSpPr>
          <p:cNvPr id="7170" name="矩形 5"/>
          <p:cNvSpPr/>
          <p:nvPr/>
        </p:nvSpPr>
        <p:spPr>
          <a:xfrm>
            <a:off x="266700" y="1146175"/>
            <a:ext cx="8611235" cy="3692525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走进小说天地，可以拓宽我们的视野，增长我们的知识，陶冶我们的美好情趣，学习到欣赏小说的基本方法，增强艺术感染力。</a:t>
            </a:r>
          </a:p>
          <a:p>
            <a:pPr>
              <a:lnSpc>
                <a:spcPct val="130000"/>
              </a:lnSpc>
            </a:pP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随着我们的成长，小说将永远的陪伴着我们，希望同学们以后能选择优秀的小说作品进行阅读，提高素质。好的小说作品将使我们终身受益。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TextBox 10"/>
          <p:cNvSpPr txBox="1"/>
          <p:nvPr/>
        </p:nvSpPr>
        <p:spPr>
          <a:xfrm>
            <a:off x="188595" y="1969770"/>
            <a:ext cx="8766175" cy="2168525"/>
          </a:xfrm>
          <a:prstGeom prst="rect">
            <a:avLst/>
          </a:prstGeom>
          <a:solidFill>
            <a:schemeClr val="bg1">
              <a:alpha val="39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1.下列图片描绘的都是《水浒传》中的故事，请你仿照图片内容为它们拟标题。要求：按“人物＋事件”的格式，如“鲁智深倒拔垂杨柳”。</a:t>
            </a:r>
          </a:p>
        </p:txBody>
      </p:sp>
      <p:sp>
        <p:nvSpPr>
          <p:cNvPr id="45059" name="文本框 1"/>
          <p:cNvSpPr txBox="1"/>
          <p:nvPr/>
        </p:nvSpPr>
        <p:spPr>
          <a:xfrm>
            <a:off x="3058795" y="1026795"/>
            <a:ext cx="3026410" cy="640539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一、名著阅读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1455" y="257810"/>
            <a:ext cx="2346325" cy="649104"/>
            <a:chOff x="923" y="1552"/>
            <a:chExt cx="3695" cy="882"/>
          </a:xfrm>
        </p:grpSpPr>
        <p:pic>
          <p:nvPicPr>
            <p:cNvPr id="4" name="图片 3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拓展探究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505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160" y="843915"/>
            <a:ext cx="840549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Box 3"/>
          <p:cNvSpPr txBox="1"/>
          <p:nvPr/>
        </p:nvSpPr>
        <p:spPr>
          <a:xfrm>
            <a:off x="311150" y="3363913"/>
            <a:ext cx="2951163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A.___________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TextBox 4"/>
          <p:cNvSpPr txBox="1"/>
          <p:nvPr/>
        </p:nvSpPr>
        <p:spPr>
          <a:xfrm>
            <a:off x="2989898" y="329533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B.___________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TextBox 5"/>
          <p:cNvSpPr txBox="1"/>
          <p:nvPr/>
        </p:nvSpPr>
        <p:spPr>
          <a:xfrm>
            <a:off x="5942965" y="329533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C.___________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2015" y="3292475"/>
            <a:ext cx="25209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李逵负荆请罪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6455" y="3292475"/>
            <a:ext cx="17913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武松打虎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59830" y="3339465"/>
            <a:ext cx="2884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林冲雪夜上梁山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TextBox 10"/>
          <p:cNvSpPr txBox="1"/>
          <p:nvPr/>
        </p:nvSpPr>
        <p:spPr>
          <a:xfrm>
            <a:off x="211455" y="318135"/>
            <a:ext cx="8594090" cy="1891665"/>
          </a:xfrm>
          <a:prstGeom prst="rect">
            <a:avLst/>
          </a:prstGeom>
          <a:solidFill>
            <a:schemeClr val="bg1">
              <a:alpha val="39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2.下面三幅图都与鲁迅的小说有关。请你任选其一，为图片配一段解说文字。要求：点明地点（或环境）、人物、事件，30字左右。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6400" y="2347913"/>
            <a:ext cx="8204200" cy="2770187"/>
            <a:chOff x="640" y="3698"/>
            <a:chExt cx="12920" cy="4362"/>
          </a:xfrm>
        </p:grpSpPr>
        <p:pic>
          <p:nvPicPr>
            <p:cNvPr id="36867" name="Picture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" y="3698"/>
              <a:ext cx="12920" cy="35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8" name="TextBox 7"/>
            <p:cNvSpPr txBox="1"/>
            <p:nvPr/>
          </p:nvSpPr>
          <p:spPr>
            <a:xfrm>
              <a:off x="2438" y="7033"/>
              <a:ext cx="700" cy="10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869" name="TextBox 8"/>
            <p:cNvSpPr txBox="1"/>
            <p:nvPr/>
          </p:nvSpPr>
          <p:spPr>
            <a:xfrm>
              <a:off x="6850" y="7033"/>
              <a:ext cx="700" cy="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870" name="TextBox 9"/>
            <p:cNvSpPr txBox="1"/>
            <p:nvPr/>
          </p:nvSpPr>
          <p:spPr>
            <a:xfrm>
              <a:off x="11250" y="7033"/>
              <a:ext cx="703" cy="9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55625" y="2299985"/>
            <a:ext cx="8072438" cy="1247140"/>
          </a:xfrm>
          <a:prstGeom prst="roundRect">
            <a:avLst/>
          </a:prstGeom>
          <a:solidFill>
            <a:schemeClr val="accent2">
              <a:alpha val="17000"/>
            </a:schemeClr>
          </a:solidFill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我选择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B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，解说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月亮底下，在西瓜地里，少年闰土手捏一柄钢叉，向一匹猹尽力刺去。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55625" y="3679840"/>
            <a:ext cx="8032750" cy="1247140"/>
          </a:xfrm>
          <a:prstGeom prst="roundRect">
            <a:avLst/>
          </a:prstGeom>
          <a:solidFill>
            <a:schemeClr val="accent2">
              <a:alpha val="17000"/>
            </a:schemeClr>
          </a:solidFill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我选择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C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，解说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在赵庄的戏台前，迅哥儿和双喜等孩子在船头看戏。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5625" y="920115"/>
            <a:ext cx="8032750" cy="1247155"/>
          </a:xfrm>
          <a:prstGeom prst="roundRect">
            <a:avLst/>
          </a:prstGeom>
          <a:solidFill>
            <a:schemeClr val="accent2">
              <a:alpha val="17000"/>
            </a:schemeClr>
          </a:solidFill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我选择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en-US" altLang="zh-CN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，解说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在咸亨酒店里，孔乙己要了一碟茴香豆，并分给小孩子吃。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TextBox 10"/>
          <p:cNvSpPr txBox="1"/>
          <p:nvPr/>
        </p:nvSpPr>
        <p:spPr>
          <a:xfrm>
            <a:off x="274955" y="2877820"/>
            <a:ext cx="8594090" cy="1476375"/>
          </a:xfrm>
          <a:prstGeom prst="rect">
            <a:avLst/>
          </a:prstGeom>
          <a:solidFill>
            <a:schemeClr val="bg1">
              <a:alpha val="39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1.请你为这个活动设计一个开场白，激发学生的活动兴趣。</a:t>
            </a:r>
          </a:p>
        </p:txBody>
      </p:sp>
      <p:sp>
        <p:nvSpPr>
          <p:cNvPr id="45059" name="文本框 1"/>
          <p:cNvSpPr txBox="1"/>
          <p:nvPr/>
        </p:nvSpPr>
        <p:spPr>
          <a:xfrm>
            <a:off x="274955" y="720090"/>
            <a:ext cx="8594090" cy="1738150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二、某班举行“走进小说天地”综合性学习活动，假设你是该班同学，请你参加这个活动，并完成下面题目。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505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0" y="153035"/>
            <a:ext cx="1152525" cy="565150"/>
          </a:xfrm>
          <a:prstGeom prst="rect">
            <a:avLst/>
          </a:prstGeom>
          <a:solidFill>
            <a:srgbClr val="FF0000">
              <a:alpha val="56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黑体" panose="02010609060101010101" pitchFamily="49" charset="-122"/>
              </a:rPr>
              <a:t>: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02590" y="890905"/>
            <a:ext cx="8500745" cy="3938420"/>
          </a:xfrm>
          <a:prstGeom prst="roundRect">
            <a:avLst/>
          </a:prstGeom>
          <a:noFill/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开场白：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en-US" altLang="zh-CN" sz="3000" b="1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起小说，你一定不陌生，那生动的故事，鲜活的人物，一定给你留下过深刻的印象。它们就像一部生活的教科书，引领我们了解丰富多彩的大千世界，陶冶性情，净化灵魂。既然这样，我们何不携起手来，再度走进那一片天地？</a:t>
            </a:r>
            <a:r>
              <a:rPr kumimoji="0" lang="zh-CN" altLang="en-US" sz="3000" b="1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TextBox 10"/>
          <p:cNvSpPr txBox="1"/>
          <p:nvPr/>
        </p:nvSpPr>
        <p:spPr>
          <a:xfrm>
            <a:off x="313055" y="878840"/>
            <a:ext cx="5285105" cy="2861310"/>
          </a:xfrm>
          <a:prstGeom prst="rect">
            <a:avLst/>
          </a:prstGeom>
          <a:solidFill>
            <a:schemeClr val="bg1">
              <a:alpha val="39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2.武侠小说《天龙八部》与《笑傲江湖》中部分章节被选入高中课本，引起众人关注，你对此有何看法？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965" y="1156335"/>
            <a:ext cx="3053080" cy="3650615"/>
          </a:xfrm>
          <a:prstGeom prst="rect">
            <a:avLst/>
          </a:prstGeom>
          <a:effectLst>
            <a:softEdge rad="1016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3065" y="843280"/>
            <a:ext cx="8500745" cy="3937924"/>
          </a:xfrm>
          <a:prstGeom prst="roundRect">
            <a:avLst/>
          </a:prstGeom>
          <a:noFill/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我的看法：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sz="3000" b="1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武侠小说应该进入中学课本。因为衡量文学作品的高低标准不是作品的形式和题材，而是文学作品的内容、境界、思想、艺术成就等方面。金庸的小说，气魄宏大，境界宽广，作品采取了通俗文化的形式，思想内容一点也不俗。（可同意，也可不同意，要言之有理。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5"/>
          <p:cNvSpPr/>
          <p:nvPr/>
        </p:nvSpPr>
        <p:spPr>
          <a:xfrm>
            <a:off x="266700" y="678180"/>
            <a:ext cx="8611235" cy="4292600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微型小说在写作上追求的目标是四个字：微、新、密、奇。</a:t>
            </a:r>
          </a:p>
          <a:p>
            <a:pPr>
              <a:lnSpc>
                <a:spcPct val="130000"/>
              </a:lnSpc>
            </a:pP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1.微。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指的是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篇幅微小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，不超过一千五百个字。因此，构思和行文时必须注意字句的凝炼，不允许作品中有赘词冗句。如马克•吐温的《丈夫支出帐本中的一页》。全文只有七行字，却具有长篇小说的全部情节。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2" name="TextBox 10"/>
          <p:cNvSpPr txBox="1"/>
          <p:nvPr/>
        </p:nvSpPr>
        <p:spPr>
          <a:xfrm>
            <a:off x="274955" y="2113280"/>
            <a:ext cx="8594090" cy="1753235"/>
          </a:xfrm>
          <a:prstGeom prst="rect">
            <a:avLst/>
          </a:prstGeom>
          <a:solidFill>
            <a:schemeClr val="bg1">
              <a:alpha val="39000"/>
            </a:schemeClr>
          </a:solidFill>
          <a:ln w="28575" cmpd="dbl">
            <a:solidFill>
              <a:srgbClr val="7030A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例句：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假如范进没能考中举人，他最终的命运只能是穷愁潦倒，饥饿而死。</a:t>
            </a:r>
          </a:p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假如孔乙己考中了举人，他……  </a:t>
            </a:r>
          </a:p>
        </p:txBody>
      </p:sp>
      <p:sp>
        <p:nvSpPr>
          <p:cNvPr id="45059" name="文本框 1"/>
          <p:cNvSpPr txBox="1"/>
          <p:nvPr/>
        </p:nvSpPr>
        <p:spPr>
          <a:xfrm>
            <a:off x="274955" y="222250"/>
            <a:ext cx="8594090" cy="173813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三、班级文学社开展“重新设计作品人物命运”的活动，请你仿照例句的形式，重新设计孔乙己的命运。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8300" y="4095115"/>
            <a:ext cx="8500745" cy="718957"/>
          </a:xfrm>
          <a:prstGeom prst="roundRect">
            <a:avLst/>
          </a:prstGeom>
          <a:noFill/>
          <a:ln w="28575" cmpd="sng">
            <a:solidFill>
              <a:srgbClr val="C00000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000" b="1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最终的命运很可能会扬名天下，尽享荣华富贵。</a:t>
            </a:r>
          </a:p>
        </p:txBody>
      </p:sp>
      <p:pic>
        <p:nvPicPr>
          <p:cNvPr id="4506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23500" y="10693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5059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5"/>
          <p:cNvSpPr/>
          <p:nvPr/>
        </p:nvSpPr>
        <p:spPr>
          <a:xfrm>
            <a:off x="266700" y="668655"/>
            <a:ext cx="8611235" cy="4154170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2.新。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指的是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立意新颖，风格清新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。星新一写作一分钟小说，就极力追求“新”。他写道：“有些评论家把我的小说与美国的超短篇小说</a:t>
            </a: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Short－Short</a:t>
            </a: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混为一谈，这是不妥当的。我是受了美国超短篇小说的影响。但是没有完全依靠，而是发挥了自己独特的风格和技巧。我的小说强调一个‘新’字，给读者以新题材、新知识，甚至让他们感到惊讶！”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5"/>
          <p:cNvSpPr/>
          <p:nvPr/>
        </p:nvSpPr>
        <p:spPr>
          <a:xfrm>
            <a:off x="266700" y="962025"/>
            <a:ext cx="8611235" cy="3646170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当然，微型小说的立意和其它形式的小说作品一样，有时并不是一眼能看出的，有时主题并非一个，是多元化的，这都是可以的。例如美国著名科幻作家弗里蒂克•布朗写的一篇被称为世界上最短的科学幻想小说：“地球上最后一个人独自坐在房间里，这时忽然响起了敲门声……”就写得十分别致而耐人寻味。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矩形 5"/>
          <p:cNvSpPr/>
          <p:nvPr/>
        </p:nvSpPr>
        <p:spPr>
          <a:xfrm>
            <a:off x="266065" y="308610"/>
            <a:ext cx="8611235" cy="4661535"/>
          </a:xfrm>
          <a:prstGeom prst="rect">
            <a:avLst/>
          </a:prstGeom>
          <a:solidFill>
            <a:schemeClr val="bg1">
              <a:alpha val="34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3.密。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指的是结构严密。微型小说的作者在结构上，应力求时间、场所、人物都尽可能地压缩、集中，使作品结构简练、精巧，如同微雕工艺品那样。因此，特别要在选材、剪裁和布局上下功夫。</a:t>
            </a:r>
          </a:p>
          <a:p>
            <a:pPr>
              <a:lnSpc>
                <a:spcPct val="110000"/>
              </a:lnSpc>
            </a:pP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4.奇。</a:t>
            </a:r>
            <a:r>
              <a:rPr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指的是结尾要新奇巧妙，出人意料。微型小说的特点多半在于一个“奇”字。 中外作家的许多优秀作品就常在结尾处使人拍案叫绝。如邵宝健的《永远的门》的结尾就出人意料。</a:t>
            </a:r>
          </a:p>
        </p:txBody>
      </p:sp>
    </p:spTree>
  </p:cSld>
  <p:clrMapOvr>
    <a:masterClrMapping/>
  </p:clrMapOvr>
  <p:transition spd="slow">
    <p:push dir="u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1600200" y="1165860"/>
            <a:ext cx="5640070" cy="3230705"/>
          </a:xfrm>
          <a:prstGeom prst="roundRect">
            <a:avLst/>
          </a:prstGeom>
          <a:solidFill>
            <a:schemeClr val="bg1">
              <a:alpha val="39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一、小说故事会</a:t>
            </a: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二、小说人物大家谈</a:t>
            </a:r>
          </a:p>
          <a:p>
            <a:pPr algn="ctr"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三、展开想象的翅膀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1455" y="257810"/>
            <a:ext cx="2346325" cy="649104"/>
            <a:chOff x="923" y="1552"/>
            <a:chExt cx="3695" cy="882"/>
          </a:xfrm>
        </p:grpSpPr>
        <p:pic>
          <p:nvPicPr>
            <p:cNvPr id="4" name="图片 3" descr="00 图标-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活动目标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UNIT_TABLE_BEAUTIFY" val="smartTable{39e43703-f3ff-4660-9d10-d1fffdedcb39}"/>
  <p:tag name="TABLE_COLORIDX" val="h"/>
  <p:tag name="TABLE_EMPHASIZE_COLOR" val="14850714"/>
  <p:tag name="TABLE_SKINIDX" val="3"/>
</p:tagLst>
</file>

<file path=ppt/tags/tag63.xml><?xml version="1.0" encoding="utf-8"?>
<p:tagLst xmlns:p="http://schemas.openxmlformats.org/presentationml/2006/main">
  <p:tag name="KSO_WM_UNIT_TABLE_BEAUTIFY" val="smartTable{f03dcb98-89f9-43b5-9720-89e65000e00b}"/>
  <p:tag name="TABLE_COLORIDX" val="f"/>
  <p:tag name="TABLE_EMPHASIZE_COLOR" val="8215736"/>
  <p:tag name="TABLE_SKINIDX" val="4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163</Paragraphs>
  <Slides>50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62">
      <vt:lpstr>Arial</vt:lpstr>
      <vt:lpstr>微软雅黑</vt:lpstr>
      <vt:lpstr>宋体</vt:lpstr>
      <vt:lpstr>Calibri</vt:lpstr>
      <vt:lpstr>黑体</vt:lpstr>
      <vt:lpstr>华文楷体</vt:lpstr>
      <vt:lpstr>华文新魏</vt:lpstr>
      <vt:lpstr>方正粗黑宋简体</vt:lpstr>
      <vt:lpstr>方正粗活意简体</vt:lpstr>
      <vt:lpstr>华文中宋</vt:lpstr>
      <vt:lpstr>楷体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2021-05-10T14:10:01.174</cp:lastPrinted>
  <dcterms:created xsi:type="dcterms:W3CDTF">2021-05-10T14:10:01Z</dcterms:created>
  <dcterms:modified xsi:type="dcterms:W3CDTF">2021-05-10T06:10:02Z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