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6" r:id="rId3"/>
    <p:sldId id="256" r:id="rId4"/>
    <p:sldId id="267" r:id="rId5"/>
    <p:sldId id="268" r:id="rId6"/>
    <p:sldId id="260" r:id="rId7"/>
    <p:sldId id="259" r:id="rId8"/>
    <p:sldId id="261" r:id="rId9"/>
    <p:sldId id="269" r:id="rId10"/>
    <p:sldId id="262" r:id="rId11"/>
    <p:sldId id="263" r:id="rId12"/>
    <p:sldId id="283" r:id="rId13"/>
    <p:sldId id="282" r:id="rId14"/>
    <p:sldId id="278" r:id="rId15"/>
    <p:sldId id="279" r:id="rId16"/>
    <p:sldId id="280" r:id="rId17"/>
    <p:sldId id="281" r:id="rId18"/>
    <p:sldId id="264" r:id="rId19"/>
    <p:sldId id="265" r:id="rId20"/>
    <p:sldId id="270" r:id="rId21"/>
    <p:sldId id="277" r:id="rId22"/>
    <p:sldId id="275" r:id="rId23"/>
    <p:sldId id="272" r:id="rId24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2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A46FC0-2991-4D09-BCAC-CB6F88EBFDB9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94991699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48E57F-FF25-4F14-B7C9-4749F4903F36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36246585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598BF1-09B2-40CF-A56C-862FADC52306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5195787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570AAD-340C-450A-B0BA-1E8B7E1151D1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75752759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B226EA-A60C-4F15-8D9F-9F59615C8925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0769662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60823E-5FF5-4E47-BEF1-4F8D8E9DB385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06071289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03EC49-779A-440F-8BA0-DBA505EE7417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65868977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6149DD-ABA0-4DDE-AF28-E222A14B3FE8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22462819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2A13D6-0589-412C-B230-F201DA57C9D9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97695037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C1F766-2ED4-4555-951A-5F76AA390840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97188852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6247D8-82A4-441D-B141-8D878C6946D2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3258552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3236978-2073-47A5-AD76-40E837E9F6B4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457200"/>
            <a:ext cx="5029200" cy="914400"/>
          </a:xfrm>
        </p:spPr>
        <p:txBody>
          <a:bodyPr/>
          <a:lstStyle/>
          <a:p>
            <a:r>
              <a:rPr lang="zh-CN" altLang="en-US" sz="3200" b="1" smtClean="0">
                <a:ea typeface="楷体" pitchFamily="49" charset="-122"/>
              </a:rPr>
              <a:t>中考复习之</a:t>
            </a:r>
            <a:r>
              <a:rPr lang="zh-CN" altLang="en-US" sz="3200" b="1" smtClean="0">
                <a:solidFill>
                  <a:srgbClr val="FF0000"/>
                </a:solidFill>
                <a:ea typeface="楷体" pitchFamily="49" charset="-122"/>
              </a:rPr>
              <a:t>应用文写作</a:t>
            </a:r>
            <a:endParaRPr lang="zh-CN" altLang="en-US" sz="3200" b="1">
              <a:solidFill>
                <a:srgbClr val="FF0000"/>
              </a:solidFill>
              <a:ea typeface="楷体" pitchFamily="49" charset="-122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38400" y="2514600"/>
            <a:ext cx="5105400" cy="1143000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6000" b="1">
                <a:solidFill>
                  <a:srgbClr val="0000CC"/>
                </a:solidFill>
                <a:ea typeface="楷体" pitchFamily="49" charset="-122"/>
              </a:rPr>
              <a:t>学学写书信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74638"/>
            <a:ext cx="3352800" cy="1143000"/>
          </a:xfrm>
        </p:spPr>
        <p:txBody>
          <a:bodyPr/>
          <a:lstStyle/>
          <a:p>
            <a:r>
              <a:rPr lang="zh-CN" altLang="en-US" b="1">
                <a:solidFill>
                  <a:srgbClr val="0000CC"/>
                </a:solidFill>
                <a:ea typeface="楷体" pitchFamily="49" charset="-122"/>
              </a:rPr>
              <a:t>例文一：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chemeClr val="bg1"/>
          </a:solidFill>
        </p:spPr>
        <p:txBody>
          <a:bodyPr/>
          <a:lstStyle/>
          <a:p>
            <a:pPr>
              <a:buFontTx/>
              <a:buNone/>
            </a:pPr>
            <a:r>
              <a:rPr lang="en-US" altLang="zh-CN" sz="2800" b="1"/>
              <a:t>   </a:t>
            </a:r>
            <a:r>
              <a:rPr lang="zh-CN" altLang="en-US" sz="2800" b="1"/>
              <a:t>嘉文同学：</a:t>
            </a:r>
            <a:br>
              <a:rPr lang="zh-CN" altLang="en-US" sz="2800" b="1"/>
            </a:br>
            <a:r>
              <a:rPr lang="zh-CN" altLang="en-US" sz="2800" b="1"/>
              <a:t>       你好！近来身体好吗？</a:t>
            </a:r>
            <a:br>
              <a:rPr lang="zh-CN" altLang="en-US" sz="2800" b="1"/>
            </a:br>
            <a:r>
              <a:rPr lang="zh-CN" altLang="en-US" sz="2800" b="1"/>
              <a:t>       我最近因为搬家，所以转校了。不过新的学校环境优美，设施齐备，我很快便适应过来。</a:t>
            </a:r>
            <a:br>
              <a:rPr lang="zh-CN" altLang="en-US" sz="2800" b="1"/>
            </a:br>
            <a:r>
              <a:rPr lang="zh-CN" altLang="en-US" sz="2800" b="1"/>
              <a:t>       你最近的学校生活如何？有空再写信给我。</a:t>
            </a:r>
            <a:br>
              <a:rPr lang="zh-CN" altLang="en-US" sz="2800" b="1"/>
            </a:br>
            <a:r>
              <a:rPr lang="zh-CN" altLang="en-US" sz="2800" b="1"/>
              <a:t>       祝你</a:t>
            </a:r>
            <a:br>
              <a:rPr lang="zh-CN" altLang="en-US" sz="2800" b="1"/>
            </a:br>
            <a:r>
              <a:rPr lang="zh-CN" altLang="en-US" sz="2800" b="1"/>
              <a:t>学业进步，生活愉快！</a:t>
            </a:r>
            <a:br>
              <a:rPr lang="zh-CN" altLang="en-US" sz="2800" b="1"/>
            </a:br>
            <a:r>
              <a:rPr lang="zh-CN" altLang="en-US" sz="2800" b="1"/>
              <a:t>                        　　　                   同学</a:t>
            </a:r>
            <a:br>
              <a:rPr lang="zh-CN" altLang="en-US" sz="2800" b="1"/>
            </a:br>
            <a:r>
              <a:rPr lang="zh-CN" altLang="en-US" sz="2800" b="1"/>
              <a:t>                                                      小玲</a:t>
            </a:r>
            <a:br>
              <a:rPr lang="zh-CN" altLang="en-US" sz="2800" b="1"/>
            </a:br>
            <a:r>
              <a:rPr lang="zh-CN" altLang="en-US" sz="2800" b="1"/>
              <a:t>                                                   十月十日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chemeClr val="bg1"/>
          </a:solidFill>
        </p:spPr>
        <p:txBody>
          <a:bodyPr/>
          <a:lstStyle/>
          <a:p>
            <a:pPr>
              <a:buFontTx/>
              <a:buNone/>
            </a:pPr>
            <a:r>
              <a:rPr lang="en-US" altLang="zh-CN" sz="2400" b="1"/>
              <a:t>    </a:t>
            </a:r>
            <a:r>
              <a:rPr lang="zh-CN" altLang="en-US" sz="2400" b="1"/>
              <a:t>马老师：</a:t>
            </a:r>
            <a:br>
              <a:rPr lang="zh-CN" altLang="en-US" sz="2400" b="1"/>
            </a:br>
            <a:r>
              <a:rPr lang="zh-CN" altLang="en-US" sz="2400" b="1"/>
              <a:t>       您好！我是一名中学生，有个难题想请教您。</a:t>
            </a:r>
            <a:br>
              <a:rPr lang="zh-CN" altLang="en-US" sz="2400" b="1"/>
            </a:br>
            <a:r>
              <a:rPr lang="zh-CN" altLang="en-US" sz="2400" b="1"/>
              <a:t>       我有个好朋友，我们亲如姐妹。可是，最近我们因为一点小事分手了。我知道这回闹别扭是我的错，也知道应该向她道歉。可是，我就是没有勇气面对她。不跟她道歉和好，我们都感到很别扭，特别是我，心里总是很难受，有愧于人的感觉真不是滋味。几次想对她开口，又欲言又止，怕说得不是时候不是地方，怕</a:t>
            </a:r>
            <a:r>
              <a:rPr lang="en-US" altLang="zh-CN" sz="2400" b="1"/>
              <a:t>……</a:t>
            </a:r>
            <a:r>
              <a:rPr lang="zh-CN" altLang="en-US" sz="2400" b="1"/>
              <a:t>您说我该怎么办？</a:t>
            </a:r>
            <a:br>
              <a:rPr lang="zh-CN" altLang="en-US" sz="2400" b="1"/>
            </a:br>
            <a:r>
              <a:rPr lang="zh-CN" altLang="en-US" sz="2400" b="1"/>
              <a:t>       敬祝</a:t>
            </a:r>
            <a:br>
              <a:rPr lang="zh-CN" altLang="en-US" sz="2400" b="1"/>
            </a:br>
            <a:r>
              <a:rPr lang="zh-CN" altLang="en-US" sz="2400" b="1"/>
              <a:t>身体健康</a:t>
            </a:r>
            <a:br>
              <a:rPr lang="zh-CN" altLang="en-US" sz="2400" b="1"/>
            </a:br>
            <a:r>
              <a:rPr lang="zh-CN" altLang="en-US" sz="2400" b="1"/>
              <a:t>　　　　　　　　　　　　　　　　　　　　李萍</a:t>
            </a:r>
            <a:br>
              <a:rPr lang="zh-CN" altLang="en-US" sz="2400" b="1"/>
            </a:br>
            <a:r>
              <a:rPr lang="zh-CN" altLang="en-US" sz="2400" b="1"/>
              <a:t>　　　　　　　　　　　　　　　　　　　</a:t>
            </a:r>
            <a:r>
              <a:rPr lang="en-US" altLang="zh-CN" sz="2400" b="1"/>
              <a:t>9</a:t>
            </a:r>
            <a:r>
              <a:rPr lang="zh-CN" altLang="en-US" sz="2400" b="1"/>
              <a:t>月</a:t>
            </a:r>
            <a:r>
              <a:rPr lang="en-US" altLang="zh-CN" sz="2400" b="1"/>
              <a:t>10</a:t>
            </a:r>
            <a:r>
              <a:rPr lang="zh-CN" altLang="en-US" sz="2400" b="1"/>
              <a:t>日</a:t>
            </a: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304800" y="274638"/>
            <a:ext cx="335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4400" b="1">
                <a:solidFill>
                  <a:srgbClr val="0000CC"/>
                </a:solidFill>
                <a:ea typeface="楷体" pitchFamily="49" charset="-122"/>
              </a:rPr>
              <a:t>例文二：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229600" cy="1143000"/>
          </a:xfrm>
        </p:spPr>
        <p:txBody>
          <a:bodyPr/>
          <a:lstStyle/>
          <a:p>
            <a:r>
              <a:rPr lang="zh-CN" altLang="en-US" sz="5400" b="1">
                <a:solidFill>
                  <a:srgbClr val="0000CC"/>
                </a:solidFill>
                <a:ea typeface="楷体" pitchFamily="49" charset="-122"/>
              </a:rPr>
              <a:t>书信的结构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4600" y="1722438"/>
            <a:ext cx="3810000" cy="4525962"/>
          </a:xfrm>
        </p:spPr>
        <p:txBody>
          <a:bodyPr/>
          <a:lstStyle/>
          <a:p>
            <a:r>
              <a:rPr lang="zh-CN" altLang="en-US" sz="3600" b="1"/>
              <a:t>称谓</a:t>
            </a:r>
          </a:p>
          <a:p>
            <a:r>
              <a:rPr lang="zh-CN" altLang="en-US" sz="3600" b="1"/>
              <a:t>问候语</a:t>
            </a:r>
          </a:p>
          <a:p>
            <a:r>
              <a:rPr lang="zh-CN" altLang="en-US" sz="3600" b="1"/>
              <a:t>正文</a:t>
            </a:r>
          </a:p>
          <a:p>
            <a:r>
              <a:rPr lang="zh-CN" altLang="en-US" sz="3600" b="1"/>
              <a:t>祝颂语</a:t>
            </a:r>
          </a:p>
          <a:p>
            <a:r>
              <a:rPr lang="zh-CN" altLang="en-US" sz="3600" b="1"/>
              <a:t>署名、日期</a:t>
            </a:r>
          </a:p>
        </p:txBody>
      </p:sp>
    </p:spTree>
  </p:cSld>
  <p:clrMapOvr>
    <a:masterClrMapping/>
  </p:clrMapOvr>
  <p:transition spd="med">
    <p:wedg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30724" name="Picture 4" descr="323679xinzhiheka2_09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92275" y="0"/>
            <a:ext cx="58340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2339975" y="1196975"/>
            <a:ext cx="1727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Comic Sans MS" pitchFamily="66" charset="0"/>
            </a:endParaRPr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2195513" y="1125538"/>
            <a:ext cx="23764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omic Sans MS" pitchFamily="66" charset="0"/>
              </a:rPr>
              <a:t>亲爱的强强</a:t>
            </a:r>
            <a:r>
              <a:rPr lang="zh-CN" altLang="en-US" sz="2400">
                <a:latin typeface="Comic Sans MS" pitchFamily="66" charset="0"/>
              </a:rPr>
              <a:t>：</a:t>
            </a:r>
          </a:p>
        </p:txBody>
      </p:sp>
      <p:sp>
        <p:nvSpPr>
          <p:cNvPr id="30727" name="Rectangle 7"/>
          <p:cNvSpPr>
            <a:spLocks noChangeArrowheads="1"/>
          </p:cNvSpPr>
          <p:nvPr/>
        </p:nvSpPr>
        <p:spPr bwMode="auto">
          <a:xfrm>
            <a:off x="914400" y="3657600"/>
            <a:ext cx="67056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zh-CN" altLang="en-US" sz="2800" b="1">
                <a:solidFill>
                  <a:srgbClr val="0000CC"/>
                </a:solidFill>
                <a:latin typeface="宋体" pitchFamily="2" charset="-122"/>
              </a:rPr>
              <a:t>在首行顶格的位置写称谓，后加冒号。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zh-CN" altLang="en-US" sz="2800" b="1">
                <a:solidFill>
                  <a:srgbClr val="0000CC"/>
                </a:solidFill>
                <a:latin typeface="宋体" pitchFamily="2" charset="-122"/>
              </a:rPr>
              <a:t>为了表示尊敬、亲切，可在称谓前加上“尊敬的”或“亲爱的”等词。 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2800" b="1">
                <a:solidFill>
                  <a:srgbClr val="0000CC"/>
                </a:solidFill>
                <a:latin typeface="宋体" pitchFamily="2" charset="-122"/>
              </a:rPr>
              <a:t/>
            </a:r>
            <a:br>
              <a:rPr lang="zh-CN" altLang="en-US" sz="2800" b="1">
                <a:solidFill>
                  <a:srgbClr val="0000CC"/>
                </a:solidFill>
                <a:latin typeface="宋体" pitchFamily="2" charset="-122"/>
              </a:rPr>
            </a:br>
            <a:r>
              <a:rPr lang="zh-CN" altLang="en-US" sz="2800">
                <a:solidFill>
                  <a:srgbClr val="0000CC"/>
                </a:solidFill>
              </a:rPr>
              <a:t>　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26628" name="Picture 4" descr="323679xinzhiheka2_09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92275" y="0"/>
            <a:ext cx="58340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2339975" y="1196975"/>
            <a:ext cx="1727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Comic Sans MS" pitchFamily="66" charset="0"/>
            </a:endParaRP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2195513" y="1125538"/>
            <a:ext cx="19446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omic Sans MS" pitchFamily="66" charset="0"/>
              </a:rPr>
              <a:t>亲爱的强强：</a:t>
            </a:r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2195513" y="1557338"/>
            <a:ext cx="48974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latin typeface="Comic Sans MS" pitchFamily="66" charset="0"/>
              </a:rPr>
              <a:t>　　</a:t>
            </a:r>
            <a:r>
              <a:rPr lang="zh-CN" altLang="en-US" sz="2000" b="1">
                <a:latin typeface="Comic Sans MS" pitchFamily="66" charset="0"/>
              </a:rPr>
              <a:t>你好！你在新学校的生活还习惯吧，别忘记了老同学哟！</a:t>
            </a:r>
          </a:p>
        </p:txBody>
      </p:sp>
      <p:sp>
        <p:nvSpPr>
          <p:cNvPr id="26632" name="Rectangle 8"/>
          <p:cNvSpPr>
            <a:spLocks noChangeArrowheads="1"/>
          </p:cNvSpPr>
          <p:nvPr/>
        </p:nvSpPr>
        <p:spPr bwMode="auto">
          <a:xfrm>
            <a:off x="685800" y="3810000"/>
            <a:ext cx="76962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zh-CN" altLang="en-US" sz="2400" b="1">
                <a:solidFill>
                  <a:srgbClr val="0000CC"/>
                </a:solidFill>
              </a:rPr>
              <a:t>第二行开头空两格写问候语</a:t>
            </a:r>
            <a:r>
              <a:rPr lang="zh-CN" altLang="en-US" sz="2400">
                <a:solidFill>
                  <a:srgbClr val="0000CC"/>
                </a:solidFill>
              </a:rPr>
              <a:t>。</a:t>
            </a:r>
            <a:br>
              <a:rPr lang="zh-CN" altLang="en-US" sz="2400">
                <a:solidFill>
                  <a:srgbClr val="0000CC"/>
                </a:solidFill>
              </a:rPr>
            </a:br>
            <a:r>
              <a:rPr lang="zh-CN" altLang="en-US" sz="2400" b="1">
                <a:solidFill>
                  <a:srgbClr val="0000CC"/>
                </a:solidFill>
              </a:rPr>
              <a:t>运用礼貌语言，使收信人感到亲切，受到尊敬。</a:t>
            </a:r>
            <a:br>
              <a:rPr lang="zh-CN" altLang="en-US" sz="2400" b="1">
                <a:solidFill>
                  <a:srgbClr val="0000CC"/>
                </a:solidFill>
              </a:rPr>
            </a:br>
            <a:r>
              <a:rPr lang="zh-CN" altLang="en-US" sz="2400" b="1">
                <a:solidFill>
                  <a:srgbClr val="0000CC"/>
                </a:solidFill>
              </a:rPr>
              <a:t>长者多问候身体，中年人多问候事业和家庭，青年人多问候爱情和学业，少年儿童多祝愿健康成长。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27652" name="Picture 4" descr="323679xinzhiheka2_09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92275" y="0"/>
            <a:ext cx="58340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2339975" y="1196975"/>
            <a:ext cx="1727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Comic Sans MS" pitchFamily="66" charset="0"/>
            </a:endParaRP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2195513" y="1196975"/>
            <a:ext cx="143986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Comic Sans MS" pitchFamily="66" charset="0"/>
              </a:rPr>
              <a:t>亲爱的强强：</a:t>
            </a: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2411413" y="1557338"/>
            <a:ext cx="45370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Comic Sans MS" pitchFamily="66" charset="0"/>
              </a:rPr>
              <a:t>　你好！你在新学校的生活还习惯吧，别忘记了老同学哟</a:t>
            </a:r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2411413" y="2205038"/>
            <a:ext cx="4598987" cy="2016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Comic Sans MS" pitchFamily="66" charset="0"/>
              </a:rPr>
              <a:t>　最近我们准备开一次同学聚会，不知你有时间回来参加没有。</a:t>
            </a:r>
          </a:p>
          <a:p>
            <a:pPr>
              <a:spcBef>
                <a:spcPct val="50000"/>
              </a:spcBef>
            </a:pPr>
            <a:endParaRPr lang="zh-CN" altLang="en-US" b="1">
              <a:latin typeface="Comic Sans MS" pitchFamily="66" charset="0"/>
            </a:endParaRPr>
          </a:p>
          <a:p>
            <a:pPr>
              <a:spcBef>
                <a:spcPct val="50000"/>
              </a:spcBef>
            </a:pPr>
            <a:r>
              <a:rPr lang="en-US" altLang="zh-CN" b="1">
                <a:latin typeface="Arial"/>
              </a:rPr>
              <a:t>……</a:t>
            </a:r>
            <a:r>
              <a:rPr lang="en-US" altLang="zh-CN" b="1">
                <a:latin typeface="Comic Sans MS" pitchFamily="66" charset="0"/>
              </a:rPr>
              <a:t/>
            </a:r>
            <a:br>
              <a:rPr lang="en-US" altLang="zh-CN" b="1">
                <a:latin typeface="Comic Sans MS" pitchFamily="66" charset="0"/>
              </a:rPr>
            </a:br>
            <a:r>
              <a:rPr lang="zh-CN" altLang="en-US" b="1">
                <a:latin typeface="Comic Sans MS" pitchFamily="66" charset="0"/>
              </a:rPr>
              <a:t>　　另外，请你帮我到新华书店买一本语文学习资料，阅读方面的。</a:t>
            </a:r>
          </a:p>
        </p:txBody>
      </p:sp>
      <p:sp>
        <p:nvSpPr>
          <p:cNvPr id="27657" name="Rectangle 9"/>
          <p:cNvSpPr>
            <a:spLocks noChangeArrowheads="1"/>
          </p:cNvSpPr>
          <p:nvPr/>
        </p:nvSpPr>
        <p:spPr bwMode="auto">
          <a:xfrm>
            <a:off x="1371600" y="4648200"/>
            <a:ext cx="69342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zh-CN" altLang="en-US" sz="2000" b="1">
                <a:solidFill>
                  <a:srgbClr val="0000CC"/>
                </a:solidFill>
              </a:rPr>
              <a:t>另起一行空两格写；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zh-CN" altLang="en-US" sz="2000" b="1">
                <a:solidFill>
                  <a:srgbClr val="0000CC"/>
                </a:solidFill>
              </a:rPr>
              <a:t>一般一件事一段，注意要分层次叙述清楚，简洁清晰；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zh-CN" altLang="en-US" sz="2000" b="1">
                <a:solidFill>
                  <a:srgbClr val="0000CC"/>
                </a:solidFill>
              </a:rPr>
              <a:t>语言要求准确通俗，明白如话，不要作过多过深的修饰，以免造成对方难于理解。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28676" name="Picture 4" descr="323679xinzhiheka2_09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3400" y="0"/>
            <a:ext cx="58340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2339975" y="1196975"/>
            <a:ext cx="1727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Comic Sans MS" pitchFamily="66" charset="0"/>
            </a:endParaRP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1066800" y="1125538"/>
            <a:ext cx="19446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omic Sans MS" pitchFamily="66" charset="0"/>
              </a:rPr>
              <a:t>亲爱的强强：</a:t>
            </a: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1219200" y="1484313"/>
            <a:ext cx="50419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latin typeface="Comic Sans MS" pitchFamily="66" charset="0"/>
              </a:rPr>
              <a:t>　　</a:t>
            </a:r>
            <a:r>
              <a:rPr lang="zh-CN" altLang="en-US" sz="2000" b="1">
                <a:latin typeface="Comic Sans MS" pitchFamily="66" charset="0"/>
              </a:rPr>
              <a:t>你好！你在新学校的生活还习惯吧，可别忘记了老同学哟</a:t>
            </a:r>
          </a:p>
        </p:txBody>
      </p:sp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1212850" y="2193925"/>
            <a:ext cx="5111750" cy="222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latin typeface="Comic Sans MS" pitchFamily="66" charset="0"/>
              </a:rPr>
              <a:t>　　</a:t>
            </a:r>
            <a:r>
              <a:rPr lang="zh-CN" altLang="en-US" sz="2000" b="1">
                <a:latin typeface="Comic Sans MS" pitchFamily="66" charset="0"/>
              </a:rPr>
              <a:t>最近我们准备开一次同学聚会，不知你有时间回来参加没有。</a:t>
            </a:r>
          </a:p>
          <a:p>
            <a:pPr>
              <a:spcBef>
                <a:spcPct val="50000"/>
              </a:spcBef>
            </a:pPr>
            <a:r>
              <a:rPr lang="zh-CN" altLang="en-US" sz="2000" b="1">
                <a:latin typeface="Comic Sans MS" pitchFamily="66" charset="0"/>
              </a:rPr>
              <a:t>　　</a:t>
            </a:r>
            <a:r>
              <a:rPr lang="en-US" altLang="zh-CN" sz="2000" b="1">
                <a:latin typeface="Arial"/>
              </a:rPr>
              <a:t>……</a:t>
            </a:r>
            <a:r>
              <a:rPr lang="en-US" altLang="zh-CN" sz="2000" b="1">
                <a:latin typeface="Comic Sans MS" pitchFamily="66" charset="0"/>
              </a:rPr>
              <a:t/>
            </a:r>
            <a:br>
              <a:rPr lang="en-US" altLang="zh-CN" sz="2000" b="1">
                <a:latin typeface="Comic Sans MS" pitchFamily="66" charset="0"/>
              </a:rPr>
            </a:br>
            <a:endParaRPr lang="en-US" altLang="zh-CN" sz="2000" b="1">
              <a:latin typeface="Comic Sans MS" pitchFamily="66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000" b="1">
                <a:latin typeface="Comic Sans MS" pitchFamily="66" charset="0"/>
              </a:rPr>
              <a:t>　　另外，请你帮我到新华书店买一本语文学习资料，阅读方面的。</a:t>
            </a:r>
          </a:p>
        </p:txBody>
      </p:sp>
      <p:sp>
        <p:nvSpPr>
          <p:cNvPr id="28681" name="Text Box 9"/>
          <p:cNvSpPr txBox="1">
            <a:spLocks noChangeArrowheads="1"/>
          </p:cNvSpPr>
          <p:nvPr/>
        </p:nvSpPr>
        <p:spPr bwMode="auto">
          <a:xfrm>
            <a:off x="1285875" y="4495800"/>
            <a:ext cx="24479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latin typeface="Comic Sans MS" pitchFamily="66" charset="0"/>
              </a:rPr>
              <a:t>　　</a:t>
            </a:r>
            <a:r>
              <a:rPr lang="zh-CN" altLang="en-US" sz="2000" b="1">
                <a:latin typeface="Comic Sans MS" pitchFamily="66" charset="0"/>
              </a:rPr>
              <a:t>祝</a:t>
            </a:r>
            <a:br>
              <a:rPr lang="zh-CN" altLang="en-US" sz="2000" b="1">
                <a:latin typeface="Comic Sans MS" pitchFamily="66" charset="0"/>
              </a:rPr>
            </a:br>
            <a:r>
              <a:rPr lang="zh-CN" altLang="en-US" sz="2000" b="1">
                <a:latin typeface="Comic Sans MS" pitchFamily="66" charset="0"/>
              </a:rPr>
              <a:t>学习更上一层楼 ！</a:t>
            </a:r>
          </a:p>
        </p:txBody>
      </p:sp>
      <p:sp>
        <p:nvSpPr>
          <p:cNvPr id="28682" name="Rectangle 10"/>
          <p:cNvSpPr>
            <a:spLocks noChangeArrowheads="1"/>
          </p:cNvSpPr>
          <p:nvPr/>
        </p:nvSpPr>
        <p:spPr bwMode="auto">
          <a:xfrm>
            <a:off x="3581400" y="4267200"/>
            <a:ext cx="5562600" cy="2590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000" b="1">
                <a:solidFill>
                  <a:srgbClr val="0000CC"/>
                </a:solidFill>
              </a:rPr>
              <a:t>祝颂语写在正文之后，一表示正文的结束，二表示情感或礼貌。它主要有两种写法。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2000" b="1">
                <a:solidFill>
                  <a:srgbClr val="0000CC"/>
                </a:solidFill>
              </a:rPr>
              <a:t>第一，若用“此致”“敬礼”之类，格式是另起一行空两格写“此致”，“敬礼”下一行顶格写。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2000" b="1">
                <a:solidFill>
                  <a:srgbClr val="0000CC"/>
                </a:solidFill>
              </a:rPr>
              <a:t>第二，若用“祝身体健康”之类，“祝”字占一行，空两格书写，“身体健康”另起一行，顶格写。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29700" name="Picture 4" descr="323679xinzhiheka2_09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1000" y="0"/>
            <a:ext cx="58340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2339975" y="1196975"/>
            <a:ext cx="1727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Comic Sans MS" pitchFamily="66" charset="0"/>
            </a:endParaRPr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914400" y="1125538"/>
            <a:ext cx="19446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omic Sans MS" pitchFamily="66" charset="0"/>
              </a:rPr>
              <a:t>亲爱的强强：</a:t>
            </a:r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1066800" y="1484313"/>
            <a:ext cx="50419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latin typeface="Comic Sans MS" pitchFamily="66" charset="0"/>
              </a:rPr>
              <a:t>　　</a:t>
            </a:r>
            <a:r>
              <a:rPr lang="zh-CN" altLang="en-US" sz="2000" b="1">
                <a:latin typeface="Comic Sans MS" pitchFamily="66" charset="0"/>
              </a:rPr>
              <a:t>你好！你在新学校的生活还习惯吧，可别忘记了老同学哟</a:t>
            </a:r>
          </a:p>
        </p:txBody>
      </p:sp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1060450" y="2133600"/>
            <a:ext cx="5111750" cy="222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latin typeface="Comic Sans MS" pitchFamily="66" charset="0"/>
              </a:rPr>
              <a:t>　　</a:t>
            </a:r>
            <a:r>
              <a:rPr lang="zh-CN" altLang="en-US" sz="2000" b="1">
                <a:latin typeface="Comic Sans MS" pitchFamily="66" charset="0"/>
              </a:rPr>
              <a:t>最近我们准备开一次同学聚会，不知你有时间回来参加没有。</a:t>
            </a:r>
          </a:p>
          <a:p>
            <a:pPr>
              <a:spcBef>
                <a:spcPct val="50000"/>
              </a:spcBef>
            </a:pPr>
            <a:r>
              <a:rPr lang="zh-CN" altLang="en-US" sz="2000" b="1">
                <a:latin typeface="Comic Sans MS" pitchFamily="66" charset="0"/>
              </a:rPr>
              <a:t>　　</a:t>
            </a:r>
            <a:r>
              <a:rPr lang="en-US" altLang="zh-CN" sz="2000" b="1">
                <a:latin typeface="Arial"/>
              </a:rPr>
              <a:t>……</a:t>
            </a:r>
            <a:r>
              <a:rPr lang="en-US" altLang="zh-CN" sz="2000" b="1">
                <a:latin typeface="Comic Sans MS" pitchFamily="66" charset="0"/>
              </a:rPr>
              <a:t/>
            </a:r>
            <a:br>
              <a:rPr lang="en-US" altLang="zh-CN" sz="2000" b="1">
                <a:latin typeface="Comic Sans MS" pitchFamily="66" charset="0"/>
              </a:rPr>
            </a:br>
            <a:endParaRPr lang="en-US" altLang="zh-CN" sz="2000" b="1">
              <a:latin typeface="Comic Sans MS" pitchFamily="66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000" b="1">
                <a:latin typeface="Comic Sans MS" pitchFamily="66" charset="0"/>
              </a:rPr>
              <a:t>　　另外，请你帮我到新华书店买一本语文学习资料，阅读方面的。</a:t>
            </a:r>
          </a:p>
        </p:txBody>
      </p:sp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1066800" y="4419600"/>
            <a:ext cx="24479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latin typeface="Comic Sans MS" pitchFamily="66" charset="0"/>
              </a:rPr>
              <a:t>　　</a:t>
            </a:r>
            <a:r>
              <a:rPr lang="zh-CN" altLang="en-US" sz="2000" b="1">
                <a:latin typeface="Comic Sans MS" pitchFamily="66" charset="0"/>
              </a:rPr>
              <a:t>祝</a:t>
            </a:r>
            <a:br>
              <a:rPr lang="zh-CN" altLang="en-US" sz="2000" b="1">
                <a:latin typeface="Comic Sans MS" pitchFamily="66" charset="0"/>
              </a:rPr>
            </a:br>
            <a:r>
              <a:rPr lang="zh-CN" altLang="en-US" sz="2000" b="1">
                <a:latin typeface="Comic Sans MS" pitchFamily="66" charset="0"/>
              </a:rPr>
              <a:t>学习更上一层楼 ！</a:t>
            </a:r>
          </a:p>
        </p:txBody>
      </p:sp>
      <p:sp>
        <p:nvSpPr>
          <p:cNvPr id="29706" name="Text Box 10"/>
          <p:cNvSpPr txBox="1">
            <a:spLocks noChangeArrowheads="1"/>
          </p:cNvSpPr>
          <p:nvPr/>
        </p:nvSpPr>
        <p:spPr bwMode="auto">
          <a:xfrm>
            <a:off x="3657600" y="5334000"/>
            <a:ext cx="2089150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latin typeface="Comic Sans MS" pitchFamily="66" charset="0"/>
              </a:rPr>
              <a:t>你的好友：刘星</a:t>
            </a:r>
          </a:p>
          <a:p>
            <a:pPr>
              <a:spcBef>
                <a:spcPct val="50000"/>
              </a:spcBef>
            </a:pPr>
            <a:r>
              <a:rPr lang="zh-CN" altLang="en-US" sz="2000" b="1">
                <a:latin typeface="Comic Sans MS" pitchFamily="66" charset="0"/>
              </a:rPr>
              <a:t>　２月１９日</a:t>
            </a:r>
          </a:p>
        </p:txBody>
      </p:sp>
      <p:sp>
        <p:nvSpPr>
          <p:cNvPr id="29707" name="Rectangle 11"/>
          <p:cNvSpPr>
            <a:spLocks noChangeArrowheads="1"/>
          </p:cNvSpPr>
          <p:nvPr/>
        </p:nvSpPr>
        <p:spPr bwMode="auto">
          <a:xfrm>
            <a:off x="5791200" y="3810000"/>
            <a:ext cx="3352800" cy="3048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2000" b="1">
                <a:solidFill>
                  <a:srgbClr val="0000CC"/>
                </a:solidFill>
              </a:rPr>
              <a:t>            </a:t>
            </a:r>
            <a:r>
              <a:rPr lang="zh-CN" altLang="en-US" sz="2000" b="1">
                <a:solidFill>
                  <a:srgbClr val="FF0000"/>
                </a:solidFill>
              </a:rPr>
              <a:t>写信人的姓名写在结尾下一行的右边。</a:t>
            </a:r>
            <a:r>
              <a:rPr lang="zh-CN" altLang="en-US" sz="2000" b="1">
                <a:solidFill>
                  <a:srgbClr val="0000CC"/>
                </a:solidFill>
              </a:rPr>
              <a:t>根据写信人与收信人的关系，在姓名前可表明身份，如“学生 </a:t>
            </a:r>
            <a:r>
              <a:rPr lang="en-US" altLang="zh-CN" sz="2000" b="1">
                <a:solidFill>
                  <a:srgbClr val="0000CC"/>
                </a:solidFill>
              </a:rPr>
              <a:t>××× ”</a:t>
            </a:r>
            <a:r>
              <a:rPr lang="zh-CN" altLang="en-US" sz="2000" b="1">
                <a:solidFill>
                  <a:srgbClr val="0000CC"/>
                </a:solidFill>
              </a:rPr>
              <a:t>、“儿 </a:t>
            </a:r>
            <a:r>
              <a:rPr lang="en-US" altLang="zh-CN" sz="2000" b="1">
                <a:solidFill>
                  <a:srgbClr val="0000CC"/>
                </a:solidFill>
              </a:rPr>
              <a:t>×× ”</a:t>
            </a:r>
            <a:r>
              <a:rPr lang="zh-CN" altLang="en-US" sz="2000" b="1">
                <a:solidFill>
                  <a:srgbClr val="0000CC"/>
                </a:solidFill>
              </a:rPr>
              <a:t>等。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2000" b="1">
                <a:solidFill>
                  <a:srgbClr val="0000CC"/>
                </a:solidFill>
              </a:rPr>
              <a:t>            </a:t>
            </a:r>
            <a:r>
              <a:rPr lang="zh-CN" altLang="en-US" sz="2000" b="1">
                <a:solidFill>
                  <a:srgbClr val="FF0000"/>
                </a:solidFill>
              </a:rPr>
              <a:t>姓名正下方落下写信日期。</a:t>
            </a:r>
            <a:r>
              <a:rPr lang="zh-CN" altLang="en-US" sz="2000" b="1">
                <a:solidFill>
                  <a:srgbClr val="0000CC"/>
                </a:solidFill>
              </a:rPr>
              <a:t>一般的信只写月、日即可，重要的信年分也应写清楚。 </a:t>
            </a:r>
            <a:r>
              <a:rPr lang="zh-CN" altLang="en-US" sz="2000">
                <a:solidFill>
                  <a:srgbClr val="0000CC"/>
                </a:solidFill>
              </a:rPr>
              <a:t>　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4572000" cy="1143000"/>
          </a:xfrm>
        </p:spPr>
        <p:txBody>
          <a:bodyPr/>
          <a:lstStyle/>
          <a:p>
            <a:r>
              <a:rPr lang="zh-CN" altLang="en-US" sz="3600" b="1">
                <a:solidFill>
                  <a:srgbClr val="0000CC"/>
                </a:solidFill>
                <a:ea typeface="楷体" pitchFamily="49" charset="-122"/>
              </a:rPr>
              <a:t>书信的一般格式：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4876800"/>
          </a:xfrm>
          <a:solidFill>
            <a:schemeClr val="bg1"/>
          </a:solidFill>
          <a:ln>
            <a:solidFill>
              <a:schemeClr val="tx1"/>
            </a:solidFill>
            <a:miter lim="800000"/>
          </a:ln>
        </p:spPr>
        <p:txBody>
          <a:bodyPr/>
          <a:lstStyle/>
          <a:p>
            <a:pPr>
              <a:buFontTx/>
              <a:buNone/>
            </a:pPr>
            <a:r>
              <a:rPr lang="en-US" altLang="zh-CN" sz="2800" b="1"/>
              <a:t>   </a:t>
            </a:r>
            <a:r>
              <a:rPr lang="zh-CN" altLang="en-US" sz="2800" b="1"/>
              <a:t>敬爱的</a:t>
            </a:r>
            <a:r>
              <a:rPr lang="en-US" altLang="zh-CN" sz="2800" b="1"/>
              <a:t>(</a:t>
            </a:r>
            <a:r>
              <a:rPr lang="zh-CN" altLang="en-US" sz="2800" b="1"/>
              <a:t>或亲爱的、尊敬的等）</a:t>
            </a:r>
            <a:r>
              <a:rPr lang="en-US" altLang="zh-CN" sz="2800" b="1"/>
              <a:t>XX</a:t>
            </a:r>
            <a:r>
              <a:rPr lang="zh-CN" altLang="en-US" sz="2800" b="1"/>
              <a:t>：</a:t>
            </a:r>
            <a:br>
              <a:rPr lang="zh-CN" altLang="en-US" sz="2800" b="1"/>
            </a:br>
            <a:r>
              <a:rPr lang="zh-CN" altLang="en-US" sz="2800" b="1"/>
              <a:t>□□您好！</a:t>
            </a:r>
            <a:br>
              <a:rPr lang="zh-CN" altLang="en-US" sz="2800" b="1"/>
            </a:br>
            <a:r>
              <a:rPr lang="zh-CN" altLang="en-US" sz="2800" b="1"/>
              <a:t>□□</a:t>
            </a:r>
            <a:r>
              <a:rPr lang="en-US" altLang="zh-CN" sz="2800" b="1"/>
              <a:t>【</a:t>
            </a:r>
            <a:r>
              <a:rPr lang="zh-CN" altLang="en-US" sz="2800" b="1"/>
              <a:t>内容</a:t>
            </a:r>
            <a:r>
              <a:rPr lang="en-US" altLang="zh-CN" sz="2800" b="1"/>
              <a:t>………………………………………</a:t>
            </a:r>
            <a:br>
              <a:rPr lang="en-US" altLang="zh-CN" sz="2800" b="1"/>
            </a:br>
            <a:r>
              <a:rPr lang="en-US" altLang="zh-CN" sz="2800" b="1"/>
              <a:t>………………………………】</a:t>
            </a:r>
          </a:p>
          <a:p>
            <a:pPr>
              <a:buFontTx/>
              <a:buNone/>
            </a:pPr>
            <a:r>
              <a:rPr lang="en-US" altLang="zh-CN" sz="2800" b="1"/>
              <a:t>   □□</a:t>
            </a:r>
            <a:r>
              <a:rPr lang="zh-CN" altLang="en-US" sz="2800" b="1"/>
              <a:t>此致</a:t>
            </a:r>
            <a:br>
              <a:rPr lang="zh-CN" altLang="en-US" sz="2800" b="1"/>
            </a:br>
            <a:r>
              <a:rPr lang="zh-CN" altLang="en-US" sz="2800" b="1"/>
              <a:t>敬礼！</a:t>
            </a:r>
            <a:br>
              <a:rPr lang="zh-CN" altLang="en-US" sz="2800" b="1"/>
            </a:br>
            <a:r>
              <a:rPr lang="zh-CN" altLang="en-US" sz="2800" b="1"/>
              <a:t/>
            </a:r>
            <a:br>
              <a:rPr lang="zh-CN" altLang="en-US" sz="2800" b="1"/>
            </a:br>
            <a:r>
              <a:rPr lang="zh-CN" altLang="en-US" sz="2800" b="1"/>
              <a:t>□□□□□□□□□□□□□□□□□□（姓名）</a:t>
            </a:r>
            <a:br>
              <a:rPr lang="zh-CN" altLang="en-US" sz="2800" b="1"/>
            </a:br>
            <a:r>
              <a:rPr lang="zh-CN" altLang="en-US" sz="2800" b="1"/>
              <a:t>□□□□□□□□□□□□□□□□□□（日期）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057400"/>
            <a:ext cx="8229600" cy="26670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b="1">
                <a:solidFill>
                  <a:srgbClr val="0000CC"/>
                </a:solidFill>
              </a:rPr>
              <a:t>        </a:t>
            </a:r>
            <a:r>
              <a:rPr lang="zh-CN" altLang="en-US" b="1">
                <a:solidFill>
                  <a:srgbClr val="0000CC"/>
                </a:solidFill>
              </a:rPr>
              <a:t>称呼顶格打冒号，先向亲友问个好；</a:t>
            </a:r>
          </a:p>
          <a:p>
            <a:pPr>
              <a:buFontTx/>
              <a:buNone/>
            </a:pPr>
            <a:r>
              <a:rPr lang="zh-CN" altLang="en-US" b="1">
                <a:solidFill>
                  <a:srgbClr val="0000CC"/>
                </a:solidFill>
              </a:rPr>
              <a:t>        正文每段空两格，一件一件不乱套；</a:t>
            </a:r>
          </a:p>
          <a:p>
            <a:pPr>
              <a:buFontTx/>
              <a:buNone/>
            </a:pPr>
            <a:r>
              <a:rPr lang="zh-CN" altLang="en-US" b="1">
                <a:solidFill>
                  <a:srgbClr val="0000CC"/>
                </a:solidFill>
              </a:rPr>
              <a:t>        事情谈完写祝福，健康快乐常祈祷；</a:t>
            </a:r>
          </a:p>
          <a:p>
            <a:pPr>
              <a:buFontTx/>
              <a:buNone/>
            </a:pPr>
            <a:r>
              <a:rPr lang="zh-CN" altLang="en-US" b="1">
                <a:solidFill>
                  <a:srgbClr val="0000CC"/>
                </a:solidFill>
              </a:rPr>
              <a:t>        署名日期别漏掉，工整写在右下角。</a:t>
            </a: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1233488" y="730250"/>
            <a:ext cx="402431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600" b="1" u="sng">
                <a:ea typeface="楷体" pitchFamily="49" charset="-122"/>
              </a:rPr>
              <a:t>书信格式顺口溜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192088"/>
            <a:ext cx="3582987" cy="874712"/>
          </a:xfrm>
        </p:spPr>
        <p:txBody>
          <a:bodyPr/>
          <a:lstStyle/>
          <a:p>
            <a:pPr algn="l"/>
            <a:r>
              <a:rPr lang="zh-CN" altLang="en-US" sz="3200" b="1">
                <a:solidFill>
                  <a:srgbClr val="FF0000"/>
                </a:solidFill>
                <a:ea typeface="楷体" pitchFamily="49" charset="-122"/>
              </a:rPr>
              <a:t>课题导入</a:t>
            </a: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990600" y="1371600"/>
            <a:ext cx="7239000" cy="436767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随着科技的飞速发展，人们交流联系的方式变得多种多样。电话、短信、微信、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QQ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E-mail… …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成为人们交流的主流方式。而传统的书信却很少有人写了，但我还是很喜欢它那种厚厚的古朴的感觉。我想一定有很多朋友也和我一样有这种爱好，下面就是我收集到的书信的一般格式，如果谁有兴趣写信的话，希望它能够给你提供些参考。 </a:t>
            </a:r>
          </a:p>
        </p:txBody>
      </p:sp>
    </p:spTree>
  </p:cSld>
  <p:clrMapOvr>
    <a:masterClrMapping/>
  </p:clrMapOvr>
  <p:transition spd="med">
    <p:zoom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152400" y="420688"/>
            <a:ext cx="3341688" cy="874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ea typeface="楷体" pitchFamily="49" charset="-122"/>
              </a:rPr>
              <a:t>目标升华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914400" y="2117725"/>
            <a:ext cx="7329488" cy="1471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kumimoji="1" lang="en-US" altLang="zh-CN" sz="40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    </a:t>
            </a:r>
            <a:r>
              <a:rPr kumimoji="1"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你学会写书信的方法了吗？写作书信时，你还有什么困惑？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88913"/>
            <a:ext cx="9144000" cy="6669087"/>
          </a:xfrm>
        </p:spPr>
        <p:txBody>
          <a:bodyPr/>
          <a:lstStyle/>
          <a:p>
            <a:endParaRPr lang="zh-CN" altLang="zh-CN"/>
          </a:p>
        </p:txBody>
      </p:sp>
      <p:pic>
        <p:nvPicPr>
          <p:cNvPr id="25604" name="Picture 4" descr="2008102915833158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200" y="260350"/>
            <a:ext cx="9067800" cy="659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1295400" y="1828800"/>
            <a:ext cx="26638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>
                <a:latin typeface="Comic Sans MS" pitchFamily="66" charset="0"/>
              </a:rPr>
              <a:t>６　１　０　０　０　０</a:t>
            </a: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2268538" y="2636838"/>
            <a:ext cx="43211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latin typeface="Comic Sans MS" pitchFamily="66" charset="0"/>
              </a:rPr>
              <a:t>四川省成都市　　　　街　　号</a:t>
            </a: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3276600" y="3429000"/>
            <a:ext cx="31686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omic Sans MS" pitchFamily="66" charset="0"/>
              </a:rPr>
              <a:t>王　　强</a:t>
            </a:r>
            <a:r>
              <a:rPr lang="zh-CN" altLang="en-US" b="1">
                <a:latin typeface="Comic Sans MS" pitchFamily="66" charset="0"/>
              </a:rPr>
              <a:t>　同学　收</a:t>
            </a: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4311650" y="4267200"/>
            <a:ext cx="33845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latin typeface="Comic Sans MS" pitchFamily="66" charset="0"/>
              </a:rPr>
              <a:t>长沙市　　街　　号　　缄</a:t>
            </a:r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6735763" y="4784725"/>
            <a:ext cx="19510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latin typeface="Comic Sans MS" pitchFamily="66" charset="0"/>
              </a:rPr>
              <a:t>４１００１１</a:t>
            </a:r>
          </a:p>
        </p:txBody>
      </p:sp>
      <p:sp>
        <p:nvSpPr>
          <p:cNvPr id="25610" name="Line 10"/>
          <p:cNvSpPr>
            <a:spLocks noChangeShapeType="1"/>
          </p:cNvSpPr>
          <p:nvPr/>
        </p:nvSpPr>
        <p:spPr bwMode="auto">
          <a:xfrm>
            <a:off x="990600" y="2286000"/>
            <a:ext cx="31242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1" name="Rectangle 11"/>
          <p:cNvSpPr>
            <a:spLocks noChangeArrowheads="1"/>
          </p:cNvSpPr>
          <p:nvPr/>
        </p:nvSpPr>
        <p:spPr bwMode="auto">
          <a:xfrm>
            <a:off x="-228600" y="-76200"/>
            <a:ext cx="441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3600" b="1">
                <a:solidFill>
                  <a:srgbClr val="0000CC"/>
                </a:solidFill>
                <a:ea typeface="楷体" pitchFamily="49" charset="-122"/>
              </a:rPr>
              <a:t>信封的格式</a:t>
            </a:r>
          </a:p>
        </p:txBody>
      </p:sp>
      <p:sp>
        <p:nvSpPr>
          <p:cNvPr id="25613" name="AutoShape 13"/>
          <p:cNvSpPr>
            <a:spLocks noChangeArrowheads="1"/>
          </p:cNvSpPr>
          <p:nvPr/>
        </p:nvSpPr>
        <p:spPr bwMode="auto">
          <a:xfrm>
            <a:off x="2362200" y="914400"/>
            <a:ext cx="3962400" cy="457200"/>
          </a:xfrm>
          <a:prstGeom prst="wedgeRectCallout">
            <a:avLst>
              <a:gd name="adj1" fmla="val -56653"/>
              <a:gd name="adj2" fmla="val 13298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ea typeface="楷体" pitchFamily="49" charset="-122"/>
              </a:rPr>
              <a:t>收信人所在地的邮政编码</a:t>
            </a:r>
          </a:p>
        </p:txBody>
      </p:sp>
      <p:sp>
        <p:nvSpPr>
          <p:cNvPr id="25615" name="Line 15"/>
          <p:cNvSpPr>
            <a:spLocks noChangeShapeType="1"/>
          </p:cNvSpPr>
          <p:nvPr/>
        </p:nvSpPr>
        <p:spPr bwMode="auto">
          <a:xfrm>
            <a:off x="2438400" y="3200400"/>
            <a:ext cx="35814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6" name="Line 16"/>
          <p:cNvSpPr>
            <a:spLocks noChangeShapeType="1"/>
          </p:cNvSpPr>
          <p:nvPr/>
        </p:nvSpPr>
        <p:spPr bwMode="auto">
          <a:xfrm>
            <a:off x="2438400" y="3886200"/>
            <a:ext cx="35052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7" name="AutoShape 17"/>
          <p:cNvSpPr>
            <a:spLocks noChangeArrowheads="1"/>
          </p:cNvSpPr>
          <p:nvPr/>
        </p:nvSpPr>
        <p:spPr bwMode="auto">
          <a:xfrm>
            <a:off x="5486400" y="1676400"/>
            <a:ext cx="3429000" cy="914400"/>
          </a:xfrm>
          <a:prstGeom prst="wedgeRectCallout">
            <a:avLst>
              <a:gd name="adj1" fmla="val -38889"/>
              <a:gd name="adj2" fmla="val 14149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ea typeface="楷体" pitchFamily="49" charset="-122"/>
              </a:rPr>
              <a:t>收信人详细地址、姓名称谓</a:t>
            </a:r>
          </a:p>
        </p:txBody>
      </p:sp>
      <p:sp>
        <p:nvSpPr>
          <p:cNvPr id="25618" name="Line 18"/>
          <p:cNvSpPr>
            <a:spLocks noChangeShapeType="1"/>
          </p:cNvSpPr>
          <p:nvPr/>
        </p:nvSpPr>
        <p:spPr bwMode="auto">
          <a:xfrm>
            <a:off x="4267200" y="4648200"/>
            <a:ext cx="35052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9" name="Line 19"/>
          <p:cNvSpPr>
            <a:spLocks noChangeShapeType="1"/>
          </p:cNvSpPr>
          <p:nvPr/>
        </p:nvSpPr>
        <p:spPr bwMode="auto">
          <a:xfrm>
            <a:off x="6553200" y="5181600"/>
            <a:ext cx="17526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0" name="AutoShape 20"/>
          <p:cNvSpPr>
            <a:spLocks noChangeArrowheads="1"/>
          </p:cNvSpPr>
          <p:nvPr/>
        </p:nvSpPr>
        <p:spPr bwMode="auto">
          <a:xfrm>
            <a:off x="2590800" y="5638800"/>
            <a:ext cx="3810000" cy="685800"/>
          </a:xfrm>
          <a:prstGeom prst="wedgeRectCallout">
            <a:avLst>
              <a:gd name="adj1" fmla="val 61458"/>
              <a:gd name="adj2" fmla="val -18449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ea typeface="楷体" pitchFamily="49" charset="-122"/>
              </a:rPr>
              <a:t>寄信人姓名、地址和邮编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0" grpId="0" animBg="1"/>
      <p:bldP spid="25613" grpId="0" animBg="1"/>
      <p:bldP spid="25615" grpId="0" animBg="1"/>
      <p:bldP spid="25616" grpId="0" animBg="1"/>
      <p:bldP spid="25617" grpId="0" animBg="1"/>
      <p:bldP spid="25618" grpId="0" animBg="1"/>
      <p:bldP spid="25619" grpId="0" animBg="1"/>
      <p:bldP spid="2562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338138" y="2597150"/>
            <a:ext cx="8424862" cy="415498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7938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atinLnBrk="1"/>
            <a:r>
              <a:rPr kumimoji="1" lang="en-US" altLang="zh-CN" sz="2400" b="1">
                <a:latin typeface="굴림" pitchFamily="34" charset="-127"/>
              </a:rPr>
              <a:t>      </a:t>
            </a:r>
            <a:r>
              <a:rPr kumimoji="1" lang="zh-CN" altLang="en-US" sz="2400" b="1">
                <a:latin typeface="굴림" pitchFamily="34" charset="-127"/>
              </a:rPr>
              <a:t>敬爱的爷爷：</a:t>
            </a:r>
          </a:p>
          <a:p>
            <a:pPr latinLnBrk="1"/>
            <a:r>
              <a:rPr kumimoji="1" lang="zh-CN" altLang="en-US" sz="2400" b="1">
                <a:latin typeface="굴림" pitchFamily="34" charset="-127"/>
              </a:rPr>
              <a:t>      您好！近来身体好吗？</a:t>
            </a:r>
            <a:r>
              <a:rPr kumimoji="1" lang="zh-CN" altLang="en-US" sz="2400" b="1" u="sng">
                <a:latin typeface="굴림" pitchFamily="34" charset="-127"/>
              </a:rPr>
              <a:t>我们已有几个月未见面了，我常常惦念着您。</a:t>
            </a:r>
            <a:r>
              <a:rPr kumimoji="1" lang="zh-CN" altLang="en-US" sz="2400" b="1">
                <a:latin typeface="굴림" pitchFamily="34" charset="-127"/>
              </a:rPr>
              <a:t>有时思念心切，</a:t>
            </a:r>
            <a:r>
              <a:rPr kumimoji="1" lang="zh-CN" altLang="en-US" sz="2400" b="1" u="sng">
                <a:latin typeface="굴림" pitchFamily="34" charset="-127"/>
              </a:rPr>
              <a:t>我恨不得一下子很快飞到您的身旁，</a:t>
            </a:r>
            <a:r>
              <a:rPr kumimoji="1" lang="zh-CN" altLang="en-US" sz="2400" b="1">
                <a:latin typeface="굴림" pitchFamily="34" charset="-127"/>
              </a:rPr>
              <a:t>向您</a:t>
            </a:r>
            <a:r>
              <a:rPr kumimoji="1" lang="zh-CN" altLang="en-US" sz="2400" b="1">
                <a:solidFill>
                  <a:srgbClr val="0000CC"/>
                </a:solidFill>
                <a:latin typeface="굴림" pitchFamily="34" charset="-127"/>
              </a:rPr>
              <a:t>汇报</a:t>
            </a:r>
            <a:r>
              <a:rPr kumimoji="1" lang="zh-CN" altLang="en-US" sz="2400" b="1">
                <a:latin typeface="굴림" pitchFamily="34" charset="-127"/>
              </a:rPr>
              <a:t>我近来的情况，</a:t>
            </a:r>
            <a:r>
              <a:rPr kumimoji="1" lang="zh-CN" altLang="en-US" sz="2400" b="1">
                <a:solidFill>
                  <a:srgbClr val="0000CC"/>
                </a:solidFill>
                <a:latin typeface="굴림" pitchFamily="34" charset="-127"/>
              </a:rPr>
              <a:t>倾诉</a:t>
            </a:r>
            <a:r>
              <a:rPr kumimoji="1" lang="zh-CN" altLang="en-US" sz="2400" b="1">
                <a:latin typeface="굴림" pitchFamily="34" charset="-127"/>
              </a:rPr>
              <a:t>对您的思念之情。爷爷，</a:t>
            </a:r>
            <a:r>
              <a:rPr kumimoji="1" lang="zh-CN" altLang="en-US" sz="2400" b="1" u="sng">
                <a:latin typeface="굴림" pitchFamily="34" charset="-127"/>
              </a:rPr>
              <a:t>通过您多年对我的谆谆教导，使我各方面都有了很大的进步。</a:t>
            </a:r>
            <a:r>
              <a:rPr kumimoji="1" lang="zh-CN" altLang="en-US" sz="2400" b="1">
                <a:latin typeface="굴림" pitchFamily="34" charset="-127"/>
              </a:rPr>
              <a:t>目前，我各科成绩都很好，请勿挂念。我即将毕业，不久就要填报升学志愿，</a:t>
            </a:r>
            <a:r>
              <a:rPr kumimoji="1" lang="zh-CN" altLang="en-US" sz="2400" b="1" u="sng">
                <a:latin typeface="굴림" pitchFamily="34" charset="-127"/>
              </a:rPr>
              <a:t>我准备报考师范学校。</a:t>
            </a:r>
            <a:r>
              <a:rPr kumimoji="1" lang="zh-CN" altLang="en-US" sz="2400" b="1">
                <a:latin typeface="굴림" pitchFamily="34" charset="-127"/>
              </a:rPr>
              <a:t>您同意吗？请您</a:t>
            </a:r>
            <a:r>
              <a:rPr kumimoji="1" lang="zh-CN" altLang="en-US" sz="2400" b="1">
                <a:solidFill>
                  <a:srgbClr val="0000CC"/>
                </a:solidFill>
                <a:latin typeface="굴림" pitchFamily="34" charset="-127"/>
              </a:rPr>
              <a:t>务必</a:t>
            </a:r>
            <a:r>
              <a:rPr kumimoji="1" lang="zh-CN" altLang="en-US" sz="2400" b="1">
                <a:latin typeface="굴림" pitchFamily="34" charset="-127"/>
              </a:rPr>
              <a:t>来信谈谈意见。</a:t>
            </a:r>
          </a:p>
          <a:p>
            <a:pPr latinLnBrk="1"/>
            <a:r>
              <a:rPr kumimoji="1" lang="zh-CN" altLang="en-US" sz="2400" b="1">
                <a:latin typeface="굴림" pitchFamily="34" charset="-127"/>
              </a:rPr>
              <a:t>     此致敬礼</a:t>
            </a:r>
          </a:p>
          <a:p>
            <a:pPr latinLnBrk="1"/>
            <a:r>
              <a:rPr kumimoji="1" lang="zh-CN" altLang="en-US" sz="2400" b="1">
                <a:latin typeface="굴림" pitchFamily="34" charset="-127"/>
              </a:rPr>
              <a:t>                                                          </a:t>
            </a:r>
            <a:r>
              <a:rPr kumimoji="1" lang="zh-CN" altLang="en-US" sz="2400" b="1" smtClean="0">
                <a:latin typeface="굴림" pitchFamily="34" charset="-127"/>
              </a:rPr>
              <a:t> </a:t>
            </a:r>
            <a:r>
              <a:rPr kumimoji="1" lang="zh-CN" altLang="en-US" sz="2400" b="1">
                <a:latin typeface="굴림" pitchFamily="34" charset="-127"/>
              </a:rPr>
              <a:t>孙</a:t>
            </a:r>
            <a:r>
              <a:rPr kumimoji="1" lang="en-US" altLang="zh-CN" sz="2400" b="1">
                <a:latin typeface="굴림" pitchFamily="34" charset="-127"/>
              </a:rPr>
              <a:t>××</a:t>
            </a:r>
            <a:r>
              <a:rPr kumimoji="1" lang="zh-CN" altLang="en-US" sz="2400" b="1">
                <a:latin typeface="굴림" pitchFamily="34" charset="-127"/>
              </a:rPr>
              <a:t>敬上 </a:t>
            </a:r>
          </a:p>
          <a:p>
            <a:pPr latinLnBrk="1"/>
            <a:r>
              <a:rPr kumimoji="1" lang="zh-CN" altLang="en-US" sz="2400" b="1">
                <a:latin typeface="굴림" pitchFamily="34" charset="-127"/>
              </a:rPr>
              <a:t>                                                       </a:t>
            </a:r>
            <a:r>
              <a:rPr kumimoji="1" lang="en-US" altLang="zh-CN" sz="2400" b="1" smtClean="0">
                <a:latin typeface="굴림" pitchFamily="34" charset="-127"/>
              </a:rPr>
              <a:t>××</a:t>
            </a:r>
            <a:r>
              <a:rPr kumimoji="1" lang="zh-CN" altLang="en-US" sz="2400" b="1">
                <a:latin typeface="굴림" pitchFamily="34" charset="-127"/>
              </a:rPr>
              <a:t>年</a:t>
            </a:r>
            <a:r>
              <a:rPr kumimoji="1" lang="en-US" altLang="zh-CN" sz="2400" b="1">
                <a:latin typeface="굴림" pitchFamily="34" charset="-127"/>
              </a:rPr>
              <a:t>×</a:t>
            </a:r>
            <a:r>
              <a:rPr kumimoji="1" lang="zh-CN" altLang="en-US" sz="2400" b="1">
                <a:latin typeface="굴림" pitchFamily="34" charset="-127"/>
              </a:rPr>
              <a:t>月</a:t>
            </a:r>
            <a:r>
              <a:rPr kumimoji="1" lang="en-US" altLang="zh-CN" sz="2400" b="1">
                <a:latin typeface="굴림" pitchFamily="34" charset="-127"/>
              </a:rPr>
              <a:t>×</a:t>
            </a:r>
            <a:r>
              <a:rPr kumimoji="1" lang="zh-CN" altLang="en-US" sz="2400" b="1">
                <a:latin typeface="굴림" pitchFamily="34" charset="-127"/>
              </a:rPr>
              <a:t>日</a:t>
            </a: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179388" y="1196975"/>
            <a:ext cx="87137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7938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atinLnBrk="1">
              <a:spcBef>
                <a:spcPct val="50000"/>
              </a:spcBef>
            </a:pPr>
            <a:r>
              <a:rPr kumimoji="1" lang="en-US" altLang="zh-CN" sz="2400" b="1">
                <a:solidFill>
                  <a:schemeClr val="accent2"/>
                </a:solidFill>
                <a:latin typeface="굴림" pitchFamily="34" charset="-127"/>
                <a:ea typeface="굴림" pitchFamily="34" charset="-127"/>
              </a:rPr>
              <a:t>1</a:t>
            </a:r>
            <a:r>
              <a:rPr kumimoji="1" lang="zh-CN" altLang="en-US" sz="2400" b="1">
                <a:solidFill>
                  <a:schemeClr val="accent2"/>
                </a:solidFill>
                <a:latin typeface="굴림" pitchFamily="34" charset="-127"/>
              </a:rPr>
              <a:t>这封信格式有两处错误：</a:t>
            </a:r>
            <a:r>
              <a:rPr kumimoji="1" lang="zh-CN" altLang="en-US" sz="2400" b="1">
                <a:solidFill>
                  <a:schemeClr val="accent2"/>
                </a:solidFill>
                <a:latin typeface="굴림" pitchFamily="34" charset="-127"/>
                <a:ea typeface="굴림" pitchFamily="34" charset="-127"/>
              </a:rPr>
              <a:t> 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179388" y="1773238"/>
            <a:ext cx="87137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7938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atinLnBrk="1">
              <a:spcBef>
                <a:spcPct val="50000"/>
              </a:spcBef>
            </a:pPr>
            <a:r>
              <a:rPr kumimoji="1" lang="zh-CN" altLang="en-US" sz="2400" b="1">
                <a:solidFill>
                  <a:srgbClr val="FF0000"/>
                </a:solidFill>
                <a:latin typeface="굴림" pitchFamily="34" charset="-127"/>
              </a:rPr>
              <a:t>（</a:t>
            </a:r>
            <a:r>
              <a:rPr kumimoji="1" lang="en-US" altLang="zh-CN" sz="2400" b="1">
                <a:solidFill>
                  <a:srgbClr val="FF0000"/>
                </a:solidFill>
                <a:latin typeface="굴림" pitchFamily="34" charset="-127"/>
              </a:rPr>
              <a:t>1</a:t>
            </a:r>
            <a:r>
              <a:rPr kumimoji="1" lang="zh-CN" altLang="en-US" sz="2400" b="1">
                <a:solidFill>
                  <a:srgbClr val="FF0000"/>
                </a:solidFill>
                <a:latin typeface="굴림" pitchFamily="34" charset="-127"/>
              </a:rPr>
              <a:t>）称呼没有顶格写，（</a:t>
            </a:r>
            <a:r>
              <a:rPr kumimoji="1" lang="en-US" altLang="zh-CN" sz="2400" b="1">
                <a:solidFill>
                  <a:srgbClr val="FF0000"/>
                </a:solidFill>
                <a:latin typeface="굴림" pitchFamily="34" charset="-127"/>
              </a:rPr>
              <a:t>2</a:t>
            </a:r>
            <a:r>
              <a:rPr kumimoji="1" lang="zh-CN" altLang="en-US" sz="2400" b="1">
                <a:solidFill>
                  <a:srgbClr val="FF0000"/>
                </a:solidFill>
                <a:latin typeface="굴림" pitchFamily="34" charset="-127"/>
              </a:rPr>
              <a:t>）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/>
              </a:rPr>
              <a:t>“</a:t>
            </a:r>
            <a:r>
              <a:rPr kumimoji="1" lang="zh-CN" altLang="en-US" sz="2400" b="1">
                <a:solidFill>
                  <a:srgbClr val="FF0000"/>
                </a:solidFill>
                <a:latin typeface="굴림" pitchFamily="34" charset="-127"/>
              </a:rPr>
              <a:t>敬礼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/>
              </a:rPr>
              <a:t>”</a:t>
            </a:r>
            <a:r>
              <a:rPr kumimoji="1" lang="zh-CN" altLang="en-US" sz="2400" b="1">
                <a:solidFill>
                  <a:srgbClr val="FF0000"/>
                </a:solidFill>
                <a:latin typeface="굴림" pitchFamily="34" charset="-127"/>
              </a:rPr>
              <a:t>应移到下行顶格写。</a:t>
            </a: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395288" y="1052513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7938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atinLnBrk="1"/>
            <a:endParaRPr kumimoji="1" lang="zh-CN" altLang="zh-CN" sz="2400"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609600" y="533400"/>
            <a:ext cx="8137525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7938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atinLnBrk="1">
              <a:spcBef>
                <a:spcPct val="50000"/>
              </a:spcBef>
            </a:pPr>
            <a:r>
              <a:rPr kumimoji="1" lang="en-US" altLang="zh-CN" sz="2400" b="1">
                <a:solidFill>
                  <a:schemeClr val="accent2"/>
                </a:solidFill>
                <a:latin typeface="굴림" pitchFamily="34" charset="-127"/>
                <a:ea typeface="굴림" pitchFamily="34" charset="-127"/>
              </a:rPr>
              <a:t> 2 </a:t>
            </a:r>
            <a:r>
              <a:rPr kumimoji="1" lang="zh-CN" altLang="en-US" sz="2400" b="1">
                <a:solidFill>
                  <a:schemeClr val="accent2"/>
                </a:solidFill>
                <a:latin typeface="굴림" pitchFamily="34" charset="-127"/>
              </a:rPr>
              <a:t>正文划横线的四个句子中有两个病句，请改正。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76200" y="962025"/>
            <a:ext cx="8964613" cy="15525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7938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atinLnBrk="1"/>
            <a:r>
              <a:rPr kumimoji="1" lang="zh-CN" altLang="en-US" sz="2400" b="1">
                <a:solidFill>
                  <a:srgbClr val="FF0000"/>
                </a:solidFill>
                <a:latin typeface="굴림" pitchFamily="34" charset="-127"/>
              </a:rPr>
              <a:t>（</a:t>
            </a:r>
            <a:r>
              <a:rPr kumimoji="1" lang="en-US" altLang="zh-CN" sz="2400" b="1">
                <a:solidFill>
                  <a:srgbClr val="FF0000"/>
                </a:solidFill>
                <a:latin typeface="굴림" pitchFamily="34" charset="-127"/>
              </a:rPr>
              <a:t>1</a:t>
            </a:r>
            <a:r>
              <a:rPr kumimoji="1" lang="zh-CN" altLang="en-US" sz="2400" b="1">
                <a:solidFill>
                  <a:srgbClr val="FF0000"/>
                </a:solidFill>
                <a:latin typeface="굴림" pitchFamily="34" charset="-127"/>
              </a:rPr>
              <a:t>）</a:t>
            </a:r>
            <a:r>
              <a:rPr kumimoji="1" lang="zh-CN" altLang="en-US" sz="2400" b="1" u="sng">
                <a:solidFill>
                  <a:srgbClr val="FF0000"/>
                </a:solidFill>
                <a:latin typeface="Times New Roman"/>
              </a:rPr>
              <a:t>“</a:t>
            </a:r>
            <a:r>
              <a:rPr kumimoji="1" lang="zh-CN" altLang="en-US" sz="2400" b="1" u="sng">
                <a:solidFill>
                  <a:srgbClr val="FF0000"/>
                </a:solidFill>
                <a:latin typeface="굴림" pitchFamily="34" charset="-127"/>
              </a:rPr>
              <a:t>我恨不得一下子很快飞到您的身旁</a:t>
            </a:r>
            <a:r>
              <a:rPr kumimoji="1" lang="zh-CN" altLang="en-US" sz="2400" b="1" u="sng">
                <a:solidFill>
                  <a:srgbClr val="FF0000"/>
                </a:solidFill>
                <a:latin typeface="Times New Roman"/>
              </a:rPr>
              <a:t>”</a:t>
            </a:r>
            <a:r>
              <a:rPr kumimoji="1" lang="zh-CN" altLang="en-US" sz="2400" b="1" u="sng">
                <a:solidFill>
                  <a:srgbClr val="FF0000"/>
                </a:solidFill>
                <a:latin typeface="굴림" pitchFamily="34" charset="-127"/>
              </a:rPr>
              <a:t>，删去</a:t>
            </a:r>
            <a:r>
              <a:rPr kumimoji="1" lang="zh-CN" altLang="en-US" sz="2400" b="1" u="sng">
                <a:solidFill>
                  <a:srgbClr val="FF0000"/>
                </a:solidFill>
                <a:latin typeface="Times New Roman"/>
              </a:rPr>
              <a:t>“</a:t>
            </a:r>
            <a:r>
              <a:rPr kumimoji="1" lang="zh-CN" altLang="en-US" sz="2400" b="1" u="sng">
                <a:solidFill>
                  <a:srgbClr val="FF0000"/>
                </a:solidFill>
                <a:latin typeface="굴림" pitchFamily="34" charset="-127"/>
              </a:rPr>
              <a:t>一下子</a:t>
            </a:r>
            <a:r>
              <a:rPr kumimoji="1" lang="zh-CN" altLang="en-US" sz="2400" b="1" u="sng">
                <a:solidFill>
                  <a:srgbClr val="FF0000"/>
                </a:solidFill>
                <a:latin typeface="Times New Roman"/>
              </a:rPr>
              <a:t>”</a:t>
            </a:r>
            <a:r>
              <a:rPr kumimoji="1" lang="zh-CN" altLang="en-US" sz="2400" b="1" u="sng">
                <a:solidFill>
                  <a:srgbClr val="FF0000"/>
                </a:solidFill>
                <a:latin typeface="굴림" pitchFamily="34" charset="-127"/>
              </a:rPr>
              <a:t>或</a:t>
            </a:r>
            <a:r>
              <a:rPr kumimoji="1" lang="zh-CN" altLang="en-US" sz="2400" b="1" u="sng">
                <a:solidFill>
                  <a:srgbClr val="FF0000"/>
                </a:solidFill>
                <a:latin typeface="Times New Roman"/>
              </a:rPr>
              <a:t>“</a:t>
            </a:r>
            <a:r>
              <a:rPr kumimoji="1" lang="zh-CN" altLang="en-US" sz="2400" b="1" u="sng">
                <a:solidFill>
                  <a:srgbClr val="FF0000"/>
                </a:solidFill>
                <a:latin typeface="굴림" pitchFamily="34" charset="-127"/>
              </a:rPr>
              <a:t>很快</a:t>
            </a:r>
            <a:r>
              <a:rPr kumimoji="1" lang="zh-CN" altLang="en-US" sz="2400" b="1" u="sng">
                <a:solidFill>
                  <a:srgbClr val="FF0000"/>
                </a:solidFill>
                <a:latin typeface="Times New Roman"/>
              </a:rPr>
              <a:t>”</a:t>
            </a:r>
            <a:r>
              <a:rPr kumimoji="1" lang="zh-CN" altLang="en-US" sz="2400" b="1" u="sng">
                <a:solidFill>
                  <a:srgbClr val="FF0000"/>
                </a:solidFill>
                <a:latin typeface="굴림" pitchFamily="34" charset="-127"/>
              </a:rPr>
              <a:t>。</a:t>
            </a:r>
            <a:endParaRPr kumimoji="1" lang="zh-CN" altLang="en-US" sz="2400" b="1">
              <a:solidFill>
                <a:srgbClr val="FF0000"/>
              </a:solidFill>
              <a:latin typeface="굴림" pitchFamily="34" charset="-127"/>
            </a:endParaRPr>
          </a:p>
          <a:p>
            <a:pPr latinLnBrk="1"/>
            <a:r>
              <a:rPr kumimoji="1" lang="zh-CN" altLang="en-US" sz="2400" b="1">
                <a:solidFill>
                  <a:srgbClr val="FF0000"/>
                </a:solidFill>
                <a:latin typeface="굴림" pitchFamily="34" charset="-127"/>
              </a:rPr>
              <a:t>（</a:t>
            </a:r>
            <a:r>
              <a:rPr kumimoji="1" lang="en-US" altLang="zh-CN" sz="2400" b="1">
                <a:solidFill>
                  <a:srgbClr val="FF0000"/>
                </a:solidFill>
                <a:latin typeface="굴림" pitchFamily="34" charset="-127"/>
              </a:rPr>
              <a:t>2</a:t>
            </a:r>
            <a:r>
              <a:rPr kumimoji="1" lang="zh-CN" altLang="en-US" sz="2400" b="1">
                <a:solidFill>
                  <a:srgbClr val="FF0000"/>
                </a:solidFill>
                <a:latin typeface="굴림" pitchFamily="34" charset="-127"/>
              </a:rPr>
              <a:t>）</a:t>
            </a:r>
            <a:r>
              <a:rPr kumimoji="1" lang="zh-CN" altLang="en-US" sz="2400" b="1" u="sng">
                <a:solidFill>
                  <a:srgbClr val="FF0000"/>
                </a:solidFill>
                <a:latin typeface="Times New Roman"/>
              </a:rPr>
              <a:t>“</a:t>
            </a:r>
            <a:r>
              <a:rPr kumimoji="1" lang="zh-CN" altLang="en-US" sz="2400" b="1" u="sng">
                <a:solidFill>
                  <a:srgbClr val="FF0000"/>
                </a:solidFill>
                <a:latin typeface="굴림" pitchFamily="34" charset="-127"/>
              </a:rPr>
              <a:t>通过您多年对我的谆谆教导，使我各方面都有了很大进步</a:t>
            </a:r>
            <a:r>
              <a:rPr kumimoji="1" lang="zh-CN" altLang="en-US" sz="2400" b="1" u="sng">
                <a:solidFill>
                  <a:srgbClr val="FF0000"/>
                </a:solidFill>
                <a:latin typeface="Times New Roman"/>
              </a:rPr>
              <a:t>”</a:t>
            </a:r>
            <a:r>
              <a:rPr kumimoji="1" lang="zh-CN" altLang="en-US" sz="2400" b="1" u="sng">
                <a:solidFill>
                  <a:srgbClr val="FF0000"/>
                </a:solidFill>
                <a:latin typeface="굴림" pitchFamily="34" charset="-127"/>
              </a:rPr>
              <a:t>，删去</a:t>
            </a:r>
            <a:r>
              <a:rPr kumimoji="1" lang="zh-CN" altLang="en-US" sz="2400" b="1" u="sng">
                <a:solidFill>
                  <a:srgbClr val="FF0000"/>
                </a:solidFill>
                <a:latin typeface="Times New Roman"/>
              </a:rPr>
              <a:t>“</a:t>
            </a:r>
            <a:r>
              <a:rPr kumimoji="1" lang="zh-CN" altLang="en-US" sz="2400" b="1" u="sng">
                <a:solidFill>
                  <a:srgbClr val="FF0000"/>
                </a:solidFill>
                <a:latin typeface="굴림" pitchFamily="34" charset="-127"/>
              </a:rPr>
              <a:t>通过</a:t>
            </a:r>
            <a:r>
              <a:rPr kumimoji="1" lang="zh-CN" altLang="en-US" sz="2400" b="1" u="sng">
                <a:solidFill>
                  <a:srgbClr val="FF0000"/>
                </a:solidFill>
                <a:latin typeface="Times New Roman"/>
              </a:rPr>
              <a:t>”</a:t>
            </a:r>
            <a:r>
              <a:rPr kumimoji="1" lang="zh-CN" altLang="en-US" sz="2400" b="1" u="sng">
                <a:solidFill>
                  <a:srgbClr val="FF0000"/>
                </a:solidFill>
                <a:latin typeface="굴림" pitchFamily="34" charset="-127"/>
              </a:rPr>
              <a:t>或</a:t>
            </a:r>
            <a:r>
              <a:rPr kumimoji="1" lang="zh-CN" altLang="en-US" sz="2400" b="1" u="sng">
                <a:solidFill>
                  <a:srgbClr val="FF0000"/>
                </a:solidFill>
                <a:latin typeface="Times New Roman"/>
              </a:rPr>
              <a:t>“</a:t>
            </a:r>
            <a:r>
              <a:rPr kumimoji="1" lang="zh-CN" altLang="en-US" sz="2400" b="1" u="sng">
                <a:solidFill>
                  <a:srgbClr val="FF0000"/>
                </a:solidFill>
                <a:latin typeface="굴림" pitchFamily="34" charset="-127"/>
              </a:rPr>
              <a:t>使</a:t>
            </a:r>
            <a:r>
              <a:rPr kumimoji="1" lang="zh-CN" altLang="en-US" sz="2400" b="1" u="sng">
                <a:solidFill>
                  <a:srgbClr val="FF0000"/>
                </a:solidFill>
                <a:latin typeface="Times New Roman"/>
              </a:rPr>
              <a:t>”</a:t>
            </a:r>
            <a:r>
              <a:rPr kumimoji="1" lang="zh-CN" altLang="en-US" sz="2400" b="1" u="sng">
                <a:solidFill>
                  <a:srgbClr val="FF0000"/>
                </a:solidFill>
                <a:latin typeface="굴림" pitchFamily="34" charset="-127"/>
              </a:rPr>
              <a:t>。</a:t>
            </a: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76200" y="609600"/>
            <a:ext cx="9144000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7938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atinLnBrk="1"/>
            <a:r>
              <a:rPr kumimoji="1" lang="zh-CN" altLang="en-US" sz="2400" b="1">
                <a:solidFill>
                  <a:schemeClr val="accent2"/>
                </a:solidFill>
                <a:latin typeface="굴림" pitchFamily="34" charset="-127"/>
              </a:rPr>
              <a:t>文中加点的三个词中有一个不得体，找出来加以修改并说明理由。</a:t>
            </a:r>
          </a:p>
        </p:txBody>
      </p:sp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179388" y="1125538"/>
            <a:ext cx="8424862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7938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atinLnBrk="1">
              <a:spcBef>
                <a:spcPct val="50000"/>
              </a:spcBef>
            </a:pPr>
            <a:r>
              <a:rPr kumimoji="1" lang="en-US" altLang="zh-CN" sz="2400" b="1">
                <a:solidFill>
                  <a:srgbClr val="FF0000"/>
                </a:solidFill>
                <a:latin typeface="굴림" pitchFamily="34" charset="-127"/>
              </a:rPr>
              <a:t>      </a:t>
            </a:r>
            <a:r>
              <a:rPr kumimoji="1" lang="en-US" altLang="zh-CN" sz="2400" b="1">
                <a:solidFill>
                  <a:srgbClr val="FF0000"/>
                </a:solidFill>
                <a:latin typeface="Times New Roman"/>
              </a:rPr>
              <a:t>“</a:t>
            </a:r>
            <a:r>
              <a:rPr kumimoji="1" lang="zh-CN" altLang="en-US" sz="2400" b="1">
                <a:solidFill>
                  <a:srgbClr val="FF0000"/>
                </a:solidFill>
                <a:latin typeface="굴림" pitchFamily="34" charset="-127"/>
              </a:rPr>
              <a:t>务必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/>
              </a:rPr>
              <a:t>”</a:t>
            </a:r>
            <a:r>
              <a:rPr kumimoji="1" lang="zh-CN" altLang="en-US" sz="2400" b="1">
                <a:solidFill>
                  <a:srgbClr val="FF0000"/>
                </a:solidFill>
                <a:latin typeface="굴림" pitchFamily="34" charset="-127"/>
              </a:rPr>
              <a:t>不得体，可删去。因为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/>
              </a:rPr>
              <a:t>“</a:t>
            </a:r>
            <a:r>
              <a:rPr kumimoji="1" lang="zh-CN" altLang="en-US" sz="2400" b="1">
                <a:solidFill>
                  <a:srgbClr val="FF0000"/>
                </a:solidFill>
                <a:latin typeface="굴림" pitchFamily="34" charset="-127"/>
              </a:rPr>
              <a:t>务必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/>
              </a:rPr>
              <a:t>”</a:t>
            </a:r>
            <a:r>
              <a:rPr kumimoji="1" lang="zh-CN" altLang="en-US" sz="2400" b="1">
                <a:solidFill>
                  <a:srgbClr val="FF0000"/>
                </a:solidFill>
                <a:latin typeface="굴림" pitchFamily="34" charset="-127"/>
              </a:rPr>
              <a:t>一般是用于上对下的子要求。</a:t>
            </a:r>
          </a:p>
        </p:txBody>
      </p:sp>
      <p:sp>
        <p:nvSpPr>
          <p:cNvPr id="23562" name="Rectangle 10"/>
          <p:cNvSpPr>
            <a:spLocks noChangeArrowheads="1"/>
          </p:cNvSpPr>
          <p:nvPr/>
        </p:nvSpPr>
        <p:spPr bwMode="auto">
          <a:xfrm>
            <a:off x="228600" y="-457200"/>
            <a:ext cx="3109913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2800" b="1" smtClean="0">
                <a:solidFill>
                  <a:srgbClr val="FF0000"/>
                </a:solidFill>
                <a:ea typeface="楷体" pitchFamily="49" charset="-122"/>
              </a:rPr>
              <a:t>当堂</a:t>
            </a:r>
            <a:r>
              <a:rPr lang="zh-CN" altLang="en-US" sz="2800" b="1">
                <a:solidFill>
                  <a:srgbClr val="FF0000"/>
                </a:solidFill>
                <a:ea typeface="楷体" pitchFamily="49" charset="-122"/>
              </a:rPr>
              <a:t>训练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8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nimBg="1"/>
      <p:bldP spid="23555" grpId="0"/>
      <p:bldP spid="23555" grpId="1"/>
      <p:bldP spid="23556" grpId="0"/>
      <p:bldP spid="23556" grpId="1"/>
      <p:bldP spid="23558" grpId="0" animBg="1"/>
      <p:bldP spid="23558" grpId="1" animBg="1"/>
      <p:bldP spid="23559" grpId="0" animBg="1"/>
      <p:bldP spid="23559" grpId="1" animBg="1"/>
      <p:bldP spid="23560" grpId="0" animBg="1"/>
      <p:bldP spid="2356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838200" y="1600200"/>
            <a:ext cx="7848600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>
                <a:latin typeface="楷体" pitchFamily="49" charset="-122"/>
                <a:ea typeface="楷体" pitchFamily="49" charset="-122"/>
              </a:rPr>
              <a:t>    </a:t>
            </a:r>
            <a:r>
              <a:rPr kumimoji="1" lang="zh-CN" altLang="en-US" sz="3600" b="1">
                <a:latin typeface="楷体" pitchFamily="49" charset="-122"/>
                <a:ea typeface="楷体" pitchFamily="49" charset="-122"/>
              </a:rPr>
              <a:t>毕业在即，给你最难忘的人，如父母、老师、教官或者同学等，写一封信。</a:t>
            </a: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-65088" y="455613"/>
            <a:ext cx="3494088" cy="687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2800" b="1" smtClean="0">
                <a:solidFill>
                  <a:srgbClr val="FF0000"/>
                </a:solidFill>
                <a:ea typeface="楷体" pitchFamily="49" charset="-122"/>
              </a:rPr>
              <a:t>课后训练</a:t>
            </a:r>
            <a:endParaRPr lang="zh-CN" altLang="en-US" sz="2800" b="1">
              <a:solidFill>
                <a:srgbClr val="FF0000"/>
              </a:solidFill>
              <a:ea typeface="楷体" pitchFamily="49" charset="-122"/>
            </a:endParaRP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1600200" y="3870325"/>
            <a:ext cx="60198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CC"/>
                </a:solidFill>
              </a:rPr>
              <a:t>要求：</a:t>
            </a:r>
            <a:r>
              <a:rPr lang="en-US" altLang="zh-CN" sz="3200" b="1">
                <a:solidFill>
                  <a:srgbClr val="0000CC"/>
                </a:solidFill>
              </a:rPr>
              <a:t>1.</a:t>
            </a:r>
            <a:r>
              <a:rPr lang="zh-CN" altLang="en-US" sz="3200" b="1">
                <a:solidFill>
                  <a:srgbClr val="0000CC"/>
                </a:solidFill>
              </a:rPr>
              <a:t>书信的格式要正确；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CC"/>
                </a:solidFill>
              </a:rPr>
              <a:t>           </a:t>
            </a:r>
            <a:r>
              <a:rPr lang="en-US" altLang="zh-CN" sz="3200" b="1">
                <a:solidFill>
                  <a:srgbClr val="0000CC"/>
                </a:solidFill>
              </a:rPr>
              <a:t>2.</a:t>
            </a:r>
            <a:r>
              <a:rPr lang="zh-CN" altLang="en-US" sz="3200" b="1">
                <a:solidFill>
                  <a:srgbClr val="0000CC"/>
                </a:solidFill>
              </a:rPr>
              <a:t>感情真挚。</a:t>
            </a:r>
          </a:p>
        </p:txBody>
      </p:sp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" y="511175"/>
            <a:ext cx="5715000" cy="1470025"/>
          </a:xfrm>
        </p:spPr>
        <p:txBody>
          <a:bodyPr/>
          <a:lstStyle/>
          <a:p>
            <a:r>
              <a:rPr lang="zh-CN" altLang="en-US" sz="4000" b="1">
                <a:solidFill>
                  <a:schemeClr val="tx1"/>
                </a:solidFill>
                <a:ea typeface="楷体" pitchFamily="49" charset="-122"/>
              </a:rPr>
              <a:t>应用文写作指导之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24000" y="2438400"/>
            <a:ext cx="6400800" cy="1752600"/>
          </a:xfrm>
        </p:spPr>
        <p:txBody>
          <a:bodyPr/>
          <a:lstStyle/>
          <a:p>
            <a:r>
              <a:rPr lang="zh-CN" altLang="en-US" sz="7200" b="1">
                <a:solidFill>
                  <a:srgbClr val="0000CC"/>
                </a:solidFill>
                <a:ea typeface="楷体" pitchFamily="49" charset="-122"/>
              </a:rPr>
              <a:t>学学写书信</a:t>
            </a:r>
          </a:p>
        </p:txBody>
      </p:sp>
    </p:spTree>
  </p:cSld>
  <p:clrMapOvr>
    <a:masterClrMapping/>
  </p:clrMapOvr>
  <p:transition spd="med">
    <p:split orient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73150" y="755650"/>
            <a:ext cx="2889250" cy="692150"/>
          </a:xfrm>
        </p:spPr>
        <p:txBody>
          <a:bodyPr/>
          <a:lstStyle/>
          <a:p>
            <a:pPr algn="l"/>
            <a:r>
              <a:rPr lang="zh-CN" altLang="en-US" sz="3200" b="1" smtClean="0">
                <a:solidFill>
                  <a:srgbClr val="FF0000"/>
                </a:solidFill>
                <a:ea typeface="楷体" pitchFamily="49" charset="-122"/>
              </a:rPr>
              <a:t>学习目标</a:t>
            </a:r>
            <a:endParaRPr lang="zh-CN" altLang="en-US" sz="3200" b="1">
              <a:solidFill>
                <a:srgbClr val="FF0000"/>
              </a:solidFill>
              <a:ea typeface="楷体" pitchFamily="49" charset="-122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133600"/>
            <a:ext cx="6985000" cy="2743200"/>
          </a:xfrm>
        </p:spPr>
        <p:txBody>
          <a:bodyPr/>
          <a:lstStyle/>
          <a:p>
            <a:pPr algn="l">
              <a:lnSpc>
                <a:spcPct val="80000"/>
              </a:lnSpc>
            </a:pPr>
            <a:r>
              <a:rPr lang="en-US" altLang="zh-CN" sz="4000" b="1" dirty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了解书信常见的考查题型；</a:t>
            </a:r>
          </a:p>
          <a:p>
            <a:pPr algn="l">
              <a:lnSpc>
                <a:spcPct val="80000"/>
              </a:lnSpc>
            </a:pP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  <a:p>
            <a:pPr algn="l">
              <a:lnSpc>
                <a:spcPct val="80000"/>
              </a:lnSpc>
            </a:pPr>
            <a:r>
              <a:rPr lang="en-US" altLang="zh-CN" sz="4000" b="1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掌握书信的一般格式。</a:t>
            </a:r>
          </a:p>
        </p:txBody>
      </p:sp>
    </p:spTree>
  </p:cSld>
  <p:clrMapOvr>
    <a:masterClrMapping/>
  </p:clrMapOvr>
  <p:transition spd="slow"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76200"/>
            <a:ext cx="3506788" cy="1470025"/>
          </a:xfrm>
        </p:spPr>
        <p:txBody>
          <a:bodyPr/>
          <a:lstStyle/>
          <a:p>
            <a:r>
              <a:rPr lang="zh-CN" altLang="en-US" sz="3200" b="1">
                <a:solidFill>
                  <a:srgbClr val="FF0000"/>
                </a:solidFill>
                <a:ea typeface="楷体" pitchFamily="49" charset="-122"/>
              </a:rPr>
              <a:t>独立自学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2057400"/>
            <a:ext cx="7270750" cy="1600200"/>
          </a:xfrm>
        </p:spPr>
        <p:txBody>
          <a:bodyPr/>
          <a:lstStyle/>
          <a:p>
            <a:pPr algn="l">
              <a:lnSpc>
                <a:spcPct val="120000"/>
              </a:lnSpc>
            </a:pPr>
            <a:r>
              <a:rPr lang="en-US" altLang="zh-CN" sz="40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观察下面几组例文，说说书信常见的考查题型都有哪些。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2895600" y="4572000"/>
            <a:ext cx="37433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楷体" pitchFamily="49" charset="-122"/>
                <a:ea typeface="楷体" pitchFamily="49" charset="-122"/>
              </a:rPr>
              <a:t>你有</a:t>
            </a:r>
            <a:r>
              <a:rPr kumimoji="1" lang="en-US" altLang="zh-CN" sz="3200" b="1">
                <a:latin typeface="楷体" pitchFamily="49" charset="-122"/>
                <a:ea typeface="楷体" pitchFamily="49" charset="-122"/>
              </a:rPr>
              <a:t>4</a:t>
            </a:r>
            <a:r>
              <a:rPr kumimoji="1" lang="zh-CN" altLang="en-US" sz="3200" b="1">
                <a:latin typeface="楷体" pitchFamily="49" charset="-122"/>
                <a:ea typeface="楷体" pitchFamily="49" charset="-122"/>
              </a:rPr>
              <a:t>分钟的时间！</a:t>
            </a:r>
          </a:p>
        </p:txBody>
      </p:sp>
    </p:spTree>
  </p:cSld>
  <p:clrMapOvr>
    <a:masterClrMapping/>
  </p:clrMapOvr>
  <p:transition spd="med">
    <p:diamond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Grp="1" noChangeArrowheads="1"/>
          </p:cNvSpPr>
          <p:nvPr>
            <p:ph type="title"/>
          </p:nvPr>
        </p:nvSpPr>
        <p:spPr>
          <a:xfrm>
            <a:off x="-990600" y="274638"/>
            <a:ext cx="6172200" cy="1143000"/>
          </a:xfrm>
          <a:noFill/>
        </p:spPr>
        <p:txBody>
          <a:bodyPr/>
          <a:lstStyle/>
          <a:p>
            <a:r>
              <a:rPr lang="zh-CN" altLang="en-US" sz="48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例文一：</a:t>
            </a: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838200" y="2363788"/>
            <a:ext cx="7772400" cy="35036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indent="187325"/>
            <a:r>
              <a:rPr lang="en-US" altLang="zh-CN" sz="3200" b="1"/>
              <a:t>        </a:t>
            </a:r>
            <a:r>
              <a:rPr lang="zh-CN" altLang="en-US" sz="3200" b="1"/>
              <a:t>一位父亲在高速公路开车打电话，旁边的孩子一再提醒，父亲不要拨打电话，可是父亲不听劝阻，最终孩子选择报警。警察前来后对父亲进行批评教育，此事引起社会争议。以此为内容，写一封信</a:t>
            </a:r>
            <a:r>
              <a:rPr lang="en-US" altLang="zh-CN" sz="3200" b="1"/>
              <a:t>800</a:t>
            </a:r>
            <a:r>
              <a:rPr lang="zh-CN" altLang="en-US" sz="3200" b="1"/>
              <a:t>字的信。可选择给违章当事人、女儿、警察写。</a:t>
            </a:r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762000" y="1371600"/>
            <a:ext cx="81438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2015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新课标全国一卷：写一封信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材料作文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)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 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914400" y="274638"/>
            <a:ext cx="2819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48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例文二：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414338" y="1835150"/>
            <a:ext cx="8424862" cy="415498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7938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atinLnBrk="1"/>
            <a:r>
              <a:rPr kumimoji="1" lang="en-US" altLang="zh-CN" sz="2400" b="1">
                <a:latin typeface="굴림" pitchFamily="34" charset="-127"/>
              </a:rPr>
              <a:t>      </a:t>
            </a:r>
            <a:r>
              <a:rPr kumimoji="1" lang="zh-CN" altLang="en-US" sz="2400" b="1">
                <a:latin typeface="굴림" pitchFamily="34" charset="-127"/>
              </a:rPr>
              <a:t>敬爱的爷爷：</a:t>
            </a:r>
          </a:p>
          <a:p>
            <a:pPr latinLnBrk="1"/>
            <a:r>
              <a:rPr kumimoji="1" lang="zh-CN" altLang="en-US" sz="2400" b="1">
                <a:latin typeface="굴림" pitchFamily="34" charset="-127"/>
              </a:rPr>
              <a:t>      您好！近来身体好吗？</a:t>
            </a:r>
            <a:r>
              <a:rPr kumimoji="1" lang="zh-CN" altLang="en-US" sz="2400" b="1" u="sng">
                <a:latin typeface="굴림" pitchFamily="34" charset="-127"/>
              </a:rPr>
              <a:t>我们已有几个月未见面了，我常常惦念着您。</a:t>
            </a:r>
            <a:r>
              <a:rPr kumimoji="1" lang="zh-CN" altLang="en-US" sz="2400" b="1">
                <a:latin typeface="굴림" pitchFamily="34" charset="-127"/>
              </a:rPr>
              <a:t>有时思念心切，</a:t>
            </a:r>
            <a:r>
              <a:rPr kumimoji="1" lang="zh-CN" altLang="en-US" sz="2400" b="1" u="sng">
                <a:latin typeface="굴림" pitchFamily="34" charset="-127"/>
              </a:rPr>
              <a:t>我恨不得一下子很快飞到您的身旁，</a:t>
            </a:r>
            <a:r>
              <a:rPr kumimoji="1" lang="zh-CN" altLang="en-US" sz="2400" b="1">
                <a:latin typeface="굴림" pitchFamily="34" charset="-127"/>
              </a:rPr>
              <a:t>向您</a:t>
            </a:r>
            <a:r>
              <a:rPr kumimoji="1" lang="zh-CN" altLang="en-US" sz="2400" b="1">
                <a:solidFill>
                  <a:srgbClr val="0000CC"/>
                </a:solidFill>
                <a:latin typeface="굴림" pitchFamily="34" charset="-127"/>
              </a:rPr>
              <a:t>汇报</a:t>
            </a:r>
            <a:r>
              <a:rPr kumimoji="1" lang="zh-CN" altLang="en-US" sz="2400" b="1">
                <a:latin typeface="굴림" pitchFamily="34" charset="-127"/>
              </a:rPr>
              <a:t>我近来的情况，</a:t>
            </a:r>
            <a:r>
              <a:rPr kumimoji="1" lang="zh-CN" altLang="en-US" sz="2400" b="1">
                <a:solidFill>
                  <a:srgbClr val="0000CC"/>
                </a:solidFill>
                <a:latin typeface="굴림" pitchFamily="34" charset="-127"/>
              </a:rPr>
              <a:t>倾诉</a:t>
            </a:r>
            <a:r>
              <a:rPr kumimoji="1" lang="zh-CN" altLang="en-US" sz="2400" b="1">
                <a:latin typeface="굴림" pitchFamily="34" charset="-127"/>
              </a:rPr>
              <a:t>对您的思念之情。爷爷，</a:t>
            </a:r>
            <a:r>
              <a:rPr kumimoji="1" lang="zh-CN" altLang="en-US" sz="2400" b="1" u="sng">
                <a:latin typeface="굴림" pitchFamily="34" charset="-127"/>
              </a:rPr>
              <a:t>通过您多年对我的谆谆教导，使我各方面都有了很大的进步。</a:t>
            </a:r>
            <a:r>
              <a:rPr kumimoji="1" lang="zh-CN" altLang="en-US" sz="2400" b="1">
                <a:latin typeface="굴림" pitchFamily="34" charset="-127"/>
              </a:rPr>
              <a:t>目前，我各科成绩都很好，请勿挂念。我即将毕业，不久就要填报升学志愿，</a:t>
            </a:r>
            <a:r>
              <a:rPr kumimoji="1" lang="zh-CN" altLang="en-US" sz="2400" b="1" u="sng">
                <a:latin typeface="굴림" pitchFamily="34" charset="-127"/>
              </a:rPr>
              <a:t>我准备报考师范学校。</a:t>
            </a:r>
            <a:r>
              <a:rPr kumimoji="1" lang="zh-CN" altLang="en-US" sz="2400" b="1">
                <a:latin typeface="굴림" pitchFamily="34" charset="-127"/>
              </a:rPr>
              <a:t>您同意吗？请您</a:t>
            </a:r>
            <a:r>
              <a:rPr kumimoji="1" lang="zh-CN" altLang="en-US" sz="2400" b="1">
                <a:solidFill>
                  <a:srgbClr val="0000CC"/>
                </a:solidFill>
                <a:latin typeface="굴림" pitchFamily="34" charset="-127"/>
              </a:rPr>
              <a:t>务必</a:t>
            </a:r>
            <a:r>
              <a:rPr kumimoji="1" lang="zh-CN" altLang="en-US" sz="2400" b="1">
                <a:latin typeface="굴림" pitchFamily="34" charset="-127"/>
              </a:rPr>
              <a:t>来信谈谈意见。</a:t>
            </a:r>
          </a:p>
          <a:p>
            <a:pPr latinLnBrk="1"/>
            <a:r>
              <a:rPr kumimoji="1" lang="zh-CN" altLang="en-US" sz="2400" b="1">
                <a:latin typeface="굴림" pitchFamily="34" charset="-127"/>
              </a:rPr>
              <a:t>     此致敬礼</a:t>
            </a:r>
          </a:p>
          <a:p>
            <a:pPr latinLnBrk="1"/>
            <a:r>
              <a:rPr kumimoji="1" lang="zh-CN" altLang="en-US" sz="2400" b="1">
                <a:latin typeface="굴림" pitchFamily="34" charset="-127"/>
              </a:rPr>
              <a:t>                                                          </a:t>
            </a:r>
            <a:r>
              <a:rPr kumimoji="1" lang="zh-CN" altLang="en-US" sz="2400" b="1" smtClean="0">
                <a:latin typeface="굴림" pitchFamily="34" charset="-127"/>
              </a:rPr>
              <a:t>孙</a:t>
            </a:r>
            <a:r>
              <a:rPr kumimoji="1" lang="en-US" altLang="zh-CN" sz="2400" b="1">
                <a:latin typeface="굴림" pitchFamily="34" charset="-127"/>
              </a:rPr>
              <a:t>××</a:t>
            </a:r>
            <a:r>
              <a:rPr kumimoji="1" lang="zh-CN" altLang="en-US" sz="2400" b="1">
                <a:latin typeface="굴림" pitchFamily="34" charset="-127"/>
              </a:rPr>
              <a:t>敬上 </a:t>
            </a:r>
          </a:p>
          <a:p>
            <a:pPr latinLnBrk="1"/>
            <a:r>
              <a:rPr kumimoji="1" lang="zh-CN" altLang="en-US" sz="2400" b="1">
                <a:latin typeface="굴림" pitchFamily="34" charset="-127"/>
              </a:rPr>
              <a:t>                                                      </a:t>
            </a:r>
            <a:r>
              <a:rPr kumimoji="1" lang="en-US" altLang="zh-CN" sz="2400" b="1" smtClean="0">
                <a:latin typeface="굴림" pitchFamily="34" charset="-127"/>
              </a:rPr>
              <a:t>××</a:t>
            </a:r>
            <a:r>
              <a:rPr kumimoji="1" lang="zh-CN" altLang="en-US" sz="2400" b="1">
                <a:latin typeface="굴림" pitchFamily="34" charset="-127"/>
              </a:rPr>
              <a:t>年</a:t>
            </a:r>
            <a:r>
              <a:rPr kumimoji="1" lang="en-US" altLang="zh-CN" sz="2400" b="1">
                <a:latin typeface="굴림" pitchFamily="34" charset="-127"/>
              </a:rPr>
              <a:t>×</a:t>
            </a:r>
            <a:r>
              <a:rPr kumimoji="1" lang="zh-CN" altLang="en-US" sz="2400" b="1">
                <a:latin typeface="굴림" pitchFamily="34" charset="-127"/>
              </a:rPr>
              <a:t>月</a:t>
            </a:r>
            <a:r>
              <a:rPr kumimoji="1" lang="en-US" altLang="zh-CN" sz="2400" b="1">
                <a:latin typeface="굴림" pitchFamily="34" charset="-127"/>
              </a:rPr>
              <a:t>×</a:t>
            </a:r>
            <a:r>
              <a:rPr kumimoji="1" lang="zh-CN" altLang="en-US" sz="2400" b="1">
                <a:latin typeface="굴림" pitchFamily="34" charset="-127"/>
              </a:rPr>
              <a:t>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5638800" cy="1470025"/>
          </a:xfrm>
        </p:spPr>
        <p:txBody>
          <a:bodyPr/>
          <a:lstStyle/>
          <a:p>
            <a:r>
              <a:rPr lang="zh-CN" altLang="en-US" sz="3600" b="1">
                <a:ea typeface="楷体" pitchFamily="49" charset="-122"/>
              </a:rPr>
              <a:t>书信常见的考试题型：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38200" y="2438400"/>
            <a:ext cx="7696200" cy="2286000"/>
          </a:xfrm>
        </p:spPr>
        <p:txBody>
          <a:bodyPr/>
          <a:lstStyle/>
          <a:p>
            <a:pPr algn="l">
              <a:lnSpc>
                <a:spcPct val="80000"/>
              </a:lnSpc>
            </a:pPr>
            <a:r>
              <a:rPr lang="zh-CN" altLang="en-US" b="1">
                <a:solidFill>
                  <a:srgbClr val="0000CC"/>
                </a:solidFill>
              </a:rPr>
              <a:t>一、直接撰写书信  （以作文形式考查）</a:t>
            </a:r>
          </a:p>
          <a:p>
            <a:pPr algn="l">
              <a:lnSpc>
                <a:spcPct val="80000"/>
              </a:lnSpc>
            </a:pPr>
            <a:endParaRPr lang="zh-CN" altLang="en-US" b="1">
              <a:solidFill>
                <a:srgbClr val="0000CC"/>
              </a:solidFill>
            </a:endParaRPr>
          </a:p>
          <a:p>
            <a:pPr algn="l">
              <a:lnSpc>
                <a:spcPct val="80000"/>
              </a:lnSpc>
            </a:pPr>
            <a:r>
              <a:rPr lang="zh-CN" altLang="en-US" b="1">
                <a:solidFill>
                  <a:srgbClr val="0000CC"/>
                </a:solidFill>
              </a:rPr>
              <a:t>二、修改书信中的错误</a:t>
            </a:r>
          </a:p>
          <a:p>
            <a:pPr algn="l">
              <a:lnSpc>
                <a:spcPct val="80000"/>
              </a:lnSpc>
            </a:pPr>
            <a:r>
              <a:rPr lang="zh-CN" altLang="en-US" b="1">
                <a:solidFill>
                  <a:srgbClr val="0000CC"/>
                </a:solidFill>
              </a:rPr>
              <a:t>                     （综合性实践活动中考查）</a:t>
            </a:r>
          </a:p>
        </p:txBody>
      </p:sp>
    </p:spTree>
  </p:cSld>
  <p:clrMapOvr>
    <a:masterClrMapping/>
  </p:clrMapOvr>
  <p:transition spd="med">
    <p:spli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387350"/>
            <a:ext cx="2973388" cy="1136650"/>
          </a:xfrm>
        </p:spPr>
        <p:txBody>
          <a:bodyPr/>
          <a:lstStyle/>
          <a:p>
            <a:r>
              <a:rPr lang="zh-CN" altLang="en-US" sz="3200" b="1">
                <a:solidFill>
                  <a:srgbClr val="FF0000"/>
                </a:solidFill>
                <a:ea typeface="楷体" pitchFamily="49" charset="-122"/>
              </a:rPr>
              <a:t>引导探究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14400" y="2133600"/>
            <a:ext cx="7488238" cy="1600200"/>
          </a:xfrm>
        </p:spPr>
        <p:txBody>
          <a:bodyPr/>
          <a:lstStyle/>
          <a:p>
            <a:pPr algn="l"/>
            <a:r>
              <a:rPr lang="en-US" altLang="zh-CN" sz="40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结合下面的典型例文，尝试归纳出书信一般的写作格式。</a:t>
            </a:r>
          </a:p>
        </p:txBody>
      </p:sp>
    </p:spTree>
  </p:cSld>
  <p:clrMapOvr>
    <a:masterClrMapping/>
  </p:clrMapOvr>
  <p:transition spd="med">
    <p:wheel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1096</Words>
  <Application>Microsoft Office PowerPoint</Application>
  <PresentationFormat>全屏显示(4:3)</PresentationFormat>
  <Paragraphs>109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默认设计模板</vt:lpstr>
      <vt:lpstr>中考复习之应用文写作</vt:lpstr>
      <vt:lpstr>课题导入</vt:lpstr>
      <vt:lpstr>应用文写作指导之</vt:lpstr>
      <vt:lpstr>学习目标</vt:lpstr>
      <vt:lpstr>独立自学</vt:lpstr>
      <vt:lpstr>例文一：</vt:lpstr>
      <vt:lpstr>PowerPoint 演示文稿</vt:lpstr>
      <vt:lpstr>书信常见的考试题型：</vt:lpstr>
      <vt:lpstr>引导探究</vt:lpstr>
      <vt:lpstr>例文一：</vt:lpstr>
      <vt:lpstr>PowerPoint 演示文稿</vt:lpstr>
      <vt:lpstr>书信的结构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书信的一般格式：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中考复习之应用文写作</dc:title>
  <dc:creator>rbm.xkw.com</dc:creator>
  <cp:lastModifiedBy>hj</cp:lastModifiedBy>
  <cp:revision>2</cp:revision>
  <cp:lastPrinted>2021-06-22T07:51:24Z</cp:lastPrinted>
  <dcterms:created xsi:type="dcterms:W3CDTF">2021-06-22T07:51:24Z</dcterms:created>
  <dcterms:modified xsi:type="dcterms:W3CDTF">2021-06-27T01:30:15Z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