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7"/>
  </p:notesMasterIdLst>
  <p:sldIdLst>
    <p:sldId id="337" r:id="rId4"/>
    <p:sldId id="545" r:id="rId5"/>
    <p:sldId id="546" r:id="rId6"/>
    <p:sldId id="547" r:id="rId8"/>
    <p:sldId id="548" r:id="rId9"/>
    <p:sldId id="549" r:id="rId10"/>
    <p:sldId id="550" r:id="rId11"/>
    <p:sldId id="551" r:id="rId12"/>
    <p:sldId id="552" r:id="rId13"/>
    <p:sldId id="553" r:id="rId14"/>
    <p:sldId id="554" r:id="rId15"/>
    <p:sldId id="555" r:id="rId16"/>
    <p:sldId id="556" r:id="rId17"/>
    <p:sldId id="557" r:id="rId18"/>
    <p:sldId id="558" r:id="rId19"/>
    <p:sldId id="559" r:id="rId20"/>
    <p:sldId id="560" r:id="rId21"/>
    <p:sldId id="561" r:id="rId22"/>
    <p:sldId id="562" r:id="rId23"/>
    <p:sldId id="563" r:id="rId24"/>
    <p:sldId id="340" r:id="rId25"/>
    <p:sldId id="266" r:id="rId26"/>
    <p:sldId id="518" r:id="rId27"/>
    <p:sldId id="519" r:id="rId28"/>
    <p:sldId id="520" r:id="rId29"/>
    <p:sldId id="521" r:id="rId30"/>
    <p:sldId id="538" r:id="rId31"/>
    <p:sldId id="522" r:id="rId32"/>
    <p:sldId id="537" r:id="rId33"/>
    <p:sldId id="578" r:id="rId34"/>
    <p:sldId id="523" r:id="rId35"/>
    <p:sldId id="299" r:id="rId36"/>
    <p:sldId id="534" r:id="rId37"/>
    <p:sldId id="535" r:id="rId38"/>
  </p:sldIdLst>
  <p:sldSz cx="12192000" cy="6858000"/>
  <p:notesSz cx="6858000" cy="9144000"/>
  <p:custDataLst>
    <p:tags r:id="rId4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dministrator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17"/>
    <p:restoredTop sz="94660"/>
  </p:normalViewPr>
  <p:slideViewPr>
    <p:cSldViewPr snapToGrid="0">
      <p:cViewPr varScale="1">
        <p:scale>
          <a:sx n="33" d="100"/>
          <a:sy n="33" d="100"/>
        </p:scale>
        <p:origin x="-102" y="-798"/>
      </p:cViewPr>
      <p:guideLst>
        <p:guide orient="horz" pos="218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3" Type="http://schemas.openxmlformats.org/officeDocument/2006/relationships/tags" Target="tags/tag4.xml"/><Relationship Id="rId42" Type="http://schemas.openxmlformats.org/officeDocument/2006/relationships/commentAuthors" Target="commentAuthors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1.xml"/><Relationship Id="rId39" Type="http://schemas.openxmlformats.org/officeDocument/2006/relationships/presProps" Target="presProps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16AD4627-A90F-42EC-8534-0034211C9BFF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D7276877-804E-4A48-9CBA-BF4928A68FCD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481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481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fld id="{E1202F62-FDCD-42C4-B00D-6665E3C0D838}" type="slidenum">
              <a:rPr lang="zh-CN" altLang="en-US" smtClean="0">
                <a:ea typeface="宋体" panose="02010600030101010101" pitchFamily="2" charset="-122"/>
              </a:rPr>
            </a:fld>
            <a:endParaRPr lang="en-US" altLang="zh-CN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5427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4275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r"/>
            <a:fld id="{7D4E6657-C506-4E7D-AD3E-BDB6D0E49FDB}" type="slidenum">
              <a:rPr lang="zh-CN" altLang="en-US" sz="1200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</a:fld>
            <a:endParaRPr lang="en-US" altLang="zh-CN" sz="1200">
              <a:solidFill>
                <a:srgbClr val="000000"/>
              </a:solidFill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5837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8371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r"/>
            <a:fld id="{89BC88A5-58FF-4414-A5F8-147A2AB57555}" type="slidenum">
              <a:rPr lang="zh-CN" altLang="en-US" sz="1200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</a:fld>
            <a:endParaRPr lang="en-US" altLang="zh-CN" sz="1200">
              <a:solidFill>
                <a:srgbClr val="000000"/>
              </a:solidFill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6041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0419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r"/>
            <a:fld id="{6719AA5A-558A-460A-8FA0-623ED77A2E0D}" type="slidenum">
              <a:rPr lang="zh-CN" altLang="en-US" sz="1200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</a:fld>
            <a:endParaRPr lang="en-US" altLang="zh-CN" sz="1200">
              <a:solidFill>
                <a:srgbClr val="000000"/>
              </a:solidFill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969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969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fld id="{CC8E5971-85AB-426F-8B8D-AF01989DE325}" type="slidenum">
              <a:rPr lang="zh-CN" altLang="en-US" smtClean="0">
                <a:ea typeface="宋体" panose="02010600030101010101" pitchFamily="2" charset="-122"/>
              </a:rPr>
            </a:fld>
            <a:endParaRPr lang="en-US" altLang="zh-CN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379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3795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r"/>
            <a:fld id="{A6C3B812-A881-4945-B1B8-7C44007D2ACB}" type="slidenum">
              <a:rPr lang="zh-CN" altLang="en-US" sz="1200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</a:fld>
            <a:endParaRPr lang="en-US" altLang="zh-CN" sz="1200">
              <a:solidFill>
                <a:srgbClr val="000000"/>
              </a:solidFill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584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5843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r"/>
            <a:fld id="{F46C67DD-F3DA-4F93-8F3F-8B00467867EC}" type="slidenum">
              <a:rPr lang="zh-CN" altLang="en-US" sz="1200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</a:fld>
            <a:endParaRPr lang="en-US" altLang="zh-CN" sz="1200">
              <a:solidFill>
                <a:srgbClr val="000000"/>
              </a:solidFill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789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7891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r"/>
            <a:fld id="{EFF6050A-BDEB-49D0-AA22-F94CA670214B}" type="slidenum">
              <a:rPr lang="zh-CN" altLang="en-US" sz="1200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</a:fld>
            <a:endParaRPr lang="en-US" altLang="zh-CN" sz="1200">
              <a:solidFill>
                <a:srgbClr val="000000"/>
              </a:solidFill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993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9939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r"/>
            <a:fld id="{90A421A2-19FB-4D14-BB85-B8B969DB8CE9}" type="slidenum">
              <a:rPr lang="zh-CN" altLang="en-US" sz="1200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</a:fld>
            <a:endParaRPr lang="en-US" altLang="zh-CN" sz="1200">
              <a:solidFill>
                <a:srgbClr val="000000"/>
              </a:solidFill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4403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4035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r"/>
            <a:fld id="{7FFCF2A0-5B3B-4BC8-A802-A33EC36BA9D2}" type="slidenum">
              <a:rPr lang="zh-CN" altLang="en-US" sz="1200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</a:fld>
            <a:endParaRPr lang="en-US" altLang="zh-CN" sz="1200">
              <a:solidFill>
                <a:srgbClr val="000000"/>
              </a:solidFill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4403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4035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r"/>
            <a:fld id="{7FFCF2A0-5B3B-4BC8-A802-A33EC36BA9D2}" type="slidenum">
              <a:rPr lang="zh-CN" altLang="en-US" sz="1200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</a:fld>
            <a:endParaRPr lang="en-US" altLang="zh-CN" sz="1200">
              <a:solidFill>
                <a:srgbClr val="000000"/>
              </a:solidFill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789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789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eaLnBrk="1" hangingPunct="1"/>
            <a:fld id="{A38B24B0-C784-4FD8-9BA6-F4B19C200AD2}" type="slidenum">
              <a:rPr lang="zh-CN" altLang="en-US" smtClean="0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</a:fld>
            <a:endParaRPr lang="en-US" altLang="zh-CN" smtClean="0">
              <a:solidFill>
                <a:srgbClr val="000000"/>
              </a:solidFill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5632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6323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r"/>
            <a:fld id="{6AE1B545-A6ED-49F0-B890-2CF75C06889B}" type="slidenum">
              <a:rPr lang="zh-CN" altLang="en-US" sz="1200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</a:fld>
            <a:endParaRPr lang="en-US" altLang="zh-CN" sz="1200">
              <a:solidFill>
                <a:srgbClr val="000000"/>
              </a:solidFill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174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1747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r"/>
            <a:fld id="{85899744-0B53-45C2-B3FF-560634F0306F}" type="slidenum">
              <a:rPr lang="zh-CN" altLang="en-US" sz="1200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</a:fld>
            <a:endParaRPr lang="en-US" altLang="zh-CN" sz="1200">
              <a:solidFill>
                <a:srgbClr val="000000"/>
              </a:solidFill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4608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6083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r"/>
            <a:fld id="{978D7A80-C3C1-4D14-AA86-29B425A9C430}" type="slidenum">
              <a:rPr lang="zh-CN" altLang="en-US" sz="1200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</a:fld>
            <a:endParaRPr lang="en-US" altLang="zh-CN" sz="1200">
              <a:solidFill>
                <a:srgbClr val="000000"/>
              </a:solidFill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4813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13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fld id="{2A2BAE58-21C6-4815-B10D-D9DE6CC701E8}" type="slidenum">
              <a:rPr lang="zh-CN" altLang="en-US" smtClean="0">
                <a:ea typeface="宋体" panose="02010600030101010101" pitchFamily="2" charset="-122"/>
              </a:rPr>
            </a:fld>
            <a:endParaRPr lang="en-US" altLang="zh-CN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6041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0419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r"/>
            <a:fld id="{6719AA5A-558A-460A-8FA0-623ED77A2E0D}" type="slidenum">
              <a:rPr lang="zh-CN" altLang="en-US" sz="1200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</a:fld>
            <a:endParaRPr lang="en-US" altLang="zh-CN" sz="1200">
              <a:solidFill>
                <a:srgbClr val="000000"/>
              </a:solidFill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6246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2467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r"/>
            <a:fld id="{6485D04F-640F-4DEE-83DF-D584A8A308C4}" type="slidenum">
              <a:rPr lang="zh-CN" altLang="en-US" sz="1200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</a:fld>
            <a:endParaRPr lang="en-US" altLang="zh-CN" sz="1200">
              <a:solidFill>
                <a:srgbClr val="000000"/>
              </a:solidFill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993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9939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r"/>
            <a:fld id="{CD772180-88F4-4E28-8630-B26023C5AC85}" type="slidenum">
              <a:rPr lang="zh-CN" altLang="en-US" sz="1200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</a:fld>
            <a:endParaRPr lang="en-US" altLang="zh-CN" sz="1200">
              <a:solidFill>
                <a:srgbClr val="000000"/>
              </a:solidFill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4198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987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r"/>
            <a:fld id="{F18C80EB-0636-4B42-9BCD-698A79DE912E}" type="slidenum">
              <a:rPr lang="zh-CN" altLang="en-US" sz="1200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</a:fld>
            <a:endParaRPr lang="en-US" altLang="zh-CN" sz="1200">
              <a:solidFill>
                <a:srgbClr val="000000"/>
              </a:solidFill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4403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4035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r"/>
            <a:fld id="{ECD5F5E2-8C98-4495-875F-275BCFA09055}" type="slidenum">
              <a:rPr lang="zh-CN" altLang="en-US" sz="1200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</a:fld>
            <a:endParaRPr lang="en-US" altLang="zh-CN" sz="1200">
              <a:solidFill>
                <a:srgbClr val="000000"/>
              </a:solidFill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4608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6083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r"/>
            <a:fld id="{B579C7DF-4F2B-4F6D-9FA2-B237FD6198B6}" type="slidenum">
              <a:rPr lang="zh-CN" altLang="en-US" sz="1200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</a:fld>
            <a:endParaRPr lang="en-US" altLang="zh-CN" sz="1200">
              <a:solidFill>
                <a:srgbClr val="000000"/>
              </a:solidFill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4813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131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r"/>
            <a:fld id="{60593E35-7EA2-4E14-BCA8-7162D68777E3}" type="slidenum">
              <a:rPr lang="zh-CN" altLang="en-US" sz="1200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</a:fld>
            <a:endParaRPr lang="en-US" altLang="zh-CN" sz="1200">
              <a:solidFill>
                <a:srgbClr val="000000"/>
              </a:solidFill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5017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0179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r"/>
            <a:fld id="{FD9A3898-338D-488D-9A12-36BBD2CDCC37}" type="slidenum">
              <a:rPr lang="zh-CN" altLang="en-US" sz="1200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</a:fld>
            <a:endParaRPr lang="en-US" altLang="zh-CN" sz="1200">
              <a:solidFill>
                <a:srgbClr val="000000"/>
              </a:solidFill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5222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2227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r"/>
            <a:fld id="{3606E53C-CD16-4B5C-B7AE-6EA39ABB1623}" type="slidenum">
              <a:rPr lang="zh-CN" altLang="en-US" sz="1200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</a:fld>
            <a:endParaRPr lang="en-US" altLang="zh-CN" sz="1200">
              <a:solidFill>
                <a:srgbClr val="000000"/>
              </a:solidFill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3C4E74-D8AD-4AC0-87D8-9DF0943BFA38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3956AE-0719-4780-961F-14FDB2D23E2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C4639E-2272-4967-8AEC-D8DE38E2D0F0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4EAA8-ACC7-4A4B-B5D8-A717964CD1F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1A8908-C3A5-46AB-A6A1-B30CE2C1C151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A4C4C4-2B34-4518-A1F7-7A70793F23E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632A7F-3C62-4F65-8583-557457BA85E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354ED2-60DB-4624-A895-0FC8344D165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AB6207-76A5-448D-9968-7035ED8FE80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DBBFD1-4E91-4A83-B504-9B0279CCDBB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3AA913-CF9A-4D18-95DD-7C83399EC52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08C20C-1703-4EAC-8A1E-99580FF779E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5BD73E-6A33-4568-A9D9-4FA678E3CBD9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52922B-2B2D-4A9C-A028-AC75C3DFAD0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30EE07-4A17-4593-BB96-F8BCF904B9A0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EFD86E-EB83-44DA-9BD9-B6049B80B0B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537C3A-B144-45F1-A763-843A7025190C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96545F-C822-4DF3-AD9F-2E90027ECEB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EFDB66-3C29-41B1-8D2F-EFDE16CF3A01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BB7457-9800-482D-A2F0-A5DBB4EA296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B7B40B-B328-4AD1-BE90-BABE9D9DA3E5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63D8A9-2EFB-4A42-9A79-2F0EDCE7D3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A4CBD5-7359-408D-9C5D-8653B2EA973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2E89FA-BAFF-4DDD-99CE-018788A1B7A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6CA9C9-5B0D-45B2-9945-66EB427E70F7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BAE2E7-7FF6-4B7A-8E56-60819680649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680463-FFC4-4CC8-8499-46BBDD7DA9F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977C70-A91F-4DA0-B065-D555EF8166D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375752-5B2A-4A67-8051-3408CC9F466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ED6536-0539-4C73-994A-78B292043B2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D24A6B-7596-465B-B2B4-44A366B24E3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31BF1F-D2BF-404E-8D7D-78515F7BFCB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D3EDC7-95D8-47E8-9F5D-AD6D7257FB49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B35D63-2965-4E0F-80F0-443C764B36E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B42673-13DB-40A0-BA65-C8E6E68191DF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F6BDE8-976D-4FAA-8718-F33B9E0A4F8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131EE3-D30F-4413-A8FB-6378B8F09D36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20D371-F569-42C5-839B-7A9F47FDA32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D9BB2F-9A97-4041-911E-5D0E918EA81D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81F9EC-0856-4FDD-AFD1-AD8B9242478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6FB450-2A67-4027-A85F-23D35CE28CFD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FA3DA0-C20D-4CF6-BEF9-8F718F4249D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5E57F7-98DC-4319-9AAC-6A60B05CBE73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D480B3-EF51-44B9-94EF-BE287C42385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271D6A8-7002-4350-90DB-D8FDEB97827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7AF7D573-5BA1-47ED-8309-94DC4E9FFFA1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3315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460AD81-5A35-4F35-B296-98D7EBC562A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8E85A0A-F265-41FC-9E3B-7DA462A2E6C1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3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副标题 2"/>
          <p:cNvSpPr txBox="1"/>
          <p:nvPr/>
        </p:nvSpPr>
        <p:spPr>
          <a:xfrm>
            <a:off x="7907338" y="6381750"/>
            <a:ext cx="3608387" cy="4762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ct val="0"/>
              </a:spcAft>
              <a:defRPr/>
            </a:pPr>
            <a:r>
              <a:rPr lang="en-US" altLang="zh-CN" i="1" smtClean="0">
                <a:solidFill>
                  <a:schemeClr val="bg1">
                    <a:lumMod val="9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CHUZHONG YUWEN</a:t>
            </a:r>
            <a:endParaRPr lang="zh-CN" altLang="en-US" i="1" smtClean="0">
              <a:solidFill>
                <a:schemeClr val="bg1">
                  <a:lumMod val="9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629" name="标题 1"/>
          <p:cNvSpPr>
            <a:spLocks noGrp="1"/>
          </p:cNvSpPr>
          <p:nvPr/>
        </p:nvSpPr>
        <p:spPr bwMode="auto">
          <a:xfrm>
            <a:off x="592138" y="1141413"/>
            <a:ext cx="10950575" cy="2879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>
              <a:lnSpc>
                <a:spcPts val="7300"/>
              </a:lnSpc>
            </a:pPr>
            <a:br>
              <a:rPr lang="en-US" altLang="zh-CN" sz="6000" b="1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6000" b="1"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6000" b="1">
                <a:latin typeface="黑体" panose="02010609060101010101" pitchFamily="49" charset="-122"/>
                <a:ea typeface="黑体" panose="02010609060101010101" pitchFamily="49" charset="-122"/>
              </a:rPr>
              <a:t>第三单元</a:t>
            </a:r>
            <a:r>
              <a:rPr lang="en-US" altLang="zh-CN" sz="6000" b="1"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6000" b="1">
                <a:latin typeface="黑体" panose="02010609060101010101" pitchFamily="49" charset="-122"/>
                <a:ea typeface="黑体" panose="02010609060101010101" pitchFamily="49" charset="-122"/>
              </a:rPr>
              <a:t>阅读  </a:t>
            </a:r>
            <a:br>
              <a:rPr lang="en-US" altLang="zh-CN" sz="6000" b="1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6000" b="1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lang="zh-CN" altLang="en-US" sz="6000" b="1">
                <a:latin typeface="黑体" panose="02010609060101010101" pitchFamily="49" charset="-122"/>
                <a:ea typeface="黑体" panose="02010609060101010101" pitchFamily="49" charset="-122"/>
              </a:rPr>
              <a:t>核舟记</a:t>
            </a:r>
            <a:br>
              <a:rPr lang="zh-CN" altLang="en-US" sz="6000" b="1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6000" b="1">
                <a:latin typeface="黑体" panose="02010609060101010101" pitchFamily="49" charset="-122"/>
                <a:ea typeface="黑体" panose="02010609060101010101" pitchFamily="49" charset="-122"/>
              </a:rPr>
              <a:t>                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魏学洢</a:t>
            </a:r>
            <a:endParaRPr lang="zh-CN" altLang="en-US" sz="4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ext Box 5"/>
          <p:cNvSpPr txBox="1">
            <a:spLocks noChangeArrowheads="1"/>
          </p:cNvSpPr>
          <p:nvPr/>
        </p:nvSpPr>
        <p:spPr bwMode="auto">
          <a:xfrm>
            <a:off x="1277938" y="830263"/>
            <a:ext cx="10328275" cy="504753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defTabSz="1219200">
              <a:lnSpc>
                <a:spcPct val="200000"/>
              </a:lnSpc>
              <a:buClr>
                <a:schemeClr val="tx2"/>
              </a:buClr>
              <a:buSzPct val="70000"/>
              <a:buFont typeface="Arial" panose="020B0604020202020204" pitchFamily="34" charset="0"/>
              <a:buNone/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器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皿      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八分有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奇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       不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糁    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峨冠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en-US" altLang="zh-CN" sz="4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1219200">
              <a:lnSpc>
                <a:spcPct val="200000"/>
              </a:lnSpc>
              <a:buClr>
                <a:schemeClr val="tx2"/>
              </a:buClr>
              <a:buSzPct val="70000"/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矫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首      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贻</a:t>
            </a: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箬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篷    多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髯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      衣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褶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en-US" altLang="zh-CN" sz="4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1219200">
              <a:lnSpc>
                <a:spcPct val="200000"/>
              </a:lnSpc>
              <a:buClr>
                <a:schemeClr val="tx2"/>
              </a:buClr>
              <a:buSzPct val="70000"/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椎髻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趾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曾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不盈</a:t>
            </a: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壬戌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1219200">
              <a:lnSpc>
                <a:spcPct val="200000"/>
              </a:lnSpc>
              <a:buClr>
                <a:schemeClr val="tx2"/>
              </a:buClr>
              <a:buSzPct val="70000"/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篆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章     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虞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     一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楫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黍</a:t>
            </a:r>
            <a:endParaRPr lang="zh-CN" altLang="en-US" sz="4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 Box 5"/>
          <p:cNvSpPr txBox="1">
            <a:spLocks noChangeArrowheads="1"/>
          </p:cNvSpPr>
          <p:nvPr/>
        </p:nvSpPr>
        <p:spPr bwMode="auto">
          <a:xfrm>
            <a:off x="1649082" y="810289"/>
            <a:ext cx="1281112" cy="669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algn="ctr" defTabSz="1219200">
              <a:spcBef>
                <a:spcPct val="20000"/>
              </a:spcBef>
              <a:buClr>
                <a:schemeClr val="tx2"/>
              </a:buClr>
              <a:buSzPct val="70000"/>
              <a:buFont typeface="Arial" panose="020B0604020202020204" pitchFamily="34" charset="0"/>
              <a:buNone/>
            </a:pPr>
            <a:r>
              <a:rPr lang="en-US" altLang="zh-CN" sz="3600">
                <a:latin typeface="黑体" panose="02010609060101010101" pitchFamily="49" charset="-122"/>
                <a:ea typeface="黑体" panose="02010609060101010101" pitchFamily="49" charset="-122"/>
                <a:cs typeface="汉语拼音"/>
              </a:rPr>
              <a:t>mǐn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  <a:cs typeface="汉语拼音"/>
            </a:endParaRPr>
          </a:p>
        </p:txBody>
      </p:sp>
      <p:sp>
        <p:nvSpPr>
          <p:cNvPr id="46" name="Text Box 5"/>
          <p:cNvSpPr txBox="1">
            <a:spLocks noChangeArrowheads="1"/>
          </p:cNvSpPr>
          <p:nvPr/>
        </p:nvSpPr>
        <p:spPr bwMode="auto">
          <a:xfrm>
            <a:off x="5098079" y="749348"/>
            <a:ext cx="1281112" cy="669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algn="ctr" defTabSz="1219200">
              <a:spcBef>
                <a:spcPct val="20000"/>
              </a:spcBef>
              <a:buClr>
                <a:schemeClr val="tx2"/>
              </a:buClr>
              <a:buSzPct val="70000"/>
              <a:buFont typeface="Arial" panose="020B0604020202020204" pitchFamily="34" charset="0"/>
              <a:buNone/>
            </a:pPr>
            <a:r>
              <a:rPr lang="en-US" altLang="zh-CN" sz="3600">
                <a:latin typeface="黑体" panose="02010609060101010101" pitchFamily="49" charset="-122"/>
                <a:ea typeface="黑体" panose="02010609060101010101" pitchFamily="49" charset="-122"/>
                <a:cs typeface="汉语拼音"/>
              </a:rPr>
              <a:t>jī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  <a:cs typeface="汉语拼音"/>
            </a:endParaRPr>
          </a:p>
        </p:txBody>
      </p:sp>
      <p:sp>
        <p:nvSpPr>
          <p:cNvPr id="47" name="Text Box 5"/>
          <p:cNvSpPr txBox="1">
            <a:spLocks noChangeArrowheads="1"/>
          </p:cNvSpPr>
          <p:nvPr/>
        </p:nvSpPr>
        <p:spPr bwMode="auto">
          <a:xfrm>
            <a:off x="7981950" y="773136"/>
            <a:ext cx="1281113" cy="669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algn="ctr" defTabSz="1219200">
              <a:spcBef>
                <a:spcPct val="20000"/>
              </a:spcBef>
              <a:buClr>
                <a:schemeClr val="tx2"/>
              </a:buClr>
              <a:buSzPct val="70000"/>
              <a:buFont typeface="Arial" panose="020B0604020202020204" pitchFamily="34" charset="0"/>
              <a:buNone/>
            </a:pPr>
            <a:r>
              <a:rPr lang="en-US" altLang="zh-CN" sz="3600">
                <a:latin typeface="黑体" panose="02010609060101010101" pitchFamily="49" charset="-122"/>
                <a:ea typeface="黑体" panose="02010609060101010101" pitchFamily="49" charset="-122"/>
                <a:cs typeface="汉语拼音"/>
              </a:rPr>
              <a:t>s</a:t>
            </a:r>
            <a:r>
              <a:rPr lang="en-US" altLang="en-US" sz="3600">
                <a:latin typeface="黑体" panose="02010609060101010101" pitchFamily="49" charset="-122"/>
                <a:ea typeface="黑体" panose="02010609060101010101" pitchFamily="49" charset="-122"/>
                <a:cs typeface="汉语拼音"/>
              </a:rPr>
              <a:t>ǎ</a:t>
            </a:r>
            <a:r>
              <a:rPr lang="en-US" altLang="zh-CN" sz="3600">
                <a:latin typeface="黑体" panose="02010609060101010101" pitchFamily="49" charset="-122"/>
                <a:ea typeface="黑体" panose="02010609060101010101" pitchFamily="49" charset="-122"/>
                <a:cs typeface="汉语拼音"/>
              </a:rPr>
              <a:t>n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  <a:cs typeface="汉语拼音"/>
            </a:endParaRPr>
          </a:p>
        </p:txBody>
      </p:sp>
      <p:sp>
        <p:nvSpPr>
          <p:cNvPr id="48" name="Text Box 5"/>
          <p:cNvSpPr txBox="1">
            <a:spLocks noChangeArrowheads="1"/>
          </p:cNvSpPr>
          <p:nvPr/>
        </p:nvSpPr>
        <p:spPr bwMode="auto">
          <a:xfrm>
            <a:off x="10052050" y="804863"/>
            <a:ext cx="1816100" cy="684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algn="ctr" defTabSz="1219200">
              <a:spcBef>
                <a:spcPct val="20000"/>
              </a:spcBef>
              <a:buClr>
                <a:schemeClr val="tx2"/>
              </a:buClr>
              <a:buSzPct val="70000"/>
              <a:buFont typeface="Arial" panose="020B0604020202020204" pitchFamily="34" charset="0"/>
              <a:buNone/>
            </a:pPr>
            <a:r>
              <a:rPr lang="en-US" altLang="zh-CN" sz="3600">
                <a:latin typeface="黑体" panose="02010609060101010101" pitchFamily="49" charset="-122"/>
                <a:ea typeface="黑体" panose="02010609060101010101" pitchFamily="49" charset="-122"/>
                <a:cs typeface="汉语拼音"/>
              </a:rPr>
              <a:t>é </a:t>
            </a:r>
            <a:r>
              <a:rPr lang="en-US" altLang="en-US" sz="3600">
                <a:ea typeface="黑体" panose="02010609060101010101" pitchFamily="49" charset="-122"/>
                <a:cs typeface="汉语拼音"/>
              </a:rPr>
              <a:t>ɡ</a:t>
            </a:r>
            <a:r>
              <a:rPr lang="en-US" altLang="zh-CN" sz="3600">
                <a:latin typeface="黑体" panose="02010609060101010101" pitchFamily="49" charset="-122"/>
                <a:ea typeface="黑体" panose="02010609060101010101" pitchFamily="49" charset="-122"/>
                <a:cs typeface="汉语拼音"/>
              </a:rPr>
              <a:t>uān</a:t>
            </a:r>
            <a:r>
              <a:rPr lang="en-US" altLang="zh-CN" sz="3700">
                <a:latin typeface="汉语拼音"/>
                <a:ea typeface="黑体" panose="02010609060101010101" pitchFamily="49" charset="-122"/>
                <a:cs typeface="汉语拼音"/>
              </a:rPr>
              <a:t>  </a:t>
            </a:r>
            <a:endParaRPr lang="zh-CN" altLang="en-US" sz="3700">
              <a:latin typeface="汉语拼音"/>
              <a:ea typeface="黑体" panose="02010609060101010101" pitchFamily="49" charset="-122"/>
              <a:cs typeface="汉语拼音"/>
            </a:endParaRPr>
          </a:p>
        </p:txBody>
      </p:sp>
      <p:sp>
        <p:nvSpPr>
          <p:cNvPr id="49" name="Text Box 5"/>
          <p:cNvSpPr txBox="1">
            <a:spLocks noChangeArrowheads="1"/>
          </p:cNvSpPr>
          <p:nvPr/>
        </p:nvSpPr>
        <p:spPr bwMode="auto">
          <a:xfrm>
            <a:off x="1176313" y="1967268"/>
            <a:ext cx="1281113" cy="669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algn="ctr" defTabSz="1219200">
              <a:spcBef>
                <a:spcPct val="20000"/>
              </a:spcBef>
              <a:buClr>
                <a:schemeClr val="tx2"/>
              </a:buClr>
              <a:buSzPct val="70000"/>
              <a:buFont typeface="Arial" panose="020B0604020202020204" pitchFamily="34" charset="0"/>
              <a:buNone/>
            </a:pPr>
            <a:r>
              <a:rPr lang="en-US" altLang="zh-CN" sz="3600">
                <a:latin typeface="黑体" panose="02010609060101010101" pitchFamily="49" charset="-122"/>
                <a:ea typeface="黑体" panose="02010609060101010101" pitchFamily="49" charset="-122"/>
                <a:cs typeface="汉语拼音"/>
              </a:rPr>
              <a:t>jiǎo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  <a:cs typeface="汉语拼音"/>
            </a:endParaRPr>
          </a:p>
        </p:txBody>
      </p:sp>
      <p:sp>
        <p:nvSpPr>
          <p:cNvPr id="50" name="Text Box 5"/>
          <p:cNvSpPr txBox="1">
            <a:spLocks noChangeArrowheads="1"/>
          </p:cNvSpPr>
          <p:nvPr/>
        </p:nvSpPr>
        <p:spPr bwMode="auto">
          <a:xfrm>
            <a:off x="3608388" y="1958714"/>
            <a:ext cx="1281112" cy="669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algn="ctr" defTabSz="1219200">
              <a:spcBef>
                <a:spcPct val="20000"/>
              </a:spcBef>
              <a:buClr>
                <a:schemeClr val="tx2"/>
              </a:buClr>
              <a:buSzPct val="70000"/>
              <a:buFont typeface="Arial" panose="020B0604020202020204" pitchFamily="34" charset="0"/>
              <a:buNone/>
            </a:pPr>
            <a:r>
              <a:rPr lang="en-US" altLang="zh-CN" sz="3600">
                <a:latin typeface="黑体" panose="02010609060101010101" pitchFamily="49" charset="-122"/>
                <a:ea typeface="黑体" panose="02010609060101010101" pitchFamily="49" charset="-122"/>
                <a:cs typeface="汉语拼音"/>
              </a:rPr>
              <a:t>yí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  <a:cs typeface="汉语拼音"/>
            </a:endParaRPr>
          </a:p>
        </p:txBody>
      </p:sp>
      <p:sp>
        <p:nvSpPr>
          <p:cNvPr id="51" name="Text Box 5"/>
          <p:cNvSpPr txBox="1">
            <a:spLocks noChangeArrowheads="1"/>
          </p:cNvSpPr>
          <p:nvPr/>
        </p:nvSpPr>
        <p:spPr bwMode="auto">
          <a:xfrm>
            <a:off x="5439415" y="1930140"/>
            <a:ext cx="1281112" cy="669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algn="ctr" defTabSz="1219200">
              <a:spcBef>
                <a:spcPct val="20000"/>
              </a:spcBef>
              <a:buClr>
                <a:schemeClr val="tx2"/>
              </a:buClr>
              <a:buSzPct val="70000"/>
              <a:buFont typeface="Arial" panose="020B0604020202020204" pitchFamily="34" charset="0"/>
              <a:buNone/>
            </a:pPr>
            <a:r>
              <a:rPr lang="en-US" altLang="zh-CN" sz="3600">
                <a:latin typeface="黑体" panose="02010609060101010101" pitchFamily="49" charset="-122"/>
                <a:ea typeface="黑体" panose="02010609060101010101" pitchFamily="49" charset="-122"/>
                <a:cs typeface="汉语拼音"/>
              </a:rPr>
              <a:t>ruò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  <a:cs typeface="汉语拼音"/>
            </a:endParaRPr>
          </a:p>
        </p:txBody>
      </p:sp>
      <p:sp>
        <p:nvSpPr>
          <p:cNvPr id="52" name="Text Box 5"/>
          <p:cNvSpPr txBox="1">
            <a:spLocks noChangeArrowheads="1"/>
          </p:cNvSpPr>
          <p:nvPr/>
        </p:nvSpPr>
        <p:spPr bwMode="auto">
          <a:xfrm>
            <a:off x="7985125" y="1945067"/>
            <a:ext cx="1279525" cy="669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algn="ctr" defTabSz="1219200">
              <a:spcBef>
                <a:spcPct val="20000"/>
              </a:spcBef>
              <a:buClr>
                <a:schemeClr val="tx2"/>
              </a:buClr>
              <a:buSzPct val="70000"/>
              <a:buFont typeface="Arial" panose="020B0604020202020204" pitchFamily="34" charset="0"/>
              <a:buNone/>
            </a:pPr>
            <a:r>
              <a:rPr lang="en-US" altLang="zh-CN" sz="3600">
                <a:latin typeface="黑体" panose="02010609060101010101" pitchFamily="49" charset="-122"/>
                <a:ea typeface="黑体" panose="02010609060101010101" pitchFamily="49" charset="-122"/>
                <a:cs typeface="汉语拼音"/>
              </a:rPr>
              <a:t>rán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  <a:cs typeface="汉语拼音"/>
            </a:endParaRPr>
          </a:p>
        </p:txBody>
      </p:sp>
      <p:sp>
        <p:nvSpPr>
          <p:cNvPr id="53" name="Text Box 5"/>
          <p:cNvSpPr txBox="1">
            <a:spLocks noChangeArrowheads="1"/>
          </p:cNvSpPr>
          <p:nvPr/>
        </p:nvSpPr>
        <p:spPr bwMode="auto">
          <a:xfrm>
            <a:off x="10571802" y="1986010"/>
            <a:ext cx="1281113" cy="669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algn="ctr" defTabSz="1219200">
              <a:spcBef>
                <a:spcPct val="20000"/>
              </a:spcBef>
              <a:buClr>
                <a:schemeClr val="tx2"/>
              </a:buClr>
              <a:buSzPct val="70000"/>
              <a:buFont typeface="Arial" panose="020B0604020202020204" pitchFamily="34" charset="0"/>
              <a:buNone/>
            </a:pPr>
            <a:r>
              <a:rPr lang="en-US" altLang="zh-CN" sz="3600">
                <a:latin typeface="黑体" panose="02010609060101010101" pitchFamily="49" charset="-122"/>
                <a:ea typeface="黑体" panose="02010609060101010101" pitchFamily="49" charset="-122"/>
                <a:cs typeface="汉语拼音"/>
              </a:rPr>
              <a:t>zhě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  <a:cs typeface="汉语拼音"/>
            </a:endParaRPr>
          </a:p>
        </p:txBody>
      </p:sp>
      <p:sp>
        <p:nvSpPr>
          <p:cNvPr id="54" name="Text Box 5"/>
          <p:cNvSpPr txBox="1">
            <a:spLocks noChangeArrowheads="1"/>
          </p:cNvSpPr>
          <p:nvPr/>
        </p:nvSpPr>
        <p:spPr bwMode="auto">
          <a:xfrm>
            <a:off x="848672" y="3194075"/>
            <a:ext cx="2336800" cy="6924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algn="ctr" defTabSz="1219200">
              <a:spcBef>
                <a:spcPct val="20000"/>
              </a:spcBef>
              <a:buClr>
                <a:schemeClr val="tx2"/>
              </a:buClr>
              <a:buSzPct val="70000"/>
              <a:buFont typeface="Arial" panose="020B0604020202020204" pitchFamily="34" charset="0"/>
              <a:buNone/>
            </a:pPr>
            <a:r>
              <a:rPr lang="en-US" altLang="zh-CN" sz="3600" smtClean="0">
                <a:latin typeface="黑体" panose="02010609060101010101" pitchFamily="49" charset="-122"/>
                <a:ea typeface="黑体" panose="02010609060101010101" pitchFamily="49" charset="-122"/>
                <a:cs typeface="汉语拼音"/>
              </a:rPr>
              <a:t>chu</a:t>
            </a:r>
            <a:r>
              <a:rPr lang="en-US" altLang="zh-CN" sz="3600" smtClean="0">
                <a:latin typeface="黑体" panose="02010609060101010101" pitchFamily="49" charset="-122"/>
                <a:ea typeface="黑体" panose="02010609060101010101" pitchFamily="49" charset="-122"/>
              </a:rPr>
              <a:t>í</a:t>
            </a:r>
            <a:r>
              <a:rPr lang="en-US" altLang="zh-CN" sz="3600" smtClean="0">
                <a:latin typeface="黑体" panose="02010609060101010101" pitchFamily="49" charset="-122"/>
                <a:ea typeface="黑体" panose="02010609060101010101" pitchFamily="49" charset="-122"/>
                <a:cs typeface="汉语拼音"/>
              </a:rPr>
              <a:t> </a:t>
            </a:r>
            <a:r>
              <a:rPr lang="en-US" altLang="zh-CN" sz="3600">
                <a:latin typeface="黑体" panose="02010609060101010101" pitchFamily="49" charset="-122"/>
                <a:ea typeface="黑体" panose="02010609060101010101" pitchFamily="49" charset="-122"/>
                <a:cs typeface="汉语拼音"/>
              </a:rPr>
              <a:t>jì</a:t>
            </a:r>
            <a:r>
              <a:rPr lang="en-US" altLang="zh-CN" sz="3700">
                <a:latin typeface="汉语拼音"/>
                <a:ea typeface="黑体" panose="02010609060101010101" pitchFamily="49" charset="-122"/>
                <a:cs typeface="汉语拼音"/>
              </a:rPr>
              <a:t>  </a:t>
            </a:r>
            <a:endParaRPr lang="zh-CN" altLang="en-US" sz="3700">
              <a:latin typeface="汉语拼音"/>
              <a:ea typeface="黑体" panose="02010609060101010101" pitchFamily="49" charset="-122"/>
              <a:cs typeface="汉语拼音"/>
            </a:endParaRPr>
          </a:p>
        </p:txBody>
      </p:sp>
      <p:sp>
        <p:nvSpPr>
          <p:cNvPr id="55" name="Text Box 5"/>
          <p:cNvSpPr txBox="1">
            <a:spLocks noChangeArrowheads="1"/>
          </p:cNvSpPr>
          <p:nvPr/>
        </p:nvSpPr>
        <p:spPr bwMode="auto">
          <a:xfrm>
            <a:off x="3597275" y="3192510"/>
            <a:ext cx="1281113" cy="669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algn="ctr" defTabSz="1219200">
              <a:spcBef>
                <a:spcPct val="20000"/>
              </a:spcBef>
              <a:buClr>
                <a:schemeClr val="tx2"/>
              </a:buClr>
              <a:buSzPct val="70000"/>
              <a:buFont typeface="Arial" panose="020B0604020202020204" pitchFamily="34" charset="0"/>
              <a:buNone/>
            </a:pPr>
            <a:r>
              <a:rPr lang="en-US" altLang="zh-CN" sz="3600">
                <a:latin typeface="黑体" panose="02010609060101010101" pitchFamily="49" charset="-122"/>
                <a:ea typeface="黑体" panose="02010609060101010101" pitchFamily="49" charset="-122"/>
                <a:cs typeface="汉语拼音"/>
              </a:rPr>
              <a:t>zhǐ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  <a:cs typeface="汉语拼音"/>
            </a:endParaRPr>
          </a:p>
        </p:txBody>
      </p:sp>
      <p:sp>
        <p:nvSpPr>
          <p:cNvPr id="56" name="Text Box 5"/>
          <p:cNvSpPr txBox="1">
            <a:spLocks noChangeArrowheads="1"/>
          </p:cNvSpPr>
          <p:nvPr/>
        </p:nvSpPr>
        <p:spPr bwMode="auto">
          <a:xfrm>
            <a:off x="5318125" y="3203600"/>
            <a:ext cx="1504950" cy="669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algn="ctr" defTabSz="1219200">
              <a:spcBef>
                <a:spcPct val="20000"/>
              </a:spcBef>
              <a:buClr>
                <a:schemeClr val="tx2"/>
              </a:buClr>
              <a:buSzPct val="70000"/>
              <a:buFont typeface="Arial" panose="020B0604020202020204" pitchFamily="34" charset="0"/>
              <a:buNone/>
            </a:pPr>
            <a:r>
              <a:rPr lang="en-US" altLang="zh-CN" sz="3600">
                <a:latin typeface="黑体" panose="02010609060101010101" pitchFamily="49" charset="-122"/>
                <a:ea typeface="黑体" panose="02010609060101010101" pitchFamily="49" charset="-122"/>
                <a:cs typeface="汉语拼音"/>
              </a:rPr>
              <a:t>zēn</a:t>
            </a:r>
            <a:r>
              <a:rPr lang="en-US" altLang="en-US" sz="3600">
                <a:latin typeface="黑体" panose="02010609060101010101" pitchFamily="49" charset="-122"/>
                <a:ea typeface="黑体" panose="02010609060101010101" pitchFamily="49" charset="-122"/>
                <a:cs typeface="汉语拼音"/>
              </a:rPr>
              <a:t>ɡ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  <a:cs typeface="汉语拼音"/>
            </a:endParaRPr>
          </a:p>
        </p:txBody>
      </p:sp>
      <p:sp>
        <p:nvSpPr>
          <p:cNvPr id="61" name="Text Box 5"/>
          <p:cNvSpPr txBox="1">
            <a:spLocks noChangeArrowheads="1"/>
          </p:cNvSpPr>
          <p:nvPr/>
        </p:nvSpPr>
        <p:spPr bwMode="auto">
          <a:xfrm>
            <a:off x="7976879" y="3306478"/>
            <a:ext cx="1817688" cy="684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algn="ctr" defTabSz="1219200">
              <a:spcBef>
                <a:spcPct val="20000"/>
              </a:spcBef>
              <a:buClr>
                <a:schemeClr val="tx2"/>
              </a:buClr>
              <a:buSzPct val="70000"/>
              <a:buFont typeface="Arial" panose="020B0604020202020204" pitchFamily="34" charset="0"/>
              <a:buNone/>
            </a:pPr>
            <a:r>
              <a:rPr lang="en-US" altLang="zh-CN" sz="3600">
                <a:latin typeface="黑体" panose="02010609060101010101" pitchFamily="49" charset="-122"/>
                <a:ea typeface="黑体" panose="02010609060101010101" pitchFamily="49" charset="-122"/>
                <a:cs typeface="汉语拼音"/>
              </a:rPr>
              <a:t>rén xū</a:t>
            </a:r>
            <a:r>
              <a:rPr lang="en-US" altLang="zh-CN" sz="3700">
                <a:latin typeface="汉语拼音"/>
                <a:ea typeface="黑体" panose="02010609060101010101" pitchFamily="49" charset="-122"/>
                <a:cs typeface="汉语拼音"/>
              </a:rPr>
              <a:t>  </a:t>
            </a:r>
            <a:endParaRPr lang="zh-CN" altLang="en-US" sz="3700">
              <a:latin typeface="汉语拼音"/>
              <a:ea typeface="黑体" panose="02010609060101010101" pitchFamily="49" charset="-122"/>
              <a:cs typeface="汉语拼音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14325" y="1487488"/>
            <a:ext cx="887413" cy="2957512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zh-CN" altLang="en-US" sz="4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康隶书体W7"/>
              </a:rPr>
              <a:t>积累字词</a:t>
            </a:r>
            <a:endParaRPr lang="zh-CN" altLang="en-US" sz="4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康隶书体W7"/>
            </a:endParaRPr>
          </a:p>
        </p:txBody>
      </p:sp>
      <p:sp>
        <p:nvSpPr>
          <p:cNvPr id="35856" name="TextBox 3"/>
          <p:cNvSpPr txBox="1">
            <a:spLocks noChangeArrowheads="1"/>
          </p:cNvSpPr>
          <p:nvPr/>
        </p:nvSpPr>
        <p:spPr bwMode="auto">
          <a:xfrm>
            <a:off x="8612188" y="6396038"/>
            <a:ext cx="215582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2400" i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第一课时</a:t>
            </a:r>
            <a:endParaRPr lang="zh-CN" altLang="en-US" sz="2400" i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2669" name="Text Box 29"/>
          <p:cNvSpPr txBox="1">
            <a:spLocks noChangeArrowheads="1"/>
          </p:cNvSpPr>
          <p:nvPr/>
        </p:nvSpPr>
        <p:spPr bwMode="auto">
          <a:xfrm>
            <a:off x="1078552" y="4421543"/>
            <a:ext cx="2022475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latin typeface="黑体" panose="02010609060101010101" pitchFamily="49" charset="-122"/>
                <a:ea typeface="黑体" panose="02010609060101010101" pitchFamily="49" charset="-122"/>
              </a:rPr>
              <a:t>zhuàn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2670" name="Text Box 30"/>
          <p:cNvSpPr txBox="1">
            <a:spLocks noChangeArrowheads="1"/>
          </p:cNvSpPr>
          <p:nvPr/>
        </p:nvSpPr>
        <p:spPr bwMode="auto">
          <a:xfrm>
            <a:off x="3673167" y="4393276"/>
            <a:ext cx="776287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latin typeface="黑体" panose="02010609060101010101" pitchFamily="49" charset="-122"/>
                <a:ea typeface="黑体" panose="02010609060101010101" pitchFamily="49" charset="-122"/>
              </a:rPr>
              <a:t>yú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2671" name="Text Box 31"/>
          <p:cNvSpPr txBox="1">
            <a:spLocks noChangeArrowheads="1"/>
          </p:cNvSpPr>
          <p:nvPr/>
        </p:nvSpPr>
        <p:spPr bwMode="auto">
          <a:xfrm>
            <a:off x="5971868" y="4380600"/>
            <a:ext cx="847725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latin typeface="黑体" panose="02010609060101010101" pitchFamily="49" charset="-122"/>
                <a:ea typeface="黑体" panose="02010609060101010101" pitchFamily="49" charset="-122"/>
              </a:rPr>
              <a:t>jí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2672" name="Text Box 32"/>
          <p:cNvSpPr txBox="1">
            <a:spLocks noChangeArrowheads="1"/>
          </p:cNvSpPr>
          <p:nvPr/>
        </p:nvSpPr>
        <p:spPr bwMode="auto">
          <a:xfrm>
            <a:off x="7854950" y="4420572"/>
            <a:ext cx="1316038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latin typeface="黑体" panose="02010609060101010101" pitchFamily="49" charset="-122"/>
                <a:ea typeface="黑体" panose="02010609060101010101" pitchFamily="49" charset="-122"/>
              </a:rPr>
              <a:t>shǔ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ptsTypes=""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ptsTypes=""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ptsTypes=""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ptsTypes="">
                                      <p:cBhvr>
                                        <p:cTn id="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ptsTypes="">
                                      <p:cBhvr>
                                        <p:cTn id="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8" dur="500"/>
                                        <p:tgtEl>
                                          <p:spTgt spid="1126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3" dur="500"/>
                                        <p:tgtEl>
                                          <p:spTgt spid="112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8" dur="500"/>
                                        <p:tgtEl>
                                          <p:spTgt spid="112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3" dur="500"/>
                                        <p:tgtEl>
                                          <p:spTgt spid="1126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0" grpId="0"/>
      <p:bldP spid="11267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extBox 3"/>
          <p:cNvSpPr txBox="1">
            <a:spLocks noChangeArrowheads="1"/>
          </p:cNvSpPr>
          <p:nvPr/>
        </p:nvSpPr>
        <p:spPr bwMode="auto">
          <a:xfrm>
            <a:off x="8612188" y="6396038"/>
            <a:ext cx="215582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2400" i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第一课时</a:t>
            </a:r>
            <a:endParaRPr lang="zh-CN" altLang="en-US" sz="2400" i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8787" name="Text Box 3"/>
          <p:cNvSpPr txBox="1">
            <a:spLocks noChangeArrowheads="1"/>
          </p:cNvSpPr>
          <p:nvPr/>
        </p:nvSpPr>
        <p:spPr bwMode="auto">
          <a:xfrm>
            <a:off x="2149475" y="623888"/>
            <a:ext cx="9559925" cy="51398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smtClean="0">
                <a:solidFill>
                  <a:srgbClr val="F93829"/>
                </a:solidFill>
                <a:ea typeface="黑体" panose="02010609060101010101" pitchFamily="49" charset="-122"/>
              </a:rPr>
              <a:t>（一） 通</a:t>
            </a:r>
            <a:r>
              <a:rPr lang="zh-CN" altLang="en-US" sz="4000">
                <a:solidFill>
                  <a:srgbClr val="F93829"/>
                </a:solidFill>
                <a:ea typeface="黑体" panose="02010609060101010101" pitchFamily="49" charset="-122"/>
              </a:rPr>
              <a:t>假字</a:t>
            </a:r>
            <a:endParaRPr lang="zh-CN" altLang="en-US" sz="4000">
              <a:solidFill>
                <a:srgbClr val="F93829"/>
              </a:solidFill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为字共三十</a:t>
            </a:r>
            <a:r>
              <a:rPr lang="zh-CN" altLang="en-US" sz="3200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四             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左手倚一</a:t>
            </a:r>
            <a:r>
              <a:rPr lang="zh-CN" altLang="en-US" sz="3200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衡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木 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卧右膝，</a:t>
            </a:r>
            <a:r>
              <a:rPr lang="zh-CN" altLang="en-US" sz="3200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诎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右臂支船     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16025" y="1528763"/>
            <a:ext cx="887413" cy="2957512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zh-CN" altLang="en-US" sz="4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康隶书体W7"/>
              </a:rPr>
              <a:t>积累词语</a:t>
            </a:r>
            <a:endParaRPr lang="zh-CN" altLang="en-US" sz="4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康隶书体W7"/>
            </a:endParaRPr>
          </a:p>
        </p:txBody>
      </p:sp>
      <p:sp>
        <p:nvSpPr>
          <p:cNvPr id="118789" name="Text Box 5"/>
          <p:cNvSpPr txBox="1">
            <a:spLocks noChangeArrowheads="1"/>
          </p:cNvSpPr>
          <p:nvPr/>
        </p:nvSpPr>
        <p:spPr bwMode="auto">
          <a:xfrm>
            <a:off x="3684588" y="2147888"/>
            <a:ext cx="7440612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“有”同“又”  加在整数和零数之间</a:t>
            </a:r>
            <a:endParaRPr lang="zh-CN" altLang="en-US" sz="3200">
              <a:solidFill>
                <a:srgbClr val="F9382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8790" name="Rectangle 6"/>
          <p:cNvSpPr>
            <a:spLocks noChangeArrowheads="1"/>
          </p:cNvSpPr>
          <p:nvPr/>
        </p:nvSpPr>
        <p:spPr bwMode="auto">
          <a:xfrm>
            <a:off x="3627438" y="3551238"/>
            <a:ext cx="8313737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>
                <a:solidFill>
                  <a:srgbClr val="F93829"/>
                </a:solidFill>
                <a:ea typeface="黑体" panose="02010609060101010101" pitchFamily="49" charset="-122"/>
              </a:rPr>
              <a:t>衡</a:t>
            </a:r>
            <a:r>
              <a:rPr lang="zh-CN" altLang="en-US" sz="32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>
                <a:solidFill>
                  <a:srgbClr val="F93829"/>
                </a:solidFill>
                <a:ea typeface="黑体" panose="02010609060101010101" pitchFamily="49" charset="-122"/>
              </a:rPr>
              <a:t>同</a:t>
            </a:r>
            <a:r>
              <a:rPr lang="zh-CN" altLang="en-US" sz="32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>
                <a:solidFill>
                  <a:srgbClr val="F93829"/>
                </a:solidFill>
                <a:ea typeface="黑体" panose="02010609060101010101" pitchFamily="49" charset="-122"/>
              </a:rPr>
              <a:t>横</a:t>
            </a:r>
            <a:r>
              <a:rPr lang="zh-CN" altLang="en-US" sz="32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>
                <a:solidFill>
                  <a:srgbClr val="F93829"/>
                </a:solidFill>
                <a:ea typeface="黑体" panose="02010609060101010101" pitchFamily="49" charset="-122"/>
              </a:rPr>
              <a:t>跟地面平行的（跟</a:t>
            </a:r>
            <a:r>
              <a:rPr lang="zh-CN" altLang="en-US" sz="32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>
                <a:solidFill>
                  <a:srgbClr val="F93829"/>
                </a:solidFill>
                <a:ea typeface="黑体" panose="02010609060101010101" pitchFamily="49" charset="-122"/>
              </a:rPr>
              <a:t>竖</a:t>
            </a:r>
            <a:r>
              <a:rPr lang="zh-CN" altLang="en-US" sz="32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>
                <a:solidFill>
                  <a:srgbClr val="F93829"/>
                </a:solidFill>
                <a:ea typeface="黑体" panose="02010609060101010101" pitchFamily="49" charset="-122"/>
              </a:rPr>
              <a:t>相对）</a:t>
            </a:r>
            <a:endParaRPr lang="zh-CN" altLang="en-US" sz="3200">
              <a:solidFill>
                <a:srgbClr val="F93829"/>
              </a:solidFill>
              <a:ea typeface="黑体" panose="02010609060101010101" pitchFamily="49" charset="-122"/>
            </a:endParaRPr>
          </a:p>
        </p:txBody>
      </p:sp>
      <p:sp>
        <p:nvSpPr>
          <p:cNvPr id="118791" name="Rectangle 7"/>
          <p:cNvSpPr>
            <a:spLocks noChangeArrowheads="1"/>
          </p:cNvSpPr>
          <p:nvPr/>
        </p:nvSpPr>
        <p:spPr bwMode="auto">
          <a:xfrm>
            <a:off x="3684588" y="5037138"/>
            <a:ext cx="384175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>
                <a:solidFill>
                  <a:srgbClr val="F93829"/>
                </a:solidFill>
                <a:ea typeface="黑体" panose="02010609060101010101" pitchFamily="49" charset="-122"/>
              </a:rPr>
              <a:t>诎</a:t>
            </a:r>
            <a:r>
              <a:rPr lang="zh-CN" altLang="en-US" sz="32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>
                <a:solidFill>
                  <a:srgbClr val="F93829"/>
                </a:solidFill>
                <a:ea typeface="黑体" panose="02010609060101010101" pitchFamily="49" charset="-122"/>
              </a:rPr>
              <a:t>同</a:t>
            </a:r>
            <a:r>
              <a:rPr lang="zh-CN" altLang="en-US" sz="32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>
                <a:solidFill>
                  <a:srgbClr val="F93829"/>
                </a:solidFill>
                <a:ea typeface="黑体" panose="02010609060101010101" pitchFamily="49" charset="-122"/>
              </a:rPr>
              <a:t>屈</a:t>
            </a:r>
            <a:r>
              <a:rPr lang="zh-CN" altLang="en-US" sz="32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>
                <a:solidFill>
                  <a:srgbClr val="F93829"/>
                </a:solidFill>
                <a:ea typeface="黑体" panose="02010609060101010101" pitchFamily="49" charset="-122"/>
              </a:rPr>
              <a:t>弯曲</a:t>
            </a:r>
            <a:endParaRPr lang="zh-CN" altLang="en-US" sz="3200">
              <a:solidFill>
                <a:srgbClr val="F93829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8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187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187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187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187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187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187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118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118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118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87" grpId="0" uiExpand="1" build="allAtOnce"/>
      <p:bldP spid="118789" grpId="0"/>
      <p:bldP spid="118790" grpId="0"/>
      <p:bldP spid="11879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TextBox 3"/>
          <p:cNvSpPr txBox="1">
            <a:spLocks noChangeArrowheads="1"/>
          </p:cNvSpPr>
          <p:nvPr/>
        </p:nvSpPr>
        <p:spPr bwMode="auto">
          <a:xfrm>
            <a:off x="8612188" y="6396038"/>
            <a:ext cx="215582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2400" i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第一课时</a:t>
            </a:r>
            <a:endParaRPr lang="zh-CN" altLang="en-US" sz="2400" i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0835" name="Text Box 3"/>
          <p:cNvSpPr txBox="1">
            <a:spLocks noChangeArrowheads="1"/>
          </p:cNvSpPr>
          <p:nvPr/>
        </p:nvSpPr>
        <p:spPr bwMode="auto">
          <a:xfrm>
            <a:off x="2149475" y="623888"/>
            <a:ext cx="9559925" cy="43608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smtClean="0">
                <a:solidFill>
                  <a:srgbClr val="F93829"/>
                </a:solidFill>
                <a:ea typeface="黑体" panose="02010609060101010101" pitchFamily="49" charset="-122"/>
              </a:rPr>
              <a:t>（二）古</a:t>
            </a:r>
            <a:r>
              <a:rPr lang="zh-CN" altLang="en-US" sz="4000">
                <a:solidFill>
                  <a:srgbClr val="F93829"/>
                </a:solidFill>
                <a:ea typeface="黑体" panose="02010609060101010101" pitchFamily="49" charset="-122"/>
              </a:rPr>
              <a:t>今异义</a:t>
            </a:r>
            <a:endParaRPr lang="zh-CN" altLang="en-US" sz="4000">
              <a:solidFill>
                <a:srgbClr val="F93829"/>
              </a:solidFill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舟首尾长约八分有</a:t>
            </a:r>
            <a:r>
              <a:rPr lang="zh-CN" altLang="en-US" sz="3200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奇</a:t>
            </a:r>
            <a:endParaRPr lang="zh-CN" altLang="en-US" sz="3200">
              <a:solidFill>
                <a:schemeClr val="hlin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高</a:t>
            </a:r>
            <a:r>
              <a:rPr lang="zh-CN" altLang="en-US" sz="3200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二黍</a:t>
            </a:r>
            <a:r>
              <a:rPr lang="zh-CN" altLang="en-US" sz="3200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许</a:t>
            </a:r>
            <a:endParaRPr lang="zh-CN" altLang="en-US" sz="3200">
              <a:solidFill>
                <a:schemeClr val="hlin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其两膝相</a:t>
            </a:r>
            <a:r>
              <a:rPr lang="zh-CN" altLang="en-US" sz="3200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者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52252" y="1528763"/>
            <a:ext cx="887413" cy="2957512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zh-CN" altLang="en-US" sz="4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康隶书体W7"/>
              </a:rPr>
              <a:t>积累词语</a:t>
            </a:r>
            <a:endParaRPr lang="zh-CN" altLang="en-US" sz="4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康隶书体W7"/>
            </a:endParaRPr>
          </a:p>
        </p:txBody>
      </p:sp>
      <p:sp>
        <p:nvSpPr>
          <p:cNvPr id="120837" name="Text Box 5"/>
          <p:cNvSpPr txBox="1">
            <a:spLocks noChangeArrowheads="1"/>
          </p:cNvSpPr>
          <p:nvPr/>
        </p:nvSpPr>
        <p:spPr bwMode="auto">
          <a:xfrm>
            <a:off x="2208213" y="2246313"/>
            <a:ext cx="9267825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零数、余数；单的  不成对的（跟“偶”相对）</a:t>
            </a:r>
            <a:endParaRPr lang="zh-CN" altLang="en-US" sz="3200">
              <a:solidFill>
                <a:srgbClr val="F9382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0838" name="Rectangle 6"/>
          <p:cNvSpPr>
            <a:spLocks noChangeArrowheads="1"/>
          </p:cNvSpPr>
          <p:nvPr/>
        </p:nvSpPr>
        <p:spPr bwMode="auto">
          <a:xfrm>
            <a:off x="2936875" y="3592513"/>
            <a:ext cx="3354388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93829"/>
                </a:solidFill>
                <a:ea typeface="黑体" panose="02010609060101010101" pitchFamily="49" charset="-122"/>
              </a:rPr>
              <a:t>大约	；表示同意</a:t>
            </a:r>
            <a:endParaRPr lang="zh-CN" altLang="en-US" sz="3200">
              <a:solidFill>
                <a:srgbClr val="F93829"/>
              </a:solidFill>
              <a:ea typeface="黑体" panose="02010609060101010101" pitchFamily="49" charset="-122"/>
            </a:endParaRPr>
          </a:p>
        </p:txBody>
      </p:sp>
      <p:sp>
        <p:nvSpPr>
          <p:cNvPr id="120839" name="Rectangle 7"/>
          <p:cNvSpPr>
            <a:spLocks noChangeArrowheads="1"/>
          </p:cNvSpPr>
          <p:nvPr/>
        </p:nvSpPr>
        <p:spPr bwMode="auto">
          <a:xfrm>
            <a:off x="3116263" y="5037138"/>
            <a:ext cx="221615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93829"/>
                </a:solidFill>
                <a:ea typeface="黑体" panose="02010609060101010101" pitchFamily="49" charset="-122"/>
              </a:rPr>
              <a:t>靠近；较量</a:t>
            </a:r>
            <a:endParaRPr lang="zh-CN" altLang="en-US" sz="3200">
              <a:solidFill>
                <a:srgbClr val="F93829"/>
              </a:solidFill>
              <a:ea typeface="黑体" panose="02010609060101010101" pitchFamily="49" charset="-122"/>
            </a:endParaRPr>
          </a:p>
        </p:txBody>
      </p:sp>
      <p:sp>
        <p:nvSpPr>
          <p:cNvPr id="120840" name="Rectangle 8"/>
          <p:cNvSpPr>
            <a:spLocks noChangeArrowheads="1"/>
          </p:cNvSpPr>
          <p:nvPr/>
        </p:nvSpPr>
        <p:spPr bwMode="auto">
          <a:xfrm>
            <a:off x="7154863" y="3532188"/>
            <a:ext cx="4087812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93829"/>
                </a:solidFill>
                <a:ea typeface="黑体" panose="02010609060101010101" pitchFamily="49" charset="-122"/>
              </a:rPr>
              <a:t>表示约数；允许</a:t>
            </a:r>
            <a:endParaRPr lang="zh-CN" altLang="en-US" sz="3200">
              <a:solidFill>
                <a:srgbClr val="F93829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08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208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208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208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120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120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120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1208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5" grpId="0" uiExpand="1" build="allAtOnce"/>
      <p:bldP spid="120837" grpId="0"/>
      <p:bldP spid="120838" grpId="0"/>
      <p:bldP spid="120839" grpId="0"/>
      <p:bldP spid="12084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TextBox 3"/>
          <p:cNvSpPr txBox="1">
            <a:spLocks noChangeArrowheads="1"/>
          </p:cNvSpPr>
          <p:nvPr/>
        </p:nvSpPr>
        <p:spPr bwMode="auto">
          <a:xfrm>
            <a:off x="8612188" y="6396038"/>
            <a:ext cx="215582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2400" i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第一课时</a:t>
            </a:r>
            <a:endParaRPr lang="zh-CN" altLang="en-US" sz="2400" i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2883" name="Text Box 3"/>
          <p:cNvSpPr txBox="1">
            <a:spLocks noChangeArrowheads="1"/>
          </p:cNvSpPr>
          <p:nvPr/>
        </p:nvSpPr>
        <p:spPr bwMode="auto">
          <a:xfrm>
            <a:off x="2149475" y="623888"/>
            <a:ext cx="9559925" cy="5092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smtClean="0">
                <a:solidFill>
                  <a:srgbClr val="F93829"/>
                </a:solidFill>
                <a:ea typeface="黑体" panose="02010609060101010101" pitchFamily="49" charset="-122"/>
              </a:rPr>
              <a:t>（三）词</a:t>
            </a:r>
            <a:r>
              <a:rPr lang="zh-CN" altLang="en-US" sz="4000">
                <a:solidFill>
                  <a:srgbClr val="F93829"/>
                </a:solidFill>
                <a:ea typeface="黑体" panose="02010609060101010101" pitchFamily="49" charset="-122"/>
              </a:rPr>
              <a:t>类活用</a:t>
            </a:r>
            <a:endParaRPr lang="zh-CN" altLang="en-US" sz="4000">
              <a:solidFill>
                <a:srgbClr val="F93829"/>
              </a:solidFill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中轩敞者为舱，</a:t>
            </a:r>
            <a:r>
              <a:rPr lang="zh-CN" altLang="en-US" sz="3200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箬篷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覆之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中</a:t>
            </a:r>
            <a:r>
              <a:rPr lang="zh-CN" altLang="en-US" sz="3200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峨冠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而多髯者为东坡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16025" y="1528763"/>
            <a:ext cx="887413" cy="2957512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zh-CN" altLang="en-US" sz="4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康隶书体W7"/>
              </a:rPr>
              <a:t>积累词语</a:t>
            </a:r>
            <a:endParaRPr lang="zh-CN" altLang="en-US" sz="4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康隶书体W7"/>
            </a:endParaRPr>
          </a:p>
        </p:txBody>
      </p:sp>
      <p:sp>
        <p:nvSpPr>
          <p:cNvPr id="122885" name="Text Box 5"/>
          <p:cNvSpPr txBox="1">
            <a:spLocks noChangeArrowheads="1"/>
          </p:cNvSpPr>
          <p:nvPr/>
        </p:nvSpPr>
        <p:spPr bwMode="auto">
          <a:xfrm>
            <a:off x="3462338" y="2452688"/>
            <a:ext cx="7440612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名词作状语，用箬竹叶做的船篷</a:t>
            </a:r>
            <a:endParaRPr lang="zh-CN" altLang="en-US" sz="3200">
              <a:solidFill>
                <a:srgbClr val="F9382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2887" name="Rectangle 7"/>
          <p:cNvSpPr>
            <a:spLocks noChangeArrowheads="1"/>
          </p:cNvSpPr>
          <p:nvPr/>
        </p:nvSpPr>
        <p:spPr bwMode="auto">
          <a:xfrm>
            <a:off x="3808413" y="4621213"/>
            <a:ext cx="546735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93829"/>
                </a:solidFill>
                <a:ea typeface="黑体" panose="02010609060101010101" pitchFamily="49" charset="-122"/>
              </a:rPr>
              <a:t>名词作动词，戴着高高的帽子</a:t>
            </a:r>
            <a:endParaRPr lang="zh-CN" altLang="en-US" sz="3200">
              <a:solidFill>
                <a:srgbClr val="F93829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22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22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22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83" grpId="0"/>
      <p:bldP spid="122885" grpId="0"/>
      <p:bldP spid="12288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TextBox 3"/>
          <p:cNvSpPr txBox="1">
            <a:spLocks noChangeArrowheads="1"/>
          </p:cNvSpPr>
          <p:nvPr/>
        </p:nvSpPr>
        <p:spPr bwMode="auto">
          <a:xfrm>
            <a:off x="8612188" y="6396038"/>
            <a:ext cx="215582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2400" i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第一课时</a:t>
            </a:r>
            <a:endParaRPr lang="zh-CN" altLang="en-US" sz="2400" i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4931" name="Text Box 3"/>
          <p:cNvSpPr txBox="1">
            <a:spLocks noChangeArrowheads="1"/>
          </p:cNvSpPr>
          <p:nvPr/>
        </p:nvSpPr>
        <p:spPr bwMode="auto">
          <a:xfrm>
            <a:off x="2149475" y="623888"/>
            <a:ext cx="9559925" cy="5092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smtClean="0">
                <a:solidFill>
                  <a:srgbClr val="F93829"/>
                </a:solidFill>
                <a:ea typeface="黑体" panose="02010609060101010101" pitchFamily="49" charset="-122"/>
              </a:rPr>
              <a:t>（四）一</a:t>
            </a:r>
            <a:r>
              <a:rPr lang="zh-CN" altLang="en-US" sz="4000">
                <a:solidFill>
                  <a:srgbClr val="F93829"/>
                </a:solidFill>
                <a:ea typeface="黑体" panose="02010609060101010101" pitchFamily="49" charset="-122"/>
              </a:rPr>
              <a:t>词多义</a:t>
            </a:r>
            <a:endParaRPr lang="zh-CN" altLang="en-US" sz="4000">
              <a:solidFill>
                <a:srgbClr val="F93829"/>
              </a:solidFill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明有</a:t>
            </a:r>
            <a:r>
              <a:rPr lang="zh-CN" altLang="en-US" sz="3200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奇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巧人曰王叔远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舟首尾长约八分有</a:t>
            </a:r>
            <a:r>
              <a:rPr lang="zh-CN" altLang="en-US" sz="3200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奇</a:t>
            </a:r>
            <a:endParaRPr lang="zh-CN" altLang="en-US" sz="3200">
              <a:solidFill>
                <a:schemeClr val="hlin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16025" y="1528763"/>
            <a:ext cx="887413" cy="2957512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zh-CN" altLang="en-US" sz="4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康隶书体W7"/>
              </a:rPr>
              <a:t>积累词语</a:t>
            </a:r>
            <a:endParaRPr lang="zh-CN" altLang="en-US" sz="4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康隶书体W7"/>
            </a:endParaRPr>
          </a:p>
        </p:txBody>
      </p:sp>
      <p:sp>
        <p:nvSpPr>
          <p:cNvPr id="124933" name="Text Box 5"/>
          <p:cNvSpPr txBox="1">
            <a:spLocks noChangeArrowheads="1"/>
          </p:cNvSpPr>
          <p:nvPr/>
        </p:nvSpPr>
        <p:spPr bwMode="auto">
          <a:xfrm>
            <a:off x="4516438" y="2466975"/>
            <a:ext cx="7440612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形容词  奇妙</a:t>
            </a:r>
            <a:endParaRPr lang="zh-CN" altLang="en-US" sz="3200">
              <a:solidFill>
                <a:srgbClr val="F9382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4934" name="Rectangle 6"/>
          <p:cNvSpPr>
            <a:spLocks noChangeArrowheads="1"/>
          </p:cNvSpPr>
          <p:nvPr/>
        </p:nvSpPr>
        <p:spPr bwMode="auto">
          <a:xfrm>
            <a:off x="4611688" y="4675188"/>
            <a:ext cx="32131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93829"/>
                </a:solidFill>
                <a:ea typeface="黑体" panose="02010609060101010101" pitchFamily="49" charset="-122"/>
              </a:rPr>
              <a:t>名词  零数、余数</a:t>
            </a:r>
            <a:endParaRPr lang="zh-CN" altLang="en-US" sz="3200">
              <a:solidFill>
                <a:srgbClr val="F93829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24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24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249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31" grpId="0"/>
      <p:bldP spid="124933" grpId="0"/>
      <p:bldP spid="12493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TextBox 3"/>
          <p:cNvSpPr txBox="1">
            <a:spLocks noChangeArrowheads="1"/>
          </p:cNvSpPr>
          <p:nvPr/>
        </p:nvSpPr>
        <p:spPr bwMode="auto">
          <a:xfrm>
            <a:off x="8612188" y="6396038"/>
            <a:ext cx="215582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2400" i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第一课时</a:t>
            </a:r>
            <a:endParaRPr lang="zh-CN" altLang="en-US" sz="2400" i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9027" name="Text Box 3"/>
          <p:cNvSpPr txBox="1">
            <a:spLocks noChangeArrowheads="1"/>
          </p:cNvSpPr>
          <p:nvPr/>
        </p:nvSpPr>
        <p:spPr bwMode="auto">
          <a:xfrm>
            <a:off x="2149475" y="623888"/>
            <a:ext cx="9559925" cy="43608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smtClean="0">
                <a:solidFill>
                  <a:srgbClr val="F93829"/>
                </a:solidFill>
                <a:ea typeface="黑体" panose="02010609060101010101" pitchFamily="49" charset="-122"/>
              </a:rPr>
              <a:t>（四）一</a:t>
            </a:r>
            <a:r>
              <a:rPr lang="zh-CN" altLang="en-US" sz="4000">
                <a:solidFill>
                  <a:srgbClr val="F93829"/>
                </a:solidFill>
                <a:ea typeface="黑体" panose="02010609060101010101" pitchFamily="49" charset="-122"/>
              </a:rPr>
              <a:t>词多义</a:t>
            </a:r>
            <a:endParaRPr lang="zh-CN" altLang="en-US" sz="4000">
              <a:solidFill>
                <a:srgbClr val="F93829"/>
              </a:solidFill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宫室、器皿、人物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中轩敞者</a:t>
            </a:r>
            <a:r>
              <a:rPr lang="zh-CN" altLang="en-US" sz="3200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舱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16025" y="1528763"/>
            <a:ext cx="887413" cy="2957512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zh-CN" altLang="en-US" sz="4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康隶书体W7"/>
              </a:rPr>
              <a:t>积累词语</a:t>
            </a:r>
            <a:endParaRPr lang="zh-CN" altLang="en-US" sz="4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康隶书体W7"/>
            </a:endParaRPr>
          </a:p>
        </p:txBody>
      </p:sp>
      <p:sp>
        <p:nvSpPr>
          <p:cNvPr id="129029" name="Text Box 5"/>
          <p:cNvSpPr txBox="1">
            <a:spLocks noChangeArrowheads="1"/>
          </p:cNvSpPr>
          <p:nvPr/>
        </p:nvSpPr>
        <p:spPr bwMode="auto">
          <a:xfrm>
            <a:off x="4516438" y="2466975"/>
            <a:ext cx="7440612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动词  雕刻</a:t>
            </a:r>
            <a:endParaRPr lang="zh-CN" altLang="en-US" sz="3200">
              <a:solidFill>
                <a:srgbClr val="F9382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9030" name="Rectangle 6"/>
          <p:cNvSpPr>
            <a:spLocks noChangeArrowheads="1"/>
          </p:cNvSpPr>
          <p:nvPr/>
        </p:nvSpPr>
        <p:spPr bwMode="auto">
          <a:xfrm>
            <a:off x="4611688" y="4675188"/>
            <a:ext cx="15875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93829"/>
                </a:solidFill>
                <a:ea typeface="黑体" panose="02010609060101010101" pitchFamily="49" charset="-122"/>
              </a:rPr>
              <a:t>动词  是</a:t>
            </a:r>
            <a:endParaRPr lang="zh-CN" altLang="en-US" sz="3200">
              <a:solidFill>
                <a:srgbClr val="F93829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29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29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29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27" grpId="0"/>
      <p:bldP spid="129029" grpId="0"/>
      <p:bldP spid="12903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TextBox 3"/>
          <p:cNvSpPr txBox="1">
            <a:spLocks noChangeArrowheads="1"/>
          </p:cNvSpPr>
          <p:nvPr/>
        </p:nvSpPr>
        <p:spPr bwMode="auto">
          <a:xfrm>
            <a:off x="8612188" y="6396038"/>
            <a:ext cx="215582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2400" i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第一课时</a:t>
            </a:r>
            <a:endParaRPr lang="zh-CN" altLang="en-US" sz="2400" i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1075" name="Text Box 3"/>
          <p:cNvSpPr txBox="1">
            <a:spLocks noChangeArrowheads="1"/>
          </p:cNvSpPr>
          <p:nvPr/>
        </p:nvSpPr>
        <p:spPr bwMode="auto">
          <a:xfrm>
            <a:off x="2149475" y="623888"/>
            <a:ext cx="9559925" cy="5092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smtClean="0">
                <a:solidFill>
                  <a:srgbClr val="F93829"/>
                </a:solidFill>
                <a:ea typeface="黑体" panose="02010609060101010101" pitchFamily="49" charset="-122"/>
              </a:rPr>
              <a:t>（四）一</a:t>
            </a:r>
            <a:r>
              <a:rPr lang="zh-CN" altLang="en-US" sz="4000">
                <a:solidFill>
                  <a:srgbClr val="F93829"/>
                </a:solidFill>
                <a:ea typeface="黑体" panose="02010609060101010101" pitchFamily="49" charset="-122"/>
              </a:rPr>
              <a:t>词多义</a:t>
            </a:r>
            <a:endParaRPr lang="zh-CN" altLang="en-US" sz="4000">
              <a:solidFill>
                <a:srgbClr val="F93829"/>
              </a:solidFill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高</a:t>
            </a:r>
            <a:r>
              <a:rPr lang="zh-CN" altLang="en-US" sz="3200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二黍许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珠</a:t>
            </a:r>
            <a:r>
              <a:rPr lang="zh-CN" altLang="en-US" sz="3200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历历数也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16025" y="1528763"/>
            <a:ext cx="887413" cy="2957512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zh-CN" altLang="en-US" sz="4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康隶书体W7"/>
              </a:rPr>
              <a:t>积累词语</a:t>
            </a:r>
            <a:endParaRPr lang="zh-CN" altLang="en-US" sz="4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康隶书体W7"/>
            </a:endParaRPr>
          </a:p>
        </p:txBody>
      </p:sp>
      <p:sp>
        <p:nvSpPr>
          <p:cNvPr id="131077" name="Text Box 5"/>
          <p:cNvSpPr txBox="1">
            <a:spLocks noChangeArrowheads="1"/>
          </p:cNvSpPr>
          <p:nvPr/>
        </p:nvSpPr>
        <p:spPr bwMode="auto">
          <a:xfrm>
            <a:off x="4516438" y="2466975"/>
            <a:ext cx="7440612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副词  大约</a:t>
            </a:r>
            <a:endParaRPr lang="zh-CN" altLang="en-US" sz="3200">
              <a:solidFill>
                <a:srgbClr val="F9382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1078" name="Rectangle 6"/>
          <p:cNvSpPr>
            <a:spLocks noChangeArrowheads="1"/>
          </p:cNvSpPr>
          <p:nvPr/>
        </p:nvSpPr>
        <p:spPr bwMode="auto">
          <a:xfrm>
            <a:off x="4611688" y="4675188"/>
            <a:ext cx="2968625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93829"/>
                </a:solidFill>
                <a:ea typeface="黑体" panose="02010609060101010101" pitchFamily="49" charset="-122"/>
              </a:rPr>
              <a:t>助动词    可以</a:t>
            </a:r>
            <a:endParaRPr lang="zh-CN" altLang="en-US" sz="3200">
              <a:solidFill>
                <a:srgbClr val="F93829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31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31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31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075" grpId="0"/>
      <p:bldP spid="131077" grpId="0"/>
      <p:bldP spid="13107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TextBox 3"/>
          <p:cNvSpPr txBox="1">
            <a:spLocks noChangeArrowheads="1"/>
          </p:cNvSpPr>
          <p:nvPr/>
        </p:nvSpPr>
        <p:spPr bwMode="auto">
          <a:xfrm>
            <a:off x="8612188" y="6396038"/>
            <a:ext cx="215582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2400" i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第一课时</a:t>
            </a:r>
            <a:endParaRPr lang="zh-CN" altLang="en-US" sz="2400" i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1075" name="Text Box 3"/>
          <p:cNvSpPr txBox="1">
            <a:spLocks noChangeArrowheads="1"/>
          </p:cNvSpPr>
          <p:nvPr/>
        </p:nvSpPr>
        <p:spPr bwMode="auto">
          <a:xfrm>
            <a:off x="2149475" y="623888"/>
            <a:ext cx="9572625" cy="30149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rgbClr val="F93829"/>
                </a:solidFill>
                <a:ea typeface="黑体" panose="02010609060101010101" pitchFamily="49" charset="-122"/>
              </a:rPr>
              <a:t>翻译三字诀</a:t>
            </a:r>
            <a:endParaRPr lang="zh-CN" altLang="en-US" sz="4000">
              <a:solidFill>
                <a:srgbClr val="F93829"/>
              </a:solidFill>
              <a:ea typeface="黑体" panose="02010609060101010101" pitchFamily="49" charset="-122"/>
            </a:endParaRPr>
          </a:p>
          <a:p>
            <a:endParaRPr lang="zh-CN" altLang="zh-CN" b="1"/>
          </a:p>
          <a:p>
            <a:r>
              <a:rPr lang="zh-CN" altLang="zh-CN" sz="3600" b="1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1.信</a:t>
            </a:r>
            <a:r>
              <a:rPr lang="zh-CN" altLang="en-US" sz="3600" b="1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zh-CN" sz="3600" b="1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2.达</a:t>
            </a:r>
            <a:r>
              <a:rPr lang="zh-CN" altLang="en-US" sz="3600" b="1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zh-CN" sz="3600" b="1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3.雅</a:t>
            </a:r>
            <a:r>
              <a:rPr lang="zh-CN" altLang="en-US" sz="3600" b="1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74831" y="1515116"/>
            <a:ext cx="887413" cy="2957512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zh-CN" altLang="en-US" sz="4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康隶书体W7"/>
              </a:rPr>
              <a:t>疏通文意</a:t>
            </a:r>
            <a:endParaRPr lang="zh-CN" altLang="en-US" sz="4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康隶书体W7"/>
            </a:endParaRPr>
          </a:p>
        </p:txBody>
      </p:sp>
      <p:sp>
        <p:nvSpPr>
          <p:cNvPr id="51204" name="Text Box 5"/>
          <p:cNvSpPr txBox="1">
            <a:spLocks noChangeArrowheads="1"/>
          </p:cNvSpPr>
          <p:nvPr/>
        </p:nvSpPr>
        <p:spPr bwMode="auto">
          <a:xfrm>
            <a:off x="2266950" y="2368550"/>
            <a:ext cx="8709025" cy="3506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要点讲解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）苏、黄共阅一手卷。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）通计一舟，为人五，为窗八。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3200">
              <a:solidFill>
                <a:schemeClr val="hlin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205" name="Text Box 6"/>
          <p:cNvSpPr txBox="1">
            <a:spLocks noChangeArrowheads="1"/>
          </p:cNvSpPr>
          <p:nvPr/>
        </p:nvSpPr>
        <p:spPr bwMode="auto">
          <a:xfrm>
            <a:off x="3811588" y="3735388"/>
            <a:ext cx="64516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苏东坡、黄鲁直一起观看一轴手卷。 </a:t>
            </a:r>
            <a:endParaRPr lang="zh-CN" altLang="en-US" sz="3200">
              <a:solidFill>
                <a:srgbClr val="F9382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206" name="Text Box 7"/>
          <p:cNvSpPr txBox="1">
            <a:spLocks noChangeArrowheads="1"/>
          </p:cNvSpPr>
          <p:nvPr/>
        </p:nvSpPr>
        <p:spPr bwMode="auto">
          <a:xfrm>
            <a:off x="2844800" y="5268913"/>
            <a:ext cx="8990013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93829"/>
                </a:solidFill>
                <a:ea typeface="黑体" panose="02010609060101010101" pitchFamily="49" charset="-122"/>
              </a:rPr>
              <a:t>总计在这一只小船上，刻有五个人物，八扇窗子。</a:t>
            </a:r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31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1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075" grpId="0"/>
      <p:bldP spid="51204" grpId="0"/>
      <p:bldP spid="5120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TextBox 3"/>
          <p:cNvSpPr txBox="1">
            <a:spLocks noChangeArrowheads="1"/>
          </p:cNvSpPr>
          <p:nvPr/>
        </p:nvSpPr>
        <p:spPr bwMode="auto">
          <a:xfrm>
            <a:off x="8612188" y="6396038"/>
            <a:ext cx="215582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2400" i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第一课时</a:t>
            </a:r>
            <a:endParaRPr lang="zh-CN" altLang="en-US" sz="2400" i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6979" name="Text Box 3"/>
          <p:cNvSpPr txBox="1">
            <a:spLocks noChangeArrowheads="1"/>
          </p:cNvSpPr>
          <p:nvPr/>
        </p:nvSpPr>
        <p:spPr bwMode="auto">
          <a:xfrm>
            <a:off x="1830388" y="568325"/>
            <a:ext cx="9879012" cy="65556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93829"/>
                </a:solidFill>
                <a:ea typeface="黑体" panose="02010609060101010101" pitchFamily="49" charset="-122"/>
              </a:rPr>
              <a:t>第一部分（</a:t>
            </a:r>
            <a:r>
              <a:rPr lang="en-US" altLang="zh-CN" sz="3600">
                <a:solidFill>
                  <a:srgbClr val="F93829"/>
                </a:solidFill>
                <a:ea typeface="黑体" panose="02010609060101010101" pitchFamily="49" charset="-122"/>
              </a:rPr>
              <a:t>1</a:t>
            </a:r>
            <a:r>
              <a:rPr lang="zh-CN" altLang="en-US" sz="3600">
                <a:solidFill>
                  <a:srgbClr val="F93829"/>
                </a:solidFill>
                <a:ea typeface="黑体" panose="02010609060101010101" pitchFamily="49" charset="-122"/>
              </a:rPr>
              <a:t>段）：概述雕刻者的精湛技艺以及核舟的主题。</a:t>
            </a:r>
            <a:endParaRPr lang="zh-CN" altLang="en-US" sz="3600">
              <a:solidFill>
                <a:srgbClr val="F93829"/>
              </a:solidFill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93829"/>
                </a:solidFill>
                <a:ea typeface="黑体" panose="02010609060101010101" pitchFamily="49" charset="-122"/>
              </a:rPr>
              <a:t>第二部分（</a:t>
            </a:r>
            <a:r>
              <a:rPr lang="en-US" altLang="zh-CN" sz="3600">
                <a:solidFill>
                  <a:srgbClr val="F93829"/>
                </a:solidFill>
                <a:ea typeface="黑体" panose="02010609060101010101" pitchFamily="49" charset="-122"/>
              </a:rPr>
              <a:t>2—5</a:t>
            </a:r>
            <a:r>
              <a:rPr lang="zh-CN" altLang="en-US" sz="3600">
                <a:solidFill>
                  <a:srgbClr val="F93829"/>
                </a:solidFill>
                <a:ea typeface="黑体" panose="02010609060101010101" pitchFamily="49" charset="-122"/>
              </a:rPr>
              <a:t>段</a:t>
            </a:r>
            <a:r>
              <a:rPr lang="zh-CN" altLang="en-US" sz="3600" smtClean="0">
                <a:solidFill>
                  <a:srgbClr val="F93829"/>
                </a:solidFill>
                <a:ea typeface="黑体" panose="02010609060101010101" pitchFamily="49" charset="-122"/>
              </a:rPr>
              <a:t>）：详</a:t>
            </a:r>
            <a:r>
              <a:rPr lang="zh-CN" altLang="en-US" sz="3600">
                <a:solidFill>
                  <a:srgbClr val="F93829"/>
                </a:solidFill>
                <a:ea typeface="黑体" panose="02010609060101010101" pitchFamily="49" charset="-122"/>
              </a:rPr>
              <a:t>细介绍了核舟的形状、结构，描述船头船尾人物的神情姿态，用事实说明了雕刻者技艺的精湛。</a:t>
            </a:r>
            <a:endParaRPr lang="zh-CN" altLang="en-US" sz="3600">
              <a:solidFill>
                <a:srgbClr val="F93829"/>
              </a:solidFill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93829"/>
                </a:solidFill>
                <a:ea typeface="黑体" panose="02010609060101010101" pitchFamily="49" charset="-122"/>
              </a:rPr>
              <a:t>第三部分（</a:t>
            </a:r>
            <a:r>
              <a:rPr lang="en-US" altLang="zh-CN" sz="3600">
                <a:solidFill>
                  <a:srgbClr val="F93829"/>
                </a:solidFill>
                <a:ea typeface="黑体" panose="02010609060101010101" pitchFamily="49" charset="-122"/>
              </a:rPr>
              <a:t>6</a:t>
            </a:r>
            <a:r>
              <a:rPr lang="zh-CN" altLang="en-US" sz="3600">
                <a:solidFill>
                  <a:srgbClr val="F93829"/>
                </a:solidFill>
                <a:ea typeface="黑体" panose="02010609060101010101" pitchFamily="49" charset="-122"/>
              </a:rPr>
              <a:t>段）：总结核舟上雕刻的人及其他物品的数量以及刻字的总数，赞扬了王叔远的精巧技艺。</a:t>
            </a:r>
            <a:endParaRPr lang="zh-CN" altLang="en-US" sz="3600">
              <a:solidFill>
                <a:srgbClr val="F93829"/>
              </a:solidFill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31838" y="1625600"/>
            <a:ext cx="887412" cy="295751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zh-CN" altLang="en-US" sz="4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康隶书体W7"/>
              </a:rPr>
              <a:t>理清思路</a:t>
            </a:r>
            <a:endParaRPr lang="zh-CN" altLang="en-US" sz="4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康隶书体W7"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26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7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TextBox 3"/>
          <p:cNvSpPr txBox="1">
            <a:spLocks noChangeArrowheads="1"/>
          </p:cNvSpPr>
          <p:nvPr/>
        </p:nvSpPr>
        <p:spPr bwMode="auto">
          <a:xfrm>
            <a:off x="8612188" y="6396038"/>
            <a:ext cx="215582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2400" i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第一课时</a:t>
            </a:r>
            <a:endParaRPr lang="zh-CN" altLang="en-US" sz="2400" i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6979" name="Text Box 3"/>
          <p:cNvSpPr txBox="1">
            <a:spLocks noChangeArrowheads="1"/>
          </p:cNvSpPr>
          <p:nvPr/>
        </p:nvSpPr>
        <p:spPr bwMode="auto">
          <a:xfrm>
            <a:off x="1776413" y="1827213"/>
            <a:ext cx="9961562" cy="2530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40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本文运用空间顺序，对核舟形状和舟上的人物形象细致描述，说明雕刻家构思的巧妙，赞扬了他的高超技艺，也表现了我国古代工艺作品的精湛技艺和伟大成就。</a:t>
            </a:r>
            <a:endParaRPr lang="zh-CN" altLang="en-US" sz="4000">
              <a:solidFill>
                <a:srgbClr val="F9382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31838" y="1625600"/>
            <a:ext cx="887412" cy="295751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zh-CN" altLang="en-US" sz="4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康隶书体W7"/>
              </a:rPr>
              <a:t>主旨归纳</a:t>
            </a:r>
            <a:endParaRPr lang="zh-CN" altLang="en-US" sz="4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康隶书体W7"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26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7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ctrTitle"/>
          </p:nvPr>
        </p:nvSpPr>
        <p:spPr>
          <a:xfrm>
            <a:off x="560388" y="1843088"/>
            <a:ext cx="10950575" cy="1241425"/>
          </a:xfrm>
        </p:spPr>
        <p:txBody>
          <a:bodyPr rtlCol="0">
            <a:noAutofit/>
          </a:bodyPr>
          <a:lstStyle/>
          <a:p>
            <a:pPr eaLnBrk="1" fontAlgn="auto" hangingPunct="1">
              <a:lnSpc>
                <a:spcPts val="7200"/>
              </a:lnSpc>
              <a:spcAft>
                <a:spcPct val="0"/>
              </a:spcAft>
              <a:defRPr/>
            </a:pPr>
            <a:br>
              <a:rPr lang="en-US" altLang="zh-CN" b="1" kern="2000" smtClean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b="1" kern="2000" smtClean="0">
                <a:latin typeface="黑体" panose="02010609060101010101" pitchFamily="49" charset="-122"/>
                <a:ea typeface="黑体" panose="02010609060101010101" pitchFamily="49" charset="-122"/>
              </a:rPr>
              <a:t>第一课时</a:t>
            </a:r>
            <a:endParaRPr lang="zh-CN" altLang="en-US" sz="4000" kern="200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650" name="副标题 2"/>
          <p:cNvSpPr txBox="1">
            <a:spLocks noChangeArrowheads="1"/>
          </p:cNvSpPr>
          <p:nvPr/>
        </p:nvSpPr>
        <p:spPr bwMode="auto">
          <a:xfrm>
            <a:off x="219075" y="525463"/>
            <a:ext cx="11768138" cy="692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副标题 2"/>
          <p:cNvSpPr txBox="1"/>
          <p:nvPr/>
        </p:nvSpPr>
        <p:spPr>
          <a:xfrm>
            <a:off x="7907338" y="6381750"/>
            <a:ext cx="3608387" cy="4762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ct val="0"/>
              </a:spcAft>
              <a:defRPr/>
            </a:pPr>
            <a:r>
              <a:rPr lang="en-US" altLang="zh-CN" i="1" smtClean="0">
                <a:solidFill>
                  <a:schemeClr val="bg1">
                    <a:lumMod val="9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CHUZHONG YUWEN</a:t>
            </a:r>
            <a:endParaRPr lang="zh-CN" altLang="en-US" i="1" smtClean="0">
              <a:solidFill>
                <a:schemeClr val="bg1">
                  <a:lumMod val="9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wedg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TextBox 3"/>
          <p:cNvSpPr txBox="1">
            <a:spLocks noChangeArrowheads="1"/>
          </p:cNvSpPr>
          <p:nvPr/>
        </p:nvSpPr>
        <p:spPr bwMode="auto">
          <a:xfrm>
            <a:off x="8612188" y="6396038"/>
            <a:ext cx="215582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2400" i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第一课时</a:t>
            </a:r>
            <a:endParaRPr lang="zh-CN" altLang="en-US" sz="2400" i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6979" name="Text Box 3"/>
          <p:cNvSpPr txBox="1">
            <a:spLocks noChangeArrowheads="1"/>
          </p:cNvSpPr>
          <p:nvPr/>
        </p:nvSpPr>
        <p:spPr bwMode="auto">
          <a:xfrm>
            <a:off x="1776413" y="1827213"/>
            <a:ext cx="9961562" cy="2530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40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40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熟读课文，积累重要词语。 </a:t>
            </a:r>
            <a:endParaRPr lang="zh-CN" altLang="en-US" sz="4000">
              <a:solidFill>
                <a:srgbClr val="F9382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4000">
              <a:solidFill>
                <a:srgbClr val="F9382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2.</a:t>
            </a:r>
            <a:r>
              <a:rPr lang="zh-CN" altLang="en-US" sz="40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完成书后习题一、二。</a:t>
            </a:r>
            <a:endParaRPr lang="zh-CN" altLang="en-US" sz="4000">
              <a:solidFill>
                <a:srgbClr val="F9382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31838" y="1625600"/>
            <a:ext cx="887412" cy="295751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zh-CN" altLang="en-US" sz="4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康隶书体W7"/>
              </a:rPr>
              <a:t>课后作业</a:t>
            </a:r>
            <a:endParaRPr lang="zh-CN" altLang="en-US" sz="4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康隶书体W7"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26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7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ctrTitle"/>
          </p:nvPr>
        </p:nvSpPr>
        <p:spPr>
          <a:xfrm>
            <a:off x="560388" y="1843088"/>
            <a:ext cx="10950575" cy="1241425"/>
          </a:xfrm>
        </p:spPr>
        <p:txBody>
          <a:bodyPr rtlCol="0">
            <a:noAutofit/>
          </a:bodyPr>
          <a:lstStyle/>
          <a:p>
            <a:pPr eaLnBrk="1" fontAlgn="auto" hangingPunct="1">
              <a:lnSpc>
                <a:spcPts val="7200"/>
              </a:lnSpc>
              <a:spcAft>
                <a:spcPct val="0"/>
              </a:spcAft>
              <a:defRPr/>
            </a:pPr>
            <a:br>
              <a:rPr lang="en-US" altLang="zh-CN" b="1" kern="2000" smtClean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b="1" kern="2000" smtClean="0">
                <a:latin typeface="黑体" panose="02010609060101010101" pitchFamily="49" charset="-122"/>
                <a:ea typeface="黑体" panose="02010609060101010101" pitchFamily="49" charset="-122"/>
              </a:rPr>
              <a:t>第二课时</a:t>
            </a:r>
            <a:endParaRPr lang="zh-CN" altLang="en-US" sz="4000" kern="200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650" name="副标题 2"/>
          <p:cNvSpPr txBox="1">
            <a:spLocks noChangeArrowheads="1"/>
          </p:cNvSpPr>
          <p:nvPr/>
        </p:nvSpPr>
        <p:spPr bwMode="auto">
          <a:xfrm>
            <a:off x="219075" y="525463"/>
            <a:ext cx="11768138" cy="692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副标题 2"/>
          <p:cNvSpPr txBox="1"/>
          <p:nvPr/>
        </p:nvSpPr>
        <p:spPr>
          <a:xfrm>
            <a:off x="7907338" y="6381750"/>
            <a:ext cx="3608387" cy="4762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ct val="0"/>
              </a:spcAft>
              <a:defRPr/>
            </a:pPr>
            <a:r>
              <a:rPr lang="en-US" altLang="zh-CN" i="1" smtClean="0">
                <a:solidFill>
                  <a:schemeClr val="bg1">
                    <a:lumMod val="9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CHUZHONG YUWEN</a:t>
            </a:r>
            <a:endParaRPr lang="zh-CN" altLang="en-US" i="1" smtClean="0">
              <a:solidFill>
                <a:schemeClr val="bg1">
                  <a:lumMod val="9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ut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副标题 2"/>
          <p:cNvSpPr>
            <a:spLocks noGrp="1"/>
          </p:cNvSpPr>
          <p:nvPr>
            <p:ph type="subTitle" idx="1"/>
          </p:nvPr>
        </p:nvSpPr>
        <p:spPr>
          <a:xfrm>
            <a:off x="1692275" y="1314450"/>
            <a:ext cx="9434513" cy="4162425"/>
          </a:xfrm>
        </p:spPr>
        <p:txBody>
          <a:bodyPr/>
          <a:lstStyle/>
          <a:p>
            <a:pPr algn="l"/>
            <a:r>
              <a:rPr lang="en-US" altLang="en-US" sz="3600" smtClean="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 在疏通文意的基础上，理清文章的整体思路，探明主体部分的说明顺序。</a:t>
            </a:r>
            <a:endParaRPr lang="en-US" altLang="en-US" sz="3600" smtClean="0">
              <a:solidFill>
                <a:srgbClr val="F9382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/>
            <a:r>
              <a:rPr lang="en-US" altLang="en-US" sz="3600" smtClean="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 品味语言，真切感受本文观察细致、描写生动的特点。</a:t>
            </a:r>
            <a:endParaRPr lang="en-US" altLang="en-US" sz="3600" smtClean="0">
              <a:solidFill>
                <a:srgbClr val="F9382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/>
            <a:r>
              <a:rPr lang="en-US" altLang="en-US" sz="3600" smtClean="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3.了解我国古代艺人高超的雕刻技艺，激发学生热爱祖国博大精深传统文化的感情，增强对我国古代文化的了解，提高民族自尊心。</a:t>
            </a:r>
            <a:endParaRPr lang="en-US" altLang="en-US" sz="3600" smtClean="0">
              <a:solidFill>
                <a:srgbClr val="F9382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674" name="TextBox 3"/>
          <p:cNvSpPr txBox="1">
            <a:spLocks noChangeArrowheads="1"/>
          </p:cNvSpPr>
          <p:nvPr/>
        </p:nvSpPr>
        <p:spPr bwMode="auto">
          <a:xfrm>
            <a:off x="8612188" y="6396038"/>
            <a:ext cx="215582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2400" i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第二课</a:t>
            </a:r>
            <a:r>
              <a:rPr lang="zh-CN" altLang="en-US" sz="2400" i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</a:t>
            </a:r>
            <a:endParaRPr lang="zh-CN" altLang="en-US" sz="2400" i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675" name="矩形 4"/>
          <p:cNvSpPr>
            <a:spLocks noGrp="1" noChangeArrowheads="1"/>
          </p:cNvSpPr>
          <p:nvPr>
            <p:ph type="ctrTitle" idx="4294967295"/>
          </p:nvPr>
        </p:nvSpPr>
        <p:spPr>
          <a:xfrm>
            <a:off x="441325" y="1636713"/>
            <a:ext cx="706438" cy="2873375"/>
          </a:xfrm>
          <a:solidFill>
            <a:srgbClr val="C00000"/>
          </a:solidFill>
        </p:spPr>
        <p:txBody>
          <a:bodyPr anchor="b"/>
          <a:lstStyle/>
          <a:p>
            <a:pPr algn="ctr">
              <a:lnSpc>
                <a:spcPct val="100000"/>
              </a:lnSpc>
            </a:pPr>
            <a:r>
              <a:rPr lang="zh-CN" altLang="en-US" b="1" smtClean="0">
                <a:solidFill>
                  <a:schemeClr val="bg1"/>
                </a:solidFill>
                <a:ea typeface="微软雅黑" panose="020B0503020204020204" pitchFamily="34" charset="-122"/>
              </a:rPr>
              <a:t>学习目标</a:t>
            </a:r>
            <a:endParaRPr lang="zh-CN" altLang="en-US" b="1" smtClean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extBox 3"/>
          <p:cNvSpPr txBox="1">
            <a:spLocks noChangeArrowheads="1"/>
          </p:cNvSpPr>
          <p:nvPr/>
        </p:nvSpPr>
        <p:spPr bwMode="auto">
          <a:xfrm>
            <a:off x="8612188" y="6396038"/>
            <a:ext cx="215582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2400" i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第二课</a:t>
            </a:r>
            <a:r>
              <a:rPr lang="zh-CN" altLang="en-US" sz="2400" i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</a:t>
            </a:r>
            <a:endParaRPr lang="zh-CN" altLang="en-US" sz="2400" i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6739" name="Text Box 18"/>
          <p:cNvSpPr txBox="1">
            <a:spLocks noChangeArrowheads="1"/>
          </p:cNvSpPr>
          <p:nvPr/>
        </p:nvSpPr>
        <p:spPr bwMode="auto">
          <a:xfrm>
            <a:off x="4237038" y="2368550"/>
            <a:ext cx="6997700" cy="1311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93829"/>
                </a:solidFill>
                <a:ea typeface="黑体" panose="02010609060101010101" pitchFamily="49" charset="-122"/>
              </a:rPr>
              <a:t>舱、箬篷、八扇窗、雕栏、窗上刻字</a:t>
            </a:r>
            <a:endParaRPr lang="zh-CN" altLang="en-US" sz="3200">
              <a:solidFill>
                <a:srgbClr val="F93829"/>
              </a:solidFill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3200"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24230" y="1545273"/>
            <a:ext cx="887413" cy="2957512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/>
            <a:r>
              <a:rPr lang="zh-CN" altLang="en-US" sz="4400" b="1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康隶书体W7"/>
              </a:rPr>
              <a:t>梳理内容</a:t>
            </a:r>
            <a:endParaRPr lang="zh-CN" altLang="en-US" sz="4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康隶书体W7"/>
            </a:endParaRPr>
          </a:p>
        </p:txBody>
      </p:sp>
      <p:sp>
        <p:nvSpPr>
          <p:cNvPr id="116741" name="Text Box 5"/>
          <p:cNvSpPr txBox="1">
            <a:spLocks noChangeArrowheads="1"/>
          </p:cNvSpPr>
          <p:nvPr/>
        </p:nvSpPr>
        <p:spPr bwMode="auto">
          <a:xfrm>
            <a:off x="2481263" y="3160713"/>
            <a:ext cx="1150937" cy="1403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93829"/>
                </a:solidFill>
                <a:ea typeface="黑体" panose="02010609060101010101" pitchFamily="49" charset="-122"/>
              </a:rPr>
              <a:t>船头</a:t>
            </a:r>
            <a:endParaRPr lang="zh-CN" altLang="en-US" sz="3200">
              <a:solidFill>
                <a:srgbClr val="F93829"/>
              </a:solidFill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3600">
              <a:solidFill>
                <a:srgbClr val="F93829"/>
              </a:solidFill>
              <a:ea typeface="黑体" panose="02010609060101010101" pitchFamily="49" charset="-122"/>
            </a:endParaRPr>
          </a:p>
        </p:txBody>
      </p:sp>
      <p:sp>
        <p:nvSpPr>
          <p:cNvPr id="116742" name="Text Box 6"/>
          <p:cNvSpPr txBox="1">
            <a:spLocks noChangeArrowheads="1"/>
          </p:cNvSpPr>
          <p:nvPr/>
        </p:nvSpPr>
        <p:spPr bwMode="auto">
          <a:xfrm>
            <a:off x="4933950" y="4125913"/>
            <a:ext cx="4710113" cy="1403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93829"/>
                </a:solidFill>
                <a:ea typeface="黑体" panose="02010609060101010101" pitchFamily="49" charset="-122"/>
              </a:rPr>
              <a:t>楫左右舟子各一人</a:t>
            </a:r>
            <a:endParaRPr lang="zh-CN" altLang="en-US" sz="3200">
              <a:solidFill>
                <a:srgbClr val="F93829"/>
              </a:solidFill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3600">
              <a:ea typeface="黑体" panose="02010609060101010101" pitchFamily="49" charset="-122"/>
            </a:endParaRPr>
          </a:p>
        </p:txBody>
      </p:sp>
      <p:sp>
        <p:nvSpPr>
          <p:cNvPr id="116743" name="Text Box 7"/>
          <p:cNvSpPr txBox="1">
            <a:spLocks noChangeArrowheads="1"/>
          </p:cNvSpPr>
          <p:nvPr/>
        </p:nvSpPr>
        <p:spPr bwMode="auto">
          <a:xfrm>
            <a:off x="4738688" y="4916488"/>
            <a:ext cx="38227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93829"/>
                </a:solidFill>
                <a:ea typeface="黑体" panose="02010609060101010101" pitchFamily="49" charset="-122"/>
              </a:rPr>
              <a:t>题名、篆章、着色</a:t>
            </a:r>
            <a:endParaRPr lang="zh-CN" altLang="en-US" sz="3200">
              <a:solidFill>
                <a:srgbClr val="F93829"/>
              </a:solidFill>
              <a:ea typeface="黑体" panose="02010609060101010101" pitchFamily="49" charset="-122"/>
            </a:endParaRPr>
          </a:p>
        </p:txBody>
      </p:sp>
      <p:sp>
        <p:nvSpPr>
          <p:cNvPr id="32775" name="Text Box 8"/>
          <p:cNvSpPr txBox="1">
            <a:spLocks noChangeArrowheads="1"/>
          </p:cNvSpPr>
          <p:nvPr/>
        </p:nvSpPr>
        <p:spPr bwMode="auto">
          <a:xfrm>
            <a:off x="2257425" y="473075"/>
            <a:ext cx="4972050" cy="9159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smtClean="0">
                <a:solidFill>
                  <a:srgbClr val="F93829"/>
                </a:solidFill>
                <a:ea typeface="黑体" panose="02010609060101010101" pitchFamily="49" charset="-122"/>
              </a:rPr>
              <a:t>完</a:t>
            </a:r>
            <a:r>
              <a:rPr lang="zh-CN" altLang="en-US" sz="3600">
                <a:solidFill>
                  <a:srgbClr val="F93829"/>
                </a:solidFill>
                <a:ea typeface="黑体" panose="02010609060101010101" pitchFamily="49" charset="-122"/>
              </a:rPr>
              <a:t>成表格</a:t>
            </a:r>
            <a:endParaRPr lang="zh-CN" altLang="en-US" sz="3600">
              <a:solidFill>
                <a:srgbClr val="F93829"/>
              </a:solidFill>
              <a:ea typeface="黑体" panose="02010609060101010101" pitchFamily="49" charset="-122"/>
            </a:endParaRPr>
          </a:p>
          <a:p>
            <a:endParaRPr lang="zh-CN" altLang="en-US"/>
          </a:p>
        </p:txBody>
      </p:sp>
      <p:graphicFrame>
        <p:nvGraphicFramePr>
          <p:cNvPr id="32883" name="Group 115"/>
          <p:cNvGraphicFramePr>
            <a:graphicFrameLocks noGrp="1"/>
          </p:cNvGraphicFramePr>
          <p:nvPr/>
        </p:nvGraphicFramePr>
        <p:xfrm>
          <a:off x="2251075" y="1262063"/>
          <a:ext cx="8978900" cy="4367214"/>
        </p:xfrm>
        <a:graphic>
          <a:graphicData uri="http://schemas.openxmlformats.org/drawingml/2006/table">
            <a:tbl>
              <a:tblPr/>
              <a:tblGrid>
                <a:gridCol w="1358900"/>
                <a:gridCol w="7620000"/>
              </a:tblGrid>
              <a:tr h="862013"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顺序</a:t>
                      </a:r>
                      <a:endParaRPr kumimoji="0" lang="zh-CN" alt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vert="horz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内  容</a:t>
                      </a:r>
                      <a:endParaRPr kumimoji="0" lang="zh-CN" alt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vert="horz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4713"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中间</a:t>
                      </a:r>
                      <a:endParaRPr kumimoji="0" lang="zh-CN" alt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vert="horz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vert="horz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9475">
                <a:tc>
                  <a:txBody>
                    <a:bodyPr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vert="horz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东坡、鲁直、佛印</a:t>
                      </a:r>
                      <a:endParaRPr kumimoji="0" lang="zh-CN" alt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vert="horz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6300"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舟尾</a:t>
                      </a:r>
                      <a:endParaRPr kumimoji="0" lang="zh-CN" alt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vert="horz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vert="horz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4713"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船背</a:t>
                      </a:r>
                      <a:endParaRPr kumimoji="0" lang="zh-CN" alt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vert="horz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vert="horz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6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6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167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16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39" grpId="0"/>
      <p:bldP spid="116741" grpId="0"/>
      <p:bldP spid="11674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extBox 3"/>
          <p:cNvSpPr txBox="1">
            <a:spLocks noChangeArrowheads="1"/>
          </p:cNvSpPr>
          <p:nvPr/>
        </p:nvSpPr>
        <p:spPr bwMode="auto">
          <a:xfrm>
            <a:off x="8612188" y="6396038"/>
            <a:ext cx="215582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2400" i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第二课</a:t>
            </a:r>
            <a:r>
              <a:rPr lang="zh-CN" altLang="en-US" sz="2400" i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</a:t>
            </a:r>
            <a:endParaRPr lang="zh-CN" altLang="en-US" sz="2400" i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8787" name="Text Box 18"/>
          <p:cNvSpPr txBox="1">
            <a:spLocks noChangeArrowheads="1"/>
          </p:cNvSpPr>
          <p:nvPr/>
        </p:nvSpPr>
        <p:spPr bwMode="auto">
          <a:xfrm>
            <a:off x="1687513" y="593725"/>
            <a:ext cx="10504487" cy="1465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ea typeface="黑体" panose="02010609060101010101" pitchFamily="49" charset="-122"/>
              </a:rPr>
              <a:t>为什么按照</a:t>
            </a:r>
            <a:r>
              <a:rPr lang="zh-CN" altLang="en-US" sz="3600">
                <a:solidFill>
                  <a:schemeClr val="hlink"/>
                </a:solidFill>
                <a:ea typeface="黑体" panose="02010609060101010101" pitchFamily="49" charset="-122"/>
              </a:rPr>
              <a:t>中间</a:t>
            </a:r>
            <a:r>
              <a:rPr lang="en-US" altLang="zh-CN" sz="3600">
                <a:ea typeface="黑体" panose="02010609060101010101" pitchFamily="49" charset="-122"/>
              </a:rPr>
              <a:t>—</a:t>
            </a:r>
            <a:r>
              <a:rPr lang="zh-CN" altLang="en-US" sz="3600">
                <a:solidFill>
                  <a:schemeClr val="hlink"/>
                </a:solidFill>
                <a:ea typeface="黑体" panose="02010609060101010101" pitchFamily="49" charset="-122"/>
              </a:rPr>
              <a:t>船头</a:t>
            </a:r>
            <a:r>
              <a:rPr lang="en-US" altLang="zh-CN" sz="3600">
                <a:ea typeface="黑体" panose="02010609060101010101" pitchFamily="49" charset="-122"/>
              </a:rPr>
              <a:t>—</a:t>
            </a:r>
            <a:r>
              <a:rPr lang="zh-CN" altLang="en-US" sz="3600">
                <a:solidFill>
                  <a:schemeClr val="hlink"/>
                </a:solidFill>
                <a:ea typeface="黑体" panose="02010609060101010101" pitchFamily="49" charset="-122"/>
              </a:rPr>
              <a:t>舟尾</a:t>
            </a:r>
            <a:r>
              <a:rPr lang="en-US" altLang="zh-CN" sz="3600">
                <a:ea typeface="黑体" panose="02010609060101010101" pitchFamily="49" charset="-122"/>
              </a:rPr>
              <a:t>—</a:t>
            </a:r>
            <a:r>
              <a:rPr lang="zh-CN" altLang="en-US" sz="3600">
                <a:solidFill>
                  <a:schemeClr val="hlink"/>
                </a:solidFill>
                <a:ea typeface="黑体" panose="02010609060101010101" pitchFamily="49" charset="-122"/>
              </a:rPr>
              <a:t>船背</a:t>
            </a:r>
            <a:r>
              <a:rPr lang="zh-CN" altLang="en-US" sz="3600">
                <a:ea typeface="黑体" panose="02010609060101010101" pitchFamily="49" charset="-122"/>
              </a:rPr>
              <a:t>的顺序安排？</a:t>
            </a:r>
            <a:endParaRPr lang="zh-CN" altLang="en-US" sz="3600"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3600"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64833" y="1522095"/>
            <a:ext cx="887412" cy="295751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zh-CN" altLang="en-US" sz="4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康隶书体W7"/>
              </a:rPr>
              <a:t>深入探究</a:t>
            </a:r>
            <a:endParaRPr lang="zh-CN" altLang="en-US" sz="4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康隶书体W7"/>
            </a:endParaRPr>
          </a:p>
        </p:txBody>
      </p:sp>
      <p:sp>
        <p:nvSpPr>
          <p:cNvPr id="118790" name="Text Box 6"/>
          <p:cNvSpPr txBox="1">
            <a:spLocks noChangeArrowheads="1"/>
          </p:cNvSpPr>
          <p:nvPr/>
        </p:nvSpPr>
        <p:spPr bwMode="auto">
          <a:xfrm>
            <a:off x="1816100" y="1284288"/>
            <a:ext cx="10375900" cy="30460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93829"/>
                </a:solidFill>
                <a:ea typeface="黑体" panose="02010609060101010101" pitchFamily="49" charset="-122"/>
              </a:rPr>
              <a:t>1</a:t>
            </a:r>
            <a:r>
              <a:rPr lang="en-US" altLang="zh-CN" sz="3200" smtClean="0">
                <a:solidFill>
                  <a:srgbClr val="F93829"/>
                </a:solidFill>
                <a:ea typeface="黑体" panose="02010609060101010101" pitchFamily="49" charset="-122"/>
              </a:rPr>
              <a:t>.</a:t>
            </a:r>
            <a:r>
              <a:rPr lang="zh-CN" altLang="en-US" sz="3200" smtClean="0">
                <a:solidFill>
                  <a:srgbClr val="F93829"/>
                </a:solidFill>
                <a:ea typeface="黑体" panose="02010609060101010101" pitchFamily="49" charset="-122"/>
              </a:rPr>
              <a:t>中</a:t>
            </a:r>
            <a:r>
              <a:rPr lang="zh-CN" altLang="en-US" sz="3200">
                <a:solidFill>
                  <a:srgbClr val="F93829"/>
                </a:solidFill>
                <a:ea typeface="黑体" panose="02010609060101010101" pitchFamily="49" charset="-122"/>
              </a:rPr>
              <a:t>间部分是船</a:t>
            </a:r>
            <a:r>
              <a:rPr lang="zh-CN" altLang="en-US" sz="3200" smtClean="0">
                <a:solidFill>
                  <a:srgbClr val="F93829"/>
                </a:solidFill>
                <a:ea typeface="黑体" panose="02010609060101010101" pitchFamily="49" charset="-122"/>
              </a:rPr>
              <a:t>舱，高</a:t>
            </a:r>
            <a:r>
              <a:rPr lang="zh-CN" altLang="en-US" sz="3200">
                <a:solidFill>
                  <a:srgbClr val="F93829"/>
                </a:solidFill>
                <a:ea typeface="黑体" panose="02010609060101010101" pitchFamily="49" charset="-122"/>
              </a:rPr>
              <a:t>起而宽敞，船的主体部分。</a:t>
            </a:r>
            <a:endParaRPr lang="zh-CN" altLang="en-US" sz="3200">
              <a:solidFill>
                <a:srgbClr val="F93829"/>
              </a:solidFill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93829"/>
                </a:solidFill>
                <a:ea typeface="黑体" panose="02010609060101010101" pitchFamily="49" charset="-122"/>
              </a:rPr>
              <a:t>2</a:t>
            </a:r>
            <a:r>
              <a:rPr lang="en-US" altLang="zh-CN" sz="3200" smtClean="0">
                <a:solidFill>
                  <a:srgbClr val="F93829"/>
                </a:solidFill>
                <a:ea typeface="黑体" panose="02010609060101010101" pitchFamily="49" charset="-122"/>
              </a:rPr>
              <a:t>.</a:t>
            </a:r>
            <a:r>
              <a:rPr lang="zh-CN" altLang="en-US" sz="3200" smtClean="0">
                <a:solidFill>
                  <a:srgbClr val="F93829"/>
                </a:solidFill>
                <a:ea typeface="黑体" panose="02010609060101010101" pitchFamily="49" charset="-122"/>
              </a:rPr>
              <a:t>窗两侧刻</a:t>
            </a:r>
            <a:r>
              <a:rPr lang="zh-CN" altLang="en-US" sz="3200">
                <a:solidFill>
                  <a:srgbClr val="F93829"/>
                </a:solidFill>
                <a:ea typeface="黑体" panose="02010609060101010101" pitchFamily="49" charset="-122"/>
              </a:rPr>
              <a:t>有苏轼</a:t>
            </a:r>
            <a:r>
              <a:rPr lang="en-US" altLang="zh-CN" sz="3200">
                <a:solidFill>
                  <a:srgbClr val="F93829"/>
                </a:solidFill>
                <a:ea typeface="黑体" panose="02010609060101010101" pitchFamily="49" charset="-122"/>
              </a:rPr>
              <a:t>《</a:t>
            </a:r>
            <a:r>
              <a:rPr lang="zh-CN" altLang="en-US" sz="3200">
                <a:solidFill>
                  <a:srgbClr val="F93829"/>
                </a:solidFill>
                <a:ea typeface="黑体" panose="02010609060101010101" pitchFamily="49" charset="-122"/>
              </a:rPr>
              <a:t>后赤壁赋</a:t>
            </a:r>
            <a:r>
              <a:rPr lang="en-US" altLang="zh-CN" sz="3200">
                <a:solidFill>
                  <a:srgbClr val="F93829"/>
                </a:solidFill>
                <a:ea typeface="黑体" panose="02010609060101010101" pitchFamily="49" charset="-122"/>
              </a:rPr>
              <a:t>》</a:t>
            </a:r>
            <a:r>
              <a:rPr lang="zh-CN" altLang="en-US" sz="3200">
                <a:solidFill>
                  <a:srgbClr val="F93829"/>
                </a:solidFill>
                <a:ea typeface="黑体" panose="02010609060101010101" pitchFamily="49" charset="-122"/>
              </a:rPr>
              <a:t>和</a:t>
            </a:r>
            <a:r>
              <a:rPr lang="en-US" altLang="zh-CN" sz="3200">
                <a:solidFill>
                  <a:srgbClr val="F93829"/>
                </a:solidFill>
                <a:ea typeface="黑体" panose="02010609060101010101" pitchFamily="49" charset="-122"/>
              </a:rPr>
              <a:t>《</a:t>
            </a:r>
            <a:r>
              <a:rPr lang="zh-CN" altLang="en-US" sz="3200">
                <a:solidFill>
                  <a:srgbClr val="F93829"/>
                </a:solidFill>
                <a:ea typeface="黑体" panose="02010609060101010101" pitchFamily="49" charset="-122"/>
              </a:rPr>
              <a:t>赤壁赋</a:t>
            </a:r>
            <a:r>
              <a:rPr lang="en-US" altLang="zh-CN" sz="3200">
                <a:solidFill>
                  <a:srgbClr val="F93829"/>
                </a:solidFill>
                <a:ea typeface="黑体" panose="02010609060101010101" pitchFamily="49" charset="-122"/>
              </a:rPr>
              <a:t>》</a:t>
            </a:r>
            <a:r>
              <a:rPr lang="zh-CN" altLang="en-US" sz="3200">
                <a:solidFill>
                  <a:srgbClr val="F93829"/>
                </a:solidFill>
                <a:ea typeface="黑体" panose="02010609060101010101" pitchFamily="49" charset="-122"/>
              </a:rPr>
              <a:t>中写景的句子，使读</a:t>
            </a:r>
            <a:r>
              <a:rPr lang="zh-CN" altLang="en-US" sz="3200" smtClean="0">
                <a:solidFill>
                  <a:srgbClr val="F93829"/>
                </a:solidFill>
                <a:ea typeface="黑体" panose="02010609060101010101" pitchFamily="49" charset="-122"/>
              </a:rPr>
              <a:t>者想象感知苏</a:t>
            </a:r>
            <a:r>
              <a:rPr lang="zh-CN" altLang="en-US" sz="3200">
                <a:solidFill>
                  <a:srgbClr val="F93829"/>
                </a:solidFill>
                <a:ea typeface="黑体" panose="02010609060101010101" pitchFamily="49" charset="-122"/>
              </a:rPr>
              <a:t>轼当年泛舟赤壁的优美环境，体现核舟的主题</a:t>
            </a:r>
            <a:r>
              <a:rPr lang="zh-CN" altLang="en-US" sz="3200" smtClean="0">
                <a:solidFill>
                  <a:srgbClr val="F93829"/>
                </a:solidFill>
                <a:ea typeface="黑体" panose="02010609060101010101" pitchFamily="49" charset="-122"/>
              </a:rPr>
              <a:t>。</a:t>
            </a:r>
            <a:endParaRPr lang="en-US" altLang="zh-CN" sz="3200" smtClean="0">
              <a:solidFill>
                <a:srgbClr val="F93829"/>
              </a:solidFill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smtClean="0">
                <a:solidFill>
                  <a:srgbClr val="F93829"/>
                </a:solidFill>
                <a:ea typeface="黑体" panose="02010609060101010101" pitchFamily="49" charset="-122"/>
              </a:rPr>
              <a:t>3.</a:t>
            </a:r>
            <a:r>
              <a:rPr lang="zh-CN" altLang="en-US" sz="3200" smtClean="0">
                <a:solidFill>
                  <a:srgbClr val="F93829"/>
                </a:solidFill>
                <a:ea typeface="黑体" panose="02010609060101010101" pitchFamily="49" charset="-122"/>
              </a:rPr>
              <a:t>最后写舟尾，那两个舟子是用来烘托船头的三位游者的。</a:t>
            </a:r>
            <a:endParaRPr lang="zh-CN" altLang="en-US" sz="3200">
              <a:solidFill>
                <a:srgbClr val="F93829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8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187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187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187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8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extBox 3"/>
          <p:cNvSpPr txBox="1">
            <a:spLocks noChangeArrowheads="1"/>
          </p:cNvSpPr>
          <p:nvPr/>
        </p:nvSpPr>
        <p:spPr bwMode="auto">
          <a:xfrm>
            <a:off x="8612188" y="6396038"/>
            <a:ext cx="215582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2400" i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第二课</a:t>
            </a:r>
            <a:r>
              <a:rPr lang="zh-CN" altLang="en-US" sz="2400" i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</a:t>
            </a:r>
            <a:endParaRPr lang="zh-CN" altLang="en-US" sz="2400" i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0835" name="Text Box 18"/>
          <p:cNvSpPr txBox="1">
            <a:spLocks noChangeArrowheads="1"/>
          </p:cNvSpPr>
          <p:nvPr/>
        </p:nvSpPr>
        <p:spPr bwMode="auto">
          <a:xfrm>
            <a:off x="1798638" y="482600"/>
            <a:ext cx="8259762" cy="1465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0000"/>
                </a:solidFill>
                <a:ea typeface="黑体" panose="02010609060101010101" pitchFamily="49" charset="-122"/>
              </a:rPr>
              <a:t>第三自然段：船头部分</a:t>
            </a:r>
            <a:endParaRPr lang="zh-CN" altLang="en-US" sz="3600">
              <a:solidFill>
                <a:srgbClr val="FF0000"/>
              </a:solidFill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3600"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73113" y="1473200"/>
            <a:ext cx="887412" cy="295751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zh-CN" altLang="en-US" sz="4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康隶书体W7"/>
              </a:rPr>
              <a:t>精彩品读</a:t>
            </a:r>
            <a:endParaRPr lang="zh-CN" altLang="en-US" sz="4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康隶书体W7"/>
            </a:endParaRPr>
          </a:p>
        </p:txBody>
      </p:sp>
      <p:sp>
        <p:nvSpPr>
          <p:cNvPr id="120837" name="Text Box 5"/>
          <p:cNvSpPr txBox="1">
            <a:spLocks noChangeArrowheads="1"/>
          </p:cNvSpPr>
          <p:nvPr/>
        </p:nvSpPr>
        <p:spPr bwMode="auto">
          <a:xfrm>
            <a:off x="1816100" y="1673225"/>
            <a:ext cx="10375900" cy="2528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/>
              <a:t> 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 主要摹写了哪些内容？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32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32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从哪几个方面摹写这三个人物的？ </a:t>
            </a:r>
            <a:b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869" name="Text Box 7"/>
          <p:cNvSpPr txBox="1">
            <a:spLocks noChangeArrowheads="1"/>
          </p:cNvSpPr>
          <p:nvPr/>
        </p:nvSpPr>
        <p:spPr bwMode="auto">
          <a:xfrm>
            <a:off x="3368675" y="2354263"/>
            <a:ext cx="7196162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2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东坡、鲁直、佛印</a:t>
            </a:r>
            <a:r>
              <a:rPr lang="zh-CN" altLang="en-US" sz="3200" smtClean="0">
                <a:solidFill>
                  <a:srgbClr val="FF0000"/>
                </a:solidFill>
                <a:ea typeface="黑体" panose="02010609060101010101" pitchFamily="49" charset="-122"/>
              </a:rPr>
              <a:t>三</a:t>
            </a:r>
            <a:r>
              <a:rPr lang="zh-CN" altLang="en-US" sz="3200">
                <a:solidFill>
                  <a:srgbClr val="FF0000"/>
                </a:solidFill>
                <a:ea typeface="黑体" panose="02010609060101010101" pitchFamily="49" charset="-122"/>
              </a:rPr>
              <a:t>个主要人物的雕像</a:t>
            </a:r>
            <a:endParaRPr lang="zh-CN" altLang="en-US" sz="32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36870" name="Text Box 8"/>
          <p:cNvSpPr txBox="1">
            <a:spLocks noChangeArrowheads="1"/>
          </p:cNvSpPr>
          <p:nvPr/>
        </p:nvSpPr>
        <p:spPr bwMode="auto">
          <a:xfrm>
            <a:off x="3284538" y="3932238"/>
            <a:ext cx="5667375" cy="854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ea typeface="黑体" panose="02010609060101010101" pitchFamily="49" charset="-122"/>
              </a:rPr>
              <a:t>位置、姿态、神情、衣</a:t>
            </a:r>
            <a:r>
              <a:rPr lang="zh-CN" altLang="en-US" sz="3200" smtClean="0">
                <a:solidFill>
                  <a:srgbClr val="FF0000"/>
                </a:solidFill>
                <a:ea typeface="黑体" panose="02010609060101010101" pitchFamily="49" charset="-122"/>
              </a:rPr>
              <a:t>着</a:t>
            </a:r>
            <a:r>
              <a:rPr lang="zh-CN" altLang="en-US" smtClean="0"/>
              <a:t> </a:t>
            </a:r>
            <a:br>
              <a:rPr lang="zh-CN" altLang="en-US"/>
            </a:br>
            <a:endParaRPr lang="zh-CN" altLang="en-US"/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0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208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208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368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5" grpId="0"/>
      <p:bldP spid="3686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extBox 3"/>
          <p:cNvSpPr txBox="1">
            <a:spLocks noChangeArrowheads="1"/>
          </p:cNvSpPr>
          <p:nvPr/>
        </p:nvSpPr>
        <p:spPr bwMode="auto">
          <a:xfrm>
            <a:off x="8612188" y="6396038"/>
            <a:ext cx="215582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2400" i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第二课</a:t>
            </a:r>
            <a:r>
              <a:rPr lang="zh-CN" altLang="en-US" sz="2400" i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</a:t>
            </a:r>
            <a:endParaRPr lang="zh-CN" altLang="en-US" sz="2400" i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2883" name="Text Box 18"/>
          <p:cNvSpPr txBox="1">
            <a:spLocks noChangeArrowheads="1"/>
          </p:cNvSpPr>
          <p:nvPr/>
        </p:nvSpPr>
        <p:spPr bwMode="auto">
          <a:xfrm>
            <a:off x="1798638" y="482600"/>
            <a:ext cx="8259762" cy="1465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0000"/>
                </a:solidFill>
                <a:ea typeface="黑体" panose="02010609060101010101" pitchFamily="49" charset="-122"/>
              </a:rPr>
              <a:t>第三自然段：船头部分</a:t>
            </a:r>
            <a:endParaRPr lang="zh-CN" altLang="en-US" sz="3600">
              <a:solidFill>
                <a:srgbClr val="FF0000"/>
              </a:solidFill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3600"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73113" y="1473200"/>
            <a:ext cx="887412" cy="295751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zh-CN" altLang="en-US" sz="4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康隶书体W7"/>
              </a:rPr>
              <a:t>精彩品读</a:t>
            </a:r>
            <a:endParaRPr lang="zh-CN" altLang="en-US" sz="4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康隶书体W7"/>
            </a:endParaRPr>
          </a:p>
        </p:txBody>
      </p:sp>
      <p:sp>
        <p:nvSpPr>
          <p:cNvPr id="122885" name="Text Box 5"/>
          <p:cNvSpPr txBox="1">
            <a:spLocks noChangeArrowheads="1"/>
          </p:cNvSpPr>
          <p:nvPr/>
        </p:nvSpPr>
        <p:spPr bwMode="auto">
          <a:xfrm>
            <a:off x="1760538" y="1284288"/>
            <a:ext cx="10431462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/>
              <a:t> 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从哪几个方面摹写这三个人物的？ </a:t>
            </a:r>
            <a:b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2887" name="Text Box 7"/>
          <p:cNvSpPr txBox="1">
            <a:spLocks noChangeArrowheads="1"/>
          </p:cNvSpPr>
          <p:nvPr/>
        </p:nvSpPr>
        <p:spPr bwMode="auto">
          <a:xfrm>
            <a:off x="2092325" y="2189163"/>
            <a:ext cx="5667375" cy="2774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chemeClr val="hlink"/>
                </a:solidFill>
                <a:ea typeface="黑体" panose="02010609060101010101" pitchFamily="49" charset="-122"/>
              </a:rPr>
              <a:t>位置</a:t>
            </a:r>
            <a:endParaRPr lang="zh-CN" altLang="en-US" sz="3200">
              <a:solidFill>
                <a:schemeClr val="hlink"/>
              </a:solidFill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chemeClr val="hlink"/>
                </a:solidFill>
                <a:ea typeface="黑体" panose="02010609060101010101" pitchFamily="49" charset="-122"/>
              </a:rPr>
              <a:t>姿态</a:t>
            </a:r>
            <a:endParaRPr lang="zh-CN" altLang="en-US" sz="3200">
              <a:solidFill>
                <a:schemeClr val="hlink"/>
              </a:solidFill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chemeClr val="hlink"/>
                </a:solidFill>
                <a:ea typeface="黑体" panose="02010609060101010101" pitchFamily="49" charset="-122"/>
              </a:rPr>
              <a:t>神情</a:t>
            </a:r>
            <a:endParaRPr lang="zh-CN" altLang="en-US" sz="3200">
              <a:solidFill>
                <a:schemeClr val="hlink"/>
              </a:solidFill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chemeClr val="hlink"/>
                </a:solidFill>
                <a:ea typeface="黑体" panose="02010609060101010101" pitchFamily="49" charset="-122"/>
              </a:rPr>
              <a:t>衣着</a:t>
            </a:r>
            <a:endParaRPr lang="zh-CN" altLang="en-US">
              <a:solidFill>
                <a:schemeClr val="hlink"/>
              </a:solidFill>
            </a:endParaRPr>
          </a:p>
        </p:txBody>
      </p:sp>
      <p:sp>
        <p:nvSpPr>
          <p:cNvPr id="122888" name="Text Box 8"/>
          <p:cNvSpPr txBox="1">
            <a:spLocks noChangeArrowheads="1"/>
          </p:cNvSpPr>
          <p:nvPr/>
        </p:nvSpPr>
        <p:spPr bwMode="auto">
          <a:xfrm>
            <a:off x="3409950" y="2176463"/>
            <a:ext cx="77851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93829"/>
                </a:solidFill>
                <a:ea typeface="黑体" panose="02010609060101010101" pitchFamily="49" charset="-122"/>
              </a:rPr>
              <a:t>居中：</a:t>
            </a:r>
            <a:r>
              <a:rPr lang="zh-CN" altLang="en-US" sz="3200">
                <a:ea typeface="黑体" panose="02010609060101010101" pitchFamily="49" charset="-122"/>
              </a:rPr>
              <a:t>苏东坡</a:t>
            </a:r>
            <a:r>
              <a:rPr lang="zh-CN" altLang="en-US" sz="3200">
                <a:solidFill>
                  <a:srgbClr val="F93829"/>
                </a:solidFill>
                <a:ea typeface="黑体" panose="02010609060101010101" pitchFamily="49" charset="-122"/>
              </a:rPr>
              <a:t>     居右：</a:t>
            </a:r>
            <a:r>
              <a:rPr lang="zh-CN" altLang="en-US" sz="3200">
                <a:ea typeface="黑体" panose="02010609060101010101" pitchFamily="49" charset="-122"/>
              </a:rPr>
              <a:t>佛印</a:t>
            </a:r>
            <a:r>
              <a:rPr lang="zh-CN" altLang="en-US" sz="3200">
                <a:solidFill>
                  <a:srgbClr val="F93829"/>
                </a:solidFill>
                <a:ea typeface="黑体" panose="02010609060101010101" pitchFamily="49" charset="-122"/>
              </a:rPr>
              <a:t>     居左：</a:t>
            </a:r>
            <a:r>
              <a:rPr lang="zh-CN" altLang="en-US" sz="3200">
                <a:ea typeface="黑体" panose="02010609060101010101" pitchFamily="49" charset="-122"/>
              </a:rPr>
              <a:t>鲁直</a:t>
            </a:r>
            <a:endParaRPr lang="zh-CN" altLang="en-US" sz="3200">
              <a:ea typeface="黑体" panose="02010609060101010101" pitchFamily="49" charset="-122"/>
            </a:endParaRPr>
          </a:p>
        </p:txBody>
      </p:sp>
      <p:sp>
        <p:nvSpPr>
          <p:cNvPr id="122889" name="Text Box 9"/>
          <p:cNvSpPr txBox="1">
            <a:spLocks noChangeArrowheads="1"/>
          </p:cNvSpPr>
          <p:nvPr/>
        </p:nvSpPr>
        <p:spPr bwMode="auto">
          <a:xfrm>
            <a:off x="3076575" y="2825750"/>
            <a:ext cx="8258175" cy="301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苏东坡：</a:t>
            </a:r>
            <a:r>
              <a:rPr lang="zh-CN" altLang="en-US" sz="32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峨冠而多髯。 右手执卷端，左手抚鲁直背。现右足，微侧。 </a:t>
            </a:r>
            <a:br>
              <a:rPr lang="zh-CN" altLang="en-US" sz="32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鲁直：</a:t>
            </a:r>
            <a:r>
              <a:rPr lang="zh-CN" altLang="en-US" sz="32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左手执卷末，右手指卷，如有所语。现左足，微侧。 </a:t>
            </a:r>
            <a:br>
              <a:rPr lang="zh-CN" altLang="en-US" sz="32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佛印：</a:t>
            </a:r>
            <a:r>
              <a:rPr lang="zh-CN" altLang="en-US" sz="32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绝类弥勒，袒胸露乳，矫首昂视。诎右臂支船，而竖其左膝，左臂挂念珠倚之。 </a:t>
            </a:r>
            <a:endParaRPr lang="zh-CN" altLang="en-US" sz="3200">
              <a:solidFill>
                <a:srgbClr val="F9382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8920" name="Text Box 10"/>
          <p:cNvSpPr txBox="1">
            <a:spLocks noChangeArrowheads="1"/>
          </p:cNvSpPr>
          <p:nvPr/>
        </p:nvSpPr>
        <p:spPr bwMode="auto">
          <a:xfrm>
            <a:off x="11042650" y="3449638"/>
            <a:ext cx="665163" cy="1190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00CC00"/>
                </a:solidFill>
                <a:ea typeface="黑体" panose="02010609060101010101" pitchFamily="49" charset="-122"/>
              </a:rPr>
              <a:t>奇巧</a:t>
            </a:r>
            <a:endParaRPr lang="zh-CN" altLang="en-US" sz="3600">
              <a:solidFill>
                <a:srgbClr val="00CC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22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22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228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38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87" grpId="0"/>
      <p:bldP spid="122888" grpId="0"/>
      <p:bldP spid="3892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TextBox 3"/>
          <p:cNvSpPr txBox="1">
            <a:spLocks noChangeArrowheads="1"/>
          </p:cNvSpPr>
          <p:nvPr/>
        </p:nvSpPr>
        <p:spPr bwMode="auto">
          <a:xfrm>
            <a:off x="8612188" y="6396038"/>
            <a:ext cx="215582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2400" i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第二课</a:t>
            </a:r>
            <a:r>
              <a:rPr lang="zh-CN" altLang="en-US" sz="2400" i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</a:t>
            </a:r>
            <a:endParaRPr lang="zh-CN" altLang="en-US" sz="2400" i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4931" name="Text Box 18"/>
          <p:cNvSpPr txBox="1">
            <a:spLocks noChangeArrowheads="1"/>
          </p:cNvSpPr>
          <p:nvPr/>
        </p:nvSpPr>
        <p:spPr bwMode="auto">
          <a:xfrm>
            <a:off x="1799199" y="1172797"/>
            <a:ext cx="8934450" cy="38472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ea typeface="黑体" panose="02010609060101010101" pitchFamily="49" charset="-122"/>
              </a:rPr>
              <a:t> 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苏东坡：</a:t>
            </a:r>
            <a:r>
              <a:rPr lang="zh-CN" altLang="en-US" sz="32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右手执卷端，左手抚鲁直背。现右足，微侧。 </a:t>
            </a:r>
            <a:br>
              <a:rPr lang="zh-CN" altLang="en-US" sz="32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</a:b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鲁直：</a:t>
            </a:r>
            <a:r>
              <a:rPr lang="zh-CN" altLang="en-US" sz="32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左手执卷末，右手指卷，如有所语。现左足，微侧。 </a:t>
            </a:r>
            <a:br>
              <a:rPr lang="zh-CN" altLang="en-US" sz="32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</a:b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佛印：</a:t>
            </a:r>
            <a:r>
              <a:rPr lang="zh-CN" altLang="en-US" sz="32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绝类弥勒，袒胸露乳，矫首昂视。诎右臂支船，而竖其左膝，左臂挂念珠倚之。</a:t>
            </a:r>
            <a:r>
              <a:rPr lang="zh-CN" altLang="en-US" sz="3200">
                <a:ea typeface="黑体" panose="02010609060101010101" pitchFamily="49" charset="-122"/>
              </a:rPr>
              <a:t>         </a:t>
            </a:r>
            <a:endParaRPr lang="zh-CN" altLang="en-US" sz="3200">
              <a:solidFill>
                <a:srgbClr val="F93829"/>
              </a:solidFill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32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73113" y="1473200"/>
            <a:ext cx="887412" cy="295751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zh-CN" altLang="en-US" sz="4400" b="1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康隶书体W7"/>
              </a:rPr>
              <a:t>揣摩情感</a:t>
            </a:r>
            <a:endParaRPr lang="zh-CN" altLang="en-US" sz="4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康隶书体W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810923" y="1519310"/>
            <a:ext cx="738664" cy="326370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smtClean="0">
                <a:solidFill>
                  <a:srgbClr val="00CC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奇巧</a:t>
            </a:r>
            <a:r>
              <a:rPr lang="en-US" altLang="zh-CN" sz="3600" smtClean="0">
                <a:solidFill>
                  <a:srgbClr val="00CC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</a:t>
            </a:r>
            <a:r>
              <a:rPr lang="zh-CN" altLang="en-US" sz="3600" smtClean="0">
                <a:solidFill>
                  <a:srgbClr val="00CC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传神</a:t>
            </a:r>
            <a:endParaRPr lang="zh-CN" altLang="en-US" sz="3600">
              <a:solidFill>
                <a:srgbClr val="00CC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35569" y="4783016"/>
            <a:ext cx="50362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轻松愉悦</a:t>
            </a:r>
            <a:r>
              <a:rPr lang="en-US" altLang="zh-CN" sz="360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60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悠闲自得</a:t>
            </a:r>
            <a:endParaRPr lang="zh-CN" altLang="en-US" sz="360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4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31" grpId="0"/>
      <p:bldP spid="7" grpId="0"/>
      <p:bldP spid="1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TextBox 3"/>
          <p:cNvSpPr txBox="1">
            <a:spLocks noChangeArrowheads="1"/>
          </p:cNvSpPr>
          <p:nvPr/>
        </p:nvSpPr>
        <p:spPr bwMode="auto">
          <a:xfrm>
            <a:off x="8612188" y="6396038"/>
            <a:ext cx="215582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2400" i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第二课</a:t>
            </a:r>
            <a:r>
              <a:rPr lang="zh-CN" altLang="en-US" sz="2400" i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</a:t>
            </a:r>
            <a:endParaRPr lang="zh-CN" altLang="en-US" sz="2400" i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4931" name="Text Box 18"/>
          <p:cNvSpPr txBox="1">
            <a:spLocks noChangeArrowheads="1"/>
          </p:cNvSpPr>
          <p:nvPr/>
        </p:nvSpPr>
        <p:spPr bwMode="auto">
          <a:xfrm>
            <a:off x="1757363" y="828675"/>
            <a:ext cx="9036050" cy="48212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ea typeface="黑体" panose="02010609060101010101" pitchFamily="49" charset="-122"/>
              </a:rPr>
              <a:t>     </a:t>
            </a:r>
            <a:r>
              <a:rPr lang="zh-CN" altLang="en-US" sz="4000">
                <a:solidFill>
                  <a:srgbClr val="F93829"/>
                </a:solidFill>
                <a:ea typeface="黑体" panose="02010609060101010101" pitchFamily="49" charset="-122"/>
              </a:rPr>
              <a:t>核  舟</a:t>
            </a:r>
            <a:endParaRPr lang="zh-CN" altLang="en-US" sz="4000">
              <a:solidFill>
                <a:srgbClr val="F93829"/>
              </a:solidFill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>
                <a:ea typeface="黑体" panose="02010609060101010101" pitchFamily="49" charset="-122"/>
              </a:rPr>
              <a:t>尺寸： 八分有奇，高可二黍许      </a:t>
            </a:r>
            <a:r>
              <a:rPr lang="zh-CN" altLang="en-US" sz="3600">
                <a:solidFill>
                  <a:srgbClr val="F93829"/>
                </a:solidFill>
                <a:ea typeface="黑体" panose="02010609060101010101" pitchFamily="49" charset="-122"/>
              </a:rPr>
              <a:t>纤小玲珑</a:t>
            </a:r>
            <a:endParaRPr lang="zh-CN" altLang="en-US" sz="3600">
              <a:solidFill>
                <a:srgbClr val="F93829"/>
              </a:solidFill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>
                <a:ea typeface="黑体" panose="02010609060101010101" pitchFamily="49" charset="-122"/>
              </a:rPr>
              <a:t>构造：船舱  箬篷  门窗  雕栏          </a:t>
            </a:r>
            <a:r>
              <a:rPr lang="zh-CN" altLang="en-US" sz="3600">
                <a:solidFill>
                  <a:srgbClr val="F93829"/>
                </a:solidFill>
                <a:ea typeface="黑体" panose="02010609060101010101" pitchFamily="49" charset="-122"/>
              </a:rPr>
              <a:t>一应俱全</a:t>
            </a:r>
            <a:endParaRPr lang="zh-CN" altLang="en-US" sz="3600">
              <a:solidFill>
                <a:srgbClr val="F93829"/>
              </a:solidFill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>
                <a:ea typeface="黑体" panose="02010609060101010101" pitchFamily="49" charset="-122"/>
              </a:rPr>
              <a:t>人物 ：五人                                         </a:t>
            </a:r>
            <a:r>
              <a:rPr lang="zh-CN" altLang="en-US" sz="3600">
                <a:solidFill>
                  <a:srgbClr val="F93829"/>
                </a:solidFill>
                <a:ea typeface="黑体" panose="02010609060101010101" pitchFamily="49" charset="-122"/>
              </a:rPr>
              <a:t>形态各异</a:t>
            </a:r>
            <a:endParaRPr lang="zh-CN" altLang="en-US" sz="3600">
              <a:solidFill>
                <a:srgbClr val="F93829"/>
              </a:solidFill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>
                <a:ea typeface="黑体" panose="02010609060101010101" pitchFamily="49" charset="-122"/>
              </a:rPr>
              <a:t>文字：诗句 题名 篆章 雕镂             </a:t>
            </a:r>
            <a:r>
              <a:rPr lang="zh-CN" altLang="en-US" sz="3600">
                <a:solidFill>
                  <a:srgbClr val="F93829"/>
                </a:solidFill>
                <a:ea typeface="黑体" panose="02010609060101010101" pitchFamily="49" charset="-122"/>
              </a:rPr>
              <a:t>清晰明了</a:t>
            </a:r>
            <a:endParaRPr lang="zh-CN" altLang="en-US" sz="3600">
              <a:solidFill>
                <a:srgbClr val="F93829"/>
              </a:solidFill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3600"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73113" y="1473200"/>
            <a:ext cx="887412" cy="295751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zh-CN" altLang="en-US" sz="4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康隶书体W7"/>
              </a:rPr>
              <a:t>总结全文</a:t>
            </a:r>
            <a:endParaRPr lang="zh-CN" altLang="en-US" sz="4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康隶书体W7"/>
            </a:endParaRPr>
          </a:p>
        </p:txBody>
      </p:sp>
      <p:sp>
        <p:nvSpPr>
          <p:cNvPr id="124939" name="Text Box 11"/>
          <p:cNvSpPr txBox="1">
            <a:spLocks noChangeArrowheads="1"/>
          </p:cNvSpPr>
          <p:nvPr/>
        </p:nvSpPr>
        <p:spPr bwMode="auto">
          <a:xfrm>
            <a:off x="2673350" y="5224463"/>
            <a:ext cx="42799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600">
                <a:solidFill>
                  <a:srgbClr val="F93829"/>
                </a:solidFill>
                <a:ea typeface="黑体" panose="02010609060101010101" pitchFamily="49" charset="-122"/>
              </a:rPr>
              <a:t>技艺灵怪矣哉</a:t>
            </a:r>
            <a:r>
              <a:rPr lang="zh-CN" altLang="en-US" sz="36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endParaRPr lang="zh-CN" altLang="en-US" sz="3600">
              <a:solidFill>
                <a:srgbClr val="F93829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4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24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31" grpId="0"/>
      <p:bldP spid="12493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TextBox 3"/>
          <p:cNvSpPr txBox="1">
            <a:spLocks noChangeArrowheads="1"/>
          </p:cNvSpPr>
          <p:nvPr/>
        </p:nvSpPr>
        <p:spPr bwMode="auto">
          <a:xfrm>
            <a:off x="8612188" y="6396038"/>
            <a:ext cx="215582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2400" i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第一课时</a:t>
            </a:r>
            <a:endParaRPr lang="zh-CN" altLang="en-US" sz="2400" i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6979" name="Text Box 3"/>
          <p:cNvSpPr txBox="1">
            <a:spLocks noChangeArrowheads="1"/>
          </p:cNvSpPr>
          <p:nvPr/>
        </p:nvSpPr>
        <p:spPr bwMode="auto">
          <a:xfrm>
            <a:off x="1617784" y="422031"/>
            <a:ext cx="10325637" cy="47089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由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评论引入所要说明的事</a:t>
            </a:r>
            <a:r>
              <a:rPr lang="zh-CN" altLang="en-US" sz="36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物</a:t>
            </a:r>
            <a:endParaRPr lang="zh-CN" altLang="en-US" sz="36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en-US" altLang="zh-CN" sz="3600" smtClean="0">
              <a:solidFill>
                <a:srgbClr val="F93829"/>
              </a:solidFill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en-US" altLang="zh-CN" sz="3600" smtClean="0">
              <a:solidFill>
                <a:srgbClr val="F93829"/>
              </a:solidFill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en-US" altLang="zh-CN" sz="3600" smtClean="0">
              <a:solidFill>
                <a:srgbClr val="F93829"/>
              </a:solidFill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en-US" altLang="zh-CN" sz="3600" smtClean="0">
              <a:solidFill>
                <a:srgbClr val="F93829"/>
              </a:solidFill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31838" y="1625600"/>
            <a:ext cx="887412" cy="295751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zh-CN" altLang="en-US" sz="4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康隶书体W7"/>
              </a:rPr>
              <a:t>结构特点</a:t>
            </a:r>
            <a:endParaRPr lang="zh-CN" altLang="en-US" sz="4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康隶书体W7"/>
            </a:endParaRPr>
          </a:p>
        </p:txBody>
      </p:sp>
      <p:sp>
        <p:nvSpPr>
          <p:cNvPr id="55300" name="AutoShape 8"/>
          <p:cNvSpPr>
            <a:spLocks noChangeArrowheads="1"/>
          </p:cNvSpPr>
          <p:nvPr/>
        </p:nvSpPr>
        <p:spPr bwMode="auto">
          <a:xfrm>
            <a:off x="2041623" y="1335405"/>
            <a:ext cx="165100" cy="692150"/>
          </a:xfrm>
          <a:prstGeom prst="downArrow">
            <a:avLst>
              <a:gd name="adj1" fmla="val 50000"/>
              <a:gd name="adj2" fmla="val 10480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55301" name="AutoShape 9"/>
          <p:cNvSpPr>
            <a:spLocks noChangeArrowheads="1"/>
          </p:cNvSpPr>
          <p:nvPr/>
        </p:nvSpPr>
        <p:spPr bwMode="auto">
          <a:xfrm>
            <a:off x="2057058" y="3456183"/>
            <a:ext cx="179388" cy="747712"/>
          </a:xfrm>
          <a:prstGeom prst="downArrow">
            <a:avLst>
              <a:gd name="adj1" fmla="val 50000"/>
              <a:gd name="adj2" fmla="val 10420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55302" name="AutoShape 10"/>
          <p:cNvSpPr/>
          <p:nvPr/>
        </p:nvSpPr>
        <p:spPr bwMode="auto">
          <a:xfrm>
            <a:off x="2853178" y="1669635"/>
            <a:ext cx="276225" cy="2300287"/>
          </a:xfrm>
          <a:prstGeom prst="leftBrace">
            <a:avLst>
              <a:gd name="adj1" fmla="val 69397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3545058" y="1589650"/>
            <a:ext cx="153337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中间     </a:t>
            </a:r>
            <a:endParaRPr lang="en-US" altLang="zh-CN" sz="360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船头             </a:t>
            </a:r>
            <a:endParaRPr lang="zh-CN" altLang="en-US" sz="360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船尾            </a:t>
            </a:r>
            <a:endParaRPr lang="en-US" altLang="zh-CN" sz="360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船背</a:t>
            </a:r>
            <a:endParaRPr lang="zh-CN" altLang="en-US" sz="360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86597" y="2377440"/>
            <a:ext cx="5486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</a:t>
            </a:r>
            <a:endParaRPr lang="zh-CN" altLang="en-US" sz="36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22362" y="4684542"/>
            <a:ext cx="90455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在总述事物概貌作扼要评论</a:t>
            </a:r>
            <a:endParaRPr lang="zh-CN" altLang="en-US" sz="36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828801" y="4754881"/>
            <a:ext cx="8299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总</a:t>
            </a:r>
            <a:endParaRPr lang="zh-CN" altLang="en-US" sz="3600"/>
          </a:p>
        </p:txBody>
      </p:sp>
      <p:sp>
        <p:nvSpPr>
          <p:cNvPr id="12" name="TextBox 11"/>
          <p:cNvSpPr txBox="1"/>
          <p:nvPr/>
        </p:nvSpPr>
        <p:spPr>
          <a:xfrm>
            <a:off x="1798321" y="464233"/>
            <a:ext cx="944880" cy="6471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总</a:t>
            </a:r>
            <a:endParaRPr lang="zh-CN" altLang="en-US" sz="3600"/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26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5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2" dur="2000"/>
                                        <p:tgtEl>
                                          <p:spTgt spid="55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79" grpId="0"/>
      <p:bldP spid="55300" grpId="0"/>
      <p:bldP spid="55301" grpId="0"/>
      <p:bldP spid="55302" grpId="0"/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副标题 2"/>
          <p:cNvSpPr>
            <a:spLocks noGrp="1"/>
          </p:cNvSpPr>
          <p:nvPr>
            <p:ph type="subTitle" idx="1"/>
          </p:nvPr>
        </p:nvSpPr>
        <p:spPr>
          <a:xfrm>
            <a:off x="1692275" y="1314450"/>
            <a:ext cx="9434513" cy="4162425"/>
          </a:xfrm>
        </p:spPr>
        <p:txBody>
          <a:bodyPr/>
          <a:lstStyle/>
          <a:p>
            <a:pPr algn="l"/>
            <a:r>
              <a:rPr lang="en-US" altLang="en-US" sz="3600" smtClean="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1.正确、流利、有感情朗读课文。</a:t>
            </a:r>
            <a:endParaRPr lang="en-US" altLang="en-US" sz="3600" smtClean="0">
              <a:solidFill>
                <a:srgbClr val="F9382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/>
            <a:r>
              <a:rPr lang="en-US" altLang="en-US" sz="3600" smtClean="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2.能借助注释和工具书理解课文大意，理清文章的整体思路。</a:t>
            </a:r>
            <a:endParaRPr lang="en-US" altLang="en-US" sz="3600" smtClean="0">
              <a:solidFill>
                <a:srgbClr val="F9382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/>
            <a:r>
              <a:rPr lang="en-US" altLang="en-US" sz="3600" smtClean="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3.积累常见文言文实词</a:t>
            </a:r>
            <a:r>
              <a:rPr lang="zh-CN" altLang="en-US" sz="3600" smtClean="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en-US" sz="3600" smtClean="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贻、诎、属等</a:t>
            </a:r>
            <a:r>
              <a:rPr lang="zh-CN" altLang="en-US" sz="3600" smtClean="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r>
              <a:rPr lang="en-US" altLang="en-US" sz="3600" smtClean="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积累常</a:t>
            </a:r>
            <a:r>
              <a:rPr lang="zh-CN" altLang="en-US" sz="3600" smtClean="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见文言</a:t>
            </a:r>
            <a:r>
              <a:rPr lang="en-US" altLang="en-US" sz="3600" smtClean="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虚词</a:t>
            </a:r>
            <a:r>
              <a:rPr lang="en-US" altLang="zh-CN" sz="3600" smtClean="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en-US" sz="3600" smtClean="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之、而等</a:t>
            </a:r>
            <a:r>
              <a:rPr lang="zh-CN" altLang="en-US" sz="3600" smtClean="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r>
              <a:rPr lang="en-US" altLang="en-US" sz="3600" smtClean="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初步认识文言文中的通假字现象。</a:t>
            </a:r>
            <a:endParaRPr lang="en-US" altLang="en-US" sz="3600" smtClean="0">
              <a:solidFill>
                <a:srgbClr val="F9382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/>
            <a:endParaRPr lang="zh-CN" altLang="en-US" sz="3600" smtClean="0">
              <a:solidFill>
                <a:srgbClr val="F9382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794" name="TextBox 3"/>
          <p:cNvSpPr txBox="1">
            <a:spLocks noChangeArrowheads="1"/>
          </p:cNvSpPr>
          <p:nvPr/>
        </p:nvSpPr>
        <p:spPr bwMode="auto">
          <a:xfrm>
            <a:off x="8612188" y="6396038"/>
            <a:ext cx="215582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2400" i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第一课时</a:t>
            </a:r>
            <a:endParaRPr lang="zh-CN" altLang="en-US" sz="2400" i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795" name="矩形 4"/>
          <p:cNvSpPr>
            <a:spLocks noGrp="1" noChangeArrowheads="1"/>
          </p:cNvSpPr>
          <p:nvPr>
            <p:ph type="ctrTitle" idx="4294967295"/>
          </p:nvPr>
        </p:nvSpPr>
        <p:spPr>
          <a:xfrm>
            <a:off x="441325" y="1636713"/>
            <a:ext cx="706438" cy="2873375"/>
          </a:xfrm>
          <a:solidFill>
            <a:srgbClr val="C00000"/>
          </a:solidFill>
        </p:spPr>
        <p:txBody>
          <a:bodyPr anchor="b"/>
          <a:lstStyle/>
          <a:p>
            <a:pPr algn="ctr">
              <a:lnSpc>
                <a:spcPct val="100000"/>
              </a:lnSpc>
            </a:pPr>
            <a:r>
              <a:rPr lang="zh-CN" altLang="en-US" b="1" smtClean="0">
                <a:solidFill>
                  <a:schemeClr val="bg1"/>
                </a:solidFill>
                <a:ea typeface="微软雅黑" panose="020B0503020204020204" pitchFamily="34" charset="-122"/>
              </a:rPr>
              <a:t>学习目标</a:t>
            </a:r>
            <a:endParaRPr lang="zh-CN" altLang="en-US" b="1" smtClean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push dir="u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extBox 3"/>
          <p:cNvSpPr txBox="1">
            <a:spLocks noChangeArrowheads="1"/>
          </p:cNvSpPr>
          <p:nvPr/>
        </p:nvSpPr>
        <p:spPr bwMode="auto">
          <a:xfrm>
            <a:off x="8612188" y="6396038"/>
            <a:ext cx="215582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2400" i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第二课</a:t>
            </a:r>
            <a:r>
              <a:rPr lang="zh-CN" altLang="en-US" sz="2400" i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</a:t>
            </a:r>
            <a:endParaRPr lang="zh-CN" altLang="en-US" sz="2400" i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4691" name="Text Box 18"/>
          <p:cNvSpPr txBox="1">
            <a:spLocks noChangeArrowheads="1"/>
          </p:cNvSpPr>
          <p:nvPr/>
        </p:nvSpPr>
        <p:spPr bwMode="auto">
          <a:xfrm>
            <a:off x="2438400" y="1079500"/>
            <a:ext cx="7370763" cy="1465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ea typeface="黑体" panose="02010609060101010101" pitchFamily="49" charset="-122"/>
              </a:rPr>
              <a:t>文眼</a:t>
            </a:r>
            <a:endParaRPr lang="zh-CN" altLang="en-US" sz="3600"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3600"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89416" y="1528763"/>
            <a:ext cx="887413" cy="2957512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zh-CN" altLang="en-US" sz="4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康隶书体W7"/>
              </a:rPr>
              <a:t>梳理内容</a:t>
            </a:r>
            <a:endParaRPr lang="zh-CN" altLang="en-US" sz="4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康隶书体W7"/>
            </a:endParaRPr>
          </a:p>
        </p:txBody>
      </p:sp>
      <p:sp>
        <p:nvSpPr>
          <p:cNvPr id="114693" name="Text Box 5"/>
          <p:cNvSpPr txBox="1">
            <a:spLocks noChangeArrowheads="1"/>
          </p:cNvSpPr>
          <p:nvPr/>
        </p:nvSpPr>
        <p:spPr bwMode="auto">
          <a:xfrm>
            <a:off x="5043488" y="1082675"/>
            <a:ext cx="24384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93829"/>
                </a:solidFill>
                <a:ea typeface="黑体" panose="02010609060101010101" pitchFamily="49" charset="-122"/>
              </a:rPr>
              <a:t>奇巧</a:t>
            </a:r>
            <a:endParaRPr lang="zh-CN" altLang="en-US" sz="3600">
              <a:solidFill>
                <a:srgbClr val="F93829"/>
              </a:solidFill>
              <a:ea typeface="黑体" panose="02010609060101010101" pitchFamily="49" charset="-122"/>
            </a:endParaRPr>
          </a:p>
        </p:txBody>
      </p:sp>
      <p:sp>
        <p:nvSpPr>
          <p:cNvPr id="114695" name="Text Box 7"/>
          <p:cNvSpPr txBox="1">
            <a:spLocks noChangeArrowheads="1"/>
          </p:cNvSpPr>
          <p:nvPr/>
        </p:nvSpPr>
        <p:spPr bwMode="auto">
          <a:xfrm>
            <a:off x="2355850" y="2465388"/>
            <a:ext cx="4710113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ea typeface="黑体" panose="02010609060101010101" pitchFamily="49" charset="-122"/>
              </a:rPr>
              <a:t>体现在哪些方面？</a:t>
            </a:r>
            <a:endParaRPr lang="zh-CN" altLang="en-US" sz="3600">
              <a:ea typeface="黑体" panose="02010609060101010101" pitchFamily="49" charset="-122"/>
            </a:endParaRPr>
          </a:p>
        </p:txBody>
      </p:sp>
      <p:sp>
        <p:nvSpPr>
          <p:cNvPr id="114696" name="Text Box 8"/>
          <p:cNvSpPr txBox="1">
            <a:spLocks noChangeArrowheads="1"/>
          </p:cNvSpPr>
          <p:nvPr/>
        </p:nvSpPr>
        <p:spPr bwMode="auto">
          <a:xfrm>
            <a:off x="2703195" y="3406775"/>
            <a:ext cx="6550660" cy="2676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/>
              <a:t> </a:t>
            </a:r>
            <a:r>
              <a:rPr lang="zh-CN" altLang="en-US" sz="2400" b="1"/>
              <a:t>第一，善于在小中寓大，展现尺幅千里的雕刻艺术</a:t>
            </a:r>
            <a:r>
              <a:rPr lang="zh-CN" altLang="en-US" sz="2400" b="1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  <a:endParaRPr lang="zh-CN" altLang="en-US" sz="24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zh-CN" altLang="en-US" sz="2400" b="1">
                <a:latin typeface="Arial" panose="020B0604020202020204" pitchFamily="34" charset="0"/>
                <a:cs typeface="Arial" panose="020B0604020202020204" pitchFamily="34" charset="0"/>
              </a:rPr>
              <a:t>第二，善于将静态的人物动态化，表现出舟中不同人物的个性特征…</a:t>
            </a:r>
            <a:endParaRPr lang="zh-CN" altLang="en-US" sz="24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zh-CN" altLang="en-US" sz="2400" b="1">
                <a:latin typeface="Arial" panose="020B0604020202020204" pitchFamily="34" charset="0"/>
                <a:cs typeface="Arial" panose="020B0604020202020204" pitchFamily="34" charset="0"/>
              </a:rPr>
              <a:t>第三，于精细微小处绝不马虎了事，展现刀笔之神与</a:t>
            </a:r>
            <a:r>
              <a:rPr lang="en-US" altLang="zh-CN" sz="2400" b="1"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zh-CN" altLang="en-US" sz="2400" b="1">
                <a:latin typeface="Arial" panose="020B0604020202020204" pitchFamily="34" charset="0"/>
                <a:cs typeface="Arial" panose="020B0604020202020204" pitchFamily="34" charset="0"/>
              </a:rPr>
              <a:t>像</a:t>
            </a:r>
            <a:r>
              <a:rPr lang="en-US" altLang="zh-CN" sz="2400" b="1"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r>
              <a:rPr lang="zh-CN" altLang="en-US" sz="2400" b="1">
                <a:latin typeface="Arial" panose="020B0604020202020204" pitchFamily="34" charset="0"/>
                <a:cs typeface="Arial" panose="020B0604020202020204" pitchFamily="34" charset="0"/>
              </a:rPr>
              <a:t>外之韵。如八扇窗，而且是左右各四…</a:t>
            </a:r>
            <a:r>
              <a:rPr lang="en-US" altLang="zh-CN" sz="2400" b="1"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zh-CN" altLang="en-US" sz="2400" b="1">
                <a:latin typeface="Arial" panose="020B0604020202020204" pitchFamily="34" charset="0"/>
                <a:cs typeface="Arial" panose="020B0604020202020204" pitchFamily="34" charset="0"/>
              </a:rPr>
              <a:t>山高月小，水落石出</a:t>
            </a:r>
            <a:r>
              <a:rPr lang="en-US" altLang="zh-CN" sz="2400" b="1">
                <a:latin typeface="Arial" panose="020B0604020202020204" pitchFamily="34" charset="0"/>
                <a:cs typeface="Arial" panose="020B0604020202020204" pitchFamily="34" charset="0"/>
              </a:rPr>
              <a:t>”…</a:t>
            </a:r>
            <a:endParaRPr lang="en-US" altLang="zh-CN" sz="2400" b="1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4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4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146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46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46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1" grpId="0"/>
      <p:bldP spid="114693" grpId="0"/>
      <p:bldP spid="114696" grpId="0"/>
      <p:bldP spid="114696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TextBox 3"/>
          <p:cNvSpPr txBox="1">
            <a:spLocks noChangeArrowheads="1"/>
          </p:cNvSpPr>
          <p:nvPr/>
        </p:nvSpPr>
        <p:spPr bwMode="auto">
          <a:xfrm>
            <a:off x="8612188" y="6396038"/>
            <a:ext cx="215582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2400" i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第二课</a:t>
            </a:r>
            <a:r>
              <a:rPr lang="zh-CN" altLang="en-US" sz="2400" i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</a:t>
            </a:r>
            <a:endParaRPr lang="zh-CN" altLang="en-US" sz="2400" i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6979" name="Text Box 18"/>
          <p:cNvSpPr txBox="1">
            <a:spLocks noChangeArrowheads="1"/>
          </p:cNvSpPr>
          <p:nvPr/>
        </p:nvSpPr>
        <p:spPr bwMode="auto">
          <a:xfrm>
            <a:off x="1716088" y="523875"/>
            <a:ext cx="10045700" cy="2074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rgbClr val="F93829"/>
                </a:solidFill>
                <a:ea typeface="黑体" panose="02010609060101010101" pitchFamily="49" charset="-122"/>
              </a:rPr>
              <a:t>         </a:t>
            </a:r>
            <a:r>
              <a:rPr lang="zh-CN" altLang="en-US" sz="3600">
                <a:ea typeface="黑体" panose="02010609060101010101" pitchFamily="49" charset="-122"/>
              </a:rPr>
              <a:t>本文题目中有一个“记”字，与</a:t>
            </a:r>
            <a:r>
              <a:rPr lang="en-US" altLang="zh-CN" sz="3600">
                <a:ea typeface="黑体" panose="02010609060101010101" pitchFamily="49" charset="-122"/>
              </a:rPr>
              <a:t>《</a:t>
            </a:r>
            <a:r>
              <a:rPr lang="zh-CN" altLang="en-US" sz="3600">
                <a:ea typeface="黑体" panose="02010609060101010101" pitchFamily="49" charset="-122"/>
              </a:rPr>
              <a:t>桃花源记</a:t>
            </a:r>
            <a:r>
              <a:rPr lang="en-US" altLang="zh-CN" sz="3600">
                <a:ea typeface="黑体" panose="02010609060101010101" pitchFamily="49" charset="-122"/>
              </a:rPr>
              <a:t>》《</a:t>
            </a:r>
            <a:r>
              <a:rPr lang="zh-CN" altLang="en-US" sz="3600">
                <a:ea typeface="黑体" panose="02010609060101010101" pitchFamily="49" charset="-122"/>
              </a:rPr>
              <a:t>小石潭记</a:t>
            </a:r>
            <a:r>
              <a:rPr lang="en-US" altLang="zh-CN" sz="3600">
                <a:ea typeface="黑体" panose="02010609060101010101" pitchFamily="49" charset="-122"/>
              </a:rPr>
              <a:t>》</a:t>
            </a:r>
            <a:r>
              <a:rPr lang="zh-CN" altLang="en-US" sz="3600">
                <a:ea typeface="黑体" panose="02010609060101010101" pitchFamily="49" charset="-122"/>
              </a:rPr>
              <a:t>是同一种文体吗？</a:t>
            </a:r>
            <a:endParaRPr lang="zh-CN" altLang="en-US" sz="3600"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3600"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73113" y="1473200"/>
            <a:ext cx="887412" cy="295751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zh-CN" altLang="en-US" sz="4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康隶书体W7"/>
              </a:rPr>
              <a:t>拓展延伸</a:t>
            </a:r>
            <a:endParaRPr lang="zh-CN" altLang="en-US" sz="4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康隶书体W7"/>
            </a:endParaRPr>
          </a:p>
        </p:txBody>
      </p:sp>
      <p:sp>
        <p:nvSpPr>
          <p:cNvPr id="45060" name="Text Box 6"/>
          <p:cNvSpPr txBox="1">
            <a:spLocks noChangeArrowheads="1"/>
          </p:cNvSpPr>
          <p:nvPr/>
        </p:nvSpPr>
        <p:spPr bwMode="auto">
          <a:xfrm>
            <a:off x="1848485" y="1768475"/>
            <a:ext cx="9780588" cy="427809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从所“记”的对象和内容看，</a:t>
            </a:r>
            <a:r>
              <a:rPr lang="en-US" altLang="zh-CN" sz="32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桃花源记</a:t>
            </a:r>
            <a:r>
              <a:rPr lang="en-US" altLang="zh-CN" sz="3200" smtClean="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smtClean="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属于志怪小说，</a:t>
            </a:r>
            <a:r>
              <a:rPr lang="en-US" altLang="zh-CN" sz="3200" smtClean="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小石潭记</a:t>
            </a:r>
            <a:r>
              <a:rPr lang="en-US" altLang="zh-CN" sz="32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属游记</a:t>
            </a:r>
            <a:r>
              <a:rPr lang="zh-CN" altLang="en-US" sz="3200" smtClean="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类；</a:t>
            </a:r>
            <a:r>
              <a:rPr lang="en-US" altLang="zh-CN" sz="32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核舟记</a:t>
            </a:r>
            <a:r>
              <a:rPr lang="en-US" altLang="zh-CN" sz="32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“记”在这里是描述、摹写的意思</a:t>
            </a:r>
            <a:r>
              <a:rPr lang="zh-CN" altLang="en-US" sz="32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，这是一篇介绍事物的说明文。</a:t>
            </a:r>
            <a:endParaRPr lang="zh-CN" altLang="en-US" sz="3200">
              <a:solidFill>
                <a:srgbClr val="F9382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从表达方式及语言看，</a:t>
            </a:r>
            <a:r>
              <a:rPr lang="en-US" altLang="zh-CN" sz="32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桃花源记</a:t>
            </a:r>
            <a:r>
              <a:rPr lang="en-US" altLang="zh-CN" sz="32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》《</a:t>
            </a:r>
            <a:r>
              <a:rPr lang="zh-CN" altLang="en-US" sz="32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小石潭记</a:t>
            </a:r>
            <a:r>
              <a:rPr lang="en-US" altLang="zh-CN" sz="32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几乎一律用描写性文字，对环境、场景、气氛、人物等进行细致入微的渲染；</a:t>
            </a:r>
            <a:r>
              <a:rPr lang="en-US" altLang="zh-CN" sz="32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核舟记</a:t>
            </a:r>
            <a:r>
              <a:rPr lang="en-US" altLang="zh-CN" sz="32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则多用客观的说明性语言，采用多种说明方法。</a:t>
            </a:r>
            <a:endParaRPr lang="zh-CN" altLang="en-US" sz="3200">
              <a:solidFill>
                <a:srgbClr val="F9382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6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79" grpId="0"/>
      <p:bldP spid="4506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1625" y="347663"/>
            <a:ext cx="11588750" cy="3983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2905" y="1228725"/>
            <a:ext cx="809625" cy="322008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zh-CN" altLang="zh-CN" sz="4400" b="1">
                <a:latin typeface="微软雅黑" panose="020B0503020204020204" pitchFamily="34" charset="-122"/>
                <a:ea typeface="微软雅黑" panose="020B0503020204020204" pitchFamily="34" charset="-122"/>
              </a:rPr>
              <a:t>主题升华</a:t>
            </a:r>
            <a:endParaRPr lang="zh-CN" altLang="zh-CN" sz="4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9131300" y="5487988"/>
            <a:ext cx="1366838" cy="460375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bg1"/>
                </a:solidFill>
                <a:latin typeface="华康隶书体W7"/>
                <a:ea typeface="华康隶书体W7"/>
                <a:cs typeface="华康隶书体W7"/>
                <a:sym typeface="+mn-ea"/>
              </a:rPr>
              <a:t>答案：</a:t>
            </a:r>
            <a:r>
              <a:rPr lang="en-US" altLang="zh-CN" sz="2400">
                <a:solidFill>
                  <a:schemeClr val="bg1"/>
                </a:solidFill>
                <a:latin typeface="华康隶书体W7"/>
                <a:ea typeface="华康隶书体W7"/>
                <a:cs typeface="华康隶书体W7"/>
                <a:sym typeface="+mn-ea"/>
              </a:rPr>
              <a:t>C </a:t>
            </a:r>
            <a:endParaRPr lang="zh-CN" altLang="en-US" sz="2400">
              <a:solidFill>
                <a:schemeClr val="bg1"/>
              </a:solidFill>
              <a:latin typeface="华康隶书体W7"/>
              <a:ea typeface="华康隶书体W7"/>
              <a:cs typeface="华康隶书体W7"/>
              <a:sym typeface="+mn-ea"/>
            </a:endParaRPr>
          </a:p>
        </p:txBody>
      </p:sp>
      <p:sp>
        <p:nvSpPr>
          <p:cNvPr id="47109" name="TextBox 3"/>
          <p:cNvSpPr txBox="1">
            <a:spLocks noChangeArrowheads="1"/>
          </p:cNvSpPr>
          <p:nvPr/>
        </p:nvSpPr>
        <p:spPr bwMode="auto">
          <a:xfrm>
            <a:off x="8612188" y="6396038"/>
            <a:ext cx="21558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2400" i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第二课时</a:t>
            </a:r>
            <a:endParaRPr lang="zh-CN" altLang="en-US" sz="2400" i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 descr="mp16314752_1432537313265_4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7780" y="295910"/>
            <a:ext cx="5139690" cy="2948940"/>
          </a:xfrm>
          <a:prstGeom prst="rect">
            <a:avLst/>
          </a:prstGeom>
        </p:spPr>
      </p:pic>
      <p:pic>
        <p:nvPicPr>
          <p:cNvPr id="6" name="图片 5" descr="t01193c0bd48a97fc19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9470" y="295910"/>
            <a:ext cx="4008120" cy="6012180"/>
          </a:xfrm>
          <a:prstGeom prst="rect">
            <a:avLst/>
          </a:prstGeom>
        </p:spPr>
      </p:pic>
      <p:pic>
        <p:nvPicPr>
          <p:cNvPr id="8" name="图片 7" descr="bb68fbabaadc4e1f8162c8dabe68cf81_th[1]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6720" y="3441065"/>
            <a:ext cx="4549775" cy="304736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TextBox 3"/>
          <p:cNvSpPr txBox="1">
            <a:spLocks noChangeArrowheads="1"/>
          </p:cNvSpPr>
          <p:nvPr/>
        </p:nvSpPr>
        <p:spPr bwMode="auto">
          <a:xfrm>
            <a:off x="8612188" y="6396038"/>
            <a:ext cx="215582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2400" i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第二课</a:t>
            </a:r>
            <a:r>
              <a:rPr lang="zh-CN" altLang="en-US" sz="2400" i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</a:t>
            </a:r>
            <a:endParaRPr lang="zh-CN" altLang="en-US" sz="2400" i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6979" name="Text Box 3"/>
          <p:cNvSpPr txBox="1">
            <a:spLocks noChangeArrowheads="1"/>
          </p:cNvSpPr>
          <p:nvPr/>
        </p:nvSpPr>
        <p:spPr bwMode="auto">
          <a:xfrm>
            <a:off x="1762346" y="1540876"/>
            <a:ext cx="9961562" cy="31700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40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40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40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完成检测练习</a:t>
            </a:r>
            <a:r>
              <a:rPr lang="zh-CN" altLang="en-US" sz="4000" smtClean="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endParaRPr lang="en-US" altLang="zh-CN" sz="4000" smtClean="0">
              <a:solidFill>
                <a:srgbClr val="F93829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>
              <a:spcBef>
                <a:spcPct val="50000"/>
              </a:spcBef>
            </a:pPr>
            <a:endParaRPr lang="en-US" altLang="zh-CN" sz="4000">
              <a:solidFill>
                <a:srgbClr val="F9382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2.</a:t>
            </a:r>
            <a:r>
              <a:rPr lang="zh-CN" altLang="en-US" sz="40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仿照本文的写法，选取一工艺品，作简要介绍，写成一篇短小说明文。</a:t>
            </a:r>
            <a:endParaRPr lang="zh-CN" altLang="en-US" sz="4000">
              <a:solidFill>
                <a:srgbClr val="F93829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31838" y="1625600"/>
            <a:ext cx="887412" cy="295751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zh-CN" altLang="en-US" sz="4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康隶书体W7"/>
              </a:rPr>
              <a:t>课后作业</a:t>
            </a:r>
            <a:endParaRPr lang="zh-CN" altLang="en-US" sz="4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康隶书体W7"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26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7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TextBox 3"/>
          <p:cNvSpPr txBox="1">
            <a:spLocks noChangeArrowheads="1"/>
          </p:cNvSpPr>
          <p:nvPr/>
        </p:nvSpPr>
        <p:spPr bwMode="auto">
          <a:xfrm>
            <a:off x="8612188" y="6396038"/>
            <a:ext cx="215582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2400" i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第二课</a:t>
            </a:r>
            <a:r>
              <a:rPr lang="zh-CN" altLang="en-US" sz="2400" i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</a:t>
            </a:r>
            <a:endParaRPr lang="zh-CN" altLang="en-US" sz="2400" i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6979" name="Text Box 3"/>
          <p:cNvSpPr txBox="1">
            <a:spLocks noChangeArrowheads="1"/>
          </p:cNvSpPr>
          <p:nvPr/>
        </p:nvSpPr>
        <p:spPr bwMode="auto">
          <a:xfrm>
            <a:off x="1776413" y="1827213"/>
            <a:ext cx="9961562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4000">
              <a:solidFill>
                <a:srgbClr val="F9382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63850" y="1677988"/>
            <a:ext cx="6442075" cy="2382837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zh-CN" altLang="en-US" sz="6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康隶书体W7"/>
              </a:rPr>
              <a:t>谢谢观看！</a:t>
            </a:r>
            <a:endParaRPr lang="zh-CN" altLang="en-US" sz="60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康隶书体W7"/>
            </a:endParaRPr>
          </a:p>
        </p:txBody>
      </p:sp>
      <p:pic>
        <p:nvPicPr>
          <p:cNvPr id="126980" name="New picture"/>
          <p:cNvPicPr/>
          <p:nvPr/>
        </p:nvPicPr>
        <p:blipFill>
          <a:blip r:embed="rId1"/>
          <a:stretch>
            <a:fillRect/>
          </a:stretch>
        </p:blipFill>
        <p:spPr>
          <a:xfrm>
            <a:off x="12204700" y="10414000"/>
            <a:ext cx="304800" cy="228600"/>
          </a:xfrm>
          <a:prstGeom prst="cube">
            <a:avLst/>
          </a:prstGeom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26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7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69863" y="1184275"/>
            <a:ext cx="804862" cy="342741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zh-CN" altLang="en-US" sz="4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康隶书体W7"/>
              </a:rPr>
              <a:t>作</a:t>
            </a:r>
            <a:endParaRPr lang="zh-CN" altLang="en-US" sz="4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康隶书体W7"/>
            </a:endParaRPr>
          </a:p>
          <a:p>
            <a:pPr algn="ctr" eaLnBrk="0" hangingPunct="0">
              <a:defRPr/>
            </a:pPr>
            <a:r>
              <a:rPr lang="zh-CN" altLang="en-US" sz="4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康隶书体W7"/>
              </a:rPr>
              <a:t>者</a:t>
            </a:r>
            <a:endParaRPr lang="zh-CN" altLang="en-US" sz="4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康隶书体W7"/>
            </a:endParaRPr>
          </a:p>
          <a:p>
            <a:pPr algn="ctr" eaLnBrk="0" hangingPunct="0">
              <a:defRPr/>
            </a:pPr>
            <a:r>
              <a:rPr lang="zh-CN" altLang="en-US" sz="4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康隶书体W7"/>
              </a:rPr>
              <a:t>介</a:t>
            </a:r>
            <a:endParaRPr lang="zh-CN" altLang="en-US" sz="4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康隶书体W7"/>
            </a:endParaRPr>
          </a:p>
          <a:p>
            <a:pPr algn="ctr" eaLnBrk="0" hangingPunct="0">
              <a:defRPr/>
            </a:pPr>
            <a:r>
              <a:rPr lang="zh-CN" altLang="en-US" sz="4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康隶书体W7"/>
              </a:rPr>
              <a:t>绍</a:t>
            </a:r>
            <a:endParaRPr lang="zh-CN" altLang="en-US" sz="4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康隶书体W7"/>
            </a:endParaRPr>
          </a:p>
        </p:txBody>
      </p:sp>
      <p:sp>
        <p:nvSpPr>
          <p:cNvPr id="28674" name="文本框 12"/>
          <p:cNvSpPr txBox="1">
            <a:spLocks noChangeArrowheads="1"/>
          </p:cNvSpPr>
          <p:nvPr/>
        </p:nvSpPr>
        <p:spPr bwMode="auto">
          <a:xfrm>
            <a:off x="3706813" y="674688"/>
            <a:ext cx="8083550" cy="5222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zh-CN" altLang="en-US" sz="28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魏学洢</a:t>
            </a:r>
            <a:r>
              <a:rPr lang="en-US" altLang="zh-CN" sz="28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8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约</a:t>
            </a:r>
            <a:r>
              <a:rPr lang="en-US" altLang="zh-CN" sz="28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1596--1625)</a:t>
            </a:r>
            <a:r>
              <a:rPr lang="zh-CN" altLang="en-US" sz="28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字子敬，明末嘉善</a:t>
            </a:r>
            <a:r>
              <a:rPr lang="en-US" altLang="zh-CN" sz="28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8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现浙江省嘉兴市</a:t>
            </a:r>
            <a:r>
              <a:rPr lang="en-US" altLang="zh-CN" sz="28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8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人。父亲魏大中在明熹宗时做“给事中”官，因上流指责权奸魏忠贤结党树威，被逮捕下狱。魏学洢尽力营救其父</a:t>
            </a:r>
            <a:r>
              <a:rPr lang="zh-CN" altLang="en-US" sz="2800" smtClean="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，未成</a:t>
            </a:r>
            <a:r>
              <a:rPr lang="zh-CN" altLang="en-US" sz="28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。其父被害死在狱中，学洢痛父冤枉，晨夕号泣，自己又受到阉党迫害威逼，不久悲愤而死，只活了</a:t>
            </a:r>
            <a:r>
              <a:rPr lang="en-US" altLang="zh-CN" sz="28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30</a:t>
            </a:r>
            <a:r>
              <a:rPr lang="zh-CN" altLang="en-US" sz="28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岁。他一生没做过官，生前好学善文，撰有</a:t>
            </a:r>
            <a:r>
              <a:rPr lang="en-US" altLang="zh-CN" sz="28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28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茅檐集</a:t>
            </a:r>
            <a:r>
              <a:rPr lang="en-US" altLang="zh-CN" sz="28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28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28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核舟记</a:t>
            </a:r>
            <a:r>
              <a:rPr lang="en-US" altLang="zh-CN" sz="28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28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是其代表作，收入</a:t>
            </a:r>
            <a:r>
              <a:rPr lang="en-US" altLang="zh-CN" sz="28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28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虞初新志</a:t>
            </a:r>
            <a:r>
              <a:rPr lang="en-US" altLang="zh-CN" sz="28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28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>
              <a:solidFill>
                <a:srgbClr val="F93829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675" name="TextBox 3"/>
          <p:cNvSpPr txBox="1">
            <a:spLocks noChangeArrowheads="1"/>
          </p:cNvSpPr>
          <p:nvPr/>
        </p:nvSpPr>
        <p:spPr bwMode="auto">
          <a:xfrm>
            <a:off x="8612188" y="6396038"/>
            <a:ext cx="215582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2400" i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第一课时</a:t>
            </a:r>
            <a:endParaRPr lang="zh-CN" altLang="en-US" sz="2400" i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8676" name="Picture 2" descr="https://gss1.bdstatic.com/-vo3dSag_xI4khGkpoWK1HF6hhy/baike/w%3D268/sign=c5d41c21963df8dca63d8897f51072bf/34fae6cd7b899e51baa828c24ba7d933c9950dc5.jpg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1208088" y="1114425"/>
            <a:ext cx="2346325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文本框 12"/>
          <p:cNvSpPr txBox="1">
            <a:spLocks noChangeArrowheads="1"/>
          </p:cNvSpPr>
          <p:nvPr/>
        </p:nvSpPr>
        <p:spPr bwMode="auto">
          <a:xfrm>
            <a:off x="1198563" y="352425"/>
            <a:ext cx="10369550" cy="5864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C00000"/>
                </a:solidFill>
                <a:latin typeface="华文新魏"/>
                <a:ea typeface="华文新魏"/>
                <a:cs typeface="华文新魏"/>
              </a:rPr>
              <a:t>       </a:t>
            </a:r>
            <a:r>
              <a:rPr lang="zh-CN" altLang="en-US" sz="28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新魏"/>
              </a:rPr>
              <a:t>本文选自</a:t>
            </a:r>
            <a:r>
              <a:rPr lang="en-US" altLang="zh-CN" sz="28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新魏"/>
              </a:rPr>
              <a:t>《</a:t>
            </a:r>
            <a:r>
              <a:rPr lang="zh-CN" altLang="en-US" sz="28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新魏"/>
              </a:rPr>
              <a:t>虞初新志</a:t>
            </a:r>
            <a:r>
              <a:rPr lang="en-US" altLang="zh-CN" sz="28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新魏"/>
              </a:rPr>
              <a:t>》</a:t>
            </a:r>
            <a:r>
              <a:rPr lang="zh-CN" altLang="en-US" sz="28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新魏"/>
              </a:rPr>
              <a:t>卷十（清代张潮编，文学古籍刊行社</a:t>
            </a:r>
            <a:r>
              <a:rPr lang="en-US" altLang="zh-CN" sz="28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新魏"/>
              </a:rPr>
              <a:t>1954</a:t>
            </a:r>
            <a:r>
              <a:rPr lang="zh-CN" altLang="en-US" sz="28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新魏"/>
              </a:rPr>
              <a:t>年版</a:t>
            </a:r>
            <a:r>
              <a:rPr lang="zh-CN" altLang="en-US" sz="2800" smtClean="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新魏"/>
              </a:rPr>
              <a:t>）。文</a:t>
            </a:r>
            <a:r>
              <a:rPr lang="zh-CN" altLang="en-US" sz="28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新魏"/>
              </a:rPr>
              <a:t>中所记核舟的雕刻者是明代微雕大师王叔远。据清代笔记记载，王叔远，常熟人，又名叔明，号“初平山人”，曾到过宁波，并创作了“微型木雕天封塔”。</a:t>
            </a:r>
            <a:endParaRPr lang="zh-CN" altLang="en-US" sz="2800">
              <a:solidFill>
                <a:srgbClr val="F93829"/>
              </a:solidFill>
              <a:latin typeface="黑体" panose="02010609060101010101" pitchFamily="49" charset="-122"/>
              <a:ea typeface="黑体" panose="02010609060101010101" pitchFamily="49" charset="-122"/>
              <a:cs typeface="华文新魏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新魏"/>
              </a:rPr>
              <a:t>    </a:t>
            </a:r>
            <a:r>
              <a:rPr lang="en-US" altLang="zh-CN" sz="28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新魏"/>
              </a:rPr>
              <a:t>1994</a:t>
            </a:r>
            <a:r>
              <a:rPr lang="zh-CN" altLang="en-US" sz="28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新魏"/>
              </a:rPr>
              <a:t>年，在宁波</a:t>
            </a:r>
            <a:r>
              <a:rPr lang="zh-CN" altLang="en-US" sz="2800" smtClean="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新魏"/>
              </a:rPr>
              <a:t>镇发</a:t>
            </a:r>
            <a:r>
              <a:rPr lang="zh-CN" altLang="en-US" sz="28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新魏"/>
              </a:rPr>
              <a:t>现了一枚桃核舟，核舟船篷一侧有一明显为“明”字的标志，“明”是王叔远的简称，其方位与魏学洢</a:t>
            </a:r>
            <a:r>
              <a:rPr lang="en-US" altLang="zh-CN" sz="28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新魏"/>
              </a:rPr>
              <a:t>《</a:t>
            </a:r>
            <a:r>
              <a:rPr lang="zh-CN" altLang="en-US" sz="28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新魏"/>
              </a:rPr>
              <a:t>核舟记</a:t>
            </a:r>
            <a:r>
              <a:rPr lang="en-US" altLang="zh-CN" sz="28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新魏"/>
              </a:rPr>
              <a:t>》</a:t>
            </a:r>
            <a:r>
              <a:rPr lang="zh-CN" altLang="en-US" sz="2800">
                <a:solidFill>
                  <a:srgbClr val="F93829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新魏"/>
              </a:rPr>
              <a:t>中记载的“其船背稍夷，则题名其上”的情况完全一致。经过专家鉴定，此枚核舟为王叔远晚年作品。</a:t>
            </a:r>
            <a:endParaRPr lang="zh-CN" altLang="en-US" sz="2800">
              <a:solidFill>
                <a:srgbClr val="F93829"/>
              </a:solidFill>
              <a:latin typeface="黑体" panose="02010609060101010101" pitchFamily="49" charset="-122"/>
              <a:ea typeface="黑体" panose="02010609060101010101" pitchFamily="49" charset="-122"/>
              <a:cs typeface="华文新魏"/>
            </a:endParaRPr>
          </a:p>
          <a:p>
            <a:pPr eaLnBrk="0" hangingPunct="0">
              <a:lnSpc>
                <a:spcPct val="150000"/>
              </a:lnSpc>
            </a:pPr>
            <a:endParaRPr lang="zh-CN" altLang="en-US" sz="2800">
              <a:solidFill>
                <a:srgbClr val="F93829"/>
              </a:solidFill>
              <a:latin typeface="黑体" panose="02010609060101010101" pitchFamily="49" charset="-122"/>
              <a:ea typeface="黑体" panose="02010609060101010101" pitchFamily="49" charset="-122"/>
              <a:cs typeface="华文新魏"/>
            </a:endParaRPr>
          </a:p>
        </p:txBody>
      </p:sp>
      <p:sp>
        <p:nvSpPr>
          <p:cNvPr id="29698" name="TextBox 3"/>
          <p:cNvSpPr txBox="1">
            <a:spLocks noChangeArrowheads="1"/>
          </p:cNvSpPr>
          <p:nvPr/>
        </p:nvSpPr>
        <p:spPr bwMode="auto">
          <a:xfrm>
            <a:off x="8612188" y="6396038"/>
            <a:ext cx="215582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2400" i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第一课时</a:t>
            </a:r>
            <a:endParaRPr lang="zh-CN" altLang="en-US" sz="2400" i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8288" y="1368425"/>
            <a:ext cx="790575" cy="326231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zh-CN" altLang="en-US" sz="4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康隶书体W7"/>
              </a:rPr>
              <a:t>内容链接</a:t>
            </a:r>
            <a:endParaRPr lang="zh-CN" altLang="en-US" sz="4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康隶书体W7"/>
            </a:endParaRPr>
          </a:p>
        </p:txBody>
      </p:sp>
    </p:spTree>
  </p:cSld>
  <p:clrMapOvr>
    <a:masterClrMapping/>
  </p:clrMapOvr>
  <p:transition spd="slow">
    <p:wedg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30722" name="Picture 4" descr="https://timgsa.baidu.com/timg?image&amp;quality=80&amp;size=b9999_10000&amp;sec=1572856306920&amp;di=a8bb685a75a65e8060ec859888efd4c0&amp;imgtype=0&amp;src=http%3A%2F%2Fwww.022meishu.com%2Fuploadfile%2F20140624094221716.jpg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1"/>
          <a:stretch>
            <a:fillRect/>
          </a:stretch>
        </p:blipFill>
        <p:spPr>
          <a:xfrm>
            <a:off x="436563" y="366713"/>
            <a:ext cx="11352212" cy="6118225"/>
          </a:xfrm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文本框 12"/>
          <p:cNvSpPr txBox="1">
            <a:spLocks noChangeArrowheads="1"/>
          </p:cNvSpPr>
          <p:nvPr/>
        </p:nvSpPr>
        <p:spPr bwMode="auto">
          <a:xfrm>
            <a:off x="1313195" y="979725"/>
            <a:ext cx="10188575" cy="3869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C00000"/>
                </a:solidFill>
                <a:latin typeface="华文新魏"/>
                <a:ea typeface="华文新魏"/>
                <a:cs typeface="华文新魏"/>
              </a:rPr>
              <a:t>                                      </a:t>
            </a:r>
            <a:r>
              <a:rPr lang="zh-CN" altLang="en-US" sz="28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新魏"/>
              </a:rPr>
              <a:t>微   雕</a:t>
            </a:r>
            <a:endParaRPr lang="zh-CN" altLang="en-US" sz="28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华文新魏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新魏"/>
              </a:rPr>
              <a:t>     是微型雕刻的简称，是一种以刀代笔，以精小细微为特征的独具风格的艺术形式。雕刻时肉眼看不见，凭感觉运刀，靠经验完成创作，因而人们又称之为“神刻意雕”，作品具有“微中藏世界，石上读华章”之妙趣。</a:t>
            </a:r>
            <a:endParaRPr lang="zh-CN" altLang="en-US" sz="28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华文新魏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新魏"/>
              </a:rPr>
              <a:t>     </a:t>
            </a:r>
            <a:endParaRPr lang="zh-CN" altLang="en-US" sz="28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华文新魏"/>
            </a:endParaRPr>
          </a:p>
        </p:txBody>
      </p:sp>
      <p:sp>
        <p:nvSpPr>
          <p:cNvPr id="31746" name="TextBox 3"/>
          <p:cNvSpPr txBox="1">
            <a:spLocks noChangeArrowheads="1"/>
          </p:cNvSpPr>
          <p:nvPr/>
        </p:nvSpPr>
        <p:spPr bwMode="auto">
          <a:xfrm>
            <a:off x="8612188" y="6396038"/>
            <a:ext cx="215582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2400" i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第一课时</a:t>
            </a:r>
            <a:endParaRPr lang="zh-CN" altLang="en-US" sz="2400" i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6700" y="1174750"/>
            <a:ext cx="847725" cy="355282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 sz="4400" b="1">
              <a:solidFill>
                <a:srgbClr val="FFFFFF"/>
              </a:solidFill>
              <a:latin typeface="华康隶书体W7"/>
              <a:ea typeface="华康隶书体W7"/>
              <a:cs typeface="华康隶书体W7"/>
            </a:endParaRPr>
          </a:p>
          <a:p>
            <a:pPr algn="ctr" eaLnBrk="0" hangingPunct="0">
              <a:defRPr/>
            </a:pPr>
            <a:r>
              <a:rPr lang="zh-CN" altLang="en-US" sz="4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康隶书体W7"/>
              </a:rPr>
              <a:t>内容链接</a:t>
            </a:r>
            <a:endParaRPr lang="zh-CN" altLang="en-US" sz="4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康隶书体W7"/>
            </a:endParaRPr>
          </a:p>
          <a:p>
            <a:pPr algn="ctr" eaLnBrk="0" hangingPunct="0">
              <a:defRPr/>
            </a:pPr>
            <a:endParaRPr lang="zh-CN" altLang="en-US" sz="4400" b="1">
              <a:solidFill>
                <a:srgbClr val="FFFFFF"/>
              </a:solidFill>
              <a:latin typeface="华康隶书体W7"/>
              <a:ea typeface="华康隶书体W7"/>
              <a:cs typeface="华康隶书体W7"/>
            </a:endParaRPr>
          </a:p>
        </p:txBody>
      </p:sp>
    </p:spTree>
  </p:cSld>
  <p:clrMapOvr>
    <a:masterClrMapping/>
  </p:clrMapOvr>
  <p:transition spd="slow">
    <p:wedg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timgsa.baidu.com/timg?image&amp;quality=80&amp;size=b9999_10000&amp;sec=1572856122728&amp;di=a5fd0cab171e0020b94c454fd3e7945e&amp;imgtype=0&amp;src=http%3A%2F%2Fwww.cctv.com%2Fhistory%2F20041224%2Fimages%2F101777_5.jpg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1577975" y="0"/>
            <a:ext cx="6350000" cy="315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 descr="https://timgsa.baidu.com/timg?image&amp;quality=80&amp;size=b9999_10000&amp;sec=1572856186492&amp;di=8e14aef1190ad30905400e9a8e719532&amp;imgtype=0&amp;src=http%3A%2F%2Fimg.pconline.com.cn%2Fimages%2Fphotoblog%2F6%2F9%2F9%2F8%2F6998363%2F20091%2F29%2F1233208447262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676525"/>
            <a:ext cx="6470650" cy="324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 descr="https://timgsa.baidu.com/timg?image&amp;quality=80&amp;size=b9999_10000&amp;sec=1572856220760&amp;di=f0de56176c1435c23c3009642538c7fa&amp;imgtype=0&amp;src=http%3A%2F%2Fb-ssl.duitang.com%2Fuploads%2Fitem%2F201512%2F14%2F20151214232656_GU4Cy.jpe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194425" y="2341563"/>
            <a:ext cx="5997575" cy="3570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extBox 3"/>
          <p:cNvSpPr txBox="1">
            <a:spLocks noChangeArrowheads="1"/>
          </p:cNvSpPr>
          <p:nvPr/>
        </p:nvSpPr>
        <p:spPr bwMode="auto">
          <a:xfrm>
            <a:off x="8612188" y="6396038"/>
            <a:ext cx="215582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2400" i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第一课时</a:t>
            </a:r>
            <a:endParaRPr lang="zh-CN" altLang="en-US" sz="2400" i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866" name="Text Box 18"/>
          <p:cNvSpPr txBox="1">
            <a:spLocks noChangeArrowheads="1"/>
          </p:cNvSpPr>
          <p:nvPr/>
        </p:nvSpPr>
        <p:spPr bwMode="auto">
          <a:xfrm>
            <a:off x="2495550" y="2382838"/>
            <a:ext cx="7370763" cy="1190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93829"/>
                </a:solidFill>
                <a:ea typeface="黑体" panose="02010609060101010101" pitchFamily="49" charset="-122"/>
              </a:rPr>
              <a:t>       要求字音准确、停顿恰当、语速适中，能在语气中表达出作者感情。</a:t>
            </a:r>
            <a:endParaRPr lang="zh-CN" altLang="en-US" sz="3600">
              <a:solidFill>
                <a:srgbClr val="F93829"/>
              </a:solidFill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16025" y="1528763"/>
            <a:ext cx="887413" cy="2957512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zh-CN" altLang="en-US" sz="4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康隶书体W7"/>
              </a:rPr>
              <a:t>朗读课文</a:t>
            </a:r>
            <a:endParaRPr lang="zh-CN" altLang="en-US" sz="4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康隶书体W7"/>
            </a:endParaRPr>
          </a:p>
        </p:txBody>
      </p:sp>
    </p:spTree>
  </p:cSld>
  <p:clrMapOvr>
    <a:masterClrMapping/>
  </p:clrMapOvr>
  <p:transition spd="slow">
    <p:wheel spokes="8"/>
  </p:transition>
</p:sld>
</file>

<file path=ppt/tags/tag1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2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3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4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3180</Words>
  <Application>WPS 演示</Application>
  <PresentationFormat/>
  <Paragraphs>418</Paragraphs>
  <Slides>34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34</vt:i4>
      </vt:variant>
    </vt:vector>
  </HeadingPairs>
  <TitlesOfParts>
    <vt:vector size="52" baseType="lpstr">
      <vt:lpstr>Arial</vt:lpstr>
      <vt:lpstr>宋体</vt:lpstr>
      <vt:lpstr>Wingdings</vt:lpstr>
      <vt:lpstr>Calibri</vt:lpstr>
      <vt:lpstr>Calibri Light</vt:lpstr>
      <vt:lpstr>黑体</vt:lpstr>
      <vt:lpstr>微软雅黑</vt:lpstr>
      <vt:lpstr>华康隶书体W7</vt:lpstr>
      <vt:lpstr>仿宋</vt:lpstr>
      <vt:lpstr>Times New Roman</vt:lpstr>
      <vt:lpstr>华文新魏</vt:lpstr>
      <vt:lpstr>Segoe Print</vt:lpstr>
      <vt:lpstr>等线</vt:lpstr>
      <vt:lpstr>楷体</vt:lpstr>
      <vt:lpstr>汉语拼音</vt:lpstr>
      <vt:lpstr>Arial Unicode MS</vt:lpstr>
      <vt:lpstr>Office 主题</vt:lpstr>
      <vt:lpstr>1_Office 主题</vt:lpstr>
      <vt:lpstr>PowerPoint 演示文稿</vt:lpstr>
      <vt:lpstr> 第一课时</vt:lpstr>
      <vt:lpstr>学习目标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第二课时</vt:lpstr>
      <vt:lpstr>学习目标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zyj6018</cp:lastModifiedBy>
  <cp:revision>4</cp:revision>
  <cp:lastPrinted>2021-02-18T22:27:00Z</cp:lastPrinted>
  <dcterms:created xsi:type="dcterms:W3CDTF">2021-02-18T22:27:00Z</dcterms:created>
  <dcterms:modified xsi:type="dcterms:W3CDTF">2021-02-23T23:57:34Z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KSOProductBuildVer">
    <vt:lpwstr>2052-11.3.0.9228</vt:lpwstr>
  </property>
</Properties>
</file>