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72" r:id="rId3"/>
    <p:sldId id="273" r:id="rId4"/>
    <p:sldId id="284" r:id="rId5"/>
    <p:sldId id="258" r:id="rId6"/>
    <p:sldId id="274" r:id="rId7"/>
    <p:sldId id="262" r:id="rId8"/>
    <p:sldId id="279" r:id="rId9"/>
    <p:sldId id="280" r:id="rId10"/>
    <p:sldId id="259" r:id="rId11"/>
    <p:sldId id="260" r:id="rId12"/>
    <p:sldId id="269" r:id="rId13"/>
    <p:sldId id="270" r:id="rId14"/>
    <p:sldId id="271" r:id="rId15"/>
    <p:sldId id="261" r:id="rId16"/>
    <p:sldId id="263" r:id="rId17"/>
    <p:sldId id="264" r:id="rId18"/>
    <p:sldId id="265" r:id="rId19"/>
    <p:sldId id="266" r:id="rId20"/>
    <p:sldId id="267" r:id="rId21"/>
    <p:sldId id="268" r:id="rId22"/>
    <p:sldId id="276" r:id="rId23"/>
    <p:sldId id="275" r:id="rId24"/>
    <p:sldId id="277" r:id="rId25"/>
    <p:sldId id="281" r:id="rId26"/>
    <p:sldId id="282" r:id="rId27"/>
    <p:sldId id="283" r:id="rId28"/>
    <p:sldId id="278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96" y="-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49F0647-95FA-4EAD-8448-2DA78D34D297}" type="datetimeFigureOut">
              <a:rPr lang="zh-CN" altLang="en-US"/>
              <a:pPr>
                <a:defRPr/>
              </a:pPr>
              <a:t>2012-5-9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57B2DC8-6AC7-4AE3-A219-886D144E6E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328DE7C-23EA-4B2E-AC9F-8619BD58324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0FE91F3-4FE5-425E-8A08-DB19E714D2F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86530-DFED-4B4C-BD7F-0DC74875120C}" type="datetimeFigureOut">
              <a:rPr lang="zh-CN" altLang="en-US"/>
              <a:pPr>
                <a:defRPr/>
              </a:pPr>
              <a:t>2012-5-9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E8310-8B98-47C2-A64C-A0507EC60F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B2F56-796A-4D04-89C6-49E7EE24A4AE}" type="datetimeFigureOut">
              <a:rPr lang="zh-CN" altLang="en-US"/>
              <a:pPr>
                <a:defRPr/>
              </a:pPr>
              <a:t>2012-5-9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462ACC-4082-4495-9DB3-54D921F44A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C2857-0706-4AE9-B635-7417FA9FB0E7}" type="datetimeFigureOut">
              <a:rPr lang="zh-CN" altLang="en-US"/>
              <a:pPr>
                <a:defRPr/>
              </a:pPr>
              <a:t>2012-5-9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4AD3E-5CE5-496B-A332-3CD544FBB5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3BD42-B30D-45C4-8FA0-788D54262991}" type="datetimeFigureOut">
              <a:rPr lang="zh-CN" altLang="en-US"/>
              <a:pPr>
                <a:defRPr/>
              </a:pPr>
              <a:t>2012-5-9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22AD1-7B7C-47FD-88ED-EAA029D88D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1A6E8-7778-4417-A4F6-CFCFF61171C7}" type="datetimeFigureOut">
              <a:rPr lang="zh-CN" altLang="en-US"/>
              <a:pPr>
                <a:defRPr/>
              </a:pPr>
              <a:t>2012-5-9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D9A81-5878-45A9-8A39-1577B695B8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64748-650C-422C-9415-164E84BD1DBA}" type="datetimeFigureOut">
              <a:rPr lang="zh-CN" altLang="en-US"/>
              <a:pPr>
                <a:defRPr/>
              </a:pPr>
              <a:t>2012-5-9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E5754-1BE4-490B-9811-120C753A71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29668-1373-475B-AAE8-0EC0F74C853D}" type="datetimeFigureOut">
              <a:rPr lang="zh-CN" altLang="en-US"/>
              <a:pPr>
                <a:defRPr/>
              </a:pPr>
              <a:t>2012-5-9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02CB8-E92A-49FF-A253-3728FC9FC8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6AA23-C402-4050-B216-B0B66FF7858D}" type="datetimeFigureOut">
              <a:rPr lang="zh-CN" altLang="en-US"/>
              <a:pPr>
                <a:defRPr/>
              </a:pPr>
              <a:t>2012-5-9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E59FC-B9A4-466B-B917-A1B7A02904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53DA3-CB6D-4760-826E-8E52D339F263}" type="datetimeFigureOut">
              <a:rPr lang="zh-CN" altLang="en-US"/>
              <a:pPr>
                <a:defRPr/>
              </a:pPr>
              <a:t>2012-5-9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3CC35-C148-489E-A11E-BD43137CFF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F139B-6A0F-4AB1-BF70-A95D165A4A49}" type="datetimeFigureOut">
              <a:rPr lang="zh-CN" altLang="en-US"/>
              <a:pPr>
                <a:defRPr/>
              </a:pPr>
              <a:t>2012-5-9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DFE3D-CC27-4F3B-BEE5-85D35848D4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B788D-1C0D-4D3A-98FF-02A4A6496A3D}" type="datetimeFigureOut">
              <a:rPr lang="zh-CN" altLang="en-US"/>
              <a:pPr>
                <a:defRPr/>
              </a:pPr>
              <a:t>2012-5-9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E14C0-8B69-4971-8745-0D8A6D08D2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BA71034-D114-4133-B5F6-F9E8714AC636}" type="datetimeFigureOut">
              <a:rPr lang="zh-CN" altLang="en-US"/>
              <a:pPr>
                <a:defRPr/>
              </a:pPr>
              <a:t>2012-5-9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30F75E9-F29E-4FF7-A4DF-0F27ED9A6F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981075"/>
            <a:ext cx="8604250" cy="2303463"/>
          </a:xfrm>
        </p:spPr>
        <p:txBody>
          <a:bodyPr>
            <a:normAutofit/>
          </a:bodyPr>
          <a:lstStyle/>
          <a:p>
            <a:r>
              <a:rPr lang="zh-CN" altLang="en-US" sz="5400" b="1" smtClean="0">
                <a:ea typeface="楷体_GB2312" pitchFamily="49" charset="-122"/>
              </a:rPr>
              <a:t>小中能见大，弦外有余音</a:t>
            </a:r>
            <a:br>
              <a:rPr lang="zh-CN" altLang="en-US" sz="5400" b="1" smtClean="0">
                <a:ea typeface="楷体_GB2312" pitchFamily="49" charset="-122"/>
              </a:rPr>
            </a:br>
            <a:r>
              <a:rPr lang="zh-CN" altLang="en-US" sz="4000" b="1" smtClean="0"/>
              <a:t/>
            </a:r>
            <a:br>
              <a:rPr lang="zh-CN" altLang="en-US" sz="4000" b="1" smtClean="0"/>
            </a:br>
            <a:r>
              <a:rPr lang="zh-CN" altLang="en-US" sz="4000" b="1" smtClean="0"/>
              <a:t>      </a:t>
            </a:r>
            <a:r>
              <a:rPr lang="en-US" altLang="zh-CN" sz="4000" b="1" smtClean="0">
                <a:ea typeface="仿宋_GB2312" pitchFamily="49" charset="-122"/>
              </a:rPr>
              <a:t>——</a:t>
            </a:r>
            <a:r>
              <a:rPr lang="zh-CN" altLang="en-US" sz="4000" b="1" smtClean="0">
                <a:ea typeface="仿宋_GB2312" pitchFamily="49" charset="-122"/>
              </a:rPr>
              <a:t>走进丰之恺</a:t>
            </a:r>
            <a:r>
              <a:rPr lang="en-US" altLang="zh-CN" sz="4000" b="1" smtClean="0">
                <a:ea typeface="仿宋_GB2312" pitchFamily="49" charset="-122"/>
              </a:rPr>
              <a:t>《</a:t>
            </a:r>
            <a:r>
              <a:rPr lang="zh-CN" altLang="en-US" sz="4000" b="1" smtClean="0">
                <a:ea typeface="仿宋_GB2312" pitchFamily="49" charset="-122"/>
              </a:rPr>
              <a:t>中国画与西洋画</a:t>
            </a:r>
            <a:r>
              <a:rPr lang="en-US" altLang="zh-CN" sz="4000" b="1" smtClean="0">
                <a:ea typeface="仿宋_GB2312" pitchFamily="49" charset="-122"/>
              </a:rPr>
              <a:t>》</a:t>
            </a:r>
          </a:p>
        </p:txBody>
      </p:sp>
      <p:pic>
        <p:nvPicPr>
          <p:cNvPr id="14338" name="Picture 4" descr="竹"/>
          <p:cNvPicPr>
            <a:picLocks noChangeAspect="1" noChangeArrowheads="1"/>
          </p:cNvPicPr>
          <p:nvPr/>
        </p:nvPicPr>
        <p:blipFill>
          <a:blip r:embed="rId2">
            <a:lum bright="60000"/>
          </a:blip>
          <a:srcRect/>
          <a:stretch>
            <a:fillRect/>
          </a:stretch>
        </p:blipFill>
        <p:spPr bwMode="auto">
          <a:xfrm>
            <a:off x="6948488" y="115888"/>
            <a:ext cx="2071687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丰子恺"/>
          <p:cNvPicPr>
            <a:picLocks noChangeAspect="1" noChangeArrowheads="1"/>
          </p:cNvPicPr>
          <p:nvPr/>
        </p:nvPicPr>
        <p:blipFill>
          <a:blip r:embed="rId3"/>
          <a:srcRect b="-148"/>
          <a:stretch>
            <a:fillRect/>
          </a:stretch>
        </p:blipFill>
        <p:spPr bwMode="auto">
          <a:xfrm>
            <a:off x="179388" y="3284538"/>
            <a:ext cx="2808287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" descr="西画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148263" y="1412875"/>
            <a:ext cx="3792537" cy="4319588"/>
          </a:xfrm>
        </p:spPr>
      </p:pic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0" y="115888"/>
            <a:ext cx="9144000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  <a:ea typeface="黑体" pitchFamily="2" charset="-122"/>
              </a:rPr>
              <a:t>西洋画</a:t>
            </a:r>
            <a:r>
              <a:rPr lang="zh-CN" altLang="en-US" sz="2800" b="1">
                <a:latin typeface="Calibri" pitchFamily="34" charset="0"/>
                <a:ea typeface="黑体" pitchFamily="2" charset="-122"/>
              </a:rPr>
              <a:t>中的市街、房屋、家具、器物等，竟</a:t>
            </a:r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  <a:ea typeface="黑体" pitchFamily="2" charset="-122"/>
              </a:rPr>
              <a:t>同真物一样</a:t>
            </a:r>
            <a:r>
              <a:rPr lang="zh-CN" altLang="en-US" sz="2800" b="1">
                <a:latin typeface="Calibri" pitchFamily="34" charset="0"/>
                <a:ea typeface="黑体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endParaRPr lang="en-US" altLang="zh-CN" sz="2800" b="1">
              <a:latin typeface="Calibri" pitchFamily="34" charset="0"/>
              <a:ea typeface="黑体" pitchFamily="2" charset="-122"/>
            </a:endParaRPr>
          </a:p>
        </p:txBody>
      </p:sp>
      <p:pic>
        <p:nvPicPr>
          <p:cNvPr id="21507" name="Picture 3" descr="梵高 向日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765175"/>
            <a:ext cx="4191000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755650" y="64008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hlink"/>
                </a:solidFill>
                <a:ea typeface="黑体" pitchFamily="2" charset="-122"/>
              </a:rPr>
              <a:t>梵</a:t>
            </a:r>
            <a:r>
              <a:rPr lang="zh-CN" altLang="zh-CN" sz="2400" b="1">
                <a:solidFill>
                  <a:schemeClr val="hlink"/>
                </a:solidFill>
                <a:ea typeface="黑体" pitchFamily="2" charset="-122"/>
              </a:rPr>
              <a:t>·</a:t>
            </a:r>
            <a:r>
              <a:rPr lang="zh-CN" altLang="en-US" sz="2400" b="1">
                <a:solidFill>
                  <a:schemeClr val="hlink"/>
                </a:solidFill>
                <a:ea typeface="黑体" pitchFamily="2" charset="-122"/>
              </a:rPr>
              <a:t>高</a:t>
            </a:r>
            <a:r>
              <a:rPr lang="en-US" altLang="zh-CN" sz="2400" b="1">
                <a:solidFill>
                  <a:schemeClr val="hlink"/>
                </a:solidFill>
                <a:ea typeface="黑体" pitchFamily="2" charset="-122"/>
              </a:rPr>
              <a:t>《</a:t>
            </a:r>
            <a:r>
              <a:rPr lang="zh-CN" altLang="en-US" sz="2400" b="1">
                <a:solidFill>
                  <a:schemeClr val="hlink"/>
                </a:solidFill>
                <a:ea typeface="黑体" pitchFamily="2" charset="-122"/>
              </a:rPr>
              <a:t>向日葵</a:t>
            </a:r>
            <a:r>
              <a:rPr lang="en-US" altLang="zh-CN" sz="2400" b="1">
                <a:solidFill>
                  <a:schemeClr val="hlink"/>
                </a:solidFill>
                <a:ea typeface="黑体" pitchFamily="2" charset="-122"/>
              </a:rPr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02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09600" y="914400"/>
            <a:ext cx="2905125" cy="5394325"/>
          </a:xfrm>
        </p:spPr>
      </p:pic>
      <p:pic>
        <p:nvPicPr>
          <p:cNvPr id="22530" name="Picture 3" descr="西画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002088" y="914400"/>
            <a:ext cx="4422775" cy="5035550"/>
          </a:xfrm>
        </p:spPr>
      </p:pic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1187450" y="6165850"/>
            <a:ext cx="152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9933FF"/>
                </a:solidFill>
                <a:latin typeface="Times New Roman" pitchFamily="18" charset="0"/>
                <a:ea typeface="隶书" pitchFamily="49" charset="-122"/>
              </a:rPr>
              <a:t>中国画</a:t>
            </a:r>
            <a:endParaRPr kumimoji="1" lang="zh-CN" altLang="en-US" sz="3200" b="1" i="1">
              <a:latin typeface="Times New Roman" pitchFamily="18" charset="0"/>
            </a:endParaRPr>
          </a:p>
        </p:txBody>
      </p:sp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5715000" y="5943600"/>
            <a:ext cx="1600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9933FF"/>
                </a:solidFill>
                <a:latin typeface="Times New Roman" pitchFamily="18" charset="0"/>
                <a:ea typeface="隶书" pitchFamily="49" charset="-122"/>
              </a:rPr>
              <a:t>西洋画</a:t>
            </a:r>
            <a:endParaRPr kumimoji="1" lang="zh-CN" altLang="en-US" sz="2800" b="1" i="1">
              <a:latin typeface="Times New Roman" pitchFamily="18" charset="0"/>
            </a:endParaRPr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323850" y="228600"/>
            <a:ext cx="8820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latin typeface="Calibri" pitchFamily="34" charset="0"/>
                <a:ea typeface="楷体_GB2312" pitchFamily="49" charset="-122"/>
              </a:rPr>
              <a:t>我们</a:t>
            </a:r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  <a:ea typeface="楷体_GB2312" pitchFamily="49" charset="-122"/>
              </a:rPr>
              <a:t>不可用</a:t>
            </a:r>
            <a:r>
              <a:rPr lang="zh-CN" altLang="en-US" sz="2800" b="1">
                <a:latin typeface="Calibri" pitchFamily="34" charset="0"/>
                <a:ea typeface="楷体_GB2312" pitchFamily="49" charset="-122"/>
              </a:rPr>
              <a:t>西洋画的法则来批评中国画。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 descr="201012311517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25538"/>
            <a:ext cx="2525712" cy="329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图片 2" descr="20081910535783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3213100"/>
            <a:ext cx="2479675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000232" y="357166"/>
            <a:ext cx="5712939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n-ea"/>
              </a:rPr>
              <a:t>西洋人物画很重解剖学</a:t>
            </a:r>
            <a:endParaRPr lang="zh-CN" altLang="en-US" sz="4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+mn-ea"/>
            </a:endParaRPr>
          </a:p>
        </p:txBody>
      </p:sp>
      <p:pic>
        <p:nvPicPr>
          <p:cNvPr id="23556" name="图片 5" descr="1007091206cf8935131c63d77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6238" y="2205038"/>
            <a:ext cx="3395662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2" descr="20104211345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285750"/>
            <a:ext cx="4643438" cy="246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图片 3" descr="Gucn_2010020626577232938Pic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8" y="4214813"/>
            <a:ext cx="4572000" cy="23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图片 4" descr="200762715244517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642938"/>
            <a:ext cx="3000375" cy="601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3571875" y="3071813"/>
            <a:ext cx="5786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itchFamily="2" charset="-122"/>
                <a:ea typeface="黑体" pitchFamily="2" charset="-122"/>
              </a:rPr>
              <a:t>东洋人物画不讲解剖学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" descr="Gucn_2010020626577232938Pic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2349500"/>
            <a:ext cx="5607050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708400" y="620713"/>
            <a:ext cx="5214938" cy="1431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solidFill>
                  <a:schemeClr val="accent6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中国画不求形似，而求神似。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825" y="333375"/>
            <a:ext cx="3035300" cy="1739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华文琥珀" pitchFamily="2" charset="-122"/>
                <a:ea typeface="华文琥珀" pitchFamily="2" charset="-122"/>
              </a:rPr>
              <a:t>西洋画注重写实，必须描得同真的一样。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25604" name="图片 5" descr="1007091206cf8935131c63d77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20938"/>
            <a:ext cx="3213100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4"/>
          <p:cNvSpPr txBox="1">
            <a:spLocks noChangeArrowheads="1"/>
          </p:cNvSpPr>
          <p:nvPr/>
        </p:nvSpPr>
        <p:spPr bwMode="auto">
          <a:xfrm>
            <a:off x="323850" y="333375"/>
            <a:ext cx="8820150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  <a:spcBef>
                <a:spcPct val="50000"/>
              </a:spcBef>
            </a:pPr>
            <a:r>
              <a:rPr lang="zh-CN" altLang="en-US" sz="3200" b="1">
                <a:latin typeface="Calibri" pitchFamily="34" charset="0"/>
                <a:ea typeface="楷体_GB2312" pitchFamily="49" charset="-122"/>
              </a:rPr>
              <a:t>中国画不重背景，西洋画很重背景。</a:t>
            </a:r>
          </a:p>
        </p:txBody>
      </p:sp>
      <p:grpSp>
        <p:nvGrpSpPr>
          <p:cNvPr id="26626" name="Group 5"/>
          <p:cNvGrpSpPr>
            <a:grpSpLocks noChangeAspect="1"/>
          </p:cNvGrpSpPr>
          <p:nvPr/>
        </p:nvGrpSpPr>
        <p:grpSpPr bwMode="auto">
          <a:xfrm>
            <a:off x="395288" y="1484313"/>
            <a:ext cx="8064500" cy="4638675"/>
            <a:chOff x="0" y="0"/>
            <a:chExt cx="3515" cy="2568"/>
          </a:xfrm>
        </p:grpSpPr>
        <p:pic>
          <p:nvPicPr>
            <p:cNvPr id="26627" name="Picture 6" descr="梵高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750" cy="2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8" name="Picture 7" descr="国画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69" y="0"/>
              <a:ext cx="1746" cy="2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002"/>
          <p:cNvPicPr>
            <a:picLocks noChangeAspect="1" noChangeArrowheads="1"/>
          </p:cNvPicPr>
          <p:nvPr/>
        </p:nvPicPr>
        <p:blipFill>
          <a:blip r:embed="rId2"/>
          <a:srcRect b="-18"/>
          <a:stretch>
            <a:fillRect/>
          </a:stretch>
        </p:blipFill>
        <p:spPr bwMode="auto">
          <a:xfrm>
            <a:off x="0" y="0"/>
            <a:ext cx="63007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7451725" y="1196975"/>
            <a:ext cx="733425" cy="48244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Calibri" pitchFamily="34" charset="0"/>
                <a:ea typeface="楷体_GB2312" pitchFamily="49" charset="-122"/>
              </a:rPr>
              <a:t>西洋画以人物为主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002"/>
          <p:cNvPicPr>
            <a:picLocks noChangeAspect="1" noChangeArrowheads="1"/>
          </p:cNvPicPr>
          <p:nvPr/>
        </p:nvPicPr>
        <p:blipFill>
          <a:blip r:embed="rId2"/>
          <a:srcRect b="-18"/>
          <a:stretch>
            <a:fillRect/>
          </a:stretch>
        </p:blipFill>
        <p:spPr bwMode="auto">
          <a:xfrm>
            <a:off x="0" y="0"/>
            <a:ext cx="6156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 Box 3"/>
          <p:cNvSpPr txBox="1">
            <a:spLocks noChangeArrowheads="1"/>
          </p:cNvSpPr>
          <p:nvPr/>
        </p:nvSpPr>
        <p:spPr bwMode="auto">
          <a:xfrm>
            <a:off x="7239000" y="609600"/>
            <a:ext cx="733425" cy="48244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Calibri" pitchFamily="34" charset="0"/>
                <a:ea typeface="楷体_GB2312" pitchFamily="49" charset="-122"/>
              </a:rPr>
              <a:t>西洋画以人物为主</a:t>
            </a:r>
          </a:p>
        </p:txBody>
      </p:sp>
      <p:pic>
        <p:nvPicPr>
          <p:cNvPr id="28675" name="Picture 5" descr="蒙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172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徐悲鸿马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0"/>
            <a:ext cx="5322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 Box 4"/>
          <p:cNvSpPr txBox="1">
            <a:spLocks noChangeArrowheads="1"/>
          </p:cNvSpPr>
          <p:nvPr/>
        </p:nvSpPr>
        <p:spPr bwMode="auto">
          <a:xfrm>
            <a:off x="1449388" y="4462463"/>
            <a:ext cx="73342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endParaRPr lang="zh-CN" altLang="zh-CN" sz="3600">
              <a:latin typeface="Calibri" pitchFamily="34" charset="0"/>
            </a:endParaRP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7162800" y="685800"/>
            <a:ext cx="733425" cy="48244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Calibri" pitchFamily="34" charset="0"/>
                <a:ea typeface="楷体_GB2312" pitchFamily="49" charset="-122"/>
              </a:rPr>
              <a:t>中国画以自然为主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4"/>
          <p:cNvSpPr txBox="1">
            <a:spLocks noChangeArrowheads="1"/>
          </p:cNvSpPr>
          <p:nvPr/>
        </p:nvSpPr>
        <p:spPr bwMode="auto">
          <a:xfrm>
            <a:off x="1449388" y="4462463"/>
            <a:ext cx="73342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endParaRPr lang="zh-CN" altLang="zh-CN" sz="3600">
              <a:latin typeface="Calibri" pitchFamily="34" charset="0"/>
            </a:endParaRPr>
          </a:p>
        </p:txBody>
      </p:sp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7086600" y="1066800"/>
            <a:ext cx="733425" cy="48244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Calibri" pitchFamily="34" charset="0"/>
                <a:ea typeface="楷体_GB2312" pitchFamily="49" charset="-122"/>
              </a:rPr>
              <a:t>中国画以自然为主</a:t>
            </a:r>
          </a:p>
        </p:txBody>
      </p:sp>
      <p:pic>
        <p:nvPicPr>
          <p:cNvPr id="30723" name="Picture 3" descr="虾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0"/>
            <a:ext cx="51831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213" y="0"/>
            <a:ext cx="5114925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accent2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丰子恺介绍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5362" name="内容占位符 3" descr="139681_12732410715ou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77050" y="0"/>
            <a:ext cx="2266950" cy="2852738"/>
          </a:xfrm>
        </p:spPr>
      </p:pic>
      <p:pic>
        <p:nvPicPr>
          <p:cNvPr id="15363" name="图片 4" descr="21945303802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25" y="3143250"/>
            <a:ext cx="185737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 flipH="1">
            <a:off x="215900" y="1181100"/>
            <a:ext cx="6805613" cy="545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00025">
              <a:defRPr/>
            </a:pPr>
            <a:r>
              <a:rPr lang="en-US" altLang="zh-CN" sz="2000" b="1" dirty="0">
                <a:solidFill>
                  <a:srgbClr val="1E1E1E"/>
                </a:solidFill>
                <a:latin typeface="Calibri" pitchFamily="34" charset="0"/>
                <a:ea typeface="宋体" pitchFamily="2" charset="-122"/>
                <a:cs typeface="宋体" pitchFamily="2" charset="-122"/>
              </a:rPr>
              <a:t>  </a:t>
            </a:r>
            <a:r>
              <a:rPr lang="zh-CN" sz="2200" b="1" dirty="0">
                <a:solidFill>
                  <a:srgbClr val="1E1E1E"/>
                </a:solidFill>
                <a:latin typeface="Calibri" pitchFamily="34" charset="0"/>
                <a:ea typeface="宋体" pitchFamily="2" charset="-122"/>
                <a:cs typeface="宋体" pitchFamily="2" charset="-122"/>
              </a:rPr>
              <a:t>丰子恺（</a:t>
            </a:r>
            <a:r>
              <a:rPr lang="en-US" altLang="zh-CN" sz="2200" b="1" dirty="0">
                <a:solidFill>
                  <a:srgbClr val="1E1E1E"/>
                </a:solidFill>
                <a:latin typeface="Calibri" pitchFamily="34" charset="0"/>
                <a:ea typeface="宋体" pitchFamily="2" charset="-122"/>
                <a:cs typeface="宋体" pitchFamily="2" charset="-122"/>
              </a:rPr>
              <a:t>1898</a:t>
            </a:r>
            <a:r>
              <a:rPr lang="zh-CN" altLang="en-US" sz="2200" b="1" dirty="0">
                <a:solidFill>
                  <a:srgbClr val="1E1E1E"/>
                </a:solidFill>
                <a:latin typeface="Calibri" pitchFamily="34" charset="0"/>
                <a:ea typeface="宋体" pitchFamily="2" charset="-122"/>
                <a:cs typeface="宋体" pitchFamily="2" charset="-122"/>
              </a:rPr>
              <a:t>－</a:t>
            </a:r>
            <a:r>
              <a:rPr lang="en-US" altLang="zh-CN" sz="2200" b="1" dirty="0">
                <a:solidFill>
                  <a:srgbClr val="1E1E1E"/>
                </a:solidFill>
                <a:latin typeface="Calibri" pitchFamily="34" charset="0"/>
                <a:ea typeface="宋体" pitchFamily="2" charset="-122"/>
                <a:cs typeface="宋体" pitchFamily="2" charset="-122"/>
              </a:rPr>
              <a:t>1975</a:t>
            </a:r>
            <a:r>
              <a:rPr lang="zh-CN" altLang="en-US" sz="2200" b="1" dirty="0">
                <a:solidFill>
                  <a:srgbClr val="1E1E1E"/>
                </a:solidFill>
                <a:latin typeface="Calibri" pitchFamily="34" charset="0"/>
                <a:ea typeface="宋体" pitchFamily="2" charset="-122"/>
                <a:cs typeface="宋体" pitchFamily="2" charset="-122"/>
              </a:rPr>
              <a:t>）原名丰润，曾用名丰仁，号子恺，字仁。浙江桐乡石门镇人。我国现代画家、散文家、美术教育家、音乐教育家、漫画家和翻译家，是一位多方面卓有成就的文艺大师。解放后曾任中国美术家协会常务理事、美协上海分会主席、上海中国画院院长、上海对外文化协会副会长等职。被国际友人誉为“现代中国最像艺术家的艺术家”。丰子恺风格独特的漫画作品影响很大，深受人们的喜爱。他的作品内涵深刻，耐人寻味。</a:t>
            </a:r>
            <a:endParaRPr lang="zh-CN" altLang="en-US" sz="2200" b="1" dirty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indent="266700" eaLnBrk="0" hangingPunct="0">
              <a:defRPr/>
            </a:pPr>
            <a:r>
              <a:rPr lang="zh-CN" altLang="en-US" sz="2200" b="1" dirty="0">
                <a:solidFill>
                  <a:srgbClr val="1E1E1E"/>
                </a:solidFill>
                <a:latin typeface="Calibri" pitchFamily="34" charset="0"/>
                <a:ea typeface="宋体" pitchFamily="2" charset="-122"/>
                <a:cs typeface="宋体" pitchFamily="2" charset="-122"/>
              </a:rPr>
              <a:t>  丰子恺的绘画、文章在几十年沧桑风雨中保持一贯的风格：雍容恬静。其漫画更是脍炙人口。丰先生作品流传极广，失散也很多，就是结集出版的五十余种画册也大多绝迹于市场，给读者带来极大遗憾。在丰子恺先生的作品中，漫画恐怕是最为著名的了。往往是寥寥几笔，就勾画出一个意境。他的第一本散文集为</a:t>
            </a:r>
            <a:r>
              <a:rPr lang="en-US" altLang="zh-CN" sz="2200" b="1" dirty="0">
                <a:solidFill>
                  <a:srgbClr val="1E1E1E"/>
                </a:solidFill>
                <a:latin typeface="Calibri" pitchFamily="34" charset="0"/>
                <a:ea typeface="宋体" pitchFamily="2" charset="-122"/>
                <a:cs typeface="宋体" pitchFamily="2" charset="-122"/>
              </a:rPr>
              <a:t>《</a:t>
            </a:r>
            <a:r>
              <a:rPr lang="zh-CN" altLang="en-US" sz="2200" b="1" dirty="0">
                <a:solidFill>
                  <a:srgbClr val="1E1E1E"/>
                </a:solidFill>
                <a:latin typeface="Calibri" pitchFamily="34" charset="0"/>
                <a:ea typeface="宋体" pitchFamily="2" charset="-122"/>
                <a:cs typeface="宋体" pitchFamily="2" charset="-122"/>
              </a:rPr>
              <a:t>缘缘堂随笔</a:t>
            </a:r>
            <a:r>
              <a:rPr lang="en-US" altLang="zh-CN" sz="2200" b="1" dirty="0">
                <a:solidFill>
                  <a:srgbClr val="1E1E1E"/>
                </a:solidFill>
                <a:latin typeface="Calibri" pitchFamily="34" charset="0"/>
                <a:ea typeface="宋体" pitchFamily="2" charset="-122"/>
                <a:cs typeface="宋体" pitchFamily="2" charset="-122"/>
              </a:rPr>
              <a:t>》</a:t>
            </a:r>
            <a:r>
              <a:rPr lang="zh-CN" altLang="en-US" sz="2200" b="1" dirty="0">
                <a:solidFill>
                  <a:srgbClr val="1E1E1E"/>
                </a:solidFill>
                <a:latin typeface="Calibri" pitchFamily="34" charset="0"/>
                <a:ea typeface="宋体" pitchFamily="2" charset="-122"/>
                <a:cs typeface="宋体" pitchFamily="2" charset="-122"/>
              </a:rPr>
              <a:t>。</a:t>
            </a:r>
            <a:endParaRPr lang="zh-CN" altLang="en-US" sz="2200" b="1" dirty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D:\七下\新建文件夹\16143330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60198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03" name="Text Box 3"/>
          <p:cNvSpPr txBox="1">
            <a:spLocks noChangeArrowheads="1"/>
          </p:cNvSpPr>
          <p:nvPr/>
        </p:nvSpPr>
        <p:spPr bwMode="auto">
          <a:xfrm>
            <a:off x="7162800" y="1143000"/>
            <a:ext cx="733425" cy="48244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Calibri" pitchFamily="34" charset="0"/>
                <a:ea typeface="楷体_GB2312" pitchFamily="49" charset="-122"/>
              </a:rPr>
              <a:t>中国画趣味高远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9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2"/>
          <p:cNvSpPr txBox="1">
            <a:spLocks noChangeArrowheads="1"/>
          </p:cNvSpPr>
          <p:nvPr/>
        </p:nvSpPr>
        <p:spPr bwMode="auto">
          <a:xfrm>
            <a:off x="7620000" y="533400"/>
            <a:ext cx="733425" cy="48244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Calibri" pitchFamily="34" charset="0"/>
                <a:ea typeface="楷体_GB2312" pitchFamily="49" charset="-122"/>
              </a:rPr>
              <a:t>西洋画趣味平易</a:t>
            </a:r>
          </a:p>
        </p:txBody>
      </p:sp>
      <p:pic>
        <p:nvPicPr>
          <p:cNvPr id="32770" name="Picture 5" descr="毕沙罗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086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0"/>
            <a:ext cx="3614738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6000" dirty="0" smtClean="0">
                <a:solidFill>
                  <a:schemeClr val="accent2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比一比</a:t>
            </a:r>
            <a:endParaRPr lang="zh-CN" altLang="en-US" sz="6000" dirty="0">
              <a:solidFill>
                <a:schemeClr val="accent2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</p:txBody>
      </p:sp>
      <p:graphicFrame>
        <p:nvGraphicFramePr>
          <p:cNvPr id="33825" name="Group 33"/>
          <p:cNvGraphicFramePr>
            <a:graphicFrameLocks noGrp="1"/>
          </p:cNvGraphicFramePr>
          <p:nvPr>
            <p:ph idx="1"/>
          </p:nvPr>
        </p:nvGraphicFramePr>
        <p:xfrm>
          <a:off x="0" y="1217613"/>
          <a:ext cx="9144000" cy="563880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1000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不同点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中国画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西洋画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</a:tr>
              <a:tr h="785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姚体"/>
                          <a:ea typeface="方正姚体"/>
                          <a:cs typeface="方正姚体"/>
                        </a:rPr>
                        <a:t>线条</a:t>
                      </a: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姚体"/>
                        <a:ea typeface="方正姚体"/>
                        <a:cs typeface="方正姚体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3735"/>
                          </a:solidFill>
                          <a:effectLst/>
                          <a:latin typeface="方正姚体"/>
                          <a:ea typeface="方正姚体"/>
                          <a:cs typeface="方正姚体"/>
                        </a:rPr>
                        <a:t>盛用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3735"/>
                          </a:solidFill>
                          <a:effectLst/>
                          <a:latin typeface="方正姚体"/>
                          <a:ea typeface="方正姚体"/>
                          <a:cs typeface="方正姚体"/>
                        </a:rPr>
                        <a:t>不显著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</a:tr>
              <a:tr h="857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姚体"/>
                          <a:ea typeface="方正姚体"/>
                          <a:cs typeface="方正姚体"/>
                        </a:rPr>
                        <a:t>透视法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3735"/>
                          </a:solidFill>
                          <a:effectLst/>
                          <a:latin typeface="方正姚体"/>
                          <a:ea typeface="方正姚体"/>
                          <a:cs typeface="方正姚体"/>
                        </a:rPr>
                        <a:t>注重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3735"/>
                          </a:solidFill>
                          <a:effectLst/>
                          <a:latin typeface="方正姚体"/>
                          <a:ea typeface="方正姚体"/>
                          <a:cs typeface="方正姚体"/>
                        </a:rPr>
                        <a:t>极注重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</a:tr>
              <a:tr h="928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姚体"/>
                          <a:ea typeface="方正姚体"/>
                          <a:cs typeface="方正姚体"/>
                        </a:rPr>
                        <a:t>解剖学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3735"/>
                          </a:solidFill>
                          <a:effectLst/>
                          <a:latin typeface="方正姚体"/>
                          <a:ea typeface="方正姚体"/>
                          <a:cs typeface="方正姚体"/>
                        </a:rPr>
                        <a:t>不讲究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3735"/>
                          </a:solidFill>
                          <a:effectLst/>
                          <a:latin typeface="方正姚体"/>
                          <a:ea typeface="方正姚体"/>
                          <a:cs typeface="方正姚体"/>
                        </a:rPr>
                        <a:t>很注重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</a:tr>
              <a:tr h="1000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姚体"/>
                          <a:ea typeface="方正姚体"/>
                          <a:cs typeface="方正姚体"/>
                        </a:rPr>
                        <a:t>背景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3735"/>
                          </a:solidFill>
                          <a:effectLst/>
                          <a:latin typeface="方正姚体"/>
                          <a:ea typeface="方正姚体"/>
                          <a:cs typeface="方正姚体"/>
                        </a:rPr>
                        <a:t>不重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3735"/>
                          </a:solidFill>
                          <a:effectLst/>
                          <a:latin typeface="方正姚体"/>
                          <a:ea typeface="方正姚体"/>
                          <a:cs typeface="方正姚体"/>
                        </a:rPr>
                        <a:t>很重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</a:tr>
              <a:tr h="1000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姚体"/>
                          <a:ea typeface="方正姚体"/>
                          <a:cs typeface="方正姚体"/>
                        </a:rPr>
                        <a:t>题材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3735"/>
                          </a:solidFill>
                          <a:effectLst/>
                          <a:latin typeface="方正姚体"/>
                          <a:ea typeface="方正姚体"/>
                          <a:cs typeface="方正姚体"/>
                        </a:rPr>
                        <a:t>以自然为主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3735"/>
                          </a:solidFill>
                          <a:effectLst/>
                          <a:latin typeface="方正姚体"/>
                          <a:ea typeface="方正姚体"/>
                          <a:cs typeface="方正姚体"/>
                        </a:rPr>
                        <a:t>以人物为主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矩形 1"/>
          <p:cNvSpPr>
            <a:spLocks noChangeArrowheads="1"/>
          </p:cNvSpPr>
          <p:nvPr/>
        </p:nvSpPr>
        <p:spPr bwMode="auto">
          <a:xfrm>
            <a:off x="785813" y="571500"/>
            <a:ext cx="7988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Calibri" pitchFamily="34" charset="0"/>
              </a:rPr>
              <a:t>中国的</a:t>
            </a:r>
            <a:r>
              <a:rPr lang="zh-CN" altLang="en-US" sz="4400" b="1">
                <a:latin typeface="Calibri" pitchFamily="34" charset="0"/>
              </a:rPr>
              <a:t>山水画</a:t>
            </a:r>
            <a:r>
              <a:rPr lang="en-US" altLang="zh-CN" sz="4400">
                <a:latin typeface="Calibri" pitchFamily="34" charset="0"/>
              </a:rPr>
              <a:t>——</a:t>
            </a:r>
            <a:r>
              <a:rPr lang="zh-CN" altLang="en-US" sz="4400">
                <a:latin typeface="Calibri" pitchFamily="34" charset="0"/>
              </a:rPr>
              <a:t>西洋的</a:t>
            </a:r>
            <a:r>
              <a:rPr lang="zh-CN" altLang="en-US" sz="4400" b="1">
                <a:latin typeface="Calibri" pitchFamily="34" charset="0"/>
              </a:rPr>
              <a:t>人物画</a:t>
            </a:r>
            <a:endParaRPr lang="zh-CN" altLang="en-US" sz="4400">
              <a:latin typeface="Calibri" pitchFamily="34" charset="0"/>
            </a:endParaRPr>
          </a:p>
        </p:txBody>
      </p:sp>
      <p:pic>
        <p:nvPicPr>
          <p:cNvPr id="35842" name="图片 2" descr="201003261635507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4500"/>
            <a:ext cx="50038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5" descr="蒙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1700213"/>
            <a:ext cx="3611563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5572125"/>
            <a:ext cx="9144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sz="3200" b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宋体" pitchFamily="2" charset="-122"/>
                <a:cs typeface="宋体" pitchFamily="2" charset="-122"/>
              </a:rPr>
              <a:t>探究：</a:t>
            </a:r>
            <a:r>
              <a:rPr lang="zh-CN" sz="32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宋体" pitchFamily="2" charset="-122"/>
                <a:cs typeface="宋体" pitchFamily="2" charset="-122"/>
              </a:rPr>
              <a:t>为什么中国画以</a:t>
            </a:r>
            <a:r>
              <a:rPr lang="zh-CN" sz="3200" b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宋体" pitchFamily="2" charset="-122"/>
                <a:cs typeface="宋体" pitchFamily="2" charset="-122"/>
              </a:rPr>
              <a:t>山水</a:t>
            </a:r>
            <a:r>
              <a:rPr lang="zh-CN" sz="32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宋体" pitchFamily="2" charset="-122"/>
                <a:cs typeface="宋体" pitchFamily="2" charset="-122"/>
              </a:rPr>
              <a:t>为主题材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宋体" pitchFamily="2" charset="-122"/>
                <a:cs typeface="宋体" pitchFamily="2" charset="-122"/>
              </a:rPr>
              <a:t>?</a:t>
            </a:r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宋体" pitchFamily="2" charset="-122"/>
                <a:cs typeface="宋体" pitchFamily="2" charset="-122"/>
              </a:rPr>
              <a:t>为什么西洋画以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宋体" pitchFamily="2" charset="-122"/>
                <a:cs typeface="宋体" pitchFamily="2" charset="-122"/>
              </a:rPr>
              <a:t>人物</a:t>
            </a:r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宋体" pitchFamily="2" charset="-122"/>
                <a:cs typeface="宋体" pitchFamily="2" charset="-122"/>
              </a:rPr>
              <a:t>为主题材？</a:t>
            </a:r>
            <a:endParaRPr lang="zh-CN" altLang="en-US" sz="3200" dirty="0">
              <a:solidFill>
                <a:schemeClr val="accent2">
                  <a:lumMod val="75000"/>
                </a:schemeClr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5219700" y="4895850"/>
            <a:ext cx="39243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200" b="1" u="sng">
                <a:solidFill>
                  <a:srgbClr val="000000"/>
                </a:solidFill>
                <a:latin typeface="Calibri" pitchFamily="34" charset="0"/>
                <a:ea typeface="黑体" pitchFamily="2" charset="-122"/>
              </a:rPr>
              <a:t>西洋画</a:t>
            </a:r>
            <a:r>
              <a:rPr lang="zh-CN" altLang="zh-CN" sz="3200" b="1">
                <a:solidFill>
                  <a:srgbClr val="000000"/>
                </a:solidFill>
                <a:latin typeface="Calibri" pitchFamily="34" charset="0"/>
                <a:ea typeface="黑体" pitchFamily="2" charset="-122"/>
              </a:rPr>
              <a:t>——</a:t>
            </a:r>
            <a:r>
              <a:rPr lang="zh-CN" altLang="en-US" sz="3200" b="1">
                <a:solidFill>
                  <a:srgbClr val="000000"/>
                </a:solidFill>
                <a:latin typeface="Calibri" pitchFamily="34" charset="0"/>
                <a:ea typeface="黑体" pitchFamily="2" charset="-122"/>
              </a:rPr>
              <a:t>凸显人物，背景只是陪衬，体现</a:t>
            </a:r>
            <a:r>
              <a:rPr lang="zh-CN" altLang="en-US" sz="3200" b="1" u="sng">
                <a:solidFill>
                  <a:schemeClr val="accent2"/>
                </a:solidFill>
                <a:latin typeface="Calibri" pitchFamily="34" charset="0"/>
                <a:ea typeface="黑体" pitchFamily="2" charset="-122"/>
              </a:rPr>
              <a:t>人本位</a:t>
            </a:r>
            <a:r>
              <a:rPr lang="zh-CN" altLang="en-US" sz="3200" b="1">
                <a:solidFill>
                  <a:srgbClr val="000000"/>
                </a:solidFill>
                <a:latin typeface="Calibri" pitchFamily="34" charset="0"/>
                <a:ea typeface="黑体" pitchFamily="2" charset="-122"/>
              </a:rPr>
              <a:t>的思想。</a:t>
            </a:r>
            <a:endParaRPr lang="zh-CN" altLang="en-US" sz="3200">
              <a:ea typeface="黑体" pitchFamily="2" charset="-122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214313" y="4983163"/>
            <a:ext cx="4645025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31763"/>
            <a:r>
              <a:rPr lang="zh-CN" altLang="en-US" sz="3200" b="1" u="sng">
                <a:solidFill>
                  <a:srgbClr val="000000"/>
                </a:solidFill>
                <a:latin typeface="Calibri" pitchFamily="34" charset="0"/>
                <a:ea typeface="黑体" pitchFamily="2" charset="-122"/>
              </a:rPr>
              <a:t>中国画</a:t>
            </a:r>
            <a:r>
              <a:rPr lang="zh-CN" altLang="zh-CN" sz="3200" b="1">
                <a:solidFill>
                  <a:srgbClr val="000000"/>
                </a:solidFill>
                <a:latin typeface="宋体"/>
                <a:ea typeface="黑体" pitchFamily="2" charset="-122"/>
              </a:rPr>
              <a:t>——</a:t>
            </a:r>
            <a:r>
              <a:rPr lang="zh-CN" altLang="en-US" sz="3200" b="1">
                <a:solidFill>
                  <a:srgbClr val="000000"/>
                </a:solidFill>
                <a:latin typeface="Calibri" pitchFamily="34" charset="0"/>
                <a:ea typeface="黑体" pitchFamily="2" charset="-122"/>
              </a:rPr>
              <a:t>人景浑然一体，体现</a:t>
            </a:r>
            <a:r>
              <a:rPr lang="zh-CN" altLang="en-US" sz="3200" b="1">
                <a:solidFill>
                  <a:schemeClr val="accent2"/>
                </a:solidFill>
                <a:latin typeface="宋体"/>
                <a:ea typeface="黑体" pitchFamily="2" charset="-122"/>
              </a:rPr>
              <a:t>“</a:t>
            </a:r>
            <a:r>
              <a:rPr lang="zh-CN" altLang="en-US" sz="3200" b="1">
                <a:solidFill>
                  <a:schemeClr val="accent2"/>
                </a:solidFill>
                <a:latin typeface="Calibri" pitchFamily="34" charset="0"/>
                <a:ea typeface="黑体" pitchFamily="2" charset="-122"/>
              </a:rPr>
              <a:t>天人合一</a:t>
            </a:r>
            <a:r>
              <a:rPr lang="zh-CN" altLang="en-US" sz="3200" b="1">
                <a:solidFill>
                  <a:schemeClr val="accent2"/>
                </a:solidFill>
                <a:latin typeface="宋体"/>
                <a:ea typeface="黑体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Calibri" pitchFamily="34" charset="0"/>
                <a:ea typeface="黑体" pitchFamily="2" charset="-122"/>
              </a:rPr>
              <a:t>的思想。</a:t>
            </a:r>
            <a:endParaRPr lang="zh-CN" altLang="en-US" sz="3200">
              <a:ea typeface="黑体" pitchFamily="2" charset="-122"/>
            </a:endParaRPr>
          </a:p>
        </p:txBody>
      </p:sp>
      <p:pic>
        <p:nvPicPr>
          <p:cNvPr id="36867" name="图片 3" descr="201003261635507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250"/>
            <a:ext cx="485775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5" descr="蒙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476250"/>
            <a:ext cx="389890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  <p:bldP spid="3686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中国画以山水为主题材的原因</a:t>
            </a:r>
          </a:p>
        </p:txBody>
      </p:sp>
      <p:sp>
        <p:nvSpPr>
          <p:cNvPr id="40963" name="Rectangle 3"/>
          <p:cNvSpPr>
            <a:spLocks noGrp="1"/>
          </p:cNvSpPr>
          <p:nvPr>
            <p:ph type="body" idx="1"/>
          </p:nvPr>
        </p:nvSpPr>
        <p:spPr>
          <a:xfrm>
            <a:off x="250825" y="1268413"/>
            <a:ext cx="8713788" cy="4565650"/>
          </a:xfrm>
        </p:spPr>
        <p:txBody>
          <a:bodyPr/>
          <a:lstStyle/>
          <a:p>
            <a:endParaRPr lang="zh-CN" altLang="en-US" b="1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山水画不张扬，不跋扈，雅致静谧，又可以陶冶性情，净化心灵。生逢乱世或者仕途失意，正直清高的文人画家们避居乡野，借山水画移情、寄情，抒发隐逸情怀。山水诗画便成了一种摆脱名利杂念，修身养性的好方式。</a:t>
            </a:r>
          </a:p>
          <a:p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中国画是三大国粹之一，是中华民族历史积淀的智慧结晶，体现了</a:t>
            </a:r>
            <a:r>
              <a:rPr lang="zh-CN" altLang="en-US" b="1" smtClean="0">
                <a:ea typeface="黑体" pitchFamily="2" charset="-122"/>
              </a:rPr>
              <a:t>“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天人合一</a:t>
            </a:r>
            <a:r>
              <a:rPr lang="zh-CN" altLang="en-US" b="1" smtClean="0">
                <a:ea typeface="黑体" pitchFamily="2" charset="-122"/>
              </a:rPr>
              <a:t>”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哲学思想。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908050"/>
          </a:xfrm>
        </p:spPr>
        <p:txBody>
          <a:bodyPr/>
          <a:lstStyle/>
          <a:p>
            <a:r>
              <a:rPr lang="zh-CN" altLang="en-US" b="1" smtClean="0">
                <a:ea typeface="黑体" pitchFamily="2" charset="-122"/>
              </a:rPr>
              <a:t>“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天人合一</a:t>
            </a:r>
            <a:r>
              <a:rPr lang="zh-CN" altLang="en-US" b="1" smtClean="0">
                <a:ea typeface="黑体" pitchFamily="2" charset="-122"/>
              </a:rPr>
              <a:t>”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含义 </a:t>
            </a:r>
          </a:p>
        </p:txBody>
      </p:sp>
      <p:sp>
        <p:nvSpPr>
          <p:cNvPr id="41987" name="Rectangle 3"/>
          <p:cNvSpPr>
            <a:spLocks noGrp="1"/>
          </p:cNvSpPr>
          <p:nvPr>
            <p:ph type="body" idx="1"/>
          </p:nvPr>
        </p:nvSpPr>
        <p:spPr>
          <a:xfrm>
            <a:off x="179388" y="1125538"/>
            <a:ext cx="8785225" cy="5111750"/>
          </a:xfrm>
        </p:spPr>
        <p:txBody>
          <a:bodyPr/>
          <a:lstStyle/>
          <a:p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承认自然界万物是有生命的、有精神、有灵性的，有其存在的合理性，人类是自然界中各生命的主体（不是主宰），要承担呵护者的角色，体现</a:t>
            </a:r>
            <a:r>
              <a:rPr lang="zh-CN" altLang="en-US" b="1" smtClean="0">
                <a:ea typeface="黑体" pitchFamily="2" charset="-122"/>
              </a:rPr>
              <a:t>“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万物一体</a:t>
            </a:r>
            <a:r>
              <a:rPr lang="zh-CN" altLang="en-US" b="1" smtClean="0">
                <a:ea typeface="黑体" pitchFamily="2" charset="-122"/>
              </a:rPr>
              <a:t>”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的生命情怀</a:t>
            </a:r>
            <a:r>
              <a:rPr lang="en-US" altLang="zh-CN" b="1" smtClean="0">
                <a:ea typeface="黑体" pitchFamily="2" charset="-122"/>
              </a:rPr>
              <a:t>——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生命平等意识；同时天地万物生命的繁衍生息，发展需要人来推进和实现，任由承担实现者的角色。 </a:t>
            </a:r>
          </a:p>
          <a:p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其本质是人与自然的和谐，强调自然界是一切生命之源，内在的精神与灵性是人类追求和谐生存世界的根本来源。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257175" y="274638"/>
            <a:ext cx="8429625" cy="1143000"/>
          </a:xfrm>
        </p:spPr>
        <p:txBody>
          <a:bodyPr/>
          <a:lstStyle/>
          <a:p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总  结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250825" y="1600200"/>
            <a:ext cx="8713788" cy="4637088"/>
          </a:xfrm>
        </p:spPr>
        <p:txBody>
          <a:bodyPr/>
          <a:lstStyle/>
          <a:p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中国画与西洋画的根本区别是思想的不同：</a:t>
            </a:r>
            <a:r>
              <a:rPr lang="zh-CN" altLang="en-US" b="1" smtClean="0">
                <a:ea typeface="黑体" pitchFamily="2" charset="-122"/>
              </a:rPr>
              <a:t>“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天人合一</a:t>
            </a:r>
            <a:r>
              <a:rPr lang="zh-CN" altLang="en-US" b="1" smtClean="0">
                <a:ea typeface="黑体" pitchFamily="2" charset="-122"/>
              </a:rPr>
              <a:t>”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与</a:t>
            </a:r>
            <a:r>
              <a:rPr lang="zh-CN" altLang="en-US" b="1" smtClean="0">
                <a:ea typeface="黑体" pitchFamily="2" charset="-122"/>
              </a:rPr>
              <a:t>“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人本位</a:t>
            </a:r>
            <a:r>
              <a:rPr lang="zh-CN" altLang="en-US" b="1" smtClean="0">
                <a:ea typeface="黑体" pitchFamily="2" charset="-122"/>
              </a:rPr>
              <a:t>”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。</a:t>
            </a:r>
          </a:p>
          <a:p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 一方水土养育一方人，一方人有一方人的灵性，地域、风俗、政治、经济影响形成了不同文化，不同的文化造就不同的艺术表现形式。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 descr="201173212552918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642910" y="928670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</a:rPr>
              <a:t>谈一谈</a:t>
            </a:r>
            <a:endParaRPr lang="zh-CN" alt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43042" y="2500306"/>
            <a:ext cx="644599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</a:rPr>
              <a:t>中西各种文化的差异</a:t>
            </a:r>
            <a:endParaRPr lang="zh-CN" altLang="en-US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zh-CN" altLang="en-US" b="1" smtClean="0">
                <a:ea typeface="黑体" pitchFamily="2" charset="-122"/>
              </a:rPr>
              <a:t>请你说说：哪一幅是中国画？</a:t>
            </a:r>
          </a:p>
        </p:txBody>
      </p:sp>
      <p:pic>
        <p:nvPicPr>
          <p:cNvPr id="16386" name="内容占位符 3" descr="18886970937402817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1288" y="1484313"/>
            <a:ext cx="4357687" cy="4541837"/>
          </a:xfrm>
        </p:spPr>
      </p:pic>
      <p:pic>
        <p:nvPicPr>
          <p:cNvPr id="16387" name="图片 4" descr="04e0750a00b82ba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5988" y="1484313"/>
            <a:ext cx="4132262" cy="451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/>
          </p:cNvSpPr>
          <p:nvPr>
            <p:ph type="body" idx="1"/>
          </p:nvPr>
        </p:nvSpPr>
        <p:spPr>
          <a:xfrm>
            <a:off x="179388" y="1125538"/>
            <a:ext cx="8713787" cy="3095625"/>
          </a:xfrm>
        </p:spPr>
        <p:txBody>
          <a:bodyPr/>
          <a:lstStyle/>
          <a:p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提示：中国画有留白，西洋画重视背景。</a:t>
            </a:r>
          </a:p>
          <a:p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色彩方面：中国画较单调，直接是黑白两色；西洋画色彩丰富，接近实物的颜色。</a:t>
            </a:r>
          </a:p>
          <a:p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总结：个性差异 </a:t>
            </a:r>
            <a:r>
              <a:rPr lang="en-US" altLang="zh-CN" b="1" smtClean="0">
                <a:ea typeface="黑体" pitchFamily="2" charset="-122"/>
              </a:rPr>
              <a:t>——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中国人含蓄而西方人个性张扬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2"/>
          <p:cNvSpPr txBox="1">
            <a:spLocks noChangeArrowheads="1"/>
          </p:cNvSpPr>
          <p:nvPr/>
        </p:nvSpPr>
        <p:spPr bwMode="auto">
          <a:xfrm>
            <a:off x="250825" y="2133600"/>
            <a:ext cx="9642475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800" b="1">
                <a:latin typeface="黑体" pitchFamily="2" charset="-122"/>
                <a:ea typeface="黑体" pitchFamily="2" charset="-122"/>
              </a:rPr>
              <a:t>1</a:t>
            </a:r>
            <a:r>
              <a:rPr kumimoji="1" lang="zh-CN" altLang="en-US" sz="2800" b="1">
                <a:latin typeface="黑体" pitchFamily="2" charset="-122"/>
                <a:ea typeface="黑体" pitchFamily="2" charset="-122"/>
              </a:rPr>
              <a:t>、中国画盛用</a:t>
            </a:r>
            <a:r>
              <a:rPr kumimoji="1" lang="zh-CN" altLang="en-US" sz="2800" b="1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线条</a:t>
            </a:r>
            <a:r>
              <a:rPr kumimoji="1" lang="zh-CN" altLang="en-US" sz="2800" b="1">
                <a:latin typeface="黑体" pitchFamily="2" charset="-122"/>
                <a:ea typeface="黑体" pitchFamily="2" charset="-122"/>
              </a:rPr>
              <a:t>；西洋画线条都不显著。</a:t>
            </a:r>
          </a:p>
          <a:p>
            <a:endParaRPr kumimoji="1" lang="zh-CN" altLang="en-US" sz="2800" b="1">
              <a:latin typeface="黑体" pitchFamily="2" charset="-122"/>
              <a:ea typeface="黑体" pitchFamily="2" charset="-122"/>
            </a:endParaRPr>
          </a:p>
          <a:p>
            <a:r>
              <a:rPr kumimoji="1" lang="en-US" altLang="zh-CN" sz="2800" b="1">
                <a:latin typeface="黑体" pitchFamily="2" charset="-122"/>
                <a:ea typeface="黑体" pitchFamily="2" charset="-122"/>
              </a:rPr>
              <a:t>2</a:t>
            </a:r>
            <a:r>
              <a:rPr kumimoji="1" lang="zh-CN" altLang="en-US" sz="2800" b="1">
                <a:latin typeface="黑体" pitchFamily="2" charset="-122"/>
                <a:ea typeface="黑体" pitchFamily="2" charset="-122"/>
              </a:rPr>
              <a:t>、中国画不注重</a:t>
            </a:r>
            <a:r>
              <a:rPr kumimoji="1" lang="zh-CN" altLang="en-US" sz="2800" b="1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透视法</a:t>
            </a:r>
            <a:r>
              <a:rPr kumimoji="1" lang="zh-CN" altLang="en-US" sz="2800" b="1">
                <a:latin typeface="黑体" pitchFamily="2" charset="-122"/>
                <a:ea typeface="黑体" pitchFamily="2" charset="-122"/>
              </a:rPr>
              <a:t>；西洋画极注重透视法。</a:t>
            </a:r>
          </a:p>
          <a:p>
            <a:endParaRPr kumimoji="1" lang="zh-CN" altLang="en-US" sz="2800" b="1">
              <a:latin typeface="黑体" pitchFamily="2" charset="-122"/>
              <a:ea typeface="黑体" pitchFamily="2" charset="-122"/>
            </a:endParaRPr>
          </a:p>
          <a:p>
            <a:r>
              <a:rPr kumimoji="1" lang="en-US" altLang="zh-CN" sz="2800" b="1">
                <a:latin typeface="黑体" pitchFamily="2" charset="-122"/>
                <a:ea typeface="黑体" pitchFamily="2" charset="-122"/>
              </a:rPr>
              <a:t>3</a:t>
            </a:r>
            <a:r>
              <a:rPr kumimoji="1" lang="zh-CN" altLang="en-US" sz="2800" b="1">
                <a:latin typeface="黑体" pitchFamily="2" charset="-122"/>
                <a:ea typeface="黑体" pitchFamily="2" charset="-122"/>
              </a:rPr>
              <a:t>、东洋人物画不讲</a:t>
            </a:r>
            <a:r>
              <a:rPr kumimoji="1" lang="zh-CN" altLang="en-US" sz="2800" b="1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解剖学</a:t>
            </a:r>
            <a:r>
              <a:rPr kumimoji="1" lang="zh-CN" altLang="en-US" sz="2800" b="1">
                <a:latin typeface="黑体" pitchFamily="2" charset="-122"/>
                <a:ea typeface="黑体" pitchFamily="2" charset="-122"/>
              </a:rPr>
              <a:t>；西洋人物画很重解剖学。</a:t>
            </a:r>
          </a:p>
          <a:p>
            <a:endParaRPr kumimoji="1" lang="zh-CN" altLang="en-US" sz="2800" b="1">
              <a:latin typeface="黑体" pitchFamily="2" charset="-122"/>
              <a:ea typeface="黑体" pitchFamily="2" charset="-122"/>
            </a:endParaRPr>
          </a:p>
          <a:p>
            <a:r>
              <a:rPr kumimoji="1" lang="en-US" altLang="zh-CN" sz="2800" b="1">
                <a:latin typeface="黑体" pitchFamily="2" charset="-122"/>
                <a:ea typeface="黑体" pitchFamily="2" charset="-122"/>
              </a:rPr>
              <a:t>4</a:t>
            </a:r>
            <a:r>
              <a:rPr kumimoji="1" lang="zh-CN" altLang="en-US" sz="2800" b="1">
                <a:latin typeface="黑体" pitchFamily="2" charset="-122"/>
                <a:ea typeface="黑体" pitchFamily="2" charset="-122"/>
              </a:rPr>
              <a:t>、中国画不重</a:t>
            </a:r>
            <a:r>
              <a:rPr kumimoji="1" lang="zh-CN" altLang="en-US" sz="2800" b="1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背景</a:t>
            </a:r>
            <a:r>
              <a:rPr kumimoji="1" lang="zh-CN" altLang="en-US" sz="2800" b="1">
                <a:latin typeface="黑体" pitchFamily="2" charset="-122"/>
                <a:ea typeface="黑体" pitchFamily="2" charset="-122"/>
              </a:rPr>
              <a:t>；西洋画很重背景。</a:t>
            </a:r>
          </a:p>
          <a:p>
            <a:endParaRPr kumimoji="1" lang="zh-CN" altLang="en-US" sz="2800" b="1">
              <a:latin typeface="黑体" pitchFamily="2" charset="-122"/>
              <a:ea typeface="黑体" pitchFamily="2" charset="-122"/>
            </a:endParaRPr>
          </a:p>
          <a:p>
            <a:r>
              <a:rPr kumimoji="1" lang="en-US" altLang="zh-CN" sz="2800" b="1">
                <a:latin typeface="黑体" pitchFamily="2" charset="-122"/>
                <a:ea typeface="黑体" pitchFamily="2" charset="-122"/>
              </a:rPr>
              <a:t>5</a:t>
            </a:r>
            <a:r>
              <a:rPr kumimoji="1" lang="zh-CN" altLang="en-US" sz="2800" b="1">
                <a:latin typeface="黑体" pitchFamily="2" charset="-122"/>
                <a:ea typeface="黑体" pitchFamily="2" charset="-122"/>
              </a:rPr>
              <a:t>、东洋画题材以</a:t>
            </a:r>
            <a:r>
              <a:rPr kumimoji="1" lang="zh-CN" altLang="en-US" sz="2800" b="1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自然</a:t>
            </a:r>
            <a:r>
              <a:rPr kumimoji="1" lang="zh-CN" altLang="en-US" sz="2800" b="1">
                <a:latin typeface="黑体" pitchFamily="2" charset="-122"/>
                <a:ea typeface="黑体" pitchFamily="2" charset="-122"/>
              </a:rPr>
              <a:t>为主；西洋画题材以</a:t>
            </a:r>
            <a:r>
              <a:rPr kumimoji="1" lang="zh-CN" altLang="en-US" sz="2800" b="1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人物</a:t>
            </a:r>
            <a:r>
              <a:rPr kumimoji="1" lang="zh-CN" altLang="en-US" sz="2800" b="1">
                <a:latin typeface="黑体" pitchFamily="2" charset="-122"/>
                <a:ea typeface="黑体" pitchFamily="2" charset="-122"/>
              </a:rPr>
              <a:t>为主。</a:t>
            </a:r>
          </a:p>
        </p:txBody>
      </p:sp>
      <p:sp>
        <p:nvSpPr>
          <p:cNvPr id="17410" name="WordArt 3"/>
          <p:cNvSpPr>
            <a:spLocks noChangeArrowheads="1" noChangeShapeType="1" noTextEdit="1"/>
          </p:cNvSpPr>
          <p:nvPr/>
        </p:nvSpPr>
        <p:spPr bwMode="auto">
          <a:xfrm>
            <a:off x="1331913" y="404813"/>
            <a:ext cx="6264275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+mn-ea"/>
                <a:ea typeface="+mn-ea"/>
                <a:cs typeface="+mn-ea"/>
              </a:rPr>
              <a:t>中国画和西洋画的不同特点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0"/>
            <a:ext cx="3614738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6000" dirty="0" smtClean="0">
                <a:solidFill>
                  <a:schemeClr val="accent2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比一比</a:t>
            </a:r>
            <a:endParaRPr lang="zh-CN" altLang="en-US" sz="6000" dirty="0">
              <a:solidFill>
                <a:schemeClr val="accent2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0" y="1217613"/>
          <a:ext cx="9144000" cy="564038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048000"/>
                <a:gridCol w="3048000"/>
                <a:gridCol w="3048000"/>
              </a:tblGrid>
              <a:tr h="10001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3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不同点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3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中国画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3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西洋画</a:t>
                      </a:r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r>
                        <a:rPr lang="zh-CN" altLang="en-US" sz="3200" dirty="0" smtClean="0">
                          <a:latin typeface="方正姚体" pitchFamily="2" charset="-122"/>
                          <a:ea typeface="方正姚体" pitchFamily="2" charset="-122"/>
                        </a:rPr>
                        <a:t>线条</a:t>
                      </a:r>
                      <a:endParaRPr lang="en-US" altLang="zh-CN" sz="3200" dirty="0" smtClean="0">
                        <a:latin typeface="方正姚体" pitchFamily="2" charset="-122"/>
                        <a:ea typeface="方正姚体" pitchFamily="2" charset="-122"/>
                      </a:endParaRPr>
                    </a:p>
                    <a:p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3200" kern="1200" dirty="0" smtClean="0">
                          <a:solidFill>
                            <a:schemeClr val="dk1"/>
                          </a:solidFill>
                          <a:latin typeface="方正姚体" pitchFamily="2" charset="-122"/>
                          <a:ea typeface="方正姚体" pitchFamily="2" charset="-122"/>
                          <a:cs typeface="+mn-cs"/>
                        </a:rPr>
                        <a:t>透视法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92869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3200" kern="1200" dirty="0" smtClean="0">
                          <a:solidFill>
                            <a:schemeClr val="dk1"/>
                          </a:solidFill>
                          <a:latin typeface="方正姚体" pitchFamily="2" charset="-122"/>
                          <a:ea typeface="方正姚体" pitchFamily="2" charset="-122"/>
                          <a:cs typeface="+mn-cs"/>
                        </a:rPr>
                        <a:t>解剖学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00013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3200" kern="1200" dirty="0" smtClean="0">
                          <a:solidFill>
                            <a:schemeClr val="dk1"/>
                          </a:solidFill>
                          <a:latin typeface="方正姚体" pitchFamily="2" charset="-122"/>
                          <a:ea typeface="方正姚体" pitchFamily="2" charset="-122"/>
                          <a:cs typeface="+mn-cs"/>
                        </a:rPr>
                        <a:t>背景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00013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3200" kern="1200" dirty="0" smtClean="0">
                          <a:solidFill>
                            <a:schemeClr val="dk1"/>
                          </a:solidFill>
                          <a:latin typeface="方正姚体" pitchFamily="2" charset="-122"/>
                          <a:ea typeface="方正姚体" pitchFamily="2" charset="-122"/>
                          <a:cs typeface="+mn-cs"/>
                        </a:rPr>
                        <a:t>题材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2004122420569770"/>
          <p:cNvPicPr>
            <a:picLocks noChangeAspect="1" noChangeArrowheads="1"/>
          </p:cNvPicPr>
          <p:nvPr/>
        </p:nvPicPr>
        <p:blipFill>
          <a:blip r:embed="rId2">
            <a:lum bright="-6000" contrast="6000"/>
          </a:blip>
          <a:srcRect/>
          <a:stretch>
            <a:fillRect/>
          </a:stretch>
        </p:blipFill>
        <p:spPr bwMode="auto">
          <a:xfrm>
            <a:off x="0" y="0"/>
            <a:ext cx="4743450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3" descr="拉斐尔圣母子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0"/>
            <a:ext cx="4356100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0" y="6338888"/>
            <a:ext cx="42497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latin typeface="Calibri" pitchFamily="34" charset="0"/>
              </a:rPr>
              <a:t>中国画</a:t>
            </a:r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</a:rPr>
              <a:t>盛用线条</a:t>
            </a:r>
          </a:p>
        </p:txBody>
      </p:sp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4932363" y="6237288"/>
            <a:ext cx="42116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latin typeface="Calibri" pitchFamily="34" charset="0"/>
              </a:rPr>
              <a:t>西洋画</a:t>
            </a:r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</a:rPr>
              <a:t>线条都不显著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/>
          </p:cNvSpPr>
          <p:nvPr>
            <p:ph type="body" idx="1"/>
          </p:nvPr>
        </p:nvSpPr>
        <p:spPr>
          <a:xfrm>
            <a:off x="0" y="115888"/>
            <a:ext cx="9144000" cy="6742112"/>
          </a:xfrm>
        </p:spPr>
        <p:txBody>
          <a:bodyPr/>
          <a:lstStyle/>
          <a:p>
            <a:pPr>
              <a:buFont typeface="Arial" charset="0"/>
              <a:buNone/>
            </a:pPr>
            <a:endParaRPr lang="zh-CN" altLang="en-US" smtClean="0"/>
          </a:p>
          <a:p>
            <a:pPr>
              <a:buFont typeface="Arial" charset="0"/>
              <a:buNone/>
            </a:pPr>
            <a:endParaRPr lang="zh-CN" altLang="en-US" smtClean="0"/>
          </a:p>
          <a:p>
            <a:pPr>
              <a:buFont typeface="Arial" charset="0"/>
              <a:buNone/>
            </a:pPr>
            <a:endParaRPr lang="zh-CN" altLang="en-US" smtClean="0"/>
          </a:p>
          <a:p>
            <a:pPr>
              <a:buFont typeface="Arial" charset="0"/>
              <a:buNone/>
            </a:pPr>
            <a:endParaRPr lang="zh-CN" altLang="en-US" smtClean="0"/>
          </a:p>
          <a:p>
            <a:pPr>
              <a:buFont typeface="Arial" charset="0"/>
              <a:buNone/>
            </a:pPr>
            <a:endParaRPr lang="zh-CN" altLang="en-US" smtClean="0"/>
          </a:p>
          <a:p>
            <a:pPr>
              <a:buFont typeface="Arial" charset="0"/>
              <a:buNone/>
            </a:pPr>
            <a:endParaRPr lang="zh-CN" altLang="en-US" smtClean="0"/>
          </a:p>
          <a:p>
            <a:pPr>
              <a:buFont typeface="Arial" charset="0"/>
              <a:buNone/>
            </a:pPr>
            <a:r>
              <a:rPr lang="zh-CN" altLang="en-US" smtClean="0"/>
              <a:t>          唐朝吴道子的</a:t>
            </a:r>
            <a:r>
              <a:rPr lang="en-US" altLang="zh-CN" smtClean="0"/>
              <a:t>《</a:t>
            </a:r>
            <a:r>
              <a:rPr lang="zh-CN" altLang="en-US" smtClean="0"/>
              <a:t>送子天王图</a:t>
            </a:r>
            <a:r>
              <a:rPr lang="en-US" altLang="zh-CN" smtClean="0"/>
              <a:t>》</a:t>
            </a:r>
            <a:r>
              <a:rPr lang="zh-CN" altLang="en-US" smtClean="0"/>
              <a:t>，画中的人物都是由线条勾勒出的。这些衣褶给人一种衣带飘飘、盈盈若舞的感觉。倘若把这些线条全部去掉的话，那么画面将是一片空白。可见中国画盛用线条，而线条（相对于西方画家着重于“面”）的表现力较为抽象，</a:t>
            </a:r>
            <a:r>
              <a:rPr lang="zh-CN" altLang="en-US" b="1" smtClean="0">
                <a:ea typeface="黑体" pitchFamily="2" charset="-122"/>
              </a:rPr>
              <a:t>所以中国画是写意的。</a:t>
            </a:r>
          </a:p>
        </p:txBody>
      </p:sp>
      <p:pic>
        <p:nvPicPr>
          <p:cNvPr id="38916" name="Picture 4" descr="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9075" cy="35734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572000" y="0"/>
            <a:ext cx="4572000" cy="6858000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smtClean="0"/>
              <a:t>   西洋画是不注重线条的。西洋画的线条只有轮廓线的作用，没有独立的审美价值。比如这幅拉斐尔的</a:t>
            </a:r>
            <a:r>
              <a:rPr lang="en-US" altLang="zh-CN" smtClean="0"/>
              <a:t>《</a:t>
            </a:r>
            <a:r>
              <a:rPr lang="zh-CN" altLang="en-US" smtClean="0"/>
              <a:t>圣母子</a:t>
            </a:r>
            <a:r>
              <a:rPr lang="en-US" altLang="zh-CN" smtClean="0"/>
              <a:t>》</a:t>
            </a:r>
            <a:r>
              <a:rPr lang="zh-CN" altLang="en-US" smtClean="0"/>
              <a:t>，可以看到即使把画中的线条去掉，母亲的形象依然清晰可见。她还是那么甜蜜温柔，让人联想到的只能是圣母。由此可见，</a:t>
            </a:r>
            <a:r>
              <a:rPr lang="zh-CN" altLang="en-US" b="1" smtClean="0">
                <a:solidFill>
                  <a:schemeClr val="accent1"/>
                </a:solidFill>
              </a:rPr>
              <a:t>西洋画十分注重色彩等，在色彩中隐藏了线条，人物因此显得更加逼真写实。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zh-CN" altLang="en-US" smtClean="0"/>
          </a:p>
        </p:txBody>
      </p:sp>
      <p:pic>
        <p:nvPicPr>
          <p:cNvPr id="39940" name="Picture 4" descr="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0056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1417</Words>
  <Application>Microsoft Office PowerPoint</Application>
  <PresentationFormat>全屏显示(4:3)</PresentationFormat>
  <Paragraphs>86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Calibri</vt:lpstr>
      <vt:lpstr>宋体</vt:lpstr>
      <vt:lpstr>Arial</vt:lpstr>
      <vt:lpstr>楷体_GB2312</vt:lpstr>
      <vt:lpstr>仿宋_GB2312</vt:lpstr>
      <vt:lpstr>方正舒体</vt:lpstr>
      <vt:lpstr>方正姚体</vt:lpstr>
      <vt:lpstr>Times New Roman</vt:lpstr>
      <vt:lpstr>隶书</vt:lpstr>
      <vt:lpstr>黑体</vt:lpstr>
      <vt:lpstr>华文琥珀</vt:lpstr>
      <vt:lpstr>Office 主题</vt:lpstr>
      <vt:lpstr>小中能见大，弦外有余音        ——走进丰之恺《中国画与西洋画》</vt:lpstr>
      <vt:lpstr>丰子恺介绍</vt:lpstr>
      <vt:lpstr>请你说说：哪一幅是中国画？</vt:lpstr>
      <vt:lpstr>幻灯片 4</vt:lpstr>
      <vt:lpstr>幻灯片 5</vt:lpstr>
      <vt:lpstr>比一比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比一比</vt:lpstr>
      <vt:lpstr>幻灯片 23</vt:lpstr>
      <vt:lpstr>幻灯片 24</vt:lpstr>
      <vt:lpstr>中国画以山水为主题材的原因</vt:lpstr>
      <vt:lpstr>“天人合一”含义 </vt:lpstr>
      <vt:lpstr>总  结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小中能见大，弦外有余音     ——走进丰之恺的《中国画与西洋画》</dc:title>
  <dc:creator>Windows 用户</dc:creator>
  <cp:lastModifiedBy>微软用户</cp:lastModifiedBy>
  <cp:revision>17</cp:revision>
  <dcterms:created xsi:type="dcterms:W3CDTF">2012-04-08T02:25:45Z</dcterms:created>
  <dcterms:modified xsi:type="dcterms:W3CDTF">2012-05-09T05:33:01Z</dcterms:modified>
</cp:coreProperties>
</file>