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46"/>
  </p:notesMasterIdLst>
  <p:sldIdLst>
    <p:sldId id="341" r:id="rId6"/>
    <p:sldId id="665" r:id="rId7"/>
    <p:sldId id="381" r:id="rId8"/>
    <p:sldId id="344" r:id="rId9"/>
    <p:sldId id="378" r:id="rId10"/>
    <p:sldId id="500" r:id="rId11"/>
    <p:sldId id="347" r:id="rId12"/>
    <p:sldId id="501" r:id="rId13"/>
    <p:sldId id="348" r:id="rId14"/>
    <p:sldId id="502" r:id="rId15"/>
    <p:sldId id="503" r:id="rId16"/>
    <p:sldId id="504" r:id="rId17"/>
    <p:sldId id="505" r:id="rId18"/>
    <p:sldId id="506" r:id="rId19"/>
    <p:sldId id="633" r:id="rId20"/>
    <p:sldId id="507" r:id="rId21"/>
    <p:sldId id="547" r:id="rId22"/>
    <p:sldId id="548" r:id="rId23"/>
    <p:sldId id="550" r:id="rId24"/>
    <p:sldId id="551" r:id="rId25"/>
    <p:sldId id="588" r:id="rId26"/>
    <p:sldId id="589" r:id="rId27"/>
    <p:sldId id="631" r:id="rId28"/>
    <p:sldId id="632" r:id="rId29"/>
    <p:sldId id="634" r:id="rId30"/>
    <p:sldId id="643" r:id="rId31"/>
    <p:sldId id="636" r:id="rId32"/>
    <p:sldId id="637" r:id="rId33"/>
    <p:sldId id="638" r:id="rId34"/>
    <p:sldId id="639" r:id="rId35"/>
    <p:sldId id="641" r:id="rId36"/>
    <p:sldId id="642" r:id="rId37"/>
    <p:sldId id="395" r:id="rId38"/>
    <p:sldId id="646" r:id="rId39"/>
    <p:sldId id="647" r:id="rId40"/>
    <p:sldId id="649" r:id="rId41"/>
    <p:sldId id="650" r:id="rId42"/>
    <p:sldId id="645" r:id="rId43"/>
    <p:sldId id="352" r:id="rId44"/>
    <p:sldId id="664" r:id="rId4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FF9966"/>
    <a:srgbClr val="00FFFF"/>
    <a:srgbClr val="0099FF"/>
    <a:srgbClr val="66FF33"/>
    <a:srgbClr val="3366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02" y="-102"/>
      </p:cViewPr>
      <p:guideLst>
        <p:guide orient="horz" pos="2174"/>
        <p:guide pos="30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26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0180" name="Rectangle 4"/>
          <p:cNvSpPr>
            <a:spLocks noGrp="1" noRo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6149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noProof="0" smtClean="0"/>
              <a:t>单击此处编辑母版文本样式</a:t>
            </a:r>
            <a:endParaRPr lang="zh-CN" noProof="0" smtClean="0"/>
          </a:p>
          <a:p>
            <a:pPr lvl="1"/>
            <a:r>
              <a:rPr lang="zh-CN" noProof="0" smtClean="0"/>
              <a:t>第二级</a:t>
            </a:r>
            <a:endParaRPr lang="zh-CN" noProof="0" smtClean="0"/>
          </a:p>
          <a:p>
            <a:pPr lvl="2"/>
            <a:r>
              <a:rPr lang="zh-CN" noProof="0" smtClean="0"/>
              <a:t>第三级</a:t>
            </a:r>
            <a:endParaRPr lang="zh-CN" noProof="0" smtClean="0"/>
          </a:p>
          <a:p>
            <a:pPr lvl="3"/>
            <a:r>
              <a:rPr lang="zh-CN" noProof="0" smtClean="0"/>
              <a:t>第四级</a:t>
            </a:r>
            <a:endParaRPr lang="zh-CN" noProof="0" smtClean="0"/>
          </a:p>
          <a:p>
            <a:pPr lvl="4"/>
            <a:r>
              <a:rPr lang="zh-CN" noProof="0" smtClean="0"/>
              <a:t>第五级</a:t>
            </a:r>
            <a:endParaRPr lang="zh-CN" noProof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0F2F5A8-E371-45D7-A9E3-D40958194E63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0" y="2420938"/>
            <a:ext cx="9144000" cy="2232025"/>
          </a:xfrm>
          <a:prstGeom prst="rect">
            <a:avLst/>
          </a:prstGeom>
          <a:solidFill>
            <a:srgbClr val="FFC000">
              <a:alpha val="37999"/>
            </a:srgbClr>
          </a:solidFill>
          <a:ln w="12700" cap="flat" cmpd="sng">
            <a:solidFill>
              <a:srgbClr val="FFCC66"/>
            </a:solidFill>
            <a:miter lim="800000"/>
          </a:ln>
          <a:effectLst/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636838"/>
            <a:ext cx="7772400" cy="1177925"/>
          </a:xfrm>
          <a:solidFill>
            <a:schemeClr val="bg1">
              <a:alpha val="20000"/>
            </a:schemeClr>
          </a:solidFill>
        </p:spPr>
        <p:txBody>
          <a:bodyPr/>
          <a:lstStyle>
            <a:lvl1pPr algn="ctr">
              <a:defRPr sz="4000"/>
            </a:lvl1pPr>
          </a:lstStyle>
          <a:p>
            <a:r>
              <a:rPr lang="zh-CN" noProof="1"/>
              <a:t>单击此处编辑母版标题样式</a:t>
            </a:r>
            <a:endParaRPr lang="zh-CN" noProof="1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89363"/>
            <a:ext cx="6400800" cy="647700"/>
          </a:xfrm>
        </p:spPr>
        <p:txBody>
          <a:bodyPr lIns="90170" tIns="46990" rIns="90170" bIns="46990" anchor="ctr"/>
          <a:lstStyle>
            <a:lvl1pPr marL="0" indent="0" algn="ctr">
              <a:buFont typeface="Arial" panose="020B0604020202020204" pitchFamily="34" charset="0"/>
              <a:buNone/>
              <a:defRPr sz="1600"/>
            </a:lvl1pPr>
          </a:lstStyle>
          <a:p>
            <a:r>
              <a:rPr lang="zh-CN" noProof="1"/>
              <a:t>单击此处编辑母版副标题样式</a:t>
            </a:r>
            <a:endParaRPr lang="zh-CN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0" y="2420938"/>
            <a:ext cx="9144000" cy="2232025"/>
          </a:xfrm>
          <a:prstGeom prst="rect">
            <a:avLst/>
          </a:prstGeom>
          <a:solidFill>
            <a:srgbClr val="FFC000">
              <a:alpha val="37999"/>
            </a:srgbClr>
          </a:solidFill>
          <a:ln w="12700" cap="flat" cmpd="sng">
            <a:solidFill>
              <a:srgbClr val="FFCC66"/>
            </a:solidFill>
            <a:miter lim="800000"/>
          </a:ln>
          <a:effectLst/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636838"/>
            <a:ext cx="7772400" cy="1177925"/>
          </a:xfrm>
          <a:solidFill>
            <a:schemeClr val="bg1">
              <a:alpha val="20000"/>
            </a:schemeClr>
          </a:solidFill>
        </p:spPr>
        <p:txBody>
          <a:bodyPr/>
          <a:lstStyle>
            <a:lvl1pPr algn="ctr">
              <a:defRPr sz="4000"/>
            </a:lvl1pPr>
          </a:lstStyle>
          <a:p>
            <a:r>
              <a:rPr lang="zh-CN" noProof="1"/>
              <a:t>单击此处编辑母版标题样式</a:t>
            </a:r>
            <a:endParaRPr lang="zh-CN" noProof="1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89363"/>
            <a:ext cx="6400800" cy="647700"/>
          </a:xfrm>
        </p:spPr>
        <p:txBody>
          <a:bodyPr lIns="90170" tIns="46990" rIns="90170" bIns="46990" anchor="ctr"/>
          <a:lstStyle>
            <a:lvl1pPr marL="0" indent="0" algn="ctr">
              <a:buFont typeface="Arial" panose="020B0604020202020204" pitchFamily="34" charset="0"/>
              <a:buNone/>
              <a:defRPr sz="1600"/>
            </a:lvl1pPr>
          </a:lstStyle>
          <a:p>
            <a:r>
              <a:rPr lang="zh-CN" noProof="1"/>
              <a:t>单击此处编辑母版副标题样式</a:t>
            </a:r>
            <a:endParaRPr lang="zh-CN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0" y="2420938"/>
            <a:ext cx="9144000" cy="2232025"/>
          </a:xfrm>
          <a:prstGeom prst="rect">
            <a:avLst/>
          </a:prstGeom>
          <a:solidFill>
            <a:srgbClr val="FFC000">
              <a:alpha val="37999"/>
            </a:srgbClr>
          </a:solidFill>
          <a:ln w="12700" cap="flat" cmpd="sng">
            <a:solidFill>
              <a:srgbClr val="FFCC66"/>
            </a:solidFill>
            <a:miter lim="800000"/>
          </a:ln>
          <a:effectLst/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636838"/>
            <a:ext cx="7772400" cy="1177925"/>
          </a:xfrm>
          <a:solidFill>
            <a:schemeClr val="bg1">
              <a:alpha val="20000"/>
            </a:schemeClr>
          </a:solidFill>
        </p:spPr>
        <p:txBody>
          <a:bodyPr/>
          <a:lstStyle>
            <a:lvl1pPr algn="ctr">
              <a:defRPr sz="4000"/>
            </a:lvl1pPr>
          </a:lstStyle>
          <a:p>
            <a:r>
              <a:rPr lang="zh-CN" noProof="1"/>
              <a:t>单击此处编辑母版标题样式</a:t>
            </a:r>
            <a:endParaRPr lang="zh-CN" noProof="1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89363"/>
            <a:ext cx="6400800" cy="647700"/>
          </a:xfrm>
        </p:spPr>
        <p:txBody>
          <a:bodyPr lIns="90170" tIns="46990" rIns="90170" bIns="46990" anchor="ctr"/>
          <a:lstStyle>
            <a:lvl1pPr marL="0" indent="0" algn="ctr">
              <a:buFont typeface="Arial" panose="020B0604020202020204" pitchFamily="34" charset="0"/>
              <a:buNone/>
              <a:defRPr sz="1600"/>
            </a:lvl1pPr>
          </a:lstStyle>
          <a:p>
            <a:r>
              <a:rPr lang="zh-CN" noProof="1"/>
              <a:t>单击此处编辑母版副标题样式</a:t>
            </a:r>
            <a:endParaRPr lang="zh-CN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0" y="2420938"/>
            <a:ext cx="9144000" cy="2232025"/>
          </a:xfrm>
          <a:prstGeom prst="rect">
            <a:avLst/>
          </a:prstGeom>
          <a:solidFill>
            <a:srgbClr val="FFC000">
              <a:alpha val="37999"/>
            </a:srgbClr>
          </a:solidFill>
          <a:ln w="12700" cap="flat" cmpd="sng">
            <a:solidFill>
              <a:srgbClr val="FFCC66"/>
            </a:solidFill>
            <a:miter lim="800000"/>
          </a:ln>
          <a:effectLst/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636838"/>
            <a:ext cx="7772400" cy="1177925"/>
          </a:xfrm>
          <a:solidFill>
            <a:schemeClr val="bg1">
              <a:alpha val="20000"/>
            </a:schemeClr>
          </a:solidFill>
        </p:spPr>
        <p:txBody>
          <a:bodyPr/>
          <a:lstStyle>
            <a:lvl1pPr algn="ctr">
              <a:defRPr sz="4000"/>
            </a:lvl1pPr>
          </a:lstStyle>
          <a:p>
            <a:r>
              <a:rPr lang="zh-CN" noProof="1"/>
              <a:t>单击此处编辑母版标题样式</a:t>
            </a:r>
            <a:endParaRPr lang="zh-CN" noProof="1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89363"/>
            <a:ext cx="6400800" cy="647700"/>
          </a:xfrm>
        </p:spPr>
        <p:txBody>
          <a:bodyPr lIns="90170" tIns="46990" rIns="90170" bIns="46990" anchor="ctr"/>
          <a:lstStyle>
            <a:lvl1pPr marL="0" indent="0" algn="ctr">
              <a:buFont typeface="Arial" panose="020B0604020202020204" pitchFamily="34" charset="0"/>
              <a:buNone/>
              <a:defRPr sz="1600"/>
            </a:lvl1pPr>
          </a:lstStyle>
          <a:p>
            <a:r>
              <a:rPr lang="zh-CN" noProof="1"/>
              <a:t>单击此处编辑母版副标题样式</a:t>
            </a:r>
            <a:endParaRPr lang="zh-CN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rgbClr val="FF99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FF9933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rgbClr val="FF9933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rgbClr val="FF9933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3315" name="文本占位符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rgbClr val="FF99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FF9933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rgbClr val="FF9933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rgbClr val="FF9933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5603" name="文本占位符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rgbClr val="FF99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FF9933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rgbClr val="FF9933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rgbClr val="FF9933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7891" name="文本占位符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rgbClr val="FF99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FF9933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rgbClr val="FF9933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rgbClr val="FF9933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FF9933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microsoft.com/office/2007/relationships/media" Target="file:///D:\Documents\&#30334;&#24230;&#20113;&#21516;&#27493;&#30424;\&#19971;&#19978;\&#31532;&#19968;&#21333;&#20803;\1&#12298;&#26149;&#12299;\&#12298;&#26149;&#12299;&#26391;&#35835;.mp3" TargetMode="External"/><Relationship Id="rId1" Type="http://schemas.openxmlformats.org/officeDocument/2006/relationships/audio" Target="file:///D:\Documents\&#30334;&#24230;&#20113;&#21516;&#27493;&#30424;\&#19971;&#19978;\&#31532;&#19968;&#21333;&#20803;\1&#12298;&#26149;&#12299;\&#12298;&#26149;&#12299;&#26391;&#35835;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/>
          </p:cNvSpPr>
          <p:nvPr>
            <p:ph type="title"/>
          </p:nvPr>
        </p:nvSpPr>
        <p:spPr>
          <a:xfrm>
            <a:off x="323850" y="2781300"/>
            <a:ext cx="8496300" cy="1143000"/>
          </a:xfrm>
        </p:spPr>
        <p:txBody>
          <a:bodyPr/>
          <a:lstStyle/>
          <a:p>
            <a:pPr algn="ctr" eaLnBrk="1" hangingPunct="1"/>
            <a:r>
              <a:rPr lang="zh-CN" altLang="en-US" sz="8000" smtClean="0">
                <a:solidFill>
                  <a:srgbClr val="336600"/>
                </a:solidFill>
                <a:ea typeface="楷体_GB2312"/>
                <a:cs typeface="楷体_GB2312"/>
              </a:rPr>
              <a:t>春</a:t>
            </a:r>
            <a:endParaRPr lang="zh-CN" altLang="en-US" sz="8000" smtClean="0">
              <a:solidFill>
                <a:srgbClr val="336600"/>
              </a:solidFill>
              <a:ea typeface="楷体_GB2312"/>
              <a:cs typeface="楷体_GB2312"/>
            </a:endParaRPr>
          </a:p>
        </p:txBody>
      </p:sp>
      <p:sp>
        <p:nvSpPr>
          <p:cNvPr id="51202" name="Rectangle 3"/>
          <p:cNvSpPr>
            <a:spLocks noGrp="1"/>
          </p:cNvSpPr>
          <p:nvPr>
            <p:ph type="subTitle" idx="4294967295"/>
          </p:nvPr>
        </p:nvSpPr>
        <p:spPr>
          <a:xfrm>
            <a:off x="5867400" y="4437063"/>
            <a:ext cx="2224088" cy="6477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zh-CN" altLang="en-US" sz="4400" b="1" smtClean="0">
                <a:solidFill>
                  <a:schemeClr val="tx1"/>
                </a:solidFill>
                <a:ea typeface="楷体_GB2312"/>
                <a:cs typeface="楷体_GB2312"/>
              </a:rPr>
              <a:t>朱自清</a:t>
            </a:r>
            <a:endParaRPr lang="zh-CN" altLang="en-US" sz="4400" b="1" smtClean="0">
              <a:solidFill>
                <a:schemeClr val="tx1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/>
          </p:cNvSpPr>
          <p:nvPr/>
        </p:nvSpPr>
        <p:spPr bwMode="auto">
          <a:xfrm>
            <a:off x="0" y="3140075"/>
            <a:ext cx="1254125" cy="1225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200">
                <a:solidFill>
                  <a:schemeClr val="tx2"/>
                </a:solidFill>
                <a:latin typeface="Arial Black" panose="020B0A04020102020204" pitchFamily="34" charset="0"/>
                <a:ea typeface="楷体_GB2312"/>
                <a:cs typeface="楷体_GB2312"/>
              </a:rPr>
              <a:t>春</a:t>
            </a:r>
            <a:endParaRPr lang="zh-CN" altLang="en-US" sz="9200">
              <a:solidFill>
                <a:schemeClr val="tx2"/>
              </a:solidFill>
              <a:latin typeface="Arial Black" panose="020B0A04020102020204" pitchFamily="34" charset="0"/>
              <a:ea typeface="楷体_GB2312"/>
              <a:cs typeface="楷体_GB231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zh-CN" sz="9200">
              <a:solidFill>
                <a:schemeClr val="tx2"/>
              </a:solidFill>
              <a:latin typeface="Arial Black" panose="020B0A04020102020204" pitchFamily="34" charset="0"/>
              <a:ea typeface="楷体_GB2312"/>
              <a:cs typeface="楷体_GB2312"/>
            </a:endParaRPr>
          </a:p>
        </p:txBody>
      </p:sp>
      <p:sp>
        <p:nvSpPr>
          <p:cNvPr id="60418" name="AutoShape 4"/>
          <p:cNvSpPr/>
          <p:nvPr/>
        </p:nvSpPr>
        <p:spPr bwMode="auto">
          <a:xfrm>
            <a:off x="1187450" y="1700213"/>
            <a:ext cx="292100" cy="4032250"/>
          </a:xfrm>
          <a:prstGeom prst="leftBrace">
            <a:avLst>
              <a:gd name="adj1" fmla="val 77586"/>
              <a:gd name="adj2" fmla="val 50000"/>
            </a:avLst>
          </a:prstGeom>
          <a:noFill/>
          <a:ln w="63500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1403350" y="1557338"/>
            <a:ext cx="1368425" cy="472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盼春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zh-CN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绘春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zh-CN" altLang="zh-CN" sz="2800" b="1">
                <a:latin typeface="宋体" panose="02010600030101010101" pitchFamily="2" charset="-122"/>
              </a:rPr>
              <a:t>2-7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40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颂春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zh-CN" altLang="zh-CN" sz="2800" b="1">
                <a:latin typeface="宋体" panose="02010600030101010101" pitchFamily="2" charset="-122"/>
              </a:rPr>
              <a:t>8-10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2654300" y="1557338"/>
            <a:ext cx="58324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Verdana" panose="020B0604030504040204" pitchFamily="34" charset="0"/>
              </a:rPr>
              <a:t>急切喜悦心情</a:t>
            </a:r>
            <a:r>
              <a:rPr lang="zh-CN" altLang="en-US">
                <a:latin typeface="Verdana" panose="020B0604030504040204" pitchFamily="34" charset="0"/>
              </a:rPr>
              <a:t> </a:t>
            </a:r>
            <a:endParaRPr lang="zh-CN" altLang="en-US" sz="3600" b="1">
              <a:solidFill>
                <a:srgbClr val="009900"/>
              </a:solidFill>
              <a:ea typeface="楷体_GB2312"/>
              <a:cs typeface="楷体_GB2312"/>
            </a:endParaRPr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2654300" y="5189538"/>
            <a:ext cx="24479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009900"/>
                </a:solidFill>
                <a:ea typeface="楷体_GB2312"/>
                <a:cs typeface="楷体_GB2312"/>
              </a:rPr>
              <a:t> </a:t>
            </a:r>
            <a:r>
              <a:rPr lang="zh-CN" altLang="en-US" sz="3200" b="1">
                <a:solidFill>
                  <a:srgbClr val="FF3300"/>
                </a:solidFill>
                <a:ea typeface="楷体_GB2312"/>
                <a:cs typeface="楷体_GB2312"/>
              </a:rPr>
              <a:t>赞美春天</a:t>
            </a:r>
            <a:endParaRPr lang="zh-CN" altLang="en-US" sz="3200" b="1">
              <a:solidFill>
                <a:srgbClr val="FF3300"/>
              </a:solidFill>
              <a:ea typeface="楷体_GB2312"/>
              <a:cs typeface="楷体_GB2312"/>
            </a:endParaRP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2654300" y="2967038"/>
            <a:ext cx="1646238" cy="1679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Verdana" panose="020B0604030504040204" pitchFamily="34" charset="0"/>
              </a:rPr>
              <a:t>全面细致描绘春景图</a:t>
            </a:r>
            <a:endParaRPr lang="zh-CN" altLang="en-US" sz="3200" b="1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60426" name="AutoShape 10"/>
          <p:cNvSpPr/>
          <p:nvPr/>
        </p:nvSpPr>
        <p:spPr bwMode="auto">
          <a:xfrm>
            <a:off x="4300538" y="2398713"/>
            <a:ext cx="215900" cy="2066925"/>
          </a:xfrm>
          <a:prstGeom prst="leftBrace">
            <a:avLst>
              <a:gd name="adj1" fmla="val 105176"/>
              <a:gd name="adj2" fmla="val 50000"/>
            </a:avLst>
          </a:prstGeom>
          <a:noFill/>
          <a:ln w="50800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4300538" y="2260600"/>
            <a:ext cx="3673475" cy="233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春草图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春花图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春风图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春雨图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迎春图</a:t>
            </a:r>
            <a:endParaRPr lang="zh-CN" altLang="en-US" sz="2800" b="1">
              <a:solidFill>
                <a:srgbClr val="FFC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8" name="AutoShape 12"/>
          <p:cNvSpPr/>
          <p:nvPr/>
        </p:nvSpPr>
        <p:spPr bwMode="auto">
          <a:xfrm>
            <a:off x="4645025" y="4911725"/>
            <a:ext cx="142875" cy="1152525"/>
          </a:xfrm>
          <a:prstGeom prst="leftBrace">
            <a:avLst>
              <a:gd name="adj1" fmla="val 44553"/>
              <a:gd name="adj2" fmla="val 50000"/>
            </a:avLst>
          </a:prstGeom>
          <a:noFill/>
          <a:ln w="50800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4787900" y="4759325"/>
            <a:ext cx="2160588" cy="143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娃娃</a:t>
            </a:r>
            <a:r>
              <a:rPr lang="zh-CN" altLang="zh-CN" sz="2800" b="1">
                <a:solidFill>
                  <a:schemeClr val="tx2"/>
                </a:solidFill>
                <a:ea typeface="黑体" panose="02010609060101010101" pitchFamily="49" charset="-122"/>
              </a:rPr>
              <a:t>—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新</a:t>
            </a:r>
            <a:endParaRPr lang="zh-CN" altLang="en-US" sz="2800" b="1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姑娘</a:t>
            </a:r>
            <a:r>
              <a:rPr lang="zh-CN" altLang="zh-CN" sz="2800" b="1">
                <a:solidFill>
                  <a:schemeClr val="tx2"/>
                </a:solidFill>
                <a:ea typeface="黑体" panose="02010609060101010101" pitchFamily="49" charset="-122"/>
              </a:rPr>
              <a:t>—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美</a:t>
            </a:r>
            <a:endParaRPr lang="zh-CN" altLang="en-US" sz="2800" b="1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青年</a:t>
            </a:r>
            <a:r>
              <a:rPr lang="zh-CN" altLang="zh-CN" sz="2800" b="1">
                <a:solidFill>
                  <a:schemeClr val="tx2"/>
                </a:solidFill>
                <a:ea typeface="黑体" panose="02010609060101010101" pitchFamily="49" charset="-122"/>
              </a:rPr>
              <a:t>—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力</a:t>
            </a:r>
            <a:endParaRPr lang="zh-CN" altLang="en-US" sz="2800" b="1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sp>
        <p:nvSpPr>
          <p:cNvPr id="60430" name="Text Box 14"/>
          <p:cNvSpPr txBox="1">
            <a:spLocks noChangeArrowheads="1"/>
          </p:cNvSpPr>
          <p:nvPr/>
        </p:nvSpPr>
        <p:spPr bwMode="auto">
          <a:xfrm>
            <a:off x="6657975" y="1443038"/>
            <a:ext cx="13049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FF"/>
                </a:solidFill>
              </a:rPr>
              <a:t>总写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  <p:sp>
        <p:nvSpPr>
          <p:cNvPr id="60431" name="Text Box 15"/>
          <p:cNvSpPr txBox="1">
            <a:spLocks noChangeArrowheads="1"/>
          </p:cNvSpPr>
          <p:nvPr/>
        </p:nvSpPr>
        <p:spPr bwMode="auto">
          <a:xfrm>
            <a:off x="6657975" y="3048000"/>
            <a:ext cx="15843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FF"/>
                </a:solidFill>
              </a:rPr>
              <a:t>分写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  <p:sp>
        <p:nvSpPr>
          <p:cNvPr id="60432" name="Text Box 16"/>
          <p:cNvSpPr txBox="1">
            <a:spLocks noChangeArrowheads="1"/>
          </p:cNvSpPr>
          <p:nvPr/>
        </p:nvSpPr>
        <p:spPr bwMode="auto">
          <a:xfrm>
            <a:off x="6657975" y="5006975"/>
            <a:ext cx="13049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FF"/>
                </a:solidFill>
              </a:rPr>
              <a:t>总写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  <p:bldP spid="60422" grpId="0"/>
      <p:bldP spid="60425" grpId="0"/>
      <p:bldP spid="60426" grpId="0" bldLvl="0" animBg="1"/>
      <p:bldP spid="60427" grpId="0"/>
      <p:bldP spid="60428" grpId="0" bldLvl="0" animBg="1"/>
      <p:bldP spid="60429" grpId="0"/>
      <p:bldP spid="60430" grpId="0"/>
      <p:bldP spid="604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61441"/>
          <p:cNvSpPr>
            <a:spLocks noGrp="1"/>
          </p:cNvSpPr>
          <p:nvPr>
            <p:ph type="title"/>
          </p:nvPr>
        </p:nvSpPr>
        <p:spPr>
          <a:xfrm>
            <a:off x="323850" y="1593215"/>
            <a:ext cx="8229600" cy="1143000"/>
          </a:xfrm>
        </p:spPr>
        <p:txBody>
          <a:bodyPr/>
          <a:lstStyle/>
          <a:p>
            <a:r>
              <a:rPr lang="zh-CN" altLang="en-US" sz="36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根据以上归纳</a:t>
            </a:r>
            <a:r>
              <a:rPr lang="en-US" altLang="zh-CN" sz="36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我们看看作者在这篇文章中表达出了什么样的思想感情？</a:t>
            </a:r>
            <a:endParaRPr lang="zh-CN" altLang="en-US" sz="36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44" name="Text Box 3"/>
          <p:cNvSpPr txBox="1">
            <a:spLocks noChangeArrowheads="1"/>
          </p:cNvSpPr>
          <p:nvPr/>
        </p:nvSpPr>
        <p:spPr bwMode="auto">
          <a:xfrm>
            <a:off x="323850" y="2997200"/>
            <a:ext cx="8351838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抒发了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对春天的喜爱、赞美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之情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表达了作者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热爱生活、积极进取、奋发向上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的思想感情。 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AutoShape 2"/>
          <p:cNvSpPr>
            <a:spLocks noChangeArrowheads="1"/>
          </p:cNvSpPr>
          <p:nvPr/>
        </p:nvSpPr>
        <p:spPr bwMode="auto">
          <a:xfrm>
            <a:off x="395288" y="0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四、朗读体验</a:t>
            </a: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读出自我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62466" name="矩形 62468"/>
          <p:cNvSpPr>
            <a:spLocks noChangeArrowheads="1"/>
          </p:cNvSpPr>
          <p:nvPr/>
        </p:nvSpPr>
        <p:spPr bwMode="auto">
          <a:xfrm>
            <a:off x="395288" y="981075"/>
            <a:ext cx="8569325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学生在朗读过程中标画出认为是“美句”的语句</a:t>
            </a:r>
            <a:r>
              <a:rPr lang="en-US" altLang="zh-CN" sz="2800" b="1"/>
              <a:t>,</a:t>
            </a:r>
            <a:r>
              <a:rPr lang="zh-CN" altLang="en-US" sz="2800" b="1"/>
              <a:t>自己反复诵读</a:t>
            </a:r>
            <a:r>
              <a:rPr lang="en-US" altLang="zh-CN" sz="2800" b="1"/>
              <a:t>;</a:t>
            </a:r>
            <a:r>
              <a:rPr lang="zh-CN" altLang="en-US" sz="2800" b="1"/>
              <a:t>并体会其“优美”之处</a:t>
            </a:r>
            <a:r>
              <a:rPr lang="en-US" altLang="zh-CN" sz="2800" b="1"/>
              <a:t>,</a:t>
            </a:r>
            <a:r>
              <a:rPr lang="zh-CN" altLang="en-US" sz="2800" b="1"/>
              <a:t>然后将美句推荐给其他同学</a:t>
            </a:r>
            <a:r>
              <a:rPr lang="en-US" altLang="zh-CN" sz="2800" b="1"/>
              <a:t>,</a:t>
            </a:r>
            <a:r>
              <a:rPr lang="zh-CN" altLang="en-US" sz="2800" b="1"/>
              <a:t>并说明理由</a:t>
            </a:r>
            <a:r>
              <a:rPr lang="en-US" altLang="zh-CN" sz="2800" b="1"/>
              <a:t>,</a:t>
            </a:r>
            <a:r>
              <a:rPr lang="zh-CN" altLang="en-US" sz="2800" b="1"/>
              <a:t>教师点拨。</a:t>
            </a:r>
            <a:endParaRPr lang="en-US" altLang="zh-CN" sz="2800" b="1"/>
          </a:p>
        </p:txBody>
      </p:sp>
      <p:sp>
        <p:nvSpPr>
          <p:cNvPr id="62467" name="矩形 62469"/>
          <p:cNvSpPr>
            <a:spLocks noChangeArrowheads="1"/>
          </p:cNvSpPr>
          <p:nvPr/>
        </p:nvSpPr>
        <p:spPr bwMode="auto">
          <a:xfrm>
            <a:off x="395288" y="2420938"/>
            <a:ext cx="8280400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美句示例</a:t>
            </a:r>
            <a:r>
              <a:rPr lang="en-US" altLang="zh-CN" sz="2800" b="1"/>
              <a:t>:</a:t>
            </a:r>
            <a:endParaRPr lang="en-US" altLang="zh-CN" sz="2800" b="1"/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/>
              <a:t>1.</a:t>
            </a:r>
            <a:r>
              <a:rPr lang="zh-CN" altLang="en-US" sz="2800" b="1"/>
              <a:t>我推荐</a:t>
            </a:r>
            <a:r>
              <a:rPr lang="en-US" altLang="zh-CN" sz="2800" b="1"/>
              <a:t>:</a:t>
            </a:r>
            <a:r>
              <a:rPr lang="zh-CN" altLang="en-US" sz="2800" b="1"/>
              <a:t>盼望着</a:t>
            </a:r>
            <a:r>
              <a:rPr lang="en-US" altLang="zh-CN" sz="2800" b="1"/>
              <a:t>,</a:t>
            </a:r>
            <a:r>
              <a:rPr lang="zh-CN" altLang="en-US" sz="2800" b="1"/>
              <a:t>盼望着</a:t>
            </a:r>
            <a:r>
              <a:rPr lang="en-US" altLang="zh-CN" sz="2800" b="1"/>
              <a:t>,</a:t>
            </a:r>
            <a:r>
              <a:rPr lang="zh-CN" altLang="en-US" sz="2800" b="1"/>
              <a:t>东风来了</a:t>
            </a:r>
            <a:r>
              <a:rPr lang="en-US" altLang="zh-CN" sz="2800" b="1"/>
              <a:t>,</a:t>
            </a:r>
            <a:r>
              <a:rPr lang="zh-CN" altLang="en-US" sz="2800" b="1"/>
              <a:t>春天的脚步近了。</a:t>
            </a:r>
            <a:r>
              <a:rPr lang="zh-CN" altLang="en-US" sz="2800" b="1">
                <a:solidFill>
                  <a:srgbClr val="FF3300"/>
                </a:solidFill>
              </a:rPr>
              <a:t>叠用“盼望”</a:t>
            </a:r>
            <a:r>
              <a:rPr lang="zh-CN" altLang="en-US" sz="2800" b="1"/>
              <a:t>足见</a:t>
            </a:r>
            <a:r>
              <a:rPr lang="zh-CN" altLang="en-US" sz="2800" b="1">
                <a:solidFill>
                  <a:srgbClr val="FF3300"/>
                </a:solidFill>
              </a:rPr>
              <a:t>急切</a:t>
            </a:r>
            <a:r>
              <a:rPr lang="en-US" altLang="zh-CN" sz="2800" b="1"/>
              <a:t>,</a:t>
            </a:r>
            <a:r>
              <a:rPr lang="zh-CN" altLang="en-US" sz="2800" b="1">
                <a:solidFill>
                  <a:srgbClr val="FF3300"/>
                </a:solidFill>
              </a:rPr>
              <a:t>借“东风报讯”表满怀喜悦</a:t>
            </a:r>
            <a:r>
              <a:rPr lang="zh-CN" altLang="en-US" sz="2800" b="1"/>
              <a:t>。读的时候要用</a:t>
            </a:r>
            <a:r>
              <a:rPr lang="zh-CN" altLang="en-US" sz="2800" b="1">
                <a:solidFill>
                  <a:srgbClr val="FF3300"/>
                </a:solidFill>
              </a:rPr>
              <a:t>活泼清新的语调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62471" name="矩形 62470"/>
          <p:cNvSpPr>
            <a:spLocks noChangeArrowheads="1"/>
          </p:cNvSpPr>
          <p:nvPr/>
        </p:nvSpPr>
        <p:spPr bwMode="auto">
          <a:xfrm>
            <a:off x="468313" y="4437063"/>
            <a:ext cx="8675687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/>
              <a:t>2.</a:t>
            </a:r>
            <a:r>
              <a:rPr lang="zh-CN" altLang="en-US" sz="2800" b="1"/>
              <a:t>我推荐</a:t>
            </a:r>
            <a:r>
              <a:rPr lang="en-US" altLang="zh-CN" sz="2800" b="1"/>
              <a:t>:</a:t>
            </a:r>
            <a:r>
              <a:rPr lang="zh-CN" altLang="en-US" sz="2800" b="1"/>
              <a:t>山朗润起来了</a:t>
            </a:r>
            <a:r>
              <a:rPr lang="en-US" altLang="zh-CN" sz="2800" b="1"/>
              <a:t>,</a:t>
            </a:r>
            <a:r>
              <a:rPr lang="zh-CN" altLang="en-US" sz="2800" b="1"/>
              <a:t>水涨起来了</a:t>
            </a:r>
            <a:r>
              <a:rPr lang="en-US" altLang="zh-CN" sz="2800" b="1"/>
              <a:t>,</a:t>
            </a:r>
            <a:r>
              <a:rPr lang="zh-CN" altLang="en-US" sz="2800" b="1"/>
              <a:t>太阳的脸红起来了。</a:t>
            </a:r>
            <a:r>
              <a:rPr lang="zh-CN" altLang="en-US" sz="2800" b="1">
                <a:solidFill>
                  <a:srgbClr val="FF0000"/>
                </a:solidFill>
              </a:rPr>
              <a:t>三个动词</a:t>
            </a:r>
            <a:r>
              <a:rPr lang="zh-CN" altLang="en-US" sz="2800" b="1">
                <a:solidFill>
                  <a:srgbClr val="FF3300"/>
                </a:solidFill>
              </a:rPr>
              <a:t>排比</a:t>
            </a:r>
            <a:r>
              <a:rPr lang="en-US" altLang="zh-CN" sz="2800" b="1"/>
              <a:t>,</a:t>
            </a:r>
            <a:r>
              <a:rPr lang="zh-CN" altLang="en-US" sz="2800" b="1">
                <a:solidFill>
                  <a:srgbClr val="FF3300"/>
                </a:solidFill>
              </a:rPr>
              <a:t>写春在山头</a:t>
            </a:r>
            <a:r>
              <a:rPr lang="en-US" altLang="zh-CN" sz="2800" b="1">
                <a:solidFill>
                  <a:srgbClr val="FF3300"/>
                </a:solidFill>
              </a:rPr>
              <a:t>,</a:t>
            </a:r>
            <a:r>
              <a:rPr lang="zh-CN" altLang="en-US" sz="2800" b="1">
                <a:solidFill>
                  <a:srgbClr val="FF3300"/>
                </a:solidFill>
              </a:rPr>
              <a:t>春在水边</a:t>
            </a:r>
            <a:r>
              <a:rPr lang="en-US" altLang="zh-CN" sz="2800" b="1">
                <a:solidFill>
                  <a:srgbClr val="FF3300"/>
                </a:solidFill>
              </a:rPr>
              <a:t>,</a:t>
            </a:r>
            <a:r>
              <a:rPr lang="zh-CN" altLang="en-US" sz="2800" b="1">
                <a:solidFill>
                  <a:srgbClr val="FF3300"/>
                </a:solidFill>
              </a:rPr>
              <a:t>春阳温暖</a:t>
            </a:r>
            <a:r>
              <a:rPr lang="zh-CN" altLang="en-US" sz="2800" b="1"/>
              <a:t>。</a:t>
            </a:r>
            <a:r>
              <a:rPr lang="zh-CN" altLang="en-US" sz="2800" b="1">
                <a:solidFill>
                  <a:srgbClr val="FF3300"/>
                </a:solidFill>
              </a:rPr>
              <a:t>三个动词要重读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矩形 63491"/>
          <p:cNvSpPr>
            <a:spLocks noChangeArrowheads="1"/>
          </p:cNvSpPr>
          <p:nvPr/>
        </p:nvSpPr>
        <p:spPr bwMode="auto">
          <a:xfrm>
            <a:off x="395288" y="404813"/>
            <a:ext cx="8748712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/>
              <a:t>3.</a:t>
            </a:r>
            <a:r>
              <a:rPr lang="zh-CN" altLang="en-US" sz="2800" b="1"/>
              <a:t>我推荐</a:t>
            </a:r>
            <a:r>
              <a:rPr lang="en-US" altLang="zh-CN" sz="2800" b="1"/>
              <a:t>:</a:t>
            </a:r>
            <a:r>
              <a:rPr lang="zh-CN" altLang="en-US" sz="2800" b="1"/>
              <a:t>第三自然段</a:t>
            </a:r>
            <a:r>
              <a:rPr lang="en-US" altLang="zh-CN" sz="2800" b="1"/>
              <a:t>,</a:t>
            </a:r>
            <a:r>
              <a:rPr lang="zh-CN" altLang="en-US" sz="2800" b="1"/>
              <a:t>写出了</a:t>
            </a:r>
            <a:r>
              <a:rPr lang="zh-CN" altLang="en-US" sz="2800" b="1">
                <a:solidFill>
                  <a:srgbClr val="FF3300"/>
                </a:solidFill>
              </a:rPr>
              <a:t>春草的新、力、柔的特点</a:t>
            </a:r>
            <a:r>
              <a:rPr lang="en-US" altLang="zh-CN" sz="2800" b="1"/>
              <a:t>;</a:t>
            </a:r>
            <a:r>
              <a:rPr lang="zh-CN" altLang="en-US" sz="2800" b="1"/>
              <a:t>尤其是</a:t>
            </a:r>
            <a:r>
              <a:rPr lang="zh-CN" altLang="en-US" sz="2800" b="1">
                <a:solidFill>
                  <a:srgbClr val="FF0000"/>
                </a:solidFill>
              </a:rPr>
              <a:t>“钻”字和几个叠词</a:t>
            </a:r>
            <a:r>
              <a:rPr lang="zh-CN" altLang="en-US" sz="2800" b="1"/>
              <a:t>用得妙。</a:t>
            </a:r>
            <a:r>
              <a:rPr lang="zh-CN" altLang="en-US" sz="2800" b="1">
                <a:solidFill>
                  <a:srgbClr val="FF3300"/>
                </a:solidFill>
              </a:rPr>
              <a:t>要读得轻、柔</a:t>
            </a:r>
            <a:r>
              <a:rPr lang="en-US" altLang="zh-CN" sz="2800" b="1"/>
              <a:t>,</a:t>
            </a:r>
            <a:r>
              <a:rPr lang="zh-CN" altLang="en-US" sz="2800" b="1"/>
              <a:t>仿佛陶醉其中。</a:t>
            </a:r>
            <a:endParaRPr lang="zh-CN" altLang="en-US" sz="2800" b="1"/>
          </a:p>
        </p:txBody>
      </p:sp>
      <p:sp>
        <p:nvSpPr>
          <p:cNvPr id="63493" name="矩形 63492"/>
          <p:cNvSpPr>
            <a:spLocks noChangeArrowheads="1"/>
          </p:cNvSpPr>
          <p:nvPr/>
        </p:nvSpPr>
        <p:spPr bwMode="auto">
          <a:xfrm>
            <a:off x="323850" y="2133600"/>
            <a:ext cx="8424863" cy="2227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/>
              <a:t>4.</a:t>
            </a:r>
            <a:r>
              <a:rPr lang="zh-CN" altLang="en-US" sz="2800" b="1"/>
              <a:t>我推荐</a:t>
            </a:r>
            <a:r>
              <a:rPr lang="en-US" altLang="zh-CN" sz="2800" b="1"/>
              <a:t>:</a:t>
            </a:r>
            <a:r>
              <a:rPr lang="zh-CN" altLang="en-US" sz="2800" b="1"/>
              <a:t>描写春花的那一自然段。写出了</a:t>
            </a:r>
            <a:r>
              <a:rPr lang="zh-CN" altLang="en-US" sz="2800" b="1">
                <a:solidFill>
                  <a:srgbClr val="FF3300"/>
                </a:solidFill>
              </a:rPr>
              <a:t>春花争艳的热闹场面</a:t>
            </a:r>
            <a:r>
              <a:rPr lang="zh-CN" altLang="en-US" sz="2800" b="1"/>
              <a:t>。还用了不少拟人和比喻的修辞手法</a:t>
            </a:r>
            <a:r>
              <a:rPr lang="en-US" altLang="zh-CN" sz="2800" b="1"/>
              <a:t>,</a:t>
            </a:r>
            <a:r>
              <a:rPr lang="zh-CN" altLang="en-US" sz="2800" b="1"/>
              <a:t>特别喜欢“像眼睛</a:t>
            </a:r>
            <a:r>
              <a:rPr lang="en-US" altLang="zh-CN" sz="2800" b="1"/>
              <a:t>,</a:t>
            </a:r>
            <a:r>
              <a:rPr lang="zh-CN" altLang="en-US" sz="2800" b="1"/>
              <a:t>像星星</a:t>
            </a:r>
            <a:r>
              <a:rPr lang="en-US" altLang="zh-CN" sz="2800" b="1"/>
              <a:t>,</a:t>
            </a:r>
            <a:r>
              <a:rPr lang="zh-CN" altLang="en-US" sz="2800" b="1"/>
              <a:t>还眨呀眨的”</a:t>
            </a:r>
            <a:r>
              <a:rPr lang="en-US" altLang="zh-CN" sz="2800" b="1"/>
              <a:t>,</a:t>
            </a:r>
            <a:r>
              <a:rPr lang="zh-CN" altLang="en-US" sz="2800" b="1"/>
              <a:t>不仅写出了野花的多</a:t>
            </a:r>
            <a:r>
              <a:rPr lang="en-US" altLang="zh-CN" sz="2800" b="1"/>
              <a:t>,</a:t>
            </a:r>
            <a:r>
              <a:rPr lang="zh-CN" altLang="en-US" sz="2800" b="1"/>
              <a:t>还写出了花的光泽</a:t>
            </a:r>
            <a:r>
              <a:rPr lang="en-US" altLang="zh-CN" sz="2800" b="1"/>
              <a:t>,</a:t>
            </a:r>
            <a:r>
              <a:rPr lang="zh-CN" altLang="en-US" sz="2800" b="1"/>
              <a:t>仿佛看到它那轻盈的姿态。</a:t>
            </a:r>
            <a:r>
              <a:rPr lang="zh-CN" altLang="en-US" sz="2800" b="1">
                <a:solidFill>
                  <a:srgbClr val="FF3300"/>
                </a:solidFill>
              </a:rPr>
              <a:t>要读得稍快点</a:t>
            </a:r>
            <a:r>
              <a:rPr lang="en-US" altLang="zh-CN" sz="2800" b="1"/>
              <a:t>,</a:t>
            </a:r>
            <a:r>
              <a:rPr lang="zh-CN" altLang="en-US" sz="2800" b="1"/>
              <a:t>让人产生遐想。</a:t>
            </a:r>
            <a:endParaRPr lang="zh-CN" altLang="en-US" sz="2800" b="1"/>
          </a:p>
        </p:txBody>
      </p:sp>
      <p:sp>
        <p:nvSpPr>
          <p:cNvPr id="63494" name="矩形 63493"/>
          <p:cNvSpPr>
            <a:spLocks noChangeArrowheads="1"/>
          </p:cNvSpPr>
          <p:nvPr/>
        </p:nvSpPr>
        <p:spPr bwMode="auto">
          <a:xfrm>
            <a:off x="323850" y="4724400"/>
            <a:ext cx="82804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/>
              <a:t>5.</a:t>
            </a:r>
            <a:r>
              <a:rPr lang="zh-CN" altLang="en-US" sz="2800" b="1"/>
              <a:t>我推荐</a:t>
            </a:r>
            <a:r>
              <a:rPr lang="en-US" altLang="zh-CN" sz="2800" b="1"/>
              <a:t>:</a:t>
            </a:r>
            <a:r>
              <a:rPr lang="zh-CN" altLang="en-US" sz="2800" b="1"/>
              <a:t>描写春风的那段。通过触觉、嗅觉、听觉写出了</a:t>
            </a:r>
            <a:r>
              <a:rPr lang="zh-CN" altLang="en-US" sz="2800" b="1">
                <a:solidFill>
                  <a:srgbClr val="FF3300"/>
                </a:solidFill>
              </a:rPr>
              <a:t>春风和煦清新的特点</a:t>
            </a:r>
            <a:r>
              <a:rPr lang="en-US" altLang="zh-CN" sz="2800" b="1"/>
              <a:t>,</a:t>
            </a:r>
            <a:r>
              <a:rPr lang="zh-CN" altLang="en-US" sz="2800" b="1">
                <a:solidFill>
                  <a:srgbClr val="FF3300"/>
                </a:solidFill>
              </a:rPr>
              <a:t>要读得慢而柔</a:t>
            </a:r>
            <a:r>
              <a:rPr lang="en-US" altLang="zh-CN" sz="2800" b="1"/>
              <a:t>,</a:t>
            </a:r>
            <a:r>
              <a:rPr lang="zh-CN" altLang="en-US" sz="2800" b="1"/>
              <a:t>仿佛在感受春风一般。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矩形 64513"/>
          <p:cNvSpPr>
            <a:spLocks noChangeArrowheads="1"/>
          </p:cNvSpPr>
          <p:nvPr/>
        </p:nvSpPr>
        <p:spPr bwMode="auto">
          <a:xfrm>
            <a:off x="395288" y="404813"/>
            <a:ext cx="8748712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/>
              <a:t>6.我推荐:描写春雨的一段。这一段先写春雨的特征,用几个比喻写出了</a:t>
            </a:r>
            <a:r>
              <a:rPr lang="zh-CN" altLang="en-US" sz="2800" b="1">
                <a:solidFill>
                  <a:srgbClr val="FF3300"/>
                </a:solidFill>
              </a:rPr>
              <a:t>春雨的多、密、细、柔</a:t>
            </a:r>
            <a:r>
              <a:rPr lang="en-US" altLang="zh-CN" sz="2800" b="1"/>
              <a:t>;再写了雨中的景色,让人感觉很温馨,</a:t>
            </a:r>
            <a:r>
              <a:rPr lang="en-US" altLang="zh-CN" sz="2800" b="1">
                <a:solidFill>
                  <a:srgbClr val="FF3300"/>
                </a:solidFill>
              </a:rPr>
              <a:t>要读出喜爱之情</a:t>
            </a:r>
            <a:r>
              <a:rPr lang="en-US" altLang="zh-CN" sz="2800" b="1"/>
              <a:t>。</a:t>
            </a:r>
            <a:endParaRPr lang="zh-CN" altLang="en-US" sz="2800" b="1"/>
          </a:p>
        </p:txBody>
      </p:sp>
      <p:sp>
        <p:nvSpPr>
          <p:cNvPr id="64515" name="矩形 64514"/>
          <p:cNvSpPr>
            <a:spLocks noChangeArrowheads="1"/>
          </p:cNvSpPr>
          <p:nvPr/>
        </p:nvSpPr>
        <p:spPr bwMode="auto">
          <a:xfrm>
            <a:off x="323850" y="2560638"/>
            <a:ext cx="8424863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/>
              <a:t>7.我推荐: 第七自然段。这段由对景的描写转到了对人的描写,写男女老少在春天的活动,</a:t>
            </a:r>
            <a:r>
              <a:rPr lang="en-US" altLang="zh-CN" sz="2800" b="1">
                <a:solidFill>
                  <a:srgbClr val="FF3300"/>
                </a:solidFill>
              </a:rPr>
              <a:t>表现出了人们的精神状态——爽</a:t>
            </a:r>
            <a:r>
              <a:rPr lang="en-US" altLang="zh-CN" sz="2800" b="1"/>
              <a:t>。</a:t>
            </a:r>
            <a:r>
              <a:rPr lang="en-US" altLang="zh-CN" sz="2800" b="1">
                <a:solidFill>
                  <a:srgbClr val="FF3300"/>
                </a:solidFill>
              </a:rPr>
              <a:t>要读得有激情,读出力量来</a:t>
            </a:r>
            <a:r>
              <a:rPr lang="en-US" altLang="zh-CN" sz="2800" b="1"/>
              <a:t>。</a:t>
            </a:r>
            <a:endParaRPr lang="zh-CN" altLang="en-US" sz="2800" b="1"/>
          </a:p>
        </p:txBody>
      </p:sp>
      <p:sp>
        <p:nvSpPr>
          <p:cNvPr id="64516" name="矩形 64515"/>
          <p:cNvSpPr>
            <a:spLocks noChangeArrowheads="1"/>
          </p:cNvSpPr>
          <p:nvPr/>
        </p:nvSpPr>
        <p:spPr bwMode="auto">
          <a:xfrm>
            <a:off x="323850" y="4581525"/>
            <a:ext cx="82804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/>
              <a:t>8.</a:t>
            </a:r>
            <a:r>
              <a:rPr lang="en-US" altLang="zh-CN"/>
              <a:t> </a:t>
            </a:r>
            <a:r>
              <a:rPr lang="en-US" altLang="zh-CN" sz="2800" b="1"/>
              <a:t>我推荐:最后三句。作者用三个比喻,</a:t>
            </a:r>
            <a:r>
              <a:rPr lang="en-US" altLang="zh-CN" sz="2800" b="1">
                <a:solidFill>
                  <a:srgbClr val="FF3300"/>
                </a:solidFill>
              </a:rPr>
              <a:t>诠释了春天的特点:新、美、力</a:t>
            </a:r>
            <a:r>
              <a:rPr lang="en-US" altLang="zh-CN" sz="2800" b="1"/>
              <a:t>,读的时候</a:t>
            </a:r>
            <a:r>
              <a:rPr lang="en-US" altLang="zh-CN" sz="2800" b="1">
                <a:solidFill>
                  <a:srgbClr val="FF3300"/>
                </a:solidFill>
              </a:rPr>
              <a:t>要读出赞美之情</a:t>
            </a:r>
            <a:r>
              <a:rPr lang="en-US" altLang="zh-CN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AutoShape 2"/>
          <p:cNvSpPr>
            <a:spLocks noChangeArrowheads="1"/>
          </p:cNvSpPr>
          <p:nvPr/>
        </p:nvSpPr>
        <p:spPr bwMode="auto">
          <a:xfrm>
            <a:off x="192088" y="1682750"/>
            <a:ext cx="8758237" cy="37846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五、布置作业：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朗读并熟读课文。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从修辞来看，本文有比喻句、拟人句、排比句等，找出文中的这些语句，并体味其表达作用。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>
                <a:ea typeface="楷体_GB2312"/>
                <a:cs typeface="楷体_GB2312"/>
              </a:rPr>
              <a:t>第二课时</a:t>
            </a:r>
            <a:endParaRPr lang="zh-CN" altLang="en-US" sz="5400" b="1"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AutoShape 2"/>
          <p:cNvSpPr>
            <a:spLocks noChangeArrowheads="1"/>
          </p:cNvSpPr>
          <p:nvPr/>
        </p:nvSpPr>
        <p:spPr bwMode="auto"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一、精段赏读,学习方法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67586" name="文本框 1"/>
          <p:cNvSpPr txBox="1">
            <a:spLocks noChangeArrowheads="1"/>
          </p:cNvSpPr>
          <p:nvPr/>
        </p:nvSpPr>
        <p:spPr bwMode="auto">
          <a:xfrm>
            <a:off x="320675" y="935038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(一)</a:t>
            </a:r>
            <a:r>
              <a:rPr lang="zh-CN" altLang="en-US" sz="3200" b="1"/>
              <a:t>赏读第一自然段。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1.课文第一部分作者为何连用两个“盼望着”?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663575" y="2011363"/>
            <a:ext cx="748823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反复、拟人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的修辞手法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,表达期盼春天心情的急切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。朗读时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语调要上扬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88" name="文本框 2"/>
          <p:cNvSpPr txBox="1">
            <a:spLocks noChangeArrowheads="1"/>
          </p:cNvSpPr>
          <p:nvPr/>
        </p:nvSpPr>
        <p:spPr bwMode="auto">
          <a:xfrm>
            <a:off x="293688" y="3087688"/>
            <a:ext cx="850265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.“近”和“盼”有什么关系?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23875" y="3584575"/>
            <a:ext cx="77914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“近”准确地表达出春天还没有到来,照应了“盼”字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90" name="文本框 4"/>
          <p:cNvSpPr txBox="1">
            <a:spLocks noChangeArrowheads="1"/>
          </p:cNvSpPr>
          <p:nvPr/>
        </p:nvSpPr>
        <p:spPr bwMode="auto">
          <a:xfrm>
            <a:off x="320675" y="4560888"/>
            <a:ext cx="850265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3</a:t>
            </a:r>
            <a:r>
              <a:rPr lang="zh-CN" altLang="en-US" sz="3200" b="1"/>
              <a:t>.体会两个“着”、两个“了”的作用。</a:t>
            </a:r>
            <a:endParaRPr lang="zh-CN" altLang="en-US" sz="3200" b="1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23875" y="5143500"/>
            <a:ext cx="799941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两个“着”字给人以非常亲切、柔和的感觉,两个“了”字又充满了喜悦之情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  <p:bldP spid="6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"/>
          <p:cNvSpPr txBox="1">
            <a:spLocks noChangeArrowheads="1"/>
          </p:cNvSpPr>
          <p:nvPr/>
        </p:nvSpPr>
        <p:spPr bwMode="auto">
          <a:xfrm>
            <a:off x="271463" y="392113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(二)</a:t>
            </a:r>
            <a:r>
              <a:rPr lang="zh-CN" altLang="en-US" sz="3200" b="1"/>
              <a:t>赏读第二自然段。 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1.第二自然段和第三至第七自然段是什么关系?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320675" y="1468438"/>
            <a:ext cx="83693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总写春景,宏观勾勒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;第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分写,微观描绘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1" name="文本框 2"/>
          <p:cNvSpPr txBox="1">
            <a:spLocks noChangeArrowheads="1"/>
          </p:cNvSpPr>
          <p:nvPr/>
        </p:nvSpPr>
        <p:spPr bwMode="auto">
          <a:xfrm>
            <a:off x="254000" y="2544763"/>
            <a:ext cx="85026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.这一部分是怎样安排写景的层次的?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0675" y="3128963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先总写,从大处勾画春的轮廓;后分写,依次描绘了春草、春花、春风、春雨、迎春五幅图画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3" name="文本框 4"/>
          <p:cNvSpPr txBox="1">
            <a:spLocks noChangeArrowheads="1"/>
          </p:cNvSpPr>
          <p:nvPr/>
        </p:nvSpPr>
        <p:spPr bwMode="auto">
          <a:xfrm>
            <a:off x="187325" y="4310063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3</a:t>
            </a:r>
            <a:r>
              <a:rPr lang="zh-CN" altLang="en-US" sz="3200" b="1"/>
              <a:t>.读课文第二自然段,说说第一句和第二句之间是什么关系。</a:t>
            </a:r>
            <a:endParaRPr lang="zh-CN" altLang="en-US" sz="3200" b="1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71463" y="5386388"/>
            <a:ext cx="86772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“一切”是总写,山、水、太阳是扣住“睡醒”,从大处落笔分写,由面到点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  <p:bldP spid="6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1"/>
          <p:cNvSpPr txBox="1">
            <a:spLocks noChangeArrowheads="1"/>
          </p:cNvSpPr>
          <p:nvPr/>
        </p:nvSpPr>
        <p:spPr bwMode="auto">
          <a:xfrm>
            <a:off x="271463" y="392113"/>
            <a:ext cx="85026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4.体会“刚”字的作用。 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158750" y="976313"/>
            <a:ext cx="86645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“刚”照应“春天的脚步近了”的“近”。“近”是说靠近而未到,“刚”是说已到、才到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635" name="文本框 2"/>
          <p:cNvSpPr txBox="1">
            <a:spLocks noChangeArrowheads="1"/>
          </p:cNvSpPr>
          <p:nvPr/>
        </p:nvSpPr>
        <p:spPr bwMode="auto">
          <a:xfrm>
            <a:off x="239713" y="2052638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5</a:t>
            </a:r>
            <a:r>
              <a:rPr lang="zh-CN" altLang="en-US" sz="3200" b="1"/>
              <a:t>.引导学生想象山“朗润”、水“涨”、太阳的脸“红”的情境。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0675" y="3128963"/>
            <a:ext cx="8502650" cy="3046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山“睡醒”的情态用“朗润”描绘,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这时林木抽芽、山川变绿,使山色由暗淡渐渐明朗,由枯干转为润泽;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水“睡醒”的情态用“涨”描绘,再现了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冰消雪化后春水泱泱的样子;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太阳 “睡醒”的情态用“红”描绘,表现出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春日融融的暖意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/>
          </p:cNvSpPr>
          <p:nvPr/>
        </p:nvSpPr>
        <p:spPr bwMode="auto">
          <a:xfrm>
            <a:off x="323850" y="404813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3600" b="1">
              <a:latin typeface="Calibri" panose="020F0502020204030204" pitchFamily="34" charset="0"/>
            </a:endParaRPr>
          </a:p>
        </p:txBody>
      </p:sp>
      <p:sp>
        <p:nvSpPr>
          <p:cNvPr id="53250" name="Rectangle 3"/>
          <p:cNvSpPr>
            <a:spLocks noGrp="1"/>
          </p:cNvSpPr>
          <p:nvPr/>
        </p:nvSpPr>
        <p:spPr bwMode="auto">
          <a:xfrm>
            <a:off x="539750" y="1268413"/>
            <a:ext cx="8388350" cy="3960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/>
              <a:t>学习目标：</a:t>
            </a:r>
            <a:endParaRPr lang="zh-CN" altLang="zh-CN" sz="3600" b="1">
              <a:latin typeface="Calibri" panose="020F0502020204030204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latin typeface="宋体" panose="02010600030101010101" pitchFamily="2" charset="-122"/>
              </a:rPr>
              <a:t>1.</a:t>
            </a:r>
            <a:r>
              <a:rPr lang="zh-CN" altLang="zh-CN" sz="3600" b="1">
                <a:latin typeface="Calibri" panose="020F0502020204030204" pitchFamily="34" charset="0"/>
              </a:rPr>
              <a:t>积累文中的重点词语。</a:t>
            </a:r>
            <a:endParaRPr lang="zh-CN" altLang="zh-CN" sz="3600" b="1">
              <a:latin typeface="Calibri" panose="020F0502020204030204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latin typeface="宋体" panose="02010600030101010101" pitchFamily="2" charset="-122"/>
              </a:rPr>
              <a:t>2.了解作者朱自清的相关信息。</a:t>
            </a:r>
            <a:endParaRPr lang="zh-CN" altLang="zh-CN" sz="3600" b="1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latin typeface="宋体" panose="02010600030101010101" pitchFamily="2" charset="-122"/>
              </a:rPr>
              <a:t>3.有感情地朗读课文,了解文章思路,整体感知课文。</a:t>
            </a:r>
            <a:r>
              <a:rPr lang="zh-CN" altLang="en-US" sz="3600" b="1">
                <a:latin typeface="宋体" panose="02010600030101010101" pitchFamily="2" charset="-122"/>
              </a:rPr>
              <a:t>（重点）</a:t>
            </a:r>
            <a:endParaRPr lang="zh-CN" altLang="zh-CN" sz="3600" b="1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latin typeface="宋体" panose="02010600030101010101" pitchFamily="2" charset="-122"/>
              </a:rPr>
              <a:t>4.学习比喻、拟人的修辞手法在散文中的应用及其表达作用。</a:t>
            </a:r>
            <a:r>
              <a:rPr lang="zh-CN" altLang="en-US" sz="3600" b="1">
                <a:latin typeface="宋体" panose="02010600030101010101" pitchFamily="2" charset="-122"/>
              </a:rPr>
              <a:t>（难点）</a:t>
            </a:r>
            <a:endParaRPr lang="zh-CN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文本框 1"/>
          <p:cNvSpPr txBox="1">
            <a:spLocks noChangeArrowheads="1"/>
          </p:cNvSpPr>
          <p:nvPr/>
        </p:nvSpPr>
        <p:spPr bwMode="auto">
          <a:xfrm>
            <a:off x="271463" y="392113"/>
            <a:ext cx="85026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6.体会三个“起来了”的作用。 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320675" y="1060450"/>
            <a:ext cx="86645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照应“刚睡醒”“张开了眼”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659" name="文本框 2"/>
          <p:cNvSpPr txBox="1">
            <a:spLocks noChangeArrowheads="1"/>
          </p:cNvSpPr>
          <p:nvPr/>
        </p:nvSpPr>
        <p:spPr bwMode="auto">
          <a:xfrm>
            <a:off x="271463" y="1774825"/>
            <a:ext cx="85026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/>
              <a:t>7.说明本段的修辞手法及作用。</a:t>
            </a:r>
            <a:endParaRPr lang="zh-CN" altLang="zh-CN" sz="3200" b="1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0675" y="2357438"/>
            <a:ext cx="8664575" cy="301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运用拟人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的修辞手法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。“刚睡醒的样子”“张开了眼”,生动地表现了春回大地、万物复苏的情态。“欣欣然”的意思是欢欢喜喜地,赋予大自然的万物以人的感情,不仅人们喜欢春天,大自然的万物也喜欢春天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。太阳的“脸红”则更使人感觉到春日的可爱。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框 1"/>
          <p:cNvSpPr txBox="1">
            <a:spLocks noChangeArrowheads="1"/>
          </p:cNvSpPr>
          <p:nvPr/>
        </p:nvSpPr>
        <p:spPr bwMode="auto">
          <a:xfrm>
            <a:off x="187008" y="44768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(三)</a:t>
            </a:r>
            <a:r>
              <a:rPr lang="zh-CN" altLang="en-US" sz="3200" b="1"/>
              <a:t>赏读“春草图”。 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1.第三自然段四个句子各从什么角度描绘春草?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254000" y="1121410"/>
            <a:ext cx="861314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是从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上描绘;第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是从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上描绘;第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孩子们的游戏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侧面写春草带给人的欢乐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;第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4句以风衬草,从感觉的角度表现春草的可爱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83" name="文本框 2"/>
          <p:cNvSpPr txBox="1">
            <a:spLocks noChangeArrowheads="1"/>
          </p:cNvSpPr>
          <p:nvPr/>
        </p:nvSpPr>
        <p:spPr bwMode="auto">
          <a:xfrm>
            <a:off x="187325" y="3187700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.体会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/>
              <a:t>偷偷地</a:t>
            </a:r>
            <a:r>
              <a:rPr lang="en-US" altLang="zh-CN" sz="3200" b="1">
                <a:sym typeface="+mn-ea"/>
              </a:rPr>
              <a:t>”“</a:t>
            </a:r>
            <a:r>
              <a:rPr lang="zh-CN" altLang="en-US" sz="3200" b="1">
                <a:sym typeface="+mn-ea"/>
              </a:rPr>
              <a:t>钻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/>
              <a:t>在文中的表达作用。</a:t>
            </a:r>
            <a:r>
              <a:rPr lang="en-US" altLang="zh-CN" sz="3200" b="1"/>
              <a:t>“</a:t>
            </a:r>
            <a:r>
              <a:rPr lang="zh-CN" altLang="en-US" sz="3200" b="1"/>
              <a:t>嫩嫩的，绿绿的</a:t>
            </a:r>
            <a:r>
              <a:rPr lang="en-US" altLang="zh-CN" sz="3200" b="1"/>
              <a:t>”</a:t>
            </a:r>
            <a:r>
              <a:rPr lang="zh-CN" altLang="en-US" sz="3200" b="1"/>
              <a:t>放在句末有何用意？</a:t>
            </a:r>
            <a:r>
              <a:rPr lang="zh-CN" altLang="en-US" sz="3200" b="1"/>
              <a:t>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253683" y="2605088"/>
            <a:ext cx="79787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sz="1050" noProof="1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【由点到面</a:t>
            </a:r>
            <a:r>
              <a:rPr 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由近及远</a:t>
            </a:r>
            <a:r>
              <a:rPr 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从正面到侧面。】</a:t>
            </a:r>
            <a:endParaRPr lang="zh-CN" altLang="en-US" sz="3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254000" y="4264025"/>
            <a:ext cx="8893175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偷偷地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</a:rPr>
              <a:t>生动形象地描绘出</a:t>
            </a:r>
            <a:r>
              <a:rPr lang="zh-CN" altLang="en-US" sz="2800" b="1">
                <a:solidFill>
                  <a:srgbClr val="FF0000"/>
                </a:solidFill>
              </a:rPr>
              <a:t>小草悄然萌发的情状</a:t>
            </a:r>
            <a:r>
              <a:rPr lang="zh-CN" altLang="en-US" sz="2800" b="1"/>
              <a:t>。</a:t>
            </a:r>
            <a:r>
              <a:rPr lang="en-US" altLang="zh-CN" sz="2800" b="1"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钻</a:t>
            </a:r>
            <a:r>
              <a:rPr lang="en-US" altLang="zh-CN" sz="2800" b="1"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</a:rPr>
              <a:t>写出了</a:t>
            </a:r>
            <a:r>
              <a:rPr lang="zh-CN" altLang="en-US" sz="2800" b="1">
                <a:solidFill>
                  <a:srgbClr val="FF0000"/>
                </a:solidFill>
              </a:rPr>
              <a:t>春草破土而出的挤劲儿</a:t>
            </a:r>
            <a:r>
              <a:rPr lang="en-US" altLang="zh-CN" sz="2800" b="1">
                <a:solidFill>
                  <a:srgbClr val="FF00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突出了春草顽强的生命力</a:t>
            </a:r>
            <a:r>
              <a:rPr lang="en-US" altLang="zh-CN" sz="2800" b="1">
                <a:solidFill>
                  <a:srgbClr val="FF00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写出了不经意之间</a:t>
            </a:r>
            <a:r>
              <a:rPr lang="en-US" altLang="zh-CN" sz="2800" b="1">
                <a:solidFill>
                  <a:srgbClr val="FF00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春草已悄然而出的情景和作者惊喜的感觉</a:t>
            </a:r>
            <a:r>
              <a:rPr lang="zh-CN" altLang="en-US" sz="2800" b="1"/>
              <a:t>。</a:t>
            </a:r>
            <a:r>
              <a:rPr lang="en-US" altLang="zh-CN" sz="2800" b="1"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嫩嫩的</a:t>
            </a:r>
            <a:r>
              <a:rPr lang="en-US" altLang="zh-CN" sz="2800" b="1">
                <a:solidFill>
                  <a:srgbClr val="FF00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绿绿的</a:t>
            </a:r>
            <a:r>
              <a:rPr lang="en-US" altLang="zh-CN" sz="2800" b="1">
                <a:sym typeface="+mn-ea"/>
              </a:rPr>
              <a:t>”</a:t>
            </a:r>
            <a:r>
              <a:rPr lang="zh-CN" altLang="en-US" sz="2800" b="1"/>
              <a:t>本该用在</a:t>
            </a:r>
            <a:r>
              <a:rPr lang="en-US" altLang="zh-CN" sz="2800" b="1">
                <a:sym typeface="+mn-ea"/>
              </a:rPr>
              <a:t>“</a:t>
            </a:r>
            <a:r>
              <a:rPr lang="zh-CN" altLang="en-US" sz="2800" b="1"/>
              <a:t>小草</a:t>
            </a:r>
            <a:r>
              <a:rPr lang="en-US" altLang="zh-CN" sz="2800" b="1">
                <a:sym typeface="+mn-ea"/>
              </a:rPr>
              <a:t>”</a:t>
            </a:r>
            <a:r>
              <a:rPr lang="zh-CN" altLang="en-US" sz="2800" b="1"/>
              <a:t>前面</a:t>
            </a:r>
            <a:r>
              <a:rPr lang="en-US" altLang="zh-CN" sz="2800" b="1"/>
              <a:t>,</a:t>
            </a:r>
            <a:r>
              <a:rPr lang="zh-CN" altLang="en-US" sz="2800" b="1"/>
              <a:t>却</a:t>
            </a:r>
            <a:r>
              <a:rPr lang="zh-CN" altLang="en-US" sz="2800" b="1">
                <a:solidFill>
                  <a:schemeClr val="tx1"/>
                </a:solidFill>
              </a:rPr>
              <a:t>放在句末</a:t>
            </a:r>
            <a:r>
              <a:rPr lang="en-US" altLang="zh-CN" sz="2800" b="1">
                <a:solidFill>
                  <a:schemeClr val="tx1"/>
                </a:solidFill>
              </a:rPr>
              <a:t>,</a:t>
            </a:r>
            <a:r>
              <a:rPr lang="zh-CN" altLang="en-US" sz="2800" b="1">
                <a:solidFill>
                  <a:schemeClr val="tx1"/>
                </a:solidFill>
              </a:rPr>
              <a:t>单独从句子中拿出来</a:t>
            </a:r>
            <a:r>
              <a:rPr lang="en-US" altLang="zh-CN" sz="2800" b="1">
                <a:solidFill>
                  <a:schemeClr val="tx1"/>
                </a:solidFill>
              </a:rPr>
              <a:t>,</a:t>
            </a:r>
            <a:r>
              <a:rPr lang="zh-CN" altLang="en-US" sz="2800" b="1">
                <a:solidFill>
                  <a:schemeClr val="tx1"/>
                </a:solidFill>
              </a:rPr>
              <a:t>主要是为了</a:t>
            </a:r>
            <a:r>
              <a:rPr lang="zh-CN" altLang="en-US" sz="2800" b="1">
                <a:solidFill>
                  <a:srgbClr val="FF0000"/>
                </a:solidFill>
              </a:rPr>
              <a:t>强调、突出小草嫩绿的特点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100" grpId="0"/>
      <p:bldP spid="1136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1"/>
          <p:cNvSpPr txBox="1">
            <a:spLocks noChangeArrowheads="1"/>
          </p:cNvSpPr>
          <p:nvPr/>
        </p:nvSpPr>
        <p:spPr bwMode="auto">
          <a:xfrm>
            <a:off x="239713" y="239713"/>
            <a:ext cx="879316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3.体会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/>
              <a:t>嫩嫩的</a:t>
            </a:r>
            <a:r>
              <a:rPr lang="en-US" altLang="zh-CN" sz="3200" b="1">
                <a:sym typeface="+mn-ea"/>
              </a:rPr>
              <a:t>”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/>
              <a:t>绿绿的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/>
              <a:t>和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/>
              <a:t>嫩的</a:t>
            </a:r>
            <a:r>
              <a:rPr lang="en-US" altLang="zh-CN" sz="3200" b="1">
                <a:sym typeface="+mn-ea"/>
              </a:rPr>
              <a:t>”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/>
              <a:t>绿的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/>
              <a:t>有什么不同。 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158750" y="1227138"/>
            <a:ext cx="86645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嫩嫩的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比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嫩的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更嫩,“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绿绿的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比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绿的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更绿,准确地表现了春草“新”的特点，用叠词更能表达对春草的喜爱之情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07" name="文本框 2"/>
          <p:cNvSpPr txBox="1">
            <a:spLocks noChangeArrowheads="1"/>
          </p:cNvSpPr>
          <p:nvPr/>
        </p:nvSpPr>
        <p:spPr bwMode="auto">
          <a:xfrm>
            <a:off x="158750" y="2795588"/>
            <a:ext cx="85026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/>
              <a:t>4.</a:t>
            </a:r>
            <a:r>
              <a:rPr lang="zh-CN" altLang="en-US" sz="3200" b="1"/>
              <a:t>体会“一大片一大片”给人的感觉。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38125" y="3268663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使人似乎看到春草遍地萌发的旺盛长势,感受到春草的勃勃生机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09" name="文本框 2"/>
          <p:cNvSpPr txBox="1">
            <a:spLocks noChangeArrowheads="1"/>
          </p:cNvSpPr>
          <p:nvPr/>
        </p:nvSpPr>
        <p:spPr bwMode="auto">
          <a:xfrm>
            <a:off x="158750" y="4344988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5</a:t>
            </a:r>
            <a:r>
              <a:rPr lang="zh-CN" altLang="zh-CN" sz="3200" b="1"/>
              <a:t>.</a:t>
            </a:r>
            <a:r>
              <a:rPr lang="zh-CN" altLang="en-US" sz="3200" b="1"/>
              <a:t>作者用了哪些动词写孩子们在草地上的游戏</a:t>
            </a:r>
            <a:r>
              <a:rPr lang="zh-CN" altLang="zh-CN" sz="3200" b="1"/>
              <a:t>?</a:t>
            </a:r>
            <a:r>
              <a:rPr lang="zh-CN" altLang="en-US" sz="3200" b="1"/>
              <a:t>这和写春草有什么关系</a:t>
            </a:r>
            <a:r>
              <a:rPr lang="zh-CN" altLang="zh-CN" sz="3200" b="1"/>
              <a:t>?</a:t>
            </a:r>
            <a:r>
              <a:rPr lang="zh-CN" altLang="en-US" sz="3200" b="1"/>
              <a:t>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39713" y="5421313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用“坐”“躺”“打滚”“踢”“赛跑”“捉迷藏”等动词,侧面表现了春草带给人的欢乐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  <p:bldP spid="3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AutoShape 2"/>
          <p:cNvSpPr>
            <a:spLocks noChangeArrowheads="1"/>
          </p:cNvSpPr>
          <p:nvPr/>
        </p:nvSpPr>
        <p:spPr bwMode="auto"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二、自主探究,学以致用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73730" name="文本框 1"/>
          <p:cNvSpPr txBox="1">
            <a:spLocks noChangeArrowheads="1"/>
          </p:cNvSpPr>
          <p:nvPr/>
        </p:nvSpPr>
        <p:spPr bwMode="auto">
          <a:xfrm>
            <a:off x="320675" y="935038"/>
            <a:ext cx="850265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自主赏析“春花图”。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【侧重理解词语的运用、描写的角度】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1.讨论作者是按什么层次描写春花的。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663575" y="2443163"/>
            <a:ext cx="748823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按“树上”“花下”“遍地”三个层次,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从高到低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描写春花的。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2" name="文本框 2"/>
          <p:cNvSpPr txBox="1">
            <a:spLocks noChangeArrowheads="1"/>
          </p:cNvSpPr>
          <p:nvPr/>
        </p:nvSpPr>
        <p:spPr bwMode="auto">
          <a:xfrm>
            <a:off x="320675" y="3519488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2.</a:t>
            </a:r>
            <a:r>
              <a:rPr lang="zh-CN" altLang="en-US" sz="3200" b="1"/>
              <a:t>如果不写“你不让我</a:t>
            </a:r>
            <a:r>
              <a:rPr lang="en-US" altLang="zh-CN" sz="3200" b="1"/>
              <a:t>,</a:t>
            </a:r>
            <a:r>
              <a:rPr lang="zh-CN" altLang="en-US" sz="3200" b="1"/>
              <a:t>我不让你”“赶趟儿”</a:t>
            </a:r>
            <a:r>
              <a:rPr lang="en-US" altLang="zh-CN" sz="3200" b="1"/>
              <a:t>,</a:t>
            </a:r>
            <a:r>
              <a:rPr lang="zh-CN" altLang="en-US" sz="3200" b="1"/>
              <a:t>表达效果有什么不同</a:t>
            </a:r>
            <a:r>
              <a:rPr lang="en-US" altLang="zh-CN" sz="3200" b="1"/>
              <a:t>?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36563" y="4595813"/>
            <a:ext cx="8270875" cy="206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这些句子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以拟人手法描绘出各种花竞相开放,百花争春、百花争艳的情景,非常形象,把花写活了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。如果不写这些句子,就显得平淡、呆板,缺少生气。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"/>
          <p:cNvSpPr txBox="1">
            <a:spLocks noChangeArrowheads="1"/>
          </p:cNvSpPr>
          <p:nvPr/>
        </p:nvSpPr>
        <p:spPr bwMode="auto">
          <a:xfrm>
            <a:off x="239713" y="239713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3</a:t>
            </a:r>
            <a:r>
              <a:rPr lang="zh-CN" altLang="en-US" sz="3200" b="1"/>
              <a:t>.“红的像火,粉的像霞,白的像雪”这三个句子的顺序能不能颠倒?为什么?  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239713" y="1316038"/>
            <a:ext cx="86645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不能颠倒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。因为这三种颜色是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和上句桃树、杏树、梨树的花的色彩一一对应的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755" name="文本框 2"/>
          <p:cNvSpPr txBox="1">
            <a:spLocks noChangeArrowheads="1"/>
          </p:cNvSpPr>
          <p:nvPr/>
        </p:nvSpPr>
        <p:spPr bwMode="auto">
          <a:xfrm>
            <a:off x="239713" y="2392363"/>
            <a:ext cx="850265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4</a:t>
            </a:r>
            <a:r>
              <a:rPr lang="zh-CN" altLang="en-US" sz="3200" b="1"/>
              <a:t>.作者是从哪几个角度写“树上”的花的?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01638" y="2974975"/>
            <a:ext cx="850265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花朵多,花色艳,花味甜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”一词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由实及虚,由春花联想到果实,表现花儿甜香得引人遐想,令人心醉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757" name="文本框 2"/>
          <p:cNvSpPr txBox="1">
            <a:spLocks noChangeArrowheads="1"/>
          </p:cNvSpPr>
          <p:nvPr/>
        </p:nvSpPr>
        <p:spPr bwMode="auto">
          <a:xfrm>
            <a:off x="239713" y="4543425"/>
            <a:ext cx="85026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5</a:t>
            </a:r>
            <a:r>
              <a:rPr lang="zh-CN" altLang="en-US" sz="3200" b="1"/>
              <a:t>.“闹”改为“飞”好不好?为什么?</a:t>
            </a:r>
            <a:endParaRPr lang="zh-CN" altLang="en-US" sz="3200" b="1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20675" y="5127625"/>
            <a:ext cx="86645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好。因为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闹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字中既写出了声响,又写出了喧闹的景象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如果用“飞”字,则只能表现飞时的形态,而不能表现声响和景象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  <p:bldP spid="3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"/>
          <p:cNvSpPr txBox="1">
            <a:spLocks noChangeArrowheads="1"/>
          </p:cNvSpPr>
          <p:nvPr/>
        </p:nvSpPr>
        <p:spPr bwMode="auto">
          <a:xfrm>
            <a:off x="271463" y="392113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6.写“花下”,则写了蜜蜂和蝴蝶,这与写花有什么关系? 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271463" y="1468438"/>
            <a:ext cx="86645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写“花下”的蜂闹蝶舞是侧面表现花儿的多、艳、甜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79" name="文本框 2"/>
          <p:cNvSpPr txBox="1">
            <a:spLocks noChangeArrowheads="1"/>
          </p:cNvSpPr>
          <p:nvPr/>
        </p:nvSpPr>
        <p:spPr bwMode="auto">
          <a:xfrm>
            <a:off x="190500" y="2544763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/>
              <a:t>7.体会“像眼睛,像星星,还眨呀眨的”这两个比喻的妙处。</a:t>
            </a:r>
            <a:endParaRPr lang="zh-CN" altLang="zh-CN" sz="3200" b="1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90500" y="3621088"/>
            <a:ext cx="8664575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这两个比喻描绘了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阳光下野花闪闪烁烁、逗人喜爱的样子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。野花“像眼睛”“像星星”写出了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野花的繁多、分布广、在微风中摇曳的特点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。“像眼睛,像星星,还眨呀眨的”,给人视觉上的美感,让人仿佛置身于野花丛中,芬芳美丽。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Text Box 5"/>
          <p:cNvSpPr txBox="1">
            <a:spLocks noChangeArrowheads="1"/>
          </p:cNvSpPr>
          <p:nvPr/>
        </p:nvSpPr>
        <p:spPr bwMode="auto">
          <a:xfrm>
            <a:off x="0" y="1557338"/>
            <a:ext cx="3024188" cy="2957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一、盼春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zh-CN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0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二、绘春   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zh-CN" altLang="zh-CN" sz="2800" b="1">
                <a:latin typeface="宋体" panose="02010600030101010101" pitchFamily="2" charset="-122"/>
              </a:rPr>
              <a:t>2-7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3059113" y="1628775"/>
            <a:ext cx="58324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Verdana" panose="020B0604030504040204" pitchFamily="34" charset="0"/>
              </a:rPr>
              <a:t>急切喜悦心情</a:t>
            </a:r>
            <a:r>
              <a:rPr lang="zh-CN" altLang="en-US">
                <a:latin typeface="Verdana" panose="020B0604030504040204" pitchFamily="34" charset="0"/>
              </a:rPr>
              <a:t> </a:t>
            </a:r>
            <a:endParaRPr lang="zh-CN" altLang="en-US" sz="3600" b="1">
              <a:solidFill>
                <a:srgbClr val="009900"/>
              </a:solidFill>
              <a:ea typeface="楷体_GB2312"/>
              <a:cs typeface="楷体_GB2312"/>
            </a:endParaRPr>
          </a:p>
        </p:txBody>
      </p:sp>
      <p:sp>
        <p:nvSpPr>
          <p:cNvPr id="60426" name="AutoShape 10"/>
          <p:cNvSpPr/>
          <p:nvPr/>
        </p:nvSpPr>
        <p:spPr bwMode="auto">
          <a:xfrm>
            <a:off x="3779838" y="3789363"/>
            <a:ext cx="215900" cy="2066925"/>
          </a:xfrm>
          <a:prstGeom prst="leftBrace">
            <a:avLst>
              <a:gd name="adj1" fmla="val 105176"/>
              <a:gd name="adj2" fmla="val 50000"/>
            </a:avLst>
          </a:prstGeom>
          <a:noFill/>
          <a:ln w="50800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3779838" y="3573463"/>
            <a:ext cx="3673475" cy="2314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春草图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春花图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春风图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春雨图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迎春图</a:t>
            </a:r>
            <a:endParaRPr lang="zh-CN" altLang="en-US" sz="2800" b="1">
              <a:solidFill>
                <a:srgbClr val="FFC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463" name="AutoShape 2"/>
          <p:cNvSpPr>
            <a:spLocks noChangeArrowheads="1"/>
          </p:cNvSpPr>
          <p:nvPr/>
        </p:nvSpPr>
        <p:spPr bwMode="auto"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AutoShape 10"/>
          <p:cNvSpPr/>
          <p:nvPr/>
        </p:nvSpPr>
        <p:spPr bwMode="auto">
          <a:xfrm>
            <a:off x="2124075" y="3068638"/>
            <a:ext cx="215900" cy="2066925"/>
          </a:xfrm>
          <a:prstGeom prst="leftBrace">
            <a:avLst>
              <a:gd name="adj1" fmla="val 105176"/>
              <a:gd name="adj2" fmla="val 50000"/>
            </a:avLst>
          </a:prstGeom>
          <a:noFill/>
          <a:ln w="50800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339975" y="2997200"/>
            <a:ext cx="58324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</a:rPr>
              <a:t>总写春景,宏观勾勒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4468" name="Text Box 6"/>
          <p:cNvSpPr txBox="1">
            <a:spLocks noChangeArrowheads="1"/>
          </p:cNvSpPr>
          <p:nvPr/>
        </p:nvSpPr>
        <p:spPr bwMode="auto">
          <a:xfrm>
            <a:off x="2268538" y="4149725"/>
            <a:ext cx="1798637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3—7</a:t>
            </a:r>
            <a:r>
              <a:rPr lang="zh-CN" altLang="en-US" sz="3200" b="1">
                <a:latin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</a:rPr>
              <a:t>分写,微观描绘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092950" y="2924175"/>
            <a:ext cx="58324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Verdana" panose="020B0604030504040204" pitchFamily="34" charset="0"/>
              </a:rPr>
              <a:t>由面到点</a:t>
            </a:r>
            <a:endParaRPr lang="zh-CN" altLang="en-US" sz="3200" b="1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04470" name="Rectangle 2"/>
          <p:cNvSpPr>
            <a:spLocks noGrp="1"/>
          </p:cNvSpPr>
          <p:nvPr/>
        </p:nvSpPr>
        <p:spPr bwMode="auto">
          <a:xfrm>
            <a:off x="3851275" y="908050"/>
            <a:ext cx="125412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 Black" panose="020B0A04020102020204" pitchFamily="34" charset="0"/>
                <a:ea typeface="楷体_GB2312"/>
                <a:cs typeface="楷体_GB2312"/>
              </a:rPr>
              <a:t>春</a:t>
            </a:r>
            <a:endParaRPr lang="zh-CN" altLang="zh-CN" sz="4800">
              <a:solidFill>
                <a:schemeClr val="tx2"/>
              </a:solidFill>
              <a:latin typeface="Arial Black" panose="020B0A04020102020204" pitchFamily="34" charset="0"/>
              <a:ea typeface="楷体_GB2312"/>
              <a:cs typeface="楷体_GB2312"/>
            </a:endParaRPr>
          </a:p>
        </p:txBody>
      </p:sp>
      <p:sp>
        <p:nvSpPr>
          <p:cNvPr id="104471" name="文本框 99"/>
          <p:cNvSpPr txBox="1">
            <a:spLocks noChangeArrowheads="1"/>
          </p:cNvSpPr>
          <p:nvPr/>
        </p:nvSpPr>
        <p:spPr bwMode="auto">
          <a:xfrm>
            <a:off x="5435600" y="3573463"/>
            <a:ext cx="3708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sz="2800" b="1" noProof="1">
                <a:solidFill>
                  <a:srgbClr val="FF3300"/>
                </a:solidFill>
              </a:rPr>
              <a:t>由点到面,</a:t>
            </a:r>
            <a:r>
              <a:rPr lang="zh-CN" sz="2800" b="1">
                <a:solidFill>
                  <a:srgbClr val="FF0000"/>
                </a:solidFill>
              </a:rPr>
              <a:t>正面</a:t>
            </a:r>
            <a:r>
              <a:rPr lang="zh-CN" altLang="en-US" sz="2800" b="1">
                <a:solidFill>
                  <a:srgbClr val="FF0000"/>
                </a:solidFill>
              </a:rPr>
              <a:t>到</a:t>
            </a:r>
            <a:r>
              <a:rPr lang="zh-CN" sz="2800" b="1">
                <a:solidFill>
                  <a:srgbClr val="FF0000"/>
                </a:solidFill>
              </a:rPr>
              <a:t>侧面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104472" name="文本框 99"/>
          <p:cNvSpPr txBox="1">
            <a:spLocks noChangeArrowheads="1"/>
          </p:cNvSpPr>
          <p:nvPr/>
        </p:nvSpPr>
        <p:spPr bwMode="auto">
          <a:xfrm>
            <a:off x="5435600" y="4149725"/>
            <a:ext cx="34575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由高到低</a:t>
            </a:r>
            <a:r>
              <a:rPr lang="zh-CN" sz="2800" b="1" noProof="1">
                <a:solidFill>
                  <a:srgbClr val="FF33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虚实结合</a:t>
            </a:r>
            <a:endParaRPr 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  <p:bldP spid="60422" grpId="0"/>
      <p:bldP spid="60426" grpId="0" bldLvl="0" animBg="1"/>
      <p:bldP spid="60427" grpId="0"/>
      <p:bldP spid="2" grpId="0" bldLvl="0" animBg="1"/>
      <p:bldP spid="3" grpId="0"/>
      <p:bldP spid="104468" grpId="0"/>
      <p:bldP spid="4" grpId="0"/>
      <p:bldP spid="104471" grpId="0"/>
      <p:bldP spid="1044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AutoShape 2"/>
          <p:cNvSpPr>
            <a:spLocks noChangeArrowheads="1"/>
          </p:cNvSpPr>
          <p:nvPr/>
        </p:nvSpPr>
        <p:spPr bwMode="auto">
          <a:xfrm>
            <a:off x="323850" y="908050"/>
            <a:ext cx="8626475" cy="450373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三、布置作业：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背诵课文第</a:t>
            </a: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1—4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自然段。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自主赏析探究剩余的几幅图画,培养学生的鉴赏能力。【赏析时,结合问题提示,从修辞的使用及表达效果,从用词的准确性和精练性,从作者情感的真实流露,从作者观察景物的多种角度等方面来赏析每一幅图画。】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>
                <a:ea typeface="楷体_GB2312"/>
                <a:cs typeface="楷体_GB2312"/>
              </a:rPr>
              <a:t>第三课时</a:t>
            </a:r>
            <a:endParaRPr lang="zh-CN" altLang="en-US" sz="5400" b="1"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AutoShape 2"/>
          <p:cNvSpPr>
            <a:spLocks noChangeArrowheads="1"/>
          </p:cNvSpPr>
          <p:nvPr/>
        </p:nvSpPr>
        <p:spPr bwMode="auto"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一、自主探究,学以致用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78850" name="文本框 1"/>
          <p:cNvSpPr txBox="1">
            <a:spLocks noChangeArrowheads="1"/>
          </p:cNvSpPr>
          <p:nvPr/>
        </p:nvSpPr>
        <p:spPr bwMode="auto">
          <a:xfrm>
            <a:off x="320675" y="935038"/>
            <a:ext cx="8502650" cy="206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(一)</a:t>
            </a:r>
            <a:r>
              <a:rPr lang="zh-CN" altLang="en-US" sz="3200" b="1"/>
              <a:t>自主赏析“春风图”。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【注重赏析写景的角度,比喻修辞的运用】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1.春风是无形的,看不到、摸不着,作者是从哪几个角度把春风写得有形、有味、有声的?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320675" y="2995613"/>
            <a:ext cx="821213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借助其他事物,从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触觉、嗅觉、听觉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三个角度来写春风。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852" name="文本框 2"/>
          <p:cNvSpPr txBox="1">
            <a:spLocks noChangeArrowheads="1"/>
          </p:cNvSpPr>
          <p:nvPr/>
        </p:nvSpPr>
        <p:spPr bwMode="auto">
          <a:xfrm>
            <a:off x="320675" y="4656138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.引用志南和尚的诗句“吹面不寒杨柳风”有什么作用?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58750" y="5559425"/>
            <a:ext cx="880300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引用是一种修辞。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吹面不寒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写春风的温暖; 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杨柳风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(拂动杨柳的风)写春风的柔和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8750" y="4073525"/>
            <a:ext cx="8501063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【五种感觉：触觉、嗅觉、听觉、味觉、视觉】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ldLvl="0"/>
      <p:bldP spid="4" grpId="0" bldLvl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>
                <a:ea typeface="楷体_GB2312"/>
                <a:cs typeface="楷体_GB2312"/>
              </a:rPr>
              <a:t>第一课时</a:t>
            </a:r>
            <a:endParaRPr lang="zh-CN" altLang="en-US" sz="5400" b="1">
              <a:ea typeface="楷体_GB2312"/>
              <a:cs typeface="楷体_GB231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1"/>
          <p:cNvSpPr txBox="1">
            <a:spLocks noChangeArrowheads="1"/>
          </p:cNvSpPr>
          <p:nvPr/>
        </p:nvSpPr>
        <p:spPr bwMode="auto">
          <a:xfrm>
            <a:off x="293688" y="350838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3</a:t>
            </a:r>
            <a:r>
              <a:rPr lang="zh-CN" altLang="en-US" sz="3200" b="1"/>
              <a:t>.体会“像母亲的手抚摸着你”这个比喻给人的感觉。  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320675" y="1316038"/>
            <a:ext cx="8664575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温暖和柔情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875" name="文本框 2"/>
          <p:cNvSpPr txBox="1">
            <a:spLocks noChangeArrowheads="1"/>
          </p:cNvSpPr>
          <p:nvPr/>
        </p:nvSpPr>
        <p:spPr bwMode="auto">
          <a:xfrm>
            <a:off x="293688" y="1898650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4</a:t>
            </a:r>
            <a:r>
              <a:rPr lang="zh-CN" altLang="en-US" sz="3200" b="1"/>
              <a:t>.春风本身是无味的,作者又是怎样写出春风的味儿的呢?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93688" y="2870200"/>
            <a:ext cx="850265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作者写了风里带来的“新翻的泥土的气息”,再“混着青草味儿,还有各种花的香”,这就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化无味为有味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了,而这些味道都是春天所特有的。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877" name="文本框 2"/>
          <p:cNvSpPr txBox="1">
            <a:spLocks noChangeArrowheads="1"/>
          </p:cNvSpPr>
          <p:nvPr/>
        </p:nvSpPr>
        <p:spPr bwMode="auto">
          <a:xfrm>
            <a:off x="293688" y="4438650"/>
            <a:ext cx="85026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5</a:t>
            </a:r>
            <a:r>
              <a:rPr lang="zh-CN" altLang="en-US" sz="3200" b="1"/>
              <a:t>.如何理解“卖弄”一词？</a:t>
            </a:r>
            <a:endParaRPr lang="zh-CN" altLang="en-US" sz="3200" b="1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20675" y="5022850"/>
            <a:ext cx="8529638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运用拟人的修辞，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卖弄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在这里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有炫耀的意思，是贬词褒用，强烈地表现出鸟儿活泼可爱的特点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  <p:bldP spid="6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文本框 1"/>
          <p:cNvSpPr txBox="1">
            <a:spLocks noChangeArrowheads="1"/>
          </p:cNvSpPr>
          <p:nvPr/>
        </p:nvSpPr>
        <p:spPr bwMode="auto">
          <a:xfrm>
            <a:off x="293688" y="350838"/>
            <a:ext cx="8502650" cy="255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(二)</a:t>
            </a:r>
            <a:r>
              <a:rPr lang="zh-CN" altLang="en-US" sz="3200" b="1"/>
              <a:t>自主赏析“春雨图”。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【侧重赏析春雨的特点,正面与侧面描写相结合的手法】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1.“像牛毛,像花针,像细丝”,表现了春雨的哪些特点?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320675" y="2997200"/>
            <a:ext cx="8202613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“牛毛、花针、细丝”都有细的共同特点,但又各有个性特点——牛毛多而细密,花针亮而闪烁,细丝柔而绵长</a:t>
            </a:r>
            <a:r>
              <a:rPr lang="zh-CN" altLang="en-US" sz="3200" b="1"/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由小到大、由断续到连续。所以,这三个比喻表现了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春雨细密、闪烁、绵长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的特点。运用排比的修辞,抒发对春雨的喜爱之情。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1"/>
          <p:cNvSpPr txBox="1">
            <a:spLocks noChangeArrowheads="1"/>
          </p:cNvSpPr>
          <p:nvPr/>
        </p:nvSpPr>
        <p:spPr bwMode="auto">
          <a:xfrm>
            <a:off x="250825" y="188913"/>
            <a:ext cx="86915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.体会“斜”“织”“全”“笼”所表现的内容。  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326390" y="768350"/>
            <a:ext cx="86645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含蓄地写了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轻悄悄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的春风,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照应了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像细丝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的比喻,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表现了开阔的视野,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准确地写出了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薄烟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的细密轻盈迷蒙的情状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23" name="文本框 2"/>
          <p:cNvSpPr txBox="1">
            <a:spLocks noChangeArrowheads="1"/>
          </p:cNvSpPr>
          <p:nvPr/>
        </p:nvSpPr>
        <p:spPr bwMode="auto">
          <a:xfrm>
            <a:off x="212090" y="2553018"/>
            <a:ext cx="889317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3</a:t>
            </a:r>
            <a:r>
              <a:rPr lang="zh-CN" altLang="en-US" sz="3200" b="1"/>
              <a:t>.“</a:t>
            </a:r>
            <a:r>
              <a:rPr lang="en-US" altLang="zh-CN" sz="3200" b="1"/>
              <a:t>小草儿也青得逼你的眼。</a:t>
            </a:r>
            <a:r>
              <a:rPr lang="zh-CN" altLang="en-US" sz="3200" b="1"/>
              <a:t>”中“逼”字好在哪里？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2090" y="3493453"/>
            <a:ext cx="85026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“逼”字生动活泼，富有动感，突出雨中植物新而闪光，色彩更艳，充满生机的特点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25" name="文本框 2"/>
          <p:cNvSpPr txBox="1">
            <a:spLocks noChangeArrowheads="1"/>
          </p:cNvSpPr>
          <p:nvPr/>
        </p:nvSpPr>
        <p:spPr bwMode="auto">
          <a:xfrm>
            <a:off x="250825" y="4668520"/>
            <a:ext cx="85026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4</a:t>
            </a:r>
            <a:r>
              <a:rPr lang="zh-CN" altLang="en-US" sz="3200" b="1"/>
              <a:t>.体会“静默”二字所表现的境界。</a:t>
            </a:r>
            <a:endParaRPr lang="zh-CN" altLang="en-US" sz="3200" b="1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96545" y="5247958"/>
            <a:ext cx="852963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用拟人笔法传神地写出了春雨中“安静而和平”的景象,表现出一种静态的美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29" name="文本框 99"/>
          <p:cNvSpPr txBox="1">
            <a:spLocks noChangeArrowheads="1"/>
          </p:cNvSpPr>
          <p:nvPr/>
        </p:nvSpPr>
        <p:spPr bwMode="auto">
          <a:xfrm>
            <a:off x="250825" y="6231890"/>
            <a:ext cx="8424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sz="1000" noProof="1"/>
              <a:t>　</a:t>
            </a:r>
            <a:r>
              <a:rPr lang="zh-CN" altLang="zh-CN" sz="3200" b="1" noProof="1">
                <a:solidFill>
                  <a:srgbClr val="FF0000"/>
                </a:solidFill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由</a:t>
            </a:r>
            <a:r>
              <a:rPr lang="en-US" sz="3200" b="1">
                <a:solidFill>
                  <a:srgbClr val="FF0000"/>
                </a:solidFill>
              </a:rPr>
              <a:t>景到人</a:t>
            </a:r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3200" b="1" noProof="1">
                <a:solidFill>
                  <a:srgbClr val="FF0000"/>
                </a:solidFill>
              </a:rPr>
              <a:t>由近到远</a:t>
            </a:r>
            <a:r>
              <a:rPr lang="en-US" altLang="zh-CN" sz="3200" b="1">
                <a:solidFill>
                  <a:srgbClr val="FF0000"/>
                </a:solidFill>
              </a:rPr>
              <a:t>，</a:t>
            </a:r>
            <a:r>
              <a:rPr lang="zh-CN" altLang="en-US" sz="3200" b="1">
                <a:solidFill>
                  <a:srgbClr val="FF0000"/>
                </a:solidFill>
              </a:rPr>
              <a:t>从静景写到动态</a:t>
            </a:r>
            <a:r>
              <a:rPr lang="zh-CN" sz="3200" b="1">
                <a:solidFill>
                  <a:srgbClr val="FF0000"/>
                </a:solidFill>
              </a:rPr>
              <a:t>。</a:t>
            </a:r>
            <a:r>
              <a:rPr lang="zh-CN" altLang="zh-CN" sz="3200" b="1" noProof="1">
                <a:solidFill>
                  <a:srgbClr val="FF0000"/>
                </a:solidFill>
              </a:rPr>
              <a:t>】</a:t>
            </a:r>
            <a:endParaRPr lang="zh-CN" altLang="en-US" sz="3200" b="1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  <p:bldP spid="6" grpId="0" bldLvl="0"/>
      <p:bldP spid="819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179388" y="1268413"/>
            <a:ext cx="8642350" cy="35036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en-US" altLang="zh-CN" sz="3200" b="1"/>
              <a:t>【</a:t>
            </a:r>
            <a:r>
              <a:rPr lang="zh-CN" altLang="en-US" sz="3200" b="1"/>
              <a:t>师概括“情景交融”的特点。</a:t>
            </a:r>
            <a:r>
              <a:rPr lang="en-US" altLang="zh-CN" sz="3200" b="1"/>
              <a:t>】</a:t>
            </a:r>
            <a:endParaRPr lang="en-US" altLang="zh-CN" sz="3200" b="1"/>
          </a:p>
          <a:p>
            <a:r>
              <a:rPr lang="en-US" altLang="zh-CN" sz="3200" b="1"/>
              <a:t> </a:t>
            </a:r>
            <a:r>
              <a:rPr lang="zh-CN" altLang="en-US" sz="3200" b="1"/>
              <a:t>前面的四幅图画</a:t>
            </a:r>
            <a:r>
              <a:rPr lang="en-US" altLang="zh-CN" sz="3200" b="1"/>
              <a:t>,</a:t>
            </a:r>
            <a:r>
              <a:rPr lang="zh-CN" altLang="en-US" sz="3200" b="1"/>
              <a:t>从四个侧面描绘了春景的美</a:t>
            </a:r>
            <a:r>
              <a:rPr lang="en-US" altLang="zh-CN" sz="3200" b="1"/>
              <a:t>,</a:t>
            </a:r>
            <a:r>
              <a:rPr lang="zh-CN" altLang="en-US" sz="3200" b="1"/>
              <a:t>字里行间到处</a:t>
            </a:r>
            <a:r>
              <a:rPr lang="zh-CN" altLang="en-US" sz="3200" b="1">
                <a:solidFill>
                  <a:srgbClr val="FF3300"/>
                </a:solidFill>
              </a:rPr>
              <a:t>洋溢着作者对春天的喜爱、赞美之情</a:t>
            </a:r>
            <a:r>
              <a:rPr lang="en-US" altLang="zh-CN" sz="3200" b="1"/>
              <a:t>,</a:t>
            </a:r>
            <a:r>
              <a:rPr lang="zh-CN" altLang="en-US" sz="3200" b="1"/>
              <a:t>这就是寓情于景的表现方法。 “一切景语皆情语”</a:t>
            </a:r>
            <a:r>
              <a:rPr lang="en-US" altLang="zh-CN" sz="3200" b="1"/>
              <a:t>,</a:t>
            </a:r>
            <a:r>
              <a:rPr lang="zh-CN" altLang="en-US" sz="3200" b="1"/>
              <a:t>作者写景的目的最终还是要</a:t>
            </a:r>
            <a:r>
              <a:rPr lang="zh-CN" altLang="en-US" sz="3200" b="1">
                <a:solidFill>
                  <a:srgbClr val="FF3300"/>
                </a:solidFill>
              </a:rPr>
              <a:t>表达自己的感情</a:t>
            </a:r>
            <a:r>
              <a:rPr lang="zh-CN" altLang="en-US" sz="3200" b="1"/>
              <a:t>。因此</a:t>
            </a:r>
            <a:r>
              <a:rPr lang="en-US" altLang="zh-CN" sz="3200" b="1"/>
              <a:t>,</a:t>
            </a:r>
            <a:r>
              <a:rPr lang="zh-CN" altLang="en-US" sz="3200" b="1">
                <a:solidFill>
                  <a:srgbClr val="FF3300"/>
                </a:solidFill>
              </a:rPr>
              <a:t>融情于景</a:t>
            </a:r>
            <a:r>
              <a:rPr lang="en-US" altLang="zh-CN" sz="3200" b="1">
                <a:solidFill>
                  <a:srgbClr val="FF3300"/>
                </a:solidFill>
              </a:rPr>
              <a:t>,</a:t>
            </a:r>
            <a:r>
              <a:rPr lang="zh-CN" altLang="en-US" sz="3200" b="1">
                <a:solidFill>
                  <a:srgbClr val="FF3300"/>
                </a:solidFill>
              </a:rPr>
              <a:t>或借景抒情</a:t>
            </a:r>
            <a:r>
              <a:rPr lang="en-US" altLang="zh-CN" sz="3200" b="1"/>
              <a:t>,</a:t>
            </a:r>
            <a:r>
              <a:rPr lang="zh-CN" altLang="en-US" sz="3200" b="1">
                <a:solidFill>
                  <a:srgbClr val="FF3300"/>
                </a:solidFill>
              </a:rPr>
              <a:t>是写景散文的共同特征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文本框 1"/>
          <p:cNvSpPr txBox="1">
            <a:spLocks noChangeArrowheads="1"/>
          </p:cNvSpPr>
          <p:nvPr/>
        </p:nvSpPr>
        <p:spPr bwMode="auto">
          <a:xfrm>
            <a:off x="293688" y="350838"/>
            <a:ext cx="8502650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(三)</a:t>
            </a:r>
            <a:r>
              <a:rPr lang="zh-CN" altLang="en-US" sz="3200" b="1"/>
              <a:t>自主赏析“迎春图”。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1.体会“城里乡下”“家家户户”“老老小小”表现的意思。</a:t>
            </a:r>
            <a:endParaRPr lang="zh-CN" altLang="en-US" sz="3200" b="1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395288" y="1989138"/>
            <a:ext cx="820261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“城里乡下”说明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家家户户”表现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人数之多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老老小小”表现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年龄之全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524" name="文本框 1"/>
          <p:cNvSpPr txBox="1">
            <a:spLocks noChangeArrowheads="1"/>
          </p:cNvSpPr>
          <p:nvPr/>
        </p:nvSpPr>
        <p:spPr bwMode="auto">
          <a:xfrm>
            <a:off x="250825" y="3213100"/>
            <a:ext cx="86915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. “也赶趟儿似的”中的“也”照应前文何处</a:t>
            </a:r>
            <a:r>
              <a:rPr lang="en-US" altLang="zh-CN" sz="3200" b="1"/>
              <a:t>?</a:t>
            </a:r>
            <a:r>
              <a:rPr lang="zh-CN" altLang="en-US" sz="3200" b="1"/>
              <a:t>这里的“赶趟儿”是什么意思</a:t>
            </a:r>
            <a:r>
              <a:rPr lang="en-US" altLang="zh-CN" sz="3200" b="1"/>
              <a:t>?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95288" y="4292600"/>
            <a:ext cx="8202612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这里的“也”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照应前文“春花图”中花的“赶趟儿”。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前文的“赶趟儿”写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百花争春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这里的“赶趟儿”写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人在争春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2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文本框 1"/>
          <p:cNvSpPr txBox="1">
            <a:spLocks noChangeArrowheads="1"/>
          </p:cNvSpPr>
          <p:nvPr/>
        </p:nvSpPr>
        <p:spPr bwMode="auto">
          <a:xfrm>
            <a:off x="82550" y="266065"/>
            <a:ext cx="896048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3</a:t>
            </a:r>
            <a:r>
              <a:rPr lang="zh-CN" altLang="en-US" sz="3200" b="1"/>
              <a:t>.“舒活舒活筋骨</a:t>
            </a:r>
            <a:r>
              <a:rPr lang="en-US" altLang="zh-CN" sz="3200" b="1"/>
              <a:t>,</a:t>
            </a:r>
            <a:r>
              <a:rPr lang="zh-CN" altLang="en-US" sz="3200" b="1"/>
              <a:t>抖擞抖擞精神”</a:t>
            </a:r>
            <a:r>
              <a:rPr lang="en-US" altLang="zh-CN" sz="3200" b="1"/>
              <a:t>,</a:t>
            </a:r>
            <a:r>
              <a:rPr lang="zh-CN" altLang="en-US" sz="3200" b="1"/>
              <a:t>如果写成“舒活筋骨</a:t>
            </a:r>
            <a:r>
              <a:rPr lang="en-US" altLang="zh-CN" sz="3200" b="1"/>
              <a:t>,</a:t>
            </a:r>
            <a:r>
              <a:rPr lang="zh-CN" altLang="en-US" sz="3200" b="1"/>
              <a:t>抖擞精神”</a:t>
            </a:r>
            <a:r>
              <a:rPr lang="en-US" altLang="zh-CN" sz="3200" b="1"/>
              <a:t>,</a:t>
            </a:r>
            <a:r>
              <a:rPr lang="zh-CN" altLang="en-US" sz="3200" b="1"/>
              <a:t>读起来感觉上有什么不同</a:t>
            </a:r>
            <a:r>
              <a:rPr lang="en-US" altLang="zh-CN" sz="3200" b="1"/>
              <a:t>? </a:t>
            </a:r>
            <a:endParaRPr lang="zh-CN" altLang="en-US" sz="3200" b="1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479425" y="1484313"/>
            <a:ext cx="866457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前一种写法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读起来给人以动感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后一种写法读起来使人觉得呆板。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548" name="文本框 2"/>
          <p:cNvSpPr txBox="1">
            <a:spLocks noChangeArrowheads="1"/>
          </p:cNvSpPr>
          <p:nvPr/>
        </p:nvSpPr>
        <p:spPr bwMode="auto">
          <a:xfrm>
            <a:off x="179388" y="2636838"/>
            <a:ext cx="85026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4</a:t>
            </a:r>
            <a:r>
              <a:rPr lang="zh-CN" altLang="en-US" sz="3200" b="1"/>
              <a:t>. “一年之计在于春”一句有什么含义</a:t>
            </a:r>
            <a:r>
              <a:rPr lang="en-US" altLang="zh-CN" sz="3200" b="1"/>
              <a:t>?</a:t>
            </a:r>
            <a:r>
              <a:rPr lang="en-US" altLang="zh-CN" sz="3200"/>
              <a:t> </a:t>
            </a:r>
            <a:endParaRPr lang="zh-CN" altLang="en-US" sz="320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3850" y="3213100"/>
            <a:ext cx="850265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写春天激励人们把握时机</a:t>
            </a:r>
            <a:r>
              <a:rPr lang="en-US" altLang="zh-CN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奋发向上</a:t>
            </a:r>
            <a:r>
              <a:rPr lang="en-US" altLang="zh-CN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辛勤劳作</a:t>
            </a:r>
            <a:r>
              <a:rPr lang="en-US" altLang="zh-CN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也抒发了作者热爱生活</a:t>
            </a:r>
            <a:r>
              <a:rPr lang="en-US" altLang="zh-CN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进而要创造美好生活、积极向上的感情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554" name="文本框 1"/>
          <p:cNvSpPr txBox="1">
            <a:spLocks noChangeArrowheads="1"/>
          </p:cNvSpPr>
          <p:nvPr/>
        </p:nvSpPr>
        <p:spPr bwMode="auto">
          <a:xfrm>
            <a:off x="250825" y="4797425"/>
            <a:ext cx="85026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5</a:t>
            </a:r>
            <a:r>
              <a:rPr lang="zh-CN" altLang="en-US" sz="3200" b="1"/>
              <a:t>.</a:t>
            </a:r>
            <a:r>
              <a:rPr lang="en-US" altLang="en-US" sz="3200" b="1"/>
              <a:t>迎春图与</a:t>
            </a:r>
            <a:r>
              <a:rPr lang="zh-CN" altLang="en-US" sz="3200" b="1"/>
              <a:t>其他</a:t>
            </a:r>
            <a:r>
              <a:rPr lang="en-US" altLang="en-US" sz="3200" b="1"/>
              <a:t>4幅春景图有何联系？</a:t>
            </a:r>
            <a:r>
              <a:rPr lang="en-US" altLang="zh-CN" sz="3200" b="1"/>
              <a:t> </a:t>
            </a:r>
            <a:endParaRPr lang="zh-CN" altLang="en-US" sz="3200" b="1"/>
          </a:p>
        </p:txBody>
      </p:sp>
      <p:sp>
        <p:nvSpPr>
          <p:cNvPr id="108555" name="Text Box 3"/>
          <p:cNvSpPr txBox="1">
            <a:spLocks noChangeArrowheads="1"/>
          </p:cNvSpPr>
          <p:nvPr/>
        </p:nvSpPr>
        <p:spPr bwMode="auto">
          <a:xfrm>
            <a:off x="395288" y="5445125"/>
            <a:ext cx="87487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</a:t>
            </a:r>
            <a:r>
              <a:rPr lang="en-US" altLang="zh-CN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幅春景图层层铺垫，很好地衬托了迎春图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4" grpId="0" bldLvl="0"/>
      <p:bldP spid="108555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AutoShape 2"/>
          <p:cNvSpPr>
            <a:spLocks noChangeArrowheads="1"/>
          </p:cNvSpPr>
          <p:nvPr/>
        </p:nvSpPr>
        <p:spPr bwMode="auto"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二、赏读提升</a:t>
            </a: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研读“赞春”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11619" name="文本框 1"/>
          <p:cNvSpPr txBox="1">
            <a:spLocks noChangeArrowheads="1"/>
          </p:cNvSpPr>
          <p:nvPr/>
        </p:nvSpPr>
        <p:spPr bwMode="auto">
          <a:xfrm>
            <a:off x="323850" y="1052513"/>
            <a:ext cx="85026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1.三个比喻句抓住了春天的什么特点</a:t>
            </a:r>
            <a:r>
              <a:rPr lang="en-US" altLang="zh-CN" sz="3200" b="1"/>
              <a:t>? </a:t>
            </a:r>
            <a:endParaRPr lang="zh-CN" altLang="en-US" sz="3200" b="1"/>
          </a:p>
        </p:txBody>
      </p:sp>
      <p:sp>
        <p:nvSpPr>
          <p:cNvPr id="111620" name="Text Box 3"/>
          <p:cNvSpPr txBox="1">
            <a:spLocks noChangeArrowheads="1"/>
          </p:cNvSpPr>
          <p:nvPr/>
        </p:nvSpPr>
        <p:spPr bwMode="auto">
          <a:xfrm>
            <a:off x="395288" y="1700213"/>
            <a:ext cx="8212137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“刚落地的娃娃”表现春天的“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像新生命的开始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给人以无限的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;“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花枝招展的小姑娘”状写春天的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令人喜爱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;“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健壮的青年”赞美春天充满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给人以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信心和力量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621" name="文本框 2"/>
          <p:cNvSpPr txBox="1">
            <a:spLocks noChangeArrowheads="1"/>
          </p:cNvSpPr>
          <p:nvPr/>
        </p:nvSpPr>
        <p:spPr bwMode="auto">
          <a:xfrm>
            <a:off x="323850" y="3860800"/>
            <a:ext cx="85026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. 这三个比喻句能不能颠倒</a:t>
            </a:r>
            <a:r>
              <a:rPr lang="en-US" altLang="zh-CN" sz="3200" b="1"/>
              <a:t>?</a:t>
            </a:r>
            <a:r>
              <a:rPr lang="zh-CN" altLang="en-US" sz="3200" b="1"/>
              <a:t>为什么</a:t>
            </a:r>
            <a:r>
              <a:rPr lang="en-US" altLang="zh-CN" sz="3200" b="1"/>
              <a:t>?</a:t>
            </a:r>
            <a:endParaRPr lang="zh-CN" altLang="en-US" sz="3200" b="1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3850" y="4508500"/>
            <a:ext cx="8529638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这三个比喻句从“娃娃”写到“姑娘”再写到“青年”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形象地表现了春天成长的进程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排列有序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不能颠倒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 bldLvl="0"/>
      <p:bldP spid="4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文本框 1"/>
          <p:cNvSpPr txBox="1">
            <a:spLocks noChangeArrowheads="1"/>
          </p:cNvSpPr>
          <p:nvPr/>
        </p:nvSpPr>
        <p:spPr bwMode="auto">
          <a:xfrm>
            <a:off x="641350" y="1989138"/>
            <a:ext cx="85026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3.</a:t>
            </a:r>
            <a:r>
              <a:rPr lang="zh-CN" altLang="en-US" sz="3200" b="1"/>
              <a:t>研讨这一部分和第二部分的关系。  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479425" y="2708275"/>
            <a:ext cx="8664575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这一部分赞美春天蓬勃的生命力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强调它的“新”“美”“力”。这个结尾正是对五幅春景图含义的概括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点明了全文的中心思想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5"/>
          <p:cNvSpPr txBox="1">
            <a:spLocks noChangeArrowheads="1"/>
          </p:cNvSpPr>
          <p:nvPr/>
        </p:nvSpPr>
        <p:spPr bwMode="auto">
          <a:xfrm>
            <a:off x="0" y="1557338"/>
            <a:ext cx="3024188" cy="2957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一、盼春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zh-CN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0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二、绘春   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zh-CN" altLang="zh-CN" sz="2800" b="1">
                <a:latin typeface="宋体" panose="02010600030101010101" pitchFamily="2" charset="-122"/>
              </a:rPr>
              <a:t>2-7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3059113" y="1628775"/>
            <a:ext cx="58324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Verdana" panose="020B0604030504040204" pitchFamily="34" charset="0"/>
              </a:rPr>
              <a:t>急切喜悦心情</a:t>
            </a:r>
            <a:r>
              <a:rPr lang="zh-CN" altLang="en-US">
                <a:latin typeface="Verdana" panose="020B0604030504040204" pitchFamily="34" charset="0"/>
              </a:rPr>
              <a:t> </a:t>
            </a:r>
            <a:endParaRPr lang="zh-CN" altLang="en-US" sz="3600" b="1">
              <a:solidFill>
                <a:srgbClr val="009900"/>
              </a:solidFill>
              <a:ea typeface="楷体_GB2312"/>
              <a:cs typeface="楷体_GB2312"/>
            </a:endParaRPr>
          </a:p>
        </p:txBody>
      </p:sp>
      <p:sp>
        <p:nvSpPr>
          <p:cNvPr id="60426" name="AutoShape 10"/>
          <p:cNvSpPr/>
          <p:nvPr/>
        </p:nvSpPr>
        <p:spPr bwMode="auto">
          <a:xfrm>
            <a:off x="3779838" y="3789363"/>
            <a:ext cx="215900" cy="2066925"/>
          </a:xfrm>
          <a:prstGeom prst="leftBrace">
            <a:avLst>
              <a:gd name="adj1" fmla="val 105176"/>
              <a:gd name="adj2" fmla="val 50000"/>
            </a:avLst>
          </a:prstGeom>
          <a:noFill/>
          <a:ln w="50800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3779838" y="3573463"/>
            <a:ext cx="3673475" cy="2314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春草图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春花图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春风图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春雨图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迎春图</a:t>
            </a:r>
            <a:endParaRPr lang="zh-CN" altLang="en-US" sz="2800" b="1">
              <a:solidFill>
                <a:srgbClr val="FFC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502" name="AutoShape 2"/>
          <p:cNvSpPr>
            <a:spLocks noChangeArrowheads="1"/>
          </p:cNvSpPr>
          <p:nvPr/>
        </p:nvSpPr>
        <p:spPr bwMode="auto"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AutoShape 10"/>
          <p:cNvSpPr/>
          <p:nvPr/>
        </p:nvSpPr>
        <p:spPr bwMode="auto">
          <a:xfrm>
            <a:off x="2124075" y="3068638"/>
            <a:ext cx="215900" cy="2066925"/>
          </a:xfrm>
          <a:prstGeom prst="leftBrace">
            <a:avLst>
              <a:gd name="adj1" fmla="val 105176"/>
              <a:gd name="adj2" fmla="val 50000"/>
            </a:avLst>
          </a:prstGeom>
          <a:noFill/>
          <a:ln w="50800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339975" y="2997200"/>
            <a:ext cx="58324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</a:rPr>
              <a:t>总写春景,宏观勾勒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6505" name="Text Box 6"/>
          <p:cNvSpPr txBox="1">
            <a:spLocks noChangeArrowheads="1"/>
          </p:cNvSpPr>
          <p:nvPr/>
        </p:nvSpPr>
        <p:spPr bwMode="auto">
          <a:xfrm>
            <a:off x="2268538" y="4149725"/>
            <a:ext cx="1798637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3—7</a:t>
            </a:r>
            <a:r>
              <a:rPr lang="zh-CN" altLang="en-US" sz="3200" b="1">
                <a:latin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</a:rPr>
              <a:t>分写,微观描绘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092950" y="2924175"/>
            <a:ext cx="58324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Verdana" panose="020B0604030504040204" pitchFamily="34" charset="0"/>
              </a:rPr>
              <a:t>由面到点</a:t>
            </a:r>
            <a:endParaRPr lang="zh-CN" altLang="en-US" sz="3200" b="1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06507" name="Rectangle 2"/>
          <p:cNvSpPr>
            <a:spLocks noGrp="1"/>
          </p:cNvSpPr>
          <p:nvPr/>
        </p:nvSpPr>
        <p:spPr bwMode="auto">
          <a:xfrm>
            <a:off x="3851275" y="908050"/>
            <a:ext cx="125412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 Black" panose="020B0A04020102020204" pitchFamily="34" charset="0"/>
                <a:ea typeface="楷体_GB2312"/>
                <a:cs typeface="楷体_GB2312"/>
              </a:rPr>
              <a:t>春</a:t>
            </a:r>
            <a:endParaRPr lang="zh-CN" altLang="zh-CN" sz="4800">
              <a:solidFill>
                <a:schemeClr val="tx2"/>
              </a:solidFill>
              <a:latin typeface="Arial Black" panose="020B0A04020102020204" pitchFamily="34" charset="0"/>
              <a:ea typeface="楷体_GB2312"/>
              <a:cs typeface="楷体_GB2312"/>
            </a:endParaRPr>
          </a:p>
        </p:txBody>
      </p:sp>
      <p:sp>
        <p:nvSpPr>
          <p:cNvPr id="106508" name="文本框 99"/>
          <p:cNvSpPr txBox="1">
            <a:spLocks noChangeArrowheads="1"/>
          </p:cNvSpPr>
          <p:nvPr/>
        </p:nvSpPr>
        <p:spPr bwMode="auto">
          <a:xfrm>
            <a:off x="5435600" y="3573463"/>
            <a:ext cx="3708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sz="2800" b="1" noProof="1">
                <a:solidFill>
                  <a:srgbClr val="FF3300"/>
                </a:solidFill>
              </a:rPr>
              <a:t>由点到面,</a:t>
            </a:r>
            <a:r>
              <a:rPr lang="zh-CN" sz="2800" b="1">
                <a:solidFill>
                  <a:srgbClr val="FF0000"/>
                </a:solidFill>
              </a:rPr>
              <a:t>正面</a:t>
            </a:r>
            <a:r>
              <a:rPr lang="zh-CN" altLang="en-US" sz="2800" b="1">
                <a:solidFill>
                  <a:srgbClr val="FF0000"/>
                </a:solidFill>
              </a:rPr>
              <a:t>到</a:t>
            </a:r>
            <a:r>
              <a:rPr lang="zh-CN" sz="2800" b="1">
                <a:solidFill>
                  <a:srgbClr val="FF0000"/>
                </a:solidFill>
              </a:rPr>
              <a:t>侧面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106509" name="文本框 99"/>
          <p:cNvSpPr txBox="1">
            <a:spLocks noChangeArrowheads="1"/>
          </p:cNvSpPr>
          <p:nvPr/>
        </p:nvSpPr>
        <p:spPr bwMode="auto">
          <a:xfrm>
            <a:off x="5435600" y="4005263"/>
            <a:ext cx="34575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由高到低</a:t>
            </a:r>
            <a:r>
              <a:rPr lang="zh-CN" sz="2800" b="1" noProof="1">
                <a:solidFill>
                  <a:srgbClr val="FF33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虚实结合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106510" name="文本框 99"/>
          <p:cNvSpPr txBox="1">
            <a:spLocks noChangeArrowheads="1"/>
          </p:cNvSpPr>
          <p:nvPr/>
        </p:nvSpPr>
        <p:spPr bwMode="auto">
          <a:xfrm>
            <a:off x="5435600" y="4508500"/>
            <a:ext cx="34575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sz="2800" b="1">
                <a:solidFill>
                  <a:srgbClr val="FF0000"/>
                </a:solidFill>
              </a:rPr>
              <a:t>触觉</a:t>
            </a:r>
            <a:r>
              <a:rPr lang="zh-CN" altLang="en-US" sz="2800" b="1">
                <a:solidFill>
                  <a:srgbClr val="FF3300"/>
                </a:solidFill>
              </a:rPr>
              <a:t>、</a:t>
            </a:r>
            <a:r>
              <a:rPr lang="zh-CN" sz="2800" b="1">
                <a:solidFill>
                  <a:srgbClr val="FF0000"/>
                </a:solidFill>
              </a:rPr>
              <a:t>嗅觉</a:t>
            </a:r>
            <a:r>
              <a:rPr lang="zh-CN" altLang="en-US" sz="2800" b="1">
                <a:solidFill>
                  <a:srgbClr val="FF3300"/>
                </a:solidFill>
              </a:rPr>
              <a:t>、</a:t>
            </a:r>
            <a:r>
              <a:rPr lang="zh-CN" sz="2800" b="1">
                <a:solidFill>
                  <a:srgbClr val="FF0000"/>
                </a:solidFill>
              </a:rPr>
              <a:t>听觉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106511" name="文本框 99"/>
          <p:cNvSpPr txBox="1">
            <a:spLocks noChangeArrowheads="1"/>
          </p:cNvSpPr>
          <p:nvPr/>
        </p:nvSpPr>
        <p:spPr bwMode="auto">
          <a:xfrm>
            <a:off x="5364163" y="4941888"/>
            <a:ext cx="35941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由</a:t>
            </a:r>
            <a:r>
              <a:rPr lang="en-US" sz="2800" b="1">
                <a:solidFill>
                  <a:srgbClr val="FF0000"/>
                </a:solidFill>
              </a:rPr>
              <a:t>景到人</a:t>
            </a:r>
            <a:r>
              <a:rPr lang="en-US" sz="2800" b="1" noProof="1">
                <a:solidFill>
                  <a:srgbClr val="FF3300"/>
                </a:solidFill>
              </a:rPr>
              <a:t>,</a:t>
            </a:r>
            <a:r>
              <a:rPr lang="zh-CN" altLang="en-US" sz="2800" b="1" noProof="1">
                <a:solidFill>
                  <a:srgbClr val="FF0000"/>
                </a:solidFill>
              </a:rPr>
              <a:t>由近到远</a:t>
            </a:r>
            <a:endParaRPr lang="zh-CN" altLang="en-US" sz="2800" b="1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60422" grpId="0"/>
      <p:bldP spid="60426" grpId="0" bldLvl="0" animBg="1"/>
      <p:bldP spid="60427" grpId="0"/>
      <p:bldP spid="2" grpId="0" bldLvl="0" animBg="1"/>
      <p:bldP spid="3" grpId="0"/>
      <p:bldP spid="106505" grpId="0"/>
      <p:bldP spid="4" grpId="0"/>
      <p:bldP spid="106508" grpId="0"/>
      <p:bldP spid="106509" grpId="0"/>
      <p:bldP spid="106510" grpId="0"/>
      <p:bldP spid="1065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0" y="260350"/>
            <a:ext cx="918051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i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课后思考探究答案</a:t>
            </a:r>
            <a:endParaRPr lang="zh-CN" altLang="en-US" sz="4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0" y="1022350"/>
            <a:ext cx="9040495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二、</a:t>
            </a:r>
            <a:r>
              <a:rPr lang="zh-CN" altLang="en-US" sz="3200" b="1"/>
              <a:t>示例</a:t>
            </a:r>
            <a:r>
              <a:rPr lang="en-US" altLang="zh-CN" sz="3200" b="1"/>
              <a:t>:</a:t>
            </a:r>
            <a:r>
              <a:rPr lang="zh-CN" altLang="en-US" sz="3200" b="1"/>
              <a:t>符合儿童口吻的活泼语言：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1.</a:t>
            </a:r>
            <a:r>
              <a:rPr lang="en-US" altLang="zh-CN" sz="3200" b="1"/>
              <a:t>“</a:t>
            </a:r>
            <a:r>
              <a:rPr lang="zh-CN" altLang="en-US" sz="3200" b="1"/>
              <a:t>偷偷地</a:t>
            </a:r>
            <a:r>
              <a:rPr lang="en-US" altLang="zh-CN" sz="3200" b="1">
                <a:sym typeface="+mn-ea"/>
              </a:rPr>
              <a:t>,</a:t>
            </a:r>
            <a:r>
              <a:rPr lang="zh-CN" altLang="en-US" sz="3200" b="1"/>
              <a:t>嫩嫩的</a:t>
            </a:r>
            <a:r>
              <a:rPr lang="en-US" altLang="zh-CN" sz="3200" b="1">
                <a:sym typeface="+mn-ea"/>
              </a:rPr>
              <a:t>,</a:t>
            </a:r>
            <a:r>
              <a:rPr lang="zh-CN" altLang="en-US" sz="3200" b="1"/>
              <a:t>绿绿的</a:t>
            </a:r>
            <a:r>
              <a:rPr lang="en-US" altLang="zh-CN" sz="3200" b="1"/>
              <a:t>,</a:t>
            </a:r>
            <a:r>
              <a:rPr lang="zh-CN" altLang="en-US" sz="3200" b="1"/>
              <a:t>软绵绵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，使用叠词表现小草的情态和色彩，</a:t>
            </a:r>
            <a:r>
              <a:rPr lang="zh-CN" altLang="en-US" sz="3200" b="1">
                <a:sym typeface="+mn-ea"/>
              </a:rPr>
              <a:t>小草仿佛有灵性、有个性。读来</a:t>
            </a:r>
            <a:r>
              <a:rPr lang="zh-CN" altLang="en-US" sz="3200" b="1">
                <a:sym typeface="+mn-ea"/>
              </a:rPr>
              <a:t>朗朗上口，节奏明快，充分表现春天的勃勃生机。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2.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打两个滚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>
                <a:sym typeface="+mn-ea"/>
              </a:rPr>
              <a:t>捉几回迷藏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，多用短句，跳跃感强，符合儿童说话的特征，富有童趣。       </a:t>
            </a:r>
            <a:r>
              <a:rPr lang="en-US" altLang="zh-CN" sz="3200" b="1">
                <a:sym typeface="+mn-ea"/>
              </a:rPr>
              <a:t>3.</a:t>
            </a:r>
            <a:r>
              <a:rPr lang="zh-CN" altLang="en-US" sz="3200" b="1"/>
              <a:t>“花下成千成百的蜜蜂嗡嗡地闹着。”“呼朋引伴地卖弄清脆的喉咙</a:t>
            </a:r>
            <a:r>
              <a:rPr lang="en-US" altLang="zh-CN" sz="3200" b="1"/>
              <a:t>,</a:t>
            </a:r>
            <a:r>
              <a:rPr lang="zh-CN" altLang="en-US" sz="3200" b="1"/>
              <a:t>唱出宛转的曲子</a:t>
            </a:r>
            <a:r>
              <a:rPr lang="en-US" altLang="zh-CN" sz="3200" b="1"/>
              <a:t>,</a:t>
            </a:r>
            <a:r>
              <a:rPr lang="zh-CN" altLang="en-US" sz="3200" b="1"/>
              <a:t>与轻风流水应和着。”就带有童话的感觉</a:t>
            </a:r>
            <a:r>
              <a:rPr lang="en-US" altLang="zh-CN" sz="3200" b="1"/>
              <a:t>,</a:t>
            </a:r>
            <a:r>
              <a:rPr lang="zh-CN" altLang="en-US" sz="3200" b="1"/>
              <a:t>清新、活泼、优美。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/>
          </p:cNvSpPr>
          <p:nvPr/>
        </p:nvSpPr>
        <p:spPr bwMode="auto">
          <a:xfrm>
            <a:off x="539750" y="188913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一、掌握字词</a:t>
            </a: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了解文学常识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54274" name="Rectangle 3"/>
          <p:cNvSpPr>
            <a:spLocks noGrp="1"/>
          </p:cNvSpPr>
          <p:nvPr/>
        </p:nvSpPr>
        <p:spPr bwMode="auto">
          <a:xfrm>
            <a:off x="323850" y="1628775"/>
            <a:ext cx="8820150" cy="2520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、给下列红色字注音或根据拼音写汉字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窠巢         宛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转        应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薄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烟         黄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晕        蓑笠</a:t>
            </a:r>
            <a:endParaRPr lang="zh-CN" altLang="en-US" sz="32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yùn niàn</a:t>
            </a:r>
            <a:r>
              <a:rPr lang="en-US" altLang="zh-CN" sz="3200">
                <a:solidFill>
                  <a:srgbClr val="FF3300"/>
                </a:solidFill>
                <a:ea typeface="黑体" panose="02010609060101010101" pitchFamily="49" charset="-122"/>
              </a:rPr>
              <a:t>g</a:t>
            </a:r>
            <a:r>
              <a:rPr lang="en-US" altLang="zh-CN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liáo 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亮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dǒu sǒu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11188" y="1989138"/>
            <a:ext cx="90614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>
                <a:latin typeface="宋体" panose="02010600030101010101" pitchFamily="2" charset="-122"/>
                <a:sym typeface="黑体" panose="02010609060101010101" pitchFamily="49" charset="-122"/>
              </a:rPr>
              <a:t>kē cháo</a:t>
            </a:r>
            <a:r>
              <a:rPr lang="zh-CN" altLang="zh-CN" sz="3200" b="1">
                <a:latin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</a:rPr>
              <a:t>      </a:t>
            </a:r>
            <a:r>
              <a:rPr lang="zh-CN" altLang="zh-CN" sz="3200" b="1">
                <a:latin typeface="宋体" panose="02010600030101010101" pitchFamily="2" charset="-122"/>
              </a:rPr>
              <a:t>w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3200" b="1">
                <a:latin typeface="宋体" panose="02010600030101010101" pitchFamily="2" charset="-122"/>
              </a:rPr>
              <a:t>n</a:t>
            </a:r>
            <a:r>
              <a:rPr lang="zh-CN" altLang="en-US" sz="3200" b="1">
                <a:latin typeface="宋体" panose="02010600030101010101" pitchFamily="2" charset="-122"/>
              </a:rPr>
              <a:t>        </a:t>
            </a:r>
            <a:r>
              <a:rPr lang="zh-CN" altLang="zh-CN" sz="3200" b="1">
                <a:latin typeface="宋体" panose="02010600030101010101" pitchFamily="2" charset="-122"/>
              </a:rPr>
              <a:t>h</a:t>
            </a:r>
            <a:r>
              <a:rPr lang="zh-CN" altLang="zh-CN" sz="3200" b="1">
                <a:latin typeface="宋体" panose="02010600030101010101" pitchFamily="2" charset="-122"/>
                <a:sym typeface="黑体" panose="02010609060101010101" pitchFamily="49" charset="-122"/>
              </a:rPr>
              <a:t>è</a:t>
            </a:r>
            <a:r>
              <a:rPr lang="zh-CN" altLang="zh-CN" sz="3200" b="1">
                <a:latin typeface="宋体" panose="02010600030101010101" pitchFamily="2" charset="-122"/>
              </a:rPr>
              <a:t>             </a:t>
            </a:r>
            <a:r>
              <a:rPr lang="zh-CN" altLang="en-US" sz="3200" b="1">
                <a:latin typeface="宋体" panose="02010600030101010101" pitchFamily="2" charset="-122"/>
              </a:rPr>
              <a:t>     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      </a:t>
            </a:r>
            <a:r>
              <a:rPr lang="zh-CN" altLang="zh-CN" sz="3200" b="1">
                <a:latin typeface="宋体" panose="02010600030101010101" pitchFamily="2" charset="-122"/>
              </a:rPr>
              <a:t>b</a:t>
            </a:r>
            <a:r>
              <a:rPr lang="zh-CN" altLang="zh-CN" sz="3200" b="1">
                <a:latin typeface="宋体" panose="02010600030101010101" pitchFamily="2" charset="-122"/>
                <a:sym typeface="黑体" panose="02010609060101010101" pitchFamily="49" charset="-122"/>
              </a:rPr>
              <a:t>ó</a:t>
            </a:r>
            <a:r>
              <a:rPr lang="zh-CN" altLang="zh-CN" sz="3200" b="1">
                <a:latin typeface="宋体" panose="02010600030101010101" pitchFamily="2" charset="-122"/>
              </a:rPr>
              <a:t>          </a:t>
            </a:r>
            <a:r>
              <a:rPr lang="zh-CN" altLang="en-US" sz="3200" b="1">
                <a:latin typeface="宋体" panose="02010600030101010101" pitchFamily="2" charset="-122"/>
              </a:rPr>
              <a:t>  </a:t>
            </a:r>
            <a:r>
              <a:rPr lang="zh-CN" altLang="zh-CN" sz="3200" b="1">
                <a:latin typeface="宋体" panose="02010600030101010101" pitchFamily="2" charset="-122"/>
              </a:rPr>
              <a:t>y</a:t>
            </a:r>
            <a:r>
              <a:rPr lang="zh-CN" altLang="zh-CN" sz="3200" b="1">
                <a:latin typeface="宋体" panose="02010600030101010101" pitchFamily="2" charset="-122"/>
                <a:sym typeface="黑体" panose="02010609060101010101" pitchFamily="49" charset="-122"/>
              </a:rPr>
              <a:t>ù</a:t>
            </a:r>
            <a:r>
              <a:rPr lang="zh-CN" altLang="zh-CN" sz="3200" b="1">
                <a:latin typeface="宋体" panose="02010600030101010101" pitchFamily="2" charset="-122"/>
              </a:rPr>
              <a:t>n        </a:t>
            </a:r>
            <a:r>
              <a:rPr lang="en-US" altLang="zh-CN" sz="3200" b="1">
                <a:latin typeface="宋体" panose="02010600030101010101" pitchFamily="2" charset="-122"/>
              </a:rPr>
              <a:t>suō lì</a:t>
            </a:r>
            <a:r>
              <a:rPr lang="zh-CN" altLang="zh-CN" sz="3200" b="1">
                <a:latin typeface="宋体" panose="02010600030101010101" pitchFamily="2" charset="-122"/>
              </a:rPr>
              <a:t> 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8" name="Text Box 4"/>
          <p:cNvSpPr txBox="1">
            <a:spLocks noChangeArrowheads="1"/>
          </p:cNvSpPr>
          <p:nvPr/>
        </p:nvSpPr>
        <p:spPr bwMode="auto">
          <a:xfrm>
            <a:off x="900113" y="3068638"/>
            <a:ext cx="90614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en-US" altLang="en-US" sz="3200" b="1">
                <a:latin typeface="宋体" panose="02010600030101010101" pitchFamily="2" charset="-122"/>
                <a:sym typeface="黑体" panose="02010609060101010101" pitchFamily="49" charset="-122"/>
              </a:rPr>
              <a:t>酝酿</a:t>
            </a:r>
            <a:r>
              <a:rPr lang="en-US" altLang="zh-CN" sz="3200" b="1">
                <a:latin typeface="宋体" panose="02010600030101010101" pitchFamily="2" charset="-122"/>
                <a:sym typeface="黑体" panose="02010609060101010101" pitchFamily="49" charset="-122"/>
              </a:rPr>
              <a:t>         </a:t>
            </a:r>
            <a:r>
              <a:rPr lang="zh-CN" altLang="en-US" sz="3200" b="1">
                <a:latin typeface="宋体" panose="02010600030101010101" pitchFamily="2" charset="-122"/>
              </a:rPr>
              <a:t>嘹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          </a:t>
            </a:r>
            <a:r>
              <a:rPr lang="zh-CN" altLang="zh-CN" sz="3200" b="1">
                <a:latin typeface="宋体" panose="02010600030101010101" pitchFamily="2" charset="-122"/>
              </a:rPr>
              <a:t>抖擞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  <p:bldP spid="12298" grpId="0" bldLvl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0" y="260350"/>
            <a:ext cx="918051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i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课后思考探究答案</a:t>
            </a:r>
            <a:endParaRPr lang="zh-CN" altLang="en-US" sz="4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51435" y="1328420"/>
            <a:ext cx="9040495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二、</a:t>
            </a:r>
            <a:r>
              <a:rPr lang="zh-CN" altLang="en-US" sz="3200" b="1"/>
              <a:t>示例</a:t>
            </a:r>
            <a:r>
              <a:rPr lang="en-US" altLang="zh-CN" sz="3200" b="1"/>
              <a:t>:</a:t>
            </a:r>
            <a:r>
              <a:rPr lang="zh-CN" altLang="en-US" sz="3200" b="1"/>
              <a:t>契合儿童心理的修辞手法：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1.</a:t>
            </a:r>
            <a:r>
              <a:rPr lang="en-US" altLang="zh-CN" sz="3200" b="1"/>
              <a:t>“</a:t>
            </a:r>
            <a:r>
              <a:rPr lang="zh-CN" altLang="en-US" sz="3200" b="1"/>
              <a:t>红的像火</a:t>
            </a:r>
            <a:r>
              <a:rPr lang="en-US" altLang="zh-CN" sz="3200" b="1">
                <a:sym typeface="+mn-ea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白</a:t>
            </a:r>
            <a:r>
              <a:rPr lang="zh-CN" altLang="en-US" sz="3200" b="1"/>
              <a:t>的像雪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，运用比喻写尽桃树、杏树、隶书花之灿烂。</a:t>
            </a:r>
            <a:r>
              <a:rPr lang="en-US" altLang="zh-CN" sz="3200" b="1">
                <a:sym typeface="+mn-ea"/>
              </a:rPr>
              <a:t>2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.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春天像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sym typeface="+mn-ea"/>
              </a:rPr>
              <a:t>春天</a:t>
            </a:r>
            <a:r>
              <a:rPr lang="zh-CN" altLang="en-US" sz="3200" b="1">
                <a:sym typeface="+mn-ea"/>
              </a:rPr>
              <a:t>像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sym typeface="+mn-ea"/>
              </a:rPr>
              <a:t>春天像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3200" b="1"/>
              <a:t>。”运用排比、比喻表现出春天的</a:t>
            </a:r>
            <a:r>
              <a:rPr lang="en-US" altLang="zh-CN" sz="3200" b="1"/>
              <a:t>“</a:t>
            </a:r>
            <a:r>
              <a:rPr lang="zh-CN" altLang="en-US" sz="3200" b="1"/>
              <a:t>新</a:t>
            </a:r>
            <a:r>
              <a:rPr lang="en-US" altLang="zh-CN" sz="3200" b="1"/>
              <a:t>”“</a:t>
            </a:r>
            <a:r>
              <a:rPr lang="zh-CN" altLang="en-US" sz="3200" b="1"/>
              <a:t>美</a:t>
            </a:r>
            <a:r>
              <a:rPr lang="en-US" altLang="zh-CN" sz="3200" b="1"/>
              <a:t>”“</a:t>
            </a:r>
            <a:r>
              <a:rPr lang="zh-CN" altLang="en-US" sz="3200" b="1"/>
              <a:t>力</a:t>
            </a:r>
            <a:r>
              <a:rPr lang="en-US" altLang="zh-CN" sz="3200" b="1"/>
              <a:t>”</a:t>
            </a:r>
            <a:r>
              <a:rPr lang="zh-CN" altLang="en-US" sz="3200" b="1"/>
              <a:t>，抒发了作者对春天的赞美之情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-317" y="4053205"/>
            <a:ext cx="9072562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三、示例</a:t>
            </a:r>
            <a:r>
              <a:rPr lang="en-US" altLang="zh-CN" sz="3200" b="1">
                <a:latin typeface="Times New Roman" panose="02020603050405020304" pitchFamily="18" charset="0"/>
              </a:rPr>
              <a:t>:1.</a:t>
            </a:r>
            <a:r>
              <a:rPr lang="zh-CN" altLang="en-US" sz="3200" b="1">
                <a:latin typeface="Times New Roman" panose="02020603050405020304" pitchFamily="18" charset="0"/>
              </a:rPr>
              <a:t>春天像美丽的新娘</a:t>
            </a:r>
            <a:r>
              <a:rPr lang="en-US" altLang="zh-CN" sz="3200" b="1"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</a:rPr>
              <a:t>绽放出幸福的笑容。</a:t>
            </a:r>
            <a:r>
              <a:rPr lang="en-US" altLang="zh-CN" sz="3200" b="1">
                <a:latin typeface="Times New Roman" panose="02020603050405020304" pitchFamily="18" charset="0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</a:rPr>
              <a:t>春天像调皮的娃娃</a:t>
            </a:r>
            <a:r>
              <a:rPr lang="en-US" altLang="zh-CN" sz="3200" b="1"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</a:rPr>
              <a:t>找一下绿叶</a:t>
            </a:r>
            <a:r>
              <a:rPr lang="en-US" altLang="zh-CN" sz="3200" b="1"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</a:rPr>
              <a:t>吻一吻花蕊</a:t>
            </a:r>
            <a:r>
              <a:rPr lang="en-US" altLang="zh-CN" sz="3200" b="1"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</a:rPr>
              <a:t>又呼呼地跑过广阔的原野。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Grp="1"/>
          </p:cNvSpPr>
          <p:nvPr>
            <p:ph idx="1"/>
          </p:nvPr>
        </p:nvSpPr>
        <p:spPr>
          <a:xfrm>
            <a:off x="142875" y="1484313"/>
            <a:ext cx="9001125" cy="452596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根据意思写词语</a:t>
            </a:r>
            <a:endParaRPr lang="zh-CN" altLang="en-US" sz="3200" smtClean="0">
              <a:solidFill>
                <a:schemeClr val="tx1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1、欢欢喜喜的样子。  （          ）</a:t>
            </a:r>
            <a:endParaRPr lang="zh-CN" altLang="en-US" sz="32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2、比喻姿态优美。    （          ）</a:t>
            </a:r>
            <a:endParaRPr lang="zh-CN" altLang="en-US" sz="32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、舒展、活动。      （          ）</a:t>
            </a:r>
            <a:endParaRPr lang="zh-CN" altLang="en-US" sz="32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、炫耀。            （         ）</a:t>
            </a:r>
            <a:endParaRPr lang="zh-CN" altLang="en-US" sz="32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、各种气息在空气里像发酵似的越来越浓。（　     ）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4967288" y="1989138"/>
            <a:ext cx="1549400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欣欣然  </a:t>
            </a:r>
            <a:r>
              <a:rPr lang="zh-CN" altLang="en-US" sz="3200">
                <a:latin typeface="楷体_GB2312"/>
                <a:ea typeface="楷体_GB2312"/>
                <a:cs typeface="楷体_GB2312"/>
              </a:rPr>
              <a:t>　</a:t>
            </a: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4967288" y="2636838"/>
            <a:ext cx="2197100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花枝招展  </a:t>
            </a:r>
            <a:r>
              <a:rPr lang="zh-CN" altLang="en-US" sz="3200">
                <a:latin typeface="楷体_GB2312"/>
                <a:ea typeface="楷体_GB2312"/>
                <a:cs typeface="楷体_GB2312"/>
              </a:rPr>
              <a:t>　</a:t>
            </a: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4967288" y="3213100"/>
            <a:ext cx="1549400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舒活 </a:t>
            </a:r>
            <a:endParaRPr lang="zh-CN" altLang="en-US" sz="3200" b="1">
              <a:solidFill>
                <a:srgbClr val="FF33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4343" name="Text Box 4"/>
          <p:cNvSpPr txBox="1">
            <a:spLocks noChangeArrowheads="1"/>
          </p:cNvSpPr>
          <p:nvPr/>
        </p:nvSpPr>
        <p:spPr bwMode="auto">
          <a:xfrm>
            <a:off x="5076825" y="3789363"/>
            <a:ext cx="1152525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卖弄</a:t>
            </a:r>
            <a:r>
              <a:rPr lang="zh-CN" altLang="zh-CN" sz="32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           </a:t>
            </a:r>
            <a:r>
              <a:rPr lang="zh-CN" altLang="en-US" sz="32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zh-CN" altLang="en-US" sz="3200">
                <a:latin typeface="楷体_GB2312"/>
                <a:ea typeface="楷体_GB2312"/>
                <a:cs typeface="楷体_GB2312"/>
              </a:rPr>
              <a:t>　</a:t>
            </a: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4344" name="Text Box 4"/>
          <p:cNvSpPr txBox="1">
            <a:spLocks noChangeArrowheads="1"/>
          </p:cNvSpPr>
          <p:nvPr/>
        </p:nvSpPr>
        <p:spPr bwMode="auto">
          <a:xfrm>
            <a:off x="1116013" y="4941888"/>
            <a:ext cx="1079500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酝酿   </a:t>
            </a:r>
            <a:r>
              <a:rPr lang="zh-CN" altLang="en-US" sz="3200">
                <a:latin typeface="楷体_GB2312"/>
                <a:ea typeface="楷体_GB2312"/>
                <a:cs typeface="楷体_GB2312"/>
              </a:rPr>
              <a:t>　</a:t>
            </a: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/>
      <p:bldP spid="14341" grpId="0" bldLvl="0"/>
      <p:bldP spid="14342" grpId="0" bldLvl="0"/>
      <p:bldP spid="14343" grpId="0" bldLvl="0"/>
      <p:bldP spid="1434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AutoShape 2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1143000"/>
          </a:xfrm>
          <a:prstGeom prst="roundRect">
            <a:avLst>
              <a:gd name="adj" fmla="val 16667"/>
            </a:avLst>
          </a:prstGeom>
        </p:spPr>
        <p:txBody>
          <a:bodyPr/>
          <a:lstStyle/>
          <a:p>
            <a:pPr eaLnBrk="1" hangingPunct="1"/>
            <a:r>
              <a:rPr lang="zh-CN" altLang="en-US" sz="3200" b="0" noProof="1" smtClean="0">
                <a:solidFill>
                  <a:schemeClr val="tx1"/>
                </a:solidFill>
                <a:ea typeface="黑体" panose="02010609060101010101" pitchFamily="49" charset="-122"/>
              </a:rPr>
              <a:t>作者简介</a:t>
            </a:r>
            <a:endParaRPr lang="zh-CN" altLang="en-US" sz="3200" b="0" noProof="1" smtClean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idx="4294967295"/>
          </p:nvPr>
        </p:nvSpPr>
        <p:spPr>
          <a:xfrm>
            <a:off x="0" y="1268730"/>
            <a:ext cx="9144000" cy="431673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/>
                </a:solidFill>
                <a:ea typeface="黑体" panose="02010609060101010101" pitchFamily="49" charset="-122"/>
              </a:rPr>
              <a:t>朱自清，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佩弦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,号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秋实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，现代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散文家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学者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著有诗文集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踪迹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、散文集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欧游杂记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你我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等。小品</a:t>
            </a:r>
            <a:r>
              <a:rPr lang="en-US" altLang="zh-CN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</a:t>
            </a:r>
            <a:r>
              <a:rPr lang="en-US" altLang="zh-CN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lang="en-US" altLang="zh-CN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荷塘月色</a:t>
            </a:r>
            <a:r>
              <a:rPr lang="en-US" altLang="zh-CN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等是其散文代表作；其中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荷塘月色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更是脍炙人口的名篇。其散文文笔</a:t>
            </a:r>
            <a:r>
              <a:rPr lang="zh-CN" altLang="en-US" sz="28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清丽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著称，极富有真情实感。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抗战胜利后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参与爱国民主运动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在身患重病时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仍于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抗议美国扶日政策并拒绝领取美援面粉宣言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上签名；死于贫病交迫之中</a:t>
            </a: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被誉为有骨气的爱国文化人。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/>
          </p:cNvSpPr>
          <p:nvPr/>
        </p:nvSpPr>
        <p:spPr bwMode="auto">
          <a:xfrm>
            <a:off x="71438" y="836613"/>
            <a:ext cx="9072562" cy="251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latin typeface="Calibri" panose="020F0502020204030204" pitchFamily="34" charset="0"/>
                <a:ea typeface="微软雅黑" panose="020B0503020204020204" pitchFamily="34" charset="-122"/>
              </a:rPr>
              <a:t>  </a:t>
            </a:r>
            <a:r>
              <a:rPr lang="zh-CN" altLang="en-US" sz="3600" b="1">
                <a:latin typeface="宋体" panose="02010600030101010101" pitchFamily="2" charset="-122"/>
              </a:rPr>
              <a:t>1</a:t>
            </a:r>
            <a:r>
              <a:rPr lang="en-US" altLang="zh-CN" sz="3600" b="1"/>
              <a:t>.</a:t>
            </a:r>
            <a:r>
              <a:rPr lang="zh-CN" altLang="en-US" sz="3600" b="1">
                <a:latin typeface="宋体" panose="02010600030101010101" pitchFamily="2" charset="-122"/>
              </a:rPr>
              <a:t>课文细致描绘了春天的哪些景物？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2</a:t>
            </a:r>
            <a:r>
              <a:rPr lang="en-US" altLang="zh-CN" sz="3600" b="1"/>
              <a:t>.</a:t>
            </a:r>
            <a:r>
              <a:rPr lang="zh-CN" altLang="en-US" sz="3600" b="1">
                <a:latin typeface="宋体" panose="02010600030101010101" pitchFamily="2" charset="-122"/>
              </a:rPr>
              <a:t>在这大好的春光中寄寓了作者怎样的感情</a:t>
            </a:r>
            <a:r>
              <a:rPr lang="en-US" altLang="zh-CN" sz="3600" b="1">
                <a:latin typeface="宋体" panose="02010600030101010101" pitchFamily="2" charset="-122"/>
              </a:rPr>
              <a:t>?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3</a:t>
            </a:r>
            <a:r>
              <a:rPr lang="en-US" altLang="zh-CN" sz="3600" b="1"/>
              <a:t>.</a:t>
            </a:r>
            <a:r>
              <a:rPr lang="zh-CN" altLang="en-US" sz="3600" b="1">
                <a:latin typeface="宋体" panose="02010600030101010101" pitchFamily="2" charset="-122"/>
              </a:rPr>
              <a:t>哪些段落直接抒发了这种感情</a:t>
            </a:r>
            <a:r>
              <a:rPr lang="en-US" altLang="zh-CN" sz="3600" b="1">
                <a:latin typeface="宋体" panose="02010600030101010101" pitchFamily="2" charset="-122"/>
              </a:rPr>
              <a:t>?</a:t>
            </a:r>
            <a:endParaRPr lang="en-US" altLang="zh-CN" sz="3600" b="1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600" b="1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宋体" panose="02010600030101010101" pitchFamily="2" charset="-122"/>
              </a:rPr>
              <a:t> 4</a:t>
            </a:r>
            <a:r>
              <a:rPr lang="en-US" altLang="zh-CN" sz="3600" b="1"/>
              <a:t>.</a:t>
            </a:r>
            <a:r>
              <a:rPr lang="zh-CN" altLang="en-US" sz="3600" b="1">
                <a:latin typeface="宋体" panose="02010600030101010101" pitchFamily="2" charset="-122"/>
              </a:rPr>
              <a:t>你能找出文中盼春的句子吗</a:t>
            </a:r>
            <a:r>
              <a:rPr lang="en-US" altLang="zh-CN" sz="3600" b="1">
                <a:latin typeface="宋体" panose="02010600030101010101" pitchFamily="2" charset="-122"/>
              </a:rPr>
              <a:t>?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755650" y="1412875"/>
            <a:ext cx="74882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草、花、风、雨、人</a:t>
            </a:r>
            <a:endParaRPr lang="en-US" altLang="zh-CN" sz="36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AutoShape 2"/>
          <p:cNvSpPr>
            <a:spLocks noChangeArrowheads="1"/>
          </p:cNvSpPr>
          <p:nvPr/>
        </p:nvSpPr>
        <p:spPr bwMode="auto">
          <a:xfrm>
            <a:off x="395288" y="0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二、初读课文</a:t>
            </a: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整体感知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7413" name="Text Box 3"/>
          <p:cNvSpPr txBox="1">
            <a:spLocks noChangeArrowheads="1"/>
          </p:cNvSpPr>
          <p:nvPr/>
        </p:nvSpPr>
        <p:spPr bwMode="auto">
          <a:xfrm>
            <a:off x="971550" y="2781300"/>
            <a:ext cx="74882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喜爱和赞美</a:t>
            </a:r>
            <a:endParaRPr lang="en-US" altLang="zh-CN" sz="36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Text Box 3"/>
          <p:cNvSpPr txBox="1">
            <a:spLocks noChangeArrowheads="1"/>
          </p:cNvSpPr>
          <p:nvPr/>
        </p:nvSpPr>
        <p:spPr bwMode="auto">
          <a:xfrm>
            <a:off x="971550" y="4076700"/>
            <a:ext cx="74882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36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Text Box 3"/>
          <p:cNvSpPr txBox="1">
            <a:spLocks noChangeArrowheads="1"/>
          </p:cNvSpPr>
          <p:nvPr/>
        </p:nvSpPr>
        <p:spPr bwMode="auto">
          <a:xfrm>
            <a:off x="900113" y="5373688"/>
            <a:ext cx="748823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36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矩形 17415"/>
          <p:cNvSpPr>
            <a:spLocks noChangeArrowheads="1"/>
          </p:cNvSpPr>
          <p:nvPr/>
        </p:nvSpPr>
        <p:spPr bwMode="auto">
          <a:xfrm>
            <a:off x="215900" y="5949950"/>
            <a:ext cx="8928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/>
              <a:t> </a:t>
            </a:r>
            <a:r>
              <a:rPr lang="en-US" altLang="zh-CN" sz="3200" b="1">
                <a:solidFill>
                  <a:srgbClr val="FF3300"/>
                </a:solidFill>
              </a:rPr>
              <a:t>【</a:t>
            </a:r>
            <a:r>
              <a:rPr lang="zh-CN" altLang="en-US" sz="3200" b="1">
                <a:solidFill>
                  <a:srgbClr val="FF3300"/>
                </a:solidFill>
              </a:rPr>
              <a:t>女生齐读</a:t>
            </a:r>
            <a:r>
              <a:rPr lang="en-US" altLang="zh-CN" sz="3200" b="1">
                <a:solidFill>
                  <a:srgbClr val="FF3300"/>
                </a:solidFill>
              </a:rPr>
              <a:t>,</a:t>
            </a:r>
            <a:r>
              <a:rPr lang="zh-CN" altLang="en-US" sz="3200" b="1">
                <a:solidFill>
                  <a:srgbClr val="FF3300"/>
                </a:solidFill>
              </a:rPr>
              <a:t>注意读出作者的急切和喜悦之情。</a:t>
            </a:r>
            <a:r>
              <a:rPr lang="en-US" altLang="zh-CN" sz="3200" b="1">
                <a:solidFill>
                  <a:srgbClr val="FF3300"/>
                </a:solidFill>
              </a:rPr>
              <a:t>】</a:t>
            </a:r>
            <a:endParaRPr lang="en-US" altLang="zh-CN" sz="32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  <p:bldP spid="17413" grpId="0" bldLvl="0"/>
      <p:bldP spid="17414" grpId="0" bldLvl="0"/>
      <p:bldP spid="17415" grpId="0" bldLvl="0"/>
      <p:bldP spid="174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《春》朗读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072438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395288" y="411163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三、朗读训练</a:t>
            </a:r>
            <a:r>
              <a:rPr lang="en-US" altLang="zh-CN" sz="3200" b="1">
                <a:latin typeface="Calibri" panose="020F050202020403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理清思路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58371" name="Rectangle 3"/>
          <p:cNvSpPr>
            <a:spLocks noGrp="1"/>
          </p:cNvSpPr>
          <p:nvPr/>
        </p:nvSpPr>
        <p:spPr bwMode="auto">
          <a:xfrm>
            <a:off x="477838" y="1360488"/>
            <a:ext cx="8064500" cy="4321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200" b="1">
                <a:latin typeface="Calibri" panose="020F0502020204030204" pitchFamily="34" charset="0"/>
              </a:rPr>
              <a:t>1.朗读训练。</a:t>
            </a:r>
            <a:endParaRPr lang="zh-CN" altLang="zh-CN" sz="3200" b="1">
              <a:latin typeface="Calibri" panose="020F0502020204030204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200" b="1">
                <a:latin typeface="宋体" panose="02010600030101010101" pitchFamily="2" charset="-122"/>
              </a:rPr>
              <a:t>(1)</a:t>
            </a:r>
            <a:r>
              <a:rPr lang="zh-CN" altLang="zh-CN" sz="3200" b="1">
                <a:latin typeface="Calibri" panose="020F0502020204030204" pitchFamily="34" charset="0"/>
              </a:rPr>
              <a:t>指导朗读要求:基本语调该是轻柔、缓慢的,语句清晰、自然、质朴,感情基调是充满喜悦和希望的。</a:t>
            </a:r>
            <a:endParaRPr lang="zh-CN" altLang="zh-CN" sz="3200" b="1">
              <a:latin typeface="Calibri" panose="020F0502020204030204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200" b="1">
                <a:latin typeface="宋体" panose="02010600030101010101" pitchFamily="2" charset="-122"/>
              </a:rPr>
              <a:t>(2)</a:t>
            </a:r>
            <a:r>
              <a:rPr lang="zh-CN" altLang="zh-CN" sz="3200" b="1">
                <a:latin typeface="Calibri" panose="020F0502020204030204" pitchFamily="34" charset="0"/>
              </a:rPr>
              <a:t>听读课文录音</a:t>
            </a:r>
            <a:r>
              <a:rPr lang="zh-CN" altLang="en-US" sz="3200" b="1">
                <a:latin typeface="Calibri" panose="020F0502020204030204" pitchFamily="34" charset="0"/>
              </a:rPr>
              <a:t>，</a:t>
            </a:r>
            <a:r>
              <a:rPr lang="zh-CN" altLang="zh-CN" sz="3200" b="1">
                <a:latin typeface="Calibri" panose="020F0502020204030204" pitchFamily="34" charset="0"/>
              </a:rPr>
              <a:t>朗读时注意语气、语速、语调及重音的把握,学生边听边体味美感。</a:t>
            </a:r>
            <a:endParaRPr lang="zh-CN" altLang="en-US" sz="3200" b="1">
              <a:latin typeface="Calibri" panose="020F0502020204030204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200" b="1">
                <a:latin typeface="宋体" panose="02010600030101010101" pitchFamily="2" charset="-122"/>
              </a:rPr>
              <a:t>(3)</a:t>
            </a:r>
            <a:r>
              <a:rPr lang="zh-CN" altLang="zh-CN" sz="3200" b="1">
                <a:latin typeface="Calibri" panose="020F0502020204030204" pitchFamily="34" charset="0"/>
              </a:rPr>
              <a:t>学生试读。</a:t>
            </a:r>
            <a:endParaRPr lang="zh-CN" altLang="zh-CN" sz="3200" b="1">
              <a:latin typeface="Calibri" panose="020F0502020204030204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200" b="1">
                <a:latin typeface="宋体" panose="02010600030101010101" pitchFamily="2" charset="-122"/>
              </a:rPr>
              <a:t>(4)</a:t>
            </a:r>
            <a:r>
              <a:rPr lang="zh-CN" altLang="zh-CN" sz="3200" b="1">
                <a:latin typeface="Calibri" panose="020F0502020204030204" pitchFamily="34" charset="0"/>
              </a:rPr>
              <a:t>学生朗读比赛,师生点评。</a:t>
            </a:r>
            <a:endParaRPr lang="zh-CN" altLang="zh-CN" sz="3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700" fill="hold"/>
                                        <p:tgtEl>
                                          <p:spTgt spid="163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18435"/>
          <p:cNvSpPr>
            <a:spLocks noChangeArrowheads="1"/>
          </p:cNvSpPr>
          <p:nvPr/>
        </p:nvSpPr>
        <p:spPr bwMode="auto">
          <a:xfrm>
            <a:off x="395288" y="908050"/>
            <a:ext cx="8351837" cy="301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/>
              <a:t> </a:t>
            </a: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</a:rPr>
              <a:t>整体把握文章内容</a:t>
            </a:r>
            <a:r>
              <a:rPr lang="en-US" altLang="zh-CN" sz="3200" b="1">
                <a:latin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</a:rPr>
              <a:t>理清文章思路。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</a:rPr>
              <a:t>【</a:t>
            </a:r>
            <a:r>
              <a:rPr lang="zh-CN" altLang="en-US" sz="3200" b="1">
                <a:latin typeface="宋体" panose="02010600030101010101" pitchFamily="2" charset="-122"/>
              </a:rPr>
              <a:t>学生默读课文</a:t>
            </a:r>
            <a:r>
              <a:rPr lang="en-US" altLang="zh-CN" sz="3200" b="1">
                <a:latin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</a:rPr>
              <a:t>思考以下问题。</a:t>
            </a:r>
            <a:r>
              <a:rPr lang="en-US" altLang="zh-CN" sz="3200" b="1">
                <a:latin typeface="宋体" panose="02010600030101010101" pitchFamily="2" charset="-122"/>
              </a:rPr>
              <a:t>】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 (1) </a:t>
            </a:r>
            <a:r>
              <a:rPr lang="zh-CN" altLang="en-US" sz="3200" b="1">
                <a:latin typeface="宋体" panose="02010600030101010101" pitchFamily="2" charset="-122"/>
              </a:rPr>
              <a:t>课文主要写了什么内容</a:t>
            </a:r>
            <a:r>
              <a:rPr lang="en-US" altLang="zh-CN" sz="3200" b="1">
                <a:latin typeface="宋体" panose="02010600030101010101" pitchFamily="2" charset="-122"/>
              </a:rPr>
              <a:t>? 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 (2)</a:t>
            </a:r>
            <a:r>
              <a:rPr lang="zh-CN" altLang="en-US" sz="3200" b="1">
                <a:latin typeface="宋体" panose="02010600030101010101" pitchFamily="2" charset="-122"/>
              </a:rPr>
              <a:t>课文可以分成几个部分</a:t>
            </a:r>
            <a:r>
              <a:rPr lang="en-US" altLang="zh-CN" sz="3200" b="1">
                <a:latin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</a:rPr>
              <a:t>怎样划分</a:t>
            </a:r>
            <a:r>
              <a:rPr lang="en-US" altLang="zh-CN" sz="3200" b="1">
                <a:latin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 (3)</a:t>
            </a:r>
            <a:r>
              <a:rPr lang="zh-CN" altLang="en-US" sz="3200" b="1">
                <a:latin typeface="宋体" panose="02010600030101010101" pitchFamily="2" charset="-122"/>
              </a:rPr>
              <a:t>文中具体描绘了哪五幅春景图</a:t>
            </a:r>
            <a:r>
              <a:rPr lang="en-US" altLang="zh-CN" sz="3200" b="1">
                <a:latin typeface="宋体" panose="02010600030101010101" pitchFamily="2" charset="-122"/>
              </a:rPr>
              <a:t>? </a:t>
            </a:r>
            <a:r>
              <a:rPr lang="zh-CN" altLang="en-US" sz="3200" b="1">
                <a:latin typeface="宋体" panose="02010600030101010101" pitchFamily="2" charset="-122"/>
              </a:rPr>
              <a:t>作者在这篇文章中表达出了什么样的思想</a:t>
            </a:r>
            <a:r>
              <a:rPr lang="en-US" altLang="zh-CN" sz="3200" b="1">
                <a:latin typeface="宋体" panose="02010600030101010101" pitchFamily="2" charset="-122"/>
              </a:rPr>
              <a:t>?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浪漫芬芳小屋">
  <a:themeElements>
    <a:clrScheme name="浪漫芬芳小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浪漫芬芳小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浪漫芬芳小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浪漫芬芳小屋">
  <a:themeElements>
    <a:clrScheme name="浪漫芬芳小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浪漫芬芳小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浪漫芬芳小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浪漫芬芳小屋">
  <a:themeElements>
    <a:clrScheme name="浪漫芬芳小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浪漫芬芳小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浪漫芬芳小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浪漫芬芳小屋">
  <a:themeElements>
    <a:clrScheme name="浪漫芬芳小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浪漫芬芳小屋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浪漫芬芳小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0</TotalTime>
  <Words>6093</Words>
  <Application>WPS 演示</Application>
  <PresentationFormat>全屏显示(4:3)</PresentationFormat>
  <Paragraphs>400</Paragraphs>
  <Slides>40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40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微软雅黑</vt:lpstr>
      <vt:lpstr>楷体_GB2312</vt:lpstr>
      <vt:lpstr>新宋体</vt:lpstr>
      <vt:lpstr>黑体</vt:lpstr>
      <vt:lpstr>楷体</vt:lpstr>
      <vt:lpstr>Arial Black</vt:lpstr>
      <vt:lpstr>Verdana</vt:lpstr>
      <vt:lpstr>Arial Unicode MS</vt:lpstr>
      <vt:lpstr>Times New Roman</vt:lpstr>
      <vt:lpstr>浪漫芬芳小屋</vt:lpstr>
      <vt:lpstr>1_浪漫芬芳小屋</vt:lpstr>
      <vt:lpstr>2_浪漫芬芳小屋</vt:lpstr>
      <vt:lpstr>3_浪漫芬芳小屋</vt:lpstr>
      <vt:lpstr>春</vt:lpstr>
      <vt:lpstr>PowerPoint 演示文稿</vt:lpstr>
      <vt:lpstr>PowerPoint 演示文稿</vt:lpstr>
      <vt:lpstr>PowerPoint 演示文稿</vt:lpstr>
      <vt:lpstr>PowerPoint 演示文稿</vt:lpstr>
      <vt:lpstr>作者简介</vt:lpstr>
      <vt:lpstr>PowerPoint 演示文稿</vt:lpstr>
      <vt:lpstr>PowerPoint 演示文稿</vt:lpstr>
      <vt:lpstr>PowerPoint 演示文稿</vt:lpstr>
      <vt:lpstr>PowerPoint 演示文稿</vt:lpstr>
      <vt:lpstr>根据以上归纳,我们看看作者在这篇文章中表达出了什么样的思想感情？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乱花渐欲迷人眼， 浅草才能没马蹄。</dc:title>
  <dc:creator/>
  <cp:lastModifiedBy>黄红政</cp:lastModifiedBy>
  <cp:revision>99</cp:revision>
  <dcterms:created xsi:type="dcterms:W3CDTF">2006-10-22T02:35:00Z</dcterms:created>
  <dcterms:modified xsi:type="dcterms:W3CDTF">2019-09-03T08:48:15Z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2052-11.1.0.9005</vt:lpwstr>
  </property>
</Properties>
</file>