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61" r:id="rId2"/>
    <p:sldId id="362" r:id="rId3"/>
    <p:sldId id="363" r:id="rId4"/>
    <p:sldId id="354" r:id="rId5"/>
    <p:sldId id="355" r:id="rId6"/>
    <p:sldId id="356" r:id="rId7"/>
    <p:sldId id="357" r:id="rId8"/>
    <p:sldId id="358" r:id="rId9"/>
    <p:sldId id="359" r:id="rId10"/>
    <p:sldId id="360" r:id="rId11"/>
    <p:sldId id="256" r:id="rId12"/>
    <p:sldId id="305" r:id="rId13"/>
    <p:sldId id="303" r:id="rId14"/>
    <p:sldId id="257" r:id="rId15"/>
    <p:sldId id="301" r:id="rId16"/>
    <p:sldId id="261" r:id="rId17"/>
    <p:sldId id="306" r:id="rId18"/>
    <p:sldId id="307" r:id="rId19"/>
    <p:sldId id="308" r:id="rId20"/>
    <p:sldId id="309" r:id="rId21"/>
    <p:sldId id="260" r:id="rId22"/>
    <p:sldId id="310" r:id="rId23"/>
    <p:sldId id="311" r:id="rId24"/>
    <p:sldId id="312" r:id="rId25"/>
    <p:sldId id="313" r:id="rId26"/>
    <p:sldId id="353" r:id="rId27"/>
    <p:sldId id="314" r:id="rId28"/>
    <p:sldId id="281" r:id="rId29"/>
    <p:sldId id="315" r:id="rId30"/>
    <p:sldId id="262" r:id="rId31"/>
    <p:sldId id="264" r:id="rId32"/>
    <p:sldId id="265" r:id="rId33"/>
    <p:sldId id="266" r:id="rId34"/>
    <p:sldId id="275" r:id="rId35"/>
    <p:sldId id="267" r:id="rId36"/>
    <p:sldId id="268" r:id="rId37"/>
    <p:sldId id="269" r:id="rId38"/>
    <p:sldId id="270" r:id="rId39"/>
    <p:sldId id="272" r:id="rId40"/>
    <p:sldId id="273" r:id="rId41"/>
    <p:sldId id="338" r:id="rId42"/>
    <p:sldId id="274" r:id="rId43"/>
    <p:sldId id="276" r:id="rId44"/>
    <p:sldId id="277" r:id="rId45"/>
    <p:sldId id="346" r:id="rId46"/>
    <p:sldId id="347" r:id="rId47"/>
    <p:sldId id="348" r:id="rId48"/>
    <p:sldId id="349" r:id="rId49"/>
    <p:sldId id="350" r:id="rId50"/>
    <p:sldId id="351" r:id="rId51"/>
    <p:sldId id="352" r:id="rId52"/>
    <p:sldId id="278" r:id="rId53"/>
    <p:sldId id="280" r:id="rId54"/>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F095"/>
    <a:srgbClr val="EC22C4"/>
    <a:srgbClr val="FCC7FB"/>
    <a:srgbClr val="FAC8EC"/>
    <a:srgbClr val="F79443"/>
    <a:srgbClr val="F8A662"/>
    <a:srgbClr val="F5862B"/>
    <a:srgbClr val="F9680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63" autoAdjust="0"/>
    <p:restoredTop sz="94660" autoAdjust="0"/>
  </p:normalViewPr>
  <p:slideViewPr>
    <p:cSldViewPr>
      <p:cViewPr varScale="1">
        <p:scale>
          <a:sx n="108" d="100"/>
          <a:sy n="108" d="100"/>
        </p:scale>
        <p:origin x="-1704" y="-78"/>
      </p:cViewPr>
      <p:guideLst>
        <p:guide orient="horz" pos="2151"/>
        <p:guide pos="2801"/>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fld id="{378BEC81-BE2D-4DA2-9CD8-4B1C42A6DC1B}" type="datetimeFigureOut">
              <a:rPr lang="zh-CN" altLang="en-US"/>
              <a:pPr>
                <a:defRPr/>
              </a:pPr>
              <a:t>2020/9/25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F54D4EB-663F-44A2-A827-CF28C279F9B9}"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defRPr/>
            </a:pPr>
            <a:endParaRPr lang="zh-CN" altLang="en-US" dirty="0">
              <a:gradFill>
                <a:gsLst>
                  <a:gs pos="0">
                    <a:srgbClr val="FBEAC7"/>
                  </a:gs>
                  <a:gs pos="17999">
                    <a:srgbClr val="FEE7F2"/>
                  </a:gs>
                  <a:gs pos="36000">
                    <a:srgbClr val="FAC77D"/>
                  </a:gs>
                  <a:gs pos="61000">
                    <a:srgbClr val="FBA97D"/>
                  </a:gs>
                  <a:gs pos="82001">
                    <a:srgbClr val="FBD49C"/>
                  </a:gs>
                  <a:gs pos="100000">
                    <a:srgbClr val="FEE7F2"/>
                  </a:gs>
                </a:gsLst>
                <a:lin ang="5400000" scaled="0"/>
              </a:gradFill>
            </a:endParaRPr>
          </a:p>
        </p:txBody>
      </p:sp>
      <p:sp>
        <p:nvSpPr>
          <p:cNvPr id="4099" name="灯片编号占位符 3"/>
          <p:cNvSpPr>
            <a:spLocks noGrp="1" noChangeArrowheads="1"/>
          </p:cNvSpPr>
          <p:nvPr>
            <p:ph type="sldNum" sz="quarter" idx="5"/>
          </p:nvPr>
        </p:nvSpPr>
        <p:spPr bwMode="auto">
          <a:noFill/>
          <a:ln>
            <a:miter lim="800000"/>
            <a:headEnd/>
            <a:tailEnd/>
          </a:ln>
        </p:spPr>
        <p:txBody>
          <a:bodyPr/>
          <a:lstStyle/>
          <a:p>
            <a:fld id="{DB0D7D3E-DF42-4DC3-BAA8-981A9E555ECB}" type="slidenum">
              <a:rPr lang="zh-CN" altLang="en-US"/>
              <a:pPr/>
              <a:t>11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7650"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noChangeArrowheads="1"/>
          </p:cNvSpPr>
          <p:nvPr>
            <p:ph type="sldNum" sz="quarter" idx="5"/>
          </p:nvPr>
        </p:nvSpPr>
        <p:spPr bwMode="auto">
          <a:noFill/>
          <a:ln>
            <a:miter lim="800000"/>
            <a:headEnd/>
            <a:tailEnd/>
          </a:ln>
        </p:spPr>
        <p:txBody>
          <a:bodyPr/>
          <a:lstStyle/>
          <a:p>
            <a:fld id="{0704F5BA-AA4F-496C-9A17-8EC35D02B20A}" type="slidenum">
              <a:rPr lang="zh-CN" altLang="en-US"/>
              <a:pPr/>
              <a:t>25</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9698"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699" name="灯片编号占位符 3"/>
          <p:cNvSpPr>
            <a:spLocks noGrp="1" noChangeArrowheads="1"/>
          </p:cNvSpPr>
          <p:nvPr>
            <p:ph type="sldNum" sz="quarter" idx="5"/>
          </p:nvPr>
        </p:nvSpPr>
        <p:spPr bwMode="auto">
          <a:noFill/>
          <a:ln>
            <a:miter lim="800000"/>
            <a:headEnd/>
            <a:tailEnd/>
          </a:ln>
        </p:spPr>
        <p:txBody>
          <a:bodyPr/>
          <a:lstStyle/>
          <a:p>
            <a:fld id="{2111B242-EBBD-4B14-B983-A7849BF67873}" type="slidenum">
              <a:rPr lang="zh-CN" altLang="en-US"/>
              <a:pPr/>
              <a:t>26</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242"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noChangeArrowheads="1"/>
          </p:cNvSpPr>
          <p:nvPr>
            <p:ph type="sldNum" sz="quarter" idx="5"/>
          </p:nvPr>
        </p:nvSpPr>
        <p:spPr bwMode="auto">
          <a:noFill/>
          <a:ln>
            <a:miter lim="800000"/>
            <a:headEnd/>
            <a:tailEnd/>
          </a:ln>
        </p:spPr>
        <p:txBody>
          <a:bodyPr/>
          <a:lstStyle/>
          <a:p>
            <a:fld id="{F0AC4E00-D252-49FC-92BF-9FC6D1617212}" type="slidenum">
              <a:rPr lang="zh-CN" altLang="en-US"/>
              <a:pPr/>
              <a:t>12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2290"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noChangeArrowheads="1"/>
          </p:cNvSpPr>
          <p:nvPr>
            <p:ph type="sldNum" sz="quarter" idx="5"/>
          </p:nvPr>
        </p:nvSpPr>
        <p:spPr bwMode="auto">
          <a:noFill/>
          <a:ln>
            <a:miter lim="800000"/>
            <a:headEnd/>
            <a:tailEnd/>
          </a:ln>
        </p:spPr>
        <p:txBody>
          <a:bodyPr/>
          <a:lstStyle/>
          <a:p>
            <a:fld id="{2A7CCD82-D6A2-4F3D-81D0-876B0B69B40D}" type="slidenum">
              <a:rPr lang="zh-CN" altLang="en-US"/>
              <a:pPr/>
              <a:t>13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194"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noChangeArrowheads="1"/>
          </p:cNvSpPr>
          <p:nvPr>
            <p:ph type="sldNum" sz="quarter" idx="5"/>
          </p:nvPr>
        </p:nvSpPr>
        <p:spPr bwMode="auto">
          <a:noFill/>
          <a:ln>
            <a:miter lim="800000"/>
            <a:headEnd/>
            <a:tailEnd/>
          </a:ln>
        </p:spPr>
        <p:txBody>
          <a:bodyPr/>
          <a:lstStyle/>
          <a:p>
            <a:fld id="{7064B3CA-74F9-472E-B8D0-94E17433CCE3}" type="slidenum">
              <a:rPr lang="zh-CN" altLang="en-US"/>
              <a:pPr/>
              <a:t>16</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4338"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339" name="灯片编号占位符 3"/>
          <p:cNvSpPr>
            <a:spLocks noGrp="1" noChangeArrowheads="1"/>
          </p:cNvSpPr>
          <p:nvPr>
            <p:ph type="sldNum" sz="quarter" idx="5"/>
          </p:nvPr>
        </p:nvSpPr>
        <p:spPr bwMode="auto">
          <a:noFill/>
          <a:ln>
            <a:miter lim="800000"/>
            <a:headEnd/>
            <a:tailEnd/>
          </a:ln>
        </p:spPr>
        <p:txBody>
          <a:bodyPr/>
          <a:lstStyle/>
          <a:p>
            <a:fld id="{7801FF79-66DC-4B09-B4E4-E15EE1CE04A7}" type="slidenum">
              <a:rPr lang="zh-CN" altLang="en-US"/>
              <a:pPr/>
              <a:t>17</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6386"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387" name="灯片编号占位符 3"/>
          <p:cNvSpPr>
            <a:spLocks noGrp="1" noChangeArrowheads="1"/>
          </p:cNvSpPr>
          <p:nvPr>
            <p:ph type="sldNum" sz="quarter" idx="5"/>
          </p:nvPr>
        </p:nvSpPr>
        <p:spPr bwMode="auto">
          <a:noFill/>
          <a:ln>
            <a:miter lim="800000"/>
            <a:headEnd/>
            <a:tailEnd/>
          </a:ln>
        </p:spPr>
        <p:txBody>
          <a:bodyPr/>
          <a:lstStyle/>
          <a:p>
            <a:fld id="{FEBD98F1-AEBD-43D7-84CC-11C2F2AFCC52}" type="slidenum">
              <a:rPr lang="zh-CN" altLang="en-US"/>
              <a:pPr/>
              <a:t>18</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8434"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noChangeArrowheads="1"/>
          </p:cNvSpPr>
          <p:nvPr>
            <p:ph type="sldNum" sz="quarter" idx="5"/>
          </p:nvPr>
        </p:nvSpPr>
        <p:spPr bwMode="auto">
          <a:noFill/>
          <a:ln>
            <a:miter lim="800000"/>
            <a:headEnd/>
            <a:tailEnd/>
          </a:ln>
        </p:spPr>
        <p:txBody>
          <a:bodyPr/>
          <a:lstStyle/>
          <a:p>
            <a:fld id="{04601ECA-FBC7-480D-A6D4-F370A47EB270}" type="slidenum">
              <a:rPr lang="zh-CN" altLang="en-US"/>
              <a:pPr/>
              <a:t>19</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0482"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483" name="灯片编号占位符 3"/>
          <p:cNvSpPr>
            <a:spLocks noGrp="1" noChangeArrowheads="1"/>
          </p:cNvSpPr>
          <p:nvPr>
            <p:ph type="sldNum" sz="quarter" idx="5"/>
          </p:nvPr>
        </p:nvSpPr>
        <p:spPr bwMode="auto">
          <a:noFill/>
          <a:ln>
            <a:miter lim="800000"/>
            <a:headEnd/>
            <a:tailEnd/>
          </a:ln>
        </p:spPr>
        <p:txBody>
          <a:bodyPr/>
          <a:lstStyle/>
          <a:p>
            <a:fld id="{285D4F61-7005-444B-9D8B-C048D49540FD}" type="slidenum">
              <a:rPr lang="zh-CN" altLang="en-US"/>
              <a:pPr/>
              <a:t>20</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5602"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3" name="灯片编号占位符 3"/>
          <p:cNvSpPr>
            <a:spLocks noGrp="1" noChangeArrowheads="1"/>
          </p:cNvSpPr>
          <p:nvPr>
            <p:ph type="sldNum" sz="quarter" idx="5"/>
          </p:nvPr>
        </p:nvSpPr>
        <p:spPr bwMode="auto">
          <a:noFill/>
          <a:ln>
            <a:miter lim="800000"/>
            <a:headEnd/>
            <a:tailEnd/>
          </a:ln>
        </p:spPr>
        <p:txBody>
          <a:bodyPr/>
          <a:lstStyle/>
          <a:p>
            <a:fld id="{D92ED793-B3E4-47B3-A0C5-9C29257C0A5A}" type="slidenum">
              <a:rPr lang="zh-CN" altLang="en-US"/>
              <a:pPr/>
              <a:t>24</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75DD630-6707-4E89-BCE5-52AD76AEAFF1}"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A860F5C-A15B-4D60-9C5F-92B37D4A57DA}"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D6D79B0-6B47-4D57-8DF5-220E43954757}"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7A86F90-A7BA-4E48-9D10-1E8C751D5B09}"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6F5FE65-0682-43F6-A256-D41CAAE7D648}"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5102DC9-9D32-4C88-845C-03996D7272EB}"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755302F7-49AA-4CB4-A3F3-4BCC78CDA7C9}"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BF4908EF-7B11-4313-92D5-259E9760E0DD}"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9883123-89F9-48C7-BEB9-0CC67DACE431}"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CA4FABE-79A2-436D-8497-56767884DC77}"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44CE40-3A59-4034-86B3-DEEB8F9C7835}" type="datetimeFigureOut">
              <a:rPr lang="zh-CN" altLang="en-US"/>
              <a:pPr>
                <a:defRPr/>
              </a:pPr>
              <a:t>2020/9/25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DCE4006-1554-4FAA-9F80-A3F80F3B03C7}"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a:defRPr/>
            </a:pPr>
            <a:fld id="{6B44CE40-3A59-4034-86B3-DEEB8F9C7835}" type="datetimeFigureOut">
              <a:rPr lang="zh-CN" altLang="en-US"/>
              <a:pPr>
                <a:defRPr/>
              </a:pPr>
              <a:t>2020/9/25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CB19E09-BDEB-4077-87BD-451D933A8248}"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4.jpe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4.jpe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baike.sogou.com/lemma/ShowInnerLink.htm?lemmaId=74148267&amp;ss_c=ssc.citiao.link" TargetMode="External"/><Relationship Id="rId13" Type="http://schemas.openxmlformats.org/officeDocument/2006/relationships/hyperlink" Target="https://baike.sogou.com/v140314.htm?fromTitle=%E8%8B%8F%E6%98%8E%E5%A8%9F#quote1" TargetMode="External"/><Relationship Id="rId3" Type="http://schemas.openxmlformats.org/officeDocument/2006/relationships/hyperlink" Target="https://baike.sogou.com/lemma/ShowInnerLink.htm?lemmaId=28429835&amp;ss_c=ssc.citiao.link" TargetMode="External"/><Relationship Id="rId7" Type="http://schemas.openxmlformats.org/officeDocument/2006/relationships/hyperlink" Target="https://baike.sogou.com/lemma/ShowInnerLink.htm?lemmaId=10108937&amp;ss_c=ssc.citiao.link" TargetMode="External"/><Relationship Id="rId12" Type="http://schemas.openxmlformats.org/officeDocument/2006/relationships/hyperlink" Target="https://baike.sogou.com/lemma/ShowInnerLink.htm?lemmaId=284649&amp;ss_c=ssc.citiao.link"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s://baike.sogou.com/lemma/ShowInnerLink.htm?lemmaId=92031&amp;ss_c=ssc.citiao.link" TargetMode="External"/><Relationship Id="rId11" Type="http://schemas.openxmlformats.org/officeDocument/2006/relationships/hyperlink" Target="https://baike.sogou.com/lemma/ShowInnerLink.htm?lemmaId=138679075&amp;ss_c=ssc.citiao.link" TargetMode="External"/><Relationship Id="rId5" Type="http://schemas.openxmlformats.org/officeDocument/2006/relationships/hyperlink" Target="https://baike.sogou.com/lemma/ShowInnerLink.htm?lemmaId=101137246&amp;ss_c=ssc.citiao.link" TargetMode="External"/><Relationship Id="rId15" Type="http://schemas.openxmlformats.org/officeDocument/2006/relationships/hyperlink" Target="https://baike.sogou.com/lemma/ShowInnerLink.htm?lemmaId=73263411&amp;ss_c=ssc.citiao.link" TargetMode="External"/><Relationship Id="rId10" Type="http://schemas.openxmlformats.org/officeDocument/2006/relationships/hyperlink" Target="https://baike.sogou.com/lemma/ShowInnerLink.htm?lemmaId=154703833&amp;ss_c=ssc.citiao.link" TargetMode="External"/><Relationship Id="rId4" Type="http://schemas.openxmlformats.org/officeDocument/2006/relationships/hyperlink" Target="https://baike.sogou.com/lemma/ShowInnerLink.htm?lemmaId=5505986&amp;ss_c=ssc.citiao.link" TargetMode="External"/><Relationship Id="rId9" Type="http://schemas.openxmlformats.org/officeDocument/2006/relationships/hyperlink" Target="https://baike.sogou.com/lemma/ShowInnerLink.htm?lemmaId=315810&amp;ss_c=ssc.citiao.link" TargetMode="External"/><Relationship Id="rId14" Type="http://schemas.openxmlformats.org/officeDocument/2006/relationships/hyperlink" Target="https://baike.sogou.com/v140314.htm?fromTitle=%E8%8B%8F%E6%98%8E%E5%A8%9F#quote2"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3.png"/><Relationship Id="rId7" Type="http://schemas.openxmlformats.org/officeDocument/2006/relationships/image" Target="../media/image49.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eg"/></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6802" name="Picture 2" descr="æ¸´æè¯»ä¹¦çå¤§ç¼ç"/>
          <p:cNvPicPr>
            <a:picLocks noChangeAspect="1" noChangeArrowheads="1"/>
          </p:cNvPicPr>
          <p:nvPr/>
        </p:nvPicPr>
        <p:blipFill>
          <a:blip r:embed="rId2" cstate="print"/>
          <a:srcRect/>
          <a:stretch>
            <a:fillRect/>
          </a:stretch>
        </p:blipFill>
        <p:spPr bwMode="auto">
          <a:xfrm>
            <a:off x="0" y="0"/>
            <a:ext cx="9396536" cy="6858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5778" name="Picture 2" descr="5æ30æ¥,å¤§å±±æ·±å¤çä¾æå­©å­ä»¬èµ°å¨å´å²çä¸å­¦è·¯ä¸."/>
          <p:cNvPicPr>
            <a:picLocks noChangeAspect="1" noChangeArrowheads="1"/>
          </p:cNvPicPr>
          <p:nvPr/>
        </p:nvPicPr>
        <p:blipFill>
          <a:blip r:embed="rId2" cstate="print"/>
          <a:srcRect/>
          <a:stretch>
            <a:fillRect/>
          </a:stretch>
        </p:blipFill>
        <p:spPr bwMode="auto">
          <a:xfrm>
            <a:off x="0" y="0"/>
            <a:ext cx="9144000" cy="710140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1"/>
          <p:cNvSpPr>
            <a:spLocks noGrp="1" noChangeArrowheads="1"/>
          </p:cNvSpPr>
          <p:nvPr>
            <p:ph type="ctrTitle"/>
          </p:nvPr>
        </p:nvSpPr>
        <p:spPr/>
        <p:txBody>
          <a:bodyPr/>
          <a:lstStyle/>
          <a:p>
            <a:endParaRPr lang="zh-CN" altLang="en-US" smtClean="0"/>
          </a:p>
        </p:txBody>
      </p:sp>
      <p:sp>
        <p:nvSpPr>
          <p:cNvPr id="3" name="副标题 2"/>
          <p:cNvSpPr>
            <a:spLocks noGrp="1"/>
          </p:cNvSpPr>
          <p:nvPr>
            <p:ph type="subTitle" idx="1"/>
          </p:nvPr>
        </p:nvSpPr>
        <p:spPr/>
        <p:txBody>
          <a:bodyPr/>
          <a:lstStyle/>
          <a:p>
            <a:endParaRPr lang="zh-CN" altLang="en-US" noProof="1"/>
          </a:p>
        </p:txBody>
      </p:sp>
      <p:grpSp>
        <p:nvGrpSpPr>
          <p:cNvPr id="3076" name="组合 2052"/>
          <p:cNvGrpSpPr>
            <a:grpSpLocks/>
          </p:cNvGrpSpPr>
          <p:nvPr/>
        </p:nvGrpSpPr>
        <p:grpSpPr bwMode="auto">
          <a:xfrm>
            <a:off x="0" y="0"/>
            <a:ext cx="9178925" cy="6884988"/>
            <a:chOff x="-22" y="-17"/>
            <a:chExt cx="5782" cy="4337"/>
          </a:xfrm>
        </p:grpSpPr>
        <p:sp>
          <p:nvSpPr>
            <p:cNvPr id="3077" name="矩形 2053"/>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a:latin typeface="Arial" pitchFamily="34" charset="0"/>
                </a:rPr>
                <a:t> </a:t>
              </a:r>
            </a:p>
          </p:txBody>
        </p:sp>
        <p:sp>
          <p:nvSpPr>
            <p:cNvPr id="3078" name="矩形 2054"/>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grpSp>
      <p:pic>
        <p:nvPicPr>
          <p:cNvPr id="3079" name="图片 2" descr="2030193010-0"/>
          <p:cNvPicPr>
            <a:picLocks noChangeAspect="1" noChangeArrowheads="1"/>
          </p:cNvPicPr>
          <p:nvPr/>
        </p:nvPicPr>
        <p:blipFill>
          <a:blip r:embed="rId3" cstate="print"/>
          <a:srcRect/>
          <a:stretch>
            <a:fillRect/>
          </a:stretch>
        </p:blipFill>
        <p:spPr bwMode="auto">
          <a:xfrm>
            <a:off x="15875" y="9525"/>
            <a:ext cx="9170988" cy="6861175"/>
          </a:xfrm>
          <a:prstGeom prst="rect">
            <a:avLst/>
          </a:prstGeom>
          <a:noFill/>
          <a:ln w="9525">
            <a:noFill/>
            <a:miter lim="800000"/>
            <a:headEnd/>
            <a:tailEnd/>
          </a:ln>
        </p:spPr>
      </p:pic>
      <p:sp>
        <p:nvSpPr>
          <p:cNvPr id="6" name="矩形 5"/>
          <p:cNvSpPr/>
          <p:nvPr/>
        </p:nvSpPr>
        <p:spPr>
          <a:xfrm>
            <a:off x="2339975" y="2781300"/>
            <a:ext cx="4246563" cy="1311275"/>
          </a:xfrm>
          <a:prstGeom prst="rect">
            <a:avLst/>
          </a:prstGeom>
          <a:noFill/>
          <a:ln>
            <a:noFill/>
          </a:ln>
        </p:spPr>
        <p:txBody>
          <a:bodyPr wrap="none">
            <a:spAutoFit/>
          </a:bodyPr>
          <a:lstStyle/>
          <a:p>
            <a:pPr algn="ctr">
              <a:defRPr/>
            </a:pPr>
            <a:r>
              <a:rPr lang="zh-CN" altLang="en-US" sz="8000" b="1" noProof="1">
                <a:solidFill>
                  <a:srgbClr val="66FF66"/>
                </a:solidFill>
                <a:effectLst>
                  <a:outerShdw blurRad="38100" dist="25400" dir="5400000" algn="ctr" rotWithShape="0">
                    <a:srgbClr val="6E747A">
                      <a:alpha val="43000"/>
                    </a:srgbClr>
                  </a:outerShdw>
                </a:effectLst>
                <a:latin typeface="Arial" pitchFamily="34" charset="0"/>
                <a:cs typeface="+mn-ea"/>
              </a:rPr>
              <a:t>哦，香雪</a:t>
            </a:r>
            <a:endParaRPr lang="zh-CN" altLang="en-US" sz="8000" b="1" noProof="1">
              <a:solidFill>
                <a:srgbClr val="66FF66"/>
              </a:solidFill>
              <a:effectLst>
                <a:outerShdw blurRad="38100" dist="25400" dir="5400000" algn="ctr" rotWithShape="0">
                  <a:srgbClr val="6E747A">
                    <a:alpha val="43000"/>
                  </a:srgbClr>
                </a:outerShdw>
              </a:effectLst>
            </a:endParaRPr>
          </a:p>
        </p:txBody>
      </p:sp>
      <p:sp>
        <p:nvSpPr>
          <p:cNvPr id="7" name="文本框 6"/>
          <p:cNvSpPr txBox="1">
            <a:spLocks noChangeArrowheads="1"/>
          </p:cNvSpPr>
          <p:nvPr/>
        </p:nvSpPr>
        <p:spPr bwMode="auto">
          <a:xfrm>
            <a:off x="4732338" y="4870450"/>
            <a:ext cx="3865562" cy="1004888"/>
          </a:xfrm>
          <a:prstGeom prst="rect">
            <a:avLst/>
          </a:prstGeom>
          <a:noFill/>
          <a:ln w="9525">
            <a:noFill/>
            <a:miter lim="800000"/>
            <a:headEnd/>
            <a:tailEnd/>
          </a:ln>
        </p:spPr>
        <p:txBody>
          <a:bodyPr>
            <a:spAutoFit/>
          </a:bodyPr>
          <a:lstStyle/>
          <a:p>
            <a:r>
              <a:rPr lang="en-US" altLang="zh-CN" sz="6000">
                <a:latin typeface="Arial" pitchFamily="34" charset="0"/>
              </a:rPr>
              <a:t>——</a:t>
            </a:r>
            <a:r>
              <a:rPr lang="zh-CN" altLang="en-US" sz="6000">
                <a:latin typeface="Arial" pitchFamily="34" charset="0"/>
              </a:rPr>
              <a:t>铁凝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5"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6" grpId="3"/>
      <p:bldP spid="6" grpId="4"/>
      <p:bldP spid="6" grpId="5"/>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217" name="标题 1"/>
          <p:cNvSpPr>
            <a:spLocks noGrp="1" noChangeArrowheads="1"/>
          </p:cNvSpPr>
          <p:nvPr>
            <p:ph type="title"/>
          </p:nvPr>
        </p:nvSpPr>
        <p:spPr/>
        <p:txBody>
          <a:bodyPr/>
          <a:lstStyle/>
          <a:p>
            <a:endParaRPr lang="zh-CN" altLang="en-US" smtClean="0"/>
          </a:p>
        </p:txBody>
      </p:sp>
      <p:sp>
        <p:nvSpPr>
          <p:cNvPr id="9218" name="内容占位符 2"/>
          <p:cNvSpPr>
            <a:spLocks noGrp="1" noChangeArrowheads="1"/>
          </p:cNvSpPr>
          <p:nvPr>
            <p:ph idx="1"/>
          </p:nvPr>
        </p:nvSpPr>
        <p:spPr/>
        <p:txBody>
          <a:bodyPr/>
          <a:lstStyle/>
          <a:p>
            <a:endParaRPr lang="zh-CN" altLang="en-US" smtClean="0"/>
          </a:p>
        </p:txBody>
      </p:sp>
      <p:grpSp>
        <p:nvGrpSpPr>
          <p:cNvPr id="9219" name="组合 4099"/>
          <p:cNvGrpSpPr>
            <a:grpSpLocks/>
          </p:cNvGrpSpPr>
          <p:nvPr/>
        </p:nvGrpSpPr>
        <p:grpSpPr bwMode="auto">
          <a:xfrm>
            <a:off x="-34925" y="-26988"/>
            <a:ext cx="9178925" cy="6884988"/>
            <a:chOff x="-22" y="-17"/>
            <a:chExt cx="5782" cy="4337"/>
          </a:xfrm>
        </p:grpSpPr>
        <p:sp>
          <p:nvSpPr>
            <p:cNvPr id="9220"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9221"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9222"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9223"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9224"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9225" name="图片 3" descr="3"/>
          <p:cNvPicPr>
            <a:picLocks noChangeAspect="1" noChangeArrowheads="1"/>
          </p:cNvPicPr>
          <p:nvPr/>
        </p:nvPicPr>
        <p:blipFill>
          <a:blip r:embed="rId5" cstate="print"/>
          <a:srcRect/>
          <a:stretch>
            <a:fillRect/>
          </a:stretch>
        </p:blipFill>
        <p:spPr bwMode="auto">
          <a:xfrm>
            <a:off x="-36513" y="-28575"/>
            <a:ext cx="9180513" cy="6996113"/>
          </a:xfrm>
          <a:prstGeom prst="rect">
            <a:avLst/>
          </a:prstGeom>
          <a:noFill/>
          <a:ln w="9525">
            <a:noFill/>
            <a:miter lim="800000"/>
            <a:headEnd/>
            <a:tailEnd/>
          </a:ln>
        </p:spPr>
      </p:pic>
      <p:pic>
        <p:nvPicPr>
          <p:cNvPr id="9226" name="图片 65"/>
          <p:cNvPicPr>
            <a:picLocks noChangeAspect="1" noChangeArrowheads="1"/>
          </p:cNvPicPr>
          <p:nvPr/>
        </p:nvPicPr>
        <p:blipFill>
          <a:blip r:embed="rId6" cstate="print"/>
          <a:srcRect/>
          <a:stretch>
            <a:fillRect/>
          </a:stretch>
        </p:blipFill>
        <p:spPr bwMode="auto">
          <a:xfrm>
            <a:off x="-142875" y="-28575"/>
            <a:ext cx="9286875" cy="699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5" name="标题 1"/>
          <p:cNvSpPr>
            <a:spLocks noGrp="1" noChangeArrowheads="1"/>
          </p:cNvSpPr>
          <p:nvPr>
            <p:ph type="title"/>
          </p:nvPr>
        </p:nvSpPr>
        <p:spPr/>
        <p:txBody>
          <a:bodyPr/>
          <a:lstStyle/>
          <a:p>
            <a:endParaRPr lang="zh-CN" altLang="en-US" smtClean="0"/>
          </a:p>
        </p:txBody>
      </p:sp>
      <p:sp>
        <p:nvSpPr>
          <p:cNvPr id="11266" name="内容占位符 2"/>
          <p:cNvSpPr>
            <a:spLocks noGrp="1" noChangeArrowheads="1"/>
          </p:cNvSpPr>
          <p:nvPr>
            <p:ph idx="1"/>
          </p:nvPr>
        </p:nvSpPr>
        <p:spPr/>
        <p:txBody>
          <a:bodyPr/>
          <a:lstStyle/>
          <a:p>
            <a:endParaRPr lang="zh-CN" altLang="en-US" smtClean="0"/>
          </a:p>
        </p:txBody>
      </p:sp>
      <p:grpSp>
        <p:nvGrpSpPr>
          <p:cNvPr id="11267" name="组合 4099"/>
          <p:cNvGrpSpPr>
            <a:grpSpLocks/>
          </p:cNvGrpSpPr>
          <p:nvPr/>
        </p:nvGrpSpPr>
        <p:grpSpPr bwMode="auto">
          <a:xfrm>
            <a:off x="-34925" y="-26988"/>
            <a:ext cx="9178925" cy="6884988"/>
            <a:chOff x="-22" y="-17"/>
            <a:chExt cx="5782" cy="4337"/>
          </a:xfrm>
        </p:grpSpPr>
        <p:sp>
          <p:nvSpPr>
            <p:cNvPr id="11268"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11269"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11270"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11271"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11272"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11273" name="图片 3" descr="3"/>
          <p:cNvPicPr>
            <a:picLocks noChangeAspect="1" noChangeArrowheads="1"/>
          </p:cNvPicPr>
          <p:nvPr/>
        </p:nvPicPr>
        <p:blipFill>
          <a:blip r:embed="rId5" cstate="print"/>
          <a:srcRect/>
          <a:stretch>
            <a:fillRect/>
          </a:stretch>
        </p:blipFill>
        <p:spPr bwMode="auto">
          <a:xfrm>
            <a:off x="-50800" y="-50800"/>
            <a:ext cx="9180513" cy="6996113"/>
          </a:xfrm>
          <a:prstGeom prst="rect">
            <a:avLst/>
          </a:prstGeom>
          <a:noFill/>
          <a:ln w="9525">
            <a:noFill/>
            <a:miter lim="800000"/>
            <a:headEnd/>
            <a:tailEnd/>
          </a:ln>
        </p:spPr>
      </p:pic>
      <p:pic>
        <p:nvPicPr>
          <p:cNvPr id="11274" name="图片 64"/>
          <p:cNvPicPr>
            <a:picLocks noChangeAspect="1" noChangeArrowheads="1"/>
          </p:cNvPicPr>
          <p:nvPr/>
        </p:nvPicPr>
        <p:blipFill>
          <a:blip r:embed="rId6" cstate="print"/>
          <a:srcRect/>
          <a:stretch>
            <a:fillRect/>
          </a:stretch>
        </p:blipFill>
        <p:spPr bwMode="auto">
          <a:xfrm>
            <a:off x="-53975" y="-57150"/>
            <a:ext cx="9218613" cy="7016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5122" name="图片 3" descr="28f48f9f2ebfe9524fcebe0cec05cca0"/>
          <p:cNvPicPr>
            <a:picLocks noChangeAspect="1" noChangeArrowheads="1"/>
          </p:cNvPicPr>
          <p:nvPr/>
        </p:nvPicPr>
        <p:blipFill>
          <a:blip r:embed="rId2" cstate="print">
            <a:lum bright="70000" contrast="-70000"/>
          </a:blip>
          <a:srcRect/>
          <a:stretch>
            <a:fillRect/>
          </a:stretch>
        </p:blipFill>
        <p:spPr bwMode="auto">
          <a:xfrm>
            <a:off x="0" y="-6350"/>
            <a:ext cx="9148763" cy="6886575"/>
          </a:xfrm>
          <a:prstGeom prst="rect">
            <a:avLst/>
          </a:prstGeom>
          <a:noFill/>
          <a:ln w="9525">
            <a:noFill/>
            <a:miter lim="800000"/>
            <a:headEnd/>
            <a:tailEnd/>
          </a:ln>
        </p:spPr>
      </p:pic>
      <p:sp>
        <p:nvSpPr>
          <p:cNvPr id="5" name="标题 4"/>
          <p:cNvSpPr>
            <a:spLocks noGrp="1"/>
          </p:cNvSpPr>
          <p:nvPr>
            <p:ph type="title"/>
          </p:nvPr>
        </p:nvSpPr>
        <p:spPr>
          <a:xfrm>
            <a:off x="466725" y="404813"/>
            <a:ext cx="8229600" cy="1143000"/>
          </a:xfrm>
        </p:spPr>
        <p:txBody>
          <a:bodyPr rtlCol="0">
            <a:normAutofit/>
          </a:bodyPr>
          <a:lstStyle/>
          <a:p>
            <a:pPr eaLnBrk="1" hangingPunct="1">
              <a:spcAft>
                <a:spcPts val="0"/>
              </a:spcAft>
              <a:defRPr/>
            </a:pPr>
            <a:r>
              <a:rPr lang="zh-CN" altLang="en-US" dirty="0" smtClean="0">
                <a:latin typeface="微软雅黑" pitchFamily="34" charset="-122"/>
                <a:ea typeface="微软雅黑" pitchFamily="34" charset="-122"/>
              </a:rPr>
              <a:t>教学目标</a:t>
            </a:r>
            <a:endParaRPr lang="zh-CN" altLang="en-US" dirty="0">
              <a:latin typeface="微软雅黑" pitchFamily="34" charset="-122"/>
              <a:ea typeface="微软雅黑" pitchFamily="34" charset="-122"/>
            </a:endParaRPr>
          </a:p>
        </p:txBody>
      </p:sp>
      <p:sp>
        <p:nvSpPr>
          <p:cNvPr id="6" name="Rectangle 2"/>
          <p:cNvSpPr>
            <a:spLocks noChangeArrowheads="1"/>
          </p:cNvSpPr>
          <p:nvPr/>
        </p:nvSpPr>
        <p:spPr bwMode="auto">
          <a:xfrm>
            <a:off x="755941" y="1916693"/>
            <a:ext cx="7643862" cy="1371600"/>
          </a:xfrm>
          <a:prstGeom prst="rect">
            <a:avLst/>
          </a:prstGeom>
          <a:noFill/>
          <a:ln w="9525">
            <a:noFill/>
            <a:miter lim="800000"/>
          </a:ln>
          <a:effectLst/>
        </p:spPr>
        <p:txBody>
          <a:bodyPr anchor="ctr">
            <a:spAutoFit/>
          </a:bodyPr>
          <a:lstStyle/>
          <a:p>
            <a:pPr indent="266700">
              <a:buFontTx/>
              <a:buNone/>
              <a:defRPr/>
            </a:pPr>
            <a:r>
              <a:rPr lang="en-US" altLang="zh-CN" sz="2200" b="1" dirty="0">
                <a:gradFill>
                  <a:gsLst>
                    <a:gs pos="18000">
                      <a:srgbClr val="000000"/>
                    </a:gs>
                    <a:gs pos="39999">
                      <a:srgbClr val="0A128C"/>
                    </a:gs>
                    <a:gs pos="70000">
                      <a:srgbClr val="181CC7"/>
                    </a:gs>
                    <a:gs pos="88000">
                      <a:srgbClr val="7005D4"/>
                    </a:gs>
                    <a:gs pos="100000">
                      <a:srgbClr val="8C3D91"/>
                    </a:gs>
                  </a:gsLst>
                  <a:lin ang="0" scaled="0"/>
                </a:gradFill>
                <a:latin typeface="Times New Roman" pitchFamily="18" charset="0"/>
                <a:cs typeface="Times New Roman" pitchFamily="18" charset="0"/>
              </a:rPr>
              <a:t> </a:t>
            </a:r>
            <a:r>
              <a:rPr lang="en-US" altLang="zh-CN" sz="2800" b="1" dirty="0">
                <a:solidFill>
                  <a:srgbClr val="EC22C4"/>
                </a:solidFill>
                <a:latin typeface="Times New Roman" pitchFamily="18" charset="0"/>
                <a:cs typeface="Times New Roman" pitchFamily="18" charset="0"/>
              </a:rPr>
              <a:t>1</a:t>
            </a:r>
            <a:r>
              <a:rPr lang="zh-CN" altLang="en-US" sz="2800" b="1" dirty="0">
                <a:solidFill>
                  <a:srgbClr val="EC22C4"/>
                </a:solidFill>
                <a:latin typeface="Times New Roman" pitchFamily="18" charset="0"/>
                <a:cs typeface="Times New Roman" pitchFamily="18" charset="0"/>
              </a:rPr>
              <a:t>．掌握整体领悟的阅读方法，把握文章主要内容和基本情感，把握香雪的形象特点。</a:t>
            </a:r>
          </a:p>
          <a:p>
            <a:pPr indent="266700">
              <a:buFontTx/>
              <a:buNone/>
              <a:defRPr/>
            </a:pPr>
            <a:endParaRPr lang="zh-CN" altLang="en-US" sz="2800" b="1" dirty="0">
              <a:solidFill>
                <a:srgbClr val="EC22C4"/>
              </a:solidFill>
              <a:latin typeface="Times New Roman" pitchFamily="18" charset="0"/>
              <a:cs typeface="Times New Roman" pitchFamily="18" charset="0"/>
            </a:endParaRPr>
          </a:p>
        </p:txBody>
      </p:sp>
      <p:sp>
        <p:nvSpPr>
          <p:cNvPr id="7" name="Rectangle 1"/>
          <p:cNvSpPr>
            <a:spLocks noChangeArrowheads="1"/>
          </p:cNvSpPr>
          <p:nvPr/>
        </p:nvSpPr>
        <p:spPr bwMode="auto">
          <a:xfrm>
            <a:off x="898525" y="3429000"/>
            <a:ext cx="7358063" cy="944563"/>
          </a:xfrm>
          <a:prstGeom prst="rect">
            <a:avLst/>
          </a:prstGeom>
          <a:noFill/>
          <a:ln w="9525">
            <a:noFill/>
            <a:miter lim="800000"/>
            <a:headEnd/>
            <a:tailEnd/>
          </a:ln>
        </p:spPr>
        <p:txBody>
          <a:bodyPr anchor="ctr">
            <a:spAutoFit/>
          </a:bodyPr>
          <a:lstStyle/>
          <a:p>
            <a:pPr indent="266700"/>
            <a:r>
              <a:rPr lang="en-US" altLang="zh-CN" sz="2800" b="1">
                <a:solidFill>
                  <a:srgbClr val="EC22C4"/>
                </a:solidFill>
                <a:latin typeface="Times New Roman" pitchFamily="18" charset="0"/>
                <a:cs typeface="Times New Roman" pitchFamily="18" charset="0"/>
              </a:rPr>
              <a:t>2.</a:t>
            </a:r>
            <a:r>
              <a:rPr lang="zh-CN" altLang="en-US" sz="2800" b="1">
                <a:solidFill>
                  <a:srgbClr val="EC22C4"/>
                </a:solidFill>
                <a:latin typeface="Times New Roman" pitchFamily="18" charset="0"/>
                <a:cs typeface="Times New Roman" pitchFamily="18" charset="0"/>
              </a:rPr>
              <a:t>从语言描写和心理描写角度欣赏人物，理解景物描写对刻画人物的作用。</a:t>
            </a:r>
          </a:p>
        </p:txBody>
      </p:sp>
      <p:sp>
        <p:nvSpPr>
          <p:cNvPr id="10" name="文本框 9"/>
          <p:cNvSpPr txBox="1">
            <a:spLocks noChangeArrowheads="1"/>
          </p:cNvSpPr>
          <p:nvPr/>
        </p:nvSpPr>
        <p:spPr bwMode="auto">
          <a:xfrm>
            <a:off x="827088" y="4940300"/>
            <a:ext cx="7648575" cy="946150"/>
          </a:xfrm>
          <a:prstGeom prst="rect">
            <a:avLst/>
          </a:prstGeom>
          <a:noFill/>
          <a:ln w="9525">
            <a:noFill/>
            <a:miter lim="800000"/>
            <a:headEnd/>
            <a:tailEnd/>
          </a:ln>
        </p:spPr>
        <p:txBody>
          <a:bodyPr>
            <a:spAutoFit/>
          </a:bodyPr>
          <a:lstStyle/>
          <a:p>
            <a:r>
              <a:rPr lang="en-US" altLang="zh-CN" sz="2800" b="1">
                <a:solidFill>
                  <a:srgbClr val="FFFF00"/>
                </a:solidFill>
                <a:latin typeface="Times New Roman" pitchFamily="18" charset="0"/>
                <a:cs typeface="Times New Roman" pitchFamily="18" charset="0"/>
              </a:rPr>
              <a:t>   </a:t>
            </a:r>
            <a:r>
              <a:rPr lang="en-US" altLang="zh-CN" sz="2800" b="1">
                <a:solidFill>
                  <a:srgbClr val="EC22C4"/>
                </a:solidFill>
                <a:latin typeface="Times New Roman" pitchFamily="18" charset="0"/>
                <a:cs typeface="Times New Roman" pitchFamily="18" charset="0"/>
              </a:rPr>
              <a:t> </a:t>
            </a:r>
            <a:r>
              <a:rPr lang="zh-CN" altLang="en-US" sz="2800" b="1">
                <a:solidFill>
                  <a:srgbClr val="EC22C4"/>
                </a:solidFill>
                <a:latin typeface="Times New Roman" pitchFamily="18" charset="0"/>
                <a:cs typeface="Times New Roman" pitchFamily="18" charset="0"/>
              </a:rPr>
              <a:t>3.理解小说折射出的时代信息，学习文中主人公香雪的淳朴、自尊、执着与坚毅的品质。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800" decel="100000"/>
                                        <p:tgtEl>
                                          <p:spTgt spid="7">
                                            <p:txEl>
                                              <p:pRg st="0" end="0"/>
                                            </p:txEl>
                                          </p:spTgt>
                                        </p:tgtEl>
                                      </p:cBhvr>
                                    </p:animEffect>
                                    <p:anim calcmode="lin" valueType="num">
                                      <p:cBhvr>
                                        <p:cTn id="8"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6145" name="图片 3" descr="28f48f9f2ebfe9524fcebe0cec05cca0"/>
          <p:cNvPicPr>
            <a:picLocks noChangeAspect="1" noChangeArrowheads="1"/>
          </p:cNvPicPr>
          <p:nvPr/>
        </p:nvPicPr>
        <p:blipFill>
          <a:blip r:embed="rId2" cstate="print">
            <a:lum bright="70000" contrast="-70000"/>
          </a:blip>
          <a:srcRect/>
          <a:stretch>
            <a:fillRect/>
          </a:stretch>
        </p:blipFill>
        <p:spPr bwMode="auto">
          <a:xfrm>
            <a:off x="0" y="-28575"/>
            <a:ext cx="9148763" cy="6886575"/>
          </a:xfrm>
          <a:prstGeom prst="rect">
            <a:avLst/>
          </a:prstGeom>
          <a:noFill/>
          <a:ln w="9525">
            <a:noFill/>
            <a:miter lim="800000"/>
            <a:headEnd/>
            <a:tailEnd/>
          </a:ln>
        </p:spPr>
      </p:pic>
      <p:sp>
        <p:nvSpPr>
          <p:cNvPr id="3" name="标题 2"/>
          <p:cNvSpPr>
            <a:spLocks noGrp="1"/>
          </p:cNvSpPr>
          <p:nvPr>
            <p:ph type="title"/>
          </p:nvPr>
        </p:nvSpPr>
        <p:spPr>
          <a:xfrm>
            <a:off x="458788" y="117475"/>
            <a:ext cx="3797300" cy="901700"/>
          </a:xfrm>
        </p:spPr>
        <p:txBody>
          <a:bodyPr rtlCol="0">
            <a:normAutofit/>
          </a:bodyPr>
          <a:lstStyle/>
          <a:p>
            <a:pPr eaLnBrk="1" hangingPunct="1">
              <a:spcAft>
                <a:spcPts val="0"/>
              </a:spcAft>
              <a:defRPr/>
            </a:pPr>
            <a:r>
              <a:rPr lang="zh-CN" altLang="en-US" b="1" dirty="0">
                <a:solidFill>
                  <a:schemeClr val="tx2">
                    <a:lumMod val="40000"/>
                    <a:lumOff val="60000"/>
                  </a:schemeClr>
                </a:solidFill>
                <a:latin typeface="微软雅黑" pitchFamily="34" charset="-122"/>
                <a:ea typeface="微软雅黑" pitchFamily="34" charset="-122"/>
              </a:rPr>
              <a:t>作家剪影</a:t>
            </a:r>
          </a:p>
        </p:txBody>
      </p:sp>
      <p:sp>
        <p:nvSpPr>
          <p:cNvPr id="6147" name="文本框 7"/>
          <p:cNvSpPr txBox="1">
            <a:spLocks noChangeArrowheads="1"/>
          </p:cNvSpPr>
          <p:nvPr/>
        </p:nvSpPr>
        <p:spPr bwMode="auto">
          <a:xfrm>
            <a:off x="179388" y="981075"/>
            <a:ext cx="6327775" cy="5273675"/>
          </a:xfrm>
          <a:prstGeom prst="rect">
            <a:avLst/>
          </a:prstGeom>
          <a:noFill/>
          <a:ln w="9525">
            <a:noFill/>
            <a:miter lim="800000"/>
            <a:headEnd/>
            <a:tailEnd/>
          </a:ln>
        </p:spPr>
        <p:txBody>
          <a:bodyPr>
            <a:spAutoFit/>
          </a:bodyPr>
          <a:lstStyle/>
          <a:p>
            <a:r>
              <a:rPr lang="zh-CN" altLang="en-US">
                <a:latin typeface="Arial" pitchFamily="34" charset="0"/>
              </a:rPr>
              <a:t>      </a:t>
            </a:r>
            <a:r>
              <a:rPr lang="zh-CN" altLang="en-US" sz="2000">
                <a:latin typeface="Arial" pitchFamily="34" charset="0"/>
              </a:rPr>
              <a:t>  </a:t>
            </a:r>
            <a:r>
              <a:rPr lang="zh-CN" altLang="en-US" sz="2000" b="1">
                <a:latin typeface="Arial" pitchFamily="34" charset="0"/>
              </a:rPr>
              <a:t>铁凝，1957年生，当代著名作家，河北赵县人，现任中共第十八届中央委员，中国作家协会主席。</a:t>
            </a:r>
          </a:p>
          <a:p>
            <a:r>
              <a:rPr lang="zh-CN" altLang="en-US" sz="2000" b="1">
                <a:latin typeface="Arial" pitchFamily="34" charset="0"/>
              </a:rPr>
              <a:t>       长篇小说《玫瑰门》、《无雨之城》、《大浴女》、 《笨花》;</a:t>
            </a:r>
          </a:p>
          <a:p>
            <a:r>
              <a:rPr lang="zh-CN" altLang="en-US" sz="2000" b="1">
                <a:latin typeface="Arial" pitchFamily="34" charset="0"/>
              </a:rPr>
              <a:t>        中篇小说《麦秸垛》、《对面》、《午后悬崖》、《永远有多远》、《没有纽扣的红衬衫》;</a:t>
            </a:r>
          </a:p>
          <a:p>
            <a:r>
              <a:rPr lang="zh-CN" altLang="en-US" sz="2000" b="1">
                <a:latin typeface="Arial" pitchFamily="34" charset="0"/>
              </a:rPr>
              <a:t>        短篇小说《哦，香雪》、《孕妇和牛》、《马路动作》、《安德烈的晚上》。</a:t>
            </a:r>
          </a:p>
          <a:p>
            <a:r>
              <a:rPr lang="zh-CN" altLang="en-US" sz="2000" b="1">
                <a:latin typeface="Arial" pitchFamily="34" charset="0"/>
              </a:rPr>
              <a:t>       以及散文、电影文学剧本等百余篇、部，300余万字。</a:t>
            </a:r>
          </a:p>
          <a:p>
            <a:r>
              <a:rPr lang="zh-CN" altLang="en-US" sz="2000" b="1">
                <a:latin typeface="Arial" pitchFamily="34" charset="0"/>
              </a:rPr>
              <a:t>        散文集《女人的白夜》获中国首届鲁迅文学奖，中篇小说《永远有多远》获第二届鲁迅文学奖。根据小说改编的电影《哦，香雪》获第41届柏林国际电影节青春片最高奖。电影《红衣少女》获1985年中国电影"金鸡奖""百花奖"优秀故事片奖。部分作品译成英、法、德、日、俄、丹麦、西班牙等文字。</a:t>
            </a:r>
          </a:p>
          <a:p>
            <a:r>
              <a:rPr lang="zh-CN" altLang="en-US" sz="2000" b="1">
                <a:latin typeface="Arial" pitchFamily="34" charset="0"/>
              </a:rPr>
              <a:t>        这篇小说是发表于《青年文学》1982年第五期，并获得1982年全国最佳短篇小说奖。</a:t>
            </a:r>
          </a:p>
        </p:txBody>
      </p:sp>
      <p:pic>
        <p:nvPicPr>
          <p:cNvPr id="6148" name="图片 3" descr="01300000201186122165195965881"/>
          <p:cNvPicPr>
            <a:picLocks noChangeAspect="1" noChangeArrowheads="1"/>
          </p:cNvPicPr>
          <p:nvPr/>
        </p:nvPicPr>
        <p:blipFill>
          <a:blip r:embed="rId3" cstate="print"/>
          <a:srcRect/>
          <a:stretch>
            <a:fillRect/>
          </a:stretch>
        </p:blipFill>
        <p:spPr bwMode="auto">
          <a:xfrm>
            <a:off x="6588125" y="2708275"/>
            <a:ext cx="2384425" cy="3995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Effect transition="in" filter="wedge">
                                      <p:cBhvr>
                                        <p:cTn id="13" dur="2000"/>
                                        <p:tgtEl>
                                          <p:spTgt spid="6147">
                                            <p:txEl>
                                              <p:pRg st="0" end="0"/>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6147">
                                            <p:txEl>
                                              <p:pRg st="1" end="1"/>
                                            </p:txEl>
                                          </p:spTgt>
                                        </p:tgtEl>
                                        <p:attrNameLst>
                                          <p:attrName>style.visibility</p:attrName>
                                        </p:attrNameLst>
                                      </p:cBhvr>
                                      <p:to>
                                        <p:strVal val="visible"/>
                                      </p:to>
                                    </p:set>
                                    <p:animEffect transition="in" filter="wedge">
                                      <p:cBhvr>
                                        <p:cTn id="16" dur="2000"/>
                                        <p:tgtEl>
                                          <p:spTgt spid="6147">
                                            <p:txEl>
                                              <p:pRg st="1" end="1"/>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animEffect transition="in" filter="wedge">
                                      <p:cBhvr>
                                        <p:cTn id="19" dur="2000"/>
                                        <p:tgtEl>
                                          <p:spTgt spid="6147">
                                            <p:txEl>
                                              <p:pRg st="2" end="2"/>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wedge">
                                      <p:cBhvr>
                                        <p:cTn id="22" dur="2000"/>
                                        <p:tgtEl>
                                          <p:spTgt spid="6147">
                                            <p:txEl>
                                              <p:pRg st="3" end="3"/>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6147">
                                            <p:txEl>
                                              <p:pRg st="4" end="4"/>
                                            </p:txEl>
                                          </p:spTgt>
                                        </p:tgtEl>
                                        <p:attrNameLst>
                                          <p:attrName>style.visibility</p:attrName>
                                        </p:attrNameLst>
                                      </p:cBhvr>
                                      <p:to>
                                        <p:strVal val="visible"/>
                                      </p:to>
                                    </p:set>
                                    <p:animEffect transition="in" filter="wedge">
                                      <p:cBhvr>
                                        <p:cTn id="25" dur="2000"/>
                                        <p:tgtEl>
                                          <p:spTgt spid="6147">
                                            <p:txEl>
                                              <p:pRg st="4" end="4"/>
                                            </p:txEl>
                                          </p:spTgt>
                                        </p:tgtEl>
                                      </p:cBhvr>
                                    </p:animEffect>
                                  </p:childTnLst>
                                </p:cTn>
                              </p:par>
                              <p:par>
                                <p:cTn id="26" presetID="20" presetClass="entr" presetSubtype="0" fill="hold" nodeType="withEffect">
                                  <p:stCondLst>
                                    <p:cond delay="0"/>
                                  </p:stCondLst>
                                  <p:childTnLst>
                                    <p:set>
                                      <p:cBhvr>
                                        <p:cTn id="27" dur="1" fill="hold">
                                          <p:stCondLst>
                                            <p:cond delay="0"/>
                                          </p:stCondLst>
                                        </p:cTn>
                                        <p:tgtEl>
                                          <p:spTgt spid="6147">
                                            <p:txEl>
                                              <p:pRg st="5" end="5"/>
                                            </p:txEl>
                                          </p:spTgt>
                                        </p:tgtEl>
                                        <p:attrNameLst>
                                          <p:attrName>style.visibility</p:attrName>
                                        </p:attrNameLst>
                                      </p:cBhvr>
                                      <p:to>
                                        <p:strVal val="visible"/>
                                      </p:to>
                                    </p:set>
                                    <p:animEffect transition="in" filter="wedge">
                                      <p:cBhvr>
                                        <p:cTn id="28" dur="2000"/>
                                        <p:tgtEl>
                                          <p:spTgt spid="6147">
                                            <p:txEl>
                                              <p:pRg st="5" end="5"/>
                                            </p:txEl>
                                          </p:spTgt>
                                        </p:tgtEl>
                                      </p:cBhvr>
                                    </p:animEffect>
                                  </p:childTnLst>
                                </p:cTn>
                              </p:par>
                              <p:par>
                                <p:cTn id="29" presetID="20" presetClass="entr" presetSubtype="0" fill="hold" nodeType="with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animEffect transition="in" filter="wedge">
                                      <p:cBhvr>
                                        <p:cTn id="31" dur="20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170" name="组合 4099"/>
          <p:cNvGrpSpPr>
            <a:grpSpLocks/>
          </p:cNvGrpSpPr>
          <p:nvPr/>
        </p:nvGrpSpPr>
        <p:grpSpPr bwMode="auto">
          <a:xfrm>
            <a:off x="-34925" y="-26988"/>
            <a:ext cx="9178925" cy="6884988"/>
            <a:chOff x="-22" y="-17"/>
            <a:chExt cx="5782" cy="4337"/>
          </a:xfrm>
        </p:grpSpPr>
        <p:sp>
          <p:nvSpPr>
            <p:cNvPr id="7171"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7172"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7173"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7174"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7175"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7176" name="图片 3" descr="3"/>
          <p:cNvPicPr>
            <a:picLocks noChangeAspect="1" noChangeArrowheads="1"/>
          </p:cNvPicPr>
          <p:nvPr/>
        </p:nvPicPr>
        <p:blipFill>
          <a:blip r:embed="rId5" cstate="print">
            <a:lum bright="70000" contrast="-70000"/>
          </a:blip>
          <a:stretch>
            <a:fillRect/>
          </a:stretch>
        </p:blipFill>
        <p:spPr bwMode="auto">
          <a:xfrm>
            <a:off x="-36513" y="0"/>
            <a:ext cx="14630400" cy="8229600"/>
          </a:xfrm>
          <a:prstGeom prst="rect">
            <a:avLst/>
          </a:prstGeom>
          <a:noFill/>
          <a:ln>
            <a:noFill/>
          </a:ln>
        </p:spPr>
      </p:pic>
      <p:sp>
        <p:nvSpPr>
          <p:cNvPr id="5" name="标题 4"/>
          <p:cNvSpPr>
            <a:spLocks noGrp="1"/>
          </p:cNvSpPr>
          <p:nvPr>
            <p:ph type="title"/>
          </p:nvPr>
        </p:nvSpPr>
        <p:spPr>
          <a:xfrm>
            <a:off x="0" y="0"/>
            <a:ext cx="4859338" cy="1143000"/>
          </a:xfrm>
          <a:blipFill>
            <a:blip r:embed="rId6" cstate="print"/>
            <a:tile tx="0" ty="0" sx="100000" sy="100000" flip="none" algn="tl"/>
          </a:blipFill>
        </p:spPr>
        <p:txBody>
          <a:bodyPr rtlCol="0">
            <a:normAutofit/>
          </a:bodyPr>
          <a:lstStyle/>
          <a:p>
            <a:pPr eaLnBrk="1" hangingPunct="1">
              <a:spcAft>
                <a:spcPts val="0"/>
              </a:spcAft>
              <a:defRPr/>
            </a:pPr>
            <a:r>
              <a:rPr lang="zh-CN" altLang="en-US" b="1" dirty="0">
                <a:latin typeface="微软雅黑" pitchFamily="34" charset="-122"/>
                <a:ea typeface="微软雅黑" pitchFamily="34" charset="-122"/>
              </a:rPr>
              <a:t>写作背景</a:t>
            </a:r>
          </a:p>
        </p:txBody>
      </p:sp>
      <p:sp>
        <p:nvSpPr>
          <p:cNvPr id="7178" name="文本框 5"/>
          <p:cNvSpPr txBox="1">
            <a:spLocks noChangeArrowheads="1"/>
          </p:cNvSpPr>
          <p:nvPr/>
        </p:nvSpPr>
        <p:spPr bwMode="auto">
          <a:xfrm>
            <a:off x="1" y="1412776"/>
            <a:ext cx="6588224" cy="5016758"/>
          </a:xfrm>
          <a:prstGeom prst="rect">
            <a:avLst/>
          </a:prstGeom>
          <a:noFill/>
          <a:ln w="9525">
            <a:noFill/>
            <a:miter lim="800000"/>
            <a:headEnd/>
            <a:tailEnd/>
          </a:ln>
        </p:spPr>
        <p:txBody>
          <a:bodyPr wrap="square">
            <a:spAutoFit/>
          </a:bodyPr>
          <a:lstStyle/>
          <a:p>
            <a:r>
              <a:rPr lang="en-US" altLang="zh-CN" sz="2800" b="1" dirty="0">
                <a:solidFill>
                  <a:srgbClr val="00B050"/>
                </a:solidFill>
                <a:latin typeface="Times New Roman" pitchFamily="18" charset="0"/>
                <a:cs typeface="Times New Roman" pitchFamily="18" charset="0"/>
                <a:sym typeface="+mn-ea"/>
              </a:rPr>
              <a:t>      </a:t>
            </a:r>
            <a:r>
              <a:rPr lang="zh-CN" altLang="en-US" sz="3200" b="1" dirty="0">
                <a:latin typeface="Times New Roman" pitchFamily="18" charset="0"/>
                <a:cs typeface="Times New Roman" pitchFamily="18" charset="0"/>
                <a:sym typeface="+mn-ea"/>
              </a:rPr>
              <a:t>《哦，香雪》写的是一列火车经过小山村台儿沟时，带给以香雪为代表的一群山村少女的种种冲击，以此折射出受现代文明冲击的农村蹒跚前进的身影。小说借台儿沟的一角，写出了改革开放后中国农村从历史的阴影下走出，摆脱封闭、愚昧和落后，走向开放、文明与进步的痛苦与喜悦，构思巧妙，表述独特，语言精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0-#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7178"/>
                                        </p:tgtEl>
                                        <p:attrNameLst>
                                          <p:attrName>style.visibility</p:attrName>
                                        </p:attrNameLst>
                                      </p:cBhvr>
                                      <p:to>
                                        <p:strVal val="visible"/>
                                      </p:to>
                                    </p:set>
                                    <p:animEffect transition="in" filter="wedge">
                                      <p:cBhvr>
                                        <p:cTn id="13" dur="20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17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3" name="标题 3"/>
          <p:cNvSpPr>
            <a:spLocks noGrp="1" noChangeArrowheads="1"/>
          </p:cNvSpPr>
          <p:nvPr>
            <p:ph type="title"/>
          </p:nvPr>
        </p:nvSpPr>
        <p:spPr/>
        <p:txBody>
          <a:bodyPr/>
          <a:lstStyle/>
          <a:p>
            <a:endParaRPr lang="zh-CN" altLang="en-US" smtClean="0"/>
          </a:p>
        </p:txBody>
      </p:sp>
      <p:sp>
        <p:nvSpPr>
          <p:cNvPr id="13314" name="内容占位符 4"/>
          <p:cNvSpPr>
            <a:spLocks noGrp="1" noChangeArrowheads="1"/>
          </p:cNvSpPr>
          <p:nvPr>
            <p:ph idx="1"/>
          </p:nvPr>
        </p:nvSpPr>
        <p:spPr/>
        <p:txBody>
          <a:bodyPr/>
          <a:lstStyle/>
          <a:p>
            <a:endParaRPr lang="zh-CN" altLang="en-US" smtClean="0"/>
          </a:p>
        </p:txBody>
      </p:sp>
      <p:grpSp>
        <p:nvGrpSpPr>
          <p:cNvPr id="13315" name="组合 4099"/>
          <p:cNvGrpSpPr>
            <a:grpSpLocks/>
          </p:cNvGrpSpPr>
          <p:nvPr/>
        </p:nvGrpSpPr>
        <p:grpSpPr bwMode="auto">
          <a:xfrm>
            <a:off x="-34925" y="-26988"/>
            <a:ext cx="9178925" cy="6884988"/>
            <a:chOff x="-22" y="-17"/>
            <a:chExt cx="5782" cy="4337"/>
          </a:xfrm>
        </p:grpSpPr>
        <p:sp>
          <p:nvSpPr>
            <p:cNvPr id="13316"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13317"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13318"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13319"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13320"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13321" name="图片 3" descr="3"/>
          <p:cNvPicPr>
            <a:picLocks noChangeAspect="1" noChangeArrowheads="1"/>
          </p:cNvPicPr>
          <p:nvPr/>
        </p:nvPicPr>
        <p:blipFill>
          <a:blip r:embed="rId5" cstate="print">
            <a:lum bright="70000" contrast="-70000"/>
          </a:blip>
          <a:stretch>
            <a:fillRect/>
          </a:stretch>
        </p:blipFill>
        <p:spPr bwMode="auto">
          <a:xfrm>
            <a:off x="-36513" y="-28575"/>
            <a:ext cx="14630400" cy="8229600"/>
          </a:xfrm>
          <a:prstGeom prst="rect">
            <a:avLst/>
          </a:prstGeom>
          <a:noFill/>
          <a:ln>
            <a:noFill/>
          </a:ln>
        </p:spPr>
      </p:pic>
      <p:sp>
        <p:nvSpPr>
          <p:cNvPr id="2" name="文本框 1"/>
          <p:cNvSpPr txBox="1">
            <a:spLocks noChangeArrowheads="1"/>
          </p:cNvSpPr>
          <p:nvPr/>
        </p:nvSpPr>
        <p:spPr bwMode="auto">
          <a:xfrm>
            <a:off x="250825" y="1268413"/>
            <a:ext cx="7057479" cy="823912"/>
          </a:xfrm>
          <a:prstGeom prst="rect">
            <a:avLst/>
          </a:prstGeom>
          <a:noFill/>
          <a:ln w="9525">
            <a:noFill/>
            <a:miter lim="800000"/>
            <a:headEnd/>
            <a:tailEnd/>
          </a:ln>
        </p:spPr>
        <p:txBody>
          <a:bodyPr wrap="square">
            <a:spAutoFit/>
          </a:bodyPr>
          <a:lstStyle/>
          <a:p>
            <a:r>
              <a:rPr lang="zh-CN" altLang="en-US" dirty="0">
                <a:solidFill>
                  <a:srgbClr val="E7F095"/>
                </a:solidFill>
                <a:latin typeface="Arial" pitchFamily="34" charset="0"/>
              </a:rPr>
              <a:t> </a:t>
            </a:r>
            <a:r>
              <a:rPr lang="zh-CN" altLang="en-US" sz="4800" b="1" dirty="0">
                <a:solidFill>
                  <a:srgbClr val="EC22C4"/>
                </a:solidFill>
                <a:latin typeface="Arial" pitchFamily="34" charset="0"/>
              </a:rPr>
              <a:t>背景+人物+情节=小说</a:t>
            </a:r>
          </a:p>
        </p:txBody>
      </p:sp>
      <p:sp>
        <p:nvSpPr>
          <p:cNvPr id="3" name="文本框 2"/>
          <p:cNvSpPr txBox="1">
            <a:spLocks noChangeArrowheads="1"/>
          </p:cNvSpPr>
          <p:nvPr/>
        </p:nvSpPr>
        <p:spPr bwMode="auto">
          <a:xfrm>
            <a:off x="0" y="2564904"/>
            <a:ext cx="6975475" cy="2554545"/>
          </a:xfrm>
          <a:prstGeom prst="rect">
            <a:avLst/>
          </a:prstGeom>
          <a:noFill/>
          <a:ln w="9525">
            <a:noFill/>
            <a:miter lim="800000"/>
            <a:headEnd/>
            <a:tailEnd/>
          </a:ln>
        </p:spPr>
        <p:txBody>
          <a:bodyPr>
            <a:spAutoFit/>
          </a:bodyPr>
          <a:lstStyle/>
          <a:p>
            <a:r>
              <a:rPr lang="zh-CN" altLang="en-US" sz="4000" b="1" dirty="0">
                <a:latin typeface="Arial" pitchFamily="34" charset="0"/>
              </a:rPr>
              <a:t>小说是以什么为背景的？</a:t>
            </a:r>
          </a:p>
          <a:p>
            <a:r>
              <a:rPr lang="zh-CN" altLang="en-US" sz="4000" b="1" dirty="0">
                <a:latin typeface="Arial" pitchFamily="34" charset="0"/>
              </a:rPr>
              <a:t>主要描写了那些人物？</a:t>
            </a:r>
          </a:p>
          <a:p>
            <a:r>
              <a:rPr lang="zh-CN" altLang="en-US" sz="4000" b="1" dirty="0">
                <a:latin typeface="Arial" pitchFamily="34" charset="0"/>
              </a:rPr>
              <a:t>主要通过哪几个故事情节表现的呢？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5"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15361" name="组合 4099"/>
          <p:cNvGrpSpPr>
            <a:grpSpLocks/>
          </p:cNvGrpSpPr>
          <p:nvPr/>
        </p:nvGrpSpPr>
        <p:grpSpPr bwMode="auto">
          <a:xfrm>
            <a:off x="-34925" y="-26988"/>
            <a:ext cx="9178925" cy="6884988"/>
            <a:chOff x="-22" y="-17"/>
            <a:chExt cx="5782" cy="4337"/>
          </a:xfrm>
        </p:grpSpPr>
        <p:sp>
          <p:nvSpPr>
            <p:cNvPr id="15362"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15363"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15364"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15365"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15366"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15367" name="图片 3" descr="3"/>
          <p:cNvPicPr>
            <a:picLocks noChangeAspect="1" noChangeArrowheads="1"/>
          </p:cNvPicPr>
          <p:nvPr/>
        </p:nvPicPr>
        <p:blipFill>
          <a:blip r:embed="rId5" cstate="print">
            <a:lum bright="70000" contrast="-70000"/>
          </a:blip>
          <a:srcRect/>
          <a:stretch>
            <a:fillRect/>
          </a:stretch>
        </p:blipFill>
        <p:spPr bwMode="auto">
          <a:xfrm>
            <a:off x="-50800" y="-50800"/>
            <a:ext cx="9180513" cy="6996113"/>
          </a:xfrm>
          <a:prstGeom prst="rect">
            <a:avLst/>
          </a:prstGeom>
          <a:noFill/>
          <a:ln w="9525">
            <a:noFill/>
            <a:miter lim="800000"/>
            <a:headEnd/>
            <a:tailEnd/>
          </a:ln>
        </p:spPr>
      </p:pic>
      <p:sp>
        <p:nvSpPr>
          <p:cNvPr id="2" name="文本框 1"/>
          <p:cNvSpPr txBox="1">
            <a:spLocks noChangeArrowheads="1"/>
          </p:cNvSpPr>
          <p:nvPr/>
        </p:nvSpPr>
        <p:spPr bwMode="auto">
          <a:xfrm>
            <a:off x="0" y="836712"/>
            <a:ext cx="7207250" cy="3785652"/>
          </a:xfrm>
          <a:prstGeom prst="rect">
            <a:avLst/>
          </a:prstGeom>
          <a:noFill/>
          <a:ln w="9525">
            <a:noFill/>
            <a:miter lim="800000"/>
            <a:headEnd/>
            <a:tailEnd/>
          </a:ln>
        </p:spPr>
        <p:txBody>
          <a:bodyPr>
            <a:spAutoFit/>
          </a:bodyPr>
          <a:lstStyle/>
          <a:p>
            <a:pPr>
              <a:lnSpc>
                <a:spcPct val="150000"/>
              </a:lnSpc>
            </a:pPr>
            <a:r>
              <a:rPr lang="zh-CN" altLang="en-US" sz="4000" b="1" dirty="0">
                <a:solidFill>
                  <a:srgbClr val="FF0000"/>
                </a:solidFill>
                <a:latin typeface="Arial" pitchFamily="34" charset="0"/>
              </a:rPr>
              <a:t>背景</a:t>
            </a:r>
            <a:r>
              <a:rPr lang="zh-CN" altLang="en-US" sz="4000" b="1" dirty="0">
                <a:latin typeface="Arial" pitchFamily="34" charset="0"/>
              </a:rPr>
              <a:t>——   一个位于北方大山深处的偏僻小山村 台儿沟</a:t>
            </a:r>
          </a:p>
          <a:p>
            <a:pPr>
              <a:lnSpc>
                <a:spcPct val="150000"/>
              </a:lnSpc>
            </a:pPr>
            <a:r>
              <a:rPr lang="zh-CN" altLang="en-US" sz="4000" b="1" dirty="0">
                <a:solidFill>
                  <a:srgbClr val="FF0000"/>
                </a:solidFill>
                <a:latin typeface="Arial" pitchFamily="34" charset="0"/>
              </a:rPr>
              <a:t>人物</a:t>
            </a:r>
            <a:r>
              <a:rPr lang="zh-CN" altLang="en-US" sz="4000" b="1" dirty="0">
                <a:latin typeface="Arial" pitchFamily="34" charset="0"/>
              </a:rPr>
              <a:t>——   一群淳朴、善良但性格各异的山村少女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17409" name="组合 4099"/>
          <p:cNvGrpSpPr>
            <a:grpSpLocks/>
          </p:cNvGrpSpPr>
          <p:nvPr/>
        </p:nvGrpSpPr>
        <p:grpSpPr bwMode="auto">
          <a:xfrm>
            <a:off x="-34925" y="-26988"/>
            <a:ext cx="9178925" cy="6884988"/>
            <a:chOff x="-22" y="-17"/>
            <a:chExt cx="5782" cy="4337"/>
          </a:xfrm>
        </p:grpSpPr>
        <p:sp>
          <p:nvSpPr>
            <p:cNvPr id="17410"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17411"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17412"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17413"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17414"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17415" name="图片 3" descr="3"/>
          <p:cNvPicPr>
            <a:picLocks noChangeAspect="1" noChangeArrowheads="1"/>
          </p:cNvPicPr>
          <p:nvPr/>
        </p:nvPicPr>
        <p:blipFill>
          <a:blip r:embed="rId5" cstate="print">
            <a:lum bright="70000" contrast="-70000"/>
          </a:blip>
          <a:srcRect/>
          <a:stretch>
            <a:fillRect/>
          </a:stretch>
        </p:blipFill>
        <p:spPr bwMode="auto">
          <a:xfrm>
            <a:off x="-50800" y="-50800"/>
            <a:ext cx="9180513" cy="6996113"/>
          </a:xfrm>
          <a:prstGeom prst="rect">
            <a:avLst/>
          </a:prstGeom>
          <a:noFill/>
          <a:ln w="9525">
            <a:noFill/>
            <a:miter lim="800000"/>
            <a:headEnd/>
            <a:tailEnd/>
          </a:ln>
        </p:spPr>
      </p:pic>
      <p:sp>
        <p:nvSpPr>
          <p:cNvPr id="18" name="矩形 17"/>
          <p:cNvSpPr>
            <a:spLocks noChangeArrowheads="1"/>
          </p:cNvSpPr>
          <p:nvPr/>
        </p:nvSpPr>
        <p:spPr bwMode="auto">
          <a:xfrm>
            <a:off x="323850" y="549275"/>
            <a:ext cx="5770563" cy="742950"/>
          </a:xfrm>
          <a:prstGeom prst="rect">
            <a:avLst/>
          </a:prstGeom>
          <a:noFill/>
          <a:ln w="9525">
            <a:noFill/>
            <a:miter lim="800000"/>
            <a:headEnd/>
            <a:tailEnd/>
          </a:ln>
        </p:spPr>
        <p:txBody>
          <a:bodyPr wrap="none">
            <a:spAutoFit/>
          </a:bodyPr>
          <a:lstStyle/>
          <a:p>
            <a:r>
              <a:rPr lang="zh-CN" altLang="en-US" sz="4000" b="1">
                <a:solidFill>
                  <a:srgbClr val="EC22C4"/>
                </a:solidFill>
                <a:latin typeface="微软雅黑" pitchFamily="34" charset="-122"/>
                <a:ea typeface="微软雅黑" pitchFamily="34" charset="-122"/>
              </a:rPr>
              <a:t>小说主要写了四个情节：</a:t>
            </a:r>
          </a:p>
        </p:txBody>
      </p:sp>
      <p:sp>
        <p:nvSpPr>
          <p:cNvPr id="19" name="矩形 18"/>
          <p:cNvSpPr>
            <a:spLocks noChangeArrowheads="1"/>
          </p:cNvSpPr>
          <p:nvPr/>
        </p:nvSpPr>
        <p:spPr bwMode="auto">
          <a:xfrm>
            <a:off x="395288" y="1628775"/>
            <a:ext cx="7277954" cy="707886"/>
          </a:xfrm>
          <a:prstGeom prst="rect">
            <a:avLst/>
          </a:prstGeom>
          <a:noFill/>
          <a:ln w="9525">
            <a:noFill/>
            <a:miter lim="800000"/>
            <a:headEnd/>
            <a:tailEnd/>
          </a:ln>
        </p:spPr>
        <p:txBody>
          <a:bodyPr wrap="none">
            <a:spAutoFit/>
          </a:bodyPr>
          <a:lstStyle/>
          <a:p>
            <a:r>
              <a:rPr lang="zh-CN" altLang="en-US" sz="4000" dirty="0">
                <a:latin typeface="微软雅黑" pitchFamily="34" charset="-122"/>
                <a:ea typeface="微软雅黑" pitchFamily="34" charset="-122"/>
              </a:rPr>
              <a:t>1.姑娘们对“北京话”的议论。</a:t>
            </a:r>
            <a:endParaRPr lang="en-US" altLang="zh-CN" sz="4000" dirty="0">
              <a:latin typeface="微软雅黑" pitchFamily="34" charset="-122"/>
              <a:ea typeface="微软雅黑" pitchFamily="34" charset="-122"/>
            </a:endParaRPr>
          </a:p>
        </p:txBody>
      </p:sp>
      <p:sp>
        <p:nvSpPr>
          <p:cNvPr id="20" name="矩形 19"/>
          <p:cNvSpPr>
            <a:spLocks noChangeArrowheads="1"/>
          </p:cNvSpPr>
          <p:nvPr/>
        </p:nvSpPr>
        <p:spPr bwMode="auto">
          <a:xfrm>
            <a:off x="412750" y="2636838"/>
            <a:ext cx="6137275" cy="707886"/>
          </a:xfrm>
          <a:prstGeom prst="rect">
            <a:avLst/>
          </a:prstGeom>
          <a:noFill/>
          <a:ln w="9525">
            <a:noFill/>
            <a:miter lim="800000"/>
            <a:headEnd/>
            <a:tailEnd/>
          </a:ln>
        </p:spPr>
        <p:txBody>
          <a:bodyPr>
            <a:spAutoFit/>
          </a:bodyPr>
          <a:lstStyle/>
          <a:p>
            <a:r>
              <a:rPr lang="zh-CN" altLang="en-US" sz="4000" dirty="0">
                <a:latin typeface="微软雅黑" pitchFamily="34" charset="-122"/>
                <a:ea typeface="微软雅黑" pitchFamily="34" charset="-122"/>
              </a:rPr>
              <a:t>2.姑娘们与旅客做生意。</a:t>
            </a:r>
          </a:p>
        </p:txBody>
      </p:sp>
      <p:sp>
        <p:nvSpPr>
          <p:cNvPr id="21" name="矩形 20"/>
          <p:cNvSpPr/>
          <p:nvPr/>
        </p:nvSpPr>
        <p:spPr>
          <a:xfrm>
            <a:off x="395600" y="3644899"/>
            <a:ext cx="6503035" cy="707886"/>
          </a:xfrm>
          <a:prstGeom prst="rect">
            <a:avLst/>
          </a:prstGeom>
        </p:spPr>
        <p:txBody>
          <a:bodyPr>
            <a:spAutoFit/>
          </a:bodyPr>
          <a:lstStyle/>
          <a:p>
            <a:pPr>
              <a:spcBef>
                <a:spcPts val="0"/>
              </a:spcBef>
              <a:spcAft>
                <a:spcPts val="0"/>
              </a:spcAft>
              <a:buFontTx/>
              <a:buNone/>
              <a:defRPr/>
            </a:pPr>
            <a:r>
              <a:rPr lang="zh-CN" altLang="en-US" sz="4000" dirty="0">
                <a:latin typeface="微软雅黑" pitchFamily="34" charset="-122"/>
                <a:ea typeface="微软雅黑" pitchFamily="34" charset="-122"/>
              </a:rPr>
              <a:t>3.香雪渴望有一个铅笔盒</a:t>
            </a:r>
            <a:r>
              <a:rPr lang="zh-CN" altLang="en-US" sz="2400" dirty="0">
                <a:latin typeface="微软雅黑" pitchFamily="34" charset="-122"/>
                <a:ea typeface="微软雅黑" pitchFamily="34" charset="-122"/>
              </a:rPr>
              <a:t>。</a:t>
            </a:r>
          </a:p>
        </p:txBody>
      </p:sp>
      <p:sp>
        <p:nvSpPr>
          <p:cNvPr id="22" name="矩形 21"/>
          <p:cNvSpPr>
            <a:spLocks noChangeArrowheads="1"/>
          </p:cNvSpPr>
          <p:nvPr/>
        </p:nvSpPr>
        <p:spPr bwMode="auto">
          <a:xfrm>
            <a:off x="323850" y="4724400"/>
            <a:ext cx="8328025" cy="1354138"/>
          </a:xfrm>
          <a:prstGeom prst="rect">
            <a:avLst/>
          </a:prstGeom>
          <a:noFill/>
          <a:ln w="9525">
            <a:noFill/>
            <a:miter lim="800000"/>
            <a:headEnd/>
            <a:tailEnd/>
          </a:ln>
        </p:spPr>
        <p:txBody>
          <a:bodyPr>
            <a:spAutoFit/>
          </a:bodyPr>
          <a:lstStyle/>
          <a:p>
            <a:r>
              <a:rPr lang="zh-CN" altLang="en-US" sz="4000" dirty="0">
                <a:latin typeface="微软雅黑" pitchFamily="34" charset="-122"/>
                <a:ea typeface="微软雅黑" pitchFamily="34" charset="-122"/>
              </a:rPr>
              <a:t>4.香雪夜走三十里路得到心爱的铅笔盒。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2"/>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
                                        </p:tgtEl>
                                      </p:cBhvr>
                                    </p:animEffect>
                                  </p:childTnLst>
                                </p:cTn>
                              </p:par>
                              <p:par>
                                <p:cTn id="10" presetID="29"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ppt_x</p:attrName>
                                        </p:attrNameLst>
                                      </p:cBhvr>
                                      <p:tavLst>
                                        <p:tav tm="0">
                                          <p:val>
                                            <p:strVal val="#ppt_x-.2"/>
                                          </p:val>
                                        </p:tav>
                                        <p:tav tm="100000">
                                          <p:val>
                                            <p:strVal val="#ppt_x"/>
                                          </p:val>
                                        </p:tav>
                                      </p:tavLst>
                                    </p:anim>
                                    <p:anim calcmode="lin" valueType="num">
                                      <p:cBhvr>
                                        <p:cTn id="1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9"/>
                                        </p:tgtEl>
                                      </p:cBhvr>
                                    </p:animEffect>
                                  </p:childTnLst>
                                </p:cTn>
                              </p:par>
                              <p:par>
                                <p:cTn id="15" presetID="29"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ppt_x</p:attrName>
                                        </p:attrNameLst>
                                      </p:cBhvr>
                                      <p:tavLst>
                                        <p:tav tm="0">
                                          <p:val>
                                            <p:strVal val="#ppt_x-.2"/>
                                          </p:val>
                                        </p:tav>
                                        <p:tav tm="100000">
                                          <p:val>
                                            <p:strVal val="#ppt_x"/>
                                          </p:val>
                                        </p:tav>
                                      </p:tavLst>
                                    </p:anim>
                                    <p:anim calcmode="lin" valueType="num">
                                      <p:cBhvr>
                                        <p:cTn id="1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0"/>
                                        </p:tgtEl>
                                      </p:cBhvr>
                                    </p:animEffect>
                                  </p:childTnLst>
                                </p:cTn>
                              </p:par>
                              <p:par>
                                <p:cTn id="20" presetID="29"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ppt_x</p:attrName>
                                        </p:attrNameLst>
                                      </p:cBhvr>
                                      <p:tavLst>
                                        <p:tav tm="0">
                                          <p:val>
                                            <p:strVal val="#ppt_x-.2"/>
                                          </p:val>
                                        </p:tav>
                                        <p:tav tm="100000">
                                          <p:val>
                                            <p:strVal val="#ppt_x"/>
                                          </p:val>
                                        </p:tav>
                                      </p:tavLst>
                                    </p:anim>
                                    <p:anim calcmode="lin" valueType="num">
                                      <p:cBhvr>
                                        <p:cTn id="23"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1"/>
                                        </p:tgtEl>
                                      </p:cBhvr>
                                    </p:animEffect>
                                  </p:childTnLst>
                                </p:cTn>
                              </p:par>
                              <p:par>
                                <p:cTn id="25" presetID="29"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000" fill="hold"/>
                                        <p:tgtEl>
                                          <p:spTgt spid="22"/>
                                        </p:tgtEl>
                                        <p:attrNameLst>
                                          <p:attrName>ppt_x</p:attrName>
                                        </p:attrNameLst>
                                      </p:cBhvr>
                                      <p:tavLst>
                                        <p:tav tm="0">
                                          <p:val>
                                            <p:strVal val="#ppt_x-.2"/>
                                          </p:val>
                                        </p:tav>
                                        <p:tav tm="100000">
                                          <p:val>
                                            <p:strVal val="#ppt_x"/>
                                          </p:val>
                                        </p:tav>
                                      </p:tavLst>
                                    </p:anim>
                                    <p:anim calcmode="lin" valueType="num">
                                      <p:cBhvr>
                                        <p:cTn id="28"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7826" name="Picture 2" descr="ç¬¬å­è¯¾ ç¼ç æ¸´æè¯»ä¹¦ç å¤§ç¼ç ç¬¬46é¡µ"/>
          <p:cNvPicPr>
            <a:picLocks noChangeAspect="1" noChangeArrowheads="1"/>
          </p:cNvPicPr>
          <p:nvPr/>
        </p:nvPicPr>
        <p:blipFill>
          <a:blip r:embed="rId2" cstate="print"/>
          <a:srcRect/>
          <a:stretch>
            <a:fillRect/>
          </a:stretch>
        </p:blipFill>
        <p:spPr bwMode="auto">
          <a:xfrm>
            <a:off x="0" y="-2259631"/>
            <a:ext cx="9283924" cy="911763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19457" name="组合 4099"/>
          <p:cNvGrpSpPr>
            <a:grpSpLocks/>
          </p:cNvGrpSpPr>
          <p:nvPr/>
        </p:nvGrpSpPr>
        <p:grpSpPr bwMode="auto">
          <a:xfrm>
            <a:off x="-34925" y="-26988"/>
            <a:ext cx="9178925" cy="6884988"/>
            <a:chOff x="-22" y="-17"/>
            <a:chExt cx="5782" cy="4337"/>
          </a:xfrm>
        </p:grpSpPr>
        <p:sp>
          <p:nvSpPr>
            <p:cNvPr id="19458"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19459"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19460"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19461"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19462"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19463" name="图片 1"/>
          <p:cNvPicPr>
            <a:picLocks noChangeAspect="1" noChangeArrowheads="1"/>
          </p:cNvPicPr>
          <p:nvPr/>
        </p:nvPicPr>
        <p:blipFill>
          <a:blip r:embed="rId5" cstate="print"/>
          <a:srcRect/>
          <a:stretch>
            <a:fillRect/>
          </a:stretch>
        </p:blipFill>
        <p:spPr bwMode="auto">
          <a:xfrm>
            <a:off x="-34925" y="-31750"/>
            <a:ext cx="9247188" cy="689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1508" name="矩形 6154"/>
          <p:cNvSpPr>
            <a:spLocks noChangeArrowheads="1"/>
          </p:cNvSpPr>
          <p:nvPr/>
        </p:nvSpPr>
        <p:spPr bwMode="auto">
          <a:xfrm>
            <a:off x="-34925" y="-26988"/>
            <a:ext cx="9178925" cy="431800"/>
          </a:xfrm>
          <a:prstGeom prst="rect">
            <a:avLst/>
          </a:prstGeom>
          <a:solidFill>
            <a:srgbClr val="E7F095"/>
          </a:solidFill>
          <a:ln w="9525">
            <a:noFill/>
            <a:miter lim="800000"/>
            <a:headEnd/>
            <a:tailEnd/>
          </a:ln>
        </p:spPr>
        <p:txBody>
          <a:bodyPr wrap="none" anchor="ctr"/>
          <a:lstStyle/>
          <a:p>
            <a:pPr algn="ctr"/>
            <a:endParaRPr lang="zh-CN" altLang="en-US">
              <a:latin typeface="Arial" pitchFamily="34" charset="0"/>
            </a:endParaRPr>
          </a:p>
        </p:txBody>
      </p:sp>
      <p:sp>
        <p:nvSpPr>
          <p:cNvPr id="21513" name="文本框 4"/>
          <p:cNvSpPr txBox="1">
            <a:spLocks noChangeArrowheads="1"/>
          </p:cNvSpPr>
          <p:nvPr/>
        </p:nvSpPr>
        <p:spPr bwMode="auto">
          <a:xfrm>
            <a:off x="182563" y="549275"/>
            <a:ext cx="5240337" cy="1323439"/>
          </a:xfrm>
          <a:prstGeom prst="rect">
            <a:avLst/>
          </a:prstGeom>
          <a:noFill/>
          <a:ln w="9525">
            <a:noFill/>
            <a:miter lim="800000"/>
            <a:headEnd/>
            <a:tailEnd/>
          </a:ln>
        </p:spPr>
        <p:txBody>
          <a:bodyPr>
            <a:spAutoFit/>
          </a:bodyPr>
          <a:lstStyle/>
          <a:p>
            <a:r>
              <a:rPr lang="zh-CN" altLang="en-US" sz="4000" b="1" dirty="0">
                <a:solidFill>
                  <a:schemeClr val="tx2"/>
                </a:solidFill>
                <a:latin typeface="Arial" pitchFamily="34" charset="0"/>
              </a:rPr>
              <a:t>火车开进深山以前，台儿沟是个什么样子？</a:t>
            </a:r>
          </a:p>
        </p:txBody>
      </p:sp>
      <p:sp>
        <p:nvSpPr>
          <p:cNvPr id="6" name="文本框 5"/>
          <p:cNvSpPr txBox="1">
            <a:spLocks noChangeArrowheads="1"/>
          </p:cNvSpPr>
          <p:nvPr/>
        </p:nvSpPr>
        <p:spPr bwMode="auto">
          <a:xfrm>
            <a:off x="0" y="2492896"/>
            <a:ext cx="5807075" cy="3505200"/>
          </a:xfrm>
          <a:prstGeom prst="rect">
            <a:avLst/>
          </a:prstGeom>
          <a:noFill/>
          <a:ln w="9525">
            <a:noFill/>
            <a:miter lim="800000"/>
            <a:headEnd/>
            <a:tailEnd/>
          </a:ln>
        </p:spPr>
        <p:txBody>
          <a:bodyPr>
            <a:spAutoFit/>
          </a:bodyPr>
          <a:lstStyle/>
          <a:p>
            <a:r>
              <a:rPr lang="en-US" altLang="zh-CN" sz="3200" dirty="0">
                <a:latin typeface="Arial" pitchFamily="34" charset="0"/>
              </a:rPr>
              <a:t>      </a:t>
            </a:r>
            <a:r>
              <a:rPr lang="en-US" altLang="zh-CN" sz="3200" b="1" dirty="0">
                <a:latin typeface="Arial" pitchFamily="34" charset="0"/>
              </a:rPr>
              <a:t>  </a:t>
            </a:r>
            <a:r>
              <a:rPr lang="zh-CN" altLang="en-US" sz="3200" b="1" dirty="0" smtClean="0">
                <a:latin typeface="Arial" pitchFamily="34" charset="0"/>
              </a:rPr>
              <a:t>台</a:t>
            </a:r>
            <a:r>
              <a:rPr lang="zh-CN" altLang="en-US" sz="3200" b="1" dirty="0">
                <a:latin typeface="Arial" pitchFamily="34" charset="0"/>
              </a:rPr>
              <a:t>儿沟人历来是吃过晚饭就钻被窝，仿佛是在同一时刻听到了大山无声的命令。台儿沟那一小片石头房子也在同一时刻忽然完全静止了，静得那样深沉、真切，好像在默默地向大山诉说着自己的虔诚。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2530" name="矩形 6153"/>
          <p:cNvSpPr>
            <a:spLocks noChangeArrowheads="1"/>
          </p:cNvSpPr>
          <p:nvPr/>
        </p:nvSpPr>
        <p:spPr bwMode="auto">
          <a:xfrm>
            <a:off x="-180528" y="6453187"/>
            <a:ext cx="9144000" cy="404813"/>
          </a:xfrm>
          <a:prstGeom prst="rect">
            <a:avLst/>
          </a:prstGeom>
          <a:solidFill>
            <a:srgbClr val="BCE789"/>
          </a:solidFill>
          <a:ln w="9525">
            <a:noFill/>
            <a:miter lim="800000"/>
            <a:headEnd/>
            <a:tailEnd/>
          </a:ln>
        </p:spPr>
        <p:txBody>
          <a:bodyPr wrap="none" anchor="ctr"/>
          <a:lstStyle/>
          <a:p>
            <a:pPr algn="ctr"/>
            <a:endParaRPr lang="zh-CN" altLang="en-US" dirty="0">
              <a:latin typeface="Arial" pitchFamily="34" charset="0"/>
            </a:endParaRPr>
          </a:p>
        </p:txBody>
      </p:sp>
      <p:sp>
        <p:nvSpPr>
          <p:cNvPr id="22536" name="文本框 4"/>
          <p:cNvSpPr txBox="1">
            <a:spLocks noChangeArrowheads="1"/>
          </p:cNvSpPr>
          <p:nvPr/>
        </p:nvSpPr>
        <p:spPr bwMode="auto">
          <a:xfrm>
            <a:off x="179512" y="0"/>
            <a:ext cx="5832648" cy="1323439"/>
          </a:xfrm>
          <a:prstGeom prst="rect">
            <a:avLst/>
          </a:prstGeom>
          <a:noFill/>
          <a:ln w="9525">
            <a:noFill/>
            <a:miter lim="800000"/>
            <a:headEnd/>
            <a:tailEnd/>
          </a:ln>
        </p:spPr>
        <p:txBody>
          <a:bodyPr wrap="square">
            <a:spAutoFit/>
          </a:bodyPr>
          <a:lstStyle/>
          <a:p>
            <a:r>
              <a:rPr lang="zh-CN" altLang="en-US" sz="4000" b="1" dirty="0">
                <a:solidFill>
                  <a:schemeClr val="tx2"/>
                </a:solidFill>
                <a:latin typeface="Arial" pitchFamily="34" charset="0"/>
              </a:rPr>
              <a:t>火车开进深山以后，台儿沟发生了怎样的变化？</a:t>
            </a:r>
          </a:p>
        </p:txBody>
      </p:sp>
      <p:sp>
        <p:nvSpPr>
          <p:cNvPr id="6" name="文本框 5"/>
          <p:cNvSpPr txBox="1">
            <a:spLocks noChangeArrowheads="1"/>
          </p:cNvSpPr>
          <p:nvPr/>
        </p:nvSpPr>
        <p:spPr bwMode="auto">
          <a:xfrm>
            <a:off x="179512" y="1700808"/>
            <a:ext cx="8496944" cy="4462760"/>
          </a:xfrm>
          <a:prstGeom prst="rect">
            <a:avLst/>
          </a:prstGeom>
          <a:noFill/>
          <a:ln w="9525">
            <a:noFill/>
            <a:miter lim="800000"/>
            <a:headEnd/>
            <a:tailEnd/>
          </a:ln>
        </p:spPr>
        <p:txBody>
          <a:bodyPr wrap="square">
            <a:spAutoFit/>
          </a:bodyPr>
          <a:lstStyle/>
          <a:p>
            <a:r>
              <a:rPr lang="en-US" altLang="zh-CN" sz="3200" dirty="0">
                <a:latin typeface="Arial" pitchFamily="34" charset="0"/>
              </a:rPr>
              <a:t>      </a:t>
            </a:r>
            <a:r>
              <a:rPr lang="zh-CN" altLang="en-US" sz="2800" b="1" dirty="0">
                <a:latin typeface="Arial" pitchFamily="34" charset="0"/>
              </a:rPr>
              <a:t>火车开来了，也带来了现代文明的风尚，自然影响到台儿沟的人。台儿沟以往的宁静被搅乱了。姑娘们为迎接火车，开始梳妆打扮，注重“服饰和容貌”了；起初是观望议论，“日久天长”，“她们开始挎上装满核桃、鸡蛋、大枣的长方形柳条篮子，站在车窗下，抓紧时间跟旅客和和气气地做买卖”，商品经济之风吹进了深山；香雪最后为换一个铅笔盒还登上火车走出了三十里路，希望“上大学、坐上火车到处跑”，“再也不会让人瞧不起”，更是超出了物质层次要求，有了精神追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23553" name="组合 6152"/>
          <p:cNvGrpSpPr>
            <a:grpSpLocks/>
          </p:cNvGrpSpPr>
          <p:nvPr/>
        </p:nvGrpSpPr>
        <p:grpSpPr bwMode="auto">
          <a:xfrm>
            <a:off x="-34925" y="-26988"/>
            <a:ext cx="9178925" cy="6884988"/>
            <a:chOff x="-22" y="-17"/>
            <a:chExt cx="5782" cy="4337"/>
          </a:xfrm>
        </p:grpSpPr>
        <p:sp>
          <p:nvSpPr>
            <p:cNvPr id="23554" name="矩形 6153"/>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23555" name="矩形 6154"/>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23556" name="图片 6155"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23557" name="图片 6156"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23558" name="文本框 6157"/>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23559" name="图片 3" descr="4"/>
          <p:cNvPicPr>
            <a:picLocks noChangeAspect="1" noChangeArrowheads="1"/>
          </p:cNvPicPr>
          <p:nvPr/>
        </p:nvPicPr>
        <p:blipFill>
          <a:blip r:embed="rId4" cstate="print">
            <a:lum bright="70000" contrast="-70000"/>
          </a:blip>
          <a:stretch>
            <a:fillRect/>
          </a:stretch>
        </p:blipFill>
        <p:spPr bwMode="auto">
          <a:xfrm>
            <a:off x="-28576" y="-30163"/>
            <a:ext cx="9172575" cy="6879431"/>
          </a:xfrm>
          <a:prstGeom prst="rect">
            <a:avLst/>
          </a:prstGeom>
          <a:noFill/>
          <a:ln>
            <a:noFill/>
          </a:ln>
        </p:spPr>
      </p:pic>
      <p:sp>
        <p:nvSpPr>
          <p:cNvPr id="23560" name="文本框 4"/>
          <p:cNvSpPr txBox="1">
            <a:spLocks noChangeArrowheads="1"/>
          </p:cNvSpPr>
          <p:nvPr/>
        </p:nvSpPr>
        <p:spPr bwMode="auto">
          <a:xfrm>
            <a:off x="182563" y="549275"/>
            <a:ext cx="7773813" cy="1938992"/>
          </a:xfrm>
          <a:prstGeom prst="rect">
            <a:avLst/>
          </a:prstGeom>
          <a:noFill/>
          <a:ln w="9525">
            <a:noFill/>
            <a:miter lim="800000"/>
            <a:headEnd/>
            <a:tailEnd/>
          </a:ln>
        </p:spPr>
        <p:txBody>
          <a:bodyPr wrap="square">
            <a:spAutoFit/>
          </a:bodyPr>
          <a:lstStyle/>
          <a:p>
            <a:r>
              <a:rPr lang="zh-CN" altLang="en-US" sz="4000" b="1" dirty="0">
                <a:solidFill>
                  <a:schemeClr val="tx2"/>
                </a:solidFill>
                <a:latin typeface="Arial" pitchFamily="34" charset="0"/>
              </a:rPr>
              <a:t>“大山”、“火车”并不仅仅是实物，请同学们根据它们的特点思考一下它们象征了什么？</a:t>
            </a:r>
          </a:p>
        </p:txBody>
      </p:sp>
      <p:sp>
        <p:nvSpPr>
          <p:cNvPr id="6" name="文本框 5"/>
          <p:cNvSpPr txBox="1">
            <a:spLocks noChangeArrowheads="1"/>
          </p:cNvSpPr>
          <p:nvPr/>
        </p:nvSpPr>
        <p:spPr bwMode="auto">
          <a:xfrm>
            <a:off x="250825" y="3644900"/>
            <a:ext cx="7042150" cy="1736725"/>
          </a:xfrm>
          <a:prstGeom prst="rect">
            <a:avLst/>
          </a:prstGeom>
          <a:noFill/>
          <a:ln w="9525">
            <a:noFill/>
            <a:miter lim="800000"/>
            <a:headEnd/>
            <a:tailEnd/>
          </a:ln>
        </p:spPr>
        <p:txBody>
          <a:bodyPr>
            <a:spAutoFit/>
          </a:bodyPr>
          <a:lstStyle/>
          <a:p>
            <a:pPr>
              <a:lnSpc>
                <a:spcPct val="150000"/>
              </a:lnSpc>
            </a:pPr>
            <a:r>
              <a:rPr lang="en-US" altLang="zh-CN" sz="3200">
                <a:latin typeface="Arial" pitchFamily="34" charset="0"/>
              </a:rPr>
              <a:t> </a:t>
            </a:r>
            <a:r>
              <a:rPr lang="zh-CN" altLang="en-US" sz="3600" b="1">
                <a:solidFill>
                  <a:srgbClr val="00B050"/>
                </a:solidFill>
                <a:latin typeface="Arial" pitchFamily="34" charset="0"/>
              </a:rPr>
              <a:t>“大山”象征着封闭、传统</a:t>
            </a:r>
          </a:p>
          <a:p>
            <a:pPr>
              <a:lnSpc>
                <a:spcPct val="150000"/>
              </a:lnSpc>
            </a:pPr>
            <a:r>
              <a:rPr lang="zh-CN" altLang="en-US" sz="3600" b="1">
                <a:solidFill>
                  <a:srgbClr val="00B050"/>
                </a:solidFill>
                <a:latin typeface="Arial" pitchFamily="34" charset="0"/>
              </a:rPr>
              <a:t> “火车”象征着开放、现代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3"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6" grpId="3"/>
    </p:bldLst>
  </p:timing>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24577" name="组合 4099"/>
          <p:cNvGrpSpPr>
            <a:grpSpLocks/>
          </p:cNvGrpSpPr>
          <p:nvPr/>
        </p:nvGrpSpPr>
        <p:grpSpPr bwMode="auto">
          <a:xfrm>
            <a:off x="-34925" y="-26988"/>
            <a:ext cx="9178925" cy="6884988"/>
            <a:chOff x="-22" y="-17"/>
            <a:chExt cx="5782" cy="4337"/>
          </a:xfrm>
        </p:grpSpPr>
        <p:sp>
          <p:nvSpPr>
            <p:cNvPr id="24578"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24579"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24580"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24581"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24582"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24583" name="图片 3" descr="3"/>
          <p:cNvPicPr>
            <a:picLocks noChangeAspect="1" noChangeArrowheads="1"/>
          </p:cNvPicPr>
          <p:nvPr/>
        </p:nvPicPr>
        <p:blipFill>
          <a:blip r:embed="rId5" cstate="print">
            <a:lum bright="70000" contrast="-70000"/>
          </a:blip>
          <a:srcRect/>
          <a:stretch>
            <a:fillRect/>
          </a:stretch>
        </p:blipFill>
        <p:spPr bwMode="auto">
          <a:xfrm>
            <a:off x="-50800" y="-50800"/>
            <a:ext cx="9180513" cy="6996113"/>
          </a:xfrm>
          <a:prstGeom prst="rect">
            <a:avLst/>
          </a:prstGeom>
          <a:noFill/>
          <a:ln w="9525">
            <a:noFill/>
            <a:miter lim="800000"/>
            <a:headEnd/>
            <a:tailEnd/>
          </a:ln>
        </p:spPr>
      </p:pic>
      <p:sp>
        <p:nvSpPr>
          <p:cNvPr id="24584" name="文本框 1"/>
          <p:cNvSpPr txBox="1">
            <a:spLocks noChangeArrowheads="1"/>
          </p:cNvSpPr>
          <p:nvPr/>
        </p:nvSpPr>
        <p:spPr bwMode="auto">
          <a:xfrm>
            <a:off x="485775" y="407988"/>
            <a:ext cx="3943350" cy="700087"/>
          </a:xfrm>
          <a:prstGeom prst="rect">
            <a:avLst/>
          </a:prstGeom>
          <a:noFill/>
          <a:ln w="9525">
            <a:noFill/>
            <a:miter lim="800000"/>
            <a:headEnd/>
            <a:tailEnd/>
          </a:ln>
        </p:spPr>
        <p:txBody>
          <a:bodyPr>
            <a:spAutoFit/>
          </a:bodyPr>
          <a:lstStyle/>
          <a:p>
            <a:r>
              <a:rPr lang="zh-CN" altLang="en-US" sz="4000" b="1">
                <a:solidFill>
                  <a:srgbClr val="00B050"/>
                </a:solidFill>
                <a:latin typeface="Arial" pitchFamily="34" charset="0"/>
              </a:rPr>
              <a:t>感知人物形象</a:t>
            </a:r>
          </a:p>
        </p:txBody>
      </p:sp>
      <p:sp>
        <p:nvSpPr>
          <p:cNvPr id="24585" name="文本框 2"/>
          <p:cNvSpPr txBox="1">
            <a:spLocks noChangeArrowheads="1"/>
          </p:cNvSpPr>
          <p:nvPr/>
        </p:nvSpPr>
        <p:spPr bwMode="auto">
          <a:xfrm>
            <a:off x="323850" y="2060575"/>
            <a:ext cx="5624513" cy="2308324"/>
          </a:xfrm>
          <a:prstGeom prst="rect">
            <a:avLst/>
          </a:prstGeom>
          <a:noFill/>
          <a:ln w="9525">
            <a:noFill/>
            <a:miter lim="800000"/>
            <a:headEnd/>
            <a:tailEnd/>
          </a:ln>
        </p:spPr>
        <p:txBody>
          <a:bodyPr>
            <a:spAutoFit/>
          </a:bodyPr>
          <a:lstStyle/>
          <a:p>
            <a:r>
              <a:rPr lang="zh-CN" altLang="en-US" sz="3600" b="1" dirty="0">
                <a:solidFill>
                  <a:schemeClr val="tx2"/>
                </a:solidFill>
                <a:latin typeface="Arial" pitchFamily="34" charset="0"/>
              </a:rPr>
              <a:t>1．请大家通读课文，找一找在火车到来的那短暂的一分钟里，山村里的姑娘们都有着怎样的表现？</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26625" name="组合 4099"/>
          <p:cNvGrpSpPr>
            <a:grpSpLocks/>
          </p:cNvGrpSpPr>
          <p:nvPr/>
        </p:nvGrpSpPr>
        <p:grpSpPr bwMode="auto">
          <a:xfrm>
            <a:off x="-34925" y="-26988"/>
            <a:ext cx="9178925" cy="6884988"/>
            <a:chOff x="-22" y="-17"/>
            <a:chExt cx="5782" cy="4337"/>
          </a:xfrm>
        </p:grpSpPr>
        <p:sp>
          <p:nvSpPr>
            <p:cNvPr id="26626"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26627"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26628"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26629"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26630"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26631" name="图片 3" descr="3"/>
          <p:cNvPicPr>
            <a:picLocks noChangeAspect="1" noChangeArrowheads="1"/>
          </p:cNvPicPr>
          <p:nvPr/>
        </p:nvPicPr>
        <p:blipFill>
          <a:blip r:embed="rId5" cstate="print">
            <a:lum bright="70000" contrast="-70000"/>
          </a:blip>
          <a:srcRect/>
          <a:stretch>
            <a:fillRect/>
          </a:stretch>
        </p:blipFill>
        <p:spPr bwMode="auto">
          <a:xfrm>
            <a:off x="-50800" y="-50800"/>
            <a:ext cx="9180513" cy="6996113"/>
          </a:xfrm>
          <a:prstGeom prst="rect">
            <a:avLst/>
          </a:prstGeom>
          <a:noFill/>
          <a:ln w="9525">
            <a:noFill/>
            <a:miter lim="800000"/>
            <a:headEnd/>
            <a:tailEnd/>
          </a:ln>
        </p:spPr>
      </p:pic>
      <p:sp>
        <p:nvSpPr>
          <p:cNvPr id="26632" name="文本框 1"/>
          <p:cNvSpPr txBox="1">
            <a:spLocks noChangeArrowheads="1"/>
          </p:cNvSpPr>
          <p:nvPr/>
        </p:nvSpPr>
        <p:spPr bwMode="auto">
          <a:xfrm>
            <a:off x="558800" y="468313"/>
            <a:ext cx="6550025" cy="822325"/>
          </a:xfrm>
          <a:prstGeom prst="rect">
            <a:avLst/>
          </a:prstGeom>
          <a:noFill/>
          <a:ln w="9525">
            <a:noFill/>
            <a:miter lim="800000"/>
            <a:headEnd/>
            <a:tailEnd/>
          </a:ln>
        </p:spPr>
        <p:txBody>
          <a:bodyPr>
            <a:spAutoFit/>
          </a:bodyPr>
          <a:lstStyle/>
          <a:p>
            <a:pPr>
              <a:lnSpc>
                <a:spcPct val="150000"/>
              </a:lnSpc>
            </a:pPr>
            <a:r>
              <a:rPr lang="zh-CN" altLang="en-US" sz="3200" b="1">
                <a:solidFill>
                  <a:schemeClr val="tx2"/>
                </a:solidFill>
                <a:latin typeface="Arial" pitchFamily="34" charset="0"/>
              </a:rPr>
              <a:t>2．她们感兴趣的东西是一样的吗？</a:t>
            </a:r>
          </a:p>
        </p:txBody>
      </p:sp>
      <p:sp>
        <p:nvSpPr>
          <p:cNvPr id="3" name="文本框 2"/>
          <p:cNvSpPr txBox="1">
            <a:spLocks noChangeArrowheads="1"/>
          </p:cNvSpPr>
          <p:nvPr/>
        </p:nvSpPr>
        <p:spPr bwMode="auto">
          <a:xfrm>
            <a:off x="684213" y="1700213"/>
            <a:ext cx="5359400" cy="2678112"/>
          </a:xfrm>
          <a:prstGeom prst="rect">
            <a:avLst/>
          </a:prstGeom>
          <a:noFill/>
          <a:ln w="9525">
            <a:noFill/>
            <a:miter lim="800000"/>
            <a:headEnd/>
            <a:tailEnd/>
          </a:ln>
        </p:spPr>
        <p:txBody>
          <a:bodyPr>
            <a:spAutoFit/>
          </a:bodyPr>
          <a:lstStyle/>
          <a:p>
            <a:r>
              <a:rPr lang="zh-CN" altLang="en-US" sz="2400" b="1">
                <a:solidFill>
                  <a:srgbClr val="00B050"/>
                </a:solidFill>
                <a:latin typeface="Arial" pitchFamily="34" charset="0"/>
              </a:rPr>
              <a:t>凤娇：忙着看头饰、手表，和“北京</a:t>
            </a:r>
          </a:p>
          <a:p>
            <a:r>
              <a:rPr lang="zh-CN" altLang="en-US" sz="2400" b="1">
                <a:solidFill>
                  <a:srgbClr val="00B050"/>
                </a:solidFill>
                <a:latin typeface="Arial" pitchFamily="34" charset="0"/>
              </a:rPr>
              <a:t>            话”做买卖。她注意到的不是</a:t>
            </a:r>
            <a:endParaRPr lang="en-US" altLang="zh-CN" sz="2400" b="1">
              <a:solidFill>
                <a:srgbClr val="00B050"/>
              </a:solidFill>
              <a:latin typeface="Arial" pitchFamily="34" charset="0"/>
            </a:endParaRPr>
          </a:p>
          <a:p>
            <a:r>
              <a:rPr lang="en-US" altLang="zh-CN" sz="2400" b="1">
                <a:solidFill>
                  <a:srgbClr val="00B050"/>
                </a:solidFill>
                <a:latin typeface="Arial" pitchFamily="34" charset="0"/>
              </a:rPr>
              <a:t>            </a:t>
            </a:r>
            <a:r>
              <a:rPr lang="zh-CN" altLang="en-US" sz="2400" b="1">
                <a:solidFill>
                  <a:srgbClr val="00B050"/>
                </a:solidFill>
                <a:latin typeface="Arial" pitchFamily="34" charset="0"/>
              </a:rPr>
              <a:t>妇女头上的金圈子，就是比指  </a:t>
            </a:r>
            <a:endParaRPr lang="en-US" altLang="zh-CN" sz="2400" b="1">
              <a:solidFill>
                <a:srgbClr val="00B050"/>
              </a:solidFill>
              <a:latin typeface="Arial" pitchFamily="34" charset="0"/>
            </a:endParaRPr>
          </a:p>
          <a:p>
            <a:r>
              <a:rPr lang="en-US" altLang="zh-CN" sz="2400" b="1">
                <a:solidFill>
                  <a:srgbClr val="00B050"/>
                </a:solidFill>
                <a:latin typeface="Arial" pitchFamily="34" charset="0"/>
              </a:rPr>
              <a:t>            </a:t>
            </a:r>
            <a:r>
              <a:rPr lang="zh-CN" altLang="en-US" sz="2400" b="1">
                <a:solidFill>
                  <a:srgbClr val="00B050"/>
                </a:solidFill>
                <a:latin typeface="Arial" pitchFamily="34" charset="0"/>
              </a:rPr>
              <a:t>甲盖还小的手表。总是用鸡蛋、</a:t>
            </a:r>
            <a:endParaRPr lang="en-US" altLang="zh-CN" sz="2400" b="1">
              <a:solidFill>
                <a:srgbClr val="00B050"/>
              </a:solidFill>
              <a:latin typeface="Arial" pitchFamily="34" charset="0"/>
            </a:endParaRPr>
          </a:p>
          <a:p>
            <a:r>
              <a:rPr lang="en-US" altLang="zh-CN" sz="2400" b="1">
                <a:solidFill>
                  <a:srgbClr val="00B050"/>
                </a:solidFill>
                <a:latin typeface="Arial" pitchFamily="34" charset="0"/>
              </a:rPr>
              <a:t>            </a:t>
            </a:r>
            <a:r>
              <a:rPr lang="zh-CN" altLang="en-US" sz="2400" b="1">
                <a:solidFill>
                  <a:srgbClr val="00B050"/>
                </a:solidFill>
                <a:latin typeface="Arial" pitchFamily="34" charset="0"/>
              </a:rPr>
              <a:t>红枣等土特产换回自己喜爱的</a:t>
            </a:r>
            <a:endParaRPr lang="en-US" altLang="zh-CN" sz="2400" b="1">
              <a:solidFill>
                <a:srgbClr val="00B050"/>
              </a:solidFill>
              <a:latin typeface="Arial" pitchFamily="34" charset="0"/>
            </a:endParaRPr>
          </a:p>
          <a:p>
            <a:r>
              <a:rPr lang="en-US" altLang="zh-CN" sz="2400" b="1">
                <a:solidFill>
                  <a:srgbClr val="00B050"/>
                </a:solidFill>
                <a:latin typeface="Arial" pitchFamily="34" charset="0"/>
              </a:rPr>
              <a:t>            </a:t>
            </a:r>
            <a:r>
              <a:rPr lang="zh-CN" altLang="en-US" sz="2400" b="1">
                <a:solidFill>
                  <a:srgbClr val="00B050"/>
                </a:solidFill>
                <a:latin typeface="Arial" pitchFamily="34" charset="0"/>
              </a:rPr>
              <a:t>发卡、香皂，甚至花色繁多的</a:t>
            </a:r>
            <a:endParaRPr lang="en-US" altLang="zh-CN" sz="2400" b="1">
              <a:solidFill>
                <a:srgbClr val="00B050"/>
              </a:solidFill>
              <a:latin typeface="Arial" pitchFamily="34" charset="0"/>
            </a:endParaRPr>
          </a:p>
          <a:p>
            <a:r>
              <a:rPr lang="en-US" altLang="zh-CN" sz="2400" b="1">
                <a:solidFill>
                  <a:srgbClr val="00B050"/>
                </a:solidFill>
                <a:latin typeface="Arial" pitchFamily="34" charset="0"/>
              </a:rPr>
              <a:t>            </a:t>
            </a:r>
            <a:r>
              <a:rPr lang="zh-CN" altLang="en-US" sz="2400" b="1">
                <a:solidFill>
                  <a:srgbClr val="00B050"/>
                </a:solidFill>
                <a:latin typeface="Arial" pitchFamily="34" charset="0"/>
              </a:rPr>
              <a:t>纱巾和能松能紧的尼龙袜。</a:t>
            </a:r>
          </a:p>
        </p:txBody>
      </p:sp>
      <p:sp>
        <p:nvSpPr>
          <p:cNvPr id="5" name="文本框 4"/>
          <p:cNvSpPr txBox="1">
            <a:spLocks noChangeArrowheads="1"/>
          </p:cNvSpPr>
          <p:nvPr/>
        </p:nvSpPr>
        <p:spPr bwMode="auto">
          <a:xfrm>
            <a:off x="636588" y="4508500"/>
            <a:ext cx="6027737" cy="1555750"/>
          </a:xfrm>
          <a:prstGeom prst="rect">
            <a:avLst/>
          </a:prstGeom>
          <a:noFill/>
          <a:ln w="9525">
            <a:noFill/>
            <a:miter lim="800000"/>
            <a:headEnd/>
            <a:tailEnd/>
          </a:ln>
        </p:spPr>
        <p:txBody>
          <a:bodyPr>
            <a:spAutoFit/>
          </a:bodyPr>
          <a:lstStyle/>
          <a:p>
            <a:r>
              <a:rPr lang="zh-CN" altLang="en-US" sz="2400" b="1">
                <a:solidFill>
                  <a:srgbClr val="00B050"/>
                </a:solidFill>
                <a:latin typeface="Arial" pitchFamily="34" charset="0"/>
              </a:rPr>
              <a:t>香雪：注意的是车厢里的学生书包；打听</a:t>
            </a:r>
          </a:p>
          <a:p>
            <a:r>
              <a:rPr lang="zh-CN" altLang="en-US" sz="2400" b="1">
                <a:solidFill>
                  <a:srgbClr val="00B050"/>
                </a:solidFill>
                <a:latin typeface="Arial" pitchFamily="34" charset="0"/>
              </a:rPr>
              <a:t>            北京的大学、配乐诗朗诵、铅笔盒。     </a:t>
            </a:r>
          </a:p>
          <a:p>
            <a:r>
              <a:rPr lang="zh-CN" altLang="en-US" sz="2400" b="1">
                <a:solidFill>
                  <a:srgbClr val="00B050"/>
                </a:solidFill>
                <a:latin typeface="Arial" pitchFamily="34" charset="0"/>
              </a:rPr>
              <a:t>            渴望用一篮子鸡蛋换一个班上其他</a:t>
            </a:r>
            <a:endParaRPr lang="en-US" altLang="zh-CN" sz="2400" b="1">
              <a:solidFill>
                <a:srgbClr val="00B050"/>
              </a:solidFill>
              <a:latin typeface="Arial" pitchFamily="34" charset="0"/>
            </a:endParaRPr>
          </a:p>
          <a:p>
            <a:r>
              <a:rPr lang="en-US" altLang="zh-CN" sz="2400" b="1">
                <a:solidFill>
                  <a:srgbClr val="00B050"/>
                </a:solidFill>
                <a:latin typeface="Arial" pitchFamily="34" charset="0"/>
              </a:rPr>
              <a:t>            </a:t>
            </a:r>
            <a:r>
              <a:rPr lang="zh-CN" altLang="en-US" sz="2400" b="1">
                <a:solidFill>
                  <a:srgbClr val="00B050"/>
                </a:solidFill>
                <a:latin typeface="Arial" pitchFamily="34" charset="0"/>
              </a:rPr>
              <a:t>同学都有的自动铅笔盒。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 calcmode="lin" valueType="num">
                                      <p:cBhvr>
                                        <p:cTn id="7" dur="1000" fill="hold"/>
                                        <p:tgtEl>
                                          <p:spTgt spid="26632"/>
                                        </p:tgtEl>
                                        <p:attrNameLst>
                                          <p:attrName>ppt_w</p:attrName>
                                        </p:attrNameLst>
                                      </p:cBhvr>
                                      <p:tavLst>
                                        <p:tav tm="0">
                                          <p:val>
                                            <p:strVal val="#ppt_w*0.70"/>
                                          </p:val>
                                        </p:tav>
                                        <p:tav tm="100000">
                                          <p:val>
                                            <p:strVal val="#ppt_w"/>
                                          </p:val>
                                        </p:tav>
                                      </p:tavLst>
                                    </p:anim>
                                    <p:anim calcmode="lin" valueType="num">
                                      <p:cBhvr>
                                        <p:cTn id="8" dur="1000" fill="hold"/>
                                        <p:tgtEl>
                                          <p:spTgt spid="26632"/>
                                        </p:tgtEl>
                                        <p:attrNameLst>
                                          <p:attrName>ppt_h</p:attrName>
                                        </p:attrNameLst>
                                      </p:cBhvr>
                                      <p:tavLst>
                                        <p:tav tm="0">
                                          <p:val>
                                            <p:strVal val="#ppt_h"/>
                                          </p:val>
                                        </p:tav>
                                        <p:tav tm="100000">
                                          <p:val>
                                            <p:strVal val="#ppt_h"/>
                                          </p:val>
                                        </p:tav>
                                      </p:tavLst>
                                    </p:anim>
                                    <p:animEffect transition="in" filter="fade">
                                      <p:cBhvr>
                                        <p:cTn id="9" dur="1000"/>
                                        <p:tgtEl>
                                          <p:spTgt spid="26632"/>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edge">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28673" name="组合 4099"/>
          <p:cNvGrpSpPr>
            <a:grpSpLocks/>
          </p:cNvGrpSpPr>
          <p:nvPr/>
        </p:nvGrpSpPr>
        <p:grpSpPr bwMode="auto">
          <a:xfrm>
            <a:off x="-34925" y="-26988"/>
            <a:ext cx="9178925" cy="6884988"/>
            <a:chOff x="-22" y="-17"/>
            <a:chExt cx="5782" cy="4337"/>
          </a:xfrm>
        </p:grpSpPr>
        <p:sp>
          <p:nvSpPr>
            <p:cNvPr id="28674" name="矩形 410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28675" name="矩形 410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28676" name="图片 4102" descr="tubiao"/>
            <p:cNvPicPr>
              <a:picLocks noChangeAspect="1" noChangeArrowheads="1"/>
            </p:cNvPicPr>
            <p:nvPr/>
          </p:nvPicPr>
          <p:blipFill>
            <a:blip r:embed="rId3" cstate="print"/>
            <a:srcRect/>
            <a:stretch>
              <a:fillRect/>
            </a:stretch>
          </p:blipFill>
          <p:spPr bwMode="auto">
            <a:xfrm>
              <a:off x="160" y="-17"/>
              <a:ext cx="273" cy="273"/>
            </a:xfrm>
            <a:prstGeom prst="rect">
              <a:avLst/>
            </a:prstGeom>
            <a:noFill/>
            <a:ln w="9525">
              <a:noFill/>
              <a:miter lim="800000"/>
              <a:headEnd/>
              <a:tailEnd/>
            </a:ln>
          </p:spPr>
        </p:pic>
        <p:pic>
          <p:nvPicPr>
            <p:cNvPr id="28677" name="图片 4103" descr="ppt用蓝色图标"/>
            <p:cNvPicPr>
              <a:picLocks noChangeAspect="1" noChangeArrowheads="1"/>
            </p:cNvPicPr>
            <p:nvPr/>
          </p:nvPicPr>
          <p:blipFill>
            <a:blip r:embed="rId4" cstate="print"/>
            <a:srcRect/>
            <a:stretch>
              <a:fillRect/>
            </a:stretch>
          </p:blipFill>
          <p:spPr bwMode="auto">
            <a:xfrm>
              <a:off x="1474" y="4078"/>
              <a:ext cx="227" cy="213"/>
            </a:xfrm>
            <a:prstGeom prst="rect">
              <a:avLst/>
            </a:prstGeom>
            <a:noFill/>
            <a:ln w="9525">
              <a:noFill/>
              <a:miter lim="800000"/>
              <a:headEnd/>
              <a:tailEnd/>
            </a:ln>
          </p:spPr>
        </p:pic>
        <p:sp>
          <p:nvSpPr>
            <p:cNvPr id="28678" name="文本框 410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28679" name="图片 2" descr="3"/>
          <p:cNvPicPr>
            <a:picLocks noChangeAspect="1" noChangeArrowheads="1"/>
          </p:cNvPicPr>
          <p:nvPr/>
        </p:nvPicPr>
        <p:blipFill>
          <a:blip r:embed="rId5" cstate="print">
            <a:lum bright="70000" contrast="-70000"/>
          </a:blip>
          <a:srcRect/>
          <a:stretch>
            <a:fillRect/>
          </a:stretch>
        </p:blipFill>
        <p:spPr bwMode="auto">
          <a:xfrm>
            <a:off x="-108520" y="0"/>
            <a:ext cx="9361040" cy="6858000"/>
          </a:xfrm>
          <a:prstGeom prst="rect">
            <a:avLst/>
          </a:prstGeom>
          <a:noFill/>
          <a:ln w="9525">
            <a:noFill/>
            <a:miter lim="800000"/>
            <a:headEnd/>
            <a:tailEnd/>
          </a:ln>
        </p:spPr>
      </p:pic>
      <p:sp>
        <p:nvSpPr>
          <p:cNvPr id="28680" name="文本框 2"/>
          <p:cNvSpPr txBox="1">
            <a:spLocks noChangeArrowheads="1"/>
          </p:cNvSpPr>
          <p:nvPr/>
        </p:nvSpPr>
        <p:spPr bwMode="auto">
          <a:xfrm>
            <a:off x="0" y="116632"/>
            <a:ext cx="7346950" cy="1554163"/>
          </a:xfrm>
          <a:prstGeom prst="rect">
            <a:avLst/>
          </a:prstGeom>
          <a:noFill/>
          <a:ln w="9525">
            <a:noFill/>
            <a:miter lim="800000"/>
            <a:headEnd/>
            <a:tailEnd/>
          </a:ln>
        </p:spPr>
        <p:txBody>
          <a:bodyPr>
            <a:spAutoFit/>
          </a:bodyPr>
          <a:lstStyle/>
          <a:p>
            <a:pPr>
              <a:lnSpc>
                <a:spcPct val="150000"/>
              </a:lnSpc>
            </a:pPr>
            <a:r>
              <a:rPr lang="zh-CN" altLang="en-US" sz="3200" b="1" dirty="0">
                <a:solidFill>
                  <a:srgbClr val="953735"/>
                </a:solidFill>
                <a:latin typeface="Arial" pitchFamily="34" charset="0"/>
              </a:rPr>
              <a:t>3．香雪为什么会有这种与其他女孩子不同的表现呢？</a:t>
            </a:r>
          </a:p>
        </p:txBody>
      </p:sp>
      <p:sp>
        <p:nvSpPr>
          <p:cNvPr id="5" name="文本框 4"/>
          <p:cNvSpPr txBox="1">
            <a:spLocks noChangeArrowheads="1"/>
          </p:cNvSpPr>
          <p:nvPr/>
        </p:nvSpPr>
        <p:spPr bwMode="auto">
          <a:xfrm>
            <a:off x="323528" y="1340768"/>
            <a:ext cx="8352928" cy="5201424"/>
          </a:xfrm>
          <a:prstGeom prst="rect">
            <a:avLst/>
          </a:prstGeom>
          <a:noFill/>
          <a:ln w="9525">
            <a:noFill/>
            <a:miter lim="800000"/>
            <a:headEnd/>
            <a:tailEnd/>
          </a:ln>
        </p:spPr>
        <p:txBody>
          <a:bodyPr wrap="square">
            <a:spAutoFit/>
          </a:bodyPr>
          <a:lstStyle/>
          <a:p>
            <a:r>
              <a:rPr lang="en-US" altLang="zh-CN" sz="2800" dirty="0">
                <a:solidFill>
                  <a:srgbClr val="00B0F0"/>
                </a:solidFill>
                <a:latin typeface="Arial" pitchFamily="34" charset="0"/>
              </a:rPr>
              <a:t>        </a:t>
            </a:r>
            <a:r>
              <a:rPr lang="en-US" altLang="zh-CN" sz="2800" b="1" dirty="0">
                <a:solidFill>
                  <a:srgbClr val="EC22C4"/>
                </a:solidFill>
                <a:latin typeface="Arial" pitchFamily="34" charset="0"/>
              </a:rPr>
              <a:t> </a:t>
            </a:r>
            <a:r>
              <a:rPr lang="zh-CN" altLang="en-US" sz="2800" b="1" dirty="0">
                <a:solidFill>
                  <a:srgbClr val="EC22C4"/>
                </a:solidFill>
                <a:latin typeface="Arial" pitchFamily="34" charset="0"/>
              </a:rPr>
              <a:t>因为香雪是她们全村唯一的</a:t>
            </a:r>
            <a:r>
              <a:rPr lang="zh-CN" altLang="en-US" sz="4000" b="1" dirty="0">
                <a:solidFill>
                  <a:srgbClr val="002060"/>
                </a:solidFill>
                <a:latin typeface="Arial" pitchFamily="34" charset="0"/>
              </a:rPr>
              <a:t>初中生</a:t>
            </a:r>
            <a:r>
              <a:rPr lang="zh-CN" altLang="en-US" sz="2800" b="1" dirty="0">
                <a:solidFill>
                  <a:srgbClr val="EC22C4"/>
                </a:solidFill>
                <a:latin typeface="Arial" pitchFamily="34" charset="0"/>
              </a:rPr>
              <a:t>，文化知识和文化追求使她与其他姑娘们的问题和物品需求都不一样，也正是这样，原本胆小的她才能第一个登上火车，第一个走出这个山村，第一个对山外的世界有了认识。文化知识和文化追求使她与别人不同，比别人的追求更高，显得比别人更勇敢，更突出</a:t>
            </a:r>
            <a:r>
              <a:rPr lang="zh-CN" altLang="en-US" sz="2800" b="1" dirty="0" smtClean="0">
                <a:solidFill>
                  <a:srgbClr val="EC22C4"/>
                </a:solidFill>
                <a:latin typeface="Arial" pitchFamily="34" charset="0"/>
              </a:rPr>
              <a:t>。她想获得与别人同样平等的权利，想获得尊</a:t>
            </a:r>
            <a:r>
              <a:rPr lang="zh-CN" altLang="en-US" sz="2800" b="1" dirty="0" smtClean="0">
                <a:solidFill>
                  <a:srgbClr val="EC22C4"/>
                </a:solidFill>
                <a:latin typeface="Arial" pitchFamily="34" charset="0"/>
              </a:rPr>
              <a:t>严</a:t>
            </a:r>
            <a:r>
              <a:rPr lang="en-US" altLang="zh-CN" sz="2800" b="1" dirty="0" smtClean="0">
                <a:solidFill>
                  <a:srgbClr val="EC22C4"/>
                </a:solidFill>
                <a:latin typeface="Arial" pitchFamily="34" charset="0"/>
              </a:rPr>
              <a:t>.</a:t>
            </a:r>
            <a:r>
              <a:rPr lang="zh-CN" altLang="en-US" sz="2800" b="1" dirty="0" smtClean="0">
                <a:solidFill>
                  <a:srgbClr val="EC22C4"/>
                </a:solidFill>
                <a:latin typeface="Arial" pitchFamily="34" charset="0"/>
              </a:rPr>
              <a:t>对</a:t>
            </a:r>
            <a:r>
              <a:rPr lang="zh-CN" altLang="en-US" sz="2800" b="1" dirty="0" smtClean="0">
                <a:solidFill>
                  <a:srgbClr val="EC22C4"/>
                </a:solidFill>
                <a:latin typeface="Arial" pitchFamily="34" charset="0"/>
              </a:rPr>
              <a:t>文化知识的追求使她与其他姑娘们在物品需求上迥然不同，</a:t>
            </a:r>
          </a:p>
          <a:p>
            <a:r>
              <a:rPr lang="zh-CN" altLang="en-US" sz="4000" b="1" dirty="0" smtClean="0">
                <a:solidFill>
                  <a:srgbClr val="002060"/>
                </a:solidFill>
                <a:latin typeface="Arial" pitchFamily="34" charset="0"/>
              </a:rPr>
              <a:t>“</a:t>
            </a:r>
            <a:r>
              <a:rPr lang="zh-CN" altLang="en-US" sz="4000" b="1" dirty="0">
                <a:solidFill>
                  <a:srgbClr val="002060"/>
                </a:solidFill>
                <a:latin typeface="Arial" pitchFamily="34" charset="0"/>
              </a:rPr>
              <a:t>知识就是力量”</a:t>
            </a:r>
            <a:r>
              <a:rPr lang="zh-CN" altLang="en-US" sz="2800" b="1" dirty="0">
                <a:solidFill>
                  <a:srgbClr val="002060"/>
                </a:solidFill>
                <a:latin typeface="Arial" pitchFamily="34" charset="0"/>
              </a:rPr>
              <a:t>，这正是小说着力表现的内容，也是小说折射出来的时代信息之所在</a:t>
            </a:r>
            <a:r>
              <a:rPr lang="zh-CN" altLang="en-US" sz="2800" b="1" dirty="0">
                <a:solidFill>
                  <a:srgbClr val="953735"/>
                </a:solidFill>
                <a:latin typeface="Arial"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1000" fill="hold"/>
                                        <p:tgtEl>
                                          <p:spTgt spid="28680"/>
                                        </p:tgtEl>
                                        <p:attrNameLst>
                                          <p:attrName>ppt_w</p:attrName>
                                        </p:attrNameLst>
                                      </p:cBhvr>
                                      <p:tavLst>
                                        <p:tav tm="0">
                                          <p:val>
                                            <p:strVal val="#ppt_w*0.70"/>
                                          </p:val>
                                        </p:tav>
                                        <p:tav tm="100000">
                                          <p:val>
                                            <p:strVal val="#ppt_w"/>
                                          </p:val>
                                        </p:tav>
                                      </p:tavLst>
                                    </p:anim>
                                    <p:anim calcmode="lin" valueType="num">
                                      <p:cBhvr>
                                        <p:cTn id="8" dur="1000" fill="hold"/>
                                        <p:tgtEl>
                                          <p:spTgt spid="28680"/>
                                        </p:tgtEl>
                                        <p:attrNameLst>
                                          <p:attrName>ppt_h</p:attrName>
                                        </p:attrNameLst>
                                      </p:cBhvr>
                                      <p:tavLst>
                                        <p:tav tm="0">
                                          <p:val>
                                            <p:strVal val="#ppt_h"/>
                                          </p:val>
                                        </p:tav>
                                        <p:tav tm="100000">
                                          <p:val>
                                            <p:strVal val="#ppt_h"/>
                                          </p:val>
                                        </p:tav>
                                      </p:tavLst>
                                    </p:anim>
                                    <p:animEffect transition="in" filter="fade">
                                      <p:cBhvr>
                                        <p:cTn id="9" dur="1000"/>
                                        <p:tgtEl>
                                          <p:spTgt spid="28680"/>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edg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30721" name="组合 7172"/>
          <p:cNvGrpSpPr>
            <a:grpSpLocks/>
          </p:cNvGrpSpPr>
          <p:nvPr/>
        </p:nvGrpSpPr>
        <p:grpSpPr bwMode="auto">
          <a:xfrm>
            <a:off x="-34925" y="-26988"/>
            <a:ext cx="9178925" cy="6884988"/>
            <a:chOff x="-22" y="-17"/>
            <a:chExt cx="5782" cy="4337"/>
          </a:xfrm>
        </p:grpSpPr>
        <p:sp>
          <p:nvSpPr>
            <p:cNvPr id="30722" name="矩形 7173"/>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0723" name="矩形 7174"/>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0724" name="图片 7175"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0725" name="图片 7176"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0726" name="文本框 7177"/>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0727" name="图片 2" descr="2f"/>
          <p:cNvPicPr>
            <a:picLocks noChangeAspect="1" noChangeArrowheads="1"/>
          </p:cNvPicPr>
          <p:nvPr/>
        </p:nvPicPr>
        <p:blipFill>
          <a:blip r:embed="rId4" cstate="print">
            <a:lum bright="70000" contrast="-70000"/>
          </a:blip>
          <a:srcRect/>
          <a:stretch>
            <a:fillRect/>
          </a:stretch>
        </p:blipFill>
        <p:spPr bwMode="auto">
          <a:xfrm>
            <a:off x="-36513" y="-14288"/>
            <a:ext cx="9167813" cy="6862763"/>
          </a:xfrm>
          <a:prstGeom prst="rect">
            <a:avLst/>
          </a:prstGeom>
          <a:noFill/>
          <a:ln w="9525">
            <a:noFill/>
            <a:miter lim="800000"/>
            <a:headEnd/>
            <a:tailEnd/>
          </a:ln>
        </p:spPr>
      </p:pic>
      <p:sp>
        <p:nvSpPr>
          <p:cNvPr id="30728" name="文本框 2"/>
          <p:cNvSpPr txBox="1">
            <a:spLocks noChangeArrowheads="1"/>
          </p:cNvSpPr>
          <p:nvPr/>
        </p:nvSpPr>
        <p:spPr bwMode="auto">
          <a:xfrm>
            <a:off x="179388" y="1123950"/>
            <a:ext cx="5697537" cy="1555750"/>
          </a:xfrm>
          <a:prstGeom prst="rect">
            <a:avLst/>
          </a:prstGeom>
          <a:noFill/>
          <a:ln w="9525">
            <a:noFill/>
            <a:miter lim="800000"/>
            <a:headEnd/>
            <a:tailEnd/>
          </a:ln>
        </p:spPr>
        <p:txBody>
          <a:bodyPr>
            <a:spAutoFit/>
          </a:bodyPr>
          <a:lstStyle/>
          <a:p>
            <a:pPr>
              <a:lnSpc>
                <a:spcPct val="150000"/>
              </a:lnSpc>
            </a:pPr>
            <a:r>
              <a:rPr lang="zh-CN" altLang="en-US" sz="3200" b="1">
                <a:solidFill>
                  <a:srgbClr val="953735"/>
                </a:solidFill>
                <a:latin typeface="Arial" pitchFamily="34" charset="0"/>
              </a:rPr>
              <a:t>4.香雪的木制铅笔盒是怎么得来的？</a:t>
            </a:r>
          </a:p>
        </p:txBody>
      </p:sp>
      <p:sp>
        <p:nvSpPr>
          <p:cNvPr id="7" name="文本框 6"/>
          <p:cNvSpPr txBox="1">
            <a:spLocks noChangeArrowheads="1"/>
          </p:cNvSpPr>
          <p:nvPr/>
        </p:nvSpPr>
        <p:spPr bwMode="auto">
          <a:xfrm>
            <a:off x="323528" y="2636912"/>
            <a:ext cx="6497637" cy="1569660"/>
          </a:xfrm>
          <a:prstGeom prst="rect">
            <a:avLst/>
          </a:prstGeom>
          <a:noFill/>
          <a:ln w="9525">
            <a:noFill/>
            <a:miter lim="800000"/>
            <a:headEnd/>
            <a:tailEnd/>
          </a:ln>
        </p:spPr>
        <p:txBody>
          <a:bodyPr>
            <a:spAutoFit/>
          </a:bodyPr>
          <a:lstStyle/>
          <a:p>
            <a:pPr>
              <a:lnSpc>
                <a:spcPct val="150000"/>
              </a:lnSpc>
            </a:pPr>
            <a:r>
              <a:rPr lang="zh-CN" altLang="en-US" sz="3200" b="1" dirty="0" smtClean="0">
                <a:solidFill>
                  <a:srgbClr val="953735"/>
                </a:solidFill>
                <a:latin typeface="Arial" pitchFamily="34" charset="0"/>
              </a:rPr>
              <a:t>     那</a:t>
            </a:r>
            <a:r>
              <a:rPr lang="zh-CN" altLang="en-US" sz="3200" b="1" dirty="0">
                <a:solidFill>
                  <a:srgbClr val="953735"/>
                </a:solidFill>
                <a:latin typeface="Arial" pitchFamily="34" charset="0"/>
              </a:rPr>
              <a:t>她为什么还要追求火车上的那个带磁铁的塑料泡沫铅笔盒呢？</a:t>
            </a:r>
          </a:p>
        </p:txBody>
      </p:sp>
      <p:sp>
        <p:nvSpPr>
          <p:cNvPr id="8" name="文本框 7"/>
          <p:cNvSpPr txBox="1">
            <a:spLocks noChangeArrowheads="1"/>
          </p:cNvSpPr>
          <p:nvPr/>
        </p:nvSpPr>
        <p:spPr bwMode="auto">
          <a:xfrm>
            <a:off x="250825" y="5300663"/>
            <a:ext cx="5156200" cy="701675"/>
          </a:xfrm>
          <a:prstGeom prst="rect">
            <a:avLst/>
          </a:prstGeom>
          <a:noFill/>
          <a:ln w="9525">
            <a:noFill/>
            <a:miter lim="800000"/>
            <a:headEnd/>
            <a:tailEnd/>
          </a:ln>
        </p:spPr>
        <p:txBody>
          <a:bodyPr>
            <a:spAutoFit/>
          </a:bodyPr>
          <a:lstStyle/>
          <a:p>
            <a:r>
              <a:rPr lang="en-US" altLang="zh-CN" sz="4000" b="1">
                <a:solidFill>
                  <a:srgbClr val="002060"/>
                </a:solidFill>
                <a:latin typeface="Arial" pitchFamily="34" charset="0"/>
              </a:rPr>
              <a:t>5.</a:t>
            </a:r>
            <a:r>
              <a:rPr lang="zh-CN" altLang="en-US" sz="4000" b="1">
                <a:solidFill>
                  <a:srgbClr val="002060"/>
                </a:solidFill>
                <a:latin typeface="Arial" pitchFamily="34" charset="0"/>
              </a:rPr>
              <a:t>香雪爱慕虚荣吗？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746" name="组合 8198"/>
          <p:cNvGrpSpPr>
            <a:grpSpLocks/>
          </p:cNvGrpSpPr>
          <p:nvPr/>
        </p:nvGrpSpPr>
        <p:grpSpPr bwMode="auto">
          <a:xfrm>
            <a:off x="-34925" y="-26988"/>
            <a:ext cx="9178925" cy="6884988"/>
            <a:chOff x="-22" y="-17"/>
            <a:chExt cx="5782" cy="4337"/>
          </a:xfrm>
        </p:grpSpPr>
        <p:sp>
          <p:nvSpPr>
            <p:cNvPr id="31747" name="矩形 8199"/>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a:latin typeface="Arial" pitchFamily="34" charset="0"/>
                </a:rPr>
                <a:t> </a:t>
              </a:r>
            </a:p>
          </p:txBody>
        </p:sp>
        <p:sp>
          <p:nvSpPr>
            <p:cNvPr id="31748" name="矩形 8200"/>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sp>
          <p:nvSpPr>
            <p:cNvPr id="31749" name="文本框 8203"/>
            <p:cNvSpPr txBox="1">
              <a:spLocks noChangeArrowheads="1"/>
            </p:cNvSpPr>
            <p:nvPr/>
          </p:nvSpPr>
          <p:spPr bwMode="auto">
            <a:xfrm>
              <a:off x="432" y="28"/>
              <a:ext cx="195" cy="192"/>
            </a:xfrm>
            <a:prstGeom prst="rect">
              <a:avLst/>
            </a:prstGeom>
            <a:noFill/>
            <a:ln w="9525">
              <a:noFill/>
              <a:miter lim="800000"/>
              <a:headEnd/>
              <a:tailEnd/>
            </a:ln>
          </p:spPr>
          <p:txBody>
            <a:bodyPr wrap="none">
              <a:spAutoFit/>
            </a:bodyPr>
            <a:lstStyle/>
            <a:p>
              <a:endParaRPr lang="zh-CN" altLang="en-US" sz="1400" b="1">
                <a:latin typeface="Arial" pitchFamily="34" charset="0"/>
                <a:ea typeface="黑体" pitchFamily="49" charset="-122"/>
              </a:endParaRPr>
            </a:p>
          </p:txBody>
        </p:sp>
      </p:grpSp>
      <p:pic>
        <p:nvPicPr>
          <p:cNvPr id="31750" name="图片 1" descr="7"/>
          <p:cNvPicPr>
            <a:picLocks noChangeAspect="1" noChangeArrowheads="1"/>
          </p:cNvPicPr>
          <p:nvPr/>
        </p:nvPicPr>
        <p:blipFill>
          <a:blip r:embed="rId2" cstate="print">
            <a:lum bright="70000" contrast="-70000"/>
          </a:blip>
          <a:srcRect/>
          <a:stretch>
            <a:fillRect/>
          </a:stretch>
        </p:blipFill>
        <p:spPr bwMode="auto">
          <a:xfrm>
            <a:off x="-15875" y="-26988"/>
            <a:ext cx="9167813" cy="6894513"/>
          </a:xfrm>
          <a:prstGeom prst="rect">
            <a:avLst/>
          </a:prstGeom>
          <a:noFill/>
          <a:ln w="9525">
            <a:noFill/>
            <a:miter lim="800000"/>
            <a:headEnd/>
            <a:tailEnd/>
          </a:ln>
        </p:spPr>
      </p:pic>
      <p:sp>
        <p:nvSpPr>
          <p:cNvPr id="31751" name="文本框 2"/>
          <p:cNvSpPr txBox="1">
            <a:spLocks noChangeArrowheads="1"/>
          </p:cNvSpPr>
          <p:nvPr/>
        </p:nvSpPr>
        <p:spPr bwMode="auto">
          <a:xfrm>
            <a:off x="1076325" y="585788"/>
            <a:ext cx="6788150" cy="1433512"/>
          </a:xfrm>
          <a:prstGeom prst="rect">
            <a:avLst/>
          </a:prstGeom>
          <a:noFill/>
          <a:ln w="9525">
            <a:noFill/>
            <a:miter lim="800000"/>
            <a:headEnd/>
            <a:tailEnd/>
          </a:ln>
        </p:spPr>
        <p:txBody>
          <a:bodyPr>
            <a:spAutoFit/>
          </a:bodyPr>
          <a:lstStyle/>
          <a:p>
            <a:r>
              <a:rPr lang="zh-CN" altLang="en-US">
                <a:latin typeface="Arial" pitchFamily="34" charset="0"/>
              </a:rPr>
              <a:t> </a:t>
            </a:r>
            <a:r>
              <a:rPr lang="zh-CN" altLang="en-US" sz="4400" b="1">
                <a:solidFill>
                  <a:srgbClr val="558ED5"/>
                </a:solidFill>
                <a:latin typeface="Arial" pitchFamily="34" charset="0"/>
              </a:rPr>
              <a:t>6．怎样认识香雪和她追求的铅笔盒？</a:t>
            </a:r>
          </a:p>
        </p:txBody>
      </p:sp>
      <p:sp>
        <p:nvSpPr>
          <p:cNvPr id="31752" name="文本框 6"/>
          <p:cNvSpPr txBox="1">
            <a:spLocks noChangeArrowheads="1"/>
          </p:cNvSpPr>
          <p:nvPr/>
        </p:nvSpPr>
        <p:spPr bwMode="auto">
          <a:xfrm>
            <a:off x="898525" y="2349500"/>
            <a:ext cx="7308850" cy="3505200"/>
          </a:xfrm>
          <a:prstGeom prst="rect">
            <a:avLst/>
          </a:prstGeom>
          <a:noFill/>
          <a:ln w="9525">
            <a:noFill/>
            <a:miter lim="800000"/>
            <a:headEnd/>
            <a:tailEnd/>
          </a:ln>
        </p:spPr>
        <p:txBody>
          <a:bodyPr>
            <a:spAutoFit/>
          </a:bodyPr>
          <a:lstStyle/>
          <a:p>
            <a:r>
              <a:rPr lang="en-US" altLang="zh-CN" sz="2400" b="1">
                <a:latin typeface="Arial" pitchFamily="34" charset="0"/>
              </a:rPr>
              <a:t>         </a:t>
            </a:r>
            <a:r>
              <a:rPr lang="zh-CN" altLang="en-US" sz="2800" b="1">
                <a:latin typeface="Arial" pitchFamily="34" charset="0"/>
              </a:rPr>
              <a:t>铅笔盒不仅是一个实物，它也是一种象征，跟火车一样，</a:t>
            </a:r>
            <a:r>
              <a:rPr lang="zh-CN" altLang="en-US" sz="2800" b="1">
                <a:solidFill>
                  <a:srgbClr val="EC22C4"/>
                </a:solidFill>
                <a:latin typeface="Arial" pitchFamily="34" charset="0"/>
              </a:rPr>
              <a:t>是文化和知识的象征，是现代文明的象征</a:t>
            </a:r>
            <a:r>
              <a:rPr lang="zh-CN" altLang="en-US" sz="2800" b="1">
                <a:latin typeface="Arial" pitchFamily="34" charset="0"/>
              </a:rPr>
              <a:t>。对香雪来说，就像黑夜中一盏闪亮的灯，照着她在追求知识、追求文明的道路上勇敢前进。</a:t>
            </a:r>
            <a:r>
              <a:rPr lang="zh-CN" altLang="en-US" sz="2800" b="1">
                <a:solidFill>
                  <a:srgbClr val="EC22C4"/>
                </a:solidFill>
                <a:latin typeface="Arial" pitchFamily="34" charset="0"/>
              </a:rPr>
              <a:t>香雪对铅笔盒的追求，就是对文明的追求，能够主动追求文明和进步，才是她身上智慧因素的觉醒</a:t>
            </a:r>
            <a:r>
              <a:rPr lang="zh-CN" altLang="en-US" sz="2800" b="1">
                <a:latin typeface="Arial" pitchFamily="34" charset="0"/>
              </a:rPr>
              <a:t>。从她身上，可以显示强烈的时代意义。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 calcmode="lin" valueType="num">
                                      <p:cBhvr>
                                        <p:cTn id="7" dur="1000" fill="hold"/>
                                        <p:tgtEl>
                                          <p:spTgt spid="31751"/>
                                        </p:tgtEl>
                                        <p:attrNameLst>
                                          <p:attrName>ppt_w</p:attrName>
                                        </p:attrNameLst>
                                      </p:cBhvr>
                                      <p:tavLst>
                                        <p:tav tm="0">
                                          <p:val>
                                            <p:strVal val="#ppt_w*0.70"/>
                                          </p:val>
                                        </p:tav>
                                        <p:tav tm="100000">
                                          <p:val>
                                            <p:strVal val="#ppt_w"/>
                                          </p:val>
                                        </p:tav>
                                      </p:tavLst>
                                    </p:anim>
                                    <p:anim calcmode="lin" valueType="num">
                                      <p:cBhvr>
                                        <p:cTn id="8" dur="1000" fill="hold"/>
                                        <p:tgtEl>
                                          <p:spTgt spid="31751"/>
                                        </p:tgtEl>
                                        <p:attrNameLst>
                                          <p:attrName>ppt_h</p:attrName>
                                        </p:attrNameLst>
                                      </p:cBhvr>
                                      <p:tavLst>
                                        <p:tav tm="0">
                                          <p:val>
                                            <p:strVal val="#ppt_h"/>
                                          </p:val>
                                        </p:tav>
                                        <p:tav tm="100000">
                                          <p:val>
                                            <p:strVal val="#ppt_h"/>
                                          </p:val>
                                        </p:tav>
                                      </p:tavLst>
                                    </p:anim>
                                    <p:animEffect transition="in" filter="fade">
                                      <p:cBhvr>
                                        <p:cTn id="9" dur="1000"/>
                                        <p:tgtEl>
                                          <p:spTgt spid="31751"/>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1752"/>
                                        </p:tgtEl>
                                        <p:attrNameLst>
                                          <p:attrName>style.visibility</p:attrName>
                                        </p:attrNameLst>
                                      </p:cBhvr>
                                      <p:to>
                                        <p:strVal val="visible"/>
                                      </p:to>
                                    </p:set>
                                    <p:anim by="(-#ppt_w*2)" calcmode="lin" valueType="num">
                                      <p:cBhvr rctx="PPT">
                                        <p:cTn id="14" dur="500" autoRev="1" fill="hold">
                                          <p:stCondLst>
                                            <p:cond delay="0"/>
                                          </p:stCondLst>
                                        </p:cTn>
                                        <p:tgtEl>
                                          <p:spTgt spid="31752"/>
                                        </p:tgtEl>
                                        <p:attrNameLst>
                                          <p:attrName>ppt_w</p:attrName>
                                        </p:attrNameLst>
                                      </p:cBhvr>
                                    </p:anim>
                                    <p:anim by="(#ppt_w*0.50)" calcmode="lin" valueType="num">
                                      <p:cBhvr>
                                        <p:cTn id="15" dur="500" decel="50000" autoRev="1" fill="hold">
                                          <p:stCondLst>
                                            <p:cond delay="0"/>
                                          </p:stCondLst>
                                        </p:cTn>
                                        <p:tgtEl>
                                          <p:spTgt spid="31752"/>
                                        </p:tgtEl>
                                        <p:attrNameLst>
                                          <p:attrName>ppt_x</p:attrName>
                                        </p:attrNameLst>
                                      </p:cBhvr>
                                    </p:anim>
                                    <p:anim from="(-#ppt_h/2)" to="(#ppt_y)" calcmode="lin" valueType="num">
                                      <p:cBhvr>
                                        <p:cTn id="16" dur="1000" fill="hold">
                                          <p:stCondLst>
                                            <p:cond delay="0"/>
                                          </p:stCondLst>
                                        </p:cTn>
                                        <p:tgtEl>
                                          <p:spTgt spid="31752"/>
                                        </p:tgtEl>
                                        <p:attrNameLst>
                                          <p:attrName>ppt_y</p:attrName>
                                        </p:attrNameLst>
                                      </p:cBhvr>
                                    </p:anim>
                                    <p:animRot by="21600000">
                                      <p:cBhvr>
                                        <p:cTn id="17" dur="1000" fill="hold">
                                          <p:stCondLst>
                                            <p:cond delay="0"/>
                                          </p:stCondLst>
                                        </p:cTn>
                                        <p:tgtEl>
                                          <p:spTgt spid="317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769" name="组合 8198"/>
          <p:cNvGrpSpPr>
            <a:grpSpLocks/>
          </p:cNvGrpSpPr>
          <p:nvPr/>
        </p:nvGrpSpPr>
        <p:grpSpPr bwMode="auto">
          <a:xfrm>
            <a:off x="-34925" y="-26988"/>
            <a:ext cx="9178925" cy="6884988"/>
            <a:chOff x="-22" y="-17"/>
            <a:chExt cx="5782" cy="4337"/>
          </a:xfrm>
        </p:grpSpPr>
        <p:sp>
          <p:nvSpPr>
            <p:cNvPr id="32770" name="矩形 8199"/>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a:latin typeface="Arial" pitchFamily="34" charset="0"/>
                </a:rPr>
                <a:t> </a:t>
              </a:r>
            </a:p>
          </p:txBody>
        </p:sp>
        <p:sp>
          <p:nvSpPr>
            <p:cNvPr id="32771" name="矩形 8200"/>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sp>
          <p:nvSpPr>
            <p:cNvPr id="32772" name="文本框 8203"/>
            <p:cNvSpPr txBox="1">
              <a:spLocks noChangeArrowheads="1"/>
            </p:cNvSpPr>
            <p:nvPr/>
          </p:nvSpPr>
          <p:spPr bwMode="auto">
            <a:xfrm>
              <a:off x="432" y="28"/>
              <a:ext cx="195" cy="192"/>
            </a:xfrm>
            <a:prstGeom prst="rect">
              <a:avLst/>
            </a:prstGeom>
            <a:noFill/>
            <a:ln w="9525">
              <a:noFill/>
              <a:miter lim="800000"/>
              <a:headEnd/>
              <a:tailEnd/>
            </a:ln>
          </p:spPr>
          <p:txBody>
            <a:bodyPr wrap="none">
              <a:spAutoFit/>
            </a:bodyPr>
            <a:lstStyle/>
            <a:p>
              <a:endParaRPr lang="zh-CN" altLang="en-US" sz="1400" b="1">
                <a:latin typeface="Arial" pitchFamily="34" charset="0"/>
                <a:ea typeface="黑体" pitchFamily="49" charset="-122"/>
              </a:endParaRPr>
            </a:p>
          </p:txBody>
        </p:sp>
      </p:grpSp>
      <p:pic>
        <p:nvPicPr>
          <p:cNvPr id="32773" name="图片 1" descr="7"/>
          <p:cNvPicPr>
            <a:picLocks noChangeAspect="1" noChangeArrowheads="1"/>
          </p:cNvPicPr>
          <p:nvPr/>
        </p:nvPicPr>
        <p:blipFill>
          <a:blip r:embed="rId2" cstate="print">
            <a:lum bright="70000" contrast="-70000"/>
          </a:blip>
          <a:srcRect/>
          <a:stretch>
            <a:fillRect/>
          </a:stretch>
        </p:blipFill>
        <p:spPr bwMode="auto">
          <a:xfrm>
            <a:off x="-15875" y="-26988"/>
            <a:ext cx="9167813" cy="6894513"/>
          </a:xfrm>
          <a:prstGeom prst="rect">
            <a:avLst/>
          </a:prstGeom>
          <a:noFill/>
          <a:ln w="9525">
            <a:noFill/>
            <a:miter lim="800000"/>
            <a:headEnd/>
            <a:tailEnd/>
          </a:ln>
        </p:spPr>
      </p:pic>
      <p:sp>
        <p:nvSpPr>
          <p:cNvPr id="30727" name="文本框 2"/>
          <p:cNvSpPr txBox="1">
            <a:spLocks noChangeArrowheads="1"/>
          </p:cNvSpPr>
          <p:nvPr/>
        </p:nvSpPr>
        <p:spPr bwMode="auto">
          <a:xfrm>
            <a:off x="1076325" y="585788"/>
            <a:ext cx="6788150" cy="3170099"/>
          </a:xfrm>
          <a:prstGeom prst="rect">
            <a:avLst/>
          </a:prstGeom>
          <a:noFill/>
          <a:ln w="9525">
            <a:noFill/>
            <a:miter lim="800000"/>
            <a:headEnd/>
            <a:tailEnd/>
          </a:ln>
        </p:spPr>
        <p:txBody>
          <a:bodyPr>
            <a:spAutoFit/>
          </a:bodyPr>
          <a:lstStyle/>
          <a:p>
            <a:r>
              <a:rPr lang="zh-CN" altLang="en-US" dirty="0">
                <a:latin typeface="Arial" pitchFamily="34" charset="0"/>
              </a:rPr>
              <a:t> </a:t>
            </a:r>
            <a:r>
              <a:rPr lang="en-US" altLang="zh-CN" sz="4000" b="1" dirty="0">
                <a:solidFill>
                  <a:srgbClr val="558ED5"/>
                </a:solidFill>
                <a:latin typeface="Arial" pitchFamily="34" charset="0"/>
              </a:rPr>
              <a:t>7.</a:t>
            </a:r>
            <a:r>
              <a:rPr lang="zh-CN" altLang="zh-CN" sz="4000" b="1" dirty="0">
                <a:solidFill>
                  <a:srgbClr val="558ED5"/>
                </a:solidFill>
                <a:latin typeface="Arial" pitchFamily="34" charset="0"/>
              </a:rPr>
              <a:t>在这一群女孩中有一个作者着墨较多是香雪，香雪是这群女孩中的一员</a:t>
            </a:r>
            <a:r>
              <a:rPr lang="zh-CN" altLang="zh-CN" sz="4000" b="1" dirty="0" smtClean="0">
                <a:solidFill>
                  <a:srgbClr val="558ED5"/>
                </a:solidFill>
                <a:latin typeface="Arial" pitchFamily="34" charset="0"/>
              </a:rPr>
              <a:t>，但</a:t>
            </a:r>
            <a:r>
              <a:rPr lang="zh-CN" altLang="zh-CN" sz="4000" b="1" dirty="0">
                <a:solidFill>
                  <a:srgbClr val="558ED5"/>
                </a:solidFill>
                <a:latin typeface="Arial" pitchFamily="34" charset="0"/>
              </a:rPr>
              <a:t>又有同其他姑娘不同的地方，香雪是一个怎样的女孩？</a:t>
            </a:r>
            <a:endParaRPr lang="zh-CN" altLang="en-US" sz="4000" b="1" dirty="0">
              <a:solidFill>
                <a:srgbClr val="558ED5"/>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27">
                                            <p:txEl>
                                              <p:pRg st="0" end="0"/>
                                            </p:txEl>
                                          </p:spTgt>
                                        </p:tgtEl>
                                        <p:attrNameLst>
                                          <p:attrName>style.visibility</p:attrName>
                                        </p:attrNameLst>
                                      </p:cBhvr>
                                      <p:to>
                                        <p:strVal val="visible"/>
                                      </p:to>
                                    </p:set>
                                    <p:animEffect transition="in" filter="checkerboard(across)">
                                      <p:cBhvr>
                                        <p:cTn id="7" dur="1000"/>
                                        <p:tgtEl>
                                          <p:spTgt spid="307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bright="70000" contrast="-70000"/>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3068960"/>
            <a:ext cx="8229600" cy="1143000"/>
          </a:xfrm>
        </p:spPr>
        <p:txBody>
          <a:bodyPr/>
          <a:lstStyle/>
          <a:p>
            <a:r>
              <a:rPr lang="zh-CN" altLang="en-US" sz="2800" b="1" dirty="0" smtClean="0"/>
              <a:t>         苏明娟，女，汉族。</a:t>
            </a:r>
            <a:r>
              <a:rPr lang="en-US" altLang="zh-CN" sz="2800" b="1" dirty="0" smtClean="0"/>
              <a:t>1983</a:t>
            </a:r>
            <a:r>
              <a:rPr lang="zh-CN" altLang="en-US" sz="2800" b="1" dirty="0" smtClean="0"/>
              <a:t>年出生在</a:t>
            </a:r>
            <a:r>
              <a:rPr lang="zh-CN" altLang="en-US" sz="2800" b="1" dirty="0" smtClean="0">
                <a:hlinkClick r:id="rId3"/>
              </a:rPr>
              <a:t>安徽金寨县</a:t>
            </a:r>
            <a:r>
              <a:rPr lang="zh-CN" altLang="en-US" sz="2800" b="1" dirty="0" smtClean="0">
                <a:hlinkClick r:id="rId4"/>
              </a:rPr>
              <a:t>桃岭乡</a:t>
            </a:r>
            <a:r>
              <a:rPr lang="zh-CN" altLang="en-US" sz="2800" b="1" dirty="0" smtClean="0">
                <a:hlinkClick r:id="rId5"/>
              </a:rPr>
              <a:t>张湾村</a:t>
            </a:r>
            <a:r>
              <a:rPr lang="zh-CN" altLang="en-US" sz="2800" b="1" dirty="0" smtClean="0"/>
              <a:t>，毕业于</a:t>
            </a:r>
            <a:r>
              <a:rPr lang="zh-CN" altLang="en-US" sz="2800" b="1" dirty="0" smtClean="0">
                <a:hlinkClick r:id="rId6"/>
              </a:rPr>
              <a:t>安徽大学</a:t>
            </a:r>
            <a:r>
              <a:rPr lang="zh-CN" altLang="en-US" sz="2800" b="1" dirty="0" smtClean="0"/>
              <a:t>。</a:t>
            </a:r>
            <a:r>
              <a:rPr lang="en-US" altLang="zh-CN" sz="2800" b="1" dirty="0" smtClean="0"/>
              <a:t>1991</a:t>
            </a:r>
            <a:r>
              <a:rPr lang="zh-CN" altLang="en-US" sz="2800" b="1" dirty="0" smtClean="0"/>
              <a:t>年，一张“</a:t>
            </a:r>
            <a:r>
              <a:rPr lang="zh-CN" altLang="en-US" sz="2800" b="1" dirty="0" smtClean="0">
                <a:hlinkClick r:id="rId7"/>
              </a:rPr>
              <a:t>我要上学</a:t>
            </a:r>
            <a:r>
              <a:rPr lang="zh-CN" altLang="en-US" sz="2800" b="1" dirty="0" smtClean="0"/>
              <a:t>”的照片让中国人记住了那双大眼睛。在</a:t>
            </a:r>
            <a:r>
              <a:rPr lang="en-US" altLang="zh-CN" sz="2800" b="1" dirty="0" smtClean="0"/>
              <a:t>1991</a:t>
            </a:r>
            <a:r>
              <a:rPr lang="zh-CN" altLang="en-US" sz="2800" b="1" dirty="0" smtClean="0"/>
              <a:t>年</a:t>
            </a:r>
            <a:r>
              <a:rPr lang="en-US" altLang="zh-CN" sz="2800" b="1" dirty="0" smtClean="0"/>
              <a:t>5</a:t>
            </a:r>
            <a:r>
              <a:rPr lang="zh-CN" altLang="en-US" sz="2800" b="1" dirty="0" smtClean="0"/>
              <a:t>月拍下了</a:t>
            </a:r>
            <a:r>
              <a:rPr lang="en-US" altLang="zh-CN" sz="2800" b="1" dirty="0" smtClean="0"/>
              <a:t>《</a:t>
            </a:r>
            <a:r>
              <a:rPr lang="zh-CN" altLang="en-US" sz="2800" b="1" dirty="0" smtClean="0">
                <a:hlinkClick r:id="rId8"/>
              </a:rPr>
              <a:t>我要读书</a:t>
            </a:r>
            <a:r>
              <a:rPr lang="en-US" altLang="zh-CN" sz="2800" b="1" dirty="0" smtClean="0"/>
              <a:t>》</a:t>
            </a:r>
            <a:r>
              <a:rPr lang="zh-CN" altLang="en-US" sz="2800" b="1" dirty="0" smtClean="0"/>
              <a:t>。</a:t>
            </a:r>
            <a:r>
              <a:rPr lang="en-US" altLang="zh-CN" sz="2800" b="1" dirty="0" smtClean="0"/>
              <a:t>14</a:t>
            </a:r>
            <a:r>
              <a:rPr lang="zh-CN" altLang="en-US" sz="2800" b="1" dirty="0" smtClean="0"/>
              <a:t>岁时成为最小的人民大会堂里的与会代表。会后，她被选举为团中央候补委员。</a:t>
            </a:r>
            <a:r>
              <a:rPr lang="en-US" altLang="zh-CN" sz="2800" b="1" dirty="0" smtClean="0"/>
              <a:t>2003</a:t>
            </a:r>
            <a:r>
              <a:rPr lang="zh-CN" altLang="en-US" sz="2800" b="1" dirty="0" smtClean="0"/>
              <a:t>年，苏明娟考入安徽大学金融管理系；</a:t>
            </a:r>
            <a:r>
              <a:rPr lang="en-US" altLang="zh-CN" sz="2800" b="1" dirty="0" smtClean="0"/>
              <a:t>2007</a:t>
            </a:r>
            <a:r>
              <a:rPr lang="zh-CN" altLang="en-US" sz="2800" b="1" dirty="0" smtClean="0"/>
              <a:t>年</a:t>
            </a:r>
            <a:r>
              <a:rPr lang="en-US" altLang="zh-CN" sz="2800" b="1" dirty="0" smtClean="0"/>
              <a:t>6</a:t>
            </a:r>
            <a:r>
              <a:rPr lang="zh-CN" altLang="en-US" sz="2800" b="1" dirty="0" smtClean="0"/>
              <a:t>月</a:t>
            </a:r>
            <a:r>
              <a:rPr lang="en-US" altLang="zh-CN" sz="2800" b="1" dirty="0" smtClean="0"/>
              <a:t>23</a:t>
            </a:r>
            <a:r>
              <a:rPr lang="zh-CN" altLang="en-US" sz="2800" b="1" dirty="0" smtClean="0"/>
              <a:t>日，成为北京奥运会安徽</a:t>
            </a:r>
            <a:r>
              <a:rPr lang="zh-CN" altLang="en-US" sz="2800" b="1" dirty="0" smtClean="0">
                <a:hlinkClick r:id="rId9"/>
              </a:rPr>
              <a:t>赛会志愿者</a:t>
            </a:r>
            <a:r>
              <a:rPr lang="zh-CN" altLang="en-US" sz="2800" b="1" dirty="0" smtClean="0"/>
              <a:t>招募形象大使。</a:t>
            </a:r>
            <a:r>
              <a:rPr lang="en-US" altLang="zh-CN" sz="2800" b="1" dirty="0" smtClean="0"/>
              <a:t>2010</a:t>
            </a:r>
            <a:r>
              <a:rPr lang="zh-CN" altLang="en-US" sz="2800" b="1" dirty="0" smtClean="0"/>
              <a:t>年</a:t>
            </a:r>
            <a:r>
              <a:rPr lang="en-US" altLang="zh-CN" sz="2800" b="1" dirty="0" smtClean="0"/>
              <a:t>9</a:t>
            </a:r>
            <a:r>
              <a:rPr lang="zh-CN" altLang="en-US" sz="2800" b="1" dirty="0" smtClean="0"/>
              <a:t>月这位希望工程“大眼睛”女孩苏明娟已成银行白领，</a:t>
            </a:r>
            <a:r>
              <a:rPr lang="en-US" altLang="zh-CN" sz="2800" b="1" dirty="0" smtClean="0"/>
              <a:t>2017</a:t>
            </a:r>
            <a:r>
              <a:rPr lang="zh-CN" altLang="en-US" sz="2800" b="1" dirty="0" smtClean="0"/>
              <a:t>年</a:t>
            </a:r>
            <a:r>
              <a:rPr lang="en-US" altLang="zh-CN" sz="2800" b="1" dirty="0" smtClean="0"/>
              <a:t>12</a:t>
            </a:r>
            <a:r>
              <a:rPr lang="zh-CN" altLang="en-US" sz="2800" b="1" dirty="0" smtClean="0"/>
              <a:t>月</a:t>
            </a:r>
            <a:r>
              <a:rPr lang="en-US" altLang="zh-CN" sz="2800" b="1" dirty="0" smtClean="0"/>
              <a:t>15</a:t>
            </a:r>
            <a:r>
              <a:rPr lang="zh-CN" altLang="en-US" sz="2800" b="1" dirty="0" smtClean="0"/>
              <a:t>日苏明娟当选为共青团安徽</a:t>
            </a:r>
            <a:r>
              <a:rPr lang="zh-CN" altLang="en-US" sz="2800" b="1" dirty="0" smtClean="0">
                <a:hlinkClick r:id="rId10"/>
              </a:rPr>
              <a:t>省委副书记</a:t>
            </a:r>
            <a:r>
              <a:rPr lang="zh-CN" altLang="en-US" sz="2800" b="1" dirty="0" smtClean="0"/>
              <a:t>。</a:t>
            </a:r>
            <a:r>
              <a:rPr lang="en-US" altLang="zh-CN" sz="2800" b="1" dirty="0" smtClean="0"/>
              <a:t>2018</a:t>
            </a:r>
            <a:r>
              <a:rPr lang="zh-CN" altLang="en-US" sz="2800" b="1" dirty="0" smtClean="0"/>
              <a:t>年</a:t>
            </a:r>
            <a:r>
              <a:rPr lang="zh-CN" altLang="en-US" sz="2800" b="1" dirty="0" smtClean="0">
                <a:hlinkClick r:id="rId11"/>
              </a:rPr>
              <a:t>全国向上向善好青年</a:t>
            </a:r>
            <a:r>
              <a:rPr lang="zh-CN" altLang="en-US" sz="2800" b="1" dirty="0" smtClean="0"/>
              <a:t>。</a:t>
            </a:r>
            <a:br>
              <a:rPr lang="zh-CN" altLang="en-US" sz="2800" b="1" dirty="0" smtClean="0"/>
            </a:br>
            <a:r>
              <a:rPr lang="zh-CN" altLang="en-US" sz="2800" b="1" dirty="0" smtClean="0"/>
              <a:t>现任</a:t>
            </a:r>
            <a:r>
              <a:rPr lang="zh-CN" altLang="en-US" sz="2800" b="1" dirty="0" smtClean="0">
                <a:hlinkClick r:id="rId12"/>
              </a:rPr>
              <a:t>中国工商银行安徽省分行</a:t>
            </a:r>
            <a:r>
              <a:rPr lang="zh-CN" altLang="en-US" sz="2800" b="1" dirty="0" smtClean="0"/>
              <a:t>团委副书记。</a:t>
            </a:r>
            <a:r>
              <a:rPr lang="en-US" altLang="zh-CN" sz="2800" b="1" baseline="30000" dirty="0" smtClean="0">
                <a:hlinkClick r:id="rId13"/>
              </a:rPr>
              <a:t>[1]</a:t>
            </a:r>
            <a:r>
              <a:rPr lang="en-US" altLang="zh-CN" sz="2800" b="1" baseline="30000" dirty="0" smtClean="0">
                <a:hlinkClick r:id="rId14"/>
              </a:rPr>
              <a:t>[2]</a:t>
            </a:r>
            <a:r>
              <a:rPr lang="zh-CN" altLang="en-US" sz="2800" b="1" dirty="0" smtClean="0"/>
              <a:t> 共青团十八届</a:t>
            </a:r>
            <a:r>
              <a:rPr lang="zh-CN" altLang="en-US" sz="2800" b="1" dirty="0" smtClean="0">
                <a:hlinkClick r:id="rId15"/>
              </a:rPr>
              <a:t>中央委员会委员</a:t>
            </a:r>
            <a:r>
              <a:rPr lang="zh-CN" altLang="en-US" sz="2800" b="1" dirty="0" smtClean="0"/>
              <a:t>、团十八届中央常务委员会委员。</a:t>
            </a:r>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794" name="组合 9220"/>
          <p:cNvGrpSpPr>
            <a:grpSpLocks/>
          </p:cNvGrpSpPr>
          <p:nvPr/>
        </p:nvGrpSpPr>
        <p:grpSpPr bwMode="auto">
          <a:xfrm>
            <a:off x="-34925" y="-26988"/>
            <a:ext cx="9178925" cy="6884988"/>
            <a:chOff x="-22" y="-17"/>
            <a:chExt cx="5782" cy="4337"/>
          </a:xfrm>
        </p:grpSpPr>
        <p:sp>
          <p:nvSpPr>
            <p:cNvPr id="33795" name="矩形 9221"/>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3796" name="矩形 9222"/>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3797" name="图片 9223"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3798" name="图片 9224"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3799" name="文本框 9225"/>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3800" name="图片 10" descr="1.jpg"/>
          <p:cNvPicPr>
            <a:picLocks noChangeAspect="1" noChangeArrowheads="1"/>
          </p:cNvPicPr>
          <p:nvPr/>
        </p:nvPicPr>
        <p:blipFill>
          <a:blip r:embed="rId4" cstate="print">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12" name="TextBox 11"/>
          <p:cNvSpPr txBox="1">
            <a:spLocks noChangeArrowheads="1"/>
          </p:cNvSpPr>
          <p:nvPr/>
        </p:nvSpPr>
        <p:spPr bwMode="auto">
          <a:xfrm>
            <a:off x="250825" y="476250"/>
            <a:ext cx="5545138" cy="523875"/>
          </a:xfrm>
          <a:prstGeom prst="rect">
            <a:avLst/>
          </a:prstGeom>
          <a:noFill/>
          <a:ln w="9525">
            <a:noFill/>
            <a:miter lim="800000"/>
            <a:headEnd/>
            <a:tailEnd/>
          </a:ln>
        </p:spPr>
        <p:txBody>
          <a:bodyPr>
            <a:spAutoFit/>
          </a:bodyPr>
          <a:lstStyle/>
          <a:p>
            <a:r>
              <a:rPr lang="zh-CN" altLang="en-US" sz="2800" b="1" dirty="0">
                <a:solidFill>
                  <a:srgbClr val="EC22C4"/>
                </a:solidFill>
              </a:rPr>
              <a:t>（</a:t>
            </a:r>
            <a:r>
              <a:rPr lang="en-US" altLang="zh-CN" sz="2800" b="1" dirty="0">
                <a:solidFill>
                  <a:srgbClr val="EC22C4"/>
                </a:solidFill>
              </a:rPr>
              <a:t>1</a:t>
            </a:r>
            <a:r>
              <a:rPr lang="zh-CN" altLang="en-US" sz="2800" b="1" dirty="0">
                <a:solidFill>
                  <a:srgbClr val="EC22C4"/>
                </a:solidFill>
              </a:rPr>
              <a:t>）</a:t>
            </a:r>
            <a:r>
              <a:rPr lang="zh-CN" altLang="zh-CN" sz="2800" b="1" dirty="0">
                <a:solidFill>
                  <a:srgbClr val="EC22C4"/>
                </a:solidFill>
              </a:rPr>
              <a:t>香雪的外表是美丽清纯的</a:t>
            </a:r>
            <a:endParaRPr lang="zh-CN" altLang="en-US" sz="2800" b="1" dirty="0">
              <a:solidFill>
                <a:srgbClr val="EC22C4"/>
              </a:solidFill>
            </a:endParaRPr>
          </a:p>
        </p:txBody>
      </p:sp>
      <p:sp>
        <p:nvSpPr>
          <p:cNvPr id="16" name="TextBox 15"/>
          <p:cNvSpPr txBox="1">
            <a:spLocks noChangeArrowheads="1"/>
          </p:cNvSpPr>
          <p:nvPr/>
        </p:nvSpPr>
        <p:spPr bwMode="auto">
          <a:xfrm>
            <a:off x="250825" y="1557338"/>
            <a:ext cx="5400675" cy="522287"/>
          </a:xfrm>
          <a:prstGeom prst="rect">
            <a:avLst/>
          </a:prstGeom>
          <a:noFill/>
          <a:ln w="9525">
            <a:noFill/>
            <a:miter lim="800000"/>
            <a:headEnd/>
            <a:tailEnd/>
          </a:ln>
        </p:spPr>
        <p:txBody>
          <a:bodyPr>
            <a:spAutoFit/>
          </a:bodyPr>
          <a:lstStyle/>
          <a:p>
            <a:r>
              <a:rPr lang="zh-CN" altLang="en-US" sz="2800" b="1">
                <a:solidFill>
                  <a:srgbClr val="EC22C4"/>
                </a:solidFill>
              </a:rPr>
              <a:t>（</a:t>
            </a:r>
            <a:r>
              <a:rPr lang="en-US" altLang="zh-CN" sz="2800" b="1">
                <a:solidFill>
                  <a:srgbClr val="EC22C4"/>
                </a:solidFill>
              </a:rPr>
              <a:t>2</a:t>
            </a:r>
            <a:r>
              <a:rPr lang="zh-CN" altLang="en-US" sz="2800" b="1">
                <a:solidFill>
                  <a:srgbClr val="EC22C4"/>
                </a:solidFill>
              </a:rPr>
              <a:t>）</a:t>
            </a:r>
            <a:r>
              <a:rPr lang="zh-CN" altLang="zh-CN" sz="2800" b="1">
                <a:solidFill>
                  <a:srgbClr val="EC22C4"/>
                </a:solidFill>
              </a:rPr>
              <a:t>香雪的内心是纯真美好的</a:t>
            </a:r>
            <a:endParaRPr lang="zh-CN" altLang="en-US" sz="2800" b="1">
              <a:solidFill>
                <a:srgbClr val="EC22C4"/>
              </a:solidFill>
            </a:endParaRPr>
          </a:p>
        </p:txBody>
      </p:sp>
      <p:sp>
        <p:nvSpPr>
          <p:cNvPr id="18" name="TextBox 17"/>
          <p:cNvSpPr txBox="1">
            <a:spLocks noChangeArrowheads="1"/>
          </p:cNvSpPr>
          <p:nvPr/>
        </p:nvSpPr>
        <p:spPr bwMode="auto">
          <a:xfrm>
            <a:off x="250825" y="2636838"/>
            <a:ext cx="3744913" cy="523875"/>
          </a:xfrm>
          <a:prstGeom prst="rect">
            <a:avLst/>
          </a:prstGeom>
          <a:noFill/>
          <a:ln w="9525">
            <a:noFill/>
            <a:miter lim="800000"/>
            <a:headEnd/>
            <a:tailEnd/>
          </a:ln>
        </p:spPr>
        <p:txBody>
          <a:bodyPr>
            <a:spAutoFit/>
          </a:bodyPr>
          <a:lstStyle/>
          <a:p>
            <a:r>
              <a:rPr lang="zh-CN" altLang="en-US" sz="2800" b="1">
                <a:solidFill>
                  <a:srgbClr val="EC22C4"/>
                </a:solidFill>
              </a:rPr>
              <a:t>（</a:t>
            </a:r>
            <a:r>
              <a:rPr lang="en-US" altLang="zh-CN" sz="2800" b="1">
                <a:solidFill>
                  <a:srgbClr val="EC22C4"/>
                </a:solidFill>
              </a:rPr>
              <a:t>3</a:t>
            </a:r>
            <a:r>
              <a:rPr lang="zh-CN" altLang="en-US" sz="2800" b="1">
                <a:solidFill>
                  <a:srgbClr val="EC22C4"/>
                </a:solidFill>
              </a:rPr>
              <a:t>）渴求进取</a:t>
            </a:r>
          </a:p>
        </p:txBody>
      </p:sp>
      <p:sp>
        <p:nvSpPr>
          <p:cNvPr id="19" name="TextBox 18"/>
          <p:cNvSpPr txBox="1">
            <a:spLocks noChangeArrowheads="1"/>
          </p:cNvSpPr>
          <p:nvPr/>
        </p:nvSpPr>
        <p:spPr bwMode="auto">
          <a:xfrm>
            <a:off x="250825" y="3644900"/>
            <a:ext cx="5041900" cy="523875"/>
          </a:xfrm>
          <a:prstGeom prst="rect">
            <a:avLst/>
          </a:prstGeom>
          <a:noFill/>
          <a:ln w="9525">
            <a:noFill/>
            <a:miter lim="800000"/>
            <a:headEnd/>
            <a:tailEnd/>
          </a:ln>
        </p:spPr>
        <p:txBody>
          <a:bodyPr>
            <a:spAutoFit/>
          </a:bodyPr>
          <a:lstStyle/>
          <a:p>
            <a:r>
              <a:rPr lang="zh-CN" altLang="en-US" sz="2800" b="1" dirty="0">
                <a:solidFill>
                  <a:srgbClr val="EC22C4"/>
                </a:solidFill>
              </a:rPr>
              <a:t>（</a:t>
            </a:r>
            <a:r>
              <a:rPr lang="en-US" altLang="zh-CN" sz="2800" b="1" dirty="0">
                <a:solidFill>
                  <a:srgbClr val="EC22C4"/>
                </a:solidFill>
              </a:rPr>
              <a:t>4</a:t>
            </a:r>
            <a:r>
              <a:rPr lang="zh-CN" altLang="en-US" sz="2800" b="1" dirty="0">
                <a:solidFill>
                  <a:srgbClr val="EC22C4"/>
                </a:solidFill>
              </a:rPr>
              <a:t>）淳</a:t>
            </a:r>
            <a:r>
              <a:rPr lang="zh-CN" altLang="en-US" sz="2800" b="1" dirty="0" smtClean="0">
                <a:solidFill>
                  <a:srgbClr val="EC22C4"/>
                </a:solidFill>
              </a:rPr>
              <a:t>朴、自尊</a:t>
            </a:r>
            <a:r>
              <a:rPr lang="zh-CN" altLang="zh-CN" sz="2800" b="1" dirty="0" smtClean="0">
                <a:solidFill>
                  <a:srgbClr val="EC22C4"/>
                </a:solidFill>
                <a:latin typeface="Arial" pitchFamily="34" charset="0"/>
              </a:rPr>
              <a:t>、自</a:t>
            </a:r>
            <a:r>
              <a:rPr lang="zh-CN" altLang="en-US" sz="2800" b="1" dirty="0" smtClean="0">
                <a:solidFill>
                  <a:srgbClr val="EC22C4"/>
                </a:solidFill>
                <a:latin typeface="Arial" pitchFamily="34" charset="0"/>
              </a:rPr>
              <a:t>爱</a:t>
            </a:r>
            <a:endParaRPr lang="zh-CN" altLang="en-US" sz="2800" b="1" dirty="0">
              <a:solidFill>
                <a:srgbClr val="EC22C4"/>
              </a:solidFill>
            </a:endParaRPr>
          </a:p>
        </p:txBody>
      </p:sp>
      <p:sp>
        <p:nvSpPr>
          <p:cNvPr id="20" name="TextBox 19"/>
          <p:cNvSpPr txBox="1">
            <a:spLocks noChangeArrowheads="1"/>
          </p:cNvSpPr>
          <p:nvPr/>
        </p:nvSpPr>
        <p:spPr bwMode="auto">
          <a:xfrm>
            <a:off x="250825" y="4652963"/>
            <a:ext cx="3744913" cy="523875"/>
          </a:xfrm>
          <a:prstGeom prst="rect">
            <a:avLst/>
          </a:prstGeom>
          <a:noFill/>
          <a:ln w="9525">
            <a:noFill/>
            <a:miter lim="800000"/>
            <a:headEnd/>
            <a:tailEnd/>
          </a:ln>
        </p:spPr>
        <p:txBody>
          <a:bodyPr>
            <a:spAutoFit/>
          </a:bodyPr>
          <a:lstStyle/>
          <a:p>
            <a:r>
              <a:rPr lang="zh-CN" altLang="en-US" sz="2800" b="1">
                <a:solidFill>
                  <a:srgbClr val="EC22C4"/>
                </a:solidFill>
              </a:rPr>
              <a:t>（</a:t>
            </a:r>
            <a:r>
              <a:rPr lang="en-US" altLang="zh-CN" sz="2800" b="1">
                <a:solidFill>
                  <a:srgbClr val="EC22C4"/>
                </a:solidFill>
              </a:rPr>
              <a:t>5</a:t>
            </a:r>
            <a:r>
              <a:rPr lang="zh-CN" altLang="en-US" sz="2800" b="1">
                <a:solidFill>
                  <a:srgbClr val="EC22C4"/>
                </a:solidFill>
              </a:rPr>
              <a:t>）坚毅执着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plus(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plus(in)">
                                      <p:cBhvr>
                                        <p:cTn id="22" dur="2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80">
                                          <p:stCondLst>
                                            <p:cond delay="0"/>
                                          </p:stCondLst>
                                        </p:cTn>
                                        <p:tgtEl>
                                          <p:spTgt spid="20"/>
                                        </p:tgtEl>
                                      </p:cBhvr>
                                    </p:animEffect>
                                    <p:anim calcmode="lin" valueType="num">
                                      <p:cBhvr>
                                        <p:cTn id="2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3" dur="26">
                                          <p:stCondLst>
                                            <p:cond delay="650"/>
                                          </p:stCondLst>
                                        </p:cTn>
                                        <p:tgtEl>
                                          <p:spTgt spid="20"/>
                                        </p:tgtEl>
                                      </p:cBhvr>
                                      <p:to x="100000" y="60000"/>
                                    </p:animScale>
                                    <p:animScale>
                                      <p:cBhvr>
                                        <p:cTn id="34" dur="166" decel="50000">
                                          <p:stCondLst>
                                            <p:cond delay="676"/>
                                          </p:stCondLst>
                                        </p:cTn>
                                        <p:tgtEl>
                                          <p:spTgt spid="20"/>
                                        </p:tgtEl>
                                      </p:cBhvr>
                                      <p:to x="100000" y="100000"/>
                                    </p:animScale>
                                    <p:animScale>
                                      <p:cBhvr>
                                        <p:cTn id="35" dur="26">
                                          <p:stCondLst>
                                            <p:cond delay="1312"/>
                                          </p:stCondLst>
                                        </p:cTn>
                                        <p:tgtEl>
                                          <p:spTgt spid="20"/>
                                        </p:tgtEl>
                                      </p:cBhvr>
                                      <p:to x="100000" y="80000"/>
                                    </p:animScale>
                                    <p:animScale>
                                      <p:cBhvr>
                                        <p:cTn id="36" dur="166" decel="50000">
                                          <p:stCondLst>
                                            <p:cond delay="1338"/>
                                          </p:stCondLst>
                                        </p:cTn>
                                        <p:tgtEl>
                                          <p:spTgt spid="20"/>
                                        </p:tgtEl>
                                      </p:cBhvr>
                                      <p:to x="100000" y="100000"/>
                                    </p:animScale>
                                    <p:animScale>
                                      <p:cBhvr>
                                        <p:cTn id="37" dur="26">
                                          <p:stCondLst>
                                            <p:cond delay="1642"/>
                                          </p:stCondLst>
                                        </p:cTn>
                                        <p:tgtEl>
                                          <p:spTgt spid="20"/>
                                        </p:tgtEl>
                                      </p:cBhvr>
                                      <p:to x="100000" y="90000"/>
                                    </p:animScale>
                                    <p:animScale>
                                      <p:cBhvr>
                                        <p:cTn id="38" dur="166" decel="50000">
                                          <p:stCondLst>
                                            <p:cond delay="1668"/>
                                          </p:stCondLst>
                                        </p:cTn>
                                        <p:tgtEl>
                                          <p:spTgt spid="20"/>
                                        </p:tgtEl>
                                      </p:cBhvr>
                                      <p:to x="100000" y="100000"/>
                                    </p:animScale>
                                    <p:animScale>
                                      <p:cBhvr>
                                        <p:cTn id="39" dur="26">
                                          <p:stCondLst>
                                            <p:cond delay="1808"/>
                                          </p:stCondLst>
                                        </p:cTn>
                                        <p:tgtEl>
                                          <p:spTgt spid="20"/>
                                        </p:tgtEl>
                                      </p:cBhvr>
                                      <p:to x="100000" y="95000"/>
                                    </p:animScale>
                                    <p:animScale>
                                      <p:cBhvr>
                                        <p:cTn id="40"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818" name="组合 10244"/>
          <p:cNvGrpSpPr>
            <a:grpSpLocks/>
          </p:cNvGrpSpPr>
          <p:nvPr/>
        </p:nvGrpSpPr>
        <p:grpSpPr bwMode="auto">
          <a:xfrm>
            <a:off x="-34925" y="-26988"/>
            <a:ext cx="9178925" cy="6884988"/>
            <a:chOff x="-22" y="-17"/>
            <a:chExt cx="5782" cy="4337"/>
          </a:xfrm>
        </p:grpSpPr>
        <p:sp>
          <p:nvSpPr>
            <p:cNvPr id="34819" name="矩形 10245"/>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4820" name="矩形 10246"/>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4821" name="图片 10247"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4822" name="图片 10248"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4823" name="文本框 10249"/>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4824" name="图片 11" descr="2.jpg"/>
          <p:cNvPicPr>
            <a:picLocks noChangeAspect="1" noChangeArrowheads="1"/>
          </p:cNvPicPr>
          <p:nvPr/>
        </p:nvPicPr>
        <p:blipFill>
          <a:blip r:embed="rId4" cstate="print">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34825" name="Rectangle 11"/>
          <p:cNvSpPr>
            <a:spLocks noChangeArrowheads="1"/>
          </p:cNvSpPr>
          <p:nvPr/>
        </p:nvSpPr>
        <p:spPr bwMode="auto">
          <a:xfrm>
            <a:off x="1187450" y="620713"/>
            <a:ext cx="3192463" cy="641350"/>
          </a:xfrm>
          <a:prstGeom prst="rect">
            <a:avLst/>
          </a:prstGeom>
          <a:noFill/>
          <a:ln w="9525">
            <a:noFill/>
            <a:miter lim="800000"/>
            <a:headEnd/>
            <a:tailEnd/>
          </a:ln>
        </p:spPr>
        <p:txBody>
          <a:bodyPr wrap="none" anchor="ctr">
            <a:spAutoFit/>
          </a:bodyPr>
          <a:lstStyle/>
          <a:p>
            <a:pPr indent="266700"/>
            <a:r>
              <a:rPr lang="zh-CN" altLang="en-US" sz="3600" b="1">
                <a:solidFill>
                  <a:srgbClr val="002060"/>
                </a:solidFill>
                <a:latin typeface="宋体" pitchFamily="2" charset="-122"/>
                <a:cs typeface="Times New Roman" pitchFamily="18" charset="0"/>
              </a:rPr>
              <a:t>鉴赏人物形象</a:t>
            </a:r>
            <a:endParaRPr lang="zh-CN" altLang="en-US" sz="3600" b="1">
              <a:solidFill>
                <a:srgbClr val="002060"/>
              </a:solidFill>
              <a:latin typeface="Arial" pitchFamily="34" charset="0"/>
            </a:endParaRPr>
          </a:p>
        </p:txBody>
      </p:sp>
      <p:sp>
        <p:nvSpPr>
          <p:cNvPr id="34826" name="TextBox 16"/>
          <p:cNvSpPr txBox="1">
            <a:spLocks noChangeArrowheads="1"/>
          </p:cNvSpPr>
          <p:nvPr/>
        </p:nvSpPr>
        <p:spPr bwMode="auto">
          <a:xfrm>
            <a:off x="1042988" y="1844675"/>
            <a:ext cx="6842125" cy="2046288"/>
          </a:xfrm>
          <a:prstGeom prst="rect">
            <a:avLst/>
          </a:prstGeom>
          <a:noFill/>
          <a:ln w="9525">
            <a:noFill/>
            <a:miter lim="800000"/>
            <a:headEnd/>
            <a:tailEnd/>
          </a:ln>
        </p:spPr>
        <p:txBody>
          <a:bodyPr>
            <a:spAutoFit/>
          </a:bodyPr>
          <a:lstStyle/>
          <a:p>
            <a:r>
              <a:rPr lang="zh-CN" altLang="en-US" sz="3200" b="1">
                <a:solidFill>
                  <a:srgbClr val="0070C0"/>
                </a:solidFill>
              </a:rPr>
              <a:t> </a:t>
            </a:r>
            <a:r>
              <a:rPr lang="en-US" altLang="zh-CN" sz="3200" b="1">
                <a:solidFill>
                  <a:srgbClr val="0070C0"/>
                </a:solidFill>
              </a:rPr>
              <a:t>1.</a:t>
            </a:r>
            <a:r>
              <a:rPr lang="zh-CN" altLang="en-US" sz="3200" b="1">
                <a:solidFill>
                  <a:srgbClr val="0070C0"/>
                </a:solidFill>
              </a:rPr>
              <a:t>分角色读第一次和“北京话”的对话和回家路上姑娘们的对话，品味讨论她们各是什么样的性格？从哪些话语里表现出来的？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4826"/>
                                        </p:tgtEl>
                                        <p:attrNameLst>
                                          <p:attrName>style.visibility</p:attrName>
                                        </p:attrNameLst>
                                      </p:cBhvr>
                                      <p:to>
                                        <p:strVal val="visible"/>
                                      </p:to>
                                    </p:set>
                                    <p:animEffect transition="in" filter="wedge">
                                      <p:cBhvr>
                                        <p:cTn id="7" dur="2000"/>
                                        <p:tgtEl>
                                          <p:spTgt spid="34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842" name="组合 11270"/>
          <p:cNvGrpSpPr>
            <a:grpSpLocks/>
          </p:cNvGrpSpPr>
          <p:nvPr/>
        </p:nvGrpSpPr>
        <p:grpSpPr bwMode="auto">
          <a:xfrm>
            <a:off x="-34925" y="-26988"/>
            <a:ext cx="9178925" cy="6884988"/>
            <a:chOff x="-22" y="-17"/>
            <a:chExt cx="5782" cy="4337"/>
          </a:xfrm>
        </p:grpSpPr>
        <p:sp>
          <p:nvSpPr>
            <p:cNvPr id="35843" name="矩形 11271"/>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5844" name="矩形 11272"/>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5845" name="图片 11273"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5846" name="图片 11274"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5847" name="文本框 11275"/>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5848" name="图片 13" descr="6.jpg"/>
          <p:cNvPicPr>
            <a:picLocks noChangeAspect="1" noChangeArrowheads="1"/>
          </p:cNvPicPr>
          <p:nvPr/>
        </p:nvPicPr>
        <p:blipFill>
          <a:blip r:embed="rId4" cstate="print">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35849" name="文本框 1"/>
          <p:cNvSpPr txBox="1">
            <a:spLocks noChangeArrowheads="1"/>
          </p:cNvSpPr>
          <p:nvPr/>
        </p:nvSpPr>
        <p:spPr bwMode="auto">
          <a:xfrm>
            <a:off x="971550" y="1412875"/>
            <a:ext cx="6843713" cy="2046288"/>
          </a:xfrm>
          <a:prstGeom prst="rect">
            <a:avLst/>
          </a:prstGeom>
          <a:noFill/>
          <a:ln w="9525">
            <a:noFill/>
            <a:miter lim="800000"/>
            <a:headEnd/>
            <a:tailEnd/>
          </a:ln>
        </p:spPr>
        <p:txBody>
          <a:bodyPr>
            <a:spAutoFit/>
          </a:bodyPr>
          <a:lstStyle/>
          <a:p>
            <a:r>
              <a:rPr lang="zh-CN" altLang="en-US" sz="3200" b="1"/>
              <a:t>2．分段朗读香雪夜半独自走回台儿沟的情节，分析讨论课文都写了香雪的哪些心理活动？为什么要写得这么详细？</a:t>
            </a:r>
          </a:p>
        </p:txBody>
      </p:sp>
      <p:sp>
        <p:nvSpPr>
          <p:cNvPr id="3" name="文本框 2"/>
          <p:cNvSpPr txBox="1">
            <a:spLocks noChangeArrowheads="1"/>
          </p:cNvSpPr>
          <p:nvPr/>
        </p:nvSpPr>
        <p:spPr bwMode="auto">
          <a:xfrm>
            <a:off x="1368425" y="3881438"/>
            <a:ext cx="6369050" cy="1738312"/>
          </a:xfrm>
          <a:prstGeom prst="rect">
            <a:avLst/>
          </a:prstGeom>
          <a:noFill/>
          <a:ln w="9525">
            <a:noFill/>
            <a:miter lim="800000"/>
            <a:headEnd/>
            <a:tailEnd/>
          </a:ln>
        </p:spPr>
        <p:txBody>
          <a:bodyPr>
            <a:spAutoFit/>
          </a:bodyPr>
          <a:lstStyle/>
          <a:p>
            <a:pPr>
              <a:lnSpc>
                <a:spcPct val="150000"/>
              </a:lnSpc>
            </a:pPr>
            <a:r>
              <a:rPr lang="zh-CN" altLang="en-US" sz="3600" b="1">
                <a:solidFill>
                  <a:srgbClr val="7030A0"/>
                </a:solidFill>
              </a:rPr>
              <a:t>她的内心经历了一系列的变化：</a:t>
            </a:r>
          </a:p>
          <a:p>
            <a:pPr>
              <a:lnSpc>
                <a:spcPct val="150000"/>
              </a:lnSpc>
            </a:pPr>
            <a:r>
              <a:rPr lang="zh-CN" altLang="en-US" sz="3600" b="1">
                <a:solidFill>
                  <a:srgbClr val="7030A0"/>
                </a:solidFill>
              </a:rPr>
              <a:t>怕——不怕——犹豫——坚定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6" name="组合 12291"/>
          <p:cNvGrpSpPr>
            <a:grpSpLocks/>
          </p:cNvGrpSpPr>
          <p:nvPr/>
        </p:nvGrpSpPr>
        <p:grpSpPr bwMode="auto">
          <a:xfrm>
            <a:off x="-34925" y="-26988"/>
            <a:ext cx="9178925" cy="6884988"/>
            <a:chOff x="-22" y="-17"/>
            <a:chExt cx="5782" cy="4337"/>
          </a:xfrm>
        </p:grpSpPr>
        <p:sp>
          <p:nvSpPr>
            <p:cNvPr id="36867" name="矩形 12292"/>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6868" name="矩形 12293"/>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6869" name="图片 12294"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6870" name="图片 12295"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6871" name="文本框 12296"/>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6872" name="图片 15"/>
          <p:cNvPicPr>
            <a:picLocks noChangeAspect="1" noChangeArrowheads="1"/>
          </p:cNvPicPr>
          <p:nvPr/>
        </p:nvPicPr>
        <p:blipFill>
          <a:blip r:embed="rId4" cstate="print"/>
          <a:srcRect/>
          <a:stretch>
            <a:fillRect/>
          </a:stretch>
        </p:blipFill>
        <p:spPr bwMode="auto">
          <a:xfrm>
            <a:off x="-19050" y="-52388"/>
            <a:ext cx="9182100" cy="6923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6082" name="组合 21507"/>
          <p:cNvGrpSpPr>
            <a:grpSpLocks/>
          </p:cNvGrpSpPr>
          <p:nvPr/>
        </p:nvGrpSpPr>
        <p:grpSpPr bwMode="auto">
          <a:xfrm>
            <a:off x="-34925" y="-26988"/>
            <a:ext cx="9178925" cy="6884988"/>
            <a:chOff x="-22" y="-17"/>
            <a:chExt cx="5782" cy="4337"/>
          </a:xfrm>
        </p:grpSpPr>
        <p:sp>
          <p:nvSpPr>
            <p:cNvPr id="46083" name="矩形 21508"/>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6084" name="矩形 21509"/>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6085" name="图片 21510"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6086" name="图片 21511"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6087" name="文本框 21512"/>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6088" name="图片 1" descr="12"/>
          <p:cNvPicPr>
            <a:picLocks noChangeAspect="1" noChangeArrowheads="1"/>
          </p:cNvPicPr>
          <p:nvPr/>
        </p:nvPicPr>
        <p:blipFill>
          <a:blip r:embed="rId4" cstate="print">
            <a:lum bright="70000" contrast="-70000"/>
          </a:blip>
          <a:srcRect/>
          <a:stretch>
            <a:fillRect/>
          </a:stretch>
        </p:blipFill>
        <p:spPr bwMode="auto">
          <a:xfrm>
            <a:off x="-30163" y="-25400"/>
            <a:ext cx="9244013" cy="6972300"/>
          </a:xfrm>
          <a:prstGeom prst="rect">
            <a:avLst/>
          </a:prstGeom>
          <a:noFill/>
          <a:ln w="9525">
            <a:noFill/>
            <a:miter lim="800000"/>
            <a:headEnd/>
            <a:tailEnd/>
          </a:ln>
        </p:spPr>
      </p:pic>
      <p:sp>
        <p:nvSpPr>
          <p:cNvPr id="46089" name="文本框 2"/>
          <p:cNvSpPr txBox="1">
            <a:spLocks noChangeArrowheads="1"/>
          </p:cNvSpPr>
          <p:nvPr/>
        </p:nvSpPr>
        <p:spPr bwMode="auto">
          <a:xfrm>
            <a:off x="755650" y="549275"/>
            <a:ext cx="7394575" cy="1554163"/>
          </a:xfrm>
          <a:prstGeom prst="rect">
            <a:avLst/>
          </a:prstGeom>
          <a:noFill/>
          <a:ln w="9525">
            <a:noFill/>
            <a:miter lim="800000"/>
            <a:headEnd/>
            <a:tailEnd/>
          </a:ln>
        </p:spPr>
        <p:txBody>
          <a:bodyPr>
            <a:spAutoFit/>
          </a:bodyPr>
          <a:lstStyle/>
          <a:p>
            <a:r>
              <a:rPr lang="en-US" altLang="zh-CN"/>
              <a:t>        </a:t>
            </a:r>
            <a:r>
              <a:rPr lang="zh-CN" altLang="en-US" sz="2400" b="1">
                <a:solidFill>
                  <a:srgbClr val="7030A0"/>
                </a:solidFill>
              </a:rPr>
              <a:t>老作家孙犁说：“这篇小说，从头到尾都是诗，它是一泻千里的，始终一致的。这是一首纯净的诗，即是清泉。它所经过的地方，也都是纯净的境界。”你能从哪几个方面印证他的评价？</a:t>
            </a:r>
          </a:p>
        </p:txBody>
      </p:sp>
      <p:sp>
        <p:nvSpPr>
          <p:cNvPr id="4" name="文本框 3"/>
          <p:cNvSpPr txBox="1">
            <a:spLocks noChangeArrowheads="1"/>
          </p:cNvSpPr>
          <p:nvPr/>
        </p:nvSpPr>
        <p:spPr bwMode="auto">
          <a:xfrm>
            <a:off x="827088" y="2349500"/>
            <a:ext cx="7267575" cy="3751263"/>
          </a:xfrm>
          <a:prstGeom prst="rect">
            <a:avLst/>
          </a:prstGeom>
          <a:noFill/>
          <a:ln w="9525">
            <a:noFill/>
            <a:miter lim="800000"/>
            <a:headEnd/>
            <a:tailEnd/>
          </a:ln>
        </p:spPr>
        <p:txBody>
          <a:bodyPr>
            <a:spAutoFit/>
          </a:bodyPr>
          <a:lstStyle/>
          <a:p>
            <a:r>
              <a:rPr lang="en-US" altLang="zh-CN" sz="2000" b="1"/>
              <a:t>        </a:t>
            </a:r>
            <a:r>
              <a:rPr lang="zh-CN" altLang="en-US" sz="2000" b="1"/>
              <a:t>首先，小说写到台儿沟的少女们，她们天真纯洁、朴实自然。香雪洁如水晶的目光，洁净得仿佛一分钟前才诞生的面孔，少女们飘荡的天真烂漫的笑声，凤娇对列车员“北京话”的纯洁真诚的情感，这些构成了小说中美丽清纯、如诗如画的风景线。</a:t>
            </a:r>
          </a:p>
          <a:p>
            <a:r>
              <a:rPr lang="zh-CN" altLang="en-US" sz="2000" b="1"/>
              <a:t>         其次，小说描绘的生活场景和自然景物，台儿沟人的生活、台儿沟山区的景色，无不自然纯净，没有掺杂人世的污浊，没有遭遇破坏和污染，具有原生态的诗情画意。尤其香雪夜行三十里山路，其间香雪的心理活动、台儿沟人的生活、山间的自然景物，交融糅合，仿佛诗一样，动人心弦。</a:t>
            </a:r>
          </a:p>
          <a:p>
            <a:r>
              <a:rPr lang="zh-CN" altLang="en-US" sz="2000" b="1"/>
              <a:t>        其三，小说的语言，清纯流畅、朴素自然，语言形式和内容表达和谐一致，浑然一体，使人读起来，毫无滞涩之感，却有清新之美。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90" name="组合 13318"/>
          <p:cNvGrpSpPr>
            <a:grpSpLocks/>
          </p:cNvGrpSpPr>
          <p:nvPr/>
        </p:nvGrpSpPr>
        <p:grpSpPr bwMode="auto">
          <a:xfrm>
            <a:off x="-34925" y="-26988"/>
            <a:ext cx="9178925" cy="6884988"/>
            <a:chOff x="-22" y="-17"/>
            <a:chExt cx="5782" cy="4337"/>
          </a:xfrm>
        </p:grpSpPr>
        <p:sp>
          <p:nvSpPr>
            <p:cNvPr id="37891" name="矩形 13319"/>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7892" name="矩形 13320"/>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7893" name="图片 13321"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7894" name="图片 13322"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7895" name="文本框 13323"/>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7896" name="图片 1" descr="3"/>
          <p:cNvPicPr>
            <a:picLocks noChangeAspect="1" noChangeArrowheads="1"/>
          </p:cNvPicPr>
          <p:nvPr/>
        </p:nvPicPr>
        <p:blipFill>
          <a:blip r:embed="rId4" cstate="print">
            <a:lum bright="70000" contrast="-70000"/>
          </a:blip>
          <a:srcRect/>
          <a:stretch>
            <a:fillRect/>
          </a:stretch>
        </p:blipFill>
        <p:spPr bwMode="auto">
          <a:xfrm>
            <a:off x="-85725" y="-26988"/>
            <a:ext cx="9267825" cy="6910388"/>
          </a:xfrm>
          <a:prstGeom prst="rect">
            <a:avLst/>
          </a:prstGeom>
          <a:noFill/>
          <a:ln w="9525">
            <a:noFill/>
            <a:miter lim="800000"/>
            <a:headEnd/>
            <a:tailEnd/>
          </a:ln>
        </p:spPr>
      </p:pic>
      <p:sp>
        <p:nvSpPr>
          <p:cNvPr id="37897" name="文本框 2"/>
          <p:cNvSpPr txBox="1">
            <a:spLocks noChangeArrowheads="1"/>
          </p:cNvSpPr>
          <p:nvPr/>
        </p:nvSpPr>
        <p:spPr bwMode="auto">
          <a:xfrm>
            <a:off x="617538" y="341313"/>
            <a:ext cx="4170362" cy="700087"/>
          </a:xfrm>
          <a:prstGeom prst="rect">
            <a:avLst/>
          </a:prstGeom>
          <a:noFill/>
          <a:ln w="9525">
            <a:noFill/>
            <a:miter lim="800000"/>
            <a:headEnd/>
            <a:tailEnd/>
          </a:ln>
        </p:spPr>
        <p:txBody>
          <a:bodyPr>
            <a:spAutoFit/>
          </a:bodyPr>
          <a:lstStyle/>
          <a:p>
            <a:r>
              <a:rPr lang="zh-CN" altLang="en-US" sz="4000" b="1">
                <a:solidFill>
                  <a:srgbClr val="7030A0"/>
                </a:solidFill>
              </a:rPr>
              <a:t>品味小说的语言</a:t>
            </a:r>
          </a:p>
        </p:txBody>
      </p:sp>
      <p:sp>
        <p:nvSpPr>
          <p:cNvPr id="4" name="文本框 3"/>
          <p:cNvSpPr txBox="1">
            <a:spLocks noChangeArrowheads="1"/>
          </p:cNvSpPr>
          <p:nvPr/>
        </p:nvSpPr>
        <p:spPr bwMode="auto">
          <a:xfrm>
            <a:off x="828675" y="1989138"/>
            <a:ext cx="5573713" cy="1371600"/>
          </a:xfrm>
          <a:prstGeom prst="rect">
            <a:avLst/>
          </a:prstGeom>
          <a:noFill/>
          <a:ln w="9525">
            <a:noFill/>
            <a:miter lim="800000"/>
            <a:headEnd/>
            <a:tailEnd/>
          </a:ln>
        </p:spPr>
        <p:txBody>
          <a:bodyPr>
            <a:spAutoFit/>
          </a:bodyPr>
          <a:lstStyle/>
          <a:p>
            <a:pPr>
              <a:lnSpc>
                <a:spcPct val="150000"/>
              </a:lnSpc>
            </a:pPr>
            <a:r>
              <a:rPr lang="zh-CN" altLang="en-US" sz="2800" b="1">
                <a:solidFill>
                  <a:schemeClr val="accent2"/>
                </a:solidFill>
              </a:rPr>
              <a:t>1.它和它的十几户乡亲，一心一意掩藏在大山那深深的</a:t>
            </a:r>
            <a:r>
              <a:rPr lang="zh-CN" altLang="en-US" sz="2800" b="1">
                <a:solidFill>
                  <a:srgbClr val="0070C0"/>
                </a:solidFill>
              </a:rPr>
              <a:t>皱褶</a:t>
            </a:r>
            <a:r>
              <a:rPr lang="zh-CN" altLang="en-US" sz="2800" b="1">
                <a:solidFill>
                  <a:schemeClr val="accent2"/>
                </a:solidFill>
              </a:rPr>
              <a:t>里。</a:t>
            </a:r>
          </a:p>
        </p:txBody>
      </p:sp>
      <p:sp>
        <p:nvSpPr>
          <p:cNvPr id="5" name="文本框 4"/>
          <p:cNvSpPr txBox="1">
            <a:spLocks noChangeArrowheads="1"/>
          </p:cNvSpPr>
          <p:nvPr/>
        </p:nvSpPr>
        <p:spPr bwMode="auto">
          <a:xfrm>
            <a:off x="828675" y="3717925"/>
            <a:ext cx="6478588" cy="2654300"/>
          </a:xfrm>
          <a:prstGeom prst="rect">
            <a:avLst/>
          </a:prstGeom>
          <a:noFill/>
          <a:ln w="9525">
            <a:noFill/>
            <a:miter lim="800000"/>
            <a:headEnd/>
            <a:tailEnd/>
          </a:ln>
        </p:spPr>
        <p:txBody>
          <a:bodyPr>
            <a:spAutoFit/>
          </a:bodyPr>
          <a:lstStyle/>
          <a:p>
            <a:r>
              <a:rPr lang="zh-CN" altLang="en-US" sz="2800" b="1">
                <a:solidFill>
                  <a:schemeClr val="accent2"/>
                </a:solidFill>
              </a:rPr>
              <a:t>2.然而，两根</a:t>
            </a:r>
            <a:r>
              <a:rPr lang="zh-CN" altLang="en-US" sz="2800" b="1">
                <a:solidFill>
                  <a:srgbClr val="0070C0"/>
                </a:solidFill>
              </a:rPr>
              <a:t>纤细、闪亮</a:t>
            </a:r>
            <a:r>
              <a:rPr lang="zh-CN" altLang="en-US" sz="2800" b="1">
                <a:solidFill>
                  <a:schemeClr val="accent2"/>
                </a:solidFill>
              </a:rPr>
              <a:t>的铁轨延伸过来了。它</a:t>
            </a:r>
            <a:r>
              <a:rPr lang="zh-CN" altLang="en-US" sz="2800" b="1">
                <a:solidFill>
                  <a:srgbClr val="0070C0"/>
                </a:solidFill>
              </a:rPr>
              <a:t>勇敢</a:t>
            </a:r>
            <a:r>
              <a:rPr lang="zh-CN" altLang="en-US" sz="2800" b="1">
                <a:solidFill>
                  <a:schemeClr val="accent2"/>
                </a:solidFill>
              </a:rPr>
              <a:t>地盘旋在山腰，又</a:t>
            </a:r>
            <a:r>
              <a:rPr lang="zh-CN" altLang="en-US" sz="2800" b="1">
                <a:solidFill>
                  <a:srgbClr val="0070C0"/>
                </a:solidFill>
              </a:rPr>
              <a:t>悄悄地</a:t>
            </a:r>
            <a:r>
              <a:rPr lang="zh-CN" altLang="en-US" sz="2800" b="1">
                <a:solidFill>
                  <a:schemeClr val="accent2"/>
                </a:solidFill>
              </a:rPr>
              <a:t>试探着前进，</a:t>
            </a:r>
            <a:r>
              <a:rPr lang="zh-CN" altLang="en-US" sz="2800" b="1">
                <a:solidFill>
                  <a:srgbClr val="0070C0"/>
                </a:solidFill>
              </a:rPr>
              <a:t>弯弯曲曲，曲曲弯弯</a:t>
            </a:r>
            <a:r>
              <a:rPr lang="zh-CN" altLang="en-US" sz="2800" b="1">
                <a:solidFill>
                  <a:schemeClr val="accent2"/>
                </a:solidFill>
              </a:rPr>
              <a:t>，终于绕到台儿沟脚下，然后钻进幽暗的隧道，冲向又一道山梁，朝着神秘的远方奔去。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1"/>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914" name="组合 14339"/>
          <p:cNvGrpSpPr>
            <a:grpSpLocks/>
          </p:cNvGrpSpPr>
          <p:nvPr/>
        </p:nvGrpSpPr>
        <p:grpSpPr bwMode="auto">
          <a:xfrm>
            <a:off x="-34925" y="-26988"/>
            <a:ext cx="9178925" cy="6884988"/>
            <a:chOff x="-22" y="-17"/>
            <a:chExt cx="5782" cy="4337"/>
          </a:xfrm>
        </p:grpSpPr>
        <p:sp>
          <p:nvSpPr>
            <p:cNvPr id="38915" name="矩形 1434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8916" name="矩形 1434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8917" name="图片 14342"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8918" name="图片 14343"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8919" name="文本框 1434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8920" name="图片 1" descr="8"/>
          <p:cNvPicPr>
            <a:picLocks noChangeAspect="1" noChangeArrowheads="1"/>
          </p:cNvPicPr>
          <p:nvPr/>
        </p:nvPicPr>
        <p:blipFill>
          <a:blip r:embed="rId4" cstate="print">
            <a:lum bright="70000" contrast="-70000"/>
          </a:blip>
          <a:srcRect/>
          <a:stretch>
            <a:fillRect/>
          </a:stretch>
        </p:blipFill>
        <p:spPr bwMode="auto">
          <a:xfrm>
            <a:off x="-107950" y="0"/>
            <a:ext cx="9217025" cy="6935788"/>
          </a:xfrm>
          <a:prstGeom prst="rect">
            <a:avLst/>
          </a:prstGeom>
          <a:noFill/>
          <a:ln w="9525">
            <a:noFill/>
            <a:miter lim="800000"/>
            <a:headEnd/>
            <a:tailEnd/>
          </a:ln>
        </p:spPr>
      </p:pic>
      <p:sp>
        <p:nvSpPr>
          <p:cNvPr id="3" name="文本框 2"/>
          <p:cNvSpPr txBox="1">
            <a:spLocks noChangeArrowheads="1"/>
          </p:cNvSpPr>
          <p:nvPr/>
        </p:nvSpPr>
        <p:spPr bwMode="auto">
          <a:xfrm>
            <a:off x="625475" y="909638"/>
            <a:ext cx="5441950" cy="2046287"/>
          </a:xfrm>
          <a:prstGeom prst="rect">
            <a:avLst/>
          </a:prstGeom>
          <a:noFill/>
          <a:ln w="9525">
            <a:noFill/>
            <a:miter lim="800000"/>
            <a:headEnd/>
            <a:tailEnd/>
          </a:ln>
        </p:spPr>
        <p:txBody>
          <a:bodyPr>
            <a:spAutoFit/>
          </a:bodyPr>
          <a:lstStyle/>
          <a:p>
            <a:r>
              <a:rPr lang="zh-CN" altLang="en-US" sz="3200" b="1">
                <a:solidFill>
                  <a:srgbClr val="EC22C4"/>
                </a:solidFill>
              </a:rPr>
              <a:t>3.它走得那样急忙，连车轮碾扎钢轨时发出的声音好像都在说：</a:t>
            </a:r>
            <a:r>
              <a:rPr lang="zh-CN" altLang="en-US" sz="3200" b="1">
                <a:solidFill>
                  <a:srgbClr val="0070C0"/>
                </a:solidFill>
              </a:rPr>
              <a:t>不停不停，不停不停</a:t>
            </a:r>
            <a:r>
              <a:rPr lang="zh-CN" altLang="en-US" sz="3200" b="1">
                <a:solidFill>
                  <a:srgbClr val="EC22C4"/>
                </a:solidFill>
              </a:rPr>
              <a:t>！</a:t>
            </a:r>
          </a:p>
        </p:txBody>
      </p:sp>
      <p:sp>
        <p:nvSpPr>
          <p:cNvPr id="4" name="文本框 3"/>
          <p:cNvSpPr txBox="1">
            <a:spLocks noChangeArrowheads="1"/>
          </p:cNvSpPr>
          <p:nvPr/>
        </p:nvSpPr>
        <p:spPr bwMode="auto">
          <a:xfrm>
            <a:off x="657225" y="3749675"/>
            <a:ext cx="5427663" cy="1558925"/>
          </a:xfrm>
          <a:prstGeom prst="rect">
            <a:avLst/>
          </a:prstGeom>
          <a:noFill/>
          <a:ln w="9525">
            <a:noFill/>
            <a:miter lim="800000"/>
            <a:headEnd/>
            <a:tailEnd/>
          </a:ln>
        </p:spPr>
        <p:txBody>
          <a:bodyPr>
            <a:spAutoFit/>
          </a:bodyPr>
          <a:lstStyle/>
          <a:p>
            <a:r>
              <a:rPr lang="zh-CN" altLang="en-US" sz="3200" b="1">
                <a:solidFill>
                  <a:srgbClr val="EC22C4"/>
                </a:solidFill>
              </a:rPr>
              <a:t>4.台儿沟，无论从哪方面讲，都不具有</a:t>
            </a:r>
            <a:r>
              <a:rPr lang="zh-CN" altLang="en-US" sz="3200" b="1">
                <a:solidFill>
                  <a:srgbClr val="0070C0"/>
                </a:solidFill>
              </a:rPr>
              <a:t>挽留</a:t>
            </a:r>
            <a:r>
              <a:rPr lang="zh-CN" altLang="en-US" sz="3200" b="1">
                <a:solidFill>
                  <a:srgbClr val="EC22C4"/>
                </a:solidFill>
              </a:rPr>
              <a:t>火车在它身边留步的力量。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1"/>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938" name="组合 15365"/>
          <p:cNvGrpSpPr>
            <a:grpSpLocks/>
          </p:cNvGrpSpPr>
          <p:nvPr/>
        </p:nvGrpSpPr>
        <p:grpSpPr bwMode="auto">
          <a:xfrm>
            <a:off x="-34925" y="-26988"/>
            <a:ext cx="9178925" cy="6884988"/>
            <a:chOff x="-22" y="-17"/>
            <a:chExt cx="5782" cy="4337"/>
          </a:xfrm>
        </p:grpSpPr>
        <p:sp>
          <p:nvSpPr>
            <p:cNvPr id="39939" name="矩形 15366"/>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39940" name="矩形 15367"/>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39941" name="图片 15368"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39942" name="图片 15369"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39943" name="文本框 15370"/>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39944" name="图片 1" descr="9"/>
          <p:cNvPicPr>
            <a:picLocks noChangeAspect="1" noChangeArrowheads="1"/>
          </p:cNvPicPr>
          <p:nvPr/>
        </p:nvPicPr>
        <p:blipFill>
          <a:blip r:embed="rId4" cstate="print">
            <a:lum bright="70000" contrast="-70000"/>
          </a:blip>
          <a:srcRect/>
          <a:stretch>
            <a:fillRect/>
          </a:stretch>
        </p:blipFill>
        <p:spPr bwMode="auto">
          <a:xfrm>
            <a:off x="-107950" y="-26988"/>
            <a:ext cx="9232900" cy="7042151"/>
          </a:xfrm>
          <a:prstGeom prst="rect">
            <a:avLst/>
          </a:prstGeom>
          <a:noFill/>
          <a:ln w="9525">
            <a:noFill/>
            <a:miter lim="800000"/>
            <a:headEnd/>
            <a:tailEnd/>
          </a:ln>
        </p:spPr>
      </p:pic>
      <p:sp>
        <p:nvSpPr>
          <p:cNvPr id="3" name="文本框 2"/>
          <p:cNvSpPr txBox="1">
            <a:spLocks noChangeArrowheads="1"/>
          </p:cNvSpPr>
          <p:nvPr/>
        </p:nvSpPr>
        <p:spPr bwMode="auto">
          <a:xfrm>
            <a:off x="250825" y="765175"/>
            <a:ext cx="3836988" cy="4972050"/>
          </a:xfrm>
          <a:prstGeom prst="rect">
            <a:avLst/>
          </a:prstGeom>
          <a:noFill/>
          <a:ln w="9525">
            <a:noFill/>
            <a:miter lim="800000"/>
            <a:headEnd/>
            <a:tailEnd/>
          </a:ln>
        </p:spPr>
        <p:txBody>
          <a:bodyPr>
            <a:spAutoFit/>
          </a:bodyPr>
          <a:lstStyle/>
          <a:p>
            <a:r>
              <a:rPr lang="zh-CN" altLang="en-US" sz="3200" b="1">
                <a:solidFill>
                  <a:srgbClr val="EC22C4"/>
                </a:solidFill>
              </a:rPr>
              <a:t>5.她有点儿害怕它那</a:t>
            </a:r>
            <a:r>
              <a:rPr lang="zh-CN" altLang="en-US" sz="3200" b="1">
                <a:solidFill>
                  <a:srgbClr val="0070C0"/>
                </a:solidFill>
              </a:rPr>
              <a:t>巨大的</a:t>
            </a:r>
            <a:r>
              <a:rPr lang="zh-CN" altLang="en-US" sz="3200" b="1">
                <a:solidFill>
                  <a:srgbClr val="EC22C4"/>
                </a:solidFill>
              </a:rPr>
              <a:t>车头，车头那么</a:t>
            </a:r>
            <a:r>
              <a:rPr lang="zh-CN" altLang="en-US" sz="3200" b="1">
                <a:solidFill>
                  <a:srgbClr val="0070C0"/>
                </a:solidFill>
              </a:rPr>
              <a:t>雄壮地</a:t>
            </a:r>
            <a:r>
              <a:rPr lang="zh-CN" altLang="en-US" sz="3200" b="1">
                <a:solidFill>
                  <a:srgbClr val="EC22C4"/>
                </a:solidFill>
              </a:rPr>
              <a:t>吐着白雾，仿佛</a:t>
            </a:r>
            <a:r>
              <a:rPr lang="zh-CN" altLang="en-US" sz="3200" b="1">
                <a:solidFill>
                  <a:srgbClr val="0070C0"/>
                </a:solidFill>
              </a:rPr>
              <a:t>一口气就能把台儿沟吸进肚里</a:t>
            </a:r>
            <a:r>
              <a:rPr lang="zh-CN" altLang="en-US" sz="3200" b="1">
                <a:solidFill>
                  <a:srgbClr val="EC22C4"/>
                </a:solidFill>
              </a:rPr>
              <a:t>。它那</a:t>
            </a:r>
            <a:r>
              <a:rPr lang="zh-CN" altLang="en-US" sz="3200" b="1">
                <a:solidFill>
                  <a:srgbClr val="0070C0"/>
                </a:solidFill>
              </a:rPr>
              <a:t>撼天动地的轰鸣</a:t>
            </a:r>
            <a:r>
              <a:rPr lang="zh-CN" altLang="en-US" sz="3200" b="1">
                <a:solidFill>
                  <a:srgbClr val="EC22C4"/>
                </a:solidFill>
              </a:rPr>
              <a:t>也叫她感到恐惧 。在它跟前，她简直</a:t>
            </a:r>
            <a:r>
              <a:rPr lang="zh-CN" altLang="en-US" sz="3200" b="1">
                <a:solidFill>
                  <a:srgbClr val="0070C0"/>
                </a:solidFill>
              </a:rPr>
              <a:t>像一叶没根的小草</a:t>
            </a:r>
            <a:r>
              <a:rPr lang="zh-CN" altLang="en-US" sz="3200" b="1">
                <a:solidFill>
                  <a:srgbClr val="EC22C4"/>
                </a:solidFill>
              </a:rPr>
              <a:t>。</a:t>
            </a:r>
          </a:p>
        </p:txBody>
      </p:sp>
      <p:sp>
        <p:nvSpPr>
          <p:cNvPr id="4" name="文本框 3"/>
          <p:cNvSpPr txBox="1">
            <a:spLocks noChangeArrowheads="1"/>
          </p:cNvSpPr>
          <p:nvPr/>
        </p:nvSpPr>
        <p:spPr bwMode="auto">
          <a:xfrm>
            <a:off x="5364163" y="836613"/>
            <a:ext cx="3235325" cy="4481512"/>
          </a:xfrm>
          <a:prstGeom prst="rect">
            <a:avLst/>
          </a:prstGeom>
          <a:noFill/>
          <a:ln w="9525">
            <a:noFill/>
            <a:miter lim="800000"/>
            <a:headEnd/>
            <a:tailEnd/>
          </a:ln>
        </p:spPr>
        <p:txBody>
          <a:bodyPr>
            <a:spAutoFit/>
          </a:bodyPr>
          <a:lstStyle/>
          <a:p>
            <a:pPr>
              <a:lnSpc>
                <a:spcPct val="150000"/>
              </a:lnSpc>
            </a:pPr>
            <a:r>
              <a:rPr lang="zh-CN" altLang="en-US" sz="3200" b="1">
                <a:solidFill>
                  <a:srgbClr val="0070C0"/>
                </a:solidFill>
              </a:rPr>
              <a:t>6.列车一头</a:t>
            </a:r>
            <a:r>
              <a:rPr lang="zh-CN" altLang="en-US" sz="3200" b="1">
                <a:solidFill>
                  <a:srgbClr val="EC22C4"/>
                </a:solidFill>
              </a:rPr>
              <a:t>扎进</a:t>
            </a:r>
            <a:r>
              <a:rPr lang="zh-CN" altLang="en-US" sz="3200" b="1">
                <a:solidFill>
                  <a:srgbClr val="0070C0"/>
                </a:solidFill>
              </a:rPr>
              <a:t>黑暗，把她们</a:t>
            </a:r>
            <a:r>
              <a:rPr lang="zh-CN" altLang="en-US" sz="3200" b="1">
                <a:solidFill>
                  <a:srgbClr val="EC22C4"/>
                </a:solidFill>
              </a:rPr>
              <a:t>撇在冰冷</a:t>
            </a:r>
            <a:r>
              <a:rPr lang="zh-CN" altLang="en-US" sz="3200" b="1">
                <a:solidFill>
                  <a:srgbClr val="0070C0"/>
                </a:solidFill>
              </a:rPr>
              <a:t>的铁轨旁边。很久，她们还能感觉到它那越来越轻的震颤。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1"/>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62" name="组合 16387"/>
          <p:cNvGrpSpPr>
            <a:grpSpLocks/>
          </p:cNvGrpSpPr>
          <p:nvPr/>
        </p:nvGrpSpPr>
        <p:grpSpPr bwMode="auto">
          <a:xfrm>
            <a:off x="-34925" y="-26988"/>
            <a:ext cx="9178925" cy="6884988"/>
            <a:chOff x="-22" y="-17"/>
            <a:chExt cx="5782" cy="4337"/>
          </a:xfrm>
        </p:grpSpPr>
        <p:sp>
          <p:nvSpPr>
            <p:cNvPr id="40963" name="矩形 16388"/>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0964" name="矩形 16389"/>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0965" name="图片 16390"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0966" name="图片 16391"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0967" name="文本框 16392"/>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0968" name="图片 1" descr="10"/>
          <p:cNvPicPr>
            <a:picLocks noChangeAspect="1" noChangeArrowheads="1"/>
          </p:cNvPicPr>
          <p:nvPr/>
        </p:nvPicPr>
        <p:blipFill>
          <a:blip r:embed="rId4" cstate="print">
            <a:lum bright="70000" contrast="-70000"/>
          </a:blip>
          <a:srcRect/>
          <a:stretch>
            <a:fillRect/>
          </a:stretch>
        </p:blipFill>
        <p:spPr bwMode="auto">
          <a:xfrm>
            <a:off x="-53975" y="-46038"/>
            <a:ext cx="9202738" cy="6897688"/>
          </a:xfrm>
          <a:prstGeom prst="rect">
            <a:avLst/>
          </a:prstGeom>
          <a:noFill/>
          <a:ln w="9525">
            <a:noFill/>
            <a:miter lim="800000"/>
            <a:headEnd/>
            <a:tailEnd/>
          </a:ln>
        </p:spPr>
      </p:pic>
      <p:sp>
        <p:nvSpPr>
          <p:cNvPr id="40969" name="文本框 2"/>
          <p:cNvSpPr txBox="1">
            <a:spLocks noChangeArrowheads="1"/>
          </p:cNvSpPr>
          <p:nvPr/>
        </p:nvSpPr>
        <p:spPr bwMode="auto">
          <a:xfrm>
            <a:off x="827584" y="476672"/>
            <a:ext cx="6480720" cy="1569660"/>
          </a:xfrm>
          <a:prstGeom prst="rect">
            <a:avLst/>
          </a:prstGeom>
          <a:noFill/>
          <a:ln w="9525">
            <a:noFill/>
            <a:miter lim="800000"/>
            <a:headEnd/>
            <a:tailEnd/>
          </a:ln>
        </p:spPr>
        <p:txBody>
          <a:bodyPr wrap="square">
            <a:spAutoFit/>
          </a:bodyPr>
          <a:lstStyle/>
          <a:p>
            <a:pPr>
              <a:lnSpc>
                <a:spcPct val="150000"/>
              </a:lnSpc>
            </a:pPr>
            <a:r>
              <a:rPr lang="zh-CN" altLang="en-US" sz="3200" b="1" dirty="0">
                <a:solidFill>
                  <a:srgbClr val="EC22C4"/>
                </a:solidFill>
              </a:rPr>
              <a:t>7．哦，</a:t>
            </a:r>
            <a:r>
              <a:rPr lang="zh-CN" altLang="en-US" sz="3200" b="1" dirty="0">
                <a:solidFill>
                  <a:srgbClr val="002060"/>
                </a:solidFill>
              </a:rPr>
              <a:t>五彩缤纷</a:t>
            </a:r>
            <a:r>
              <a:rPr lang="zh-CN" altLang="en-US" sz="3200" b="1" dirty="0">
                <a:solidFill>
                  <a:srgbClr val="EC22C4"/>
                </a:solidFill>
              </a:rPr>
              <a:t>的一分钟，你饱含着台儿沟姑娘们多少</a:t>
            </a:r>
            <a:r>
              <a:rPr lang="zh-CN" altLang="en-US" sz="3200" b="1" dirty="0">
                <a:solidFill>
                  <a:srgbClr val="002060"/>
                </a:solidFill>
              </a:rPr>
              <a:t>喜怒哀乐</a:t>
            </a:r>
            <a:r>
              <a:rPr lang="zh-CN" altLang="en-US" sz="3200" b="1" dirty="0">
                <a:solidFill>
                  <a:srgbClr val="EC22C4"/>
                </a:solidFill>
              </a:rPr>
              <a:t>！</a:t>
            </a:r>
          </a:p>
        </p:txBody>
      </p:sp>
      <p:sp>
        <p:nvSpPr>
          <p:cNvPr id="4" name="文本框 3"/>
          <p:cNvSpPr txBox="1">
            <a:spLocks noChangeArrowheads="1"/>
          </p:cNvSpPr>
          <p:nvPr/>
        </p:nvSpPr>
        <p:spPr bwMode="auto">
          <a:xfrm>
            <a:off x="1115616" y="2492896"/>
            <a:ext cx="6840760" cy="3539430"/>
          </a:xfrm>
          <a:prstGeom prst="rect">
            <a:avLst/>
          </a:prstGeom>
          <a:noFill/>
          <a:ln w="9525">
            <a:noFill/>
            <a:miter lim="800000"/>
            <a:headEnd/>
            <a:tailEnd/>
          </a:ln>
        </p:spPr>
        <p:txBody>
          <a:bodyPr wrap="square">
            <a:spAutoFit/>
          </a:bodyPr>
          <a:lstStyle/>
          <a:p>
            <a:r>
              <a:rPr lang="zh-CN" altLang="en-US" sz="3200" b="1" dirty="0">
                <a:solidFill>
                  <a:srgbClr val="002060"/>
                </a:solidFill>
              </a:rPr>
              <a:t>“五彩缤纷”表明姑娘们对这一分钟的期盼，这里有她们的“喜怒哀乐”，表明她们对这一分钟内发生的故事，心情是复杂的，既高兴，又伤心，高兴可以每天接触大山以外的现代文明，伤心是不能走出大山，融入现代文明的世界中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0969"/>
                                        </p:tgtEl>
                                        <p:attrNameLst>
                                          <p:attrName>style.visibility</p:attrName>
                                        </p:attrNameLst>
                                      </p:cBhvr>
                                      <p:to>
                                        <p:strVal val="visible"/>
                                      </p:to>
                                    </p:set>
                                    <p:anim calcmode="lin" valueType="num">
                                      <p:cBhvr>
                                        <p:cTn id="7" dur="1000" fill="hold"/>
                                        <p:tgtEl>
                                          <p:spTgt spid="40969"/>
                                        </p:tgtEl>
                                        <p:attrNameLst>
                                          <p:attrName>ppt_w</p:attrName>
                                        </p:attrNameLst>
                                      </p:cBhvr>
                                      <p:tavLst>
                                        <p:tav tm="0">
                                          <p:val>
                                            <p:strVal val="#ppt_w*0.70"/>
                                          </p:val>
                                        </p:tav>
                                        <p:tav tm="100000">
                                          <p:val>
                                            <p:strVal val="#ppt_w"/>
                                          </p:val>
                                        </p:tav>
                                      </p:tavLst>
                                    </p:anim>
                                    <p:anim calcmode="lin" valueType="num">
                                      <p:cBhvr>
                                        <p:cTn id="8" dur="1000" fill="hold"/>
                                        <p:tgtEl>
                                          <p:spTgt spid="40969"/>
                                        </p:tgtEl>
                                        <p:attrNameLst>
                                          <p:attrName>ppt_h</p:attrName>
                                        </p:attrNameLst>
                                      </p:cBhvr>
                                      <p:tavLst>
                                        <p:tav tm="0">
                                          <p:val>
                                            <p:strVal val="#ppt_h"/>
                                          </p:val>
                                        </p:tav>
                                        <p:tav tm="100000">
                                          <p:val>
                                            <p:strVal val="#ppt_h"/>
                                          </p:val>
                                        </p:tav>
                                      </p:tavLst>
                                    </p:anim>
                                    <p:animEffect transition="in" filter="fade">
                                      <p:cBhvr>
                                        <p:cTn id="9" dur="1000"/>
                                        <p:tgtEl>
                                          <p:spTgt spid="40969"/>
                                        </p:tgtEl>
                                      </p:cBhvr>
                                    </p:animEffect>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1"/>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9"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986" name="组合 18436"/>
          <p:cNvGrpSpPr>
            <a:grpSpLocks/>
          </p:cNvGrpSpPr>
          <p:nvPr/>
        </p:nvGrpSpPr>
        <p:grpSpPr bwMode="auto">
          <a:xfrm>
            <a:off x="-34925" y="-26988"/>
            <a:ext cx="9178925" cy="6884988"/>
            <a:chOff x="-22" y="-17"/>
            <a:chExt cx="5782" cy="4337"/>
          </a:xfrm>
        </p:grpSpPr>
        <p:sp>
          <p:nvSpPr>
            <p:cNvPr id="41987" name="矩形 18437"/>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1988" name="矩形 18438"/>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1989" name="图片 18439"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1990" name="图片 18440"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1991" name="文本框 18441"/>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1992" name="图片 1" descr="11"/>
          <p:cNvPicPr>
            <a:picLocks noChangeAspect="1" noChangeArrowheads="1"/>
          </p:cNvPicPr>
          <p:nvPr/>
        </p:nvPicPr>
        <p:blipFill>
          <a:blip r:embed="rId4" cstate="print">
            <a:lum bright="70000" contrast="-70000"/>
          </a:blip>
          <a:srcRect/>
          <a:stretch>
            <a:fillRect/>
          </a:stretch>
        </p:blipFill>
        <p:spPr bwMode="auto">
          <a:xfrm>
            <a:off x="-107950" y="0"/>
            <a:ext cx="9291638" cy="6916738"/>
          </a:xfrm>
          <a:prstGeom prst="rect">
            <a:avLst/>
          </a:prstGeom>
          <a:noFill/>
          <a:ln w="9525">
            <a:noFill/>
            <a:miter lim="800000"/>
            <a:headEnd/>
            <a:tailEnd/>
          </a:ln>
        </p:spPr>
      </p:pic>
      <p:sp>
        <p:nvSpPr>
          <p:cNvPr id="3" name="文本框 2"/>
          <p:cNvSpPr txBox="1">
            <a:spLocks noChangeArrowheads="1"/>
          </p:cNvSpPr>
          <p:nvPr/>
        </p:nvSpPr>
        <p:spPr bwMode="auto">
          <a:xfrm>
            <a:off x="395288" y="1268413"/>
            <a:ext cx="8497192" cy="2800767"/>
          </a:xfrm>
          <a:prstGeom prst="rect">
            <a:avLst/>
          </a:prstGeom>
          <a:noFill/>
          <a:ln w="9525">
            <a:noFill/>
            <a:miter lim="800000"/>
            <a:headEnd/>
            <a:tailEnd/>
          </a:ln>
        </p:spPr>
        <p:txBody>
          <a:bodyPr wrap="square">
            <a:spAutoFit/>
          </a:bodyPr>
          <a:lstStyle/>
          <a:p>
            <a:r>
              <a:rPr lang="zh-CN" altLang="en-US" sz="4400" b="1" dirty="0">
                <a:solidFill>
                  <a:srgbClr val="EC22C4"/>
                </a:solidFill>
              </a:rPr>
              <a:t>8．她和他做买卖</a:t>
            </a:r>
            <a:r>
              <a:rPr lang="zh-CN" altLang="en-US" sz="4400" b="1" dirty="0">
                <a:solidFill>
                  <a:srgbClr val="0070C0"/>
                </a:solidFill>
              </a:rPr>
              <a:t>故意磨磨蹭蹭</a:t>
            </a:r>
            <a:r>
              <a:rPr lang="zh-CN" altLang="en-US" sz="4400" b="1" dirty="0">
                <a:solidFill>
                  <a:srgbClr val="EC22C4"/>
                </a:solidFill>
              </a:rPr>
              <a:t>，车快开时才把整篮的鸡蛋塞给他。要是他先把鸡蛋拿走，下次见面时再付钱，</a:t>
            </a:r>
            <a:r>
              <a:rPr lang="zh-CN" altLang="en-US" sz="4400" b="1" dirty="0">
                <a:solidFill>
                  <a:srgbClr val="0070C0"/>
                </a:solidFill>
              </a:rPr>
              <a:t>那就更够意思了</a:t>
            </a:r>
            <a:r>
              <a:rPr lang="zh-CN" altLang="en-US" sz="4400" b="1" dirty="0">
                <a:solidFill>
                  <a:srgbClr val="EC22C4"/>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1026" name="Picture 2" descr="è´«å°å­©å­æ¸´æä¸å­¦.("/>
          <p:cNvPicPr>
            <a:picLocks noChangeAspect="1" noChangeArrowheads="1"/>
          </p:cNvPicPr>
          <p:nvPr/>
        </p:nvPicPr>
        <p:blipFill>
          <a:blip r:embed="rId2" cstate="print"/>
          <a:srcRect/>
          <a:stretch>
            <a:fillRect/>
          </a:stretch>
        </p:blipFill>
        <p:spPr bwMode="auto">
          <a:xfrm>
            <a:off x="-324544" y="-1827584"/>
            <a:ext cx="10389170" cy="842493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010" name="组合 19459"/>
          <p:cNvGrpSpPr>
            <a:grpSpLocks/>
          </p:cNvGrpSpPr>
          <p:nvPr/>
        </p:nvGrpSpPr>
        <p:grpSpPr bwMode="auto">
          <a:xfrm>
            <a:off x="-34925" y="-26988"/>
            <a:ext cx="9178925" cy="6884988"/>
            <a:chOff x="-22" y="-17"/>
            <a:chExt cx="5782" cy="4337"/>
          </a:xfrm>
        </p:grpSpPr>
        <p:sp>
          <p:nvSpPr>
            <p:cNvPr id="43011" name="矩形 1946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3012" name="矩形 1946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3013" name="图片 19462"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3014" name="图片 19463"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3015" name="文本框 1946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3016" name="图片 2" descr="13"/>
          <p:cNvPicPr>
            <a:picLocks noChangeAspect="1" noChangeArrowheads="1"/>
          </p:cNvPicPr>
          <p:nvPr/>
        </p:nvPicPr>
        <p:blipFill>
          <a:blip r:embed="rId4" cstate="print">
            <a:lum bright="70000" contrast="-70000"/>
          </a:blip>
          <a:srcRect/>
          <a:stretch>
            <a:fillRect/>
          </a:stretch>
        </p:blipFill>
        <p:spPr bwMode="auto">
          <a:xfrm>
            <a:off x="-107950" y="0"/>
            <a:ext cx="9204325" cy="6872288"/>
          </a:xfrm>
          <a:prstGeom prst="rect">
            <a:avLst/>
          </a:prstGeom>
          <a:noFill/>
          <a:ln w="9525">
            <a:noFill/>
            <a:miter lim="800000"/>
            <a:headEnd/>
            <a:tailEnd/>
          </a:ln>
        </p:spPr>
      </p:pic>
      <p:sp>
        <p:nvSpPr>
          <p:cNvPr id="4" name="文本框 3"/>
          <p:cNvSpPr txBox="1">
            <a:spLocks noChangeArrowheads="1"/>
          </p:cNvSpPr>
          <p:nvPr/>
        </p:nvSpPr>
        <p:spPr bwMode="auto">
          <a:xfrm>
            <a:off x="827584" y="980728"/>
            <a:ext cx="6859588" cy="3477875"/>
          </a:xfrm>
          <a:prstGeom prst="rect">
            <a:avLst/>
          </a:prstGeom>
          <a:noFill/>
          <a:ln w="9525">
            <a:noFill/>
            <a:miter lim="800000"/>
            <a:headEnd/>
            <a:tailEnd/>
          </a:ln>
        </p:spPr>
        <p:txBody>
          <a:bodyPr>
            <a:spAutoFit/>
          </a:bodyPr>
          <a:lstStyle/>
          <a:p>
            <a:r>
              <a:rPr lang="zh-CN" altLang="en-US" sz="4400" b="1" dirty="0">
                <a:solidFill>
                  <a:srgbClr val="002060"/>
                </a:solidFill>
              </a:rPr>
              <a:t>9．望着她那</a:t>
            </a:r>
            <a:r>
              <a:rPr lang="zh-CN" altLang="en-US" sz="4400" b="1" dirty="0">
                <a:solidFill>
                  <a:srgbClr val="EC22C4"/>
                </a:solidFill>
              </a:rPr>
              <a:t>洁净得仿佛一分钟前才诞生的面孔</a:t>
            </a:r>
            <a:r>
              <a:rPr lang="zh-CN" altLang="en-US" sz="4400" b="1" dirty="0">
                <a:solidFill>
                  <a:srgbClr val="002060"/>
                </a:solidFill>
              </a:rPr>
              <a:t>，望着她那柔软得宛若红缎子似的嘴唇，心中会生起一种</a:t>
            </a:r>
            <a:r>
              <a:rPr lang="zh-CN" altLang="en-US" sz="4400" b="1" dirty="0">
                <a:solidFill>
                  <a:srgbClr val="EC22C4"/>
                </a:solidFill>
              </a:rPr>
              <a:t>美好的感情</a:t>
            </a:r>
            <a:r>
              <a:rPr lang="zh-CN" altLang="en-US" sz="4400" b="1" dirty="0">
                <a:solidFill>
                  <a:srgbClr val="00206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44033" name="组合 19459"/>
          <p:cNvGrpSpPr>
            <a:grpSpLocks/>
          </p:cNvGrpSpPr>
          <p:nvPr/>
        </p:nvGrpSpPr>
        <p:grpSpPr bwMode="auto">
          <a:xfrm>
            <a:off x="-34925" y="-26988"/>
            <a:ext cx="9178925" cy="6884988"/>
            <a:chOff x="-22" y="-17"/>
            <a:chExt cx="5782" cy="4337"/>
          </a:xfrm>
        </p:grpSpPr>
        <p:sp>
          <p:nvSpPr>
            <p:cNvPr id="44034" name="矩形 19460"/>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4035" name="矩形 19461"/>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4036" name="图片 19462"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4037" name="图片 19463"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4038" name="文本框 19464"/>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4039" name="图片 1" descr="12"/>
          <p:cNvPicPr>
            <a:picLocks noChangeAspect="1" noChangeArrowheads="1"/>
          </p:cNvPicPr>
          <p:nvPr/>
        </p:nvPicPr>
        <p:blipFill>
          <a:blip r:embed="rId4" cstate="print">
            <a:lum bright="70000" contrast="-70000"/>
          </a:blip>
          <a:srcRect/>
          <a:stretch>
            <a:fillRect/>
          </a:stretch>
        </p:blipFill>
        <p:spPr bwMode="auto">
          <a:xfrm>
            <a:off x="-36513" y="-100013"/>
            <a:ext cx="9156701" cy="6967538"/>
          </a:xfrm>
          <a:prstGeom prst="rect">
            <a:avLst/>
          </a:prstGeom>
          <a:noFill/>
          <a:ln w="9525">
            <a:noFill/>
            <a:miter lim="800000"/>
            <a:headEnd/>
            <a:tailEnd/>
          </a:ln>
        </p:spPr>
      </p:pic>
      <p:sp>
        <p:nvSpPr>
          <p:cNvPr id="44040" name="文本框 2"/>
          <p:cNvSpPr txBox="1">
            <a:spLocks noChangeArrowheads="1"/>
          </p:cNvSpPr>
          <p:nvPr/>
        </p:nvSpPr>
        <p:spPr bwMode="auto">
          <a:xfrm>
            <a:off x="971600" y="908720"/>
            <a:ext cx="6427788" cy="3477875"/>
          </a:xfrm>
          <a:prstGeom prst="rect">
            <a:avLst/>
          </a:prstGeom>
          <a:noFill/>
          <a:ln w="9525">
            <a:noFill/>
            <a:miter lim="800000"/>
            <a:headEnd/>
            <a:tailEnd/>
          </a:ln>
        </p:spPr>
        <p:txBody>
          <a:bodyPr>
            <a:spAutoFit/>
          </a:bodyPr>
          <a:lstStyle/>
          <a:p>
            <a:r>
              <a:rPr lang="zh-CN" altLang="en-US" sz="3600" b="1" dirty="0">
                <a:solidFill>
                  <a:srgbClr val="7030A0"/>
                </a:solidFill>
              </a:rPr>
              <a:t>1</a:t>
            </a:r>
            <a:r>
              <a:rPr lang="zh-CN" altLang="en-US" sz="4400" b="1" dirty="0">
                <a:solidFill>
                  <a:srgbClr val="7030A0"/>
                </a:solidFill>
              </a:rPr>
              <a:t>0.香雪没有住，更不打算去找“北京话”的什么亲戚，他的话倒使她感到了委屈，她替凤娇委屈，替台儿沟委屈。</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5058" name="组合 20483"/>
          <p:cNvGrpSpPr>
            <a:grpSpLocks/>
          </p:cNvGrpSpPr>
          <p:nvPr/>
        </p:nvGrpSpPr>
        <p:grpSpPr bwMode="auto">
          <a:xfrm>
            <a:off x="-34925" y="-26988"/>
            <a:ext cx="9178925" cy="6884988"/>
            <a:chOff x="-22" y="-17"/>
            <a:chExt cx="5782" cy="4337"/>
          </a:xfrm>
        </p:grpSpPr>
        <p:sp>
          <p:nvSpPr>
            <p:cNvPr id="45059" name="矩形 2048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5060" name="矩形 2048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5061" name="图片 2048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5062" name="图片 2048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5063" name="文本框 2048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5064" name="图片 1" descr="14"/>
          <p:cNvPicPr>
            <a:picLocks noChangeAspect="1" noChangeArrowheads="1"/>
          </p:cNvPicPr>
          <p:nvPr/>
        </p:nvPicPr>
        <p:blipFill>
          <a:blip r:embed="rId4" cstate="print">
            <a:lum bright="70000" contrast="-70000"/>
          </a:blip>
          <a:srcRect/>
          <a:stretch>
            <a:fillRect/>
          </a:stretch>
        </p:blipFill>
        <p:spPr bwMode="auto">
          <a:xfrm>
            <a:off x="-107950" y="-26988"/>
            <a:ext cx="9212263" cy="6965951"/>
          </a:xfrm>
          <a:prstGeom prst="rect">
            <a:avLst/>
          </a:prstGeom>
          <a:noFill/>
          <a:ln w="9525">
            <a:noFill/>
            <a:miter lim="800000"/>
            <a:headEnd/>
            <a:tailEnd/>
          </a:ln>
        </p:spPr>
      </p:pic>
      <p:sp>
        <p:nvSpPr>
          <p:cNvPr id="45065" name="文本框 2"/>
          <p:cNvSpPr txBox="1">
            <a:spLocks noChangeArrowheads="1"/>
          </p:cNvSpPr>
          <p:nvPr/>
        </p:nvSpPr>
        <p:spPr bwMode="auto">
          <a:xfrm>
            <a:off x="1393825" y="688975"/>
            <a:ext cx="6292850" cy="2778125"/>
          </a:xfrm>
          <a:prstGeom prst="rect">
            <a:avLst/>
          </a:prstGeom>
          <a:noFill/>
          <a:ln w="9525">
            <a:noFill/>
            <a:miter lim="800000"/>
            <a:headEnd/>
            <a:tailEnd/>
          </a:ln>
        </p:spPr>
        <p:txBody>
          <a:bodyPr>
            <a:spAutoFit/>
          </a:bodyPr>
          <a:lstStyle/>
          <a:p>
            <a:r>
              <a:rPr lang="zh-CN" altLang="en-US" sz="4400" b="1" dirty="0">
                <a:solidFill>
                  <a:srgbClr val="EC22C4"/>
                </a:solidFill>
              </a:rPr>
              <a:t>11．古老的群山终于</a:t>
            </a:r>
            <a:r>
              <a:rPr lang="zh-CN" altLang="en-US" sz="4400" b="1" dirty="0">
                <a:solidFill>
                  <a:srgbClr val="0070C0"/>
                </a:solidFill>
              </a:rPr>
              <a:t>被感动得颤栗了</a:t>
            </a:r>
            <a:r>
              <a:rPr lang="zh-CN" altLang="en-US" sz="4400" b="1" dirty="0">
                <a:solidFill>
                  <a:srgbClr val="EC22C4"/>
                </a:solidFill>
              </a:rPr>
              <a:t>，它发出宽亮低沉的回音，和她们共同欢呼着。</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7106" name="组合 22533"/>
          <p:cNvGrpSpPr>
            <a:grpSpLocks/>
          </p:cNvGrpSpPr>
          <p:nvPr/>
        </p:nvGrpSpPr>
        <p:grpSpPr bwMode="auto">
          <a:xfrm>
            <a:off x="-34925" y="-26988"/>
            <a:ext cx="9178925" cy="6884988"/>
            <a:chOff x="-22" y="-17"/>
            <a:chExt cx="5782" cy="4337"/>
          </a:xfrm>
        </p:grpSpPr>
        <p:sp>
          <p:nvSpPr>
            <p:cNvPr id="47107" name="矩形 2253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47108" name="矩形 2253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47109" name="图片 2253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47110" name="图片 2253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47111" name="文本框 2253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47112" name="图片 1" descr="10"/>
          <p:cNvPicPr>
            <a:picLocks noChangeAspect="1" noChangeArrowheads="1"/>
          </p:cNvPicPr>
          <p:nvPr/>
        </p:nvPicPr>
        <p:blipFill>
          <a:blip r:embed="rId4" cstate="print">
            <a:lum bright="70000" contrast="-70000"/>
          </a:blip>
          <a:srcRect/>
          <a:stretch>
            <a:fillRect/>
          </a:stretch>
        </p:blipFill>
        <p:spPr bwMode="auto">
          <a:xfrm>
            <a:off x="-25400" y="-34925"/>
            <a:ext cx="9182100" cy="6915150"/>
          </a:xfrm>
          <a:prstGeom prst="rect">
            <a:avLst/>
          </a:prstGeom>
          <a:noFill/>
          <a:ln w="9525">
            <a:noFill/>
            <a:miter lim="800000"/>
            <a:headEnd/>
            <a:tailEnd/>
          </a:ln>
        </p:spPr>
      </p:pic>
      <p:pic>
        <p:nvPicPr>
          <p:cNvPr id="47113" name="图片 -2147482570"/>
          <p:cNvPicPr>
            <a:picLocks noChangeAspect="1" noChangeArrowheads="1"/>
          </p:cNvPicPr>
          <p:nvPr/>
        </p:nvPicPr>
        <p:blipFill>
          <a:blip r:embed="rId5" cstate="print"/>
          <a:srcRect/>
          <a:stretch>
            <a:fillRect/>
          </a:stretch>
        </p:blipFill>
        <p:spPr bwMode="auto">
          <a:xfrm>
            <a:off x="899593" y="1195388"/>
            <a:ext cx="7560840" cy="47538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0" name="图片 1" descr="1"/>
          <p:cNvPicPr>
            <a:picLocks noChangeAspect="1" noChangeArrowheads="1"/>
          </p:cNvPicPr>
          <p:nvPr/>
        </p:nvPicPr>
        <p:blipFill>
          <a:blip r:embed="rId2" cstate="print">
            <a:lum bright="70000" contrast="-70000"/>
          </a:blip>
          <a:srcRect/>
          <a:stretch>
            <a:fillRect/>
          </a:stretch>
        </p:blipFill>
        <p:spPr bwMode="auto">
          <a:xfrm>
            <a:off x="-23813" y="11113"/>
            <a:ext cx="9145588" cy="6862762"/>
          </a:xfrm>
          <a:prstGeom prst="rect">
            <a:avLst/>
          </a:prstGeom>
          <a:noFill/>
          <a:ln w="9525">
            <a:noFill/>
            <a:miter lim="800000"/>
            <a:headEnd/>
            <a:tailEnd/>
          </a:ln>
        </p:spPr>
      </p:pic>
      <p:sp>
        <p:nvSpPr>
          <p:cNvPr id="3" name="文本框 2"/>
          <p:cNvSpPr txBox="1">
            <a:spLocks noChangeArrowheads="1"/>
          </p:cNvSpPr>
          <p:nvPr/>
        </p:nvSpPr>
        <p:spPr bwMode="auto">
          <a:xfrm>
            <a:off x="1403350" y="476250"/>
            <a:ext cx="5943600" cy="2286000"/>
          </a:xfrm>
          <a:prstGeom prst="rect">
            <a:avLst/>
          </a:prstGeom>
          <a:noFill/>
          <a:ln w="9525">
            <a:noFill/>
            <a:miter lim="800000"/>
            <a:headEnd/>
            <a:tailEnd/>
          </a:ln>
        </p:spPr>
        <p:txBody>
          <a:bodyPr>
            <a:spAutoFit/>
          </a:bodyPr>
          <a:lstStyle/>
          <a:p>
            <a:pPr>
              <a:lnSpc>
                <a:spcPct val="150000"/>
              </a:lnSpc>
            </a:pPr>
            <a:r>
              <a:rPr lang="zh-CN" altLang="en-US" sz="3200" b="1">
                <a:solidFill>
                  <a:srgbClr val="EC22C4"/>
                </a:solidFill>
              </a:rPr>
              <a:t>火车象征：开放、现代</a:t>
            </a:r>
          </a:p>
          <a:p>
            <a:pPr>
              <a:lnSpc>
                <a:spcPct val="150000"/>
              </a:lnSpc>
            </a:pPr>
            <a:r>
              <a:rPr lang="zh-CN" altLang="en-US" sz="3200" b="1">
                <a:solidFill>
                  <a:srgbClr val="EC22C4"/>
                </a:solidFill>
              </a:rPr>
              <a:t>深山象征：封闭、落后、传统 </a:t>
            </a:r>
          </a:p>
          <a:p>
            <a:pPr>
              <a:lnSpc>
                <a:spcPct val="150000"/>
              </a:lnSpc>
            </a:pPr>
            <a:r>
              <a:rPr lang="zh-CN" altLang="en-US" sz="3200" b="1">
                <a:solidFill>
                  <a:srgbClr val="EC22C4"/>
                </a:solidFill>
              </a:rPr>
              <a:t>铅笔盒象征：知识、文明</a:t>
            </a:r>
          </a:p>
        </p:txBody>
      </p:sp>
      <p:sp>
        <p:nvSpPr>
          <p:cNvPr id="4" name="文本框 3"/>
          <p:cNvSpPr txBox="1">
            <a:spLocks noChangeArrowheads="1"/>
          </p:cNvSpPr>
          <p:nvPr/>
        </p:nvSpPr>
        <p:spPr bwMode="auto">
          <a:xfrm>
            <a:off x="608013" y="3122613"/>
            <a:ext cx="7767637" cy="2228850"/>
          </a:xfrm>
          <a:prstGeom prst="rect">
            <a:avLst/>
          </a:prstGeom>
          <a:noFill/>
          <a:ln w="9525">
            <a:noFill/>
            <a:miter lim="800000"/>
            <a:headEnd/>
            <a:tailEnd/>
          </a:ln>
        </p:spPr>
        <p:txBody>
          <a:bodyPr>
            <a:spAutoFit/>
          </a:bodyPr>
          <a:lstStyle/>
          <a:p>
            <a:r>
              <a:rPr lang="en-US" altLang="zh-CN" sz="2800" b="1">
                <a:solidFill>
                  <a:srgbClr val="7030A0"/>
                </a:solidFill>
              </a:rPr>
              <a:t>         </a:t>
            </a:r>
            <a:r>
              <a:rPr lang="zh-CN" altLang="en-US" sz="2800" b="1">
                <a:solidFill>
                  <a:srgbClr val="7030A0"/>
                </a:solidFill>
              </a:rPr>
              <a:t>对于香雪来说，铅笔盒不仅仅是一个实物，它象征着知识与文明。香雪对铅笔盒的执着同样也表现了她的追求和理想。她想获得与别人同样平等的权利，想获得尊严，所以无法用40个鸡蛋来衡量值或不值。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edg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9153" name="图片 4" descr="2"/>
          <p:cNvPicPr>
            <a:picLocks noChangeAspect="1" noChangeArrowheads="1"/>
          </p:cNvPicPr>
          <p:nvPr/>
        </p:nvPicPr>
        <p:blipFill>
          <a:blip r:embed="rId2" cstate="print">
            <a:lum bright="70000" contrast="-70000"/>
          </a:blip>
          <a:srcRect/>
          <a:stretch>
            <a:fillRect/>
          </a:stretch>
        </p:blipFill>
        <p:spPr bwMode="auto">
          <a:xfrm>
            <a:off x="-11113" y="-28575"/>
            <a:ext cx="9175751" cy="6913563"/>
          </a:xfrm>
          <a:prstGeom prst="rect">
            <a:avLst/>
          </a:prstGeom>
          <a:noFill/>
          <a:ln w="9525">
            <a:noFill/>
            <a:miter lim="800000"/>
            <a:headEnd/>
            <a:tailEnd/>
          </a:ln>
        </p:spPr>
      </p:pic>
      <p:sp>
        <p:nvSpPr>
          <p:cNvPr id="49154" name="文本框 5"/>
          <p:cNvSpPr txBox="1">
            <a:spLocks noChangeArrowheads="1"/>
          </p:cNvSpPr>
          <p:nvPr/>
        </p:nvSpPr>
        <p:spPr bwMode="auto">
          <a:xfrm>
            <a:off x="611188" y="692150"/>
            <a:ext cx="7380287" cy="3017838"/>
          </a:xfrm>
          <a:prstGeom prst="rect">
            <a:avLst/>
          </a:prstGeom>
          <a:noFill/>
          <a:ln w="9525">
            <a:noFill/>
            <a:miter lim="800000"/>
            <a:headEnd/>
            <a:tailEnd/>
          </a:ln>
        </p:spPr>
        <p:txBody>
          <a:bodyPr>
            <a:spAutoFit/>
          </a:bodyPr>
          <a:lstStyle/>
          <a:p>
            <a:pPr>
              <a:lnSpc>
                <a:spcPct val="150000"/>
              </a:lnSpc>
            </a:pPr>
            <a:r>
              <a:rPr lang="zh-CN" altLang="en-US" sz="3200" b="1">
                <a:solidFill>
                  <a:srgbClr val="002060"/>
                </a:solidFill>
              </a:rPr>
              <a:t>（二）这篇小说的主人公是香雪，题目如果叫</a:t>
            </a:r>
            <a:r>
              <a:rPr lang="en-US" altLang="zh-CN" sz="3200" b="1">
                <a:solidFill>
                  <a:srgbClr val="002060"/>
                </a:solidFill>
              </a:rPr>
              <a:t>“</a:t>
            </a:r>
            <a:r>
              <a:rPr lang="zh-CN" altLang="en-US" sz="3200" b="1">
                <a:solidFill>
                  <a:srgbClr val="002060"/>
                </a:solidFill>
              </a:rPr>
              <a:t>香雪</a:t>
            </a:r>
            <a:r>
              <a:rPr lang="en-US" altLang="zh-CN" sz="3200" b="1">
                <a:solidFill>
                  <a:srgbClr val="002060"/>
                </a:solidFill>
              </a:rPr>
              <a:t>”</a:t>
            </a:r>
            <a:r>
              <a:rPr lang="zh-CN" altLang="en-US" sz="3200" b="1">
                <a:solidFill>
                  <a:srgbClr val="002060"/>
                </a:solidFill>
              </a:rPr>
              <a:t>也未尝不可，为什么还要加一个</a:t>
            </a:r>
            <a:r>
              <a:rPr lang="en-US" altLang="zh-CN" sz="3200" b="1">
                <a:solidFill>
                  <a:srgbClr val="002060"/>
                </a:solidFill>
              </a:rPr>
              <a:t>“</a:t>
            </a:r>
            <a:r>
              <a:rPr lang="zh-CN" altLang="en-US" sz="3200" b="1">
                <a:solidFill>
                  <a:srgbClr val="002060"/>
                </a:solidFill>
              </a:rPr>
              <a:t>哦</a:t>
            </a:r>
            <a:r>
              <a:rPr lang="en-US" altLang="zh-CN" sz="3200" b="1">
                <a:solidFill>
                  <a:srgbClr val="002060"/>
                </a:solidFill>
              </a:rPr>
              <a:t>”</a:t>
            </a:r>
            <a:r>
              <a:rPr lang="zh-CN" altLang="en-US" sz="3200" b="1">
                <a:solidFill>
                  <a:srgbClr val="002060"/>
                </a:solidFill>
              </a:rPr>
              <a:t>字呢？这个</a:t>
            </a:r>
            <a:r>
              <a:rPr lang="en-US" altLang="zh-CN" sz="3200" b="1">
                <a:solidFill>
                  <a:srgbClr val="002060"/>
                </a:solidFill>
              </a:rPr>
              <a:t>“</a:t>
            </a:r>
            <a:r>
              <a:rPr lang="zh-CN" altLang="en-US" sz="3200" b="1">
                <a:solidFill>
                  <a:srgbClr val="002060"/>
                </a:solidFill>
              </a:rPr>
              <a:t>哦</a:t>
            </a:r>
            <a:r>
              <a:rPr lang="en-US" altLang="zh-CN" sz="3200" b="1">
                <a:solidFill>
                  <a:srgbClr val="002060"/>
                </a:solidFill>
              </a:rPr>
              <a:t>”</a:t>
            </a:r>
            <a:r>
              <a:rPr lang="zh-CN" altLang="en-US" sz="3200" b="1">
                <a:solidFill>
                  <a:srgbClr val="002060"/>
                </a:solidFill>
              </a:rPr>
              <a:t>字到底该怎么读？</a:t>
            </a:r>
          </a:p>
        </p:txBody>
      </p:sp>
      <p:sp>
        <p:nvSpPr>
          <p:cNvPr id="7" name="文本框 6"/>
          <p:cNvSpPr txBox="1">
            <a:spLocks noChangeArrowheads="1"/>
          </p:cNvSpPr>
          <p:nvPr/>
        </p:nvSpPr>
        <p:spPr bwMode="auto">
          <a:xfrm>
            <a:off x="900113" y="3789363"/>
            <a:ext cx="7140575" cy="2286000"/>
          </a:xfrm>
          <a:prstGeom prst="rect">
            <a:avLst/>
          </a:prstGeom>
          <a:noFill/>
          <a:ln w="9525">
            <a:noFill/>
            <a:miter lim="800000"/>
            <a:headEnd/>
            <a:tailEnd/>
          </a:ln>
        </p:spPr>
        <p:txBody>
          <a:bodyPr>
            <a:spAutoFit/>
          </a:bodyPr>
          <a:lstStyle/>
          <a:p>
            <a:pPr>
              <a:lnSpc>
                <a:spcPct val="150000"/>
              </a:lnSpc>
            </a:pPr>
            <a:r>
              <a:rPr lang="zh-CN" altLang="en-US" sz="3200" b="1">
                <a:solidFill>
                  <a:srgbClr val="7030A0"/>
                </a:solidFill>
              </a:rPr>
              <a:t>“哦，香雪”是一个有诗意的标题，同时我们也可以从标题中体会到作者对香雪这个人物形象倾注了赞叹、喜爱之情。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1000" fill="hold"/>
                                        <p:tgtEl>
                                          <p:spTgt spid="49154"/>
                                        </p:tgtEl>
                                        <p:attrNameLst>
                                          <p:attrName>ppt_w</p:attrName>
                                        </p:attrNameLst>
                                      </p:cBhvr>
                                      <p:tavLst>
                                        <p:tav tm="0">
                                          <p:val>
                                            <p:strVal val="#ppt_w*0.70"/>
                                          </p:val>
                                        </p:tav>
                                        <p:tav tm="100000">
                                          <p:val>
                                            <p:strVal val="#ppt_w"/>
                                          </p:val>
                                        </p:tav>
                                      </p:tavLst>
                                    </p:anim>
                                    <p:anim calcmode="lin" valueType="num">
                                      <p:cBhvr>
                                        <p:cTn id="8" dur="1000" fill="hold"/>
                                        <p:tgtEl>
                                          <p:spTgt spid="49154"/>
                                        </p:tgtEl>
                                        <p:attrNameLst>
                                          <p:attrName>ppt_h</p:attrName>
                                        </p:attrNameLst>
                                      </p:cBhvr>
                                      <p:tavLst>
                                        <p:tav tm="0">
                                          <p:val>
                                            <p:strVal val="#ppt_h"/>
                                          </p:val>
                                        </p:tav>
                                        <p:tav tm="100000">
                                          <p:val>
                                            <p:strVal val="#ppt_h"/>
                                          </p:val>
                                        </p:tav>
                                      </p:tavLst>
                                    </p:anim>
                                    <p:animEffect transition="in" filter="fade">
                                      <p:cBhvr>
                                        <p:cTn id="9" dur="1000"/>
                                        <p:tgtEl>
                                          <p:spTgt spid="49154"/>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heckerboard(across)">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50177" name="图片 1" descr="3"/>
          <p:cNvPicPr>
            <a:picLocks noChangeAspect="1" noChangeArrowheads="1"/>
          </p:cNvPicPr>
          <p:nvPr/>
        </p:nvPicPr>
        <p:blipFill>
          <a:blip r:embed="rId2" cstate="print">
            <a:lum bright="70000" contrast="-70000"/>
          </a:blip>
          <a:srcRect/>
          <a:stretch>
            <a:fillRect/>
          </a:stretch>
        </p:blipFill>
        <p:spPr bwMode="auto">
          <a:xfrm>
            <a:off x="-22225" y="-1588"/>
            <a:ext cx="9150350" cy="6865938"/>
          </a:xfrm>
          <a:prstGeom prst="rect">
            <a:avLst/>
          </a:prstGeom>
          <a:noFill/>
          <a:ln w="9525">
            <a:noFill/>
            <a:miter lim="800000"/>
            <a:headEnd/>
            <a:tailEnd/>
          </a:ln>
        </p:spPr>
      </p:pic>
      <p:sp>
        <p:nvSpPr>
          <p:cNvPr id="3" name="文本框 2"/>
          <p:cNvSpPr txBox="1"/>
          <p:nvPr/>
        </p:nvSpPr>
        <p:spPr>
          <a:xfrm>
            <a:off x="493713" y="393700"/>
            <a:ext cx="7907337" cy="1066800"/>
          </a:xfrm>
          <a:prstGeom prst="rect">
            <a:avLst/>
          </a:prstGeom>
          <a:noFill/>
        </p:spPr>
        <p:txBody>
          <a:bodyPr>
            <a:spAutoFit/>
          </a:bodyPr>
          <a:lstStyle/>
          <a:p>
            <a:r>
              <a:rPr lang="zh-CN" altLang="en-US" sz="3200" b="1" noProof="1">
                <a:solidFill>
                  <a:schemeClr val="accent4">
                    <a:lumMod val="75000"/>
                  </a:schemeClr>
                </a:solidFill>
                <a:cs typeface="+mn-ea"/>
              </a:rPr>
              <a:t>作者铁凝为什么要刻画香雪这样一个人物形象呢？</a:t>
            </a:r>
            <a:endParaRPr lang="zh-CN" altLang="en-US" sz="3200" b="1" noProof="1">
              <a:solidFill>
                <a:schemeClr val="accent4">
                  <a:lumMod val="75000"/>
                </a:schemeClr>
              </a:solidFill>
            </a:endParaRPr>
          </a:p>
        </p:txBody>
      </p:sp>
      <p:sp>
        <p:nvSpPr>
          <p:cNvPr id="4" name="文本框 3"/>
          <p:cNvSpPr txBox="1"/>
          <p:nvPr/>
        </p:nvSpPr>
        <p:spPr>
          <a:xfrm>
            <a:off x="468313" y="1844675"/>
            <a:ext cx="6686550" cy="460375"/>
          </a:xfrm>
          <a:prstGeom prst="rect">
            <a:avLst/>
          </a:prstGeom>
          <a:noFill/>
        </p:spPr>
        <p:txBody>
          <a:bodyPr>
            <a:spAutoFit/>
          </a:bodyPr>
          <a:lstStyle/>
          <a:p>
            <a:r>
              <a:rPr lang="zh-CN" altLang="en-US" sz="2400" b="1" noProof="1">
                <a:solidFill>
                  <a:schemeClr val="accent4">
                    <a:lumMod val="75000"/>
                  </a:schemeClr>
                </a:solidFill>
                <a:cs typeface="+mn-ea"/>
              </a:rPr>
              <a:t>1、赞美香雪等女孩子的纯洁心灵和美好品性。</a:t>
            </a:r>
            <a:endParaRPr lang="zh-CN" altLang="en-US" sz="2400" b="1" noProof="1">
              <a:solidFill>
                <a:schemeClr val="accent4">
                  <a:lumMod val="75000"/>
                </a:schemeClr>
              </a:solidFill>
            </a:endParaRPr>
          </a:p>
        </p:txBody>
      </p:sp>
      <p:sp>
        <p:nvSpPr>
          <p:cNvPr id="8" name="文本框 7"/>
          <p:cNvSpPr txBox="1"/>
          <p:nvPr/>
        </p:nvSpPr>
        <p:spPr>
          <a:xfrm>
            <a:off x="468313" y="2636838"/>
            <a:ext cx="8066087" cy="460375"/>
          </a:xfrm>
          <a:prstGeom prst="rect">
            <a:avLst/>
          </a:prstGeom>
          <a:noFill/>
        </p:spPr>
        <p:txBody>
          <a:bodyPr>
            <a:spAutoFit/>
          </a:bodyPr>
          <a:lstStyle/>
          <a:p>
            <a:r>
              <a:rPr lang="zh-CN" altLang="en-US" sz="2400" b="1" noProof="1">
                <a:solidFill>
                  <a:schemeClr val="accent4">
                    <a:lumMod val="75000"/>
                  </a:schemeClr>
                </a:solidFill>
                <a:cs typeface="+mn-ea"/>
              </a:rPr>
              <a:t>2、赞美香雪积极向上、执着追求目标的精神。</a:t>
            </a:r>
          </a:p>
        </p:txBody>
      </p:sp>
      <p:sp>
        <p:nvSpPr>
          <p:cNvPr id="9" name="文本框 8"/>
          <p:cNvSpPr txBox="1"/>
          <p:nvPr/>
        </p:nvSpPr>
        <p:spPr>
          <a:xfrm>
            <a:off x="468313" y="3357563"/>
            <a:ext cx="7793037" cy="825500"/>
          </a:xfrm>
          <a:prstGeom prst="rect">
            <a:avLst/>
          </a:prstGeom>
          <a:noFill/>
        </p:spPr>
        <p:txBody>
          <a:bodyPr>
            <a:spAutoFit/>
          </a:bodyPr>
          <a:lstStyle/>
          <a:p>
            <a:r>
              <a:rPr lang="zh-CN" altLang="en-US" sz="2400" b="1" noProof="1">
                <a:solidFill>
                  <a:schemeClr val="accent4">
                    <a:lumMod val="75000"/>
                  </a:schemeClr>
                </a:solidFill>
                <a:cs typeface="+mn-ea"/>
              </a:rPr>
              <a:t>3、赞美迫切地要求冲破封闭的文化氛围、走向现代文明的纯美自尊的农村青年。</a:t>
            </a:r>
          </a:p>
        </p:txBody>
      </p:sp>
      <p:sp>
        <p:nvSpPr>
          <p:cNvPr id="10" name="文本框 9"/>
          <p:cNvSpPr txBox="1"/>
          <p:nvPr/>
        </p:nvSpPr>
        <p:spPr>
          <a:xfrm>
            <a:off x="468313" y="4365625"/>
            <a:ext cx="7766050" cy="825500"/>
          </a:xfrm>
          <a:prstGeom prst="rect">
            <a:avLst/>
          </a:prstGeom>
          <a:noFill/>
        </p:spPr>
        <p:txBody>
          <a:bodyPr>
            <a:spAutoFit/>
          </a:bodyPr>
          <a:lstStyle/>
          <a:p>
            <a:r>
              <a:rPr lang="zh-CN" altLang="en-US" sz="2400" b="1" noProof="1">
                <a:solidFill>
                  <a:schemeClr val="accent4">
                    <a:lumMod val="75000"/>
                  </a:schemeClr>
                </a:solidFill>
                <a:cs typeface="+mn-ea"/>
              </a:rPr>
              <a:t>4、担心在追求现代文明的时候，会失落人性中的尊严、纯真和淳朴。</a:t>
            </a:r>
          </a:p>
        </p:txBody>
      </p:sp>
      <p:sp>
        <p:nvSpPr>
          <p:cNvPr id="11" name="文本框 10"/>
          <p:cNvSpPr txBox="1"/>
          <p:nvPr/>
        </p:nvSpPr>
        <p:spPr>
          <a:xfrm>
            <a:off x="503238" y="5375275"/>
            <a:ext cx="8258175" cy="1192213"/>
          </a:xfrm>
          <a:prstGeom prst="rect">
            <a:avLst/>
          </a:prstGeom>
          <a:noFill/>
        </p:spPr>
        <p:txBody>
          <a:bodyPr>
            <a:spAutoFit/>
          </a:bodyPr>
          <a:lstStyle/>
          <a:p>
            <a:r>
              <a:rPr lang="zh-CN" altLang="en-US" sz="2400" b="1" noProof="1">
                <a:solidFill>
                  <a:schemeClr val="accent4">
                    <a:lumMod val="75000"/>
                  </a:schemeClr>
                </a:solidFill>
                <a:cs typeface="+mn-ea"/>
              </a:rPr>
              <a:t>5、（时代内涵）借台儿沟的一角，写出了改革开放后中国农村从历史的阴影下走出，摆脱封闭、愚昧和落后，走向开放、文明与进步的痛苦和喜悦。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0.70"/>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grpId="1"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770" decel="100000"/>
                                        <p:tgtEl>
                                          <p:spTgt spid="11"/>
                                        </p:tgtEl>
                                      </p:cBhvr>
                                    </p:animEffect>
                                    <p:animScale>
                                      <p:cBhvr>
                                        <p:cTn id="36" dur="770" decel="100000"/>
                                        <p:tgtEl>
                                          <p:spTgt spid="11"/>
                                        </p:tgtEl>
                                      </p:cBhvr>
                                      <p:from x="10000" y="10000"/>
                                      <p:to x="200000" y="450000"/>
                                    </p:animScale>
                                    <p:animScale>
                                      <p:cBhvr>
                                        <p:cTn id="37" dur="1230" accel="100000" fill="hold">
                                          <p:stCondLst>
                                            <p:cond delay="770"/>
                                          </p:stCondLst>
                                        </p:cTn>
                                        <p:tgtEl>
                                          <p:spTgt spid="11"/>
                                        </p:tgtEl>
                                      </p:cBhvr>
                                      <p:from x="200000" y="450000"/>
                                      <p:to x="100000" y="100000"/>
                                    </p:animScale>
                                    <p:set>
                                      <p:cBhvr>
                                        <p:cTn id="38" dur="770" fill="hold"/>
                                        <p:tgtEl>
                                          <p:spTgt spid="11"/>
                                        </p:tgtEl>
                                        <p:attrNameLst>
                                          <p:attrName>ppt_x</p:attrName>
                                        </p:attrNameLst>
                                      </p:cBhvr>
                                      <p:to>
                                        <p:strVal val="(0.5)"/>
                                      </p:to>
                                    </p:set>
                                    <p:anim from="(0.5)" to="(#ppt_x)" calcmode="lin" valueType="num">
                                      <p:cBhvr>
                                        <p:cTn id="39" dur="1230" accel="100000" fill="hold">
                                          <p:stCondLst>
                                            <p:cond delay="770"/>
                                          </p:stCondLst>
                                        </p:cTn>
                                        <p:tgtEl>
                                          <p:spTgt spid="11"/>
                                        </p:tgtEl>
                                        <p:attrNameLst>
                                          <p:attrName>ppt_x</p:attrName>
                                        </p:attrNameLst>
                                      </p:cBhvr>
                                    </p:anim>
                                    <p:set>
                                      <p:cBhvr>
                                        <p:cTn id="40" dur="770" fill="hold"/>
                                        <p:tgtEl>
                                          <p:spTgt spid="11"/>
                                        </p:tgtEl>
                                        <p:attrNameLst>
                                          <p:attrName>ppt_y</p:attrName>
                                        </p:attrNameLst>
                                      </p:cBhvr>
                                      <p:to>
                                        <p:strVal val="(#ppt_y+0.4)"/>
                                      </p:to>
                                    </p:set>
                                    <p:anim from="(#ppt_y+0.4)" to="(#ppt_y)" calcmode="lin" valueType="num">
                                      <p:cBhvr>
                                        <p:cTn id="41" dur="1230" accel="100000" fill="hold">
                                          <p:stCondLst>
                                            <p:cond delay="770"/>
                                          </p:stCondLst>
                                        </p:cTn>
                                        <p:tgtEl>
                                          <p:spTgt spid="1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201" name="组合 22533"/>
          <p:cNvGrpSpPr>
            <a:grpSpLocks/>
          </p:cNvGrpSpPr>
          <p:nvPr/>
        </p:nvGrpSpPr>
        <p:grpSpPr bwMode="auto">
          <a:xfrm>
            <a:off x="-34925" y="-26988"/>
            <a:ext cx="9178925" cy="6884988"/>
            <a:chOff x="-22" y="-17"/>
            <a:chExt cx="5782" cy="4337"/>
          </a:xfrm>
        </p:grpSpPr>
        <p:sp>
          <p:nvSpPr>
            <p:cNvPr id="51202" name="矩形 2253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1203" name="矩形 2253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1204" name="图片 2253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1205" name="图片 2253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1206" name="文本框 2253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51207" name="图片 1" descr="4"/>
          <p:cNvPicPr>
            <a:picLocks noChangeAspect="1" noChangeArrowheads="1"/>
          </p:cNvPicPr>
          <p:nvPr/>
        </p:nvPicPr>
        <p:blipFill>
          <a:blip r:embed="rId4" cstate="print">
            <a:lum bright="70000" contrast="-70000"/>
          </a:blip>
          <a:srcRect/>
          <a:stretch>
            <a:fillRect/>
          </a:stretch>
        </p:blipFill>
        <p:spPr bwMode="auto">
          <a:xfrm>
            <a:off x="-31750" y="-15875"/>
            <a:ext cx="9182100" cy="6869113"/>
          </a:xfrm>
          <a:prstGeom prst="rect">
            <a:avLst/>
          </a:prstGeom>
          <a:noFill/>
          <a:ln w="9525">
            <a:noFill/>
            <a:miter lim="800000"/>
            <a:headEnd/>
            <a:tailEnd/>
          </a:ln>
        </p:spPr>
      </p:pic>
      <p:sp>
        <p:nvSpPr>
          <p:cNvPr id="51208" name="文本框 2"/>
          <p:cNvSpPr txBox="1">
            <a:spLocks noChangeArrowheads="1"/>
          </p:cNvSpPr>
          <p:nvPr/>
        </p:nvSpPr>
        <p:spPr bwMode="auto">
          <a:xfrm>
            <a:off x="34925" y="1268413"/>
            <a:ext cx="5707063" cy="4359275"/>
          </a:xfrm>
          <a:prstGeom prst="rect">
            <a:avLst/>
          </a:prstGeom>
          <a:noFill/>
          <a:ln w="9525">
            <a:noFill/>
            <a:miter lim="800000"/>
            <a:headEnd/>
            <a:tailEnd/>
          </a:ln>
        </p:spPr>
        <p:txBody>
          <a:bodyPr>
            <a:spAutoFit/>
          </a:bodyPr>
          <a:lstStyle/>
          <a:p>
            <a:r>
              <a:rPr lang="en-US" altLang="zh-CN"/>
              <a:t>        </a:t>
            </a:r>
            <a:r>
              <a:rPr lang="zh-CN" altLang="en-US" sz="2800" b="1">
                <a:solidFill>
                  <a:srgbClr val="7030A0"/>
                </a:solidFill>
              </a:rPr>
              <a:t>《哦，香雪》是一篇抒情意味浓厚的散文短篇小说，其特点就在于纯净的诗情与隽永的意境。散文体小说不重在情节上下功夫，而是写人，写人的内心世界，写人高尚的道德情操的美好。</a:t>
            </a:r>
          </a:p>
          <a:p>
            <a:r>
              <a:rPr lang="zh-CN" altLang="en-US" sz="2800" b="1">
                <a:solidFill>
                  <a:srgbClr val="7030A0"/>
                </a:solidFill>
              </a:rPr>
              <a:t>        这篇小说把农村女孩的善良之心和温暖情怀转化为一种抒情诗的意境，情景交融，如诗如画，意境优美，韵味萦回。</a:t>
            </a:r>
          </a:p>
        </p:txBody>
      </p:sp>
      <p:sp>
        <p:nvSpPr>
          <p:cNvPr id="4" name="矩形 3"/>
          <p:cNvSpPr/>
          <p:nvPr/>
        </p:nvSpPr>
        <p:spPr>
          <a:xfrm>
            <a:off x="395605" y="332740"/>
            <a:ext cx="1554480" cy="914400"/>
          </a:xfrm>
          <a:prstGeom prst="rect">
            <a:avLst/>
          </a:prstGeom>
          <a:noFill/>
          <a:ln>
            <a:noFill/>
          </a:ln>
        </p:spPr>
        <p:txBody>
          <a:bodyPr wrap="none">
            <a:spAutoFit/>
          </a:bodyPr>
          <a:lstStyle/>
          <a:p>
            <a:pPr algn="ctr"/>
            <a:r>
              <a:rPr lang="zh-CN" altLang="zh-CN" sz="54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小结</a:t>
            </a:r>
            <a:endParaRPr lang="zh-CN" altLang="zh-CN" sz="54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 name="文本框 6"/>
          <p:cNvSpPr txBox="1">
            <a:spLocks noChangeArrowheads="1"/>
          </p:cNvSpPr>
          <p:nvPr/>
        </p:nvSpPr>
        <p:spPr bwMode="auto">
          <a:xfrm>
            <a:off x="12700" y="6076950"/>
            <a:ext cx="9207500" cy="517525"/>
          </a:xfrm>
          <a:prstGeom prst="rect">
            <a:avLst/>
          </a:prstGeom>
          <a:noFill/>
          <a:ln w="9525">
            <a:noFill/>
            <a:miter lim="800000"/>
            <a:headEnd/>
            <a:tailEnd/>
          </a:ln>
        </p:spPr>
        <p:txBody>
          <a:bodyPr>
            <a:spAutoFit/>
          </a:bodyPr>
          <a:lstStyle/>
          <a:p>
            <a:r>
              <a:rPr lang="zh-CN" altLang="en-US" sz="2800" b="1">
                <a:solidFill>
                  <a:srgbClr val="0070C0"/>
                </a:solidFill>
                <a:sym typeface="Arial" pitchFamily="34" charset="0"/>
              </a:rPr>
              <a:t>“生发以情，贯穿以情，旨在谈情，意在动情”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1208"/>
                                        </p:tgtEl>
                                        <p:attrNameLst>
                                          <p:attrName>style.visibility</p:attrName>
                                        </p:attrNameLst>
                                      </p:cBhvr>
                                      <p:to>
                                        <p:strVal val="visible"/>
                                      </p:to>
                                    </p:set>
                                    <p:animEffect transition="in" filter="wedge">
                                      <p:cBhvr>
                                        <p:cTn id="7" dur="2000"/>
                                        <p:tgtEl>
                                          <p:spTgt spid="51208"/>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70" decel="100000"/>
                                        <p:tgtEl>
                                          <p:spTgt spid="7"/>
                                        </p:tgtEl>
                                      </p:cBhvr>
                                    </p:animEffect>
                                    <p:animScale>
                                      <p:cBhvr>
                                        <p:cTn id="13" dur="770" decel="100000"/>
                                        <p:tgtEl>
                                          <p:spTgt spid="7"/>
                                        </p:tgtEl>
                                      </p:cBhvr>
                                      <p:from x="10000" y="10000"/>
                                      <p:to x="200000" y="450000"/>
                                    </p:animScale>
                                    <p:animScale>
                                      <p:cBhvr>
                                        <p:cTn id="14" dur="1230" accel="100000" fill="hold">
                                          <p:stCondLst>
                                            <p:cond delay="770"/>
                                          </p:stCondLst>
                                        </p:cTn>
                                        <p:tgtEl>
                                          <p:spTgt spid="7"/>
                                        </p:tgtEl>
                                      </p:cBhvr>
                                      <p:from x="200000" y="450000"/>
                                      <p:to x="100000" y="100000"/>
                                    </p:animScale>
                                    <p:set>
                                      <p:cBhvr>
                                        <p:cTn id="15" dur="770" fill="hold"/>
                                        <p:tgtEl>
                                          <p:spTgt spid="7"/>
                                        </p:tgtEl>
                                        <p:attrNameLst>
                                          <p:attrName>ppt_x</p:attrName>
                                        </p:attrNameLst>
                                      </p:cBhvr>
                                      <p:to>
                                        <p:strVal val="(0.5)"/>
                                      </p:to>
                                    </p:set>
                                    <p:anim from="(0.5)" to="(#ppt_x)" calcmode="lin" valueType="num">
                                      <p:cBhvr>
                                        <p:cTn id="16" dur="1230" accel="100000" fill="hold">
                                          <p:stCondLst>
                                            <p:cond delay="770"/>
                                          </p:stCondLst>
                                        </p:cTn>
                                        <p:tgtEl>
                                          <p:spTgt spid="7"/>
                                        </p:tgtEl>
                                        <p:attrNameLst>
                                          <p:attrName>ppt_x</p:attrName>
                                        </p:attrNameLst>
                                      </p:cBhvr>
                                    </p:anim>
                                    <p:set>
                                      <p:cBhvr>
                                        <p:cTn id="17" dur="770" fill="hold"/>
                                        <p:tgtEl>
                                          <p:spTgt spid="7"/>
                                        </p:tgtEl>
                                        <p:attrNameLst>
                                          <p:attrName>ppt_y</p:attrName>
                                        </p:attrNameLst>
                                      </p:cBhvr>
                                      <p:to>
                                        <p:strVal val="(#ppt_y+0.4)"/>
                                      </p:to>
                                    </p:set>
                                    <p:anim from="(#ppt_y+0.4)" to="(#ppt_y)" calcmode="lin" valueType="num">
                                      <p:cBhvr>
                                        <p:cTn id="18" dur="1230" accel="100000" fill="hold">
                                          <p:stCondLst>
                                            <p:cond delay="770"/>
                                          </p:stCondLst>
                                        </p:cTn>
                                        <p:tgtEl>
                                          <p:spTgt spid="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2225" name="组合 22533"/>
          <p:cNvGrpSpPr>
            <a:grpSpLocks/>
          </p:cNvGrpSpPr>
          <p:nvPr/>
        </p:nvGrpSpPr>
        <p:grpSpPr bwMode="auto">
          <a:xfrm>
            <a:off x="-34925" y="-26988"/>
            <a:ext cx="9178925" cy="6884988"/>
            <a:chOff x="-22" y="-17"/>
            <a:chExt cx="5782" cy="4337"/>
          </a:xfrm>
        </p:grpSpPr>
        <p:sp>
          <p:nvSpPr>
            <p:cNvPr id="52226" name="矩形 2253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2227" name="矩形 2253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2228" name="图片 2253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2229" name="图片 2253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2230" name="文本框 2253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52231" name="图片 1" descr="5"/>
          <p:cNvPicPr>
            <a:picLocks noChangeAspect="1" noChangeArrowheads="1"/>
          </p:cNvPicPr>
          <p:nvPr/>
        </p:nvPicPr>
        <p:blipFill>
          <a:blip r:embed="rId4" cstate="print">
            <a:lum bright="70000" contrast="-70000"/>
          </a:blip>
          <a:srcRect/>
          <a:stretch>
            <a:fillRect/>
          </a:stretch>
        </p:blipFill>
        <p:spPr bwMode="auto">
          <a:xfrm>
            <a:off x="-20638" y="-36513"/>
            <a:ext cx="9159876" cy="6865938"/>
          </a:xfrm>
          <a:prstGeom prst="rect">
            <a:avLst/>
          </a:prstGeom>
          <a:noFill/>
          <a:ln w="9525">
            <a:noFill/>
            <a:miter lim="800000"/>
            <a:headEnd/>
            <a:tailEnd/>
          </a:ln>
        </p:spPr>
      </p:pic>
      <p:sp>
        <p:nvSpPr>
          <p:cNvPr id="3" name="文本框 2"/>
          <p:cNvSpPr txBox="1">
            <a:spLocks noChangeArrowheads="1"/>
          </p:cNvSpPr>
          <p:nvPr/>
        </p:nvSpPr>
        <p:spPr bwMode="auto">
          <a:xfrm>
            <a:off x="323850" y="2276475"/>
            <a:ext cx="8710613" cy="3082925"/>
          </a:xfrm>
          <a:prstGeom prst="rect">
            <a:avLst/>
          </a:prstGeom>
          <a:noFill/>
          <a:ln w="9525">
            <a:noFill/>
            <a:miter lim="800000"/>
            <a:headEnd/>
            <a:tailEnd/>
          </a:ln>
        </p:spPr>
        <p:txBody>
          <a:bodyPr>
            <a:spAutoFit/>
          </a:bodyPr>
          <a:lstStyle/>
          <a:p>
            <a:r>
              <a:rPr lang="en-US" altLang="zh-CN" sz="2800" b="1"/>
              <a:t>        </a:t>
            </a:r>
            <a:r>
              <a:rPr lang="zh-CN" altLang="en-US" sz="2800" b="1">
                <a:solidFill>
                  <a:srgbClr val="7030A0"/>
                </a:solidFill>
              </a:rPr>
              <a:t>小说的情感基调是清新、婉丽、优美、纯净的，同时又寄予了作者对时代现实的严峻思考：</a:t>
            </a:r>
          </a:p>
          <a:p>
            <a:r>
              <a:rPr lang="zh-CN" altLang="en-US" sz="2800" b="1">
                <a:solidFill>
                  <a:srgbClr val="7030A0"/>
                </a:solidFill>
              </a:rPr>
              <a:t>        那纯朴、淡远的美果然是迷人的，令人不由自主地去欣赏和赞美，但它恰恰又是与贫穷闭塞联系在一起的，在时代列车的呼啸声中，这种纯朴迷人的美还能保存多久呢？香雪和她的伙伴们，连同整个台儿沟，在走向新时代的路途中，将会经历怎样的变故呢？</a:t>
            </a:r>
          </a:p>
        </p:txBody>
      </p:sp>
      <p:sp>
        <p:nvSpPr>
          <p:cNvPr id="4" name="矩形 3"/>
          <p:cNvSpPr/>
          <p:nvPr/>
        </p:nvSpPr>
        <p:spPr>
          <a:xfrm>
            <a:off x="1331594" y="908685"/>
            <a:ext cx="3124835" cy="1005840"/>
          </a:xfrm>
          <a:prstGeom prst="rect">
            <a:avLst/>
          </a:prstGeom>
          <a:noFill/>
          <a:ln>
            <a:noFill/>
          </a:ln>
        </p:spPr>
        <p:txBody>
          <a:bodyPr>
            <a:spAutoFit/>
          </a:bodyPr>
          <a:lstStyle/>
          <a:p>
            <a:pPr algn="ctr"/>
            <a:r>
              <a:rPr lang="zh-CN" altLang="en-US" sz="60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延伸</a:t>
            </a:r>
            <a:endParaRPr lang="zh-CN" altLang="en-US" sz="60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249" name="组合 22533"/>
          <p:cNvGrpSpPr>
            <a:grpSpLocks/>
          </p:cNvGrpSpPr>
          <p:nvPr/>
        </p:nvGrpSpPr>
        <p:grpSpPr bwMode="auto">
          <a:xfrm>
            <a:off x="-34925" y="-26988"/>
            <a:ext cx="9178925" cy="6884988"/>
            <a:chOff x="-22" y="-17"/>
            <a:chExt cx="5782" cy="4337"/>
          </a:xfrm>
        </p:grpSpPr>
        <p:sp>
          <p:nvSpPr>
            <p:cNvPr id="53250" name="矩形 2253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3251" name="矩形 2253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3252" name="图片 2253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3253" name="图片 2253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3254" name="文本框 2253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53255" name="图片 3" descr="80deb6c5372b88645fc4d4b37"/>
          <p:cNvPicPr>
            <a:picLocks noChangeAspect="1" noChangeArrowheads="1"/>
          </p:cNvPicPr>
          <p:nvPr/>
        </p:nvPicPr>
        <p:blipFill>
          <a:blip r:embed="rId4" cstate="print">
            <a:lum bright="70000" contrast="-70000"/>
          </a:blip>
          <a:srcRect/>
          <a:stretch>
            <a:fillRect/>
          </a:stretch>
        </p:blipFill>
        <p:spPr bwMode="auto">
          <a:xfrm>
            <a:off x="-23813" y="-38100"/>
            <a:ext cx="9148763" cy="6858000"/>
          </a:xfrm>
          <a:prstGeom prst="rect">
            <a:avLst/>
          </a:prstGeom>
          <a:noFill/>
          <a:ln w="9525">
            <a:noFill/>
            <a:miter lim="800000"/>
            <a:headEnd/>
            <a:tailEnd/>
          </a:ln>
        </p:spPr>
      </p:pic>
      <p:sp>
        <p:nvSpPr>
          <p:cNvPr id="5" name="文本框 4"/>
          <p:cNvSpPr txBox="1">
            <a:spLocks noChangeArrowheads="1"/>
          </p:cNvSpPr>
          <p:nvPr/>
        </p:nvSpPr>
        <p:spPr bwMode="auto">
          <a:xfrm>
            <a:off x="82550" y="517525"/>
            <a:ext cx="6648450" cy="5946775"/>
          </a:xfrm>
          <a:prstGeom prst="rect">
            <a:avLst/>
          </a:prstGeom>
          <a:noFill/>
          <a:ln w="9525">
            <a:noFill/>
            <a:miter lim="800000"/>
            <a:headEnd/>
            <a:tailEnd/>
          </a:ln>
        </p:spPr>
        <p:txBody>
          <a:bodyPr>
            <a:spAutoFit/>
          </a:bodyPr>
          <a:lstStyle/>
          <a:p>
            <a:r>
              <a:rPr lang="en-US" altLang="zh-CN" sz="2400" dirty="0">
                <a:solidFill>
                  <a:srgbClr val="00B050"/>
                </a:solidFill>
                <a:sym typeface="Arial" pitchFamily="34" charset="0"/>
              </a:rPr>
              <a:t>        </a:t>
            </a:r>
            <a:r>
              <a:rPr lang="en-US" altLang="zh-CN" sz="2400" b="1" dirty="0">
                <a:solidFill>
                  <a:srgbClr val="00B050"/>
                </a:solidFill>
                <a:sym typeface="Arial" pitchFamily="34" charset="0"/>
              </a:rPr>
              <a:t> </a:t>
            </a:r>
            <a:r>
              <a:rPr lang="zh-CN" altLang="en-US" sz="2400" b="1" dirty="0">
                <a:solidFill>
                  <a:srgbClr val="00B050"/>
                </a:solidFill>
                <a:sym typeface="Arial" pitchFamily="34" charset="0"/>
              </a:rPr>
              <a:t>20年之后，香雪的小村已是河北省著名的旅游风景区野三坡的一部分了，火车和铁路终于让更多的人发现这里原本有着珍奇异兽出没的原始森林......她们有的考入度假村作了服务员、导游，有的则成了家庭旅馆的女店主。她们的眼光从容自信，她们的衣着干净时新，她们的谈吐不再那么畏缩，她们懂得了价值，她们说：“是啊，现在我们富了，这都是旅游业对我们的冲击啊。”而仅仅在几年前，她们还把旅游说成“流油”——“真是一桩流油的事哩”，那几年她们这样告诉我。在这些富裕起来的村庄里，也就渐渐出现了相互比赛着快速发财的景象，毕竟钱要来得快，日子才有意思啊。就有了坑骗游客的事情，就有了出售伪劣商品的事情，也有个别的女性，因了懒和虚荣，自愿或不自愿的出卖自己的身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pic>
        <p:nvPicPr>
          <p:cNvPr id="70658" name="Picture 2" descr="æ²¡æ¶é´éä¾¿åä¸ä¸,o(â©_â©)oåå~   ççè§å°è¿æ ·çå­¦çå°±æ³æèªå·±çç¥è¯é½æç»ä»ä»¬,äºåä¸ªå­¦ççç­çº§,ææè¯»ä¹¦å´è½ä¼ ä¸é,å¤§å±±çå­©å­æ¸´æç¥è¯,æ¸´æè§å°å¤é¢çä¸ç."/>
          <p:cNvPicPr>
            <a:picLocks noChangeAspect="1" noChangeArrowheads="1"/>
          </p:cNvPicPr>
          <p:nvPr/>
        </p:nvPicPr>
        <p:blipFill>
          <a:blip r:embed="rId2" cstate="print"/>
          <a:srcRect/>
          <a:stretch>
            <a:fillRect/>
          </a:stretch>
        </p:blipFill>
        <p:spPr bwMode="auto">
          <a:xfrm>
            <a:off x="0" y="-1539552"/>
            <a:ext cx="9168953" cy="8504238"/>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4273" name="组合 22533"/>
          <p:cNvGrpSpPr>
            <a:grpSpLocks/>
          </p:cNvGrpSpPr>
          <p:nvPr/>
        </p:nvGrpSpPr>
        <p:grpSpPr bwMode="auto">
          <a:xfrm>
            <a:off x="-34925" y="-26988"/>
            <a:ext cx="9178925" cy="6884988"/>
            <a:chOff x="-22" y="-17"/>
            <a:chExt cx="5782" cy="4337"/>
          </a:xfrm>
        </p:grpSpPr>
        <p:sp>
          <p:nvSpPr>
            <p:cNvPr id="54274" name="矩形 2253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4275" name="矩形 2253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4276" name="图片 2253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4277" name="图片 2253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4278" name="文本框 2253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sp>
        <p:nvSpPr>
          <p:cNvPr id="54279" name="文本框 2"/>
          <p:cNvSpPr txBox="1">
            <a:spLocks noChangeArrowheads="1"/>
          </p:cNvSpPr>
          <p:nvPr/>
        </p:nvSpPr>
        <p:spPr bwMode="auto">
          <a:xfrm>
            <a:off x="1335088" y="-26988"/>
            <a:ext cx="7454900" cy="460376"/>
          </a:xfrm>
          <a:prstGeom prst="rect">
            <a:avLst/>
          </a:prstGeom>
          <a:noFill/>
          <a:ln w="9525">
            <a:noFill/>
            <a:miter lim="800000"/>
            <a:headEnd/>
            <a:tailEnd/>
          </a:ln>
        </p:spPr>
        <p:txBody>
          <a:bodyPr>
            <a:spAutoFit/>
          </a:bodyPr>
          <a:lstStyle/>
          <a:p>
            <a:r>
              <a:rPr lang="en-US" altLang="zh-CN" sz="2400" b="1">
                <a:solidFill>
                  <a:srgbClr val="00B050"/>
                </a:solidFill>
              </a:rPr>
              <a:t>     </a:t>
            </a:r>
            <a:endParaRPr lang="zh-CN" altLang="en-US" sz="2400" b="1">
              <a:solidFill>
                <a:srgbClr val="00B050"/>
              </a:solidFill>
            </a:endParaRPr>
          </a:p>
        </p:txBody>
      </p:sp>
      <p:pic>
        <p:nvPicPr>
          <p:cNvPr id="54280" name="图片 5" descr="7"/>
          <p:cNvPicPr>
            <a:picLocks noChangeAspect="1" noChangeArrowheads="1"/>
          </p:cNvPicPr>
          <p:nvPr/>
        </p:nvPicPr>
        <p:blipFill>
          <a:blip r:embed="rId4" cstate="print">
            <a:lum bright="70000" contrast="-70000"/>
          </a:blip>
          <a:srcRect/>
          <a:stretch>
            <a:fillRect/>
          </a:stretch>
        </p:blipFill>
        <p:spPr bwMode="auto">
          <a:xfrm>
            <a:off x="-88900" y="-26988"/>
            <a:ext cx="9245600" cy="6872288"/>
          </a:xfrm>
          <a:prstGeom prst="rect">
            <a:avLst/>
          </a:prstGeom>
          <a:noFill/>
          <a:ln w="9525">
            <a:noFill/>
            <a:miter lim="800000"/>
            <a:headEnd/>
            <a:tailEnd/>
          </a:ln>
        </p:spPr>
      </p:pic>
      <p:sp>
        <p:nvSpPr>
          <p:cNvPr id="7" name="文本框 6"/>
          <p:cNvSpPr txBox="1">
            <a:spLocks noChangeArrowheads="1"/>
          </p:cNvSpPr>
          <p:nvPr/>
        </p:nvSpPr>
        <p:spPr bwMode="auto">
          <a:xfrm>
            <a:off x="323850" y="260350"/>
            <a:ext cx="6915150" cy="6308725"/>
          </a:xfrm>
          <a:prstGeom prst="rect">
            <a:avLst/>
          </a:prstGeom>
          <a:noFill/>
          <a:ln w="9525">
            <a:noFill/>
            <a:miter lim="800000"/>
            <a:headEnd/>
            <a:tailEnd/>
          </a:ln>
        </p:spPr>
        <p:txBody>
          <a:bodyPr>
            <a:spAutoFit/>
          </a:bodyPr>
          <a:lstStyle/>
          <a:p>
            <a:r>
              <a:rPr lang="en-US" altLang="zh-CN" b="1">
                <a:solidFill>
                  <a:srgbClr val="00B050"/>
                </a:solidFill>
                <a:sym typeface="Arial" pitchFamily="34" charset="0"/>
              </a:rPr>
              <a:t>   </a:t>
            </a:r>
            <a:r>
              <a:rPr lang="en-US" altLang="zh-CN" sz="2000" b="1">
                <a:solidFill>
                  <a:srgbClr val="00B050"/>
                </a:solidFill>
                <a:sym typeface="Arial" pitchFamily="34" charset="0"/>
              </a:rPr>
              <a:t>      </a:t>
            </a:r>
            <a:r>
              <a:rPr lang="zh-CN" altLang="en-US" sz="2400" b="1">
                <a:solidFill>
                  <a:srgbClr val="00B050"/>
                </a:solidFill>
                <a:sym typeface="Arial" pitchFamily="34" charset="0"/>
              </a:rPr>
              <a:t>为什么许多读者会心疼和怀念香雪那样的连什么叫受骗都不知道的少女?为什么处在信息时代的我们，还是那么爱看电影里慢跑的火车上发生的那些缠绵或者惊险?我不认为这仅仅是怀旧，我想说，当我们渴望精神发展的速度和心灵成长的速度能够跟上科学发明的速度，有时候我们必须有放慢脚步回望从前的勇气，有屏住呼吸回望心灵的能力。有位我尊敬的老作家说过：在女孩子们心中埋藏着人类原始的多种美德。我想，即使有一天磁悬浮列车也已变为我们生活中的背影，香雪们身上散发出来的人间温暖和积极的美德，依然会是我们的梦。我们梦想着在物欲横流的生存背景下用文学微弱的能力捍卫人类精神的健康和心灵的高贵。这梦想路途的长远和艰难也就是文学得以存在的意义。同时这也是文学的魅力——梦想使我们不断出发，而路上的欢乐一定比目的地之后的满足更加结实。</a:t>
            </a:r>
          </a:p>
          <a:p>
            <a:r>
              <a:rPr lang="zh-CN" altLang="en-US" sz="2400"/>
              <a:t>                                 </a:t>
            </a:r>
            <a:r>
              <a:rPr lang="zh-CN" altLang="en-US" sz="2400" b="1">
                <a:solidFill>
                  <a:srgbClr val="EC22C4"/>
                </a:solidFill>
              </a:rPr>
              <a:t> </a:t>
            </a:r>
            <a:r>
              <a:rPr lang="en-US" altLang="zh-CN" sz="2400" b="1">
                <a:solidFill>
                  <a:srgbClr val="EC22C4"/>
                </a:solidFill>
              </a:rPr>
              <a:t>——</a:t>
            </a:r>
            <a:r>
              <a:rPr lang="zh-CN" altLang="en-US" sz="2400" b="1">
                <a:solidFill>
                  <a:srgbClr val="EC22C4"/>
                </a:solidFill>
              </a:rPr>
              <a:t>铁凝《捍卫人类精神的健康》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55297" name="组合 22533"/>
          <p:cNvGrpSpPr>
            <a:grpSpLocks/>
          </p:cNvGrpSpPr>
          <p:nvPr/>
        </p:nvGrpSpPr>
        <p:grpSpPr bwMode="auto">
          <a:xfrm>
            <a:off x="-34925" y="-26988"/>
            <a:ext cx="9178925" cy="6884988"/>
            <a:chOff x="-22" y="-17"/>
            <a:chExt cx="5782" cy="4337"/>
          </a:xfrm>
        </p:grpSpPr>
        <p:sp>
          <p:nvSpPr>
            <p:cNvPr id="55298" name="矩形 2253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5299" name="矩形 2253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5300" name="图片 2253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5301" name="图片 2253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5302" name="文本框 2253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sp>
        <p:nvSpPr>
          <p:cNvPr id="55303" name="文本框 2"/>
          <p:cNvSpPr txBox="1">
            <a:spLocks noChangeArrowheads="1"/>
          </p:cNvSpPr>
          <p:nvPr/>
        </p:nvSpPr>
        <p:spPr bwMode="auto">
          <a:xfrm>
            <a:off x="1335088" y="-26988"/>
            <a:ext cx="7454900" cy="460376"/>
          </a:xfrm>
          <a:prstGeom prst="rect">
            <a:avLst/>
          </a:prstGeom>
          <a:noFill/>
          <a:ln w="9525">
            <a:noFill/>
            <a:miter lim="800000"/>
            <a:headEnd/>
            <a:tailEnd/>
          </a:ln>
        </p:spPr>
        <p:txBody>
          <a:bodyPr>
            <a:spAutoFit/>
          </a:bodyPr>
          <a:lstStyle/>
          <a:p>
            <a:r>
              <a:rPr lang="en-US" altLang="zh-CN" sz="2400" b="1">
                <a:solidFill>
                  <a:srgbClr val="00B050"/>
                </a:solidFill>
              </a:rPr>
              <a:t>     </a:t>
            </a:r>
            <a:endParaRPr lang="zh-CN" altLang="en-US" sz="2400" b="1">
              <a:solidFill>
                <a:srgbClr val="00B050"/>
              </a:solidFill>
            </a:endParaRPr>
          </a:p>
        </p:txBody>
      </p:sp>
      <p:pic>
        <p:nvPicPr>
          <p:cNvPr id="55304" name="图片 5" descr="7"/>
          <p:cNvPicPr>
            <a:picLocks noChangeAspect="1" noChangeArrowheads="1"/>
          </p:cNvPicPr>
          <p:nvPr/>
        </p:nvPicPr>
        <p:blipFill>
          <a:blip r:embed="rId4" cstate="print"/>
          <a:srcRect/>
          <a:stretch>
            <a:fillRect/>
          </a:stretch>
        </p:blipFill>
        <p:spPr bwMode="auto">
          <a:xfrm>
            <a:off x="-88900" y="-26988"/>
            <a:ext cx="9245600" cy="6872288"/>
          </a:xfrm>
          <a:prstGeom prst="rect">
            <a:avLst/>
          </a:prstGeom>
          <a:noFill/>
          <a:ln w="9525">
            <a:noFill/>
            <a:miter lim="800000"/>
            <a:headEnd/>
            <a:tailEnd/>
          </a:ln>
        </p:spPr>
      </p:pic>
      <p:pic>
        <p:nvPicPr>
          <p:cNvPr id="2" name="图片 1"/>
          <p:cNvPicPr>
            <a:picLocks noChangeAspect="1" noChangeArrowheads="1"/>
          </p:cNvPicPr>
          <p:nvPr/>
        </p:nvPicPr>
        <p:blipFill>
          <a:blip r:embed="rId5" cstate="print"/>
          <a:srcRect/>
          <a:stretch>
            <a:fillRect/>
          </a:stretch>
        </p:blipFill>
        <p:spPr bwMode="auto">
          <a:xfrm>
            <a:off x="107950" y="260350"/>
            <a:ext cx="2084388" cy="2994025"/>
          </a:xfrm>
          <a:prstGeom prst="rect">
            <a:avLst/>
          </a:prstGeom>
          <a:noFill/>
          <a:ln w="9525">
            <a:noFill/>
            <a:miter lim="800000"/>
            <a:headEnd/>
            <a:tailEnd/>
          </a:ln>
        </p:spPr>
      </p:pic>
      <p:pic>
        <p:nvPicPr>
          <p:cNvPr id="4" name="图片 3"/>
          <p:cNvPicPr>
            <a:picLocks noChangeAspect="1" noChangeArrowheads="1"/>
          </p:cNvPicPr>
          <p:nvPr/>
        </p:nvPicPr>
        <p:blipFill>
          <a:blip r:embed="rId6" cstate="print"/>
          <a:srcRect/>
          <a:stretch>
            <a:fillRect/>
          </a:stretch>
        </p:blipFill>
        <p:spPr bwMode="auto">
          <a:xfrm>
            <a:off x="2339975" y="260350"/>
            <a:ext cx="2132013" cy="3008313"/>
          </a:xfrm>
          <a:prstGeom prst="rect">
            <a:avLst/>
          </a:prstGeom>
          <a:noFill/>
          <a:ln w="9525">
            <a:noFill/>
            <a:miter lim="800000"/>
            <a:headEnd/>
            <a:tailEnd/>
          </a:ln>
        </p:spPr>
      </p:pic>
      <p:pic>
        <p:nvPicPr>
          <p:cNvPr id="5" name="图片 4"/>
          <p:cNvPicPr>
            <a:picLocks noChangeAspect="1" noChangeArrowheads="1"/>
          </p:cNvPicPr>
          <p:nvPr/>
        </p:nvPicPr>
        <p:blipFill>
          <a:blip r:embed="rId7" cstate="print"/>
          <a:srcRect/>
          <a:stretch>
            <a:fillRect/>
          </a:stretch>
        </p:blipFill>
        <p:spPr bwMode="auto">
          <a:xfrm>
            <a:off x="34925" y="3716338"/>
            <a:ext cx="2138363" cy="2919412"/>
          </a:xfrm>
          <a:prstGeom prst="rect">
            <a:avLst/>
          </a:prstGeom>
          <a:noFill/>
          <a:ln w="9525">
            <a:noFill/>
            <a:miter lim="800000"/>
            <a:headEnd/>
            <a:tailEnd/>
          </a:ln>
        </p:spPr>
      </p:pic>
      <p:pic>
        <p:nvPicPr>
          <p:cNvPr id="8" name="图片 7"/>
          <p:cNvPicPr>
            <a:picLocks noChangeAspect="1" noChangeArrowheads="1"/>
          </p:cNvPicPr>
          <p:nvPr/>
        </p:nvPicPr>
        <p:blipFill>
          <a:blip r:embed="rId8" cstate="print"/>
          <a:srcRect/>
          <a:stretch>
            <a:fillRect/>
          </a:stretch>
        </p:blipFill>
        <p:spPr bwMode="auto">
          <a:xfrm>
            <a:off x="2266950" y="3716338"/>
            <a:ext cx="2184400" cy="29289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3000375" y="0"/>
            <a:ext cx="2000250" cy="461963"/>
          </a:xfrm>
          <a:prstGeom prst="rect">
            <a:avLst/>
          </a:prstGeom>
          <a:noFill/>
          <a:ln w="9525">
            <a:noFill/>
            <a:miter lim="800000"/>
            <a:headEnd/>
            <a:tailEnd/>
          </a:ln>
        </p:spPr>
        <p:txBody>
          <a:bodyPr wrap="none" anchor="ctr">
            <a:spAutoFit/>
          </a:bodyPr>
          <a:lstStyle/>
          <a:p>
            <a:pPr indent="266700" algn="ctr"/>
            <a:r>
              <a:rPr lang="zh-CN" altLang="en-US" sz="2400" b="1">
                <a:solidFill>
                  <a:srgbClr val="000000"/>
                </a:solidFill>
                <a:latin typeface="Arial" pitchFamily="34" charset="0"/>
                <a:cs typeface="Arial" pitchFamily="34" charset="0"/>
              </a:rPr>
              <a:t>张海迪简介</a:t>
            </a:r>
            <a:endParaRPr lang="zh-CN" altLang="en-US" sz="2400">
              <a:latin typeface="Arial" pitchFamily="34" charset="0"/>
            </a:endParaRPr>
          </a:p>
        </p:txBody>
      </p:sp>
      <p:grpSp>
        <p:nvGrpSpPr>
          <p:cNvPr id="56323" name="组合 24583"/>
          <p:cNvGrpSpPr>
            <a:grpSpLocks/>
          </p:cNvGrpSpPr>
          <p:nvPr/>
        </p:nvGrpSpPr>
        <p:grpSpPr bwMode="auto">
          <a:xfrm>
            <a:off x="-34925" y="-26988"/>
            <a:ext cx="9178925" cy="6884988"/>
            <a:chOff x="-22" y="-17"/>
            <a:chExt cx="5782" cy="4337"/>
          </a:xfrm>
        </p:grpSpPr>
        <p:sp>
          <p:nvSpPr>
            <p:cNvPr id="56324" name="矩形 24584"/>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6325" name="矩形 24585"/>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6326" name="图片 24586"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6327" name="图片 24587"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6328" name="文本框 24588"/>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56329" name="图片 1" descr="10"/>
          <p:cNvPicPr>
            <a:picLocks noChangeAspect="1" noChangeArrowheads="1"/>
          </p:cNvPicPr>
          <p:nvPr/>
        </p:nvPicPr>
        <p:blipFill>
          <a:blip r:embed="rId4" cstate="print"/>
          <a:srcRect/>
          <a:stretch>
            <a:fillRect/>
          </a:stretch>
        </p:blipFill>
        <p:spPr bwMode="auto">
          <a:xfrm>
            <a:off x="-58738" y="-36513"/>
            <a:ext cx="9250363" cy="6918326"/>
          </a:xfrm>
          <a:prstGeom prst="rect">
            <a:avLst/>
          </a:prstGeom>
          <a:noFill/>
          <a:ln w="9525">
            <a:noFill/>
            <a:miter lim="800000"/>
            <a:headEnd/>
            <a:tailEnd/>
          </a:ln>
        </p:spPr>
      </p:pic>
      <p:sp>
        <p:nvSpPr>
          <p:cNvPr id="56330" name="文本框 2"/>
          <p:cNvSpPr txBox="1">
            <a:spLocks noChangeArrowheads="1"/>
          </p:cNvSpPr>
          <p:nvPr/>
        </p:nvSpPr>
        <p:spPr bwMode="auto">
          <a:xfrm>
            <a:off x="466725" y="260350"/>
            <a:ext cx="5905500" cy="6492875"/>
          </a:xfrm>
          <a:prstGeom prst="rect">
            <a:avLst/>
          </a:prstGeom>
          <a:noFill/>
          <a:ln w="9525">
            <a:noFill/>
            <a:miter lim="800000"/>
            <a:headEnd/>
            <a:tailEnd/>
          </a:ln>
        </p:spPr>
        <p:txBody>
          <a:bodyPr>
            <a:spAutoFit/>
          </a:bodyPr>
          <a:lstStyle/>
          <a:p>
            <a:pPr>
              <a:lnSpc>
                <a:spcPct val="150000"/>
              </a:lnSpc>
            </a:pPr>
            <a:r>
              <a:rPr lang="en-US" altLang="zh-CN" sz="2400" b="1">
                <a:solidFill>
                  <a:srgbClr val="EC22C4"/>
                </a:solidFill>
              </a:rPr>
              <a:t>   </a:t>
            </a:r>
            <a:r>
              <a:rPr lang="en-US" altLang="zh-CN" sz="2800" b="1">
                <a:solidFill>
                  <a:srgbClr val="EC22C4"/>
                </a:solidFill>
              </a:rPr>
              <a:t>     </a:t>
            </a:r>
            <a:r>
              <a:rPr lang="zh-CN" altLang="en-US" sz="2800" b="1">
                <a:solidFill>
                  <a:srgbClr val="EC22C4"/>
                </a:solidFill>
              </a:rPr>
              <a:t>知识就是力量，进取改变命运</a:t>
            </a:r>
          </a:p>
          <a:p>
            <a:pPr>
              <a:lnSpc>
                <a:spcPct val="150000"/>
              </a:lnSpc>
            </a:pPr>
            <a:r>
              <a:rPr lang="zh-CN" altLang="en-US" sz="2800" b="1">
                <a:solidFill>
                  <a:srgbClr val="00B050"/>
                </a:solidFill>
              </a:rPr>
              <a:t>     当知识为我们打开了一扇扇大门的时候，我们是否有香雪她们那样的机遇意识？有香雪她们的那种期盼追求？让青春冲动和生命激情，引发我们对远方生活的憧憬，在骨子里永远保持那份对文明和进步的执着追求。香雪生活的时代正离我们越来越远，香雪的热情和追求却永远离我们很近很近。</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346" name="组合 26627"/>
          <p:cNvGrpSpPr>
            <a:grpSpLocks/>
          </p:cNvGrpSpPr>
          <p:nvPr/>
        </p:nvGrpSpPr>
        <p:grpSpPr bwMode="auto">
          <a:xfrm>
            <a:off x="-34925" y="-26988"/>
            <a:ext cx="9178925" cy="6884988"/>
            <a:chOff x="-22" y="-17"/>
            <a:chExt cx="5782" cy="4337"/>
          </a:xfrm>
        </p:grpSpPr>
        <p:sp>
          <p:nvSpPr>
            <p:cNvPr id="57347" name="矩形 26628"/>
            <p:cNvSpPr>
              <a:spLocks noChangeArrowheads="1"/>
            </p:cNvSpPr>
            <p:nvPr/>
          </p:nvSpPr>
          <p:spPr bwMode="auto">
            <a:xfrm>
              <a:off x="0" y="4065"/>
              <a:ext cx="5760" cy="255"/>
            </a:xfrm>
            <a:prstGeom prst="rect">
              <a:avLst/>
            </a:prstGeom>
            <a:solidFill>
              <a:srgbClr val="BCE789"/>
            </a:solidFill>
            <a:ln w="9525">
              <a:noFill/>
              <a:miter lim="800000"/>
              <a:headEnd/>
              <a:tailEnd/>
            </a:ln>
          </p:spPr>
          <p:txBody>
            <a:bodyPr wrap="none" anchor="ctr"/>
            <a:lstStyle/>
            <a:p>
              <a:pPr algn="ctr"/>
              <a:r>
                <a:rPr lang="zh-CN" altLang="en-US" sz="1400">
                  <a:latin typeface="黑体" pitchFamily="49" charset="-122"/>
                  <a:ea typeface="黑体" pitchFamily="49" charset="-122"/>
                </a:rPr>
                <a:t>高等教育出版社  高等教育电子音像出版社</a:t>
              </a:r>
              <a:r>
                <a:rPr lang="zh-CN" altLang="en-US">
                  <a:latin typeface="Arial" pitchFamily="34" charset="0"/>
                </a:rPr>
                <a:t> </a:t>
              </a:r>
            </a:p>
          </p:txBody>
        </p:sp>
        <p:sp>
          <p:nvSpPr>
            <p:cNvPr id="57348" name="矩形 26629"/>
            <p:cNvSpPr>
              <a:spLocks noChangeArrowheads="1"/>
            </p:cNvSpPr>
            <p:nvPr/>
          </p:nvSpPr>
          <p:spPr bwMode="auto">
            <a:xfrm>
              <a:off x="-22" y="-17"/>
              <a:ext cx="5782" cy="272"/>
            </a:xfrm>
            <a:prstGeom prst="rect">
              <a:avLst/>
            </a:prstGeom>
            <a:solidFill>
              <a:srgbClr val="BCE789"/>
            </a:solidFill>
            <a:ln w="9525">
              <a:noFill/>
              <a:miter lim="800000"/>
              <a:headEnd/>
              <a:tailEnd/>
            </a:ln>
          </p:spPr>
          <p:txBody>
            <a:bodyPr wrap="none" anchor="ctr"/>
            <a:lstStyle/>
            <a:p>
              <a:pPr algn="ctr"/>
              <a:endParaRPr lang="zh-CN" altLang="en-US">
                <a:latin typeface="Arial" pitchFamily="34" charset="0"/>
              </a:endParaRPr>
            </a:p>
          </p:txBody>
        </p:sp>
        <p:pic>
          <p:nvPicPr>
            <p:cNvPr id="57349" name="图片 26630" descr="tubiao"/>
            <p:cNvPicPr>
              <a:picLocks noChangeAspect="1" noChangeArrowheads="1"/>
            </p:cNvPicPr>
            <p:nvPr/>
          </p:nvPicPr>
          <p:blipFill>
            <a:blip r:embed="rId2" cstate="print"/>
            <a:srcRect/>
            <a:stretch>
              <a:fillRect/>
            </a:stretch>
          </p:blipFill>
          <p:spPr bwMode="auto">
            <a:xfrm>
              <a:off x="160" y="-17"/>
              <a:ext cx="273" cy="273"/>
            </a:xfrm>
            <a:prstGeom prst="rect">
              <a:avLst/>
            </a:prstGeom>
            <a:noFill/>
            <a:ln w="9525">
              <a:noFill/>
              <a:miter lim="800000"/>
              <a:headEnd/>
              <a:tailEnd/>
            </a:ln>
          </p:spPr>
        </p:pic>
        <p:pic>
          <p:nvPicPr>
            <p:cNvPr id="57350" name="图片 26631" descr="ppt用蓝色图标"/>
            <p:cNvPicPr>
              <a:picLocks noChangeAspect="1" noChangeArrowheads="1"/>
            </p:cNvPicPr>
            <p:nvPr/>
          </p:nvPicPr>
          <p:blipFill>
            <a:blip r:embed="rId3" cstate="print"/>
            <a:srcRect/>
            <a:stretch>
              <a:fillRect/>
            </a:stretch>
          </p:blipFill>
          <p:spPr bwMode="auto">
            <a:xfrm>
              <a:off x="1474" y="4078"/>
              <a:ext cx="227" cy="213"/>
            </a:xfrm>
            <a:prstGeom prst="rect">
              <a:avLst/>
            </a:prstGeom>
            <a:noFill/>
            <a:ln w="9525">
              <a:noFill/>
              <a:miter lim="800000"/>
              <a:headEnd/>
              <a:tailEnd/>
            </a:ln>
          </p:spPr>
        </p:pic>
        <p:sp>
          <p:nvSpPr>
            <p:cNvPr id="57351" name="文本框 26632"/>
            <p:cNvSpPr txBox="1">
              <a:spLocks noChangeArrowheads="1"/>
            </p:cNvSpPr>
            <p:nvPr/>
          </p:nvSpPr>
          <p:spPr bwMode="auto">
            <a:xfrm>
              <a:off x="432" y="28"/>
              <a:ext cx="3028" cy="192"/>
            </a:xfrm>
            <a:prstGeom prst="rect">
              <a:avLst/>
            </a:prstGeom>
            <a:noFill/>
            <a:ln w="9525">
              <a:noFill/>
              <a:miter lim="800000"/>
              <a:headEnd/>
              <a:tailEnd/>
            </a:ln>
          </p:spPr>
          <p:txBody>
            <a:bodyPr wrap="none">
              <a:spAutoFit/>
            </a:bodyPr>
            <a:lstStyle/>
            <a:p>
              <a:r>
                <a:rPr lang="zh-CN" altLang="en-US" sz="1400" b="1">
                  <a:latin typeface="Arial" pitchFamily="34" charset="0"/>
                  <a:ea typeface="黑体" pitchFamily="49" charset="-122"/>
                </a:rPr>
                <a:t>中等职业教育课程改革国家规划新教材配套多媒体助教光盘</a:t>
              </a:r>
            </a:p>
          </p:txBody>
        </p:sp>
      </p:grpSp>
      <p:pic>
        <p:nvPicPr>
          <p:cNvPr id="57352" name="图片 1" descr="9"/>
          <p:cNvPicPr>
            <a:picLocks noChangeAspect="1" noChangeArrowheads="1"/>
          </p:cNvPicPr>
          <p:nvPr/>
        </p:nvPicPr>
        <p:blipFill>
          <a:blip r:embed="rId4" cstate="print">
            <a:lum bright="70000" contrast="-70000"/>
          </a:blip>
          <a:srcRect/>
          <a:stretch>
            <a:fillRect/>
          </a:stretch>
        </p:blipFill>
        <p:spPr bwMode="auto">
          <a:xfrm>
            <a:off x="-36513" y="-26988"/>
            <a:ext cx="9247188" cy="6881813"/>
          </a:xfrm>
          <a:prstGeom prst="rect">
            <a:avLst/>
          </a:prstGeom>
          <a:noFill/>
          <a:ln w="9525">
            <a:noFill/>
            <a:miter lim="800000"/>
            <a:headEnd/>
            <a:tailEnd/>
          </a:ln>
        </p:spPr>
      </p:pic>
      <p:sp>
        <p:nvSpPr>
          <p:cNvPr id="3" name="文本框 2"/>
          <p:cNvSpPr txBox="1"/>
          <p:nvPr/>
        </p:nvSpPr>
        <p:spPr>
          <a:xfrm>
            <a:off x="2268219" y="908685"/>
            <a:ext cx="6553836" cy="4358640"/>
          </a:xfrm>
          <a:prstGeom prst="rect">
            <a:avLst/>
          </a:prstGeom>
          <a:noFill/>
        </p:spPr>
        <p:txBody>
          <a:bodyPr>
            <a:spAutoFit/>
          </a:bodyPr>
          <a:lstStyle/>
          <a:p>
            <a:pPr indent="266700">
              <a:buFontTx/>
              <a:buNone/>
              <a:defRPr/>
            </a:pPr>
            <a:r>
              <a:rPr lang="en-US" alt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   </a:t>
            </a:r>
            <a:r>
              <a:rPr 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根据香雪用</a:t>
            </a:r>
            <a:r>
              <a:rPr lang="en-US" alt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40</a:t>
            </a: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个鸡蛋换取一个小小的铅笔盒，被列车带出</a:t>
            </a:r>
            <a:r>
              <a:rPr lang="en-US" alt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30</a:t>
            </a: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余里</a:t>
            </a:r>
            <a:r>
              <a:rPr lang="en-US" alt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a:t>
            </a: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夜里又独自走</a:t>
            </a:r>
            <a:r>
              <a:rPr lang="en-US" alt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30</a:t>
            </a: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多里山路回家的事例，进行合理想象，完成以下作业：</a:t>
            </a:r>
            <a:endPar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endParaRPr>
          </a:p>
          <a:p>
            <a:pPr indent="266700" eaLnBrk="0" hangingPunct="0">
              <a:buFontTx/>
              <a:buNone/>
              <a:defRPr/>
            </a:pP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１．香雪回家后父母会怎么说，伙伴会怎么说，香雪会怎么说？</a:t>
            </a:r>
            <a:endPar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endParaRPr>
          </a:p>
          <a:p>
            <a:pPr indent="266700" eaLnBrk="0" hangingPunct="0">
              <a:buFontTx/>
              <a:buNone/>
              <a:defRPr/>
            </a:pP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２．成为大学生的香雪生活会是怎样？</a:t>
            </a:r>
            <a:endPar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endParaRPr>
          </a:p>
          <a:p>
            <a:pPr indent="266700" eaLnBrk="0" hangingPunct="0">
              <a:buFontTx/>
              <a:buNone/>
              <a:defRPr/>
            </a:pP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３．根据香雪现在的性格，</a:t>
            </a:r>
            <a:r>
              <a:rPr lang="en-US" altLang="zh-CN"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40</a:t>
            </a: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年后再访她，她会生活得怎样？</a:t>
            </a:r>
            <a:endPar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endParaRPr>
          </a:p>
          <a:p>
            <a:pPr indent="266700" eaLnBrk="0" hangingPunct="0">
              <a:buFontTx/>
              <a:buNone/>
              <a:defRPr/>
            </a:pP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cs typeface="Times New Roman" pitchFamily="18" charset="0"/>
                <a:sym typeface="+mn-ea"/>
              </a:rPr>
              <a:t>４．“我”与香雪比，缺少了什么？</a:t>
            </a:r>
            <a:r>
              <a:rPr lang="zh-CN" altLang="en-US" sz="2800" b="1" dirty="0">
                <a:gradFill flip="none" rotWithShape="1">
                  <a:gsLst>
                    <a:gs pos="0">
                      <a:srgbClr val="000000"/>
                    </a:gs>
                    <a:gs pos="39999">
                      <a:srgbClr val="0A128C"/>
                    </a:gs>
                    <a:gs pos="70000">
                      <a:srgbClr val="181CC7"/>
                    </a:gs>
                    <a:gs pos="88000">
                      <a:srgbClr val="7005D4"/>
                    </a:gs>
                    <a:gs pos="100000">
                      <a:srgbClr val="8C3D91"/>
                    </a:gs>
                  </a:gsLst>
                  <a:lin ang="5400000" scaled="0"/>
                  <a:tileRect/>
                </a:gradFill>
                <a:latin typeface="幼圆" pitchFamily="49" charset="-122"/>
                <a:ea typeface="幼圆" pitchFamily="49" charset="-122"/>
                <a:sym typeface="+mn-ea"/>
              </a:rPr>
              <a:t> </a:t>
            </a:r>
            <a:endParaRPr lang="zh-CN" altLang="en-US" sz="2800" noProof="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pic>
        <p:nvPicPr>
          <p:cNvPr id="71682" name="Picture 2" descr="èåå¯¼æ¼å¼ èºè° ç¥è¯æ¹åå½è¿,è®©ç©·è¦å­©å­èµ°åºå¤§å±±"/>
          <p:cNvPicPr>
            <a:picLocks noChangeAspect="1" noChangeArrowheads="1"/>
          </p:cNvPicPr>
          <p:nvPr/>
        </p:nvPicPr>
        <p:blipFill>
          <a:blip r:embed="rId2" cstate="print"/>
          <a:srcRect/>
          <a:stretch>
            <a:fillRect/>
          </a:stretch>
        </p:blipFill>
        <p:spPr bwMode="auto">
          <a:xfrm>
            <a:off x="1" y="-990600"/>
            <a:ext cx="9144000" cy="773196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2706" name="Picture 2" descr="ä»å¹´æçº¢çåå¤§å¥³ç å¥¹çæ³ªé,èç2.9äº¿åæ°å·¥çç"/>
          <p:cNvPicPr>
            <a:picLocks noChangeAspect="1" noChangeArrowheads="1"/>
          </p:cNvPicPr>
          <p:nvPr/>
        </p:nvPicPr>
        <p:blipFill>
          <a:blip r:embed="rId2" cstate="print"/>
          <a:srcRect/>
          <a:stretch>
            <a:fillRect/>
          </a:stretch>
        </p:blipFill>
        <p:spPr bwMode="auto">
          <a:xfrm>
            <a:off x="0" y="-1485900"/>
            <a:ext cx="9143999" cy="83439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a:p>
        </p:txBody>
      </p:sp>
      <p:pic>
        <p:nvPicPr>
          <p:cNvPr id="73730" name="Picture 2" descr="å¯¹åèªé¶æ¥è¯´ææ¬£æ°çæ¯,å¤§å±±éçå­©å­é½å¾æäº."/>
          <p:cNvPicPr>
            <a:picLocks noChangeAspect="1" noChangeArrowheads="1"/>
          </p:cNvPicPr>
          <p:nvPr/>
        </p:nvPicPr>
        <p:blipFill>
          <a:blip r:embed="rId2" cstate="print"/>
          <a:srcRect/>
          <a:stretch>
            <a:fillRect/>
          </a:stretch>
        </p:blipFill>
        <p:spPr bwMode="auto">
          <a:xfrm>
            <a:off x="-108520" y="-531440"/>
            <a:ext cx="9252520" cy="849694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4754" name="Picture 2" descr="å¤§å±±éç&quot;å°è±&quot;ç·å­©"/>
          <p:cNvPicPr>
            <a:picLocks noChangeAspect="1" noChangeArrowheads="1"/>
          </p:cNvPicPr>
          <p:nvPr/>
        </p:nvPicPr>
        <p:blipFill>
          <a:blip r:embed="rId2" cstate="print"/>
          <a:srcRect/>
          <a:stretch>
            <a:fillRect/>
          </a:stretch>
        </p:blipFill>
        <p:spPr bwMode="auto">
          <a:xfrm>
            <a:off x="0" y="0"/>
            <a:ext cx="9972600" cy="7029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462</TotalTime>
  <Pages>0</Pages>
  <Words>6531</Words>
  <Characters>0</Characters>
  <Application>Microsoft Office PowerPoint</Application>
  <DocSecurity>0</DocSecurity>
  <PresentationFormat>全屏显示(4:3)</PresentationFormat>
  <Lines>0</Lines>
  <Paragraphs>197</Paragraphs>
  <Slides>53</Slides>
  <Notes>11</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Office 主题</vt:lpstr>
      <vt:lpstr>幻灯片 1</vt:lpstr>
      <vt:lpstr>幻灯片 2</vt:lpstr>
      <vt:lpstr>         苏明娟，女，汉族。1983年出生在安徽金寨县桃岭乡张湾村，毕业于安徽大学。1991年，一张“我要上学”的照片让中国人记住了那双大眼睛。在1991年5月拍下了《我要读书》。14岁时成为最小的人民大会堂里的与会代表。会后，她被选举为团中央候补委员。2003年，苏明娟考入安徽大学金融管理系；2007年6月23日，成为北京奥运会安徽赛会志愿者招募形象大使。2010年9月这位希望工程“大眼睛”女孩苏明娟已成银行白领，2017年12月15日苏明娟当选为共青团安徽省委副书记。2018年全国向上向善好青年。 现任中国工商银行安徽省分行团委副书记。[1][2] 共青团十八届中央委员会委员、团十八届中央常务委员会委员。 </vt:lpstr>
      <vt:lpstr>幻灯片 4</vt:lpstr>
      <vt:lpstr>幻灯片 5</vt:lpstr>
      <vt:lpstr>幻灯片 6</vt:lpstr>
      <vt:lpstr>幻灯片 7</vt:lpstr>
      <vt:lpstr>幻灯片 8</vt:lpstr>
      <vt:lpstr>幻灯片 9</vt:lpstr>
      <vt:lpstr>幻灯片 10</vt:lpstr>
      <vt:lpstr>幻灯片 11</vt:lpstr>
      <vt:lpstr>幻灯片 12</vt:lpstr>
      <vt:lpstr>幻灯片 13</vt:lpstr>
      <vt:lpstr>教学目标</vt:lpstr>
      <vt:lpstr>作家剪影</vt:lpstr>
      <vt:lpstr>写作背景</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65</cp:revision>
  <dcterms:created xsi:type="dcterms:W3CDTF">2015-12-10T07:25:58Z</dcterms:created>
  <dcterms:modified xsi:type="dcterms:W3CDTF">2020-09-25T08:04:43Z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