
<file path=[Content_Types].xml><?xml version="1.0" encoding="utf-8"?>
<Types xmlns="http://schemas.openxmlformats.org/package/2006/content-types">
  <Default Extension="rels" ContentType="application/vnd.openxmlformats-package.relationships+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17.6-->
<p:presentation xmlns:r="http://schemas.openxmlformats.org/officeDocument/2006/relationships" xmlns:a="http://schemas.openxmlformats.org/drawingml/2006/main" xmlns:p="http://schemas.openxmlformats.org/presentationml/2006/main">
  <p:sldMasterIdLst>
    <p:sldMasterId id="2147483648" r:id="rId1"/>
    <p:sldMasterId id="2147483660" r:id="rId2"/>
  </p:sldMasterIdLst>
  <p:notesMasterIdLst>
    <p:notesMasterId r:id="rId3"/>
  </p:notesMasterIdLst>
  <p:sldIdLst>
    <p:sldId id="263" r:id="rId4"/>
    <p:sldId id="257" r:id="rId5"/>
    <p:sldId id="261" r:id="rId6"/>
    <p:sldId id="262" r:id="rId7"/>
    <p:sldId id="303" r:id="rId8"/>
    <p:sldId id="266" r:id="rId9"/>
    <p:sldId id="267" r:id="rId10"/>
    <p:sldId id="268" r:id="rId11"/>
    <p:sldId id="272" r:id="rId12"/>
    <p:sldId id="305" r:id="rId13"/>
    <p:sldId id="306" r:id="rId14"/>
    <p:sldId id="304" r:id="rId15"/>
    <p:sldId id="279" r:id="rId16"/>
    <p:sldId id="307" r:id="rId17"/>
    <p:sldId id="275" r:id="rId18"/>
    <p:sldId id="276" r:id="rId19"/>
    <p:sldId id="308" r:id="rId20"/>
    <p:sldId id="284" r:id="rId21"/>
    <p:sldId id="287" r:id="rId22"/>
    <p:sldId id="277" r:id="rId23"/>
    <p:sldId id="285" r:id="rId24"/>
    <p:sldId id="288" r:id="rId25"/>
  </p:sldIdLst>
  <p:sldSz cx="12192000" cy="6858000"/>
  <p:notesSz cx="6858000" cy="9144000"/>
  <p:custDataLst>
    <p:tags r:id="rId2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7.xml" /><Relationship Id="rId11" Type="http://schemas.openxmlformats.org/officeDocument/2006/relationships/slide" Target="slides/slide8.xml" /><Relationship Id="rId12" Type="http://schemas.openxmlformats.org/officeDocument/2006/relationships/slide" Target="slides/slide9.xml" /><Relationship Id="rId13" Type="http://schemas.openxmlformats.org/officeDocument/2006/relationships/slide" Target="slides/slide10.xml" /><Relationship Id="rId14" Type="http://schemas.openxmlformats.org/officeDocument/2006/relationships/slide" Target="slides/slide11.xml" /><Relationship Id="rId15" Type="http://schemas.openxmlformats.org/officeDocument/2006/relationships/slide" Target="slides/slide12.xml" /><Relationship Id="rId16" Type="http://schemas.openxmlformats.org/officeDocument/2006/relationships/slide" Target="slides/slide13.xml" /><Relationship Id="rId17" Type="http://schemas.openxmlformats.org/officeDocument/2006/relationships/slide" Target="slides/slide14.xml" /><Relationship Id="rId18" Type="http://schemas.openxmlformats.org/officeDocument/2006/relationships/slide" Target="slides/slide15.xml" /><Relationship Id="rId19" Type="http://schemas.openxmlformats.org/officeDocument/2006/relationships/slide" Target="slides/slide16.xml" /><Relationship Id="rId2" Type="http://schemas.openxmlformats.org/officeDocument/2006/relationships/slideMaster" Target="slideMasters/slideMaster2.xml" /><Relationship Id="rId20" Type="http://schemas.openxmlformats.org/officeDocument/2006/relationships/slide" Target="slides/slide17.xml" /><Relationship Id="rId21" Type="http://schemas.openxmlformats.org/officeDocument/2006/relationships/slide" Target="slides/slide18.xml" /><Relationship Id="rId22" Type="http://schemas.openxmlformats.org/officeDocument/2006/relationships/slide" Target="slides/slide19.xml" /><Relationship Id="rId23" Type="http://schemas.openxmlformats.org/officeDocument/2006/relationships/slide" Target="slides/slide20.xml" /><Relationship Id="rId24" Type="http://schemas.openxmlformats.org/officeDocument/2006/relationships/slide" Target="slides/slide21.xml" /><Relationship Id="rId25" Type="http://schemas.openxmlformats.org/officeDocument/2006/relationships/slide" Target="slides/slide22.xml" /><Relationship Id="rId26" Type="http://schemas.openxmlformats.org/officeDocument/2006/relationships/tags" Target="tags/tag2.xml" /><Relationship Id="rId27" Type="http://schemas.openxmlformats.org/officeDocument/2006/relationships/presProps" Target="presProps.xml" /><Relationship Id="rId28" Type="http://schemas.openxmlformats.org/officeDocument/2006/relationships/viewProps" Target="viewProps.xml" /><Relationship Id="rId29" Type="http://schemas.openxmlformats.org/officeDocument/2006/relationships/theme" Target="theme/theme1.xml" /><Relationship Id="rId3" Type="http://schemas.openxmlformats.org/officeDocument/2006/relationships/notesMaster" Target="notesMasters/notesMaster1.xml" /><Relationship Id="rId30" Type="http://schemas.openxmlformats.org/officeDocument/2006/relationships/tableStyles" Target="tableStyles.xml" /><Relationship Id="rId4" Type="http://schemas.openxmlformats.org/officeDocument/2006/relationships/slide" Target="slides/slide1.xml" /><Relationship Id="rId5" Type="http://schemas.openxmlformats.org/officeDocument/2006/relationships/slide" Target="slides/slide2.xml" /><Relationship Id="rId6" Type="http://schemas.openxmlformats.org/officeDocument/2006/relationships/slide" Target="slides/slide3.xml" /><Relationship Id="rId7" Type="http://schemas.openxmlformats.org/officeDocument/2006/relationships/slide" Target="slides/slide4.xml" /><Relationship Id="rId8" Type="http://schemas.openxmlformats.org/officeDocument/2006/relationships/slide" Target="slides/slide5.xml" /><Relationship Id="rId9" Type="http://schemas.openxmlformats.org/officeDocument/2006/relationships/slide" Target="slides/slide6.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3.xml" /></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1.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0481" name="幻灯片图像占位符 1"/>
          <p:cNvSpPr>
            <a:spLocks noGrp="1" noRot="1" noChangeAspect="1" noTextEdit="1"/>
          </p:cNvSpPr>
          <p:nvPr>
            <p:ph type="sldImg"/>
          </p:nvPr>
        </p:nvSpPr>
        <p:spPr>
          <a:ln>
            <a:solidFill>
              <a:srgbClr val="000000"/>
            </a:solidFill>
            <a:miter/>
          </a:ln>
        </p:spPr>
      </p:sp>
      <p:sp>
        <p:nvSpPr>
          <p:cNvPr id="20482" name="备注占位符 2"/>
          <p:cNvSpPr>
            <a:spLocks noGrp="1"/>
          </p:cNvSpPr>
          <p:nvPr>
            <p:ph type="body" idx="1"/>
          </p:nvPr>
        </p:nvSpPr>
        <p:spPr>
          <a:noFill/>
          <a:ln>
            <a:noFill/>
          </a:ln>
        </p:spPr>
        <p:txBody>
          <a:bodyPr wrap="square" lIns="91440" tIns="45720" rIns="91440" bIns="45720" anchor="t"/>
          <a:lstStyle/>
          <a:p>
            <a:pPr lvl="0" eaLnBrk="1" hangingPunct="1">
              <a:spcBef>
                <a:spcPct val="0"/>
              </a:spcBef>
            </a:pPr>
            <a:endParaRPr lang="zh-CN" altLang="en-US"/>
          </a:p>
        </p:txBody>
      </p:sp>
      <p:sp>
        <p:nvSpPr>
          <p:cNvPr id="20483" name="灯片编号占位符 3"/>
          <p:cNvSpPr txBox="1">
            <a:spLocks noGrp="1"/>
          </p:cNvSpPr>
          <p:nvPr>
            <p:ph type="sldNum" sz="quarter" idx="10"/>
          </p:nvPr>
        </p:nvSpPr>
        <p:spPr>
          <a:xfrm>
            <a:off x="3884613" y="8685213"/>
            <a:ext cx="2971800" cy="458787"/>
          </a:xfrm>
          <a:prstGeom prst="rect">
            <a:avLst/>
          </a:prstGeom>
          <a:noFill/>
          <a:ln w="9525">
            <a:noFill/>
          </a:ln>
        </p:spPr>
        <p:txBody>
          <a:bodyPr vert="horz" lIns="91440" tIns="45720" rIns="91440" bIns="45720" anchor="b"/>
          <a:lstStyle/>
          <a:p>
            <a:pPr lvl="0" algn="r"/>
            <a:fld id="{9A0DB2DC-4C9A-4742-B13C-FB6460FD3503}" type="slidenum">
              <a:rPr lang="zh-CN" altLang="en-US" sz="1200"/>
              <a:t>1</a:t>
            </a:fld>
          </a:p>
        </p:txBody>
      </p:sp>
    </p:spTree>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3.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4.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5.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6.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7.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8.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9.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0.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1.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2.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vertTitleAndTx" preserve="1">
  <p:cSld name="垂直排列标题与&#10;文本">
    <p:spTree>
      <p:nvGrpSpPr>
        <p:cNvPr id="1" name=""/>
        <p:cNvGrpSpPr/>
        <p:nvPr/>
      </p:nvGrpSpPr>
      <p:grpSpPr>
        <a:xfrm>
          <a:off x="0" y="0"/>
          <a: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14.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15.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16.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17.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18.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19.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20.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21.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22.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vertTitleAndTx" preserve="1">
  <p:cSld name="垂直排列标题与&#10;文本">
    <p:spTree>
      <p:nvGrpSpPr>
        <p:cNvPr id="1" name=""/>
        <p:cNvGrpSpPr/>
        <p:nvPr/>
      </p:nvGrpSpPr>
      <p:grpSpPr>
        <a:xfrm>
          <a:off x="0" y="0"/>
          <a: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_rels/slideMaster2.xml.rels>&#65279;<?xml version="1.0" encoding="utf-8" standalone="yes"?><Relationships xmlns="http://schemas.openxmlformats.org/package/2006/relationships"><Relationship Id="rId1" Type="http://schemas.openxmlformats.org/officeDocument/2006/relationships/slideLayout" Target="../slideLayouts/slideLayout12.xml" /><Relationship Id="rId10" Type="http://schemas.openxmlformats.org/officeDocument/2006/relationships/slideLayout" Target="../slideLayouts/slideLayout21.xml" /><Relationship Id="rId11" Type="http://schemas.openxmlformats.org/officeDocument/2006/relationships/slideLayout" Target="../slideLayouts/slideLayout22.xml" /><Relationship Id="rId12" Type="http://schemas.openxmlformats.org/officeDocument/2006/relationships/image" Target="../media/image1.jpeg" /><Relationship Id="rId13" Type="http://schemas.openxmlformats.org/officeDocument/2006/relationships/theme" Target="../theme/theme2.xml" /><Relationship Id="rId2" Type="http://schemas.openxmlformats.org/officeDocument/2006/relationships/slideLayout" Target="../slideLayouts/slideLayout13.xml" /><Relationship Id="rId3" Type="http://schemas.openxmlformats.org/officeDocument/2006/relationships/slideLayout" Target="../slideLayouts/slideLayout14.xml" /><Relationship Id="rId4" Type="http://schemas.openxmlformats.org/officeDocument/2006/relationships/slideLayout" Target="../slideLayouts/slideLayout15.xml" /><Relationship Id="rId5" Type="http://schemas.openxmlformats.org/officeDocument/2006/relationships/slideLayout" Target="../slideLayouts/slideLayout16.xml" /><Relationship Id="rId6" Type="http://schemas.openxmlformats.org/officeDocument/2006/relationships/slideLayout" Target="../slideLayouts/slideLayout17.xml" /><Relationship Id="rId7" Type="http://schemas.openxmlformats.org/officeDocument/2006/relationships/slideLayout" Target="../slideLayouts/slideLayout18.xml" /><Relationship Id="rId8" Type="http://schemas.openxmlformats.org/officeDocument/2006/relationships/slideLayout" Target="../slideLayouts/slideLayout19.xml" /><Relationship Id="rId9" Type="http://schemas.openxmlformats.org/officeDocument/2006/relationships/slideLayout" Target="../slideLayouts/slideLayout20.xml" /></Relationships>
</file>

<file path=ppt/slideMasters/slideMaster1.xml><?xml version="1.0" encoding="utf-8"?>
<p:sldMaster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bg>
      <p:bgRef idx="1001">
        <a:schemeClr val="bg1"/>
      </p:bgRef>
    </p:bg>
    <p:spTree>
      <p:nvGrpSpPr>
        <p:cNvPr id="1" name=""/>
        <p:cNvGrpSpPr/>
        <p:nvPr/>
      </p:nvGrpSpPr>
      <p:grpSpPr>
        <a:xfrm>
          <a:off x="0" y="0"/>
          <a: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bg>
      <p:bgRef idx="1001">
        <a:schemeClr val="bg1"/>
      </p:bgRef>
    </p:bg>
    <p:spTree>
      <p:nvGrpSpPr>
        <p:cNvPr id="1" name=""/>
        <p:cNvGrpSpPr/>
        <p:nvPr/>
      </p:nvGrpSpPr>
      <p:grpSpPr>
        <a:xfrm>
          <a:off x="0" y="0"/>
          <a: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
            </a:fld>
            <a:endParaRPr lang="zh-CN" altLang="en-US"/>
          </a:p>
        </p:txBody>
      </p:sp>
      <p:grpSp>
        <p:nvGrpSpPr>
          <p:cNvPr id="7" name="组合 6"/>
          <p:cNvGrpSpPr/>
          <p:nvPr userDrawn="1"/>
        </p:nvGrpSpPr>
        <p:grpSpPr>
          <a:xfrm>
            <a:off x="0" y="0"/>
            <a:ext cx="12192000" cy="6858000"/>
            <a:chOff x="0" y="331490"/>
            <a:chExt cx="12192000" cy="6858000"/>
          </a:xfrm>
        </p:grpSpPr>
        <p:pic>
          <p:nvPicPr>
            <p:cNvPr id="8" name="图片 7"/>
            <p:cNvPicPr>
              <a:picLocks noChangeAspect="1"/>
            </p:cNvPicPr>
            <p:nvPr/>
          </p:nvPicPr>
          <p:blipFill>
            <a:blip r:embed="rId12">
              <a:extLst>
                <a:ext uri="{28A0092B-C50C-407E-A947-70E740481C1C}">
                  <a14:useLocalDpi xmlns:a14="http://schemas.microsoft.com/office/drawing/2010/main" val="0"/>
                </a:ext>
              </a:extLst>
            </a:blip>
            <a:srcRect t="7822" b="7822"/>
            <a:stretch>
              <a:fillRect/>
            </a:stretch>
          </p:blipFill>
          <p:spPr>
            <a:xfrm>
              <a:off x="0" y="331490"/>
              <a:ext cx="12192000" cy="6858000"/>
            </a:xfrm>
            <a:prstGeom prst="rect">
              <a:avLst/>
            </a:prstGeom>
          </p:spPr>
        </p:pic>
        <p:sp>
          <p:nvSpPr>
            <p:cNvPr id="9" name="矩形 8"/>
            <p:cNvSpPr/>
            <p:nvPr/>
          </p:nvSpPr>
          <p:spPr>
            <a:xfrm>
              <a:off x="0" y="331490"/>
              <a:ext cx="12192000" cy="6858000"/>
            </a:xfrm>
            <a:prstGeom prst="rect">
              <a:avLst/>
            </a:prstGeom>
            <a:solidFill>
              <a:schemeClr val="bg1">
                <a:alpha val="9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notesSlide" Target="../notesSlides/notesSlide1.xml" /><Relationship Id="rId3" Type="http://schemas.openxmlformats.org/officeDocument/2006/relationships/image" Target="../media/image2.png" /><Relationship Id="rId4" Type="http://schemas.openxmlformats.org/officeDocument/2006/relationships/image" Target="../media/image3.jpeg"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2.png"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2.png"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2.png" /><Relationship Id="rId3" Type="http://schemas.openxmlformats.org/officeDocument/2006/relationships/image" Target="../media/image8.png"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2.png"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2.png"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2.png"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2.png"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2.png"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2.png"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2.png"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4.png"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2.png"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2.png"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4.png" /><Relationship Id="rId3" Type="http://schemas.openxmlformats.org/officeDocument/2006/relationships/image" Target="../media/image9.pn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2.png" /><Relationship Id="rId3" Type="http://schemas.openxmlformats.org/officeDocument/2006/relationships/image" Target="../media/image5.jpeg" /><Relationship Id="rId4" Type="http://schemas.openxmlformats.org/officeDocument/2006/relationships/tags" Target="../tags/tag1.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2.pn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2.png"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2.png"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2.png" /><Relationship Id="rId3" Type="http://schemas.openxmlformats.org/officeDocument/2006/relationships/image" Target="../media/image6.jpeg"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2.png" /><Relationship Id="rId3" Type="http://schemas.openxmlformats.org/officeDocument/2006/relationships/image" Target="../media/image7.jpeg"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2.png" /><Relationship Id="rId3" Type="http://schemas.openxmlformats.org/officeDocument/2006/relationships/image" Target="../media/image8.png" /></Relationships>
</file>

<file path=ppt/slides/slide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19457" name="Rectangle 4"/>
          <p:cNvSpPr/>
          <p:nvPr/>
        </p:nvSpPr>
        <p:spPr>
          <a:xfrm>
            <a:off x="1264920" y="2175828"/>
            <a:ext cx="6937375" cy="2306955"/>
          </a:xfrm>
          <a:prstGeom prst="rect">
            <a:avLst/>
          </a:prstGeom>
          <a:noFill/>
          <a:ln w="9525">
            <a:noFill/>
          </a:ln>
        </p:spPr>
        <p:txBody>
          <a:bodyPr wrap="square" anchor="ctr">
            <a:spAutoFit/>
          </a:bodyPr>
          <a:lstStyle/>
          <a:p>
            <a:pPr indent="304800" algn="just">
              <a:lnSpc>
                <a:spcPct val="150000"/>
              </a:lnSpc>
            </a:pPr>
            <a:r>
              <a:rPr lang="en-US" altLang="zh-CN" sz="2400">
                <a:latin typeface="楷体" panose="02010609060101010101" charset="-122"/>
                <a:ea typeface="楷体" panose="02010609060101010101" charset="-122"/>
                <a:cs typeface="楷体" panose="02010609060101010101" charset="-122"/>
              </a:rPr>
              <a:t> </a:t>
            </a:r>
            <a:r>
              <a:rPr sz="2400">
                <a:latin typeface="楷体" panose="02010609060101010101" charset="-122"/>
                <a:ea typeface="楷体" panose="02010609060101010101" charset="-122"/>
                <a:cs typeface="楷体" panose="02010609060101010101" charset="-122"/>
              </a:rPr>
              <a:t>《复活》是托尔斯泰世界观发生剧变后，呕心沥血写出的最后一部长篇巨著，公认为是托尔斯泰创作的顶峰，是他一生思想和艺术的总结。</a:t>
            </a:r>
            <a:r>
              <a:rPr lang="zh-CN" altLang="en-US" sz="2400">
                <a:latin typeface="楷体" panose="02010609060101010101" charset="-122"/>
                <a:ea typeface="楷体" panose="02010609060101010101" charset="-122"/>
                <a:cs typeface="楷体" panose="02010609060101010101" charset="-122"/>
              </a:rPr>
              <a:t>                          </a:t>
            </a:r>
            <a:r>
              <a:rPr lang="en-US" altLang="zh-CN" sz="2400">
                <a:latin typeface="楷体" panose="02010609060101010101" charset="-122"/>
                <a:ea typeface="楷体" panose="02010609060101010101" charset="-122"/>
                <a:cs typeface="楷体" panose="02010609060101010101" charset="-122"/>
              </a:rPr>
              <a:t>——翻译家力冈</a:t>
            </a:r>
          </a:p>
        </p:txBody>
      </p:sp>
      <p:pic>
        <p:nvPicPr>
          <p:cNvPr id="16" name="图片 15"/>
          <p:cNvPicPr>
            <a:picLocks noChangeAspect="1"/>
          </p:cNvPicPr>
          <p:nvPr/>
        </p:nvPicPr>
        <p:blipFill>
          <a:blip r:embed="rId3"/>
          <a:stretch>
            <a:fillRect/>
          </a:stretch>
        </p:blipFill>
        <p:spPr>
          <a:xfrm>
            <a:off x="-358775" y="0"/>
            <a:ext cx="12942570" cy="7242175"/>
          </a:xfrm>
          <a:prstGeom prst="rect">
            <a:avLst/>
          </a:prstGeom>
        </p:spPr>
      </p:pic>
      <p:pic>
        <p:nvPicPr>
          <p:cNvPr id="2" name="图片 1" descr="2ee231e9631229722b15c5646e1ea9d4_201693295398211"/>
          <p:cNvPicPr>
            <a:picLocks noChangeAspect="1"/>
          </p:cNvPicPr>
          <p:nvPr/>
        </p:nvPicPr>
        <p:blipFill>
          <a:blip r:embed="rId4"/>
          <a:stretch>
            <a:fillRect/>
          </a:stretch>
        </p:blipFill>
        <p:spPr>
          <a:xfrm>
            <a:off x="8651875" y="1385570"/>
            <a:ext cx="2652395" cy="3766185"/>
          </a:xfrm>
          <a:prstGeom prst="rect">
            <a:avLst/>
          </a:prstGeom>
        </p:spPr>
      </p:pic>
    </p:spTree>
  </p:cSld>
  <p:clrMapOvr>
    <a:masterClrMapping/>
  </p:clrMapOvr>
  <p:transition>
    <p:fade/>
  </p:transition>
  <p:timing/>
</p:sld>
</file>

<file path=ppt/slides/slide1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pic>
        <p:nvPicPr>
          <p:cNvPr id="16" name="图片 15"/>
          <p:cNvPicPr>
            <a:picLocks noChangeAspect="1"/>
          </p:cNvPicPr>
          <p:nvPr/>
        </p:nvPicPr>
        <p:blipFill>
          <a:blip r:embed="rId2"/>
          <a:stretch>
            <a:fillRect/>
          </a:stretch>
        </p:blipFill>
        <p:spPr>
          <a:xfrm>
            <a:off x="204000" y="0"/>
            <a:ext cx="11784000" cy="6858000"/>
          </a:xfrm>
          <a:prstGeom prst="rect">
            <a:avLst/>
          </a:prstGeom>
        </p:spPr>
      </p:pic>
      <p:sp>
        <p:nvSpPr>
          <p:cNvPr id="6" name="矩形 5"/>
          <p:cNvSpPr/>
          <p:nvPr/>
        </p:nvSpPr>
        <p:spPr>
          <a:xfrm>
            <a:off x="1213791" y="1100974"/>
            <a:ext cx="4755209" cy="706755"/>
          </a:xfrm>
          <a:prstGeom prst="rect">
            <a:avLst/>
          </a:prstGeom>
          <a:noFill/>
        </p:spPr>
        <p:txBody>
          <a:bodyPr wrap="square" rtlCol="0">
            <a:spAutoFit/>
          </a:bodyPr>
          <a:lstStyle/>
          <a:p>
            <a:pPr lvl="0">
              <a:defRPr/>
            </a:pPr>
            <a:r>
              <a:rPr lang="zh-CN" altLang="en-US" sz="4000" b="1">
                <a:gradFill>
                  <a:gsLst>
                    <a:gs pos="100000">
                      <a:schemeClr val="accent1">
                        <a:lumMod val="50000"/>
                      </a:schemeClr>
                    </a:gs>
                    <a:gs pos="13000">
                      <a:schemeClr val="accent1">
                        <a:lumMod val="75000"/>
                      </a:schemeClr>
                    </a:gs>
                  </a:gsLst>
                  <a:lin ang="2700000" scaled="1"/>
                </a:gradFill>
                <a:latin typeface="思源宋体 CN Heavy" panose="02020900000000000000" pitchFamily="18" charset="-122"/>
                <a:ea typeface="思源宋体 CN Heavy" panose="02020900000000000000" pitchFamily="18" charset="-122"/>
              </a:rPr>
              <a:t>具体探究</a:t>
            </a:r>
            <a:r>
              <a:rPr lang="en-US" altLang="zh-CN" sz="4000" b="1">
                <a:gradFill>
                  <a:gsLst>
                    <a:gs pos="100000">
                      <a:schemeClr val="accent1">
                        <a:lumMod val="50000"/>
                      </a:schemeClr>
                    </a:gs>
                    <a:gs pos="13000">
                      <a:schemeClr val="accent1">
                        <a:lumMod val="75000"/>
                      </a:schemeClr>
                    </a:gs>
                  </a:gsLst>
                  <a:lin ang="2700000" scaled="1"/>
                </a:gradFill>
                <a:latin typeface="思源宋体 CN Heavy" panose="02020900000000000000" pitchFamily="18" charset="-122"/>
                <a:ea typeface="思源宋体 CN Heavy" panose="02020900000000000000" pitchFamily="18" charset="-122"/>
              </a:rPr>
              <a:t>—</a:t>
            </a:r>
            <a:r>
              <a:rPr lang="zh-CN" altLang="en-US" sz="4000" b="1">
                <a:gradFill>
                  <a:gsLst>
                    <a:gs pos="100000">
                      <a:schemeClr val="accent1">
                        <a:lumMod val="50000"/>
                      </a:schemeClr>
                    </a:gs>
                    <a:gs pos="13000">
                      <a:schemeClr val="accent1">
                        <a:lumMod val="75000"/>
                      </a:schemeClr>
                    </a:gs>
                  </a:gsLst>
                  <a:lin ang="2700000" scaled="1"/>
                </a:gradFill>
                <a:latin typeface="思源宋体 CN Heavy" panose="02020900000000000000" pitchFamily="18" charset="-122"/>
                <a:ea typeface="思源宋体 CN Heavy" panose="02020900000000000000" pitchFamily="18" charset="-122"/>
              </a:rPr>
              <a:t>人物</a:t>
            </a:r>
          </a:p>
        </p:txBody>
      </p:sp>
      <p:cxnSp>
        <p:nvCxnSpPr>
          <p:cNvPr id="7" name="直接连接符 6"/>
          <p:cNvCxnSpPr/>
          <p:nvPr/>
        </p:nvCxnSpPr>
        <p:spPr>
          <a:xfrm>
            <a:off x="1316394" y="1943751"/>
            <a:ext cx="4410526"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4" name="文本框 3"/>
          <p:cNvSpPr txBox="1"/>
          <p:nvPr/>
        </p:nvSpPr>
        <p:spPr>
          <a:xfrm>
            <a:off x="1316355" y="2208530"/>
            <a:ext cx="9628505" cy="3476625"/>
          </a:xfrm>
          <a:prstGeom prst="rect">
            <a:avLst/>
          </a:prstGeom>
          <a:noFill/>
        </p:spPr>
        <p:txBody>
          <a:bodyPr wrap="square" rtlCol="0">
            <a:spAutoFit/>
          </a:bodyPr>
          <a:lstStyle/>
          <a:p>
            <a:r>
              <a:rPr lang="zh-CN" altLang="en-US" sz="2000" b="1">
                <a:latin typeface="楷体" panose="02010609060101010101" charset="-122"/>
                <a:ea typeface="楷体" panose="02010609060101010101" charset="-122"/>
                <a:cs typeface="楷体" panose="02010609060101010101" charset="-122"/>
              </a:rPr>
              <a:t>示例：</a:t>
            </a:r>
            <a:r>
              <a:rPr lang="zh-CN" altLang="en-US" sz="2000" b="1">
                <a:latin typeface="宋体" pitchFamily="2" charset="-122"/>
                <a:ea typeface="宋体" pitchFamily="2" charset="-122"/>
                <a:cs typeface="宋体" panose="02010600030101010101" pitchFamily="2" charset="-122"/>
              </a:rPr>
              <a:t>“我想见见……”聂赫留朵夫不知道该用“您”还是“你”，但随即决定用“您”。他说话的声音并不比平时高。</a:t>
            </a:r>
          </a:p>
          <a:p>
            <a:r>
              <a:rPr lang="zh-CN" altLang="en-US" sz="2000" b="1">
                <a:latin typeface="宋体" pitchFamily="2" charset="-122"/>
                <a:ea typeface="宋体" pitchFamily="2" charset="-122"/>
                <a:cs typeface="宋体" panose="02010600030101010101" pitchFamily="2" charset="-122"/>
              </a:rPr>
              <a:t>     “我想见见您……我……”</a:t>
            </a:r>
          </a:p>
          <a:p>
            <a:r>
              <a:rPr lang="zh-CN" altLang="en-US" sz="2000">
                <a:solidFill>
                  <a:srgbClr val="FF0000"/>
                </a:solidFill>
                <a:latin typeface="楷体" panose="02010609060101010101" charset="-122"/>
                <a:ea typeface="楷体" panose="02010609060101010101" charset="-122"/>
                <a:cs typeface="楷体" panose="02010609060101010101" charset="-122"/>
              </a:rPr>
              <a:t>语言描写。聂赫留朵夫在称呼上的斟酌和语言的不流畅表现了他思想上的矛盾。</a:t>
            </a:r>
          </a:p>
          <a:p>
            <a:r>
              <a:rPr lang="zh-CN" altLang="en-US" sz="2000" b="1">
                <a:solidFill>
                  <a:schemeClr val="tx1"/>
                </a:solidFill>
                <a:latin typeface="宋体" pitchFamily="2" charset="-122"/>
                <a:ea typeface="宋体" pitchFamily="2" charset="-122"/>
                <a:cs typeface="宋体" panose="02010600030101010101" pitchFamily="2" charset="-122"/>
              </a:rPr>
              <a:t>“对，我在做我该做的事，我在认罪。”聂赫留朵夫想。他一想到这里，眼泪就夺眶而出，喉咙也哽住了。他用手指抓住铁栅栏，说不下去，竭力控制住情感，免得哭出来。</a:t>
            </a:r>
          </a:p>
          <a:p>
            <a:r>
              <a:rPr lang="zh-CN" altLang="en-US" sz="2000">
                <a:solidFill>
                  <a:srgbClr val="FF0000"/>
                </a:solidFill>
                <a:latin typeface="楷体" panose="02010609060101010101" charset="-122"/>
                <a:ea typeface="楷体" panose="02010609060101010101" charset="-122"/>
                <a:cs typeface="楷体" panose="02010609060101010101" charset="-122"/>
              </a:rPr>
              <a:t>心理描写。直接写聂赫留朵夫的心理，他认为玛丝洛娃的遭遇的根源在自己，自己应该赎罪。</a:t>
            </a:r>
          </a:p>
          <a:p>
            <a:r>
              <a:rPr lang="zh-CN" altLang="en-US" sz="2000">
                <a:solidFill>
                  <a:srgbClr val="FF0000"/>
                </a:solidFill>
                <a:latin typeface="楷体" panose="02010609060101010101" charset="-122"/>
                <a:ea typeface="楷体" panose="02010609060101010101" charset="-122"/>
                <a:cs typeface="楷体" panose="02010609060101010101" charset="-122"/>
              </a:rPr>
              <a:t>动作、神态描写。聂赫留朵夫的情绪很激动，说明他急于想得到玛丝洛娃的谅解，同意自己赎罪的想法。</a:t>
            </a:r>
          </a:p>
        </p:txBody>
      </p:sp>
    </p:spTree>
  </p:cSld>
  <p:clrMapOvr>
    <a:masterClrMapping/>
  </p:clrMapOvr>
  <p:transition/>
  <p:timing/>
</p:sld>
</file>

<file path=ppt/slides/slide1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pic>
        <p:nvPicPr>
          <p:cNvPr id="16" name="图片 15"/>
          <p:cNvPicPr>
            <a:picLocks noChangeAspect="1"/>
          </p:cNvPicPr>
          <p:nvPr/>
        </p:nvPicPr>
        <p:blipFill>
          <a:blip r:embed="rId2"/>
          <a:stretch>
            <a:fillRect/>
          </a:stretch>
        </p:blipFill>
        <p:spPr>
          <a:xfrm>
            <a:off x="204000" y="0"/>
            <a:ext cx="11784000" cy="6858000"/>
          </a:xfrm>
          <a:prstGeom prst="rect">
            <a:avLst/>
          </a:prstGeom>
        </p:spPr>
      </p:pic>
      <p:sp>
        <p:nvSpPr>
          <p:cNvPr id="6" name="矩形 5"/>
          <p:cNvSpPr/>
          <p:nvPr/>
        </p:nvSpPr>
        <p:spPr>
          <a:xfrm>
            <a:off x="1213791" y="1100974"/>
            <a:ext cx="4755209" cy="706755"/>
          </a:xfrm>
          <a:prstGeom prst="rect">
            <a:avLst/>
          </a:prstGeom>
          <a:noFill/>
        </p:spPr>
        <p:txBody>
          <a:bodyPr wrap="square" rtlCol="0">
            <a:spAutoFit/>
          </a:bodyPr>
          <a:lstStyle/>
          <a:p>
            <a:pPr lvl="0">
              <a:defRPr/>
            </a:pPr>
            <a:r>
              <a:rPr lang="zh-CN" altLang="en-US" sz="4000" b="1">
                <a:gradFill>
                  <a:gsLst>
                    <a:gs pos="100000">
                      <a:schemeClr val="accent1">
                        <a:lumMod val="50000"/>
                      </a:schemeClr>
                    </a:gs>
                    <a:gs pos="13000">
                      <a:schemeClr val="accent1">
                        <a:lumMod val="75000"/>
                      </a:schemeClr>
                    </a:gs>
                  </a:gsLst>
                  <a:lin ang="2700000" scaled="1"/>
                </a:gradFill>
                <a:latin typeface="思源宋体 CN Heavy" panose="02020900000000000000" pitchFamily="18" charset="-122"/>
                <a:ea typeface="思源宋体 CN Heavy" panose="02020900000000000000" pitchFamily="18" charset="-122"/>
              </a:rPr>
              <a:t>具体探究</a:t>
            </a:r>
            <a:r>
              <a:rPr lang="en-US" altLang="zh-CN" sz="4000" b="1">
                <a:gradFill>
                  <a:gsLst>
                    <a:gs pos="100000">
                      <a:schemeClr val="accent1">
                        <a:lumMod val="50000"/>
                      </a:schemeClr>
                    </a:gs>
                    <a:gs pos="13000">
                      <a:schemeClr val="accent1">
                        <a:lumMod val="75000"/>
                      </a:schemeClr>
                    </a:gs>
                  </a:gsLst>
                  <a:lin ang="2700000" scaled="1"/>
                </a:gradFill>
                <a:latin typeface="思源宋体 CN Heavy" panose="02020900000000000000" pitchFamily="18" charset="-122"/>
                <a:ea typeface="思源宋体 CN Heavy" panose="02020900000000000000" pitchFamily="18" charset="-122"/>
              </a:rPr>
              <a:t>—</a:t>
            </a:r>
            <a:r>
              <a:rPr lang="zh-CN" altLang="en-US" sz="4000" b="1">
                <a:gradFill>
                  <a:gsLst>
                    <a:gs pos="100000">
                      <a:schemeClr val="accent1">
                        <a:lumMod val="50000"/>
                      </a:schemeClr>
                    </a:gs>
                    <a:gs pos="13000">
                      <a:schemeClr val="accent1">
                        <a:lumMod val="75000"/>
                      </a:schemeClr>
                    </a:gs>
                  </a:gsLst>
                  <a:lin ang="2700000" scaled="1"/>
                </a:gradFill>
                <a:latin typeface="思源宋体 CN Heavy" panose="02020900000000000000" pitchFamily="18" charset="-122"/>
                <a:ea typeface="思源宋体 CN Heavy" panose="02020900000000000000" pitchFamily="18" charset="-122"/>
              </a:rPr>
              <a:t>人物</a:t>
            </a:r>
          </a:p>
        </p:txBody>
      </p:sp>
      <p:cxnSp>
        <p:nvCxnSpPr>
          <p:cNvPr id="7" name="直接连接符 6"/>
          <p:cNvCxnSpPr/>
          <p:nvPr/>
        </p:nvCxnSpPr>
        <p:spPr>
          <a:xfrm>
            <a:off x="1316394" y="1943751"/>
            <a:ext cx="4410526"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4" name="文本框 3"/>
          <p:cNvSpPr txBox="1"/>
          <p:nvPr/>
        </p:nvSpPr>
        <p:spPr>
          <a:xfrm>
            <a:off x="1315720" y="2208530"/>
            <a:ext cx="9629140" cy="3784600"/>
          </a:xfrm>
          <a:prstGeom prst="rect">
            <a:avLst/>
          </a:prstGeom>
          <a:noFill/>
        </p:spPr>
        <p:txBody>
          <a:bodyPr wrap="square" rtlCol="0">
            <a:spAutoFit/>
          </a:bodyPr>
          <a:lstStyle/>
          <a:p>
            <a:pPr algn="ctr"/>
            <a:r>
              <a:rPr lang="zh-CN" altLang="en-US" sz="2400" b="1">
                <a:latin typeface="宋体" pitchFamily="2" charset="-122"/>
                <a:ea typeface="宋体" pitchFamily="2" charset="-122"/>
                <a:cs typeface="楷体" panose="02010609060101010101" charset="-122"/>
              </a:rPr>
              <a:t>聂赫留朵夫的人物形象</a:t>
            </a:r>
          </a:p>
          <a:p>
            <a:r>
              <a:rPr lang="zh-CN" altLang="en-US" sz="2400">
                <a:latin typeface="楷体" panose="02010609060101010101" charset="-122"/>
                <a:ea typeface="楷体" panose="02010609060101010101" charset="-122"/>
                <a:cs typeface="楷体" panose="02010609060101010101" charset="-122"/>
              </a:rPr>
              <a:t>      聂赫留朵夫既是贵族地主阶级的罪恶的体现者，同时又是本阶级罪恶的批判者。</a:t>
            </a:r>
          </a:p>
          <a:p>
            <a:r>
              <a:rPr lang="zh-CN" altLang="en-US" sz="2400">
                <a:latin typeface="楷体" panose="02010609060101010101" charset="-122"/>
                <a:ea typeface="楷体" panose="02010609060101010101" charset="-122"/>
                <a:cs typeface="楷体" panose="02010609060101010101" charset="-122"/>
              </a:rPr>
              <a:t>      聂赫留朵夫大学时是一个纯洁、热忱、朝气勃勃，有美好追求的青年，进入军队和上流社会后，过起花天酒地、醉生梦死的生活。作风随便，诱奸玛丝洛娃使其怀上孩子，有将其抛弃。多年后，再次遇到了玛丝洛娃，意识到自己是造成她不幸的罪魁祸首，心中的良知引发了他对玛丝洛娃的同情和忏悔。他开始决心赎罪，甚至有和她结婚的念头，表明了他悔改的诚意。从此，他的思想开始升华，灵魂开始走向复活。</a:t>
            </a:r>
          </a:p>
        </p:txBody>
      </p:sp>
    </p:spTree>
  </p:cSld>
  <p:clrMapOvr>
    <a:masterClrMapping/>
  </p:clrMapOvr>
  <p:transition/>
  <p:timing/>
</p:sld>
</file>

<file path=ppt/slides/slide1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pic>
        <p:nvPicPr>
          <p:cNvPr id="16" name="图片 15"/>
          <p:cNvPicPr>
            <a:picLocks noChangeAspect="1"/>
          </p:cNvPicPr>
          <p:nvPr/>
        </p:nvPicPr>
        <p:blipFill>
          <a:blip r:embed="rId2"/>
          <a:stretch>
            <a:fillRect/>
          </a:stretch>
        </p:blipFill>
        <p:spPr>
          <a:xfrm>
            <a:off x="204000" y="0"/>
            <a:ext cx="11784000" cy="6858000"/>
          </a:xfrm>
          <a:prstGeom prst="rect">
            <a:avLst/>
          </a:prstGeom>
        </p:spPr>
      </p:pic>
      <p:sp>
        <p:nvSpPr>
          <p:cNvPr id="6" name="矩形 5"/>
          <p:cNvSpPr/>
          <p:nvPr/>
        </p:nvSpPr>
        <p:spPr>
          <a:xfrm>
            <a:off x="1213791" y="1100974"/>
            <a:ext cx="4755209" cy="706755"/>
          </a:xfrm>
          <a:prstGeom prst="rect">
            <a:avLst/>
          </a:prstGeom>
          <a:noFill/>
        </p:spPr>
        <p:txBody>
          <a:bodyPr wrap="square" rtlCol="0">
            <a:spAutoFit/>
          </a:bodyPr>
          <a:lstStyle/>
          <a:p>
            <a:pPr lvl="0">
              <a:defRPr/>
            </a:pPr>
            <a:r>
              <a:rPr lang="zh-CN" altLang="en-US" sz="4000" b="1">
                <a:gradFill>
                  <a:gsLst>
                    <a:gs pos="100000">
                      <a:schemeClr val="accent1">
                        <a:lumMod val="50000"/>
                      </a:schemeClr>
                    </a:gs>
                    <a:gs pos="13000">
                      <a:schemeClr val="accent1">
                        <a:lumMod val="75000"/>
                      </a:schemeClr>
                    </a:gs>
                  </a:gsLst>
                  <a:lin ang="2700000" scaled="1"/>
                </a:gradFill>
                <a:latin typeface="思源宋体 CN Heavy" panose="02020900000000000000" pitchFamily="18" charset="-122"/>
                <a:ea typeface="思源宋体 CN Heavy" panose="02020900000000000000" pitchFamily="18" charset="-122"/>
              </a:rPr>
              <a:t>具体探究</a:t>
            </a:r>
            <a:r>
              <a:rPr lang="en-US" altLang="zh-CN" sz="4000" b="1">
                <a:gradFill>
                  <a:gsLst>
                    <a:gs pos="100000">
                      <a:schemeClr val="accent1">
                        <a:lumMod val="50000"/>
                      </a:schemeClr>
                    </a:gs>
                    <a:gs pos="13000">
                      <a:schemeClr val="accent1">
                        <a:lumMod val="75000"/>
                      </a:schemeClr>
                    </a:gs>
                  </a:gsLst>
                  <a:lin ang="2700000" scaled="1"/>
                </a:gradFill>
                <a:latin typeface="思源宋体 CN Heavy" panose="02020900000000000000" pitchFamily="18" charset="-122"/>
                <a:ea typeface="思源宋体 CN Heavy" panose="02020900000000000000" pitchFamily="18" charset="-122"/>
              </a:rPr>
              <a:t>—</a:t>
            </a:r>
            <a:r>
              <a:rPr lang="zh-CN" altLang="en-US" sz="4000" b="1">
                <a:gradFill>
                  <a:gsLst>
                    <a:gs pos="100000">
                      <a:schemeClr val="accent1">
                        <a:lumMod val="50000"/>
                      </a:schemeClr>
                    </a:gs>
                    <a:gs pos="13000">
                      <a:schemeClr val="accent1">
                        <a:lumMod val="75000"/>
                      </a:schemeClr>
                    </a:gs>
                  </a:gsLst>
                  <a:lin ang="2700000" scaled="1"/>
                </a:gradFill>
                <a:latin typeface="思源宋体 CN Heavy" panose="02020900000000000000" pitchFamily="18" charset="-122"/>
                <a:ea typeface="思源宋体 CN Heavy" panose="02020900000000000000" pitchFamily="18" charset="-122"/>
              </a:rPr>
              <a:t>人物</a:t>
            </a:r>
          </a:p>
        </p:txBody>
      </p:sp>
      <p:cxnSp>
        <p:nvCxnSpPr>
          <p:cNvPr id="7" name="直接连接符 6"/>
          <p:cNvCxnSpPr/>
          <p:nvPr/>
        </p:nvCxnSpPr>
        <p:spPr>
          <a:xfrm>
            <a:off x="1316394" y="1943751"/>
            <a:ext cx="4410526"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3" name="文本框 2"/>
          <p:cNvSpPr txBox="1"/>
          <p:nvPr/>
        </p:nvSpPr>
        <p:spPr>
          <a:xfrm>
            <a:off x="2530475" y="2395855"/>
            <a:ext cx="7948930" cy="583565"/>
          </a:xfrm>
          <a:prstGeom prst="rect">
            <a:avLst/>
          </a:prstGeom>
          <a:noFill/>
        </p:spPr>
        <p:txBody>
          <a:bodyPr wrap="square" rtlCol="0">
            <a:spAutoFit/>
          </a:bodyPr>
          <a:lstStyle/>
          <a:p>
            <a:r>
              <a:rPr lang="zh-CN" altLang="en-US" sz="3200" b="1">
                <a:latin typeface="宋体" pitchFamily="2" charset="-122"/>
                <a:ea typeface="宋体" pitchFamily="2" charset="-122"/>
              </a:rPr>
              <a:t>二、小说是从哪些方面刻画玛丝洛娃的?</a:t>
            </a:r>
          </a:p>
        </p:txBody>
      </p:sp>
      <p:sp>
        <p:nvSpPr>
          <p:cNvPr id="4" name="文本框 3"/>
          <p:cNvSpPr txBox="1"/>
          <p:nvPr/>
        </p:nvSpPr>
        <p:spPr>
          <a:xfrm>
            <a:off x="2026285" y="3829050"/>
            <a:ext cx="3016250" cy="1198880"/>
          </a:xfrm>
          <a:prstGeom prst="rect">
            <a:avLst/>
          </a:prstGeom>
          <a:noFill/>
        </p:spPr>
        <p:txBody>
          <a:bodyPr wrap="square" rtlCol="0">
            <a:spAutoFit/>
          </a:bodyPr>
          <a:lstStyle/>
          <a:p>
            <a:r>
              <a:rPr lang="zh-CN" altLang="en-US" sz="2400" b="1">
                <a:latin typeface="楷体" panose="02010609060101010101" charset="-122"/>
                <a:ea typeface="楷体" panose="02010609060101010101" charset="-122"/>
                <a:cs typeface="楷体" panose="02010609060101010101" charset="-122"/>
              </a:rPr>
              <a:t>方法指导：通过对文中与人物相关的情节、对话、描写等概括。</a:t>
            </a:r>
          </a:p>
        </p:txBody>
      </p:sp>
      <p:pic>
        <p:nvPicPr>
          <p:cNvPr id="2" name="图片 1"/>
          <p:cNvPicPr>
            <a:picLocks noChangeAspect="1"/>
          </p:cNvPicPr>
          <p:nvPr/>
        </p:nvPicPr>
        <p:blipFill>
          <a:blip r:embed="rId3"/>
          <a:stretch>
            <a:fillRect/>
          </a:stretch>
        </p:blipFill>
        <p:spPr>
          <a:xfrm>
            <a:off x="5179060" y="3117215"/>
            <a:ext cx="5908675" cy="3075305"/>
          </a:xfrm>
          <a:prstGeom prst="rect">
            <a:avLst/>
          </a:prstGeom>
        </p:spPr>
      </p:pic>
    </p:spTree>
  </p:cSld>
  <p:clrMapOvr>
    <a:masterClrMapping/>
  </p:clrMapOvr>
  <p:transition/>
  <p:timing/>
</p:sld>
</file>

<file path=ppt/slides/slide1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pic>
        <p:nvPicPr>
          <p:cNvPr id="16" name="图片 15"/>
          <p:cNvPicPr>
            <a:picLocks noChangeAspect="1"/>
          </p:cNvPicPr>
          <p:nvPr/>
        </p:nvPicPr>
        <p:blipFill>
          <a:blip r:embed="rId2"/>
          <a:stretch>
            <a:fillRect/>
          </a:stretch>
        </p:blipFill>
        <p:spPr>
          <a:xfrm>
            <a:off x="204000" y="0"/>
            <a:ext cx="11784000" cy="6858000"/>
          </a:xfrm>
          <a:prstGeom prst="rect">
            <a:avLst/>
          </a:prstGeom>
        </p:spPr>
      </p:pic>
      <p:sp>
        <p:nvSpPr>
          <p:cNvPr id="6" name="矩形 5"/>
          <p:cNvSpPr/>
          <p:nvPr/>
        </p:nvSpPr>
        <p:spPr>
          <a:xfrm>
            <a:off x="1213791" y="1100974"/>
            <a:ext cx="4755209" cy="706755"/>
          </a:xfrm>
          <a:prstGeom prst="rect">
            <a:avLst/>
          </a:prstGeom>
          <a:noFill/>
        </p:spPr>
        <p:txBody>
          <a:bodyPr wrap="square" rtlCol="0">
            <a:spAutoFit/>
          </a:bodyPr>
          <a:lstStyle/>
          <a:p>
            <a:pPr lvl="0">
              <a:defRPr/>
            </a:pPr>
            <a:r>
              <a:rPr lang="zh-CN" altLang="en-US" sz="4000" b="1">
                <a:gradFill>
                  <a:gsLst>
                    <a:gs pos="100000">
                      <a:schemeClr val="accent1">
                        <a:lumMod val="50000"/>
                      </a:schemeClr>
                    </a:gs>
                    <a:gs pos="13000">
                      <a:schemeClr val="accent1">
                        <a:lumMod val="75000"/>
                      </a:schemeClr>
                    </a:gs>
                  </a:gsLst>
                  <a:lin ang="2700000" scaled="1"/>
                </a:gradFill>
                <a:latin typeface="思源宋体 CN Heavy" panose="02020900000000000000" pitchFamily="18" charset="-122"/>
                <a:ea typeface="思源宋体 CN Heavy" panose="02020900000000000000" pitchFamily="18" charset="-122"/>
              </a:rPr>
              <a:t>具体探究</a:t>
            </a:r>
            <a:r>
              <a:rPr lang="en-US" altLang="zh-CN" sz="4000" b="1">
                <a:gradFill>
                  <a:gsLst>
                    <a:gs pos="100000">
                      <a:schemeClr val="accent1">
                        <a:lumMod val="50000"/>
                      </a:schemeClr>
                    </a:gs>
                    <a:gs pos="13000">
                      <a:schemeClr val="accent1">
                        <a:lumMod val="75000"/>
                      </a:schemeClr>
                    </a:gs>
                  </a:gsLst>
                  <a:lin ang="2700000" scaled="1"/>
                </a:gradFill>
                <a:latin typeface="思源宋体 CN Heavy" panose="02020900000000000000" pitchFamily="18" charset="-122"/>
                <a:ea typeface="思源宋体 CN Heavy" panose="02020900000000000000" pitchFamily="18" charset="-122"/>
              </a:rPr>
              <a:t>—</a:t>
            </a:r>
            <a:r>
              <a:rPr lang="zh-CN" altLang="en-US" sz="4000" b="1">
                <a:gradFill>
                  <a:gsLst>
                    <a:gs pos="100000">
                      <a:schemeClr val="accent1">
                        <a:lumMod val="50000"/>
                      </a:schemeClr>
                    </a:gs>
                    <a:gs pos="13000">
                      <a:schemeClr val="accent1">
                        <a:lumMod val="75000"/>
                      </a:schemeClr>
                    </a:gs>
                  </a:gsLst>
                  <a:lin ang="2700000" scaled="1"/>
                </a:gradFill>
                <a:latin typeface="思源宋体 CN Heavy" panose="02020900000000000000" pitchFamily="18" charset="-122"/>
                <a:ea typeface="思源宋体 CN Heavy" panose="02020900000000000000" pitchFamily="18" charset="-122"/>
              </a:rPr>
              <a:t>人物</a:t>
            </a:r>
          </a:p>
        </p:txBody>
      </p:sp>
      <p:cxnSp>
        <p:nvCxnSpPr>
          <p:cNvPr id="7" name="直接连接符 6"/>
          <p:cNvCxnSpPr/>
          <p:nvPr/>
        </p:nvCxnSpPr>
        <p:spPr>
          <a:xfrm>
            <a:off x="1316394" y="1943751"/>
            <a:ext cx="4410526"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4" name="文本框 3"/>
          <p:cNvSpPr txBox="1"/>
          <p:nvPr/>
        </p:nvSpPr>
        <p:spPr>
          <a:xfrm>
            <a:off x="1315720" y="2208530"/>
            <a:ext cx="9629140" cy="3784600"/>
          </a:xfrm>
          <a:prstGeom prst="rect">
            <a:avLst/>
          </a:prstGeom>
          <a:noFill/>
        </p:spPr>
        <p:txBody>
          <a:bodyPr wrap="square" rtlCol="0">
            <a:spAutoFit/>
          </a:bodyPr>
          <a:lstStyle/>
          <a:p>
            <a:r>
              <a:rPr lang="zh-CN" altLang="en-US" sz="2400" b="1">
                <a:latin typeface="宋体" pitchFamily="2" charset="-122"/>
                <a:ea typeface="宋体" pitchFamily="2" charset="-122"/>
                <a:cs typeface="楷体" panose="02010609060101010101" charset="-122"/>
              </a:rPr>
              <a:t>示例：不过，她从衣衫上看出他是个有钱人，就嫣然一笑。</a:t>
            </a:r>
          </a:p>
          <a:p>
            <a:r>
              <a:rPr lang="zh-CN" altLang="en-US" sz="2400">
                <a:solidFill>
                  <a:srgbClr val="FF0000"/>
                </a:solidFill>
                <a:latin typeface="楷体" panose="02010609060101010101" charset="-122"/>
                <a:ea typeface="楷体" panose="02010609060101010101" charset="-122"/>
                <a:cs typeface="楷体" panose="02010609060101010101" charset="-122"/>
              </a:rPr>
              <a:t>神态描写。玛丝洛娃仍然高兴有人来看她，特别是衣着体面的人，“嫣然一笑”是她作为妓女的习惯表情。</a:t>
            </a:r>
          </a:p>
          <a:p>
            <a:r>
              <a:rPr lang="zh-CN" altLang="en-US" sz="2400" b="1">
                <a:solidFill>
                  <a:schemeClr val="tx1"/>
                </a:solidFill>
                <a:latin typeface="宋体" pitchFamily="2" charset="-122"/>
                <a:ea typeface="宋体" pitchFamily="2" charset="-122"/>
                <a:cs typeface="宋体" panose="02010600030101010101" pitchFamily="2" charset="-122"/>
              </a:rPr>
              <a:t>“我想请求您……给些钱，要是您答应的话。不多……只要十个卢布就行。”她突然说。</a:t>
            </a:r>
          </a:p>
          <a:p>
            <a:r>
              <a:rPr lang="zh-CN" altLang="en-US" sz="2400">
                <a:solidFill>
                  <a:srgbClr val="FF0000"/>
                </a:solidFill>
                <a:latin typeface="楷体" panose="02010609060101010101" charset="-122"/>
                <a:ea typeface="楷体" panose="02010609060101010101" charset="-122"/>
                <a:cs typeface="楷体" panose="02010609060101010101" charset="-122"/>
              </a:rPr>
              <a:t>语言描写。玛丝洛娃不相信聂赫留朵夫的话，把他当作可利用的男人，妖媚地笑着向她要了十个卢布。</a:t>
            </a:r>
          </a:p>
          <a:p>
            <a:r>
              <a:rPr lang="zh-CN" altLang="en-US" sz="2400" b="1">
                <a:solidFill>
                  <a:schemeClr val="tx1"/>
                </a:solidFill>
                <a:latin typeface="宋体" pitchFamily="2" charset="-122"/>
                <a:ea typeface="宋体" pitchFamily="2" charset="-122"/>
                <a:cs typeface="楷体" panose="02010609060101010101" charset="-122"/>
              </a:rPr>
              <a:t>她又像刚才那样微微一笑。</a:t>
            </a:r>
            <a:endParaRPr lang="zh-CN" altLang="en-US" sz="2400">
              <a:solidFill>
                <a:srgbClr val="FF0000"/>
              </a:solidFill>
              <a:latin typeface="楷体" panose="02010609060101010101" charset="-122"/>
              <a:ea typeface="楷体" panose="02010609060101010101" charset="-122"/>
              <a:cs typeface="楷体" panose="02010609060101010101" charset="-122"/>
            </a:endParaRPr>
          </a:p>
          <a:p>
            <a:r>
              <a:rPr lang="zh-CN" altLang="en-US" sz="2400">
                <a:solidFill>
                  <a:srgbClr val="FF0000"/>
                </a:solidFill>
                <a:latin typeface="楷体" panose="02010609060101010101" charset="-122"/>
                <a:ea typeface="楷体" panose="02010609060101010101" charset="-122"/>
                <a:cs typeface="楷体" panose="02010609060101010101" charset="-122"/>
              </a:rPr>
              <a:t>神态描写。玛丝洛娃再次出现的“笑”，让人对其同情，同时更激发了聂赫留朵夫的罪恶感。</a:t>
            </a:r>
          </a:p>
        </p:txBody>
      </p:sp>
    </p:spTree>
  </p:cSld>
  <p:clrMapOvr>
    <a:masterClrMapping/>
  </p:clrMapOvr>
  <p:transition/>
  <p:timing/>
</p:sld>
</file>

<file path=ppt/slides/slide1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pic>
        <p:nvPicPr>
          <p:cNvPr id="16" name="图片 15"/>
          <p:cNvPicPr>
            <a:picLocks noChangeAspect="1"/>
          </p:cNvPicPr>
          <p:nvPr/>
        </p:nvPicPr>
        <p:blipFill>
          <a:blip r:embed="rId2"/>
          <a:stretch>
            <a:fillRect/>
          </a:stretch>
        </p:blipFill>
        <p:spPr>
          <a:xfrm>
            <a:off x="204000" y="0"/>
            <a:ext cx="11784000" cy="6858000"/>
          </a:xfrm>
          <a:prstGeom prst="rect">
            <a:avLst/>
          </a:prstGeom>
        </p:spPr>
      </p:pic>
      <p:sp>
        <p:nvSpPr>
          <p:cNvPr id="6" name="矩形 5"/>
          <p:cNvSpPr/>
          <p:nvPr/>
        </p:nvSpPr>
        <p:spPr>
          <a:xfrm>
            <a:off x="1213791" y="1100974"/>
            <a:ext cx="4755209" cy="706755"/>
          </a:xfrm>
          <a:prstGeom prst="rect">
            <a:avLst/>
          </a:prstGeom>
          <a:noFill/>
        </p:spPr>
        <p:txBody>
          <a:bodyPr wrap="square" rtlCol="0">
            <a:spAutoFit/>
          </a:bodyPr>
          <a:lstStyle/>
          <a:p>
            <a:pPr lvl="0">
              <a:defRPr/>
            </a:pPr>
            <a:r>
              <a:rPr lang="zh-CN" altLang="en-US" sz="4000" b="1">
                <a:gradFill>
                  <a:gsLst>
                    <a:gs pos="100000">
                      <a:schemeClr val="accent1">
                        <a:lumMod val="50000"/>
                      </a:schemeClr>
                    </a:gs>
                    <a:gs pos="13000">
                      <a:schemeClr val="accent1">
                        <a:lumMod val="75000"/>
                      </a:schemeClr>
                    </a:gs>
                  </a:gsLst>
                  <a:lin ang="2700000" scaled="1"/>
                </a:gradFill>
                <a:latin typeface="思源宋体 CN Heavy" panose="02020900000000000000" pitchFamily="18" charset="-122"/>
                <a:ea typeface="思源宋体 CN Heavy" panose="02020900000000000000" pitchFamily="18" charset="-122"/>
              </a:rPr>
              <a:t>具体探究</a:t>
            </a:r>
            <a:r>
              <a:rPr lang="en-US" altLang="zh-CN" sz="4000" b="1">
                <a:gradFill>
                  <a:gsLst>
                    <a:gs pos="100000">
                      <a:schemeClr val="accent1">
                        <a:lumMod val="50000"/>
                      </a:schemeClr>
                    </a:gs>
                    <a:gs pos="13000">
                      <a:schemeClr val="accent1">
                        <a:lumMod val="75000"/>
                      </a:schemeClr>
                    </a:gs>
                  </a:gsLst>
                  <a:lin ang="2700000" scaled="1"/>
                </a:gradFill>
                <a:latin typeface="思源宋体 CN Heavy" panose="02020900000000000000" pitchFamily="18" charset="-122"/>
                <a:ea typeface="思源宋体 CN Heavy" panose="02020900000000000000" pitchFamily="18" charset="-122"/>
              </a:rPr>
              <a:t>—</a:t>
            </a:r>
            <a:r>
              <a:rPr lang="zh-CN" altLang="en-US" sz="4000" b="1">
                <a:gradFill>
                  <a:gsLst>
                    <a:gs pos="100000">
                      <a:schemeClr val="accent1">
                        <a:lumMod val="50000"/>
                      </a:schemeClr>
                    </a:gs>
                    <a:gs pos="13000">
                      <a:schemeClr val="accent1">
                        <a:lumMod val="75000"/>
                      </a:schemeClr>
                    </a:gs>
                  </a:gsLst>
                  <a:lin ang="2700000" scaled="1"/>
                </a:gradFill>
                <a:latin typeface="思源宋体 CN Heavy" panose="02020900000000000000" pitchFamily="18" charset="-122"/>
                <a:ea typeface="思源宋体 CN Heavy" panose="02020900000000000000" pitchFamily="18" charset="-122"/>
              </a:rPr>
              <a:t>人物</a:t>
            </a:r>
          </a:p>
        </p:txBody>
      </p:sp>
      <p:cxnSp>
        <p:nvCxnSpPr>
          <p:cNvPr id="7" name="直接连接符 6"/>
          <p:cNvCxnSpPr/>
          <p:nvPr/>
        </p:nvCxnSpPr>
        <p:spPr>
          <a:xfrm>
            <a:off x="1316394" y="1943751"/>
            <a:ext cx="4410526"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4" name="文本框 3"/>
          <p:cNvSpPr txBox="1"/>
          <p:nvPr/>
        </p:nvSpPr>
        <p:spPr>
          <a:xfrm>
            <a:off x="2177415" y="2399030"/>
            <a:ext cx="8450580" cy="3046095"/>
          </a:xfrm>
          <a:prstGeom prst="rect">
            <a:avLst/>
          </a:prstGeom>
          <a:noFill/>
        </p:spPr>
        <p:txBody>
          <a:bodyPr wrap="square" rtlCol="0">
            <a:spAutoFit/>
          </a:bodyPr>
          <a:lstStyle/>
          <a:p>
            <a:pPr algn="ctr"/>
            <a:r>
              <a:rPr lang="en-US" altLang="zh-CN" sz="2400">
                <a:latin typeface="楷体" panose="02010609060101010101" charset="-122"/>
                <a:ea typeface="楷体" panose="02010609060101010101" charset="-122"/>
                <a:cs typeface="楷体" panose="02010609060101010101" charset="-122"/>
              </a:rPr>
              <a:t>  </a:t>
            </a:r>
            <a:r>
              <a:rPr lang="zh-CN" altLang="en-US" sz="2400" b="1">
                <a:latin typeface="楷体" panose="02010609060101010101" charset="-122"/>
                <a:ea typeface="楷体" panose="02010609060101010101" charset="-122"/>
                <a:cs typeface="楷体" panose="02010609060101010101" charset="-122"/>
              </a:rPr>
              <a:t>玛丝洛娃</a:t>
            </a:r>
            <a:r>
              <a:rPr lang="en-US" altLang="zh-CN" sz="2400" b="1">
                <a:latin typeface="楷体" panose="02010609060101010101" charset="-122"/>
                <a:ea typeface="楷体" panose="02010609060101010101" charset="-122"/>
                <a:cs typeface="楷体" panose="02010609060101010101" charset="-122"/>
              </a:rPr>
              <a:t>人物形象</a:t>
            </a:r>
          </a:p>
          <a:p>
            <a:pPr algn="ctr"/>
            <a:endParaRPr lang="en-US" altLang="zh-CN" sz="2400" b="1">
              <a:latin typeface="楷体" panose="02010609060101010101" charset="-122"/>
              <a:ea typeface="楷体" panose="02010609060101010101" charset="-122"/>
              <a:cs typeface="楷体" panose="02010609060101010101" charset="-122"/>
            </a:endParaRPr>
          </a:p>
          <a:p>
            <a:r>
              <a:rPr lang="zh-CN" altLang="en-US" sz="2400">
                <a:latin typeface="楷体" panose="02010609060101010101" charset="-122"/>
                <a:ea typeface="楷体" panose="02010609060101010101" charset="-122"/>
                <a:cs typeface="楷体" panose="02010609060101010101" charset="-122"/>
              </a:rPr>
              <a:t>  玛丝洛娃原本是个善良、纯朴、天真无邪的少女，自从被聂赫留朵夫引诱和抛弃后，她沦落为妓女，有不幸被诬告为毒害他人的凶手，陷于冤狱之中。她作为俄国下层群众的典型代表，她已经丧失了生命，失去了灵魂，对决心赎罪，帮助她觉醒的聂赫留朵夫充满了怀疑与不信任，对人生、对生活、对社会充满的是厌恶。</a:t>
            </a:r>
          </a:p>
        </p:txBody>
      </p:sp>
    </p:spTree>
  </p:cSld>
  <p:clrMapOvr>
    <a:masterClrMapping/>
  </p:clrMapOvr>
  <p:transition/>
  <p:timing/>
</p:sld>
</file>

<file path=ppt/slides/slide1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pic>
        <p:nvPicPr>
          <p:cNvPr id="16" name="图片 15"/>
          <p:cNvPicPr>
            <a:picLocks noChangeAspect="1"/>
          </p:cNvPicPr>
          <p:nvPr/>
        </p:nvPicPr>
        <p:blipFill>
          <a:blip r:embed="rId2"/>
          <a:stretch>
            <a:fillRect/>
          </a:stretch>
        </p:blipFill>
        <p:spPr>
          <a:xfrm>
            <a:off x="204000" y="0"/>
            <a:ext cx="11784000" cy="6858000"/>
          </a:xfrm>
          <a:prstGeom prst="rect">
            <a:avLst/>
          </a:prstGeom>
        </p:spPr>
      </p:pic>
      <p:sp>
        <p:nvSpPr>
          <p:cNvPr id="6" name="矩形 5"/>
          <p:cNvSpPr/>
          <p:nvPr/>
        </p:nvSpPr>
        <p:spPr>
          <a:xfrm>
            <a:off x="1098550" y="1101090"/>
            <a:ext cx="6269355" cy="706755"/>
          </a:xfrm>
          <a:prstGeom prst="rect">
            <a:avLst/>
          </a:prstGeom>
          <a:noFill/>
        </p:spPr>
        <p:txBody>
          <a:bodyPr wrap="square" rtlCol="0">
            <a:spAutoFit/>
          </a:bodyPr>
          <a:lstStyle/>
          <a:p>
            <a:pPr lvl="0">
              <a:defRPr/>
            </a:pPr>
            <a:r>
              <a:rPr lang="zh-CN" altLang="en-US" sz="4000" b="1">
                <a:gradFill>
                  <a:gsLst>
                    <a:gs pos="100000">
                      <a:schemeClr val="accent1">
                        <a:lumMod val="50000"/>
                      </a:schemeClr>
                    </a:gs>
                    <a:gs pos="13000">
                      <a:schemeClr val="accent1">
                        <a:lumMod val="75000"/>
                      </a:schemeClr>
                    </a:gs>
                  </a:gsLst>
                  <a:lin ang="2700000" scaled="1"/>
                </a:gradFill>
                <a:latin typeface="思源宋体 CN Heavy" panose="02020900000000000000" pitchFamily="18" charset="-122"/>
                <a:ea typeface="思源宋体 CN Heavy" panose="02020900000000000000" pitchFamily="18" charset="-122"/>
              </a:rPr>
              <a:t>具体探究</a:t>
            </a:r>
            <a:r>
              <a:rPr lang="en-US" altLang="zh-CN" sz="4000" b="1">
                <a:gradFill>
                  <a:gsLst>
                    <a:gs pos="100000">
                      <a:schemeClr val="accent1">
                        <a:lumMod val="50000"/>
                      </a:schemeClr>
                    </a:gs>
                    <a:gs pos="13000">
                      <a:schemeClr val="accent1">
                        <a:lumMod val="75000"/>
                      </a:schemeClr>
                    </a:gs>
                  </a:gsLst>
                  <a:lin ang="2700000" scaled="1"/>
                </a:gradFill>
                <a:latin typeface="思源宋体 CN Heavy" panose="02020900000000000000" pitchFamily="18" charset="-122"/>
                <a:ea typeface="思源宋体 CN Heavy" panose="02020900000000000000" pitchFamily="18" charset="-122"/>
              </a:rPr>
              <a:t>—</a:t>
            </a:r>
            <a:r>
              <a:rPr lang="zh-CN" altLang="en-US" sz="4000" b="1">
                <a:gradFill>
                  <a:gsLst>
                    <a:gs pos="100000">
                      <a:schemeClr val="accent1">
                        <a:lumMod val="50000"/>
                      </a:schemeClr>
                    </a:gs>
                    <a:gs pos="13000">
                      <a:schemeClr val="accent1">
                        <a:lumMod val="75000"/>
                      </a:schemeClr>
                    </a:gs>
                  </a:gsLst>
                  <a:lin ang="2700000" scaled="1"/>
                </a:gradFill>
                <a:latin typeface="思源宋体 CN Heavy" panose="02020900000000000000" pitchFamily="18" charset="-122"/>
                <a:ea typeface="思源宋体 CN Heavy" panose="02020900000000000000" pitchFamily="18" charset="-122"/>
              </a:rPr>
              <a:t>托尔斯泰主义</a:t>
            </a:r>
          </a:p>
        </p:txBody>
      </p:sp>
      <p:cxnSp>
        <p:nvCxnSpPr>
          <p:cNvPr id="7" name="直接连接符 6"/>
          <p:cNvCxnSpPr/>
          <p:nvPr/>
        </p:nvCxnSpPr>
        <p:spPr>
          <a:xfrm flipV="1">
            <a:off x="1316355" y="1932940"/>
            <a:ext cx="5593715" cy="10795"/>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4" name="文本框 3"/>
          <p:cNvSpPr txBox="1"/>
          <p:nvPr/>
        </p:nvSpPr>
        <p:spPr>
          <a:xfrm>
            <a:off x="2381250" y="2628900"/>
            <a:ext cx="8188325" cy="2676525"/>
          </a:xfrm>
          <a:prstGeom prst="rect">
            <a:avLst/>
          </a:prstGeom>
          <a:noFill/>
        </p:spPr>
        <p:txBody>
          <a:bodyPr wrap="square" rtlCol="0">
            <a:spAutoFit/>
          </a:bodyPr>
          <a:lstStyle/>
          <a:p>
            <a:r>
              <a:rPr lang="en-US" altLang="zh-CN" sz="2400">
                <a:latin typeface="楷体" panose="02010609060101010101" charset="-122"/>
                <a:ea typeface="楷体" panose="02010609060101010101" charset="-122"/>
                <a:cs typeface="楷体" panose="02010609060101010101" charset="-122"/>
              </a:rPr>
              <a:t>  </a:t>
            </a:r>
            <a:r>
              <a:rPr lang="zh-CN" altLang="en-US" sz="2400">
                <a:latin typeface="楷体" panose="02010609060101010101" charset="-122"/>
                <a:ea typeface="楷体" panose="02010609060101010101" charset="-122"/>
                <a:cs typeface="楷体" panose="02010609060101010101" charset="-122"/>
              </a:rPr>
              <a:t>《复活》是托尔斯泰晚年的代表作品，托尔斯泰在两个主人公身上寄托了美好的人性理想。小说的两个主人公一路走来爱恨情仇，历尽坎坷最终都实现了精神灵魂的“复活”，在两个主人公身上寄托了</a:t>
            </a:r>
            <a:r>
              <a:rPr lang="zh-CN" altLang="en-US" sz="2400">
                <a:solidFill>
                  <a:srgbClr val="FF0000"/>
                </a:solidFill>
                <a:latin typeface="楷体" panose="02010609060101010101" charset="-122"/>
                <a:ea typeface="楷体" panose="02010609060101010101" charset="-122"/>
                <a:cs typeface="楷体" panose="02010609060101010101" charset="-122"/>
              </a:rPr>
              <a:t>赎罪、宽恕、拯救灵魂、“不以暴力抗恶”、“道德自我完善’等美好人性</a:t>
            </a:r>
            <a:r>
              <a:rPr lang="zh-CN" altLang="en-US" sz="2400">
                <a:latin typeface="楷体" panose="02010609060101010101" charset="-122"/>
                <a:ea typeface="楷体" panose="02010609060101010101" charset="-122"/>
                <a:cs typeface="楷体" panose="02010609060101010101" charset="-122"/>
              </a:rPr>
              <a:t>，宣扬一种属于托尔斯泰自己的宗教“博爱”的思想，人们称之为“</a:t>
            </a:r>
            <a:r>
              <a:rPr lang="zh-CN" altLang="en-US" sz="2400">
                <a:solidFill>
                  <a:srgbClr val="FF0000"/>
                </a:solidFill>
                <a:latin typeface="楷体" panose="02010609060101010101" charset="-122"/>
                <a:ea typeface="楷体" panose="02010609060101010101" charset="-122"/>
                <a:cs typeface="楷体" panose="02010609060101010101" charset="-122"/>
              </a:rPr>
              <a:t>托尔斯泰主义</a:t>
            </a:r>
            <a:r>
              <a:rPr lang="zh-CN" altLang="en-US" sz="2400">
                <a:latin typeface="楷体" panose="02010609060101010101" charset="-122"/>
                <a:ea typeface="楷体" panose="02010609060101010101" charset="-122"/>
                <a:cs typeface="楷体" panose="02010609060101010101" charset="-122"/>
              </a:rPr>
              <a:t>”。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pic>
        <p:nvPicPr>
          <p:cNvPr id="16" name="图片 15"/>
          <p:cNvPicPr>
            <a:picLocks noChangeAspect="1"/>
          </p:cNvPicPr>
          <p:nvPr/>
        </p:nvPicPr>
        <p:blipFill>
          <a:blip r:embed="rId2"/>
          <a:stretch>
            <a:fillRect/>
          </a:stretch>
        </p:blipFill>
        <p:spPr>
          <a:xfrm>
            <a:off x="204000" y="0"/>
            <a:ext cx="11784000" cy="6858000"/>
          </a:xfrm>
          <a:prstGeom prst="rect">
            <a:avLst/>
          </a:prstGeom>
        </p:spPr>
      </p:pic>
      <p:sp>
        <p:nvSpPr>
          <p:cNvPr id="6" name="矩形 5"/>
          <p:cNvSpPr/>
          <p:nvPr/>
        </p:nvSpPr>
        <p:spPr>
          <a:xfrm>
            <a:off x="1213791" y="1100974"/>
            <a:ext cx="4755209" cy="706755"/>
          </a:xfrm>
          <a:prstGeom prst="rect">
            <a:avLst/>
          </a:prstGeom>
          <a:noFill/>
        </p:spPr>
        <p:txBody>
          <a:bodyPr wrap="square" rtlCol="0">
            <a:spAutoFit/>
          </a:bodyPr>
          <a:lstStyle/>
          <a:p>
            <a:pPr lvl="0">
              <a:defRPr/>
            </a:pPr>
            <a:r>
              <a:rPr lang="zh-CN" altLang="en-US" sz="4000" b="1">
                <a:gradFill>
                  <a:gsLst>
                    <a:gs pos="100000">
                      <a:schemeClr val="accent1">
                        <a:lumMod val="50000"/>
                      </a:schemeClr>
                    </a:gs>
                    <a:gs pos="13000">
                      <a:schemeClr val="accent1">
                        <a:lumMod val="75000"/>
                      </a:schemeClr>
                    </a:gs>
                  </a:gsLst>
                  <a:lin ang="2700000" scaled="1"/>
                </a:gradFill>
                <a:latin typeface="思源宋体 CN Heavy" panose="02020900000000000000" pitchFamily="18" charset="-122"/>
                <a:ea typeface="思源宋体 CN Heavy" panose="02020900000000000000" pitchFamily="18" charset="-122"/>
              </a:rPr>
              <a:t>合作研讨</a:t>
            </a:r>
            <a:r>
              <a:rPr lang="en-US" altLang="zh-CN" sz="4000" b="1">
                <a:gradFill>
                  <a:gsLst>
                    <a:gs pos="100000">
                      <a:schemeClr val="accent1">
                        <a:lumMod val="50000"/>
                      </a:schemeClr>
                    </a:gs>
                    <a:gs pos="13000">
                      <a:schemeClr val="accent1">
                        <a:lumMod val="75000"/>
                      </a:schemeClr>
                    </a:gs>
                  </a:gsLst>
                  <a:lin ang="2700000" scaled="1"/>
                </a:gradFill>
                <a:latin typeface="思源宋体 CN Heavy" panose="02020900000000000000" pitchFamily="18" charset="-122"/>
                <a:ea typeface="思源宋体 CN Heavy" panose="02020900000000000000" pitchFamily="18" charset="-122"/>
              </a:rPr>
              <a:t>—</a:t>
            </a:r>
            <a:r>
              <a:rPr lang="zh-CN" altLang="en-US" sz="4000" b="1">
                <a:gradFill>
                  <a:gsLst>
                    <a:gs pos="100000">
                      <a:schemeClr val="accent1">
                        <a:lumMod val="50000"/>
                      </a:schemeClr>
                    </a:gs>
                    <a:gs pos="13000">
                      <a:schemeClr val="accent1">
                        <a:lumMod val="75000"/>
                      </a:schemeClr>
                    </a:gs>
                  </a:gsLst>
                  <a:lin ang="2700000" scaled="1"/>
                </a:gradFill>
                <a:latin typeface="思源宋体 CN Heavy" panose="02020900000000000000" pitchFamily="18" charset="-122"/>
                <a:ea typeface="思源宋体 CN Heavy" panose="02020900000000000000" pitchFamily="18" charset="-122"/>
              </a:rPr>
              <a:t>主旨</a:t>
            </a:r>
          </a:p>
        </p:txBody>
      </p:sp>
      <p:cxnSp>
        <p:nvCxnSpPr>
          <p:cNvPr id="7" name="直接连接符 6"/>
          <p:cNvCxnSpPr/>
          <p:nvPr/>
        </p:nvCxnSpPr>
        <p:spPr>
          <a:xfrm>
            <a:off x="1316394" y="1943751"/>
            <a:ext cx="4410526"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4" name="文本框 3"/>
          <p:cNvSpPr txBox="1"/>
          <p:nvPr/>
        </p:nvSpPr>
        <p:spPr>
          <a:xfrm>
            <a:off x="2548255" y="2295525"/>
            <a:ext cx="7407910" cy="2676525"/>
          </a:xfrm>
          <a:prstGeom prst="rect">
            <a:avLst/>
          </a:prstGeom>
          <a:noFill/>
        </p:spPr>
        <p:txBody>
          <a:bodyPr wrap="square" rtlCol="0">
            <a:spAutoFit/>
          </a:bodyPr>
          <a:lstStyle/>
          <a:p>
            <a:r>
              <a:rPr lang="en-US" altLang="zh-CN" sz="2400">
                <a:latin typeface="楷体" panose="02010609060101010101" charset="-122"/>
                <a:ea typeface="楷体" panose="02010609060101010101" charset="-122"/>
                <a:cs typeface="楷体" panose="02010609060101010101" charset="-122"/>
              </a:rPr>
              <a:t>  </a:t>
            </a:r>
            <a:r>
              <a:rPr lang="zh-CN" altLang="en-US" sz="2400">
                <a:latin typeface="楷体" panose="02010609060101010101" charset="-122"/>
                <a:ea typeface="楷体" panose="02010609060101010101" charset="-122"/>
                <a:cs typeface="楷体" panose="02010609060101010101" charset="-122"/>
              </a:rPr>
              <a:t>本文写聂赫留朵夫到监狱探望玛丝洛娃，写到了玛丝洛娃落到社会底层、沦为妓女的经过，表现了被侮辱、被侵害、走入迷途的玛丝洛娃依然对那段生活感到痛苦，聂赫留朵夫对玛丝洛娃的忏悔和赎罪的心理，</a:t>
            </a:r>
            <a:r>
              <a:rPr lang="zh-CN" altLang="en-US" sz="2400">
                <a:solidFill>
                  <a:srgbClr val="FF0000"/>
                </a:solidFill>
                <a:latin typeface="楷体" panose="02010609060101010101" charset="-122"/>
                <a:ea typeface="楷体" panose="02010609060101010101" charset="-122"/>
                <a:cs typeface="楷体" panose="02010609060101010101" charset="-122"/>
              </a:rPr>
              <a:t>这些都暗示了两人开始走向精神的、灵魂的“复活”，托尔斯泰通过这一事件表达了对贵族社会的揭露和批判，并寄寓了美好的人性理想</a:t>
            </a:r>
            <a:r>
              <a:rPr lang="zh-CN" altLang="en-US" sz="2400">
                <a:latin typeface="楷体" panose="02010609060101010101" charset="-122"/>
                <a:ea typeface="楷体" panose="02010609060101010101" charset="-122"/>
                <a:cs typeface="楷体" panose="02010609060101010101" charset="-122"/>
              </a:rPr>
              <a:t>。</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pic>
        <p:nvPicPr>
          <p:cNvPr id="16" name="图片 15"/>
          <p:cNvPicPr>
            <a:picLocks noChangeAspect="1"/>
          </p:cNvPicPr>
          <p:nvPr/>
        </p:nvPicPr>
        <p:blipFill>
          <a:blip r:embed="rId2"/>
          <a:stretch>
            <a:fillRect/>
          </a:stretch>
        </p:blipFill>
        <p:spPr>
          <a:xfrm>
            <a:off x="204000" y="0"/>
            <a:ext cx="11784000" cy="6858000"/>
          </a:xfrm>
          <a:prstGeom prst="rect">
            <a:avLst/>
          </a:prstGeom>
        </p:spPr>
      </p:pic>
      <p:sp>
        <p:nvSpPr>
          <p:cNvPr id="6" name="矩形 5"/>
          <p:cNvSpPr/>
          <p:nvPr/>
        </p:nvSpPr>
        <p:spPr>
          <a:xfrm>
            <a:off x="1213791" y="1100974"/>
            <a:ext cx="4755209" cy="706755"/>
          </a:xfrm>
          <a:prstGeom prst="rect">
            <a:avLst/>
          </a:prstGeom>
          <a:noFill/>
        </p:spPr>
        <p:txBody>
          <a:bodyPr wrap="square" rtlCol="0">
            <a:spAutoFit/>
          </a:bodyPr>
          <a:lstStyle/>
          <a:p>
            <a:pPr lvl="0">
              <a:defRPr/>
            </a:pPr>
            <a:r>
              <a:rPr lang="zh-CN" altLang="en-US" sz="4000" b="1">
                <a:gradFill>
                  <a:gsLst>
                    <a:gs pos="100000">
                      <a:schemeClr val="accent1">
                        <a:lumMod val="50000"/>
                      </a:schemeClr>
                    </a:gs>
                    <a:gs pos="13000">
                      <a:schemeClr val="accent1">
                        <a:lumMod val="75000"/>
                      </a:schemeClr>
                    </a:gs>
                  </a:gsLst>
                  <a:lin ang="2700000" scaled="1"/>
                </a:gradFill>
                <a:latin typeface="思源宋体 CN Heavy" panose="02020900000000000000" pitchFamily="18" charset="-122"/>
                <a:ea typeface="思源宋体 CN Heavy" panose="02020900000000000000" pitchFamily="18" charset="-122"/>
              </a:rPr>
              <a:t>合作研讨</a:t>
            </a:r>
            <a:r>
              <a:rPr lang="en-US" altLang="zh-CN" sz="4000" b="1">
                <a:gradFill>
                  <a:gsLst>
                    <a:gs pos="100000">
                      <a:schemeClr val="accent1">
                        <a:lumMod val="50000"/>
                      </a:schemeClr>
                    </a:gs>
                    <a:gs pos="13000">
                      <a:schemeClr val="accent1">
                        <a:lumMod val="75000"/>
                      </a:schemeClr>
                    </a:gs>
                  </a:gsLst>
                  <a:lin ang="2700000" scaled="1"/>
                </a:gradFill>
                <a:latin typeface="思源宋体 CN Heavy" panose="02020900000000000000" pitchFamily="18" charset="-122"/>
                <a:ea typeface="思源宋体 CN Heavy" panose="02020900000000000000" pitchFamily="18" charset="-122"/>
              </a:rPr>
              <a:t>—</a:t>
            </a:r>
            <a:r>
              <a:rPr lang="zh-CN" altLang="en-US" sz="4000" b="1">
                <a:gradFill>
                  <a:gsLst>
                    <a:gs pos="100000">
                      <a:schemeClr val="accent1">
                        <a:lumMod val="50000"/>
                      </a:schemeClr>
                    </a:gs>
                    <a:gs pos="13000">
                      <a:schemeClr val="accent1">
                        <a:lumMod val="75000"/>
                      </a:schemeClr>
                    </a:gs>
                  </a:gsLst>
                  <a:lin ang="2700000" scaled="1"/>
                </a:gradFill>
                <a:latin typeface="思源宋体 CN Heavy" panose="02020900000000000000" pitchFamily="18" charset="-122"/>
                <a:ea typeface="思源宋体 CN Heavy" panose="02020900000000000000" pitchFamily="18" charset="-122"/>
              </a:rPr>
              <a:t>主旨</a:t>
            </a:r>
          </a:p>
        </p:txBody>
      </p:sp>
      <p:cxnSp>
        <p:nvCxnSpPr>
          <p:cNvPr id="7" name="直接连接符 6"/>
          <p:cNvCxnSpPr/>
          <p:nvPr/>
        </p:nvCxnSpPr>
        <p:spPr>
          <a:xfrm>
            <a:off x="1316394" y="1943751"/>
            <a:ext cx="4410526"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4" name="文本框 3"/>
          <p:cNvSpPr txBox="1"/>
          <p:nvPr/>
        </p:nvSpPr>
        <p:spPr>
          <a:xfrm>
            <a:off x="1213485" y="2295525"/>
            <a:ext cx="9892665" cy="3415030"/>
          </a:xfrm>
          <a:prstGeom prst="rect">
            <a:avLst/>
          </a:prstGeom>
          <a:noFill/>
        </p:spPr>
        <p:txBody>
          <a:bodyPr wrap="square" rtlCol="0">
            <a:spAutoFit/>
          </a:bodyPr>
          <a:lstStyle/>
          <a:p>
            <a:r>
              <a:rPr lang="en-US" altLang="zh-CN" sz="2400">
                <a:latin typeface="楷体" panose="02010609060101010101" charset="-122"/>
                <a:ea typeface="楷体" panose="02010609060101010101" charset="-122"/>
                <a:cs typeface="楷体" panose="02010609060101010101" charset="-122"/>
              </a:rPr>
              <a:t>  </a:t>
            </a:r>
            <a:r>
              <a:rPr lang="zh-CN" altLang="en-US" sz="2400">
                <a:latin typeface="楷体" panose="02010609060101010101" charset="-122"/>
                <a:ea typeface="楷体" panose="02010609060101010101" charset="-122"/>
                <a:cs typeface="楷体" panose="02010609060101010101" charset="-122"/>
              </a:rPr>
              <a:t>《复活》写的是男主人公聂赫留朵夫和女主人公玛丝洛娃精神的复活，主要是聂赫留朵夫精神的复活。小说中多次写到，在聂赫留朵夫身上，精神的人与兽性的人经常在较量。聂赫留朵夫大学时期是一个纯洁、热诚、朝气勃勃。有美好追求的青年，进人军队和上流社会后，过起花天酒地、醉生梦死的生  兽性的人统治了他，精神的人被压制了，沉睡了。 他第二次见到玛经洛娃，以及后来的七八年，便是兽性的人统治着他的时期。正是在这一时期他诱奸了玛丝洛娃，并将她抛弃，而使她沦落到后来的悲惨地步。直到在法庭上巧遇玛丝洛娃，回想当年，抚今追者，良心发现，精神的人苏醒了，渐渐战胜兽性的人，精神的人终于</a:t>
            </a:r>
            <a:r>
              <a:rPr lang="zh-CN" altLang="en-US" sz="2400">
                <a:solidFill>
                  <a:srgbClr val="FF0000"/>
                </a:solidFill>
                <a:latin typeface="楷体" panose="02010609060101010101" charset="-122"/>
                <a:ea typeface="楷体" panose="02010609060101010101" charset="-122"/>
                <a:cs typeface="楷体" panose="02010609060101010101" charset="-122"/>
              </a:rPr>
              <a:t>复活</a:t>
            </a:r>
            <a:r>
              <a:rPr lang="zh-CN" altLang="en-US" sz="2400">
                <a:latin typeface="楷体" panose="02010609060101010101" charset="-122"/>
                <a:ea typeface="楷体" panose="02010609060101010101" charset="-122"/>
                <a:cs typeface="楷体" panose="02010609060101010101" charset="-122"/>
              </a:rPr>
              <a:t>了。</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pic>
        <p:nvPicPr>
          <p:cNvPr id="16" name="图片 15"/>
          <p:cNvPicPr>
            <a:picLocks noChangeAspect="1"/>
          </p:cNvPicPr>
          <p:nvPr/>
        </p:nvPicPr>
        <p:blipFill>
          <a:blip r:embed="rId2"/>
          <a:stretch>
            <a:fillRect/>
          </a:stretch>
        </p:blipFill>
        <p:spPr>
          <a:xfrm>
            <a:off x="204635" y="0"/>
            <a:ext cx="11784000" cy="6858000"/>
          </a:xfrm>
          <a:prstGeom prst="rect">
            <a:avLst/>
          </a:prstGeom>
        </p:spPr>
      </p:pic>
      <p:sp>
        <p:nvSpPr>
          <p:cNvPr id="6" name="矩形 5"/>
          <p:cNvSpPr/>
          <p:nvPr/>
        </p:nvSpPr>
        <p:spPr>
          <a:xfrm>
            <a:off x="1213791" y="1100974"/>
            <a:ext cx="4755209" cy="706755"/>
          </a:xfrm>
          <a:prstGeom prst="rect">
            <a:avLst/>
          </a:prstGeom>
          <a:noFill/>
        </p:spPr>
        <p:txBody>
          <a:bodyPr wrap="square" rtlCol="0">
            <a:spAutoFit/>
          </a:bodyPr>
          <a:lstStyle/>
          <a:p>
            <a:pPr lvl="0">
              <a:defRPr/>
            </a:pPr>
            <a:r>
              <a:rPr lang="zh-CN" altLang="en-US" sz="4000" b="1">
                <a:gradFill>
                  <a:gsLst>
                    <a:gs pos="100000">
                      <a:schemeClr val="accent1">
                        <a:lumMod val="50000"/>
                      </a:schemeClr>
                    </a:gs>
                    <a:gs pos="13000">
                      <a:schemeClr val="accent1">
                        <a:lumMod val="75000"/>
                      </a:schemeClr>
                    </a:gs>
                  </a:gsLst>
                  <a:lin ang="2700000" scaled="1"/>
                </a:gradFill>
                <a:latin typeface="思源宋体 CN Heavy" panose="02020900000000000000" pitchFamily="18" charset="-122"/>
                <a:ea typeface="思源宋体 CN Heavy" panose="02020900000000000000" pitchFamily="18" charset="-122"/>
              </a:rPr>
              <a:t>写作特色</a:t>
            </a:r>
          </a:p>
        </p:txBody>
      </p:sp>
      <p:cxnSp>
        <p:nvCxnSpPr>
          <p:cNvPr id="7" name="直接连接符 6"/>
          <p:cNvCxnSpPr/>
          <p:nvPr/>
        </p:nvCxnSpPr>
        <p:spPr>
          <a:xfrm>
            <a:off x="1316394" y="1943751"/>
            <a:ext cx="4410526"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3" name="文本框 2"/>
          <p:cNvSpPr txBox="1"/>
          <p:nvPr/>
        </p:nvSpPr>
        <p:spPr>
          <a:xfrm>
            <a:off x="2530475" y="2624455"/>
            <a:ext cx="7948930" cy="583565"/>
          </a:xfrm>
          <a:prstGeom prst="rect">
            <a:avLst/>
          </a:prstGeom>
          <a:noFill/>
        </p:spPr>
        <p:txBody>
          <a:bodyPr wrap="square" rtlCol="0">
            <a:spAutoFit/>
          </a:bodyPr>
          <a:lstStyle/>
          <a:p>
            <a:pPr algn="ctr"/>
            <a:r>
              <a:rPr lang="zh-CN" altLang="en-US" sz="3200" b="1">
                <a:latin typeface="宋体" pitchFamily="2" charset="-122"/>
                <a:ea typeface="宋体" pitchFamily="2" charset="-122"/>
              </a:rPr>
              <a:t>请简要概述本文的写作特点</a:t>
            </a:r>
          </a:p>
        </p:txBody>
      </p:sp>
      <p:sp>
        <p:nvSpPr>
          <p:cNvPr id="4" name="文本框 3"/>
          <p:cNvSpPr txBox="1"/>
          <p:nvPr/>
        </p:nvSpPr>
        <p:spPr>
          <a:xfrm>
            <a:off x="1433195" y="3829050"/>
            <a:ext cx="9639935" cy="1198880"/>
          </a:xfrm>
          <a:prstGeom prst="rect">
            <a:avLst/>
          </a:prstGeom>
          <a:noFill/>
        </p:spPr>
        <p:txBody>
          <a:bodyPr wrap="square" rtlCol="0">
            <a:spAutoFit/>
          </a:bodyPr>
          <a:lstStyle/>
          <a:p>
            <a:pPr algn="ctr"/>
            <a:r>
              <a:rPr lang="zh-CN" altLang="en-US" sz="2400" b="1">
                <a:latin typeface="楷体" panose="02010609060101010101" charset="-122"/>
                <a:ea typeface="楷体" panose="02010609060101010101" charset="-122"/>
                <a:cs typeface="楷体" panose="02010609060101010101" charset="-122"/>
              </a:rPr>
              <a:t>细节描写</a:t>
            </a:r>
          </a:p>
          <a:p>
            <a:pPr algn="ctr"/>
            <a:r>
              <a:rPr lang="zh-CN" altLang="en-US" sz="2400" b="1">
                <a:latin typeface="楷体" panose="02010609060101010101" charset="-122"/>
                <a:ea typeface="楷体" panose="02010609060101010101" charset="-122"/>
                <a:cs typeface="楷体" panose="02010609060101010101" charset="-122"/>
              </a:rPr>
              <a:t>讽刺手法</a:t>
            </a:r>
          </a:p>
          <a:p>
            <a:pPr algn="ctr"/>
            <a:r>
              <a:rPr lang="zh-CN" altLang="en-US" sz="2400" b="1">
                <a:latin typeface="楷体" panose="02010609060101010101" charset="-122"/>
                <a:ea typeface="楷体" panose="02010609060101010101" charset="-122"/>
                <a:cs typeface="楷体" panose="02010609060101010101" charset="-122"/>
              </a:rPr>
              <a:t>心理描写</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pic>
        <p:nvPicPr>
          <p:cNvPr id="16" name="图片 15"/>
          <p:cNvPicPr>
            <a:picLocks noChangeAspect="1"/>
          </p:cNvPicPr>
          <p:nvPr/>
        </p:nvPicPr>
        <p:blipFill>
          <a:blip r:embed="rId2"/>
          <a:stretch>
            <a:fillRect/>
          </a:stretch>
        </p:blipFill>
        <p:spPr>
          <a:xfrm>
            <a:off x="204000" y="0"/>
            <a:ext cx="11784000" cy="6858000"/>
          </a:xfrm>
          <a:prstGeom prst="rect">
            <a:avLst/>
          </a:prstGeom>
        </p:spPr>
      </p:pic>
      <p:sp>
        <p:nvSpPr>
          <p:cNvPr id="4" name="文本框 3"/>
          <p:cNvSpPr txBox="1"/>
          <p:nvPr/>
        </p:nvSpPr>
        <p:spPr>
          <a:xfrm>
            <a:off x="1595120" y="1600200"/>
            <a:ext cx="8612505" cy="3599815"/>
          </a:xfrm>
          <a:prstGeom prst="rect">
            <a:avLst/>
          </a:prstGeom>
          <a:noFill/>
        </p:spPr>
        <p:txBody>
          <a:bodyPr wrap="square" rtlCol="0">
            <a:spAutoFit/>
          </a:bodyPr>
          <a:lstStyle/>
          <a:p>
            <a:r>
              <a:rPr lang="en-US" altLang="zh-CN" sz="2800" b="1">
                <a:latin typeface="楷体" panose="02010609060101010101" charset="-122"/>
                <a:ea typeface="楷体" panose="02010609060101010101" charset="-122"/>
                <a:cs typeface="楷体" panose="02010609060101010101" charset="-122"/>
              </a:rPr>
              <a:t>                 </a:t>
            </a:r>
            <a:r>
              <a:rPr lang="zh-CN" altLang="en-US" sz="2800" b="1">
                <a:latin typeface="楷体" panose="02010609060101010101" charset="-122"/>
                <a:ea typeface="楷体" panose="02010609060101010101" charset="-122"/>
                <a:cs typeface="楷体" panose="02010609060101010101" charset="-122"/>
              </a:rPr>
              <a:t>批判现实主义</a:t>
            </a:r>
          </a:p>
          <a:p>
            <a:r>
              <a:rPr lang="zh-CN" altLang="en-US" sz="2800" b="1">
                <a:latin typeface="楷体" panose="02010609060101010101" charset="-122"/>
                <a:ea typeface="楷体" panose="02010609060101010101" charset="-122"/>
                <a:cs typeface="楷体" panose="02010609060101010101" charset="-122"/>
              </a:rPr>
              <a:t>  </a:t>
            </a:r>
          </a:p>
          <a:p>
            <a:r>
              <a:rPr lang="zh-CN" altLang="en-US" sz="2800" b="1">
                <a:latin typeface="楷体" panose="02010609060101010101" charset="-122"/>
                <a:ea typeface="楷体" panose="02010609060101010101" charset="-122"/>
                <a:cs typeface="楷体" panose="02010609060101010101" charset="-122"/>
              </a:rPr>
              <a:t>  </a:t>
            </a:r>
            <a:r>
              <a:rPr lang="zh-CN" altLang="en-US" sz="2400">
                <a:latin typeface="楷体" panose="02010609060101010101" charset="-122"/>
                <a:ea typeface="楷体" panose="02010609060101010101" charset="-122"/>
                <a:cs typeface="楷体" panose="02010609060101010101" charset="-122"/>
              </a:rPr>
              <a:t>批判现实主义特指19世纪在欧洲形成的一种文艺思潮和创作方法。批判现实主义文学是在继承以往文学中的现实主义传统的基础上形成的。最早作出“现实主义是批判”论断的是法国作家蒲鲁东,正式提出“批判现实主义”并给它下定义的是高尔基。</a:t>
            </a:r>
            <a:r>
              <a:rPr lang="zh-CN" altLang="en-US" sz="2400">
                <a:solidFill>
                  <a:srgbClr val="FF0000"/>
                </a:solidFill>
                <a:latin typeface="楷体" panose="02010609060101010101" charset="-122"/>
                <a:ea typeface="楷体" panose="02010609060101010101" charset="-122"/>
                <a:cs typeface="楷体" panose="02010609060101010101" charset="-122"/>
              </a:rPr>
              <a:t>批判现实主义突出的特点是比较广阔和真实地展示了社会生活的各个方面,对现实矛盾的揭示十分深刻。</a:t>
            </a:r>
            <a:r>
              <a:rPr lang="zh-CN" altLang="en-US" sz="2400">
                <a:latin typeface="楷体" panose="02010609060101010101" charset="-122"/>
                <a:ea typeface="楷体" panose="02010609060101010101" charset="-122"/>
                <a:cs typeface="楷体" panose="02010609060101010101" charset="-122"/>
              </a:rPr>
              <a:t>批判现实主义的代表作家有司汤达、巴尔扎克、狄更斯、托尔斯泰等。</a:t>
            </a:r>
          </a:p>
        </p:txBody>
      </p:sp>
    </p:spTree>
  </p:cSld>
  <p:clrMapOvr>
    <a:masterClrMapping/>
  </p:clrMapOvr>
  <p:transition/>
  <p:timing/>
</p:sld>
</file>

<file path=ppt/slides/slide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ctrTitle"/>
          </p:nvPr>
        </p:nvSpPr>
        <p:spPr/>
        <p:txBody>
          <a:bodyPr/>
          <a:lstStyle/>
          <a:p>
            <a:endParaRPr lang="zh-CN" altLang="en-US"/>
          </a:p>
        </p:txBody>
      </p:sp>
      <p:sp>
        <p:nvSpPr>
          <p:cNvPr id="3" name="副标题 2"/>
          <p:cNvSpPr>
            <a:spLocks noGrp="1"/>
          </p:cNvSpPr>
          <p:nvPr>
            <p:ph type="subTitle" idx="1"/>
          </p:nvPr>
        </p:nvSpPr>
        <p:spPr/>
        <p:txBody>
          <a:bodyPr/>
          <a:lstStyle/>
          <a:p>
            <a:endParaRPr lang="zh-CN" altLang="en-US"/>
          </a:p>
        </p:txBody>
      </p:sp>
      <p:pic>
        <p:nvPicPr>
          <p:cNvPr id="29" name="图片 28"/>
          <p:cNvPicPr>
            <a:picLocks noChangeAspect="1"/>
          </p:cNvPicPr>
          <p:nvPr/>
        </p:nvPicPr>
        <p:blipFill>
          <a:blip r:embed="rId2"/>
          <a:stretch>
            <a:fillRect/>
          </a:stretch>
        </p:blipFill>
        <p:spPr>
          <a:xfrm>
            <a:off x="-189514" y="-101600"/>
            <a:ext cx="12571028" cy="7061200"/>
          </a:xfrm>
          <a:prstGeom prst="rect">
            <a:avLst/>
          </a:prstGeom>
        </p:spPr>
      </p:pic>
      <p:sp>
        <p:nvSpPr>
          <p:cNvPr id="4" name="矩形 3"/>
          <p:cNvSpPr/>
          <p:nvPr/>
        </p:nvSpPr>
        <p:spPr>
          <a:xfrm>
            <a:off x="1030514" y="388701"/>
            <a:ext cx="10130972" cy="1198880"/>
          </a:xfrm>
          <a:prstGeom prst="rect">
            <a:avLst/>
          </a:prstGeom>
        </p:spPr>
        <p:txBody>
          <a:bodyPr wrap="square">
            <a:spAutoFit/>
          </a:bodyPr>
          <a:lstStyle/>
          <a:p>
            <a:pPr lvl="0" algn="ctr">
              <a:defRPr/>
            </a:pPr>
            <a:r>
              <a:rPr lang="en-US" altLang="zh-CN" sz="7200">
                <a:solidFill>
                  <a:schemeClr val="tx1"/>
                </a:solidFill>
                <a:effectLst>
                  <a:outerShdw dist="12700" dir="2700000" sx="101000" sy="101000" algn="tl" rotWithShape="0">
                    <a:prstClr val="black">
                      <a:alpha val="20000"/>
                    </a:prstClr>
                  </a:outerShdw>
                </a:effectLst>
                <a:latin typeface="楷体" panose="02010609060101010101" charset="-122"/>
                <a:ea typeface="楷体" panose="02010609060101010101" charset="-122"/>
                <a:cs typeface="楷体" panose="02010609060101010101" charset="-122"/>
              </a:rPr>
              <a:t>《</a:t>
            </a:r>
            <a:r>
              <a:rPr lang="zh-CN" altLang="en-US" sz="7200">
                <a:solidFill>
                  <a:schemeClr val="tx1"/>
                </a:solidFill>
                <a:effectLst>
                  <a:outerShdw dist="12700" dir="2700000" sx="101000" sy="101000" algn="tl" rotWithShape="0">
                    <a:prstClr val="black">
                      <a:alpha val="20000"/>
                    </a:prstClr>
                  </a:outerShdw>
                </a:effectLst>
                <a:latin typeface="楷体" panose="02010609060101010101" charset="-122"/>
                <a:ea typeface="楷体" panose="02010609060101010101" charset="-122"/>
                <a:cs typeface="楷体" panose="02010609060101010101" charset="-122"/>
              </a:rPr>
              <a:t>复活</a:t>
            </a:r>
            <a:r>
              <a:rPr lang="en-US" altLang="zh-CN" sz="7200">
                <a:solidFill>
                  <a:schemeClr val="tx1"/>
                </a:solidFill>
                <a:effectLst>
                  <a:outerShdw dist="12700" dir="2700000" sx="101000" sy="101000" algn="tl" rotWithShape="0">
                    <a:prstClr val="black">
                      <a:alpha val="20000"/>
                    </a:prstClr>
                  </a:outerShdw>
                </a:effectLst>
                <a:latin typeface="楷体" panose="02010609060101010101" charset="-122"/>
                <a:ea typeface="楷体" panose="02010609060101010101" charset="-122"/>
                <a:cs typeface="楷体" panose="02010609060101010101" charset="-122"/>
              </a:rPr>
              <a:t>》</a:t>
            </a:r>
            <a:r>
              <a:rPr lang="zh-CN" altLang="en-US" sz="7200">
                <a:solidFill>
                  <a:schemeClr val="tx1"/>
                </a:solidFill>
                <a:effectLst>
                  <a:outerShdw dist="12700" dir="2700000" sx="101000" sy="101000" algn="tl" rotWithShape="0">
                    <a:prstClr val="black">
                      <a:alpha val="20000"/>
                    </a:prstClr>
                  </a:outerShdw>
                </a:effectLst>
                <a:latin typeface="楷体" panose="02010609060101010101" charset="-122"/>
                <a:ea typeface="楷体" panose="02010609060101010101" charset="-122"/>
                <a:cs typeface="楷体" panose="02010609060101010101" charset="-122"/>
              </a:rPr>
              <a:t>节选</a:t>
            </a:r>
            <a:endParaRPr kumimoji="0" lang="zh-CN" altLang="en-US" sz="7200" b="0" i="0" u="none" strike="noStrike" kern="1200" cap="none" spc="0" normalizeH="0" baseline="0" noProof="0">
              <a:ln>
                <a:noFill/>
              </a:ln>
              <a:solidFill>
                <a:schemeClr val="tx1"/>
              </a:solidFill>
              <a:effectLst>
                <a:outerShdw dist="12700" dir="2700000" sx="101000" sy="101000" algn="tl" rotWithShape="0">
                  <a:prstClr val="black">
                    <a:alpha val="20000"/>
                  </a:prstClr>
                </a:outerShdw>
              </a:effectLst>
              <a:uLnTx/>
              <a:uFillTx/>
              <a:latin typeface="楷体" panose="02010609060101010101" charset="-122"/>
              <a:ea typeface="楷体" panose="02010609060101010101" charset="-122"/>
              <a:cs typeface="楷体" panose="02010609060101010101" charset="-122"/>
            </a:endParaRPr>
          </a:p>
        </p:txBody>
      </p:sp>
      <p:sp>
        <p:nvSpPr>
          <p:cNvPr id="5" name="文本框 4"/>
          <p:cNvSpPr txBox="1"/>
          <p:nvPr/>
        </p:nvSpPr>
        <p:spPr>
          <a:xfrm>
            <a:off x="4778375" y="1974215"/>
            <a:ext cx="4099560" cy="645160"/>
          </a:xfrm>
          <a:prstGeom prst="rect">
            <a:avLst/>
          </a:prstGeom>
          <a:noFill/>
        </p:spPr>
        <p:txBody>
          <a:bodyPr wrap="square" rtlCol="0">
            <a:spAutoFit/>
          </a:bodyPr>
          <a:lstStyle/>
          <a:p>
            <a:r>
              <a:rPr lang="zh-CN" altLang="en-US" sz="3600">
                <a:latin typeface="楷体" panose="02010609060101010101" charset="-122"/>
                <a:ea typeface="楷体" panose="02010609060101010101" charset="-122"/>
                <a:cs typeface="楷体" panose="02010609060101010101" charset="-122"/>
              </a:rPr>
              <a:t>列夫·托尔斯泰</a:t>
            </a:r>
          </a:p>
        </p:txBody>
      </p:sp>
    </p:spTree>
  </p:cSld>
  <p:clrMapOvr>
    <a:masterClrMapping/>
  </p:clrMapOvr>
  <p:transition/>
  <p:timing/>
</p:sld>
</file>

<file path=ppt/slides/slide2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pic>
        <p:nvPicPr>
          <p:cNvPr id="16" name="图片 15"/>
          <p:cNvPicPr>
            <a:picLocks noChangeAspect="1"/>
          </p:cNvPicPr>
          <p:nvPr/>
        </p:nvPicPr>
        <p:blipFill>
          <a:blip r:embed="rId2"/>
          <a:stretch>
            <a:fillRect/>
          </a:stretch>
        </p:blipFill>
        <p:spPr>
          <a:xfrm>
            <a:off x="204000" y="0"/>
            <a:ext cx="11784000" cy="6858000"/>
          </a:xfrm>
          <a:prstGeom prst="rect">
            <a:avLst/>
          </a:prstGeom>
        </p:spPr>
      </p:pic>
      <p:sp>
        <p:nvSpPr>
          <p:cNvPr id="6" name="矩形 5"/>
          <p:cNvSpPr/>
          <p:nvPr/>
        </p:nvSpPr>
        <p:spPr>
          <a:xfrm>
            <a:off x="1213791" y="1100974"/>
            <a:ext cx="4755209" cy="706755"/>
          </a:xfrm>
          <a:prstGeom prst="rect">
            <a:avLst/>
          </a:prstGeom>
          <a:noFill/>
        </p:spPr>
        <p:txBody>
          <a:bodyPr wrap="square" rtlCol="0">
            <a:spAutoFit/>
          </a:bodyPr>
          <a:lstStyle/>
          <a:p>
            <a:pPr lvl="0">
              <a:defRPr/>
            </a:pPr>
            <a:r>
              <a:rPr lang="zh-CN" altLang="en-US" sz="4000" b="1">
                <a:gradFill>
                  <a:gsLst>
                    <a:gs pos="100000">
                      <a:schemeClr val="accent1">
                        <a:lumMod val="50000"/>
                      </a:schemeClr>
                    </a:gs>
                    <a:gs pos="13000">
                      <a:schemeClr val="accent1">
                        <a:lumMod val="75000"/>
                      </a:schemeClr>
                    </a:gs>
                  </a:gsLst>
                  <a:lin ang="2700000" scaled="1"/>
                </a:gradFill>
                <a:latin typeface="思源宋体 CN Heavy" panose="02020900000000000000" pitchFamily="18" charset="-122"/>
                <a:ea typeface="思源宋体 CN Heavy" panose="02020900000000000000" pitchFamily="18" charset="-122"/>
              </a:rPr>
              <a:t>拓展延伸</a:t>
            </a:r>
          </a:p>
        </p:txBody>
      </p:sp>
      <p:cxnSp>
        <p:nvCxnSpPr>
          <p:cNvPr id="7" name="直接连接符 6"/>
          <p:cNvCxnSpPr/>
          <p:nvPr/>
        </p:nvCxnSpPr>
        <p:spPr>
          <a:xfrm>
            <a:off x="1316394" y="1943751"/>
            <a:ext cx="4410526"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3" name="文本框 2"/>
          <p:cNvSpPr txBox="1"/>
          <p:nvPr/>
        </p:nvSpPr>
        <p:spPr>
          <a:xfrm>
            <a:off x="2540000" y="2910205"/>
            <a:ext cx="7948930" cy="583565"/>
          </a:xfrm>
          <a:prstGeom prst="rect">
            <a:avLst/>
          </a:prstGeom>
          <a:noFill/>
        </p:spPr>
        <p:txBody>
          <a:bodyPr wrap="square" rtlCol="0">
            <a:spAutoFit/>
          </a:bodyPr>
          <a:lstStyle/>
          <a:p>
            <a:pPr algn="ctr"/>
            <a:r>
              <a:rPr lang="zh-CN" altLang="en-US" sz="3200" b="1">
                <a:latin typeface="宋体" pitchFamily="2" charset="-122"/>
                <a:ea typeface="宋体" pitchFamily="2" charset="-122"/>
                <a:cs typeface="楷体" panose="02010609060101010101" charset="-122"/>
              </a:rPr>
              <a:t>谈一谈本课带给你的精神启示</a:t>
            </a:r>
          </a:p>
        </p:txBody>
      </p:sp>
    </p:spTree>
  </p:cSld>
  <p:clrMapOvr>
    <a:masterClrMapping/>
  </p:clrMapOvr>
  <p:transition/>
  <p:timing/>
</p:sld>
</file>

<file path=ppt/slides/slide2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pic>
        <p:nvPicPr>
          <p:cNvPr id="16" name="图片 15"/>
          <p:cNvPicPr>
            <a:picLocks noChangeAspect="1"/>
          </p:cNvPicPr>
          <p:nvPr/>
        </p:nvPicPr>
        <p:blipFill>
          <a:blip r:embed="rId2"/>
          <a:stretch>
            <a:fillRect/>
          </a:stretch>
        </p:blipFill>
        <p:spPr>
          <a:xfrm>
            <a:off x="204000" y="0"/>
            <a:ext cx="11784000" cy="6858000"/>
          </a:xfrm>
          <a:prstGeom prst="rect">
            <a:avLst/>
          </a:prstGeom>
        </p:spPr>
      </p:pic>
      <p:sp>
        <p:nvSpPr>
          <p:cNvPr id="6" name="矩形 5"/>
          <p:cNvSpPr/>
          <p:nvPr/>
        </p:nvSpPr>
        <p:spPr>
          <a:xfrm>
            <a:off x="1213791" y="1100974"/>
            <a:ext cx="4755209" cy="706755"/>
          </a:xfrm>
          <a:prstGeom prst="rect">
            <a:avLst/>
          </a:prstGeom>
          <a:noFill/>
        </p:spPr>
        <p:txBody>
          <a:bodyPr wrap="square" rtlCol="0">
            <a:spAutoFit/>
          </a:bodyPr>
          <a:lstStyle/>
          <a:p>
            <a:pPr lvl="0">
              <a:defRPr/>
            </a:pPr>
            <a:r>
              <a:rPr lang="zh-CN" altLang="en-US" sz="4000" b="1">
                <a:gradFill>
                  <a:gsLst>
                    <a:gs pos="100000">
                      <a:schemeClr val="accent1">
                        <a:lumMod val="50000"/>
                      </a:schemeClr>
                    </a:gs>
                    <a:gs pos="13000">
                      <a:schemeClr val="accent1">
                        <a:lumMod val="75000"/>
                      </a:schemeClr>
                    </a:gs>
                  </a:gsLst>
                  <a:lin ang="2700000" scaled="1"/>
                </a:gradFill>
                <a:latin typeface="思源宋体 CN Heavy" panose="02020900000000000000" pitchFamily="18" charset="-122"/>
                <a:ea typeface="思源宋体 CN Heavy" panose="02020900000000000000" pitchFamily="18" charset="-122"/>
              </a:rPr>
              <a:t>课下作业</a:t>
            </a:r>
          </a:p>
        </p:txBody>
      </p:sp>
      <p:cxnSp>
        <p:nvCxnSpPr>
          <p:cNvPr id="7" name="直接连接符 6"/>
          <p:cNvCxnSpPr/>
          <p:nvPr/>
        </p:nvCxnSpPr>
        <p:spPr>
          <a:xfrm>
            <a:off x="1316394" y="1943751"/>
            <a:ext cx="4410526"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3" name="文本框 2"/>
          <p:cNvSpPr txBox="1"/>
          <p:nvPr/>
        </p:nvSpPr>
        <p:spPr>
          <a:xfrm>
            <a:off x="2530475" y="2624455"/>
            <a:ext cx="7948930" cy="583565"/>
          </a:xfrm>
          <a:prstGeom prst="rect">
            <a:avLst/>
          </a:prstGeom>
          <a:noFill/>
        </p:spPr>
        <p:txBody>
          <a:bodyPr wrap="square" rtlCol="0">
            <a:spAutoFit/>
          </a:bodyPr>
          <a:lstStyle/>
          <a:p>
            <a:pPr algn="ctr"/>
            <a:r>
              <a:rPr lang="zh-CN" altLang="en-US" sz="3200" b="1">
                <a:latin typeface="宋体" pitchFamily="2" charset="-122"/>
                <a:ea typeface="宋体" pitchFamily="2" charset="-122"/>
              </a:rPr>
              <a:t>写一则本课的文学短评</a:t>
            </a:r>
          </a:p>
        </p:txBody>
      </p:sp>
    </p:spTree>
  </p:cSld>
  <p:clrMapOvr>
    <a:masterClrMapping/>
  </p:clrMapOvr>
  <p:transition/>
  <p:timing/>
</p:sld>
</file>

<file path=ppt/slides/slide2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ctrTitle"/>
          </p:nvPr>
        </p:nvSpPr>
        <p:spPr/>
        <p:txBody>
          <a:bodyPr/>
          <a:lstStyle/>
          <a:p>
            <a:endParaRPr lang="zh-CN" altLang="en-US"/>
          </a:p>
        </p:txBody>
      </p:sp>
      <p:sp>
        <p:nvSpPr>
          <p:cNvPr id="3" name="副标题 2"/>
          <p:cNvSpPr>
            <a:spLocks noGrp="1"/>
          </p:cNvSpPr>
          <p:nvPr>
            <p:ph type="subTitle" idx="1"/>
          </p:nvPr>
        </p:nvSpPr>
        <p:spPr/>
        <p:txBody>
          <a:bodyPr/>
          <a:lstStyle/>
          <a:p>
            <a:endParaRPr lang="zh-CN" altLang="en-US"/>
          </a:p>
        </p:txBody>
      </p:sp>
      <p:pic>
        <p:nvPicPr>
          <p:cNvPr id="29" name="图片 28"/>
          <p:cNvPicPr>
            <a:picLocks noChangeAspect="1"/>
          </p:cNvPicPr>
          <p:nvPr/>
        </p:nvPicPr>
        <p:blipFill>
          <a:blip r:embed="rId2"/>
          <a:stretch>
            <a:fillRect/>
          </a:stretch>
        </p:blipFill>
        <p:spPr>
          <a:xfrm>
            <a:off x="-189514" y="-101600"/>
            <a:ext cx="12571028" cy="7061200"/>
          </a:xfrm>
          <a:prstGeom prst="rect">
            <a:avLst/>
          </a:prstGeom>
        </p:spPr>
      </p:pic>
      <p:sp>
        <p:nvSpPr>
          <p:cNvPr id="4" name="矩形 3"/>
          <p:cNvSpPr/>
          <p:nvPr/>
        </p:nvSpPr>
        <p:spPr>
          <a:xfrm>
            <a:off x="1030514" y="1360251"/>
            <a:ext cx="10130972" cy="1198880"/>
          </a:xfrm>
          <a:prstGeom prst="rect">
            <a:avLst/>
          </a:prstGeom>
        </p:spPr>
        <p:txBody>
          <a:bodyPr wrap="square">
            <a:spAutoFit/>
          </a:bodyPr>
          <a:lstStyle/>
          <a:p>
            <a:pPr lvl="0" algn="ctr">
              <a:defRPr/>
            </a:pPr>
            <a:r>
              <a:rPr kumimoji="0" lang="zh-CN" altLang="en-US" sz="7200" b="0" i="0" u="none" strike="noStrike" kern="1200" cap="none" spc="0" normalizeH="0" baseline="0" noProof="0">
                <a:ln>
                  <a:noFill/>
                </a:ln>
                <a:solidFill>
                  <a:schemeClr val="tx1"/>
                </a:solidFill>
                <a:effectLst>
                  <a:outerShdw dist="12700" dir="2700000" sx="101000" sy="101000" algn="tl" rotWithShape="0">
                    <a:prstClr val="black">
                      <a:alpha val="20000"/>
                    </a:prstClr>
                  </a:outerShdw>
                </a:effectLst>
                <a:uLnTx/>
                <a:uFillTx/>
                <a:latin typeface="楷体" panose="02010609060101010101" charset="-122"/>
                <a:ea typeface="楷体" panose="02010609060101010101" charset="-122"/>
                <a:cs typeface="楷体" panose="02010609060101010101" charset="-122"/>
              </a:rPr>
              <a:t>谢谢大家</a:t>
            </a:r>
            <a:endParaRPr kumimoji="0" lang="zh-CN" altLang="en-US" sz="7200" b="0" i="0" u="none" strike="noStrike" kern="1200" cap="none" spc="0" normalizeH="0" baseline="0" noProof="0">
              <a:ln>
                <a:noFill/>
              </a:ln>
              <a:solidFill>
                <a:schemeClr val="tx1"/>
              </a:solidFill>
              <a:effectLst>
                <a:outerShdw dist="12700" dir="2700000" sx="101000" sy="101000" algn="tl" rotWithShape="0">
                  <a:prstClr val="black">
                    <a:alpha val="20000"/>
                  </a:prstClr>
                </a:outerShdw>
              </a:effectLst>
              <a:uLnTx/>
              <a:uFillTx/>
              <a:latin typeface="楷体" panose="02010609060101010101" charset="-122"/>
              <a:ea typeface="楷体" panose="02010609060101010101" charset="-122"/>
              <a:cs typeface="楷体" panose="02010609060101010101" charset="-122"/>
            </a:endParaRPr>
          </a:p>
        </p:txBody>
      </p:sp>
      <p:pic>
        <p:nvPicPr>
          <p:cNvPr id="30" name="New picture"/>
          <p:cNvPicPr/>
          <p:nvPr/>
        </p:nvPicPr>
        <p:blipFill>
          <a:blip r:embed="rId3"/>
          <a:stretch>
            <a:fillRect/>
          </a:stretch>
        </p:blipFill>
        <p:spPr>
          <a:xfrm>
            <a:off x="11836400" y="11976100"/>
            <a:ext cx="330200" cy="241300"/>
          </a:xfrm>
          <a:prstGeom prst="cube">
            <a:avLst/>
          </a:prstGeom>
        </p:spPr>
      </p:pic>
    </p:spTree>
  </p:cSld>
  <p:clrMapOvr>
    <a:masterClrMapping/>
  </p:clrMapOvr>
  <p:transition/>
  <p:timing/>
</p:sld>
</file>

<file path=ppt/slides/slide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pic>
        <p:nvPicPr>
          <p:cNvPr id="16" name="图片 15"/>
          <p:cNvPicPr>
            <a:picLocks noChangeAspect="1"/>
          </p:cNvPicPr>
          <p:nvPr/>
        </p:nvPicPr>
        <p:blipFill>
          <a:blip r:embed="rId2"/>
          <a:stretch>
            <a:fillRect/>
          </a:stretch>
        </p:blipFill>
        <p:spPr>
          <a:xfrm>
            <a:off x="204000" y="0"/>
            <a:ext cx="11784000" cy="6858000"/>
          </a:xfrm>
          <a:prstGeom prst="rect">
            <a:avLst/>
          </a:prstGeom>
        </p:spPr>
      </p:pic>
      <p:sp>
        <p:nvSpPr>
          <p:cNvPr id="6" name="矩形 5"/>
          <p:cNvSpPr/>
          <p:nvPr/>
        </p:nvSpPr>
        <p:spPr>
          <a:xfrm>
            <a:off x="1213791" y="1100974"/>
            <a:ext cx="4755209" cy="706755"/>
          </a:xfrm>
          <a:prstGeom prst="rect">
            <a:avLst/>
          </a:prstGeom>
          <a:noFill/>
        </p:spPr>
        <p:txBody>
          <a:bodyPr wrap="square" rtlCol="0">
            <a:spAutoFit/>
          </a:bodyPr>
          <a:lstStyle/>
          <a:p>
            <a:pPr lvl="0" algn="l">
              <a:defRPr/>
            </a:pPr>
            <a:r>
              <a:rPr lang="zh-CN" altLang="zh-CN" sz="4000" b="1">
                <a:gradFill>
                  <a:gsLst>
                    <a:gs pos="100000">
                      <a:schemeClr val="accent1">
                        <a:lumMod val="50000"/>
                      </a:schemeClr>
                    </a:gs>
                    <a:gs pos="13000">
                      <a:schemeClr val="accent1">
                        <a:lumMod val="75000"/>
                      </a:schemeClr>
                    </a:gs>
                  </a:gsLst>
                  <a:lin ang="2700000" scaled="1"/>
                </a:gradFill>
                <a:latin typeface="思源宋体 CN Heavy" panose="02020900000000000000" pitchFamily="18" charset="-122"/>
                <a:ea typeface="思源宋体 CN Heavy" panose="02020900000000000000" pitchFamily="18" charset="-122"/>
              </a:rPr>
              <a:t>走进作者</a:t>
            </a:r>
          </a:p>
        </p:txBody>
      </p:sp>
      <p:cxnSp>
        <p:nvCxnSpPr>
          <p:cNvPr id="7" name="直接连接符 6"/>
          <p:cNvCxnSpPr/>
          <p:nvPr/>
        </p:nvCxnSpPr>
        <p:spPr>
          <a:xfrm>
            <a:off x="1316394" y="1943751"/>
            <a:ext cx="4410526"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2" name="文本框 1"/>
          <p:cNvSpPr txBox="1"/>
          <p:nvPr/>
        </p:nvSpPr>
        <p:spPr>
          <a:xfrm>
            <a:off x="1212850" y="2365375"/>
            <a:ext cx="6628130" cy="2676525"/>
          </a:xfrm>
          <a:prstGeom prst="rect">
            <a:avLst/>
          </a:prstGeom>
          <a:noFill/>
        </p:spPr>
        <p:txBody>
          <a:bodyPr wrap="square" rtlCol="0">
            <a:spAutoFit/>
          </a:bodyPr>
          <a:lstStyle/>
          <a:p>
            <a:r>
              <a:rPr lang="en-US" altLang="zh-CN" sz="2400">
                <a:latin typeface="楷体" panose="02010609060101010101" charset="-122"/>
                <a:ea typeface="楷体" panose="02010609060101010101" charset="-122"/>
                <a:cs typeface="楷体" panose="02010609060101010101" charset="-122"/>
              </a:rPr>
              <a:t>   </a:t>
            </a:r>
            <a:r>
              <a:rPr lang="zh-CN" altLang="en-US" sz="2400">
                <a:latin typeface="楷体" panose="02010609060101010101" charset="-122"/>
                <a:ea typeface="楷体" panose="02010609060101010101" charset="-122"/>
                <a:cs typeface="楷体" panose="02010609060101010101" charset="-122"/>
              </a:rPr>
              <a:t>托尔斯泰（1828年-1910年），小说家、评论家、剧作家和哲学家，同时也是非暴力的无政府主义者和教育改革家。他是在托尔斯泰这个贵族家族中最有影响力的一位。</a:t>
            </a:r>
          </a:p>
          <a:p>
            <a:r>
              <a:rPr lang="zh-CN" altLang="en-US" sz="2400">
                <a:latin typeface="楷体" panose="02010609060101010101" charset="-122"/>
                <a:ea typeface="楷体" panose="02010609060101010101" charset="-122"/>
                <a:cs typeface="楷体" panose="02010609060101010101" charset="-122"/>
              </a:rPr>
              <a:t>  </a:t>
            </a:r>
          </a:p>
          <a:p>
            <a:r>
              <a:rPr lang="zh-CN" altLang="en-US" sz="2400">
                <a:latin typeface="楷体" panose="02010609060101010101" charset="-122"/>
                <a:ea typeface="楷体" panose="02010609060101010101" charset="-122"/>
                <a:cs typeface="楷体" panose="02010609060101010101" charset="-122"/>
              </a:rPr>
              <a:t>代表作：《战争与和平》、《安娜·卡列尼娜》、《复活》、《一个地主的早晨》等。</a:t>
            </a:r>
          </a:p>
        </p:txBody>
      </p:sp>
      <p:pic>
        <p:nvPicPr>
          <p:cNvPr id="3" name="图片 2" descr="f058d94a16155231bf067bbcd4ae7ed5_t012a9e57e7fa50dd7b"/>
          <p:cNvPicPr>
            <a:picLocks noChangeAspect="1"/>
          </p:cNvPicPr>
          <p:nvPr>
            <p:custDataLst>
              <p:tags r:id="rId4"/>
            </p:custDataLst>
          </p:nvPr>
        </p:nvPicPr>
        <p:blipFill>
          <a:blip r:embed="rId3"/>
          <a:stretch>
            <a:fillRect/>
          </a:stretch>
        </p:blipFill>
        <p:spPr>
          <a:xfrm>
            <a:off x="8107680" y="1584325"/>
            <a:ext cx="3080385" cy="4236720"/>
          </a:xfrm>
          <a:prstGeom prst="rect">
            <a:avLst/>
          </a:prstGeom>
        </p:spPr>
      </p:pic>
    </p:spTree>
  </p:cSld>
  <p:clrMapOvr>
    <a:masterClrMapping/>
  </p:clrMapOvr>
  <p:transition/>
  <p:timing/>
</p:sld>
</file>

<file path=ppt/slides/slide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pic>
        <p:nvPicPr>
          <p:cNvPr id="16" name="图片 15"/>
          <p:cNvPicPr>
            <a:picLocks noChangeAspect="1"/>
          </p:cNvPicPr>
          <p:nvPr/>
        </p:nvPicPr>
        <p:blipFill>
          <a:blip r:embed="rId2"/>
          <a:stretch>
            <a:fillRect/>
          </a:stretch>
        </p:blipFill>
        <p:spPr>
          <a:xfrm>
            <a:off x="204000" y="0"/>
            <a:ext cx="11784000" cy="6858000"/>
          </a:xfrm>
          <a:prstGeom prst="rect">
            <a:avLst/>
          </a:prstGeom>
        </p:spPr>
      </p:pic>
      <p:sp>
        <p:nvSpPr>
          <p:cNvPr id="6" name="矩形 5"/>
          <p:cNvSpPr/>
          <p:nvPr/>
        </p:nvSpPr>
        <p:spPr>
          <a:xfrm>
            <a:off x="1213791" y="1100974"/>
            <a:ext cx="4755209" cy="706755"/>
          </a:xfrm>
          <a:prstGeom prst="rect">
            <a:avLst/>
          </a:prstGeom>
          <a:noFill/>
        </p:spPr>
        <p:txBody>
          <a:bodyPr wrap="square" rtlCol="0">
            <a:spAutoFit/>
          </a:bodyPr>
          <a:lstStyle/>
          <a:p>
            <a:pPr lvl="0">
              <a:defRPr/>
            </a:pPr>
            <a:r>
              <a:rPr lang="zh-CN" altLang="en-US" sz="4000" b="1">
                <a:gradFill>
                  <a:gsLst>
                    <a:gs pos="100000">
                      <a:schemeClr val="accent1">
                        <a:lumMod val="50000"/>
                      </a:schemeClr>
                    </a:gs>
                    <a:gs pos="13000">
                      <a:schemeClr val="accent1">
                        <a:lumMod val="75000"/>
                      </a:schemeClr>
                    </a:gs>
                  </a:gsLst>
                  <a:lin ang="2700000" scaled="1"/>
                </a:gradFill>
                <a:latin typeface="思源宋体 CN Heavy" panose="02020900000000000000" pitchFamily="18" charset="-122"/>
                <a:ea typeface="思源宋体 CN Heavy" panose="02020900000000000000" pitchFamily="18" charset="-122"/>
              </a:rPr>
              <a:t>走进作品</a:t>
            </a:r>
          </a:p>
        </p:txBody>
      </p:sp>
      <p:cxnSp>
        <p:nvCxnSpPr>
          <p:cNvPr id="7" name="直接连接符 6"/>
          <p:cNvCxnSpPr/>
          <p:nvPr/>
        </p:nvCxnSpPr>
        <p:spPr>
          <a:xfrm>
            <a:off x="1316394" y="1943751"/>
            <a:ext cx="4410526"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8" name="矩形 7"/>
          <p:cNvSpPr/>
          <p:nvPr/>
        </p:nvSpPr>
        <p:spPr>
          <a:xfrm>
            <a:off x="1209675" y="2092960"/>
            <a:ext cx="9490075" cy="4246245"/>
          </a:xfrm>
          <a:prstGeom prst="rect">
            <a:avLst/>
          </a:prstGeom>
        </p:spPr>
        <p:txBody>
          <a:bodyPr wrap="square">
            <a:spAutoFit/>
          </a:bodyPr>
          <a:lstStyle/>
          <a:p>
            <a:pPr lvl="0">
              <a:lnSpc>
                <a:spcPct val="150000"/>
              </a:lnSpc>
              <a:defRPr/>
            </a:pPr>
            <a:r>
              <a:rPr sz="2000">
                <a:solidFill>
                  <a:prstClr val="black"/>
                </a:solidFill>
                <a:latin typeface="楷体" panose="02010609060101010101" charset="-122"/>
                <a:ea typeface="楷体" panose="02010609060101010101" charset="-122"/>
                <a:cs typeface="楷体" panose="02010609060101010101" charset="-122"/>
              </a:rPr>
              <a:t>  《复活》是俄国作家列夫·托尔斯泰创作的长篇小说，首次出版于1899年。该书取材于一件真实事件，主要描写男主人公聂赫留朵夫引诱姑妈家女仆玛丝洛娃，使她怀孕并被赶出家门。后来，她沦为妓女，因被指控谋财害命而受审判。男主人公以陪审员的身份出庭，见到从前被他引诱的女人，深受良心谴责。他为她奔走伸冤，并请求同她结婚，以赎回自己的罪过。上诉失败后，他陪她流放西伯利亚。他的行为感动了她，使她重新爱他。但为了不损害他的名誉和地位，她最终没有和他结婚而同一个革命者结为伉俪。</a:t>
            </a:r>
          </a:p>
          <a:p>
            <a:pPr lvl="0">
              <a:lnSpc>
                <a:spcPct val="150000"/>
              </a:lnSpc>
              <a:defRPr/>
            </a:pPr>
            <a:endParaRPr sz="2000">
              <a:solidFill>
                <a:prstClr val="black"/>
              </a:solidFill>
              <a:latin typeface="楷体" panose="02010609060101010101" charset="-122"/>
              <a:ea typeface="楷体" panose="02010609060101010101" charset="-122"/>
              <a:cs typeface="楷体" panose="02010609060101010101" charset="-122"/>
            </a:endParaRPr>
          </a:p>
          <a:p>
            <a:pPr lvl="0">
              <a:lnSpc>
                <a:spcPct val="150000"/>
              </a:lnSpc>
              <a:defRPr/>
            </a:pPr>
            <a:endParaRPr sz="2000">
              <a:solidFill>
                <a:prstClr val="black"/>
              </a:solidFill>
              <a:latin typeface="楷体" panose="02010609060101010101" charset="-122"/>
              <a:ea typeface="楷体" panose="02010609060101010101" charset="-122"/>
              <a:cs typeface="楷体" panose="02010609060101010101" charset="-122"/>
            </a:endParaRPr>
          </a:p>
        </p:txBody>
      </p:sp>
    </p:spTree>
  </p:cSld>
  <p:clrMapOvr>
    <a:masterClrMapping/>
  </p:clrMapOvr>
  <p:transition/>
  <p:timing/>
</p:sld>
</file>

<file path=ppt/slides/slide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pic>
        <p:nvPicPr>
          <p:cNvPr id="16" name="图片 15"/>
          <p:cNvPicPr>
            <a:picLocks noChangeAspect="1"/>
          </p:cNvPicPr>
          <p:nvPr/>
        </p:nvPicPr>
        <p:blipFill>
          <a:blip r:embed="rId2"/>
          <a:stretch>
            <a:fillRect/>
          </a:stretch>
        </p:blipFill>
        <p:spPr>
          <a:xfrm>
            <a:off x="204000" y="0"/>
            <a:ext cx="11784000" cy="6858000"/>
          </a:xfrm>
          <a:prstGeom prst="rect">
            <a:avLst/>
          </a:prstGeom>
        </p:spPr>
      </p:pic>
      <p:sp>
        <p:nvSpPr>
          <p:cNvPr id="6" name="矩形 5"/>
          <p:cNvSpPr/>
          <p:nvPr/>
        </p:nvSpPr>
        <p:spPr>
          <a:xfrm>
            <a:off x="1213791" y="1100974"/>
            <a:ext cx="4755209" cy="706755"/>
          </a:xfrm>
          <a:prstGeom prst="rect">
            <a:avLst/>
          </a:prstGeom>
          <a:noFill/>
        </p:spPr>
        <p:txBody>
          <a:bodyPr wrap="square" rtlCol="0">
            <a:spAutoFit/>
          </a:bodyPr>
          <a:lstStyle/>
          <a:p>
            <a:pPr lvl="0">
              <a:defRPr/>
            </a:pPr>
            <a:r>
              <a:rPr lang="zh-CN" altLang="en-US" sz="4000" b="1">
                <a:gradFill>
                  <a:gsLst>
                    <a:gs pos="100000">
                      <a:schemeClr val="accent1">
                        <a:lumMod val="50000"/>
                      </a:schemeClr>
                    </a:gs>
                    <a:gs pos="13000">
                      <a:schemeClr val="accent1">
                        <a:lumMod val="75000"/>
                      </a:schemeClr>
                    </a:gs>
                  </a:gsLst>
                  <a:lin ang="2700000" scaled="1"/>
                </a:gradFill>
                <a:latin typeface="思源宋体 CN Heavy" panose="02020900000000000000" pitchFamily="18" charset="-122"/>
                <a:ea typeface="思源宋体 CN Heavy" panose="02020900000000000000" pitchFamily="18" charset="-122"/>
              </a:rPr>
              <a:t>走进作品</a:t>
            </a:r>
          </a:p>
        </p:txBody>
      </p:sp>
      <p:cxnSp>
        <p:nvCxnSpPr>
          <p:cNvPr id="7" name="直接连接符 6"/>
          <p:cNvCxnSpPr/>
          <p:nvPr/>
        </p:nvCxnSpPr>
        <p:spPr>
          <a:xfrm>
            <a:off x="1316394" y="1943751"/>
            <a:ext cx="4410526"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8" name="矩形 7"/>
          <p:cNvSpPr/>
          <p:nvPr/>
        </p:nvSpPr>
        <p:spPr>
          <a:xfrm>
            <a:off x="1209675" y="2092960"/>
            <a:ext cx="9490075" cy="3322955"/>
          </a:xfrm>
          <a:prstGeom prst="rect">
            <a:avLst/>
          </a:prstGeom>
        </p:spPr>
        <p:txBody>
          <a:bodyPr wrap="square">
            <a:spAutoFit/>
          </a:bodyPr>
          <a:lstStyle/>
          <a:p>
            <a:pPr lvl="0">
              <a:lnSpc>
                <a:spcPct val="150000"/>
              </a:lnSpc>
              <a:defRPr/>
            </a:pPr>
            <a:r>
              <a:rPr sz="2000">
                <a:solidFill>
                  <a:prstClr val="black"/>
                </a:solidFill>
                <a:latin typeface="楷体" panose="02010609060101010101" charset="-122"/>
                <a:ea typeface="楷体" panose="02010609060101010101" charset="-122"/>
                <a:cs typeface="楷体" panose="02010609060101010101" charset="-122"/>
              </a:rPr>
              <a:t>  </a:t>
            </a:r>
          </a:p>
          <a:p>
            <a:pPr lvl="0">
              <a:lnSpc>
                <a:spcPct val="150000"/>
              </a:lnSpc>
              <a:defRPr/>
            </a:pPr>
            <a:r>
              <a:rPr sz="2000">
                <a:solidFill>
                  <a:prstClr val="black"/>
                </a:solidFill>
                <a:latin typeface="楷体" panose="02010609060101010101" charset="-122"/>
                <a:ea typeface="楷体" panose="02010609060101010101" charset="-122"/>
                <a:cs typeface="楷体" panose="02010609060101010101" charset="-122"/>
              </a:rPr>
              <a:t>《复活》是托尔斯泰最后一部长篇小说，是作家一生探索和思想的总结，被誉为俄国批判现实主义发展的高峰。小说通过玛丝洛娃的苦难遭遇和聂赫留朵夫的上诉经过，广泛而深刻地抨击了法庭、监狱、官僚机关的腐败、黑暗，揭露了封建统治阶级骄奢淫逸的生活和反动官吏的残暴昏庸、毫无人性，撕下了官办教会的伪善面纱，反映了农村的破产和农民的极端贫困，勾画了一幅已经走到崩溃边缘的农奴制俄国的社会图画。 《复活》多次被中国教育部列为中学生推荐读物。</a:t>
            </a:r>
          </a:p>
        </p:txBody>
      </p:sp>
    </p:spTree>
  </p:cSld>
  <p:clrMapOvr>
    <a:masterClrMapping/>
  </p:clrMapOvr>
  <p:transition/>
  <p:timing/>
</p:sld>
</file>

<file path=ppt/slides/slide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pic>
        <p:nvPicPr>
          <p:cNvPr id="16" name="图片 15"/>
          <p:cNvPicPr>
            <a:picLocks noChangeAspect="1"/>
          </p:cNvPicPr>
          <p:nvPr/>
        </p:nvPicPr>
        <p:blipFill>
          <a:blip r:embed="rId2"/>
          <a:stretch>
            <a:fillRect/>
          </a:stretch>
        </p:blipFill>
        <p:spPr>
          <a:xfrm>
            <a:off x="204000" y="0"/>
            <a:ext cx="11784000" cy="6858000"/>
          </a:xfrm>
          <a:prstGeom prst="rect">
            <a:avLst/>
          </a:prstGeom>
        </p:spPr>
      </p:pic>
      <p:sp>
        <p:nvSpPr>
          <p:cNvPr id="6" name="矩形 5"/>
          <p:cNvSpPr/>
          <p:nvPr/>
        </p:nvSpPr>
        <p:spPr>
          <a:xfrm>
            <a:off x="1213791" y="1100974"/>
            <a:ext cx="4755209" cy="706755"/>
          </a:xfrm>
          <a:prstGeom prst="rect">
            <a:avLst/>
          </a:prstGeom>
          <a:noFill/>
        </p:spPr>
        <p:txBody>
          <a:bodyPr wrap="square" rtlCol="0">
            <a:spAutoFit/>
          </a:bodyPr>
          <a:lstStyle/>
          <a:p>
            <a:pPr lvl="0">
              <a:defRPr/>
            </a:pPr>
            <a:r>
              <a:rPr lang="zh-CN" altLang="en-US" sz="4000" b="1">
                <a:gradFill>
                  <a:gsLst>
                    <a:gs pos="100000">
                      <a:schemeClr val="accent1">
                        <a:lumMod val="50000"/>
                      </a:schemeClr>
                    </a:gs>
                    <a:gs pos="13000">
                      <a:schemeClr val="accent1">
                        <a:lumMod val="75000"/>
                      </a:schemeClr>
                    </a:gs>
                  </a:gsLst>
                  <a:lin ang="2700000" scaled="1"/>
                </a:gradFill>
                <a:latin typeface="思源宋体 CN Heavy" panose="02020900000000000000" pitchFamily="18" charset="-122"/>
                <a:ea typeface="思源宋体 CN Heavy" panose="02020900000000000000" pitchFamily="18" charset="-122"/>
              </a:rPr>
              <a:t>写作背景</a:t>
            </a:r>
          </a:p>
        </p:txBody>
      </p:sp>
      <p:cxnSp>
        <p:nvCxnSpPr>
          <p:cNvPr id="7" name="直接连接符 6"/>
          <p:cNvCxnSpPr/>
          <p:nvPr/>
        </p:nvCxnSpPr>
        <p:spPr>
          <a:xfrm>
            <a:off x="1316394" y="1943751"/>
            <a:ext cx="4410526"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8" name="矩形 7"/>
          <p:cNvSpPr/>
          <p:nvPr/>
        </p:nvSpPr>
        <p:spPr>
          <a:xfrm>
            <a:off x="1209675" y="2445385"/>
            <a:ext cx="9490075" cy="2861310"/>
          </a:xfrm>
          <a:prstGeom prst="rect">
            <a:avLst/>
          </a:prstGeom>
        </p:spPr>
        <p:txBody>
          <a:bodyPr wrap="square">
            <a:spAutoFit/>
          </a:bodyPr>
          <a:lstStyle/>
          <a:p>
            <a:pPr lvl="0">
              <a:lnSpc>
                <a:spcPct val="150000"/>
              </a:lnSpc>
              <a:defRPr/>
            </a:pPr>
            <a:r>
              <a:rPr sz="2000">
                <a:solidFill>
                  <a:prstClr val="black"/>
                </a:solidFill>
                <a:latin typeface="楷体" panose="02010609060101010101" charset="-122"/>
                <a:ea typeface="楷体" panose="02010609060101010101" charset="-122"/>
                <a:cs typeface="楷体" panose="02010609060101010101" charset="-122"/>
              </a:rPr>
              <a:t>    19世纪70年代末到80年代初，俄国的资本主义迅猛发展，农村遭到巨大的破坏，广大劳动人民的生活日趋赤贫。当时俄土战争的重负，连年饥馑给人民带来更为深重的灾难。这时托尔斯泰越发地关心人民的困苦。他积极地参加当时的救灾工作，目睹了农民和城市贫民的可怕处境，在他多年探索、思考的基础上终于看清了沙皇专制制度的反动本质。 作者参加1891至1892年的赈灾工作，体会农民与地主之间有一条巨大的鸿沟，农民贫困的根源是地主土地私有制。</a:t>
            </a:r>
          </a:p>
        </p:txBody>
      </p:sp>
    </p:spTree>
  </p:cSld>
  <p:clrMapOvr>
    <a:masterClrMapping/>
  </p:clrMapOvr>
  <p:transition/>
  <p:timing/>
</p:sld>
</file>

<file path=ppt/slides/slide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pic>
        <p:nvPicPr>
          <p:cNvPr id="16" name="图片 15"/>
          <p:cNvPicPr>
            <a:picLocks noChangeAspect="1"/>
          </p:cNvPicPr>
          <p:nvPr/>
        </p:nvPicPr>
        <p:blipFill>
          <a:blip r:embed="rId2"/>
          <a:stretch>
            <a:fillRect/>
          </a:stretch>
        </p:blipFill>
        <p:spPr>
          <a:xfrm>
            <a:off x="204000" y="0"/>
            <a:ext cx="11784000" cy="6858000"/>
          </a:xfrm>
          <a:prstGeom prst="rect">
            <a:avLst/>
          </a:prstGeom>
        </p:spPr>
      </p:pic>
      <p:sp>
        <p:nvSpPr>
          <p:cNvPr id="6" name="矩形 5"/>
          <p:cNvSpPr/>
          <p:nvPr/>
        </p:nvSpPr>
        <p:spPr>
          <a:xfrm>
            <a:off x="1213791" y="1100974"/>
            <a:ext cx="4755209" cy="706755"/>
          </a:xfrm>
          <a:prstGeom prst="rect">
            <a:avLst/>
          </a:prstGeom>
          <a:noFill/>
        </p:spPr>
        <p:txBody>
          <a:bodyPr wrap="square" rtlCol="0">
            <a:spAutoFit/>
          </a:bodyPr>
          <a:lstStyle/>
          <a:p>
            <a:pPr lvl="0">
              <a:defRPr/>
            </a:pPr>
            <a:r>
              <a:rPr lang="zh-CN" altLang="en-US" sz="4000" b="1">
                <a:gradFill>
                  <a:gsLst>
                    <a:gs pos="100000">
                      <a:schemeClr val="accent1">
                        <a:lumMod val="50000"/>
                      </a:schemeClr>
                    </a:gs>
                    <a:gs pos="13000">
                      <a:schemeClr val="accent1">
                        <a:lumMod val="75000"/>
                      </a:schemeClr>
                    </a:gs>
                  </a:gsLst>
                  <a:lin ang="2700000" scaled="1"/>
                </a:gradFill>
                <a:latin typeface="思源宋体 CN Heavy" panose="02020900000000000000" pitchFamily="18" charset="-122"/>
                <a:ea typeface="思源宋体 CN Heavy" panose="02020900000000000000" pitchFamily="18" charset="-122"/>
              </a:rPr>
              <a:t>前情回顾</a:t>
            </a:r>
          </a:p>
        </p:txBody>
      </p:sp>
      <p:cxnSp>
        <p:nvCxnSpPr>
          <p:cNvPr id="7" name="直接连接符 6"/>
          <p:cNvCxnSpPr/>
          <p:nvPr/>
        </p:nvCxnSpPr>
        <p:spPr>
          <a:xfrm>
            <a:off x="1316394" y="1943751"/>
            <a:ext cx="4410526"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8" name="矩形 7"/>
          <p:cNvSpPr/>
          <p:nvPr/>
        </p:nvSpPr>
        <p:spPr>
          <a:xfrm>
            <a:off x="1209675" y="2445385"/>
            <a:ext cx="5406390" cy="3322955"/>
          </a:xfrm>
          <a:prstGeom prst="rect">
            <a:avLst/>
          </a:prstGeom>
        </p:spPr>
        <p:txBody>
          <a:bodyPr wrap="square">
            <a:spAutoFit/>
          </a:bodyPr>
          <a:lstStyle/>
          <a:p>
            <a:pPr lvl="0">
              <a:lnSpc>
                <a:spcPct val="150000"/>
              </a:lnSpc>
              <a:defRPr/>
            </a:pPr>
            <a:r>
              <a:rPr sz="2000">
                <a:solidFill>
                  <a:prstClr val="black"/>
                </a:solidFill>
                <a:latin typeface="楷体" panose="02010609060101010101" charset="-122"/>
                <a:ea typeface="楷体" panose="02010609060101010101" charset="-122"/>
                <a:cs typeface="楷体" panose="02010609060101010101" charset="-122"/>
              </a:rPr>
              <a:t>    这里节选的是</a:t>
            </a:r>
            <a:r>
              <a:rPr lang="zh-CN" sz="2000">
                <a:solidFill>
                  <a:prstClr val="black"/>
                </a:solidFill>
                <a:latin typeface="楷体" panose="02010609060101010101" charset="-122"/>
                <a:ea typeface="楷体" panose="02010609060101010101" charset="-122"/>
                <a:cs typeface="楷体" panose="02010609060101010101" charset="-122"/>
              </a:rPr>
              <a:t>第一部第四十三章</a:t>
            </a:r>
            <a:r>
              <a:rPr sz="2000">
                <a:solidFill>
                  <a:prstClr val="black"/>
                </a:solidFill>
                <a:latin typeface="楷体" panose="02010609060101010101" charset="-122"/>
                <a:ea typeface="楷体" panose="02010609060101010101" charset="-122"/>
                <a:cs typeface="楷体" panose="02010609060101010101" charset="-122"/>
              </a:rPr>
              <a:t>，小说前面的情节是：</a:t>
            </a:r>
            <a:r>
              <a:rPr lang="zh-CN" sz="2000">
                <a:solidFill>
                  <a:prstClr val="black"/>
                </a:solidFill>
                <a:latin typeface="楷体" panose="02010609060101010101" charset="-122"/>
                <a:ea typeface="楷体" panose="02010609060101010101" charset="-122"/>
                <a:cs typeface="楷体" panose="02010609060101010101" charset="-122"/>
              </a:rPr>
              <a:t>玛丝洛娃无辜卷入一起谋财害命的官司，蒙冤受屈，即将去服苦役。担任陪审员的贵族聂赫留朵夫在法庭上发现玛丝洛娃正是自己年轻时抛弃了的姑娘，良心深受谴责，经过痛苦的思想斗争，决定去监狱探望玛丝洛娃，祈求宽恕。</a:t>
            </a:r>
          </a:p>
        </p:txBody>
      </p:sp>
      <p:pic>
        <p:nvPicPr>
          <p:cNvPr id="3" name="图片 2" descr="ee855e41966a48b30d81963f32790387_146532888"/>
          <p:cNvPicPr>
            <a:picLocks noChangeAspect="1"/>
          </p:cNvPicPr>
          <p:nvPr/>
        </p:nvPicPr>
        <p:blipFill>
          <a:blip r:embed="rId3"/>
          <a:stretch>
            <a:fillRect/>
          </a:stretch>
        </p:blipFill>
        <p:spPr>
          <a:xfrm>
            <a:off x="6876415" y="1319530"/>
            <a:ext cx="4236720" cy="4822190"/>
          </a:xfrm>
          <a:prstGeom prst="rect">
            <a:avLst/>
          </a:prstGeom>
        </p:spPr>
      </p:pic>
    </p:spTree>
  </p:cSld>
  <p:clrMapOvr>
    <a:masterClrMapping/>
  </p:clrMapOvr>
  <p:transition/>
  <p:timing/>
</p:sld>
</file>

<file path=ppt/slides/slide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pic>
        <p:nvPicPr>
          <p:cNvPr id="16" name="图片 15"/>
          <p:cNvPicPr>
            <a:picLocks noChangeAspect="1"/>
          </p:cNvPicPr>
          <p:nvPr/>
        </p:nvPicPr>
        <p:blipFill>
          <a:blip r:embed="rId2"/>
          <a:stretch>
            <a:fillRect/>
          </a:stretch>
        </p:blipFill>
        <p:spPr>
          <a:xfrm>
            <a:off x="204000" y="0"/>
            <a:ext cx="11784000" cy="6858000"/>
          </a:xfrm>
          <a:prstGeom prst="rect">
            <a:avLst/>
          </a:prstGeom>
        </p:spPr>
      </p:pic>
      <p:sp>
        <p:nvSpPr>
          <p:cNvPr id="6" name="矩形 5"/>
          <p:cNvSpPr/>
          <p:nvPr/>
        </p:nvSpPr>
        <p:spPr>
          <a:xfrm>
            <a:off x="1213791" y="1100974"/>
            <a:ext cx="4755209" cy="706755"/>
          </a:xfrm>
          <a:prstGeom prst="rect">
            <a:avLst/>
          </a:prstGeom>
          <a:noFill/>
        </p:spPr>
        <p:txBody>
          <a:bodyPr wrap="square" rtlCol="0">
            <a:spAutoFit/>
          </a:bodyPr>
          <a:lstStyle/>
          <a:p>
            <a:pPr lvl="0">
              <a:defRPr/>
            </a:pPr>
            <a:r>
              <a:rPr lang="zh-CN" altLang="en-US" sz="4000" b="1">
                <a:gradFill>
                  <a:gsLst>
                    <a:gs pos="100000">
                      <a:schemeClr val="accent1">
                        <a:lumMod val="50000"/>
                      </a:schemeClr>
                    </a:gs>
                    <a:gs pos="13000">
                      <a:schemeClr val="accent1">
                        <a:lumMod val="75000"/>
                      </a:schemeClr>
                    </a:gs>
                  </a:gsLst>
                  <a:lin ang="2700000" scaled="1"/>
                </a:gradFill>
                <a:latin typeface="思源宋体 CN Heavy" panose="02020900000000000000" pitchFamily="18" charset="-122"/>
                <a:ea typeface="思源宋体 CN Heavy" panose="02020900000000000000" pitchFamily="18" charset="-122"/>
              </a:rPr>
              <a:t>整体感知</a:t>
            </a:r>
          </a:p>
        </p:txBody>
      </p:sp>
      <p:cxnSp>
        <p:nvCxnSpPr>
          <p:cNvPr id="7" name="直接连接符 6"/>
          <p:cNvCxnSpPr/>
          <p:nvPr/>
        </p:nvCxnSpPr>
        <p:spPr>
          <a:xfrm>
            <a:off x="1316394" y="1943751"/>
            <a:ext cx="4410526"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3" name="文本框 2"/>
          <p:cNvSpPr txBox="1"/>
          <p:nvPr/>
        </p:nvSpPr>
        <p:spPr>
          <a:xfrm>
            <a:off x="2530475" y="2624455"/>
            <a:ext cx="7948930" cy="583565"/>
          </a:xfrm>
          <a:prstGeom prst="rect">
            <a:avLst/>
          </a:prstGeom>
          <a:noFill/>
        </p:spPr>
        <p:txBody>
          <a:bodyPr wrap="square" rtlCol="0">
            <a:spAutoFit/>
          </a:bodyPr>
          <a:lstStyle/>
          <a:p>
            <a:r>
              <a:rPr lang="zh-CN" altLang="en-US" sz="3200" b="1">
                <a:latin typeface="宋体" pitchFamily="2" charset="-122"/>
                <a:ea typeface="宋体" pitchFamily="2" charset="-122"/>
              </a:rPr>
              <a:t>一、请简要概述课文节选部分的故事情节。</a:t>
            </a:r>
          </a:p>
        </p:txBody>
      </p:sp>
      <p:sp>
        <p:nvSpPr>
          <p:cNvPr id="4" name="文本框 3"/>
          <p:cNvSpPr txBox="1"/>
          <p:nvPr/>
        </p:nvSpPr>
        <p:spPr>
          <a:xfrm>
            <a:off x="3163570" y="3829050"/>
            <a:ext cx="4805680" cy="2306955"/>
          </a:xfrm>
          <a:prstGeom prst="rect">
            <a:avLst/>
          </a:prstGeom>
          <a:noFill/>
        </p:spPr>
        <p:txBody>
          <a:bodyPr wrap="square" rtlCol="0">
            <a:spAutoFit/>
          </a:bodyPr>
          <a:lstStyle/>
          <a:p>
            <a:r>
              <a:rPr lang="zh-CN" altLang="en-US" sz="2400">
                <a:latin typeface="楷体" panose="02010609060101010101" charset="-122"/>
                <a:ea typeface="楷体" panose="02010609060101010101" charset="-122"/>
                <a:cs typeface="楷体" panose="02010609060101010101" charset="-122"/>
              </a:rPr>
              <a:t>明确：小说节选部分,讲述的是聂赫留朵夫以陪审员的身份出庭审理玛丝洛娃的案件。他认出了被告就是十年前被他遗弃的玛丝洛娃，他受到了良心的谴责。为了给自己的灵魂赎罪，他四处奔走为她减刑。</a:t>
            </a:r>
          </a:p>
        </p:txBody>
      </p:sp>
      <p:pic>
        <p:nvPicPr>
          <p:cNvPr id="2" name="图片 1" descr="688c5c5ff03a3da152116561138002b1_219-1Z424164046"/>
          <p:cNvPicPr>
            <a:picLocks noChangeAspect="1"/>
          </p:cNvPicPr>
          <p:nvPr/>
        </p:nvPicPr>
        <p:blipFill>
          <a:blip r:embed="rId3"/>
          <a:stretch>
            <a:fillRect/>
          </a:stretch>
        </p:blipFill>
        <p:spPr>
          <a:xfrm>
            <a:off x="8618855" y="3829050"/>
            <a:ext cx="2562225" cy="243332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pic>
        <p:nvPicPr>
          <p:cNvPr id="16" name="图片 15"/>
          <p:cNvPicPr>
            <a:picLocks noChangeAspect="1"/>
          </p:cNvPicPr>
          <p:nvPr/>
        </p:nvPicPr>
        <p:blipFill>
          <a:blip r:embed="rId2"/>
          <a:stretch>
            <a:fillRect/>
          </a:stretch>
        </p:blipFill>
        <p:spPr>
          <a:xfrm>
            <a:off x="204000" y="0"/>
            <a:ext cx="11784000" cy="6858000"/>
          </a:xfrm>
          <a:prstGeom prst="rect">
            <a:avLst/>
          </a:prstGeom>
        </p:spPr>
      </p:pic>
      <p:sp>
        <p:nvSpPr>
          <p:cNvPr id="6" name="矩形 5"/>
          <p:cNvSpPr/>
          <p:nvPr/>
        </p:nvSpPr>
        <p:spPr>
          <a:xfrm>
            <a:off x="1213791" y="1100974"/>
            <a:ext cx="4755209" cy="706755"/>
          </a:xfrm>
          <a:prstGeom prst="rect">
            <a:avLst/>
          </a:prstGeom>
          <a:noFill/>
        </p:spPr>
        <p:txBody>
          <a:bodyPr wrap="square" rtlCol="0">
            <a:spAutoFit/>
          </a:bodyPr>
          <a:lstStyle/>
          <a:p>
            <a:pPr lvl="0">
              <a:defRPr/>
            </a:pPr>
            <a:r>
              <a:rPr lang="zh-CN" altLang="en-US" sz="4000" b="1">
                <a:gradFill>
                  <a:gsLst>
                    <a:gs pos="100000">
                      <a:schemeClr val="accent1">
                        <a:lumMod val="50000"/>
                      </a:schemeClr>
                    </a:gs>
                    <a:gs pos="13000">
                      <a:schemeClr val="accent1">
                        <a:lumMod val="75000"/>
                      </a:schemeClr>
                    </a:gs>
                  </a:gsLst>
                  <a:lin ang="2700000" scaled="1"/>
                </a:gradFill>
                <a:latin typeface="思源宋体 CN Heavy" panose="02020900000000000000" pitchFamily="18" charset="-122"/>
                <a:ea typeface="思源宋体 CN Heavy" panose="02020900000000000000" pitchFamily="18" charset="-122"/>
              </a:rPr>
              <a:t>具体探究</a:t>
            </a:r>
            <a:r>
              <a:rPr lang="en-US" altLang="zh-CN" sz="4000" b="1">
                <a:gradFill>
                  <a:gsLst>
                    <a:gs pos="100000">
                      <a:schemeClr val="accent1">
                        <a:lumMod val="50000"/>
                      </a:schemeClr>
                    </a:gs>
                    <a:gs pos="13000">
                      <a:schemeClr val="accent1">
                        <a:lumMod val="75000"/>
                      </a:schemeClr>
                    </a:gs>
                  </a:gsLst>
                  <a:lin ang="2700000" scaled="1"/>
                </a:gradFill>
                <a:latin typeface="思源宋体 CN Heavy" panose="02020900000000000000" pitchFamily="18" charset="-122"/>
                <a:ea typeface="思源宋体 CN Heavy" panose="02020900000000000000" pitchFamily="18" charset="-122"/>
              </a:rPr>
              <a:t>—</a:t>
            </a:r>
            <a:r>
              <a:rPr lang="zh-CN" altLang="en-US" sz="4000" b="1">
                <a:gradFill>
                  <a:gsLst>
                    <a:gs pos="100000">
                      <a:schemeClr val="accent1">
                        <a:lumMod val="50000"/>
                      </a:schemeClr>
                    </a:gs>
                    <a:gs pos="13000">
                      <a:schemeClr val="accent1">
                        <a:lumMod val="75000"/>
                      </a:schemeClr>
                    </a:gs>
                  </a:gsLst>
                  <a:lin ang="2700000" scaled="1"/>
                </a:gradFill>
                <a:latin typeface="思源宋体 CN Heavy" panose="02020900000000000000" pitchFamily="18" charset="-122"/>
                <a:ea typeface="思源宋体 CN Heavy" panose="02020900000000000000" pitchFamily="18" charset="-122"/>
              </a:rPr>
              <a:t>人物</a:t>
            </a:r>
          </a:p>
        </p:txBody>
      </p:sp>
      <p:cxnSp>
        <p:nvCxnSpPr>
          <p:cNvPr id="7" name="直接连接符 6"/>
          <p:cNvCxnSpPr/>
          <p:nvPr/>
        </p:nvCxnSpPr>
        <p:spPr>
          <a:xfrm>
            <a:off x="1316394" y="1943751"/>
            <a:ext cx="4410526"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3" name="文本框 2"/>
          <p:cNvSpPr txBox="1"/>
          <p:nvPr/>
        </p:nvSpPr>
        <p:spPr>
          <a:xfrm>
            <a:off x="2530475" y="2395855"/>
            <a:ext cx="7948930" cy="583565"/>
          </a:xfrm>
          <a:prstGeom prst="rect">
            <a:avLst/>
          </a:prstGeom>
          <a:noFill/>
        </p:spPr>
        <p:txBody>
          <a:bodyPr wrap="square" rtlCol="0">
            <a:spAutoFit/>
          </a:bodyPr>
          <a:lstStyle/>
          <a:p>
            <a:r>
              <a:rPr lang="zh-CN" altLang="en-US" sz="3200" b="1">
                <a:latin typeface="宋体" pitchFamily="2" charset="-122"/>
                <a:ea typeface="宋体" pitchFamily="2" charset="-122"/>
              </a:rPr>
              <a:t>二、小说是从哪些方面刻画聂赫留朵夫的?</a:t>
            </a:r>
          </a:p>
        </p:txBody>
      </p:sp>
      <p:sp>
        <p:nvSpPr>
          <p:cNvPr id="4" name="文本框 3"/>
          <p:cNvSpPr txBox="1"/>
          <p:nvPr/>
        </p:nvSpPr>
        <p:spPr>
          <a:xfrm>
            <a:off x="2026285" y="3829050"/>
            <a:ext cx="3016250" cy="1198880"/>
          </a:xfrm>
          <a:prstGeom prst="rect">
            <a:avLst/>
          </a:prstGeom>
          <a:noFill/>
        </p:spPr>
        <p:txBody>
          <a:bodyPr wrap="square" rtlCol="0">
            <a:spAutoFit/>
          </a:bodyPr>
          <a:lstStyle/>
          <a:p>
            <a:r>
              <a:rPr lang="zh-CN" altLang="en-US" sz="2400" b="1">
                <a:latin typeface="楷体" panose="02010609060101010101" charset="-122"/>
                <a:ea typeface="楷体" panose="02010609060101010101" charset="-122"/>
                <a:cs typeface="楷体" panose="02010609060101010101" charset="-122"/>
              </a:rPr>
              <a:t>方法指导：通过对文中与人物相关的情节、对话、描写等概括。</a:t>
            </a:r>
          </a:p>
        </p:txBody>
      </p:sp>
      <p:pic>
        <p:nvPicPr>
          <p:cNvPr id="2" name="图片 1"/>
          <p:cNvPicPr>
            <a:picLocks noChangeAspect="1"/>
          </p:cNvPicPr>
          <p:nvPr/>
        </p:nvPicPr>
        <p:blipFill>
          <a:blip r:embed="rId3"/>
          <a:stretch>
            <a:fillRect/>
          </a:stretch>
        </p:blipFill>
        <p:spPr>
          <a:xfrm>
            <a:off x="5179060" y="3117215"/>
            <a:ext cx="5908675" cy="3075305"/>
          </a:xfrm>
          <a:prstGeom prst="rect">
            <a:avLst/>
          </a:prstGeom>
        </p:spPr>
      </p:pic>
    </p:spTree>
  </p:cSld>
  <p:clrMapOvr>
    <a:masterClrMapping/>
  </p:clrMapOvr>
  <p:transition/>
  <p:timing/>
</p:sld>
</file>

<file path=ppt/tags/tag1.xml><?xml version="1.0" encoding="utf-8"?>
<p:tagLst xmlns:p="http://schemas.openxmlformats.org/presentationml/2006/main">
  <p:tag name="KSO_WM_UNIT_PLACING_PICTURE_USER_VIEWPORT" val="{&quot;height&quot;:15840,&quot;width&quot;:11121}"/>
</p:tagLst>
</file>

<file path=ppt/tags/tag2.xml><?xml version="1.0" encoding="utf-8"?>
<p:tagLst xmlns:p="http://schemas.openxmlformats.org/presentationml/2006/main">
  <p:tag name="AS_OS" val="Unix 3.10 unknown"/>
  <p:tag name="AS_RELEASE_DATE" val="2017.06.20"/>
  <p:tag name="AS_TITLE" val="Aspose.Slides for Java"/>
  <p:tag name="AS_VERSION" val="17.6"/>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E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Arial"/>
        <a:cs typeface="Arial"/>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1_Office 主题">
  <a:themeElements>
    <a:clrScheme name="Office">
      <a:dk1>
        <a:sysClr val="windowText" lastClr="000000"/>
      </a:dk1>
      <a:lt1>
        <a:sysClr val="window" lastClr="FFFE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Arial"/>
        <a:cs typeface="Arial"/>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E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65</Paragraphs>
  <Slides>22</Slides>
  <Notes>1</Notes>
  <TotalTime>0</TotalTime>
  <HiddenSlides>0</HiddenSlides>
  <MMClips>0</MMClips>
  <ScaleCrop>0</ScaleCrop>
  <HeadingPairs>
    <vt:vector baseType="variant" size="4">
      <vt:variant>
        <vt:lpstr>Theme</vt:lpstr>
      </vt:variant>
      <vt:variant>
        <vt:i4>1</vt:i4>
      </vt:variant>
      <vt:variant>
        <vt:lpstr>Slide Titles</vt:lpstr>
      </vt:variant>
      <vt:variant>
        <vt:i4>22</vt:i4>
      </vt:variant>
    </vt:vector>
  </HeadingPairs>
  <TitlesOfParts>
    <vt:vector baseType="lpstr" size="23">
      <vt:lpstr>Office 主题</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vector>
  </TitlesOfParts>
  <LinksUpToDate>0</LinksUpToDate>
  <SharedDoc>0</SharedDoc>
  <HyperlinksChanged>0</HyperlinksChanged>
  <Application>Aspose.Slides for Java</Application>
  <AppVersion>17.0600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2020-12-23T11:53:07.685</cp:lastPrinted>
  <dcterms:created xsi:type="dcterms:W3CDTF">2020-12-23T11:53:07Z</dcterms:created>
  <dcterms:modified xsi:type="dcterms:W3CDTF">2020-12-23T03:53:12Z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