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58" r:id="rId5"/>
    <p:sldId id="263" r:id="rId6"/>
    <p:sldId id="262" r:id="rId7"/>
    <p:sldId id="261" r:id="rId8"/>
    <p:sldId id="264" r:id="rId9"/>
    <p:sldId id="315" r:id="rId10"/>
    <p:sldId id="265" r:id="rId11"/>
    <p:sldId id="267" r:id="rId12"/>
    <p:sldId id="268" r:id="rId13"/>
    <p:sldId id="269" r:id="rId14"/>
    <p:sldId id="270" r:id="rId15"/>
    <p:sldId id="271" r:id="rId16"/>
    <p:sldId id="272" r:id="rId17"/>
    <p:sldId id="274" r:id="rId18"/>
    <p:sldId id="275" r:id="rId19"/>
    <p:sldId id="304" r:id="rId20"/>
    <p:sldId id="316" r:id="rId21"/>
    <p:sldId id="317" r:id="rId22"/>
    <p:sldId id="318" r:id="rId23"/>
    <p:sldId id="320" r:id="rId24"/>
    <p:sldId id="319" r:id="rId25"/>
    <p:sldId id="276" r:id="rId26"/>
    <p:sldId id="277" r:id="rId27"/>
    <p:sldId id="278" r:id="rId28"/>
    <p:sldId id="279" r:id="rId29"/>
    <p:sldId id="280" r:id="rId30"/>
    <p:sldId id="281" r:id="rId31"/>
    <p:sldId id="282" r:id="rId32"/>
    <p:sldId id="283" r:id="rId33"/>
    <p:sldId id="284" r:id="rId34"/>
    <p:sldId id="299" r:id="rId35"/>
    <p:sldId id="301" r:id="rId36"/>
    <p:sldId id="285" r:id="rId37"/>
    <p:sldId id="323" r:id="rId38"/>
    <p:sldId id="313" r:id="rId39"/>
    <p:sldId id="312" r:id="rId40"/>
    <p:sldId id="321"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324" r:id="rId54"/>
    <p:sldId id="322"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7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2016/11/23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CE98A2-F26E-4DB3-BD81-495FEF328BBF}" type="datetimeFigureOut">
              <a:rPr lang="zh-CN" altLang="en-US" smtClean="0"/>
              <a:pPr/>
              <a:t>2016/11/23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45693-3626-485B-957C-E31918FD9BF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24.jpe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5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34" descr="39432564e3feb7a2f63654d7"/>
          <p:cNvPicPr>
            <a:picLocks noChangeAspect="1" noChangeArrowheads="1"/>
          </p:cNvPicPr>
          <p:nvPr/>
        </p:nvPicPr>
        <p:blipFill>
          <a:blip r:embed="rId2" cstate="print"/>
          <a:srcRect/>
          <a:stretch>
            <a:fillRect/>
          </a:stretch>
        </p:blipFill>
        <p:spPr bwMode="auto">
          <a:xfrm>
            <a:off x="0" y="4763"/>
            <a:ext cx="9144000" cy="6853237"/>
          </a:xfrm>
          <a:prstGeom prst="rect">
            <a:avLst/>
          </a:prstGeom>
          <a:noFill/>
          <a:ln w="9525">
            <a:noFill/>
            <a:miter lim="800000"/>
            <a:headEnd/>
            <a:tailEnd/>
          </a:ln>
        </p:spPr>
      </p:pic>
      <p:pic>
        <p:nvPicPr>
          <p:cNvPr id="2051" name="Picture 1033" descr="szyl"/>
          <p:cNvPicPr>
            <a:picLocks noChangeAspect="1" noChangeArrowheads="1"/>
          </p:cNvPicPr>
          <p:nvPr/>
        </p:nvPicPr>
        <p:blipFill>
          <a:blip r:embed="rId3" cstate="print"/>
          <a:srcRect/>
          <a:stretch>
            <a:fillRect/>
          </a:stretch>
        </p:blipFill>
        <p:spPr bwMode="auto">
          <a:xfrm>
            <a:off x="1403350" y="3500438"/>
            <a:ext cx="6553200" cy="1992312"/>
          </a:xfrm>
          <a:prstGeom prst="rect">
            <a:avLst/>
          </a:prstGeom>
          <a:noFill/>
          <a:ln w="9525">
            <a:noFill/>
            <a:miter lim="800000"/>
            <a:headEnd/>
            <a:tailEnd/>
          </a:ln>
        </p:spPr>
      </p:pic>
      <p:sp>
        <p:nvSpPr>
          <p:cNvPr id="2052" name="Text Box 1035"/>
          <p:cNvSpPr txBox="1">
            <a:spLocks noChangeArrowheads="1"/>
          </p:cNvSpPr>
          <p:nvPr/>
        </p:nvSpPr>
        <p:spPr bwMode="auto">
          <a:xfrm>
            <a:off x="5435600" y="5661025"/>
            <a:ext cx="1728788" cy="579438"/>
          </a:xfrm>
          <a:prstGeom prst="rect">
            <a:avLst/>
          </a:prstGeom>
          <a:noFill/>
          <a:ln w="9525">
            <a:noFill/>
            <a:miter lim="800000"/>
            <a:headEnd/>
            <a:tailEnd/>
          </a:ln>
        </p:spPr>
        <p:txBody>
          <a:bodyPr>
            <a:spAutoFit/>
          </a:bodyPr>
          <a:lstStyle/>
          <a:p>
            <a:pPr>
              <a:spcBef>
                <a:spcPct val="50000"/>
              </a:spcBef>
            </a:pPr>
            <a:r>
              <a:rPr lang="zh-CN" altLang="en-US" sz="3200" b="1">
                <a:ea typeface="楷体_GB2312" pitchFamily="49" charset="-122"/>
              </a:rPr>
              <a:t>叶圣陶</a:t>
            </a:r>
          </a:p>
        </p:txBody>
      </p:sp>
      <p:sp>
        <p:nvSpPr>
          <p:cNvPr id="2053" name="Line 1036"/>
          <p:cNvSpPr>
            <a:spLocks noChangeShapeType="1"/>
          </p:cNvSpPr>
          <p:nvPr/>
        </p:nvSpPr>
        <p:spPr bwMode="auto">
          <a:xfrm>
            <a:off x="4435475" y="5992813"/>
            <a:ext cx="863600" cy="0"/>
          </a:xfrm>
          <a:prstGeom prst="line">
            <a:avLst/>
          </a:prstGeom>
          <a:noFill/>
          <a:ln w="57150">
            <a:solidFill>
              <a:schemeClr val="tx1"/>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3" name="图片 9217"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pic>
        <p:nvPicPr>
          <p:cNvPr id="8197" name="图片 9221" descr="亭台轩榭"/>
          <p:cNvPicPr>
            <a:picLocks noChangeAspect="1" noChangeArrowheads="1"/>
          </p:cNvPicPr>
          <p:nvPr/>
        </p:nvPicPr>
        <p:blipFill>
          <a:blip r:embed="rId4" cstate="print"/>
          <a:srcRect/>
          <a:stretch>
            <a:fillRect/>
          </a:stretch>
        </p:blipFill>
        <p:spPr bwMode="auto">
          <a:xfrm>
            <a:off x="184377" y="188641"/>
            <a:ext cx="4963885" cy="3672408"/>
          </a:xfrm>
          <a:prstGeom prst="rect">
            <a:avLst/>
          </a:prstGeom>
          <a:noFill/>
          <a:ln w="9525">
            <a:noFill/>
            <a:miter lim="800000"/>
            <a:headEnd/>
            <a:tailEnd/>
          </a:ln>
        </p:spPr>
      </p:pic>
      <p:pic>
        <p:nvPicPr>
          <p:cNvPr id="8198" name="图片 9222" descr="对称"/>
          <p:cNvPicPr>
            <a:picLocks noChangeAspect="1" noChangeArrowheads="1"/>
          </p:cNvPicPr>
          <p:nvPr/>
        </p:nvPicPr>
        <p:blipFill>
          <a:blip r:embed="rId5" cstate="print"/>
          <a:srcRect/>
          <a:stretch>
            <a:fillRect/>
          </a:stretch>
        </p:blipFill>
        <p:spPr bwMode="auto">
          <a:xfrm>
            <a:off x="3492500" y="3789040"/>
            <a:ext cx="5740400" cy="4045273"/>
          </a:xfrm>
          <a:prstGeom prst="rect">
            <a:avLst/>
          </a:prstGeom>
          <a:noFill/>
          <a:ln w="9525">
            <a:noFill/>
            <a:miter lim="800000"/>
            <a:headEnd/>
            <a:tailEnd/>
          </a:ln>
        </p:spPr>
      </p:pic>
      <p:sp>
        <p:nvSpPr>
          <p:cNvPr id="8199" name="竖卷形 9223"/>
          <p:cNvSpPr>
            <a:spLocks noChangeArrowheads="1"/>
          </p:cNvSpPr>
          <p:nvPr/>
        </p:nvSpPr>
        <p:spPr bwMode="auto">
          <a:xfrm>
            <a:off x="0" y="4077072"/>
            <a:ext cx="3779912" cy="2448272"/>
          </a:xfrm>
          <a:prstGeom prst="verticalScroll">
            <a:avLst>
              <a:gd name="adj" fmla="val 12500"/>
            </a:avLst>
          </a:prstGeom>
          <a:solidFill>
            <a:schemeClr val="accent1">
              <a:alpha val="23000"/>
            </a:schemeClr>
          </a:solidFill>
          <a:ln w="9525">
            <a:solidFill>
              <a:schemeClr val="tx1"/>
            </a:solidFill>
            <a:round/>
            <a:headEnd/>
            <a:tailEnd/>
          </a:ln>
        </p:spPr>
        <p:txBody>
          <a:bodyPr/>
          <a:lstStyle/>
          <a:p>
            <a:endParaRPr lang="zh-CN" altLang="en-US">
              <a:latin typeface="Times New Roman" pitchFamily="18" charset="0"/>
            </a:endParaRPr>
          </a:p>
        </p:txBody>
      </p:sp>
      <p:sp>
        <p:nvSpPr>
          <p:cNvPr id="9225" name="文本框 9224"/>
          <p:cNvSpPr txBox="1"/>
          <p:nvPr/>
        </p:nvSpPr>
        <p:spPr>
          <a:xfrm>
            <a:off x="431800" y="4725144"/>
            <a:ext cx="3024188" cy="1384995"/>
          </a:xfrm>
          <a:prstGeom prst="rect">
            <a:avLst/>
          </a:prstGeom>
          <a:noFill/>
          <a:ln w="9525">
            <a:noFill/>
            <a:miter/>
          </a:ln>
        </p:spPr>
        <p:txBody>
          <a:bodyPr wrap="square">
            <a:spAutoFit/>
          </a:bodyPr>
          <a:lstStyle/>
          <a:p>
            <a:pPr>
              <a:spcBef>
                <a:spcPct val="50000"/>
              </a:spcBef>
            </a:pPr>
            <a:r>
              <a:rPr lang="zh-CN" altLang="en-US" sz="2800" b="1" noProof="1">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苏州园林绝不讲究对称，好像故意避免似的。</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9226" name="矩形 9225"/>
          <p:cNvSpPr>
            <a:spLocks noChangeArrowheads="1" noChangeShapeType="1" noTextEdit="1"/>
          </p:cNvSpPr>
          <p:nvPr/>
        </p:nvSpPr>
        <p:spPr bwMode="auto">
          <a:xfrm>
            <a:off x="6300788" y="549275"/>
            <a:ext cx="2232025" cy="720725"/>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1</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、布</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局美</a:t>
            </a:r>
          </a:p>
        </p:txBody>
      </p:sp>
      <p:sp>
        <p:nvSpPr>
          <p:cNvPr id="9227" name="文本框 9226"/>
          <p:cNvSpPr txBox="1">
            <a:spLocks noChangeArrowheads="1"/>
          </p:cNvSpPr>
          <p:nvPr/>
        </p:nvSpPr>
        <p:spPr bwMode="auto">
          <a:xfrm>
            <a:off x="5435600" y="1988840"/>
            <a:ext cx="3600450" cy="1477328"/>
          </a:xfrm>
          <a:prstGeom prst="rect">
            <a:avLst/>
          </a:prstGeom>
          <a:solidFill>
            <a:srgbClr val="008000">
              <a:alpha val="15999"/>
            </a:srgbClr>
          </a:solidFill>
          <a:ln w="9525">
            <a:solidFill>
              <a:srgbClr val="FF0000"/>
            </a:solidFill>
            <a:miter lim="800000"/>
            <a:headEnd/>
            <a:tailEnd/>
          </a:ln>
        </p:spPr>
        <p:txBody>
          <a:bodyPr wrap="square">
            <a:spAutoFit/>
          </a:bodyPr>
          <a:lstStyle/>
          <a:p>
            <a:pPr>
              <a:spcBef>
                <a:spcPct val="50000"/>
              </a:spcBef>
            </a:pPr>
            <a:r>
              <a:rPr lang="zh-CN" altLang="en-US" sz="2000" b="1" dirty="0">
                <a:latin typeface="Times New Roman" pitchFamily="18" charset="0"/>
              </a:rPr>
              <a:t>图案画：以结构整齐匀称、调和为特点的花纹或图形。</a:t>
            </a:r>
          </a:p>
          <a:p>
            <a:pPr>
              <a:spcBef>
                <a:spcPct val="50000"/>
              </a:spcBef>
            </a:pPr>
            <a:r>
              <a:rPr lang="zh-CN" altLang="en-US" sz="2000" b="1" dirty="0">
                <a:latin typeface="Times New Roman" pitchFamily="18" charset="0"/>
              </a:rPr>
              <a:t>美术画：在平面上用线条或色彩构成的形象。</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25"/>
                                        </p:tgtEl>
                                        <p:attrNameLst>
                                          <p:attrName>style.visibility</p:attrName>
                                        </p:attrNameLst>
                                      </p:cBhvr>
                                      <p:to>
                                        <p:strVal val="visible"/>
                                      </p:to>
                                    </p:set>
                                    <p:animEffect transition="in" filter="checkerboard(across)">
                                      <p:cBhvr>
                                        <p:cTn id="7" dur="500"/>
                                        <p:tgtEl>
                                          <p:spTgt spid="92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227"/>
                                        </p:tgtEl>
                                        <p:attrNameLst>
                                          <p:attrName>style.visibility</p:attrName>
                                        </p:attrNameLst>
                                      </p:cBhvr>
                                      <p:to>
                                        <p:strVal val="visible"/>
                                      </p:to>
                                    </p:set>
                                    <p:animEffect transition="in" filter="wipe(up)">
                                      <p:cBhvr>
                                        <p:cTn id="12" dur="500"/>
                                        <p:tgtEl>
                                          <p:spTgt spid="9227"/>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9226"/>
                                        </p:tgtEl>
                                        <p:attrNameLst>
                                          <p:attrName>style.visibility</p:attrName>
                                        </p:attrNameLst>
                                      </p:cBhvr>
                                      <p:to>
                                        <p:strVal val="visible"/>
                                      </p:to>
                                    </p:set>
                                    <p:animEffect transition="in" filter="wipe(down)">
                                      <p:cBhvr>
                                        <p:cTn id="17" dur="580">
                                          <p:stCondLst>
                                            <p:cond delay="0"/>
                                          </p:stCondLst>
                                        </p:cTn>
                                        <p:tgtEl>
                                          <p:spTgt spid="9226"/>
                                        </p:tgtEl>
                                      </p:cBhvr>
                                    </p:animEffect>
                                    <p:anim calcmode="lin" valueType="num">
                                      <p:cBhvr>
                                        <p:cTn id="18" dur="1822" tmFilter="0,0; 0.14,0.36; 0.43,0.73; 0.71,0.91; 1.0,1.0">
                                          <p:stCondLst>
                                            <p:cond delay="0"/>
                                          </p:stCondLst>
                                        </p:cTn>
                                        <p:tgtEl>
                                          <p:spTgt spid="922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922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922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922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9226"/>
                                        </p:tgtEl>
                                        <p:attrNameLst>
                                          <p:attrName>ppt_y</p:attrName>
                                        </p:attrNameLst>
                                      </p:cBhvr>
                                      <p:tavLst>
                                        <p:tav tm="0" fmla="#ppt_y-sin(pi*$)/81">
                                          <p:val>
                                            <p:fltVal val="0"/>
                                          </p:val>
                                        </p:tav>
                                        <p:tav tm="100000">
                                          <p:val>
                                            <p:fltVal val="1"/>
                                          </p:val>
                                        </p:tav>
                                      </p:tavLst>
                                    </p:anim>
                                    <p:animScale>
                                      <p:cBhvr>
                                        <p:cTn id="23" dur="26">
                                          <p:stCondLst>
                                            <p:cond delay="650"/>
                                          </p:stCondLst>
                                        </p:cTn>
                                        <p:tgtEl>
                                          <p:spTgt spid="9226"/>
                                        </p:tgtEl>
                                      </p:cBhvr>
                                      <p:to x="100000" y="60000"/>
                                    </p:animScale>
                                    <p:animScale>
                                      <p:cBhvr>
                                        <p:cTn id="24" dur="166" decel="50000">
                                          <p:stCondLst>
                                            <p:cond delay="676"/>
                                          </p:stCondLst>
                                        </p:cTn>
                                        <p:tgtEl>
                                          <p:spTgt spid="9226"/>
                                        </p:tgtEl>
                                      </p:cBhvr>
                                      <p:to x="100000" y="100000"/>
                                    </p:animScale>
                                    <p:animScale>
                                      <p:cBhvr>
                                        <p:cTn id="25" dur="26">
                                          <p:stCondLst>
                                            <p:cond delay="1312"/>
                                          </p:stCondLst>
                                        </p:cTn>
                                        <p:tgtEl>
                                          <p:spTgt spid="9226"/>
                                        </p:tgtEl>
                                      </p:cBhvr>
                                      <p:to x="100000" y="80000"/>
                                    </p:animScale>
                                    <p:animScale>
                                      <p:cBhvr>
                                        <p:cTn id="26" dur="166" decel="50000">
                                          <p:stCondLst>
                                            <p:cond delay="1338"/>
                                          </p:stCondLst>
                                        </p:cTn>
                                        <p:tgtEl>
                                          <p:spTgt spid="9226"/>
                                        </p:tgtEl>
                                      </p:cBhvr>
                                      <p:to x="100000" y="100000"/>
                                    </p:animScale>
                                    <p:animScale>
                                      <p:cBhvr>
                                        <p:cTn id="27" dur="26">
                                          <p:stCondLst>
                                            <p:cond delay="1642"/>
                                          </p:stCondLst>
                                        </p:cTn>
                                        <p:tgtEl>
                                          <p:spTgt spid="9226"/>
                                        </p:tgtEl>
                                      </p:cBhvr>
                                      <p:to x="100000" y="90000"/>
                                    </p:animScale>
                                    <p:animScale>
                                      <p:cBhvr>
                                        <p:cTn id="28" dur="166" decel="50000">
                                          <p:stCondLst>
                                            <p:cond delay="1668"/>
                                          </p:stCondLst>
                                        </p:cTn>
                                        <p:tgtEl>
                                          <p:spTgt spid="9226"/>
                                        </p:tgtEl>
                                      </p:cBhvr>
                                      <p:to x="100000" y="100000"/>
                                    </p:animScale>
                                    <p:animScale>
                                      <p:cBhvr>
                                        <p:cTn id="29" dur="26">
                                          <p:stCondLst>
                                            <p:cond delay="1808"/>
                                          </p:stCondLst>
                                        </p:cTn>
                                        <p:tgtEl>
                                          <p:spTgt spid="9226"/>
                                        </p:tgtEl>
                                      </p:cBhvr>
                                      <p:to x="100000" y="95000"/>
                                    </p:animScale>
                                    <p:animScale>
                                      <p:cBhvr>
                                        <p:cTn id="30" dur="166" decel="50000">
                                          <p:stCondLst>
                                            <p:cond delay="1834"/>
                                          </p:stCondLst>
                                        </p:cTn>
                                        <p:tgtEl>
                                          <p:spTgt spid="92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9226" grpId="0" animBg="1"/>
      <p:bldP spid="92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4572000" y="1628775"/>
            <a:ext cx="4176713" cy="1382713"/>
          </a:xfrm>
          <a:prstGeom prst="rect">
            <a:avLst/>
          </a:prstGeom>
          <a:solidFill>
            <a:srgbClr val="009900">
              <a:alpha val="23000"/>
            </a:srgbClr>
          </a:solidFill>
          <a:ln w="9525" cap="flat" cmpd="sng">
            <a:solidFill>
              <a:srgbClr val="008000"/>
            </a:solidFill>
            <a:prstDash val="solid"/>
            <a:miter/>
            <a:headEnd type="none" w="med" len="med"/>
            <a:tailEnd type="none" w="med" len="med"/>
          </a:ln>
        </p:spPr>
        <p:txBody>
          <a:bodyPr>
            <a:spAutoFit/>
          </a:bodyPr>
          <a:lstStyle/>
          <a:p>
            <a:pPr>
              <a:spcBef>
                <a:spcPct val="50000"/>
              </a:spcBef>
            </a:pPr>
            <a:r>
              <a:rPr lang="zh-CN" altLang="en-US" sz="2800" b="1" noProof="1">
                <a:solidFill>
                  <a:srgbClr val="333300"/>
                </a:solidFill>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池沼或河道的边沿很少砌齐整的石岸，总是高低屈曲任其自然。</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11267" name="文本框 11266"/>
          <p:cNvSpPr txBox="1"/>
          <p:nvPr/>
        </p:nvSpPr>
        <p:spPr>
          <a:xfrm>
            <a:off x="323850" y="3644900"/>
            <a:ext cx="1727200" cy="2236788"/>
          </a:xfrm>
          <a:prstGeom prst="rect">
            <a:avLst/>
          </a:prstGeom>
          <a:solidFill>
            <a:srgbClr val="008000">
              <a:alpha val="14999"/>
            </a:srgbClr>
          </a:solidFill>
          <a:ln w="9525" cap="flat" cmpd="sng">
            <a:solidFill>
              <a:srgbClr val="009900"/>
            </a:solidFill>
            <a:prstDash val="solid"/>
            <a:miter/>
            <a:headEnd type="none" w="med" len="med"/>
            <a:tailEnd type="none" w="med" len="med"/>
          </a:ln>
        </p:spPr>
        <p:txBody>
          <a:bodyPr>
            <a:spAutoFit/>
          </a:bodyPr>
          <a:lstStyle/>
          <a:p>
            <a:pPr>
              <a:spcBef>
                <a:spcPct val="50000"/>
              </a:spcBef>
            </a:pPr>
            <a:r>
              <a:rPr lang="zh-CN" altLang="en-US" sz="2800" b="1" noProof="1">
                <a:effectLst>
                  <a:outerShdw blurRad="38100" dist="38100" dir="2700000">
                    <a:srgbClr val="FFFFFF"/>
                  </a:outerShdw>
                </a:effectLst>
                <a:latin typeface="Times New Roman" pitchFamily="2" charset="0"/>
                <a:ea typeface="宋体" charset="-122"/>
                <a:cs typeface="+mn-ea"/>
              </a:rPr>
              <a:t>假山的堆叠，是一项艺术而不仅是技术。</a:t>
            </a:r>
            <a:endParaRPr lang="zh-CN" altLang="en-US" sz="2800" b="1" noProof="1">
              <a:effectLst>
                <a:outerShdw blurRad="38100" dist="38100" dir="2700000">
                  <a:srgbClr val="FFFFFF"/>
                </a:outerShdw>
              </a:effectLst>
              <a:latin typeface="Times New Roman" pitchFamily="2" charset="0"/>
              <a:ea typeface="宋体" charset="-122"/>
            </a:endParaRPr>
          </a:p>
        </p:txBody>
      </p:sp>
      <p:pic>
        <p:nvPicPr>
          <p:cNvPr id="11268" name="图片 11267" descr="B038"/>
          <p:cNvPicPr>
            <a:picLocks noChangeAspect="1" noChangeArrowheads="1"/>
          </p:cNvPicPr>
          <p:nvPr/>
        </p:nvPicPr>
        <p:blipFill>
          <a:blip r:embed="rId3" cstate="print"/>
          <a:srcRect/>
          <a:stretch>
            <a:fillRect/>
          </a:stretch>
        </p:blipFill>
        <p:spPr bwMode="auto">
          <a:xfrm>
            <a:off x="250825" y="692150"/>
            <a:ext cx="4176713" cy="2665413"/>
          </a:xfrm>
          <a:prstGeom prst="rect">
            <a:avLst/>
          </a:prstGeom>
          <a:noFill/>
          <a:ln w="9525">
            <a:solidFill>
              <a:srgbClr val="FF0000"/>
            </a:solidFill>
            <a:miter lim="800000"/>
            <a:headEnd/>
            <a:tailEnd/>
          </a:ln>
        </p:spPr>
      </p:pic>
      <p:pic>
        <p:nvPicPr>
          <p:cNvPr id="11269" name="图片 11268" descr="B050"/>
          <p:cNvPicPr>
            <a:picLocks noChangeAspect="1" noChangeArrowheads="1"/>
          </p:cNvPicPr>
          <p:nvPr/>
        </p:nvPicPr>
        <p:blipFill>
          <a:blip r:embed="rId4" cstate="print"/>
          <a:srcRect/>
          <a:stretch>
            <a:fillRect/>
          </a:stretch>
        </p:blipFill>
        <p:spPr bwMode="auto">
          <a:xfrm>
            <a:off x="5364163" y="3429000"/>
            <a:ext cx="3311525" cy="2592388"/>
          </a:xfrm>
          <a:prstGeom prst="rect">
            <a:avLst/>
          </a:prstGeom>
          <a:noFill/>
          <a:ln w="9525">
            <a:solidFill>
              <a:srgbClr val="FF0000"/>
            </a:solidFill>
            <a:miter lim="800000"/>
            <a:headEnd/>
            <a:tailEnd/>
          </a:ln>
        </p:spPr>
      </p:pic>
      <p:pic>
        <p:nvPicPr>
          <p:cNvPr id="11270" name="图片 11269" descr="B009"/>
          <p:cNvPicPr>
            <a:picLocks noChangeAspect="1" noChangeArrowheads="1"/>
          </p:cNvPicPr>
          <p:nvPr/>
        </p:nvPicPr>
        <p:blipFill>
          <a:blip r:embed="rId5" cstate="print"/>
          <a:srcRect/>
          <a:stretch>
            <a:fillRect/>
          </a:stretch>
        </p:blipFill>
        <p:spPr bwMode="auto">
          <a:xfrm>
            <a:off x="2411413" y="3429000"/>
            <a:ext cx="2879725" cy="2592388"/>
          </a:xfrm>
          <a:prstGeom prst="rect">
            <a:avLst/>
          </a:prstGeom>
          <a:noFill/>
          <a:ln w="9525">
            <a:solidFill>
              <a:srgbClr val="FF0000"/>
            </a:solidFill>
            <a:miter lim="800000"/>
            <a:headEnd/>
            <a:tailEnd/>
          </a:ln>
        </p:spPr>
      </p:pic>
      <p:sp>
        <p:nvSpPr>
          <p:cNvPr id="11272" name="矩形 11271"/>
          <p:cNvSpPr>
            <a:spLocks noChangeArrowheads="1" noChangeShapeType="1" noTextEdit="1"/>
          </p:cNvSpPr>
          <p:nvPr/>
        </p:nvSpPr>
        <p:spPr bwMode="auto">
          <a:xfrm>
            <a:off x="5435600" y="692150"/>
            <a:ext cx="2232025" cy="865188"/>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2</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、配合美</a:t>
            </a:r>
            <a:endPar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wipe(down)">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269"/>
                                        </p:tgtEl>
                                        <p:attrNameLst>
                                          <p:attrName>style.visibility</p:attrName>
                                        </p:attrNameLst>
                                      </p:cBhvr>
                                      <p:to>
                                        <p:strVal val="visible"/>
                                      </p:to>
                                    </p:set>
                                    <p:animEffect transition="in" filter="diamond(in)">
                                      <p:cBhvr>
                                        <p:cTn id="12" dur="500"/>
                                        <p:tgtEl>
                                          <p:spTgt spid="1126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266"/>
                                        </p:tgtEl>
                                        <p:attrNameLst>
                                          <p:attrName>style.visibility</p:attrName>
                                        </p:attrNameLst>
                                      </p:cBhvr>
                                      <p:to>
                                        <p:strVal val="visible"/>
                                      </p:to>
                                    </p:set>
                                    <p:anim calcmode="lin" valueType="num">
                                      <p:cBhvr additive="base">
                                        <p:cTn id="17" dur="500" fill="hold"/>
                                        <p:tgtEl>
                                          <p:spTgt spid="11266"/>
                                        </p:tgtEl>
                                        <p:attrNameLst>
                                          <p:attrName>ppt_x</p:attrName>
                                        </p:attrNameLst>
                                      </p:cBhvr>
                                      <p:tavLst>
                                        <p:tav tm="0">
                                          <p:val>
                                            <p:strVal val="#ppt_x"/>
                                          </p:val>
                                        </p:tav>
                                        <p:tav tm="100000">
                                          <p:val>
                                            <p:strVal val="#ppt_x"/>
                                          </p:val>
                                        </p:tav>
                                      </p:tavLst>
                                    </p:anim>
                                    <p:anim calcmode="lin" valueType="num">
                                      <p:cBhvr additive="base">
                                        <p:cTn id="1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267"/>
                                        </p:tgtEl>
                                        <p:attrNameLst>
                                          <p:attrName>style.visibility</p:attrName>
                                        </p:attrNameLst>
                                      </p:cBhvr>
                                      <p:to>
                                        <p:strVal val="visible"/>
                                      </p:to>
                                    </p:set>
                                    <p:anim calcmode="lin" valueType="num">
                                      <p:cBhvr additive="base">
                                        <p:cTn id="23" dur="500" fill="hold"/>
                                        <p:tgtEl>
                                          <p:spTgt spid="11267"/>
                                        </p:tgtEl>
                                        <p:attrNameLst>
                                          <p:attrName>ppt_x</p:attrName>
                                        </p:attrNameLst>
                                      </p:cBhvr>
                                      <p:tavLst>
                                        <p:tav tm="0">
                                          <p:val>
                                            <p:strVal val="#ppt_x"/>
                                          </p:val>
                                        </p:tav>
                                        <p:tav tm="100000">
                                          <p:val>
                                            <p:strVal val="#ppt_x"/>
                                          </p:val>
                                        </p:tav>
                                      </p:tavLst>
                                    </p:anim>
                                    <p:anim calcmode="lin" valueType="num">
                                      <p:cBhvr additive="base">
                                        <p:cTn id="24"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1270"/>
                                        </p:tgtEl>
                                        <p:attrNameLst>
                                          <p:attrName>style.visibility</p:attrName>
                                        </p:attrNameLst>
                                      </p:cBhvr>
                                      <p:to>
                                        <p:strVal val="visible"/>
                                      </p:to>
                                    </p:set>
                                    <p:animEffect transition="in" filter="slide(fromBottom)">
                                      <p:cBhvr>
                                        <p:cTn id="29" dur="500"/>
                                        <p:tgtEl>
                                          <p:spTgt spid="11270"/>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11272"/>
                                        </p:tgtEl>
                                        <p:attrNameLst>
                                          <p:attrName>style.visibility</p:attrName>
                                        </p:attrNameLst>
                                      </p:cBhvr>
                                      <p:to>
                                        <p:strVal val="visible"/>
                                      </p:to>
                                    </p:set>
                                    <p:animEffect transition="in" filter="wipe(down)">
                                      <p:cBhvr>
                                        <p:cTn id="34" dur="580">
                                          <p:stCondLst>
                                            <p:cond delay="0"/>
                                          </p:stCondLst>
                                        </p:cTn>
                                        <p:tgtEl>
                                          <p:spTgt spid="11272"/>
                                        </p:tgtEl>
                                      </p:cBhvr>
                                    </p:animEffect>
                                    <p:anim calcmode="lin" valueType="num">
                                      <p:cBhvr>
                                        <p:cTn id="35" dur="1822" tmFilter="0,0; 0.14,0.36; 0.43,0.73; 0.71,0.91; 1.0,1.0">
                                          <p:stCondLst>
                                            <p:cond delay="0"/>
                                          </p:stCondLst>
                                        </p:cTn>
                                        <p:tgtEl>
                                          <p:spTgt spid="11272"/>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1272"/>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1272"/>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1272"/>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1272"/>
                                        </p:tgtEl>
                                        <p:attrNameLst>
                                          <p:attrName>ppt_y</p:attrName>
                                        </p:attrNameLst>
                                      </p:cBhvr>
                                      <p:tavLst>
                                        <p:tav tm="0" fmla="#ppt_y-sin(pi*$)/81">
                                          <p:val>
                                            <p:fltVal val="0"/>
                                          </p:val>
                                        </p:tav>
                                        <p:tav tm="100000">
                                          <p:val>
                                            <p:fltVal val="1"/>
                                          </p:val>
                                        </p:tav>
                                      </p:tavLst>
                                    </p:anim>
                                    <p:animScale>
                                      <p:cBhvr>
                                        <p:cTn id="40" dur="26">
                                          <p:stCondLst>
                                            <p:cond delay="650"/>
                                          </p:stCondLst>
                                        </p:cTn>
                                        <p:tgtEl>
                                          <p:spTgt spid="11272"/>
                                        </p:tgtEl>
                                      </p:cBhvr>
                                      <p:to x="100000" y="60000"/>
                                    </p:animScale>
                                    <p:animScale>
                                      <p:cBhvr>
                                        <p:cTn id="41" dur="166" decel="50000">
                                          <p:stCondLst>
                                            <p:cond delay="676"/>
                                          </p:stCondLst>
                                        </p:cTn>
                                        <p:tgtEl>
                                          <p:spTgt spid="11272"/>
                                        </p:tgtEl>
                                      </p:cBhvr>
                                      <p:to x="100000" y="100000"/>
                                    </p:animScale>
                                    <p:animScale>
                                      <p:cBhvr>
                                        <p:cTn id="42" dur="26">
                                          <p:stCondLst>
                                            <p:cond delay="1312"/>
                                          </p:stCondLst>
                                        </p:cTn>
                                        <p:tgtEl>
                                          <p:spTgt spid="11272"/>
                                        </p:tgtEl>
                                      </p:cBhvr>
                                      <p:to x="100000" y="80000"/>
                                    </p:animScale>
                                    <p:animScale>
                                      <p:cBhvr>
                                        <p:cTn id="43" dur="166" decel="50000">
                                          <p:stCondLst>
                                            <p:cond delay="1338"/>
                                          </p:stCondLst>
                                        </p:cTn>
                                        <p:tgtEl>
                                          <p:spTgt spid="11272"/>
                                        </p:tgtEl>
                                      </p:cBhvr>
                                      <p:to x="100000" y="100000"/>
                                    </p:animScale>
                                    <p:animScale>
                                      <p:cBhvr>
                                        <p:cTn id="44" dur="26">
                                          <p:stCondLst>
                                            <p:cond delay="1642"/>
                                          </p:stCondLst>
                                        </p:cTn>
                                        <p:tgtEl>
                                          <p:spTgt spid="11272"/>
                                        </p:tgtEl>
                                      </p:cBhvr>
                                      <p:to x="100000" y="90000"/>
                                    </p:animScale>
                                    <p:animScale>
                                      <p:cBhvr>
                                        <p:cTn id="45" dur="166" decel="50000">
                                          <p:stCondLst>
                                            <p:cond delay="1668"/>
                                          </p:stCondLst>
                                        </p:cTn>
                                        <p:tgtEl>
                                          <p:spTgt spid="11272"/>
                                        </p:tgtEl>
                                      </p:cBhvr>
                                      <p:to x="100000" y="100000"/>
                                    </p:animScale>
                                    <p:animScale>
                                      <p:cBhvr>
                                        <p:cTn id="46" dur="26">
                                          <p:stCondLst>
                                            <p:cond delay="1808"/>
                                          </p:stCondLst>
                                        </p:cTn>
                                        <p:tgtEl>
                                          <p:spTgt spid="11272"/>
                                        </p:tgtEl>
                                      </p:cBhvr>
                                      <p:to x="100000" y="95000"/>
                                    </p:animScale>
                                    <p:animScale>
                                      <p:cBhvr>
                                        <p:cTn id="47" dur="166" decel="50000">
                                          <p:stCondLst>
                                            <p:cond delay="1834"/>
                                          </p:stCondLst>
                                        </p:cTn>
                                        <p:tgtEl>
                                          <p:spTgt spid="1127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7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8" name="图片 12292" descr="话"/>
          <p:cNvPicPr>
            <a:picLocks noChangeAspect="1" noChangeArrowheads="1"/>
          </p:cNvPicPr>
          <p:nvPr/>
        </p:nvPicPr>
        <p:blipFill>
          <a:blip r:embed="rId3" cstate="print"/>
          <a:srcRect/>
          <a:stretch>
            <a:fillRect/>
          </a:stretch>
        </p:blipFill>
        <p:spPr bwMode="auto">
          <a:xfrm>
            <a:off x="0" y="0"/>
            <a:ext cx="5364163" cy="3716338"/>
          </a:xfrm>
          <a:prstGeom prst="rect">
            <a:avLst/>
          </a:prstGeom>
          <a:noFill/>
          <a:ln w="9525">
            <a:noFill/>
            <a:miter lim="800000"/>
            <a:headEnd/>
            <a:tailEnd/>
          </a:ln>
        </p:spPr>
      </p:pic>
      <p:pic>
        <p:nvPicPr>
          <p:cNvPr id="11269" name="图片 12293" descr="道旁树"/>
          <p:cNvPicPr>
            <a:picLocks noChangeAspect="1" noChangeArrowheads="1"/>
          </p:cNvPicPr>
          <p:nvPr/>
        </p:nvPicPr>
        <p:blipFill>
          <a:blip r:embed="rId4" cstate="print"/>
          <a:srcRect/>
          <a:stretch>
            <a:fillRect/>
          </a:stretch>
        </p:blipFill>
        <p:spPr bwMode="auto">
          <a:xfrm>
            <a:off x="2844800" y="3382963"/>
            <a:ext cx="6264275" cy="3933825"/>
          </a:xfrm>
          <a:prstGeom prst="rect">
            <a:avLst/>
          </a:prstGeom>
          <a:noFill/>
          <a:ln w="9525">
            <a:noFill/>
            <a:miter lim="800000"/>
            <a:headEnd/>
            <a:tailEnd/>
          </a:ln>
        </p:spPr>
      </p:pic>
      <p:sp>
        <p:nvSpPr>
          <p:cNvPr id="12295" name="文本框 12294"/>
          <p:cNvSpPr txBox="1"/>
          <p:nvPr/>
        </p:nvSpPr>
        <p:spPr>
          <a:xfrm>
            <a:off x="251520" y="5042118"/>
            <a:ext cx="2484438" cy="1815882"/>
          </a:xfrm>
          <a:prstGeom prst="rect">
            <a:avLst/>
          </a:prstGeom>
          <a:noFill/>
          <a:ln w="9525">
            <a:noFill/>
            <a:miter/>
          </a:ln>
        </p:spPr>
        <p:txBody>
          <a:bodyPr wrap="square">
            <a:spAutoFit/>
          </a:bodyPr>
          <a:lstStyle/>
          <a:p>
            <a:pPr>
              <a:spcBef>
                <a:spcPct val="50000"/>
              </a:spcBef>
            </a:pPr>
            <a:r>
              <a:rPr lang="zh-CN" altLang="en-US" sz="2800" b="1" noProof="1">
                <a:solidFill>
                  <a:srgbClr val="990000"/>
                </a:solidFill>
                <a:effectLst>
                  <a:outerShdw blurRad="38100" dist="38100" dir="2700000">
                    <a:srgbClr val="000000"/>
                  </a:outerShdw>
                </a:effectLst>
                <a:latin typeface="Times New Roman" pitchFamily="2" charset="0"/>
                <a:ea typeface="宋体" charset="-122"/>
                <a:cs typeface="+mn-ea"/>
              </a:rPr>
              <a:t>落叶树和常绿树相间，花时不同的多种花树相间。</a:t>
            </a:r>
            <a:endParaRPr lang="zh-CN" altLang="en-US" sz="2800" b="1" noProof="1">
              <a:solidFill>
                <a:srgbClr val="990000"/>
              </a:solidFill>
              <a:effectLst>
                <a:outerShdw blurRad="38100" dist="38100" dir="2700000">
                  <a:srgbClr val="000000"/>
                </a:outerShdw>
              </a:effectLst>
              <a:latin typeface="Times New Roman" pitchFamily="2" charset="0"/>
              <a:ea typeface="宋体" charset="-122"/>
            </a:endParaRPr>
          </a:p>
        </p:txBody>
      </p:sp>
      <p:sp>
        <p:nvSpPr>
          <p:cNvPr id="12296" name="矩形 12295"/>
          <p:cNvSpPr>
            <a:spLocks noChangeArrowheads="1" noChangeShapeType="1" noTextEdit="1"/>
          </p:cNvSpPr>
          <p:nvPr/>
        </p:nvSpPr>
        <p:spPr bwMode="auto">
          <a:xfrm>
            <a:off x="251520" y="3933056"/>
            <a:ext cx="2520950" cy="863203"/>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3</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、映</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衬美</a:t>
            </a:r>
          </a:p>
        </p:txBody>
      </p:sp>
      <p:pic>
        <p:nvPicPr>
          <p:cNvPr id="10" name="图片 9" descr="61136aa3eb823683caefd02f"/>
          <p:cNvPicPr>
            <a:picLocks noChangeAspect="1" noChangeArrowheads="1"/>
          </p:cNvPicPr>
          <p:nvPr/>
        </p:nvPicPr>
        <p:blipFill>
          <a:blip r:embed="rId5" cstate="print"/>
          <a:srcRect/>
          <a:stretch>
            <a:fillRect/>
          </a:stretch>
        </p:blipFill>
        <p:spPr bwMode="auto">
          <a:xfrm>
            <a:off x="5364088" y="0"/>
            <a:ext cx="3779912" cy="3320827"/>
          </a:xfrm>
          <a:prstGeom prst="rect">
            <a:avLst/>
          </a:prstGeom>
          <a:noFill/>
          <a:ln w="9525">
            <a:solidFill>
              <a:srgbClr val="FF0000"/>
            </a:solid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checkerboard(across)">
                                      <p:cBhvr>
                                        <p:cTn id="7" dur="500"/>
                                        <p:tgtEl>
                                          <p:spTgt spid="1229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1" nodeType="clickEffect">
                                  <p:stCondLst>
                                    <p:cond delay="0"/>
                                  </p:stCondLst>
                                  <p:childTnLst>
                                    <p:set>
                                      <p:cBhvr>
                                        <p:cTn id="22" dur="1" fill="hold">
                                          <p:stCondLst>
                                            <p:cond delay="0"/>
                                          </p:stCondLst>
                                        </p:cTn>
                                        <p:tgtEl>
                                          <p:spTgt spid="12296"/>
                                        </p:tgtEl>
                                        <p:attrNameLst>
                                          <p:attrName>style.visibility</p:attrName>
                                        </p:attrNameLst>
                                      </p:cBhvr>
                                      <p:to>
                                        <p:strVal val="visible"/>
                                      </p:to>
                                    </p:set>
                                    <p:animEffect transition="in" filter="diamond(in)">
                                      <p:cBhvr>
                                        <p:cTn id="23" dur="20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P spid="12296" grpId="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89" name="图片 13313"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pic>
        <p:nvPicPr>
          <p:cNvPr id="12293" name="图片 13317" descr="树"/>
          <p:cNvPicPr>
            <a:picLocks noChangeAspect="1" noChangeArrowheads="1"/>
          </p:cNvPicPr>
          <p:nvPr/>
        </p:nvPicPr>
        <p:blipFill>
          <a:blip r:embed="rId4" cstate="print"/>
          <a:srcRect/>
          <a:stretch>
            <a:fillRect/>
          </a:stretch>
        </p:blipFill>
        <p:spPr bwMode="auto">
          <a:xfrm>
            <a:off x="0" y="0"/>
            <a:ext cx="4030177" cy="3501008"/>
          </a:xfrm>
          <a:prstGeom prst="rect">
            <a:avLst/>
          </a:prstGeom>
          <a:noFill/>
          <a:ln w="9525">
            <a:noFill/>
            <a:miter lim="800000"/>
            <a:headEnd/>
            <a:tailEnd/>
          </a:ln>
        </p:spPr>
      </p:pic>
      <p:pic>
        <p:nvPicPr>
          <p:cNvPr id="12294" name="图片 13318" descr="227411161"/>
          <p:cNvPicPr>
            <a:picLocks noChangeAspect="1" noChangeArrowheads="1"/>
          </p:cNvPicPr>
          <p:nvPr/>
        </p:nvPicPr>
        <p:blipFill>
          <a:blip r:embed="rId5" cstate="print"/>
          <a:srcRect/>
          <a:stretch>
            <a:fillRect/>
          </a:stretch>
        </p:blipFill>
        <p:spPr bwMode="auto">
          <a:xfrm>
            <a:off x="4330700" y="3248025"/>
            <a:ext cx="4813300" cy="3632200"/>
          </a:xfrm>
          <a:prstGeom prst="rect">
            <a:avLst/>
          </a:prstGeom>
          <a:noFill/>
          <a:ln w="9525">
            <a:noFill/>
            <a:miter lim="800000"/>
            <a:headEnd/>
            <a:tailEnd/>
          </a:ln>
        </p:spPr>
      </p:pic>
      <p:sp>
        <p:nvSpPr>
          <p:cNvPr id="12295" name="折角形 13319"/>
          <p:cNvSpPr>
            <a:spLocks noChangeArrowheads="1"/>
          </p:cNvSpPr>
          <p:nvPr/>
        </p:nvSpPr>
        <p:spPr bwMode="auto">
          <a:xfrm>
            <a:off x="215900" y="3644900"/>
            <a:ext cx="4033838" cy="2447925"/>
          </a:xfrm>
          <a:prstGeom prst="foldedCorner">
            <a:avLst>
              <a:gd name="adj" fmla="val 12500"/>
            </a:avLst>
          </a:prstGeom>
          <a:solidFill>
            <a:schemeClr val="accent1">
              <a:alpha val="15999"/>
            </a:schemeClr>
          </a:solidFill>
          <a:ln w="9525">
            <a:solidFill>
              <a:srgbClr val="FF0000"/>
            </a:solidFill>
            <a:round/>
            <a:headEnd/>
            <a:tailEnd/>
          </a:ln>
        </p:spPr>
        <p:txBody>
          <a:bodyPr/>
          <a:lstStyle/>
          <a:p>
            <a:endParaRPr lang="zh-CN" altLang="en-US">
              <a:latin typeface="Times New Roman" pitchFamily="18" charset="0"/>
            </a:endParaRPr>
          </a:p>
        </p:txBody>
      </p:sp>
      <p:sp>
        <p:nvSpPr>
          <p:cNvPr id="13321" name="矩形 13320"/>
          <p:cNvSpPr/>
          <p:nvPr/>
        </p:nvSpPr>
        <p:spPr>
          <a:xfrm>
            <a:off x="180975" y="3787775"/>
            <a:ext cx="4319588" cy="2227263"/>
          </a:xfrm>
          <a:prstGeom prst="rect">
            <a:avLst/>
          </a:prstGeom>
          <a:noFill/>
          <a:ln w="9525">
            <a:noFill/>
            <a:miter/>
          </a:ln>
        </p:spPr>
        <p:txBody>
          <a:bodyPr>
            <a:spAutoFit/>
          </a:bodyPr>
          <a:lstStyle/>
          <a:p>
            <a:r>
              <a:rPr lang="zh-CN" altLang="en-US" sz="2800" b="1" noProof="1">
                <a:solidFill>
                  <a:schemeClr val="accent1"/>
                </a:solidFill>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墙壁上有砖砌的各式镂空图案，廊子大多是两边无所依傍的，实际是</a:t>
            </a:r>
            <a:r>
              <a:rPr lang="zh-CN" altLang="en-US" sz="2800" b="1" noProof="1">
                <a:solidFill>
                  <a:srgbClr val="FF0000"/>
                </a:solidFill>
                <a:effectLst>
                  <a:outerShdw blurRad="38100" dist="38100" dir="2700000">
                    <a:srgbClr val="000000"/>
                  </a:outerShdw>
                </a:effectLst>
                <a:latin typeface="Times New Roman" pitchFamily="2" charset="0"/>
                <a:ea typeface="宋体" charset="-122"/>
                <a:cs typeface="+mn-ea"/>
              </a:rPr>
              <a:t>隔而不隔</a:t>
            </a:r>
            <a:r>
              <a:rPr lang="en-US" altLang="x-none" sz="2800" b="1" noProof="1">
                <a:solidFill>
                  <a:srgbClr val="FF0000"/>
                </a:solidFill>
                <a:effectLst>
                  <a:outerShdw blurRad="38100" dist="38100" dir="2700000">
                    <a:srgbClr val="000000"/>
                  </a:outerShdw>
                </a:effectLst>
                <a:latin typeface="Times New Roman" pitchFamily="2" charset="0"/>
                <a:ea typeface="宋体" charset="-122"/>
                <a:cs typeface="+mn-ea"/>
              </a:rPr>
              <a:t>,</a:t>
            </a:r>
            <a:r>
              <a:rPr lang="zh-CN" altLang="en-US" sz="2800" b="1" noProof="1">
                <a:solidFill>
                  <a:srgbClr val="FF0000"/>
                </a:solidFill>
                <a:effectLst>
                  <a:outerShdw blurRad="38100" dist="38100" dir="2700000">
                    <a:srgbClr val="000000"/>
                  </a:outerShdw>
                </a:effectLst>
                <a:latin typeface="Times New Roman" pitchFamily="2" charset="0"/>
                <a:ea typeface="宋体" charset="-122"/>
                <a:cs typeface="+mn-ea"/>
              </a:rPr>
              <a:t>界而未界</a:t>
            </a:r>
            <a:r>
              <a:rPr lang="zh-CN" altLang="en-US" sz="2800" b="1" noProof="1">
                <a:effectLst>
                  <a:outerShdw blurRad="38100" dist="38100" dir="2700000">
                    <a:srgbClr val="FFFFFF"/>
                  </a:outerShdw>
                </a:effectLst>
                <a:latin typeface="Times New Roman" pitchFamily="2" charset="0"/>
                <a:ea typeface="宋体" charset="-122"/>
                <a:cs typeface="+mn-ea"/>
              </a:rPr>
              <a:t>，因而更增加了景致的深度。</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13322" name="矩形 13321"/>
          <p:cNvSpPr>
            <a:spLocks noChangeArrowheads="1" noChangeShapeType="1" noTextEdit="1"/>
          </p:cNvSpPr>
          <p:nvPr/>
        </p:nvSpPr>
        <p:spPr bwMode="auto">
          <a:xfrm>
            <a:off x="6876256" y="980728"/>
            <a:ext cx="2088009" cy="1081088"/>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4</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、层</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次美</a:t>
            </a:r>
          </a:p>
        </p:txBody>
      </p:sp>
      <p:pic>
        <p:nvPicPr>
          <p:cNvPr id="12" name="图片 11" descr="e87f542a1f213f115343c1b2"/>
          <p:cNvPicPr>
            <a:picLocks noChangeAspect="1" noChangeArrowheads="1"/>
          </p:cNvPicPr>
          <p:nvPr/>
        </p:nvPicPr>
        <p:blipFill>
          <a:blip r:embed="rId6" cstate="print"/>
          <a:srcRect/>
          <a:stretch>
            <a:fillRect/>
          </a:stretch>
        </p:blipFill>
        <p:spPr bwMode="auto">
          <a:xfrm>
            <a:off x="3995936" y="188640"/>
            <a:ext cx="2808287" cy="2880320"/>
          </a:xfrm>
          <a:prstGeom prst="rect">
            <a:avLst/>
          </a:prstGeom>
          <a:noFill/>
          <a:ln w="9525">
            <a:solidFill>
              <a:srgbClr val="FF0000"/>
            </a:solid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blinds(horizontal)">
                                      <p:cBhvr>
                                        <p:cTn id="7" dur="500"/>
                                        <p:tgtEl>
                                          <p:spTgt spid="133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ox(in)">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3322"/>
                                        </p:tgtEl>
                                        <p:attrNameLst>
                                          <p:attrName>style.visibility</p:attrName>
                                        </p:attrNameLst>
                                      </p:cBhvr>
                                      <p:to>
                                        <p:strVal val="visible"/>
                                      </p:to>
                                    </p:set>
                                    <p:animEffect transition="in" filter="diamond(in)">
                                      <p:cBhvr>
                                        <p:cTn id="21" dur="2000"/>
                                        <p:tgtEl>
                                          <p:spTgt spid="13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P spid="133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0" y="3645024"/>
            <a:ext cx="8532440" cy="2862322"/>
          </a:xfrm>
          <a:prstGeom prst="rect">
            <a:avLst/>
          </a:prstGeom>
          <a:solidFill>
            <a:srgbClr val="008000">
              <a:alpha val="53000"/>
            </a:srgbClr>
          </a:solidFill>
          <a:ln w="9525" cap="flat" cmpd="sng">
            <a:solidFill>
              <a:srgbClr val="FF0000"/>
            </a:solidFill>
            <a:prstDash val="solid"/>
            <a:miter/>
            <a:headEnd type="none" w="med" len="med"/>
            <a:tailEnd type="none" w="med" len="med"/>
          </a:ln>
        </p:spPr>
        <p:txBody>
          <a:bodyPr wrap="square">
            <a:spAutoFit/>
          </a:bodyPr>
          <a:lstStyle/>
          <a:p>
            <a:pPr>
              <a:spcBef>
                <a:spcPct val="20000"/>
              </a:spcBef>
            </a:pPr>
            <a:r>
              <a:rPr lang="zh-CN" altLang="en-US" sz="3600" b="1" dirty="0">
                <a:solidFill>
                  <a:schemeClr val="accent1"/>
                </a:solidFill>
                <a:ea typeface="隶书" pitchFamily="1" charset="-122"/>
              </a:rPr>
              <a:t>       </a:t>
            </a:r>
            <a:r>
              <a:rPr lang="zh-CN" altLang="en-US" sz="3600" dirty="0">
                <a:solidFill>
                  <a:srgbClr val="FFFF99"/>
                </a:solidFill>
                <a:effectLst>
                  <a:outerShdw blurRad="38100" dist="38100" dir="2700000" algn="tl">
                    <a:srgbClr val="000000"/>
                  </a:outerShdw>
                </a:effectLst>
                <a:ea typeface="隶书" pitchFamily="1" charset="-122"/>
              </a:rPr>
              <a:t>阶砌旁栽几丛书带草。墙上蔓延着爬山虎或者蔷薇木香。如果开窗正对着白色墙壁，太单调了，给补上几竿竹子或几棵芭蕉。诸如此类，无非是要游览者即使就极小范围的局部看，也能得到美的享受。</a:t>
            </a:r>
          </a:p>
        </p:txBody>
      </p:sp>
      <p:pic>
        <p:nvPicPr>
          <p:cNvPr id="14339" name="图片 14338" descr="B030"/>
          <p:cNvPicPr>
            <a:picLocks noChangeAspect="1" noChangeArrowheads="1"/>
          </p:cNvPicPr>
          <p:nvPr/>
        </p:nvPicPr>
        <p:blipFill>
          <a:blip r:embed="rId3" cstate="print"/>
          <a:srcRect/>
          <a:stretch>
            <a:fillRect/>
          </a:stretch>
        </p:blipFill>
        <p:spPr bwMode="auto">
          <a:xfrm>
            <a:off x="4211638" y="0"/>
            <a:ext cx="4176786" cy="3573016"/>
          </a:xfrm>
          <a:prstGeom prst="rect">
            <a:avLst/>
          </a:prstGeom>
          <a:noFill/>
          <a:ln w="9525">
            <a:solidFill>
              <a:schemeClr val="accent1"/>
            </a:solidFill>
            <a:miter lim="800000"/>
            <a:headEnd/>
            <a:tailEnd/>
          </a:ln>
        </p:spPr>
      </p:pic>
      <p:sp>
        <p:nvSpPr>
          <p:cNvPr id="14340" name="文本框 14339"/>
          <p:cNvSpPr txBox="1"/>
          <p:nvPr/>
        </p:nvSpPr>
        <p:spPr>
          <a:xfrm>
            <a:off x="4283968" y="476672"/>
            <a:ext cx="620712" cy="230346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a:spAutoFit/>
          </a:bodyPr>
          <a:lstStyle/>
          <a:p>
            <a:pPr>
              <a:spcBef>
                <a:spcPct val="50000"/>
              </a:spcBef>
            </a:pPr>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角落的布置</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4341" name="文本框 14340"/>
          <p:cNvSpPr txBox="1"/>
          <p:nvPr/>
        </p:nvSpPr>
        <p:spPr>
          <a:xfrm>
            <a:off x="8466892" y="188640"/>
            <a:ext cx="677108" cy="3539430"/>
          </a:xfrm>
          <a:prstGeom prst="rect">
            <a:avLst/>
          </a:prstGeom>
          <a:solidFill>
            <a:srgbClr val="FF0000">
              <a:alpha val="84999"/>
            </a:srgbClr>
          </a:solidFill>
          <a:ln w="9525" cap="flat" cmpd="sng">
            <a:solidFill>
              <a:schemeClr val="tx1"/>
            </a:solidFill>
            <a:prstDash val="solid"/>
            <a:miter/>
            <a:headEnd type="none" w="med" len="med"/>
            <a:tailEnd type="none" w="med" len="med"/>
          </a:ln>
        </p:spPr>
        <p:txBody>
          <a:bodyPr vert="horz" wrap="square">
            <a:spAutoFit/>
          </a:bodyPr>
          <a:lstStyle/>
          <a:p>
            <a:pPr>
              <a:spcBef>
                <a:spcPct val="50000"/>
              </a:spcBef>
            </a:pPr>
            <a:r>
              <a:rPr lang="en-US" altLang="zh-CN" sz="3200" b="1" noProof="1" smtClean="0">
                <a:effectLst>
                  <a:outerShdw blurRad="38100" dist="38100" dir="2700000">
                    <a:srgbClr val="000000"/>
                  </a:outerShdw>
                </a:effectLst>
                <a:latin typeface="Times New Roman" pitchFamily="2" charset="0"/>
                <a:ea typeface="黑体" pitchFamily="2" charset="-122"/>
                <a:cs typeface="+mn-ea"/>
              </a:rPr>
              <a:t>5</a:t>
            </a:r>
            <a:r>
              <a:rPr lang="zh-CN" altLang="en-US" sz="3200" b="1" noProof="1" smtClean="0">
                <a:effectLst>
                  <a:outerShdw blurRad="38100" dist="38100" dir="2700000">
                    <a:srgbClr val="000000"/>
                  </a:outerShdw>
                </a:effectLst>
                <a:latin typeface="Times New Roman" pitchFamily="2" charset="0"/>
                <a:ea typeface="黑体" pitchFamily="2" charset="-122"/>
                <a:cs typeface="+mn-ea"/>
              </a:rPr>
              <a:t>、</a:t>
            </a:r>
            <a:r>
              <a:rPr lang="zh-CN" altLang="en-US" sz="3200" b="1" noProof="1" smtClean="0">
                <a:solidFill>
                  <a:srgbClr val="FFFF99"/>
                </a:solidFill>
                <a:effectLst>
                  <a:outerShdw blurRad="38100" dist="38100" dir="2700000">
                    <a:srgbClr val="000000"/>
                  </a:outerShdw>
                </a:effectLst>
                <a:latin typeface="Times New Roman" pitchFamily="2" charset="0"/>
                <a:ea typeface="黑体" pitchFamily="2" charset="-122"/>
                <a:cs typeface="+mn-ea"/>
              </a:rPr>
              <a:t>角</a:t>
            </a:r>
            <a:r>
              <a:rPr lang="zh-CN" altLang="en-US" sz="3200" b="1" noProof="1">
                <a:solidFill>
                  <a:srgbClr val="FFFF99"/>
                </a:solidFill>
                <a:effectLst>
                  <a:outerShdw blurRad="38100" dist="38100" dir="2700000">
                    <a:srgbClr val="000000"/>
                  </a:outerShdw>
                </a:effectLst>
                <a:latin typeface="Times New Roman" pitchFamily="2" charset="0"/>
                <a:ea typeface="黑体" pitchFamily="2" charset="-122"/>
                <a:cs typeface="+mn-ea"/>
              </a:rPr>
              <a:t>落的构图美</a:t>
            </a:r>
            <a:endParaRPr lang="zh-CN" altLang="en-US" sz="3200" b="1" noProof="1">
              <a:solidFill>
                <a:srgbClr val="FFFF99"/>
              </a:solidFill>
              <a:effectLst>
                <a:outerShdw blurRad="38100" dist="38100" dir="2700000">
                  <a:srgbClr val="000000"/>
                </a:outerShdw>
              </a:effectLst>
              <a:latin typeface="Times New Roman" pitchFamily="2" charset="0"/>
              <a:ea typeface="黑体" pitchFamily="2" charset="-122"/>
            </a:endParaRPr>
          </a:p>
        </p:txBody>
      </p:sp>
      <p:pic>
        <p:nvPicPr>
          <p:cNvPr id="13317" name="图片 14341"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pic>
        <p:nvPicPr>
          <p:cNvPr id="14343" name="图片 14342" descr="4b4445c1tcf9bf4600b2e&amp;690"/>
          <p:cNvPicPr>
            <a:picLocks noChangeAspect="1" noChangeArrowheads="1"/>
          </p:cNvPicPr>
          <p:nvPr/>
        </p:nvPicPr>
        <p:blipFill>
          <a:blip r:embed="rId5" cstate="print"/>
          <a:srcRect/>
          <a:stretch>
            <a:fillRect/>
          </a:stretch>
        </p:blipFill>
        <p:spPr bwMode="auto">
          <a:xfrm>
            <a:off x="0" y="0"/>
            <a:ext cx="4138613" cy="3501007"/>
          </a:xfrm>
          <a:prstGeom prst="rect">
            <a:avLst/>
          </a:prstGeom>
          <a:noFill/>
          <a:ln w="9525">
            <a:solidFill>
              <a:srgbClr val="0000FF"/>
            </a:solid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checkerboard(down)">
                                      <p:cBhvr>
                                        <p:cTn id="7" dur="500"/>
                                        <p:tgtEl>
                                          <p:spTgt spid="1434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transition="in" filter="randombar(horizontal)">
                                      <p:cBhvr>
                                        <p:cTn id="11" dur="500"/>
                                        <p:tgtEl>
                                          <p:spTgt spid="14339"/>
                                        </p:tgtEl>
                                      </p:cBhvr>
                                    </p:animEffect>
                                  </p:childTnLst>
                                </p:cTn>
                              </p:par>
                              <p:par>
                                <p:cTn id="12" presetID="5" presetClass="entr" presetSubtype="10" fill="hold" nodeType="withEffect">
                                  <p:stCondLst>
                                    <p:cond delay="0"/>
                                  </p:stCondLst>
                                  <p:childTnLst>
                                    <p:set>
                                      <p:cBhvr>
                                        <p:cTn id="13" dur="1" fill="hold">
                                          <p:stCondLst>
                                            <p:cond delay="0"/>
                                          </p:stCondLst>
                                        </p:cTn>
                                        <p:tgtEl>
                                          <p:spTgt spid="14343"/>
                                        </p:tgtEl>
                                        <p:attrNameLst>
                                          <p:attrName>style.visibility</p:attrName>
                                        </p:attrNameLst>
                                      </p:cBhvr>
                                      <p:to>
                                        <p:strVal val="visible"/>
                                      </p:to>
                                    </p:set>
                                    <p:animEffect transition="in" filter="checkerboard(across)">
                                      <p:cBhvr>
                                        <p:cTn id="14" dur="500"/>
                                        <p:tgtEl>
                                          <p:spTgt spid="1434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4338"/>
                                        </p:tgtEl>
                                        <p:attrNameLst>
                                          <p:attrName>style.visibility</p:attrName>
                                        </p:attrNameLst>
                                      </p:cBhvr>
                                      <p:to>
                                        <p:strVal val="visible"/>
                                      </p:to>
                                    </p:set>
                                    <p:animEffect transition="in" filter="checkerboard(across)">
                                      <p:cBhvr>
                                        <p:cTn id="19" dur="500"/>
                                        <p:tgtEl>
                                          <p:spTgt spid="14338"/>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14341"/>
                                        </p:tgtEl>
                                        <p:attrNameLst>
                                          <p:attrName>style.visibility</p:attrName>
                                        </p:attrNameLst>
                                      </p:cBhvr>
                                      <p:to>
                                        <p:strVal val="visible"/>
                                      </p:to>
                                    </p:set>
                                    <p:animEffect transition="in" filter="wipe(down)">
                                      <p:cBhvr>
                                        <p:cTn id="24" dur="580">
                                          <p:stCondLst>
                                            <p:cond delay="0"/>
                                          </p:stCondLst>
                                        </p:cTn>
                                        <p:tgtEl>
                                          <p:spTgt spid="14341"/>
                                        </p:tgtEl>
                                      </p:cBhvr>
                                    </p:animEffect>
                                    <p:anim calcmode="lin" valueType="num">
                                      <p:cBhvr>
                                        <p:cTn id="25" dur="1822" tmFilter="0,0; 0.14,0.36; 0.43,0.73; 0.71,0.91; 1.0,1.0">
                                          <p:stCondLst>
                                            <p:cond delay="0"/>
                                          </p:stCondLst>
                                        </p:cTn>
                                        <p:tgtEl>
                                          <p:spTgt spid="14341"/>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4341"/>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4341"/>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4341"/>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4341"/>
                                        </p:tgtEl>
                                        <p:attrNameLst>
                                          <p:attrName>ppt_y</p:attrName>
                                        </p:attrNameLst>
                                      </p:cBhvr>
                                      <p:tavLst>
                                        <p:tav tm="0" fmla="#ppt_y-sin(pi*$)/81">
                                          <p:val>
                                            <p:fltVal val="0"/>
                                          </p:val>
                                        </p:tav>
                                        <p:tav tm="100000">
                                          <p:val>
                                            <p:fltVal val="1"/>
                                          </p:val>
                                        </p:tav>
                                      </p:tavLst>
                                    </p:anim>
                                    <p:animScale>
                                      <p:cBhvr>
                                        <p:cTn id="30" dur="26">
                                          <p:stCondLst>
                                            <p:cond delay="650"/>
                                          </p:stCondLst>
                                        </p:cTn>
                                        <p:tgtEl>
                                          <p:spTgt spid="14341"/>
                                        </p:tgtEl>
                                      </p:cBhvr>
                                      <p:to x="100000" y="60000"/>
                                    </p:animScale>
                                    <p:animScale>
                                      <p:cBhvr>
                                        <p:cTn id="31" dur="166" decel="50000">
                                          <p:stCondLst>
                                            <p:cond delay="676"/>
                                          </p:stCondLst>
                                        </p:cTn>
                                        <p:tgtEl>
                                          <p:spTgt spid="14341"/>
                                        </p:tgtEl>
                                      </p:cBhvr>
                                      <p:to x="100000" y="100000"/>
                                    </p:animScale>
                                    <p:animScale>
                                      <p:cBhvr>
                                        <p:cTn id="32" dur="26">
                                          <p:stCondLst>
                                            <p:cond delay="1312"/>
                                          </p:stCondLst>
                                        </p:cTn>
                                        <p:tgtEl>
                                          <p:spTgt spid="14341"/>
                                        </p:tgtEl>
                                      </p:cBhvr>
                                      <p:to x="100000" y="80000"/>
                                    </p:animScale>
                                    <p:animScale>
                                      <p:cBhvr>
                                        <p:cTn id="33" dur="166" decel="50000">
                                          <p:stCondLst>
                                            <p:cond delay="1338"/>
                                          </p:stCondLst>
                                        </p:cTn>
                                        <p:tgtEl>
                                          <p:spTgt spid="14341"/>
                                        </p:tgtEl>
                                      </p:cBhvr>
                                      <p:to x="100000" y="100000"/>
                                    </p:animScale>
                                    <p:animScale>
                                      <p:cBhvr>
                                        <p:cTn id="34" dur="26">
                                          <p:stCondLst>
                                            <p:cond delay="1642"/>
                                          </p:stCondLst>
                                        </p:cTn>
                                        <p:tgtEl>
                                          <p:spTgt spid="14341"/>
                                        </p:tgtEl>
                                      </p:cBhvr>
                                      <p:to x="100000" y="90000"/>
                                    </p:animScale>
                                    <p:animScale>
                                      <p:cBhvr>
                                        <p:cTn id="35" dur="166" decel="50000">
                                          <p:stCondLst>
                                            <p:cond delay="1668"/>
                                          </p:stCondLst>
                                        </p:cTn>
                                        <p:tgtEl>
                                          <p:spTgt spid="14341"/>
                                        </p:tgtEl>
                                      </p:cBhvr>
                                      <p:to x="100000" y="100000"/>
                                    </p:animScale>
                                    <p:animScale>
                                      <p:cBhvr>
                                        <p:cTn id="36" dur="26">
                                          <p:stCondLst>
                                            <p:cond delay="1808"/>
                                          </p:stCondLst>
                                        </p:cTn>
                                        <p:tgtEl>
                                          <p:spTgt spid="14341"/>
                                        </p:tgtEl>
                                      </p:cBhvr>
                                      <p:to x="100000" y="95000"/>
                                    </p:animScale>
                                    <p:animScale>
                                      <p:cBhvr>
                                        <p:cTn id="37" dur="166" decel="50000">
                                          <p:stCondLst>
                                            <p:cond delay="1834"/>
                                          </p:stCondLst>
                                        </p:cTn>
                                        <p:tgtEl>
                                          <p:spTgt spid="143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40" grpId="0" animBg="1"/>
      <p:bldP spid="143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5361" descr="20140623162128_HzXdi"/>
          <p:cNvPicPr>
            <a:picLocks noChangeAspect="1" noChangeArrowheads="1"/>
          </p:cNvPicPr>
          <p:nvPr/>
        </p:nvPicPr>
        <p:blipFill>
          <a:blip r:embed="rId3" cstate="print"/>
          <a:srcRect/>
          <a:stretch>
            <a:fillRect/>
          </a:stretch>
        </p:blipFill>
        <p:spPr bwMode="auto">
          <a:xfrm>
            <a:off x="3491880" y="0"/>
            <a:ext cx="3621708" cy="6858000"/>
          </a:xfrm>
          <a:prstGeom prst="rect">
            <a:avLst/>
          </a:prstGeom>
          <a:noFill/>
          <a:ln w="9525">
            <a:noFill/>
            <a:miter lim="800000"/>
            <a:headEnd/>
            <a:tailEnd/>
          </a:ln>
        </p:spPr>
      </p:pic>
      <p:sp>
        <p:nvSpPr>
          <p:cNvPr id="15363" name="文本框 15362"/>
          <p:cNvSpPr txBox="1"/>
          <p:nvPr/>
        </p:nvSpPr>
        <p:spPr>
          <a:xfrm>
            <a:off x="0" y="0"/>
            <a:ext cx="793750" cy="2632075"/>
          </a:xfrm>
          <a:prstGeom prst="rect">
            <a:avLst/>
          </a:prstGeom>
          <a:solidFill>
            <a:srgbClr val="99CC00"/>
          </a:solidFill>
          <a:ln w="9525">
            <a:noFill/>
            <a:miter/>
          </a:ln>
        </p:spPr>
        <p:txBody>
          <a:bodyPr vert="eaVert" wrap="none">
            <a:spAutoFit/>
          </a:bodyPr>
          <a:lstStyle/>
          <a:p>
            <a:r>
              <a:rPr lang="zh-CN" altLang="en-US" sz="4000" noProof="1">
                <a:solidFill>
                  <a:srgbClr val="FF0000"/>
                </a:solidFill>
                <a:effectLst>
                  <a:outerShdw blurRad="38100" dist="38100" dir="2700000">
                    <a:srgbClr val="000000"/>
                  </a:outerShdw>
                </a:effectLst>
                <a:latin typeface="Times New Roman" pitchFamily="2" charset="0"/>
                <a:ea typeface="黑体" pitchFamily="2" charset="-122"/>
                <a:cs typeface="+mn-ea"/>
              </a:rPr>
              <a:t>门窗的雕琢</a:t>
            </a:r>
            <a:endParaRPr lang="zh-CN" altLang="en-US" sz="4000" noProof="1">
              <a:solidFill>
                <a:srgbClr val="FF0000"/>
              </a:solidFill>
              <a:effectLst>
                <a:outerShdw blurRad="38100" dist="38100" dir="2700000">
                  <a:srgbClr val="000000"/>
                </a:outerShdw>
              </a:effectLst>
              <a:latin typeface="Times New Roman" pitchFamily="2" charset="0"/>
              <a:ea typeface="黑体" pitchFamily="2" charset="-122"/>
            </a:endParaRPr>
          </a:p>
        </p:txBody>
      </p:sp>
      <p:sp>
        <p:nvSpPr>
          <p:cNvPr id="15364" name="文本框 15363"/>
          <p:cNvSpPr txBox="1"/>
          <p:nvPr/>
        </p:nvSpPr>
        <p:spPr>
          <a:xfrm>
            <a:off x="8343781" y="0"/>
            <a:ext cx="800219" cy="3939540"/>
          </a:xfrm>
          <a:prstGeom prst="rect">
            <a:avLst/>
          </a:prstGeom>
          <a:solidFill>
            <a:srgbClr val="009900"/>
          </a:solidFill>
          <a:ln w="9525" cap="flat" cmpd="sng">
            <a:solidFill>
              <a:srgbClr val="000000"/>
            </a:solidFill>
            <a:prstDash val="solid"/>
            <a:miter/>
            <a:headEnd type="none" w="med" len="med"/>
            <a:tailEnd type="none" w="med" len="med"/>
          </a:ln>
        </p:spPr>
        <p:txBody>
          <a:bodyPr vert="eaVert" wrap="none">
            <a:spAutoFit/>
          </a:bodyPr>
          <a:lstStyle/>
          <a:p>
            <a:r>
              <a:rPr lang="en-US" altLang="zh-CN" sz="4000" noProof="1" smtClean="0">
                <a:effectLst>
                  <a:outerShdw blurRad="38100" dist="38100" dir="2700000">
                    <a:srgbClr val="000000"/>
                  </a:outerShdw>
                </a:effectLst>
                <a:latin typeface="Times New Roman" pitchFamily="2" charset="0"/>
                <a:ea typeface="黑体" pitchFamily="2" charset="-122"/>
                <a:cs typeface="+mn-ea"/>
              </a:rPr>
              <a:t>6</a:t>
            </a:r>
            <a:r>
              <a:rPr lang="zh-CN" altLang="en-US" sz="4000" noProof="1" smtClean="0">
                <a:effectLst>
                  <a:outerShdw blurRad="38100" dist="38100" dir="2700000">
                    <a:srgbClr val="000000"/>
                  </a:outerShdw>
                </a:effectLst>
                <a:latin typeface="Times New Roman" pitchFamily="2" charset="0"/>
                <a:ea typeface="黑体" pitchFamily="2" charset="-122"/>
                <a:cs typeface="+mn-ea"/>
              </a:rPr>
              <a:t>、</a:t>
            </a:r>
            <a:r>
              <a:rPr lang="zh-CN" altLang="en-US" sz="4000" noProof="1" smtClean="0">
                <a:solidFill>
                  <a:srgbClr val="FF0000"/>
                </a:solidFill>
                <a:effectLst>
                  <a:outerShdw blurRad="38100" dist="38100" dir="2700000">
                    <a:srgbClr val="000000"/>
                  </a:outerShdw>
                </a:effectLst>
                <a:latin typeface="Times New Roman" pitchFamily="2" charset="0"/>
                <a:ea typeface="黑体" pitchFamily="2" charset="-122"/>
                <a:cs typeface="+mn-ea"/>
              </a:rPr>
              <a:t>门</a:t>
            </a:r>
            <a:r>
              <a:rPr lang="zh-CN" altLang="en-US" sz="4000" noProof="1">
                <a:solidFill>
                  <a:srgbClr val="FF0000"/>
                </a:solidFill>
                <a:effectLst>
                  <a:outerShdw blurRad="38100" dist="38100" dir="2700000">
                    <a:srgbClr val="000000"/>
                  </a:outerShdw>
                </a:effectLst>
                <a:latin typeface="Times New Roman" pitchFamily="2" charset="0"/>
                <a:ea typeface="黑体" pitchFamily="2" charset="-122"/>
                <a:cs typeface="+mn-ea"/>
              </a:rPr>
              <a:t>窗的图案美</a:t>
            </a:r>
            <a:endParaRPr lang="zh-CN" altLang="en-US" sz="4000" noProof="1">
              <a:solidFill>
                <a:srgbClr val="FF0000"/>
              </a:solidFill>
              <a:effectLst>
                <a:outerShdw blurRad="38100" dist="38100" dir="2700000">
                  <a:srgbClr val="000000"/>
                </a:outerShdw>
              </a:effectLst>
              <a:latin typeface="Times New Roman" pitchFamily="2" charset="0"/>
              <a:ea typeface="黑体" pitchFamily="2" charset="-122"/>
            </a:endParaRPr>
          </a:p>
        </p:txBody>
      </p:sp>
      <p:pic>
        <p:nvPicPr>
          <p:cNvPr id="14341" name="图片 15365"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pic>
        <p:nvPicPr>
          <p:cNvPr id="14342" name="图片 15366" descr="20090415115057693"/>
          <p:cNvPicPr>
            <a:picLocks noChangeAspect="1" noChangeArrowheads="1"/>
          </p:cNvPicPr>
          <p:nvPr/>
        </p:nvPicPr>
        <p:blipFill>
          <a:blip r:embed="rId5" cstate="print"/>
          <a:srcRect/>
          <a:stretch>
            <a:fillRect/>
          </a:stretch>
        </p:blipFill>
        <p:spPr bwMode="auto">
          <a:xfrm>
            <a:off x="827585" y="188640"/>
            <a:ext cx="2592287" cy="2711450"/>
          </a:xfrm>
          <a:prstGeom prst="rect">
            <a:avLst/>
          </a:prstGeom>
          <a:noFill/>
          <a:ln w="9525">
            <a:noFill/>
            <a:miter lim="800000"/>
            <a:headEnd/>
            <a:tailEnd/>
          </a:ln>
        </p:spPr>
      </p:pic>
      <p:pic>
        <p:nvPicPr>
          <p:cNvPr id="14343" name="图片 15367" descr="wKgB6lPuAZGAVQ2iAA0EUNxgttE36"/>
          <p:cNvPicPr>
            <a:picLocks noChangeAspect="1" noChangeArrowheads="1"/>
          </p:cNvPicPr>
          <p:nvPr/>
        </p:nvPicPr>
        <p:blipFill>
          <a:blip r:embed="rId6" cstate="print"/>
          <a:srcRect/>
          <a:stretch>
            <a:fillRect/>
          </a:stretch>
        </p:blipFill>
        <p:spPr bwMode="auto">
          <a:xfrm>
            <a:off x="34925" y="2996952"/>
            <a:ext cx="3529013" cy="3861048"/>
          </a:xfrm>
          <a:prstGeom prst="rect">
            <a:avLst/>
          </a:prstGeom>
          <a:noFill/>
          <a:ln w="9525">
            <a:noFill/>
            <a:miter lim="800000"/>
            <a:headEnd/>
            <a:tailEnd/>
          </a:ln>
        </p:spPr>
      </p:pic>
      <p:sp>
        <p:nvSpPr>
          <p:cNvPr id="15369" name="文本框 15368"/>
          <p:cNvSpPr txBox="1"/>
          <p:nvPr/>
        </p:nvSpPr>
        <p:spPr>
          <a:xfrm>
            <a:off x="7307143" y="332656"/>
            <a:ext cx="1169551" cy="5833219"/>
          </a:xfrm>
          <a:prstGeom prst="rect">
            <a:avLst/>
          </a:prstGeom>
          <a:noFill/>
          <a:ln w="9525">
            <a:noFill/>
            <a:miter/>
          </a:ln>
        </p:spPr>
        <p:txBody>
          <a:bodyPr vert="eaVert" wrap="square">
            <a:spAutoFit/>
          </a:bodyPr>
          <a:lstStyle/>
          <a:p>
            <a:pPr>
              <a:spcBef>
                <a:spcPct val="50000"/>
              </a:spcBef>
            </a:pPr>
            <a:r>
              <a:rPr lang="zh-CN" altLang="en-US" sz="3600" b="1" noProof="1">
                <a:solidFill>
                  <a:schemeClr val="accent1"/>
                </a:solidFill>
                <a:effectLst>
                  <a:outerShdw blurRad="38100" dist="38100" dir="2700000">
                    <a:srgbClr val="000000"/>
                  </a:outerShdw>
                </a:effectLst>
                <a:latin typeface="Times New Roman" pitchFamily="2" charset="0"/>
                <a:ea typeface="隶书" pitchFamily="1" charset="-122"/>
                <a:cs typeface="+mn-ea"/>
              </a:rPr>
              <a:t>       </a:t>
            </a:r>
            <a:r>
              <a:rPr lang="zh-CN" altLang="en-US" sz="2800" noProof="1">
                <a:solidFill>
                  <a:srgbClr val="990000"/>
                </a:solidFill>
                <a:effectLst>
                  <a:outerShdw blurRad="38100" dist="38100" dir="2700000">
                    <a:srgbClr val="000000"/>
                  </a:outerShdw>
                </a:effectLst>
                <a:latin typeface="Times New Roman" pitchFamily="2" charset="0"/>
                <a:ea typeface="黑体" pitchFamily="2" charset="-122"/>
                <a:cs typeface="+mn-ea"/>
              </a:rPr>
              <a:t>园里的门和窗，图案设计和雕镂琢磨工夫都是工艺美术的上品。</a:t>
            </a:r>
            <a:endParaRPr lang="zh-CN" altLang="en-US" sz="2800" noProof="1">
              <a:solidFill>
                <a:srgbClr val="990000"/>
              </a:solidFill>
              <a:effectLst>
                <a:outerShdw blurRad="38100" dist="38100" dir="2700000">
                  <a:srgbClr val="000000"/>
                </a:outerShdw>
              </a:effectLst>
              <a:latin typeface="Times New Roman" pitchFamily="2" charset="0"/>
              <a:ea typeface="黑体"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checkerboard(down)">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9"/>
                                        </p:tgtEl>
                                        <p:attrNameLst>
                                          <p:attrName>style.visibility</p:attrName>
                                        </p:attrNameLst>
                                      </p:cBhvr>
                                      <p:to>
                                        <p:strVal val="visible"/>
                                      </p:to>
                                    </p:set>
                                    <p:animEffect transition="in" filter="checkerboard(across)">
                                      <p:cBhvr>
                                        <p:cTn id="12" dur="500"/>
                                        <p:tgtEl>
                                          <p:spTgt spid="1536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364"/>
                                        </p:tgtEl>
                                        <p:attrNameLst>
                                          <p:attrName>style.visibility</p:attrName>
                                        </p:attrNameLst>
                                      </p:cBhvr>
                                      <p:to>
                                        <p:strVal val="visible"/>
                                      </p:to>
                                    </p:set>
                                    <p:anim calcmode="lin" valueType="num">
                                      <p:cBhvr additive="base">
                                        <p:cTn id="17" dur="500" fill="hold"/>
                                        <p:tgtEl>
                                          <p:spTgt spid="15364"/>
                                        </p:tgtEl>
                                        <p:attrNameLst>
                                          <p:attrName>ppt_x</p:attrName>
                                        </p:attrNameLst>
                                      </p:cBhvr>
                                      <p:tavLst>
                                        <p:tav tm="0">
                                          <p:val>
                                            <p:strVal val="#ppt_x"/>
                                          </p:val>
                                        </p:tav>
                                        <p:tav tm="100000">
                                          <p:val>
                                            <p:strVal val="#ppt_x"/>
                                          </p:val>
                                        </p:tav>
                                      </p:tavLst>
                                    </p:anim>
                                    <p:anim calcmode="lin" valueType="num">
                                      <p:cBhvr additive="base">
                                        <p:cTn id="1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385"/>
          <p:cNvSpPr txBox="1">
            <a:spLocks noChangeArrowheads="1"/>
          </p:cNvSpPr>
          <p:nvPr/>
        </p:nvSpPr>
        <p:spPr bwMode="auto">
          <a:xfrm>
            <a:off x="6004679" y="0"/>
            <a:ext cx="3139321" cy="6858000"/>
          </a:xfrm>
          <a:prstGeom prst="rect">
            <a:avLst/>
          </a:prstGeom>
          <a:solidFill>
            <a:srgbClr val="008000">
              <a:alpha val="85999"/>
            </a:srgbClr>
          </a:solidFill>
          <a:ln w="9525">
            <a:solidFill>
              <a:srgbClr val="FF0000"/>
            </a:solidFill>
            <a:miter lim="800000"/>
            <a:headEnd/>
            <a:tailEnd/>
          </a:ln>
        </p:spPr>
        <p:txBody>
          <a:bodyPr vert="eaVert" wrap="square">
            <a:spAutoFit/>
          </a:bodyPr>
          <a:lstStyle/>
          <a:p>
            <a:pPr>
              <a:spcBef>
                <a:spcPct val="20000"/>
              </a:spcBef>
            </a:pPr>
            <a:r>
              <a:rPr lang="zh-CN" altLang="en-US" sz="2800" dirty="0">
                <a:solidFill>
                  <a:schemeClr val="accent1"/>
                </a:solidFill>
                <a:ea typeface="方正隶书简体" pitchFamily="2" charset="-122"/>
              </a:rPr>
              <a:t>  </a:t>
            </a:r>
            <a:r>
              <a:rPr lang="zh-CN" altLang="en-US" sz="3200" dirty="0">
                <a:solidFill>
                  <a:schemeClr val="accent1"/>
                </a:solidFill>
                <a:ea typeface="方正隶书简体" pitchFamily="2" charset="-122"/>
              </a:rPr>
              <a:t>   </a:t>
            </a:r>
            <a:r>
              <a:rPr lang="zh-CN" altLang="en-US" sz="3200" b="1" dirty="0">
                <a:solidFill>
                  <a:schemeClr val="bg1"/>
                </a:solidFill>
                <a:ea typeface="黑体" pitchFamily="49" charset="-122"/>
              </a:rPr>
              <a:t>苏州园林与北京的园林不同，极少使用彩绘。梁和柱子以及门窗栏杆大多漆广漆，那是不刺眼的颜色。墙壁白色。有些室内墙壁下半截铺水泥方砖，淡灰色和白色对称。屋瓦和檐漏一律淡灰色。</a:t>
            </a:r>
            <a:endParaRPr lang="zh-CN" altLang="en-US" sz="3200" b="1" dirty="0">
              <a:solidFill>
                <a:schemeClr val="bg1"/>
              </a:solidFill>
              <a:latin typeface="Times New Roman" pitchFamily="18" charset="0"/>
              <a:ea typeface="黑体" pitchFamily="49" charset="-122"/>
            </a:endParaRPr>
          </a:p>
        </p:txBody>
      </p:sp>
      <p:pic>
        <p:nvPicPr>
          <p:cNvPr id="16387" name="图片 16386" descr="颐和园的德和殿"/>
          <p:cNvPicPr>
            <a:picLocks noChangeAspect="1" noChangeArrowheads="1"/>
          </p:cNvPicPr>
          <p:nvPr/>
        </p:nvPicPr>
        <p:blipFill>
          <a:blip r:embed="rId3" cstate="print"/>
          <a:srcRect/>
          <a:stretch>
            <a:fillRect/>
          </a:stretch>
        </p:blipFill>
        <p:spPr bwMode="auto">
          <a:xfrm>
            <a:off x="250825" y="1536700"/>
            <a:ext cx="2952750" cy="1892300"/>
          </a:xfrm>
          <a:prstGeom prst="rect">
            <a:avLst/>
          </a:prstGeom>
          <a:noFill/>
          <a:ln w="9525">
            <a:solidFill>
              <a:srgbClr val="FF0000"/>
            </a:solidFill>
            <a:miter lim="800000"/>
            <a:headEnd/>
            <a:tailEnd/>
          </a:ln>
        </p:spPr>
      </p:pic>
      <p:sp>
        <p:nvSpPr>
          <p:cNvPr id="16388" name="文本框 16387"/>
          <p:cNvSpPr txBox="1"/>
          <p:nvPr/>
        </p:nvSpPr>
        <p:spPr>
          <a:xfrm>
            <a:off x="858838" y="5589588"/>
            <a:ext cx="1840954" cy="523220"/>
          </a:xfrm>
          <a:prstGeom prst="rect">
            <a:avLst/>
          </a:prstGeom>
          <a:solidFill>
            <a:srgbClr val="FF0000">
              <a:alpha val="93999"/>
            </a:srgbClr>
          </a:solidFill>
          <a:ln w="9525">
            <a:noFill/>
            <a:miter/>
          </a:ln>
        </p:spPr>
        <p:txBody>
          <a:bodyPr wrap="square">
            <a:spAutoFit/>
          </a:bodyPr>
          <a:lstStyle/>
          <a:p>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北京园林</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6389" name="文本框 16388"/>
          <p:cNvSpPr txBox="1"/>
          <p:nvPr/>
        </p:nvSpPr>
        <p:spPr>
          <a:xfrm>
            <a:off x="3954463" y="5589588"/>
            <a:ext cx="1627369" cy="523220"/>
          </a:xfrm>
          <a:prstGeom prst="rect">
            <a:avLst/>
          </a:prstGeom>
          <a:solidFill>
            <a:srgbClr val="008000">
              <a:alpha val="90999"/>
            </a:srgbClr>
          </a:solidFill>
          <a:ln w="9525">
            <a:noFill/>
            <a:miter/>
          </a:ln>
        </p:spPr>
        <p:txBody>
          <a:bodyPr wrap="none">
            <a:spAutoFit/>
          </a:bodyPr>
          <a:lstStyle/>
          <a:p>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苏州园林</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5365" name="缺角矩形 16389"/>
          <p:cNvSpPr>
            <a:spLocks noChangeArrowheads="1"/>
          </p:cNvSpPr>
          <p:nvPr/>
        </p:nvSpPr>
        <p:spPr bwMode="auto">
          <a:xfrm>
            <a:off x="251520" y="260648"/>
            <a:ext cx="3888432" cy="433388"/>
          </a:xfrm>
          <a:prstGeom prst="plaque">
            <a:avLst>
              <a:gd name="adj" fmla="val 16667"/>
            </a:avLst>
          </a:prstGeom>
          <a:solidFill>
            <a:schemeClr val="accent1"/>
          </a:solidFill>
          <a:ln w="9525">
            <a:solidFill>
              <a:schemeClr val="tx1"/>
            </a:solidFill>
            <a:miter lim="800000"/>
            <a:headEnd/>
            <a:tailEnd/>
          </a:ln>
        </p:spPr>
        <p:txBody>
          <a:bodyPr wrap="none" anchor="ctr"/>
          <a:lstStyle/>
          <a:p>
            <a:pPr algn="ctr"/>
            <a:r>
              <a:rPr lang="zh-CN" altLang="en-US" sz="4000" b="1" dirty="0">
                <a:latin typeface="Times New Roman" pitchFamily="18" charset="0"/>
              </a:rPr>
              <a:t>油漆的调配</a:t>
            </a:r>
          </a:p>
        </p:txBody>
      </p:sp>
      <p:sp>
        <p:nvSpPr>
          <p:cNvPr id="16393" name="文本框 16392"/>
          <p:cNvSpPr txBox="1"/>
          <p:nvPr/>
        </p:nvSpPr>
        <p:spPr bwMode="auto">
          <a:xfrm>
            <a:off x="0" y="836712"/>
            <a:ext cx="5940152" cy="646331"/>
          </a:xfrm>
          <a:prstGeom prst="rect">
            <a:avLst/>
          </a:prstGeom>
          <a:noFill/>
          <a:ln w="9525">
            <a:noFill/>
            <a:miter/>
          </a:ln>
        </p:spPr>
        <p:txBody>
          <a:bodyPr wrap="square">
            <a:spAutoFit/>
          </a:bodyPr>
          <a:lstStyle/>
          <a:p>
            <a:r>
              <a:rPr lang="en-US" altLang="zh-CN" sz="3600" b="1" noProof="1" smtClean="0">
                <a:effectLst>
                  <a:outerShdw blurRad="38100" dist="38100" dir="2700000">
                    <a:srgbClr val="000000"/>
                  </a:outerShdw>
                </a:effectLst>
                <a:latin typeface="Times New Roman" pitchFamily="2" charset="0"/>
                <a:ea typeface="宋体" charset="-122"/>
                <a:cs typeface="+mn-ea"/>
              </a:rPr>
              <a:t>7</a:t>
            </a:r>
            <a:r>
              <a:rPr lang="zh-CN" altLang="en-US" sz="3600" b="1" noProof="1" smtClean="0">
                <a:solidFill>
                  <a:srgbClr val="FF0000"/>
                </a:solidFill>
                <a:effectLst>
                  <a:outerShdw blurRad="38100" dist="38100" dir="2700000">
                    <a:srgbClr val="000000"/>
                  </a:outerShdw>
                </a:effectLst>
                <a:latin typeface="Times New Roman" pitchFamily="2" charset="0"/>
                <a:ea typeface="宋体" charset="-122"/>
                <a:cs typeface="+mn-ea"/>
              </a:rPr>
              <a:t>、建</a:t>
            </a:r>
            <a:r>
              <a:rPr lang="zh-CN" altLang="en-US" sz="3600" b="1" noProof="1">
                <a:solidFill>
                  <a:srgbClr val="FF0000"/>
                </a:solidFill>
                <a:effectLst>
                  <a:outerShdw blurRad="38100" dist="38100" dir="2700000">
                    <a:srgbClr val="000000"/>
                  </a:outerShdw>
                </a:effectLst>
                <a:latin typeface="Times New Roman" pitchFamily="2" charset="0"/>
                <a:ea typeface="宋体" charset="-122"/>
                <a:cs typeface="+mn-ea"/>
              </a:rPr>
              <a:t>　筑　的　色　彩　美</a:t>
            </a:r>
            <a:endParaRPr lang="zh-CN" altLang="en-US" sz="3600" b="1" noProof="1">
              <a:solidFill>
                <a:srgbClr val="FF0000"/>
              </a:solidFill>
              <a:effectLst>
                <a:outerShdw blurRad="38100" dist="38100" dir="2700000">
                  <a:srgbClr val="000000"/>
                </a:outerShdw>
              </a:effectLst>
              <a:latin typeface="Times New Roman" pitchFamily="2" charset="0"/>
              <a:ea typeface="宋体" charset="-122"/>
            </a:endParaRPr>
          </a:p>
        </p:txBody>
      </p:sp>
      <p:pic>
        <p:nvPicPr>
          <p:cNvPr id="15369" name="图片 16393" descr="JQsh5z1bFtX5zoc0"/>
          <p:cNvPicPr>
            <a:picLocks noChangeAspect="1" noChangeArrowheads="1"/>
          </p:cNvPicPr>
          <p:nvPr/>
        </p:nvPicPr>
        <p:blipFill>
          <a:blip r:embed="rId4" cstate="print"/>
          <a:srcRect/>
          <a:stretch>
            <a:fillRect/>
          </a:stretch>
        </p:blipFill>
        <p:spPr bwMode="auto">
          <a:xfrm>
            <a:off x="250825" y="3573463"/>
            <a:ext cx="2952750" cy="2033587"/>
          </a:xfrm>
          <a:prstGeom prst="rect">
            <a:avLst/>
          </a:prstGeom>
          <a:noFill/>
          <a:ln w="9525">
            <a:solidFill>
              <a:srgbClr val="FF0000"/>
            </a:solidFill>
            <a:miter lim="800000"/>
            <a:headEnd/>
            <a:tailEnd/>
          </a:ln>
        </p:spPr>
      </p:pic>
      <p:pic>
        <p:nvPicPr>
          <p:cNvPr id="15370" name="图片 16394" descr="060944iivvxxo5esspift2"/>
          <p:cNvPicPr>
            <a:picLocks noChangeAspect="1" noChangeArrowheads="1"/>
          </p:cNvPicPr>
          <p:nvPr/>
        </p:nvPicPr>
        <p:blipFill>
          <a:blip r:embed="rId5" cstate="print"/>
          <a:srcRect/>
          <a:stretch>
            <a:fillRect/>
          </a:stretch>
        </p:blipFill>
        <p:spPr bwMode="auto">
          <a:xfrm>
            <a:off x="3492500" y="1557338"/>
            <a:ext cx="2679700" cy="402748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arn(in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slide(fromTop)">
                                      <p:cBhvr>
                                        <p:cTn id="12" dur="500"/>
                                        <p:tgtEl>
                                          <p:spTgt spid="1638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389"/>
                                        </p:tgtEl>
                                        <p:attrNameLst>
                                          <p:attrName>style.visibility</p:attrName>
                                        </p:attrNameLst>
                                      </p:cBhvr>
                                      <p:to>
                                        <p:strVal val="visible"/>
                                      </p:to>
                                    </p:set>
                                    <p:animEffect transition="in" filter="slide(fromTop)">
                                      <p:cBhvr>
                                        <p:cTn id="17" dur="500"/>
                                        <p:tgtEl>
                                          <p:spTgt spid="1638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slide(fromLeft)">
                                      <p:cBhvr>
                                        <p:cTn id="22" dur="500"/>
                                        <p:tgtEl>
                                          <p:spTgt spid="1638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6393"/>
                                        </p:tgtEl>
                                        <p:attrNameLst>
                                          <p:attrName>style.visibility</p:attrName>
                                        </p:attrNameLst>
                                      </p:cBhvr>
                                      <p:to>
                                        <p:strVal val="visible"/>
                                      </p:to>
                                    </p:set>
                                    <p:animEffect transition="in" filter="diamond(in)">
                                      <p:cBhvr>
                                        <p:cTn id="27" dur="20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8" grpId="0" animBg="1"/>
      <p:bldP spid="16389" grpId="0" animBg="1"/>
      <p:bldP spid="1639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9458" name="标题 19457"/>
          <p:cNvSpPr>
            <a:spLocks noGrp="1"/>
          </p:cNvSpPr>
          <p:nvPr>
            <p:ph type="title"/>
          </p:nvPr>
        </p:nvSpPr>
        <p:spPr>
          <a:xfrm>
            <a:off x="0" y="333375"/>
            <a:ext cx="8602663" cy="1143000"/>
          </a:xfrm>
        </p:spPr>
        <p:txBody>
          <a:bodyPr>
            <a:noAutofit/>
          </a:bodyPr>
          <a:lstStyle/>
          <a:p>
            <a:r>
              <a:rPr lang="zh-CN" altLang="en-US" sz="4800" b="1" noProof="1">
                <a:solidFill>
                  <a:srgbClr val="7030A0"/>
                </a:solidFill>
                <a:effectLst>
                  <a:outerShdw blurRad="38100" dist="38100" dir="2700000">
                    <a:srgbClr val="FFFFFF"/>
                  </a:outerShdw>
                </a:effectLst>
                <a:ea typeface="黑体" pitchFamily="2" charset="-122"/>
              </a:rPr>
              <a:t>文章从哪几方面说明整体特征？</a:t>
            </a:r>
          </a:p>
        </p:txBody>
      </p:sp>
      <p:sp>
        <p:nvSpPr>
          <p:cNvPr id="19459" name="文本占位符 19458"/>
          <p:cNvSpPr>
            <a:spLocks noGrp="1" noChangeArrowheads="1"/>
          </p:cNvSpPr>
          <p:nvPr>
            <p:ph type="body" idx="1"/>
          </p:nvPr>
        </p:nvSpPr>
        <p:spPr>
          <a:xfrm>
            <a:off x="179388" y="1412875"/>
            <a:ext cx="8316912" cy="4824413"/>
          </a:xfrm>
        </p:spPr>
        <p:txBody>
          <a:bodyPr/>
          <a:lstStyle/>
          <a:p>
            <a:pPr marL="533400" indent="-533400">
              <a:buFont typeface="Arial" pitchFamily="34" charset="0"/>
              <a:buNone/>
            </a:pPr>
            <a:r>
              <a:rPr lang="zh-CN" altLang="en-US" b="1" dirty="0" smtClean="0">
                <a:solidFill>
                  <a:srgbClr val="008000"/>
                </a:solidFill>
                <a:ea typeface="楷体_GB2312" pitchFamily="49" charset="-122"/>
              </a:rPr>
              <a:t>先从四个主要方面说明：</a:t>
            </a:r>
          </a:p>
          <a:p>
            <a:pPr marL="939800" lvl="1" indent="-457200">
              <a:buFont typeface="Arial" pitchFamily="34" charset="0"/>
              <a:buAutoNum type="arabicPeriod"/>
            </a:pPr>
            <a:r>
              <a:rPr lang="zh-CN" altLang="en-US" b="1" dirty="0" smtClean="0">
                <a:ea typeface="楷体_GB2312" pitchFamily="49" charset="-122"/>
              </a:rPr>
              <a:t>亭台轩榭的布局</a:t>
            </a:r>
            <a:r>
              <a:rPr lang="en-US" b="1" dirty="0" smtClean="0">
                <a:ea typeface="楷体_GB2312" pitchFamily="49" charset="-122"/>
              </a:rPr>
              <a:t>——</a:t>
            </a:r>
            <a:r>
              <a:rPr lang="zh-CN" altLang="en-US" b="1" dirty="0" smtClean="0">
                <a:solidFill>
                  <a:srgbClr val="990000"/>
                </a:solidFill>
                <a:ea typeface="楷体_GB2312" pitchFamily="49" charset="-122"/>
              </a:rPr>
              <a:t>布局美</a:t>
            </a:r>
          </a:p>
          <a:p>
            <a:pPr marL="939800" lvl="1" indent="-457200">
              <a:buFont typeface="Arial" pitchFamily="34" charset="0"/>
              <a:buAutoNum type="arabicPeriod"/>
            </a:pPr>
            <a:r>
              <a:rPr lang="zh-CN" altLang="en-US" b="1" dirty="0" smtClean="0">
                <a:ea typeface="楷体_GB2312" pitchFamily="49" charset="-122"/>
              </a:rPr>
              <a:t>假山池沼的配合</a:t>
            </a:r>
            <a:r>
              <a:rPr lang="en-US" b="1" dirty="0" smtClean="0">
                <a:ea typeface="楷体_GB2312" pitchFamily="49" charset="-122"/>
              </a:rPr>
              <a:t>——</a:t>
            </a:r>
            <a:r>
              <a:rPr lang="zh-CN" altLang="en-US" b="1" dirty="0" smtClean="0">
                <a:solidFill>
                  <a:srgbClr val="990000"/>
                </a:solidFill>
                <a:ea typeface="楷体_GB2312" pitchFamily="49" charset="-122"/>
              </a:rPr>
              <a:t>配合美</a:t>
            </a:r>
          </a:p>
          <a:p>
            <a:pPr marL="939800" lvl="1" indent="-457200">
              <a:buFont typeface="Arial" pitchFamily="34" charset="0"/>
              <a:buAutoNum type="arabicPeriod"/>
            </a:pPr>
            <a:r>
              <a:rPr lang="zh-CN" altLang="en-US" b="1" dirty="0" smtClean="0">
                <a:ea typeface="楷体_GB2312" pitchFamily="49" charset="-122"/>
              </a:rPr>
              <a:t>花草树木的映衬</a:t>
            </a:r>
            <a:r>
              <a:rPr lang="en-US" b="1" dirty="0" smtClean="0">
                <a:ea typeface="楷体_GB2312" pitchFamily="49" charset="-122"/>
              </a:rPr>
              <a:t>——</a:t>
            </a:r>
            <a:r>
              <a:rPr lang="zh-CN" altLang="en-US" b="1" dirty="0" smtClean="0">
                <a:solidFill>
                  <a:srgbClr val="990000"/>
                </a:solidFill>
                <a:ea typeface="楷体_GB2312" pitchFamily="49" charset="-122"/>
              </a:rPr>
              <a:t>映衬美</a:t>
            </a:r>
          </a:p>
          <a:p>
            <a:pPr marL="939800" lvl="1" indent="-457200">
              <a:buFont typeface="Arial" pitchFamily="34" charset="0"/>
              <a:buAutoNum type="arabicPeriod"/>
            </a:pPr>
            <a:r>
              <a:rPr lang="zh-CN" altLang="en-US" b="1" dirty="0" smtClean="0">
                <a:ea typeface="楷体_GB2312" pitchFamily="49" charset="-122"/>
              </a:rPr>
              <a:t>近景远景的层次</a:t>
            </a:r>
            <a:r>
              <a:rPr lang="en-US" b="1" dirty="0" smtClean="0">
                <a:ea typeface="楷体_GB2312" pitchFamily="49" charset="-122"/>
              </a:rPr>
              <a:t>——</a:t>
            </a:r>
            <a:r>
              <a:rPr lang="zh-CN" altLang="en-US" b="1" dirty="0" smtClean="0">
                <a:solidFill>
                  <a:srgbClr val="990000"/>
                </a:solidFill>
                <a:ea typeface="楷体_GB2312" pitchFamily="49" charset="-122"/>
              </a:rPr>
              <a:t>层次美</a:t>
            </a:r>
          </a:p>
          <a:p>
            <a:pPr marL="533400" indent="-533400">
              <a:buFont typeface="Arial" pitchFamily="34" charset="0"/>
              <a:buNone/>
            </a:pPr>
            <a:r>
              <a:rPr lang="zh-CN" altLang="en-US" b="1" dirty="0" smtClean="0">
                <a:solidFill>
                  <a:srgbClr val="008000"/>
                </a:solidFill>
                <a:ea typeface="楷体_GB2312" pitchFamily="49" charset="-122"/>
              </a:rPr>
              <a:t>然后从三个细微方面说明：</a:t>
            </a:r>
          </a:p>
          <a:p>
            <a:pPr marL="939800" lvl="1" indent="-457200">
              <a:buFont typeface="Arial" pitchFamily="34" charset="0"/>
              <a:buAutoNum type="arabicPeriod"/>
            </a:pPr>
            <a:r>
              <a:rPr lang="zh-CN" altLang="en-US" b="1" dirty="0" smtClean="0">
                <a:ea typeface="楷体_GB2312" pitchFamily="49" charset="-122"/>
              </a:rPr>
              <a:t>角落的布置</a:t>
            </a:r>
            <a:r>
              <a:rPr lang="en-US" b="1" dirty="0" smtClean="0">
                <a:ea typeface="楷体_GB2312" pitchFamily="49" charset="-122"/>
              </a:rPr>
              <a:t>——</a:t>
            </a:r>
            <a:r>
              <a:rPr lang="zh-CN" altLang="en-US" b="1" dirty="0" smtClean="0">
                <a:solidFill>
                  <a:srgbClr val="990000"/>
                </a:solidFill>
              </a:rPr>
              <a:t>构图美</a:t>
            </a:r>
            <a:endParaRPr 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门窗的雕琢</a:t>
            </a:r>
            <a:r>
              <a:rPr lang="en-US" b="1" dirty="0" smtClean="0">
                <a:ea typeface="楷体_GB2312" pitchFamily="49" charset="-122"/>
              </a:rPr>
              <a:t>——</a:t>
            </a:r>
            <a:r>
              <a:rPr lang="zh-CN" altLang="en-US" b="1" dirty="0" smtClean="0">
                <a:solidFill>
                  <a:srgbClr val="990000"/>
                </a:solidFill>
              </a:rPr>
              <a:t>图案美</a:t>
            </a:r>
            <a:endParaRPr 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油漆的调配</a:t>
            </a:r>
            <a:r>
              <a:rPr lang="en-US" b="1" dirty="0" smtClean="0">
                <a:ea typeface="楷体_GB2312" pitchFamily="49" charset="-122"/>
              </a:rPr>
              <a:t>——</a:t>
            </a:r>
            <a:r>
              <a:rPr lang="zh-CN" altLang="en-US" b="1" dirty="0" smtClean="0">
                <a:solidFill>
                  <a:srgbClr val="990000"/>
                </a:solidFill>
              </a:rPr>
              <a:t>色彩美</a:t>
            </a:r>
            <a:endParaRPr lang="en-US" b="1" dirty="0" smtClean="0">
              <a:solidFill>
                <a:srgbClr val="990000"/>
              </a:solidFill>
            </a:endParaRPr>
          </a:p>
        </p:txBody>
      </p:sp>
      <p:pic>
        <p:nvPicPr>
          <p:cNvPr id="18437" name="图片 19461"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spTree>
    <p:custDataLst>
      <p:tags r:id="rId1"/>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ox(out)">
                                      <p:cBhvr>
                                        <p:cTn id="7" dur="500"/>
                                        <p:tgtEl>
                                          <p:spTgt spid="19459">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19459">
                                            <p:txEl>
                                              <p:pRg st="1" end="1"/>
                                            </p:txEl>
                                          </p:spTgt>
                                        </p:tgtEl>
                                        <p:attrNameLst>
                                          <p:attrName>style.visibility</p:attrName>
                                        </p:attrNameLst>
                                      </p:cBhvr>
                                      <p:to>
                                        <p:strVal val="visible"/>
                                      </p:to>
                                    </p:set>
                                    <p:animEffect transition="in" filter="box(out)">
                                      <p:cBhvr>
                                        <p:cTn id="10" dur="500"/>
                                        <p:tgtEl>
                                          <p:spTgt spid="19459">
                                            <p:txEl>
                                              <p:pRg st="1" end="1"/>
                                            </p:txEl>
                                          </p:spTgt>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animEffect transition="in" filter="box(out)">
                                      <p:cBhvr>
                                        <p:cTn id="13" dur="500"/>
                                        <p:tgtEl>
                                          <p:spTgt spid="19459">
                                            <p:txEl>
                                              <p:pRg st="2" end="2"/>
                                            </p:txEl>
                                          </p:spTgt>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19459">
                                            <p:txEl>
                                              <p:pRg st="3" end="3"/>
                                            </p:txEl>
                                          </p:spTgt>
                                        </p:tgtEl>
                                        <p:attrNameLst>
                                          <p:attrName>style.visibility</p:attrName>
                                        </p:attrNameLst>
                                      </p:cBhvr>
                                      <p:to>
                                        <p:strVal val="visible"/>
                                      </p:to>
                                    </p:set>
                                    <p:animEffect transition="in" filter="box(out)">
                                      <p:cBhvr>
                                        <p:cTn id="16" dur="500"/>
                                        <p:tgtEl>
                                          <p:spTgt spid="19459">
                                            <p:txEl>
                                              <p:pRg st="3" end="3"/>
                                            </p:txEl>
                                          </p:spTgt>
                                        </p:tgtEl>
                                      </p:cBhvr>
                                    </p:animEffect>
                                  </p:childTnLst>
                                </p:cTn>
                              </p:par>
                              <p:par>
                                <p:cTn id="17" presetID="4" presetClass="entr" presetSubtype="32" fill="hold" grpId="0" nodeType="withEffect">
                                  <p:stCondLst>
                                    <p:cond delay="0"/>
                                  </p:stCondLst>
                                  <p:childTnLst>
                                    <p:set>
                                      <p:cBhvr>
                                        <p:cTn id="18" dur="1" fill="hold">
                                          <p:stCondLst>
                                            <p:cond delay="0"/>
                                          </p:stCondLst>
                                        </p:cTn>
                                        <p:tgtEl>
                                          <p:spTgt spid="19459">
                                            <p:txEl>
                                              <p:pRg st="4" end="4"/>
                                            </p:txEl>
                                          </p:spTgt>
                                        </p:tgtEl>
                                        <p:attrNameLst>
                                          <p:attrName>style.visibility</p:attrName>
                                        </p:attrNameLst>
                                      </p:cBhvr>
                                      <p:to>
                                        <p:strVal val="visible"/>
                                      </p:to>
                                    </p:set>
                                    <p:animEffect transition="in" filter="box(out)">
                                      <p:cBhvr>
                                        <p:cTn id="19" dur="500"/>
                                        <p:tgtEl>
                                          <p:spTgt spid="1945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32" fill="hold" grpId="0" nodeType="clickEffect">
                                  <p:stCondLst>
                                    <p:cond delay="0"/>
                                  </p:stCondLst>
                                  <p:childTnLst>
                                    <p:set>
                                      <p:cBhvr>
                                        <p:cTn id="23" dur="1" fill="hold">
                                          <p:stCondLst>
                                            <p:cond delay="0"/>
                                          </p:stCondLst>
                                        </p:cTn>
                                        <p:tgtEl>
                                          <p:spTgt spid="19459">
                                            <p:txEl>
                                              <p:pRg st="5" end="5"/>
                                            </p:txEl>
                                          </p:spTgt>
                                        </p:tgtEl>
                                        <p:attrNameLst>
                                          <p:attrName>style.visibility</p:attrName>
                                        </p:attrNameLst>
                                      </p:cBhvr>
                                      <p:to>
                                        <p:strVal val="visible"/>
                                      </p:to>
                                    </p:set>
                                    <p:animEffect transition="in" filter="box(out)">
                                      <p:cBhvr>
                                        <p:cTn id="24" dur="500"/>
                                        <p:tgtEl>
                                          <p:spTgt spid="19459">
                                            <p:txEl>
                                              <p:pRg st="5" end="5"/>
                                            </p:txEl>
                                          </p:spTgt>
                                        </p:tgtEl>
                                      </p:cBhvr>
                                    </p:animEffect>
                                  </p:childTnLst>
                                </p:cTn>
                              </p:par>
                              <p:par>
                                <p:cTn id="25" presetID="4" presetClass="entr" presetSubtype="32" fill="hold" grpId="0" nodeType="withEffect">
                                  <p:stCondLst>
                                    <p:cond delay="0"/>
                                  </p:stCondLst>
                                  <p:childTnLst>
                                    <p:set>
                                      <p:cBhvr>
                                        <p:cTn id="26" dur="1" fill="hold">
                                          <p:stCondLst>
                                            <p:cond delay="0"/>
                                          </p:stCondLst>
                                        </p:cTn>
                                        <p:tgtEl>
                                          <p:spTgt spid="19459">
                                            <p:txEl>
                                              <p:pRg st="6" end="6"/>
                                            </p:txEl>
                                          </p:spTgt>
                                        </p:tgtEl>
                                        <p:attrNameLst>
                                          <p:attrName>style.visibility</p:attrName>
                                        </p:attrNameLst>
                                      </p:cBhvr>
                                      <p:to>
                                        <p:strVal val="visible"/>
                                      </p:to>
                                    </p:set>
                                    <p:animEffect transition="in" filter="box(out)">
                                      <p:cBhvr>
                                        <p:cTn id="27" dur="500"/>
                                        <p:tgtEl>
                                          <p:spTgt spid="19459">
                                            <p:txEl>
                                              <p:pRg st="6" end="6"/>
                                            </p:txEl>
                                          </p:spTgt>
                                        </p:tgtEl>
                                      </p:cBhvr>
                                    </p:animEffect>
                                  </p:childTnLst>
                                </p:cTn>
                              </p:par>
                              <p:par>
                                <p:cTn id="28" presetID="4" presetClass="entr" presetSubtype="32" fill="hold" grpId="0" nodeType="withEffect">
                                  <p:stCondLst>
                                    <p:cond delay="0"/>
                                  </p:stCondLst>
                                  <p:childTnLst>
                                    <p:set>
                                      <p:cBhvr>
                                        <p:cTn id="29" dur="1" fill="hold">
                                          <p:stCondLst>
                                            <p:cond delay="0"/>
                                          </p:stCondLst>
                                        </p:cTn>
                                        <p:tgtEl>
                                          <p:spTgt spid="19459">
                                            <p:txEl>
                                              <p:pRg st="7" end="7"/>
                                            </p:txEl>
                                          </p:spTgt>
                                        </p:tgtEl>
                                        <p:attrNameLst>
                                          <p:attrName>style.visibility</p:attrName>
                                        </p:attrNameLst>
                                      </p:cBhvr>
                                      <p:to>
                                        <p:strVal val="visible"/>
                                      </p:to>
                                    </p:set>
                                    <p:animEffect transition="in" filter="box(out)">
                                      <p:cBhvr>
                                        <p:cTn id="30" dur="500"/>
                                        <p:tgtEl>
                                          <p:spTgt spid="19459">
                                            <p:txEl>
                                              <p:pRg st="7" end="7"/>
                                            </p:txEl>
                                          </p:spTgt>
                                        </p:tgtEl>
                                      </p:cBhvr>
                                    </p:animEffect>
                                  </p:childTnLst>
                                </p:cTn>
                              </p:par>
                              <p:par>
                                <p:cTn id="31" presetID="4" presetClass="entr" presetSubtype="32" fill="hold" grpId="0" nodeType="withEffect">
                                  <p:stCondLst>
                                    <p:cond delay="0"/>
                                  </p:stCondLst>
                                  <p:childTnLst>
                                    <p:set>
                                      <p:cBhvr>
                                        <p:cTn id="32" dur="1" fill="hold">
                                          <p:stCondLst>
                                            <p:cond delay="0"/>
                                          </p:stCondLst>
                                        </p:cTn>
                                        <p:tgtEl>
                                          <p:spTgt spid="19459">
                                            <p:txEl>
                                              <p:pRg st="8" end="8"/>
                                            </p:txEl>
                                          </p:spTgt>
                                        </p:tgtEl>
                                        <p:attrNameLst>
                                          <p:attrName>style.visibility</p:attrName>
                                        </p:attrNameLst>
                                      </p:cBhvr>
                                      <p:to>
                                        <p:strVal val="visible"/>
                                      </p:to>
                                    </p:set>
                                    <p:animEffect transition="in" filter="box(out)">
                                      <p:cBhvr>
                                        <p:cTn id="33" dur="500"/>
                                        <p:tgtEl>
                                          <p:spTgt spid="194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482" name="文本框 20481"/>
          <p:cNvSpPr txBox="1">
            <a:spLocks noChangeArrowheads="1"/>
          </p:cNvSpPr>
          <p:nvPr/>
        </p:nvSpPr>
        <p:spPr bwMode="auto">
          <a:xfrm>
            <a:off x="250825" y="1773238"/>
            <a:ext cx="2438400" cy="3503612"/>
          </a:xfrm>
          <a:prstGeom prst="rect">
            <a:avLst/>
          </a:prstGeom>
          <a:noFill/>
          <a:ln w="9525">
            <a:noFill/>
            <a:miter lim="800000"/>
            <a:headEnd/>
            <a:tailEnd/>
          </a:ln>
        </p:spPr>
        <p:txBody>
          <a:bodyPr>
            <a:spAutoFit/>
          </a:bodyPr>
          <a:lstStyle/>
          <a:p>
            <a:pPr>
              <a:spcBef>
                <a:spcPct val="50000"/>
              </a:spcBef>
            </a:pPr>
            <a:r>
              <a:rPr lang="zh-CN" altLang="en-US" sz="3200" b="1">
                <a:solidFill>
                  <a:srgbClr val="008000"/>
                </a:solidFill>
                <a:latin typeface="Times New Roman" pitchFamily="18" charset="0"/>
                <a:ea typeface="方正姚体" pitchFamily="2" charset="-122"/>
              </a:rPr>
              <a:t>总体特征：</a:t>
            </a:r>
            <a:r>
              <a:rPr lang="zh-CN" altLang="en-US" sz="3200" b="1">
                <a:latin typeface="Times New Roman" pitchFamily="18" charset="0"/>
                <a:ea typeface="楷体_GB2312" pitchFamily="49" charset="-122"/>
              </a:rPr>
              <a:t>务必使游览者无论站在哪个点上，眼前总是一幅完美的</a:t>
            </a:r>
            <a:r>
              <a:rPr lang="zh-CN" altLang="en-US" sz="3200" b="1">
                <a:solidFill>
                  <a:srgbClr val="FF0000"/>
                </a:solidFill>
                <a:latin typeface="Times New Roman" pitchFamily="18" charset="0"/>
                <a:ea typeface="楷体_GB2312" pitchFamily="49" charset="-122"/>
              </a:rPr>
              <a:t>图画。</a:t>
            </a:r>
          </a:p>
        </p:txBody>
      </p:sp>
      <p:sp>
        <p:nvSpPr>
          <p:cNvPr id="20483" name="文本框 20482"/>
          <p:cNvSpPr txBox="1">
            <a:spLocks noChangeArrowheads="1"/>
          </p:cNvSpPr>
          <p:nvPr/>
        </p:nvSpPr>
        <p:spPr bwMode="auto">
          <a:xfrm>
            <a:off x="3429000" y="1462088"/>
            <a:ext cx="3816350" cy="519112"/>
          </a:xfrm>
          <a:prstGeom prst="rect">
            <a:avLst/>
          </a:prstGeom>
          <a:noFill/>
          <a:ln w="9525">
            <a:noFill/>
            <a:miter lim="800000"/>
            <a:headEnd/>
            <a:tailEnd/>
          </a:ln>
        </p:spPr>
        <p:txBody>
          <a:bodyPr wrap="none">
            <a:spAutoFit/>
          </a:bodyPr>
          <a:lstStyle/>
          <a:p>
            <a:r>
              <a:rPr lang="zh-CN" altLang="en-US" sz="2800" b="1">
                <a:latin typeface="Times New Roman" pitchFamily="18" charset="0"/>
                <a:ea typeface="楷体_GB2312" pitchFamily="49" charset="-122"/>
              </a:rPr>
              <a:t>①讲究亭台轩榭的布局</a:t>
            </a:r>
            <a:r>
              <a:rPr lang="zh-CN" altLang="en-US">
                <a:latin typeface="Times New Roman" pitchFamily="18" charset="0"/>
              </a:rPr>
              <a:t> </a:t>
            </a:r>
          </a:p>
        </p:txBody>
      </p:sp>
      <p:sp>
        <p:nvSpPr>
          <p:cNvPr id="20484" name="文本框 20483"/>
          <p:cNvSpPr txBox="1">
            <a:spLocks noChangeArrowheads="1"/>
          </p:cNvSpPr>
          <p:nvPr/>
        </p:nvSpPr>
        <p:spPr bwMode="auto">
          <a:xfrm>
            <a:off x="3429000" y="2057400"/>
            <a:ext cx="38100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②讲究假山池沼的配合</a:t>
            </a:r>
            <a:r>
              <a:rPr lang="zh-CN" altLang="en-US">
                <a:latin typeface="Times New Roman" pitchFamily="18" charset="0"/>
              </a:rPr>
              <a:t> </a:t>
            </a:r>
          </a:p>
        </p:txBody>
      </p:sp>
      <p:sp>
        <p:nvSpPr>
          <p:cNvPr id="20485" name="文本框 20484"/>
          <p:cNvSpPr txBox="1">
            <a:spLocks noChangeArrowheads="1"/>
          </p:cNvSpPr>
          <p:nvPr/>
        </p:nvSpPr>
        <p:spPr bwMode="auto">
          <a:xfrm>
            <a:off x="3429000" y="2743200"/>
            <a:ext cx="43434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③讲究花草树木的映衬</a:t>
            </a:r>
            <a:r>
              <a:rPr lang="zh-CN" altLang="en-US">
                <a:latin typeface="Times New Roman" pitchFamily="18" charset="0"/>
              </a:rPr>
              <a:t> </a:t>
            </a:r>
          </a:p>
        </p:txBody>
      </p:sp>
      <p:sp>
        <p:nvSpPr>
          <p:cNvPr id="20486" name="文本框 20485"/>
          <p:cNvSpPr txBox="1">
            <a:spLocks noChangeArrowheads="1"/>
          </p:cNvSpPr>
          <p:nvPr/>
        </p:nvSpPr>
        <p:spPr bwMode="auto">
          <a:xfrm>
            <a:off x="3429000" y="3429000"/>
            <a:ext cx="4114800" cy="519113"/>
          </a:xfrm>
          <a:prstGeom prst="rect">
            <a:avLst/>
          </a:prstGeom>
          <a:noFill/>
          <a:ln w="9525">
            <a:noFill/>
            <a:miter lim="800000"/>
            <a:headEnd/>
            <a:tailEnd/>
          </a:ln>
        </p:spPr>
        <p:txBody>
          <a:bodyPr>
            <a:spAutoFit/>
          </a:bodyPr>
          <a:lstStyle/>
          <a:p>
            <a:pPr>
              <a:spcBef>
                <a:spcPct val="50000"/>
              </a:spcBef>
            </a:pPr>
            <a:r>
              <a:rPr lang="zh-CN" altLang="en-US" sz="2800" b="1" dirty="0">
                <a:latin typeface="Times New Roman" pitchFamily="18" charset="0"/>
                <a:ea typeface="楷体_GB2312" pitchFamily="49" charset="-122"/>
              </a:rPr>
              <a:t>④讲究近景远景的层次</a:t>
            </a:r>
            <a:r>
              <a:rPr lang="zh-CN" altLang="en-US" dirty="0">
                <a:latin typeface="Times New Roman" pitchFamily="18" charset="0"/>
              </a:rPr>
              <a:t> </a:t>
            </a:r>
          </a:p>
        </p:txBody>
      </p:sp>
      <p:sp>
        <p:nvSpPr>
          <p:cNvPr id="20487" name="文本框 20486"/>
          <p:cNvSpPr txBox="1">
            <a:spLocks noChangeArrowheads="1"/>
          </p:cNvSpPr>
          <p:nvPr/>
        </p:nvSpPr>
        <p:spPr bwMode="auto">
          <a:xfrm>
            <a:off x="3429000" y="4129088"/>
            <a:ext cx="4038600"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⑤角落的构图美</a:t>
            </a:r>
            <a:r>
              <a:rPr lang="zh-CN" altLang="en-US">
                <a:latin typeface="Times New Roman" pitchFamily="18" charset="0"/>
              </a:rPr>
              <a:t> </a:t>
            </a:r>
          </a:p>
        </p:txBody>
      </p:sp>
      <p:sp>
        <p:nvSpPr>
          <p:cNvPr id="20488" name="文本框 20487"/>
          <p:cNvSpPr txBox="1">
            <a:spLocks noChangeArrowheads="1"/>
          </p:cNvSpPr>
          <p:nvPr/>
        </p:nvSpPr>
        <p:spPr bwMode="auto">
          <a:xfrm>
            <a:off x="3429000" y="4724400"/>
            <a:ext cx="38100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⑥门窗的图案美</a:t>
            </a:r>
            <a:r>
              <a:rPr lang="zh-CN" altLang="en-US">
                <a:latin typeface="Times New Roman" pitchFamily="18" charset="0"/>
              </a:rPr>
              <a:t> </a:t>
            </a:r>
          </a:p>
        </p:txBody>
      </p:sp>
      <p:sp>
        <p:nvSpPr>
          <p:cNvPr id="20489" name="文本框 20488"/>
          <p:cNvSpPr txBox="1">
            <a:spLocks noChangeArrowheads="1"/>
          </p:cNvSpPr>
          <p:nvPr/>
        </p:nvSpPr>
        <p:spPr bwMode="auto">
          <a:xfrm>
            <a:off x="3429000" y="5334000"/>
            <a:ext cx="38100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⑦建筑的色彩美</a:t>
            </a:r>
            <a:r>
              <a:rPr lang="zh-CN" altLang="en-US">
                <a:latin typeface="Times New Roman" pitchFamily="18" charset="0"/>
              </a:rPr>
              <a:t> </a:t>
            </a:r>
          </a:p>
        </p:txBody>
      </p:sp>
      <p:sp>
        <p:nvSpPr>
          <p:cNvPr id="20490" name="左大括号 20489"/>
          <p:cNvSpPr>
            <a:spLocks/>
          </p:cNvSpPr>
          <p:nvPr/>
        </p:nvSpPr>
        <p:spPr bwMode="auto">
          <a:xfrm>
            <a:off x="2743200" y="1600200"/>
            <a:ext cx="457200" cy="4114800"/>
          </a:xfrm>
          <a:prstGeom prst="leftBrace">
            <a:avLst>
              <a:gd name="adj1" fmla="val 75000"/>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1" name="右大括号 20490"/>
          <p:cNvSpPr>
            <a:spLocks/>
          </p:cNvSpPr>
          <p:nvPr/>
        </p:nvSpPr>
        <p:spPr bwMode="auto">
          <a:xfrm>
            <a:off x="7086600" y="1524000"/>
            <a:ext cx="304800" cy="2286000"/>
          </a:xfrm>
          <a:prstGeom prst="rightBrace">
            <a:avLst>
              <a:gd name="adj1" fmla="val 62500"/>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2" name="右大括号 20491"/>
          <p:cNvSpPr>
            <a:spLocks/>
          </p:cNvSpPr>
          <p:nvPr/>
        </p:nvSpPr>
        <p:spPr bwMode="auto">
          <a:xfrm>
            <a:off x="6400800" y="4267200"/>
            <a:ext cx="152400" cy="1524000"/>
          </a:xfrm>
          <a:prstGeom prst="rightBrace">
            <a:avLst>
              <a:gd name="adj1" fmla="val 83287"/>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3" name="文本框 20492"/>
          <p:cNvSpPr txBox="1">
            <a:spLocks noChangeArrowheads="1"/>
          </p:cNvSpPr>
          <p:nvPr/>
        </p:nvSpPr>
        <p:spPr bwMode="auto">
          <a:xfrm>
            <a:off x="7396163" y="2362200"/>
            <a:ext cx="1371600" cy="579438"/>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楷体_GB2312" pitchFamily="49" charset="-122"/>
              </a:rPr>
              <a:t>整体</a:t>
            </a:r>
          </a:p>
        </p:txBody>
      </p:sp>
      <p:sp>
        <p:nvSpPr>
          <p:cNvPr id="20494" name="文本框 20493"/>
          <p:cNvSpPr txBox="1">
            <a:spLocks noChangeArrowheads="1"/>
          </p:cNvSpPr>
          <p:nvPr/>
        </p:nvSpPr>
        <p:spPr bwMode="auto">
          <a:xfrm>
            <a:off x="7380288" y="4678363"/>
            <a:ext cx="1235075" cy="579437"/>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楷体_GB2312" pitchFamily="49" charset="-122"/>
              </a:rPr>
              <a:t>局部</a:t>
            </a:r>
          </a:p>
        </p:txBody>
      </p:sp>
      <p:sp>
        <p:nvSpPr>
          <p:cNvPr id="20495" name="文本框 20494"/>
          <p:cNvSpPr txBox="1">
            <a:spLocks noChangeArrowheads="1"/>
          </p:cNvSpPr>
          <p:nvPr/>
        </p:nvSpPr>
        <p:spPr bwMode="auto">
          <a:xfrm>
            <a:off x="1008063" y="692697"/>
            <a:ext cx="592137" cy="602704"/>
          </a:xfrm>
          <a:prstGeom prst="rect">
            <a:avLst/>
          </a:prstGeom>
          <a:noFill/>
          <a:ln w="9525">
            <a:noFill/>
            <a:miter lim="800000"/>
            <a:headEnd/>
            <a:tailEnd/>
          </a:ln>
        </p:spPr>
        <p:txBody>
          <a:bodyPr wrap="square">
            <a:spAutoFit/>
          </a:bodyPr>
          <a:lstStyle/>
          <a:p>
            <a:r>
              <a:rPr lang="zh-CN" altLang="en-US" sz="3200" b="1" dirty="0">
                <a:solidFill>
                  <a:srgbClr val="7030A0"/>
                </a:solidFill>
                <a:latin typeface="Times New Roman" pitchFamily="18" charset="0"/>
                <a:ea typeface="楷体_GB2312" pitchFamily="49" charset="-122"/>
              </a:rPr>
              <a:t>总</a:t>
            </a:r>
          </a:p>
        </p:txBody>
      </p:sp>
      <p:sp>
        <p:nvSpPr>
          <p:cNvPr id="20496" name="文本框 20495"/>
          <p:cNvSpPr txBox="1">
            <a:spLocks noChangeArrowheads="1"/>
          </p:cNvSpPr>
          <p:nvPr/>
        </p:nvSpPr>
        <p:spPr bwMode="auto">
          <a:xfrm>
            <a:off x="4211960" y="692696"/>
            <a:ext cx="592137" cy="579438"/>
          </a:xfrm>
          <a:prstGeom prst="rect">
            <a:avLst/>
          </a:prstGeom>
          <a:noFill/>
          <a:ln w="9525">
            <a:noFill/>
            <a:miter lim="800000"/>
            <a:headEnd/>
            <a:tailEnd/>
          </a:ln>
        </p:spPr>
        <p:txBody>
          <a:bodyPr wrap="none">
            <a:spAutoFit/>
          </a:bodyPr>
          <a:lstStyle/>
          <a:p>
            <a:r>
              <a:rPr lang="zh-CN" altLang="en-US" sz="3200" b="1" dirty="0">
                <a:solidFill>
                  <a:srgbClr val="7030A0"/>
                </a:solidFill>
                <a:latin typeface="Times New Roman" pitchFamily="18" charset="0"/>
                <a:ea typeface="楷体_GB2312" pitchFamily="49" charset="-122"/>
              </a:rPr>
              <a:t>分</a:t>
            </a:r>
          </a:p>
        </p:txBody>
      </p:sp>
      <p:sp>
        <p:nvSpPr>
          <p:cNvPr id="20497" name="直接连接符 20496"/>
          <p:cNvSpPr>
            <a:spLocks noChangeShapeType="1"/>
          </p:cNvSpPr>
          <p:nvPr/>
        </p:nvSpPr>
        <p:spPr bwMode="auto">
          <a:xfrm>
            <a:off x="7929563" y="2895600"/>
            <a:ext cx="0" cy="1828800"/>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0498" name="直接连接符 20497"/>
          <p:cNvSpPr>
            <a:spLocks noChangeShapeType="1"/>
          </p:cNvSpPr>
          <p:nvPr/>
        </p:nvSpPr>
        <p:spPr bwMode="auto">
          <a:xfrm flipV="1">
            <a:off x="1619250" y="980727"/>
            <a:ext cx="2520702" cy="347"/>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0499" name="文本框 20498"/>
          <p:cNvSpPr txBox="1">
            <a:spLocks noChangeArrowheads="1"/>
          </p:cNvSpPr>
          <p:nvPr/>
        </p:nvSpPr>
        <p:spPr bwMode="auto">
          <a:xfrm>
            <a:off x="381000" y="457200"/>
            <a:ext cx="609600" cy="1066800"/>
          </a:xfrm>
          <a:prstGeom prst="rect">
            <a:avLst/>
          </a:prstGeom>
          <a:noFill/>
          <a:ln w="9525">
            <a:noFill/>
            <a:miter lim="800000"/>
            <a:headEnd/>
            <a:tailEnd/>
          </a:ln>
        </p:spPr>
        <p:txBody>
          <a:bodyPr>
            <a:spAutoFit/>
          </a:bodyPr>
          <a:lstStyle/>
          <a:p>
            <a:pPr>
              <a:spcBef>
                <a:spcPct val="50000"/>
              </a:spcBef>
            </a:pPr>
            <a:r>
              <a:rPr lang="zh-CN" altLang="en-US" sz="3200" b="1" dirty="0">
                <a:latin typeface="Times New Roman" pitchFamily="18" charset="0"/>
                <a:ea typeface="华文新魏" pitchFamily="2" charset="-122"/>
              </a:rPr>
              <a:t>结构</a:t>
            </a:r>
          </a:p>
        </p:txBody>
      </p:sp>
      <p:sp>
        <p:nvSpPr>
          <p:cNvPr id="20500" name="文本框 20499"/>
          <p:cNvSpPr txBox="1">
            <a:spLocks noChangeArrowheads="1"/>
          </p:cNvSpPr>
          <p:nvPr/>
        </p:nvSpPr>
        <p:spPr bwMode="auto">
          <a:xfrm>
            <a:off x="7239000" y="1676400"/>
            <a:ext cx="1905000" cy="579438"/>
          </a:xfrm>
          <a:prstGeom prst="rect">
            <a:avLst/>
          </a:prstGeom>
          <a:noFill/>
          <a:ln w="9525">
            <a:noFill/>
            <a:miter lim="800000"/>
            <a:headEnd/>
            <a:tailEnd/>
          </a:ln>
        </p:spPr>
        <p:txBody>
          <a:bodyPr>
            <a:spAutoFit/>
          </a:bodyPr>
          <a:lstStyle/>
          <a:p>
            <a:pPr>
              <a:spcBef>
                <a:spcPct val="50000"/>
              </a:spcBef>
            </a:pPr>
            <a:r>
              <a:rPr lang="zh-CN" altLang="en-US" sz="3200" b="1">
                <a:solidFill>
                  <a:srgbClr val="008000"/>
                </a:solidFill>
                <a:latin typeface="Times New Roman" pitchFamily="18" charset="0"/>
                <a:ea typeface="方正姚体" pitchFamily="2" charset="-122"/>
              </a:rPr>
              <a:t>说明顺序</a:t>
            </a:r>
          </a:p>
        </p:txBody>
      </p:sp>
      <p:sp>
        <p:nvSpPr>
          <p:cNvPr id="20501" name="文本框 20500"/>
          <p:cNvSpPr txBox="1">
            <a:spLocks noChangeArrowheads="1"/>
          </p:cNvSpPr>
          <p:nvPr/>
        </p:nvSpPr>
        <p:spPr bwMode="auto">
          <a:xfrm>
            <a:off x="8364538" y="2997200"/>
            <a:ext cx="671512" cy="1692275"/>
          </a:xfrm>
          <a:prstGeom prst="rect">
            <a:avLst/>
          </a:prstGeom>
          <a:noFill/>
          <a:ln w="9525">
            <a:noFill/>
            <a:miter lim="800000"/>
            <a:headEnd/>
            <a:tailEnd/>
          </a:ln>
        </p:spPr>
        <p:txBody>
          <a:bodyPr vert="eaVert" wrap="none">
            <a:spAutoFit/>
          </a:bodyPr>
          <a:lstStyle/>
          <a:p>
            <a:r>
              <a:rPr lang="zh-CN" altLang="en-US" sz="3200" b="1">
                <a:solidFill>
                  <a:srgbClr val="009900"/>
                </a:solidFill>
                <a:latin typeface="Times New Roman" pitchFamily="18" charset="0"/>
              </a:rPr>
              <a:t>逻辑顺序</a:t>
            </a:r>
          </a:p>
        </p:txBody>
      </p:sp>
      <p:pic>
        <p:nvPicPr>
          <p:cNvPr id="19477" name="图片 20501"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sp>
        <p:nvSpPr>
          <p:cNvPr id="24" name="直接连接符 23"/>
          <p:cNvSpPr>
            <a:spLocks noChangeShapeType="1"/>
          </p:cNvSpPr>
          <p:nvPr/>
        </p:nvSpPr>
        <p:spPr bwMode="auto">
          <a:xfrm flipV="1">
            <a:off x="4716016" y="980728"/>
            <a:ext cx="2520702" cy="347"/>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5" name="文本框 20494"/>
          <p:cNvSpPr txBox="1">
            <a:spLocks noChangeArrowheads="1"/>
          </p:cNvSpPr>
          <p:nvPr/>
        </p:nvSpPr>
        <p:spPr bwMode="auto">
          <a:xfrm>
            <a:off x="7236296" y="692696"/>
            <a:ext cx="592137" cy="602704"/>
          </a:xfrm>
          <a:prstGeom prst="rect">
            <a:avLst/>
          </a:prstGeom>
          <a:noFill/>
          <a:ln w="9525">
            <a:noFill/>
            <a:miter lim="800000"/>
            <a:headEnd/>
            <a:tailEnd/>
          </a:ln>
        </p:spPr>
        <p:txBody>
          <a:bodyPr wrap="square">
            <a:spAutoFit/>
          </a:bodyPr>
          <a:lstStyle/>
          <a:p>
            <a:r>
              <a:rPr lang="zh-CN" altLang="en-US" sz="3200" b="1" dirty="0">
                <a:solidFill>
                  <a:srgbClr val="7030A0"/>
                </a:solidFill>
                <a:latin typeface="Times New Roman" pitchFamily="18" charset="0"/>
                <a:ea typeface="楷体_GB2312" pitchFamily="49" charset="-122"/>
              </a:rPr>
              <a:t>总</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heckerboard(across)">
                                      <p:cBhvr>
                                        <p:cTn id="7" dur="500"/>
                                        <p:tgtEl>
                                          <p:spTgt spid="20482"/>
                                        </p:tgtEl>
                                      </p:cBhvr>
                                    </p:animEffect>
                                  </p:childTnLst>
                                </p:cTn>
                              </p:par>
                            </p:childTnLst>
                          </p:cTn>
                        </p:par>
                        <p:par>
                          <p:cTn id="8" fill="hold">
                            <p:stCondLst>
                              <p:cond delay="500"/>
                            </p:stCondLst>
                            <p:childTnLst>
                              <p:par>
                                <p:cTn id="9" presetID="5" presetClass="entr" presetSubtype="5" fill="hold" nodeType="afterEffect">
                                  <p:stCondLst>
                                    <p:cond delay="0"/>
                                  </p:stCondLst>
                                  <p:childTnLst>
                                    <p:set>
                                      <p:cBhvr>
                                        <p:cTn id="10" dur="1" fill="hold">
                                          <p:stCondLst>
                                            <p:cond delay="0"/>
                                          </p:stCondLst>
                                        </p:cTn>
                                        <p:tgtEl>
                                          <p:spTgt spid="20490"/>
                                        </p:tgtEl>
                                        <p:attrNameLst>
                                          <p:attrName>style.visibility</p:attrName>
                                        </p:attrNameLst>
                                      </p:cBhvr>
                                      <p:to>
                                        <p:strVal val="visible"/>
                                      </p:to>
                                    </p:set>
                                    <p:animEffect transition="in" filter="checkerboard(down)">
                                      <p:cBhvr>
                                        <p:cTn id="11" dur="500"/>
                                        <p:tgtEl>
                                          <p:spTgt spid="20490"/>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0483"/>
                                        </p:tgtEl>
                                        <p:attrNameLst>
                                          <p:attrName>style.visibility</p:attrName>
                                        </p:attrNameLst>
                                      </p:cBhvr>
                                      <p:to>
                                        <p:strVal val="visible"/>
                                      </p:to>
                                    </p:set>
                                    <p:animEffect transition="in" filter="dissolve">
                                      <p:cBhvr>
                                        <p:cTn id="16" dur="500"/>
                                        <p:tgtEl>
                                          <p:spTgt spid="20483"/>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0484"/>
                                        </p:tgtEl>
                                        <p:attrNameLst>
                                          <p:attrName>style.visibility</p:attrName>
                                        </p:attrNameLst>
                                      </p:cBhvr>
                                      <p:to>
                                        <p:strVal val="visible"/>
                                      </p:to>
                                    </p:set>
                                    <p:animEffect transition="in" filter="dissolve">
                                      <p:cBhvr>
                                        <p:cTn id="21" dur="500"/>
                                        <p:tgtEl>
                                          <p:spTgt spid="20484"/>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0485"/>
                                        </p:tgtEl>
                                        <p:attrNameLst>
                                          <p:attrName>style.visibility</p:attrName>
                                        </p:attrNameLst>
                                      </p:cBhvr>
                                      <p:to>
                                        <p:strVal val="visible"/>
                                      </p:to>
                                    </p:set>
                                    <p:animEffect transition="in" filter="dissolve">
                                      <p:cBhvr>
                                        <p:cTn id="26" dur="500"/>
                                        <p:tgtEl>
                                          <p:spTgt spid="20485"/>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0486"/>
                                        </p:tgtEl>
                                        <p:attrNameLst>
                                          <p:attrName>style.visibility</p:attrName>
                                        </p:attrNameLst>
                                      </p:cBhvr>
                                      <p:to>
                                        <p:strVal val="visible"/>
                                      </p:to>
                                    </p:set>
                                    <p:animEffect transition="in" filter="dissolve">
                                      <p:cBhvr>
                                        <p:cTn id="31" dur="500"/>
                                        <p:tgtEl>
                                          <p:spTgt spid="2048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0487"/>
                                        </p:tgtEl>
                                        <p:attrNameLst>
                                          <p:attrName>style.visibility</p:attrName>
                                        </p:attrNameLst>
                                      </p:cBhvr>
                                      <p:to>
                                        <p:strVal val="visible"/>
                                      </p:to>
                                    </p:set>
                                    <p:animEffect transition="in" filter="dissolve">
                                      <p:cBhvr>
                                        <p:cTn id="36" dur="500"/>
                                        <p:tgtEl>
                                          <p:spTgt spid="20487"/>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488"/>
                                        </p:tgtEl>
                                        <p:attrNameLst>
                                          <p:attrName>style.visibility</p:attrName>
                                        </p:attrNameLst>
                                      </p:cBhvr>
                                      <p:to>
                                        <p:strVal val="visible"/>
                                      </p:to>
                                    </p:set>
                                    <p:animEffect transition="in" filter="dissolve">
                                      <p:cBhvr>
                                        <p:cTn id="41" dur="500"/>
                                        <p:tgtEl>
                                          <p:spTgt spid="20488"/>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20489"/>
                                        </p:tgtEl>
                                        <p:attrNameLst>
                                          <p:attrName>style.visibility</p:attrName>
                                        </p:attrNameLst>
                                      </p:cBhvr>
                                      <p:to>
                                        <p:strVal val="visible"/>
                                      </p:to>
                                    </p:set>
                                    <p:animEffect transition="in" filter="dissolve">
                                      <p:cBhvr>
                                        <p:cTn id="46" dur="500"/>
                                        <p:tgtEl>
                                          <p:spTgt spid="20489"/>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20499"/>
                                        </p:tgtEl>
                                        <p:attrNameLst>
                                          <p:attrName>style.visibility</p:attrName>
                                        </p:attrNameLst>
                                      </p:cBhvr>
                                      <p:to>
                                        <p:strVal val="visible"/>
                                      </p:to>
                                    </p:set>
                                    <p:animEffect transition="in" filter="dissolve">
                                      <p:cBhvr>
                                        <p:cTn id="51" dur="500"/>
                                        <p:tgtEl>
                                          <p:spTgt spid="20499"/>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20495"/>
                                        </p:tgtEl>
                                        <p:attrNameLst>
                                          <p:attrName>style.visibility</p:attrName>
                                        </p:attrNameLst>
                                      </p:cBhvr>
                                      <p:to>
                                        <p:strVal val="visible"/>
                                      </p:to>
                                    </p:set>
                                    <p:anim calcmode="lin" valueType="num">
                                      <p:cBhvr>
                                        <p:cTn id="56" dur="500" fill="hold"/>
                                        <p:tgtEl>
                                          <p:spTgt spid="20495"/>
                                        </p:tgtEl>
                                        <p:attrNameLst>
                                          <p:attrName>ppt_w</p:attrName>
                                        </p:attrNameLst>
                                      </p:cBhvr>
                                      <p:tavLst>
                                        <p:tav tm="0">
                                          <p:val>
                                            <p:fltVal val="0"/>
                                          </p:val>
                                        </p:tav>
                                        <p:tav tm="100000">
                                          <p:val>
                                            <p:strVal val="#ppt_w"/>
                                          </p:val>
                                        </p:tav>
                                      </p:tavLst>
                                    </p:anim>
                                    <p:anim calcmode="lin" valueType="num">
                                      <p:cBhvr>
                                        <p:cTn id="57" dur="500" fill="hold"/>
                                        <p:tgtEl>
                                          <p:spTgt spid="20495"/>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20501"/>
                                        </p:tgtEl>
                                        <p:attrNameLst>
                                          <p:attrName>style.visibility</p:attrName>
                                        </p:attrNameLst>
                                      </p:cBhvr>
                                      <p:to>
                                        <p:strVal val="visible"/>
                                      </p:to>
                                    </p:set>
                                    <p:animEffect transition="in" filter="wipe(down)">
                                      <p:cBhvr>
                                        <p:cTn id="62" dur="580">
                                          <p:stCondLst>
                                            <p:cond delay="0"/>
                                          </p:stCondLst>
                                        </p:cTn>
                                        <p:tgtEl>
                                          <p:spTgt spid="20501"/>
                                        </p:tgtEl>
                                      </p:cBhvr>
                                    </p:animEffect>
                                    <p:anim calcmode="lin" valueType="num">
                                      <p:cBhvr>
                                        <p:cTn id="63" dur="1822" tmFilter="0,0; 0.14,0.36; 0.43,0.73; 0.71,0.91; 1.0,1.0">
                                          <p:stCondLst>
                                            <p:cond delay="0"/>
                                          </p:stCondLst>
                                        </p:cTn>
                                        <p:tgtEl>
                                          <p:spTgt spid="20501"/>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20501"/>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20501"/>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20501"/>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20501"/>
                                        </p:tgtEl>
                                        <p:attrNameLst>
                                          <p:attrName>ppt_y</p:attrName>
                                        </p:attrNameLst>
                                      </p:cBhvr>
                                      <p:tavLst>
                                        <p:tav tm="0" fmla="#ppt_y-sin(pi*$)/81">
                                          <p:val>
                                            <p:fltVal val="0"/>
                                          </p:val>
                                        </p:tav>
                                        <p:tav tm="100000">
                                          <p:val>
                                            <p:fltVal val="1"/>
                                          </p:val>
                                        </p:tav>
                                      </p:tavLst>
                                    </p:anim>
                                    <p:animScale>
                                      <p:cBhvr>
                                        <p:cTn id="68" dur="26">
                                          <p:stCondLst>
                                            <p:cond delay="650"/>
                                          </p:stCondLst>
                                        </p:cTn>
                                        <p:tgtEl>
                                          <p:spTgt spid="20501"/>
                                        </p:tgtEl>
                                      </p:cBhvr>
                                      <p:to x="100000" y="60000"/>
                                    </p:animScale>
                                    <p:animScale>
                                      <p:cBhvr>
                                        <p:cTn id="69" dur="166" decel="50000">
                                          <p:stCondLst>
                                            <p:cond delay="676"/>
                                          </p:stCondLst>
                                        </p:cTn>
                                        <p:tgtEl>
                                          <p:spTgt spid="20501"/>
                                        </p:tgtEl>
                                      </p:cBhvr>
                                      <p:to x="100000" y="100000"/>
                                    </p:animScale>
                                    <p:animScale>
                                      <p:cBhvr>
                                        <p:cTn id="70" dur="26">
                                          <p:stCondLst>
                                            <p:cond delay="1312"/>
                                          </p:stCondLst>
                                        </p:cTn>
                                        <p:tgtEl>
                                          <p:spTgt spid="20501"/>
                                        </p:tgtEl>
                                      </p:cBhvr>
                                      <p:to x="100000" y="80000"/>
                                    </p:animScale>
                                    <p:animScale>
                                      <p:cBhvr>
                                        <p:cTn id="71" dur="166" decel="50000">
                                          <p:stCondLst>
                                            <p:cond delay="1338"/>
                                          </p:stCondLst>
                                        </p:cTn>
                                        <p:tgtEl>
                                          <p:spTgt spid="20501"/>
                                        </p:tgtEl>
                                      </p:cBhvr>
                                      <p:to x="100000" y="100000"/>
                                    </p:animScale>
                                    <p:animScale>
                                      <p:cBhvr>
                                        <p:cTn id="72" dur="26">
                                          <p:stCondLst>
                                            <p:cond delay="1642"/>
                                          </p:stCondLst>
                                        </p:cTn>
                                        <p:tgtEl>
                                          <p:spTgt spid="20501"/>
                                        </p:tgtEl>
                                      </p:cBhvr>
                                      <p:to x="100000" y="90000"/>
                                    </p:animScale>
                                    <p:animScale>
                                      <p:cBhvr>
                                        <p:cTn id="73" dur="166" decel="50000">
                                          <p:stCondLst>
                                            <p:cond delay="1668"/>
                                          </p:stCondLst>
                                        </p:cTn>
                                        <p:tgtEl>
                                          <p:spTgt spid="20501"/>
                                        </p:tgtEl>
                                      </p:cBhvr>
                                      <p:to x="100000" y="100000"/>
                                    </p:animScale>
                                    <p:animScale>
                                      <p:cBhvr>
                                        <p:cTn id="74" dur="26">
                                          <p:stCondLst>
                                            <p:cond delay="1808"/>
                                          </p:stCondLst>
                                        </p:cTn>
                                        <p:tgtEl>
                                          <p:spTgt spid="20501"/>
                                        </p:tgtEl>
                                      </p:cBhvr>
                                      <p:to x="100000" y="95000"/>
                                    </p:animScale>
                                    <p:animScale>
                                      <p:cBhvr>
                                        <p:cTn id="75" dur="166" decel="50000">
                                          <p:stCondLst>
                                            <p:cond delay="1834"/>
                                          </p:stCondLst>
                                        </p:cTn>
                                        <p:tgtEl>
                                          <p:spTgt spid="20501"/>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23" presetClass="entr" presetSubtype="16" fill="hold" grpId="0" nodeType="click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childTnLst>
                                </p:cTn>
                              </p:par>
                            </p:childTnLst>
                          </p:cTn>
                        </p:par>
                        <p:par>
                          <p:cTn id="82" fill="hold">
                            <p:stCondLst>
                              <p:cond delay="500"/>
                            </p:stCondLst>
                            <p:childTnLst>
                              <p:par>
                                <p:cTn id="83" presetID="23" presetClass="entr" presetSubtype="16" fill="hold" grpId="0" nodeType="afterEffect">
                                  <p:stCondLst>
                                    <p:cond delay="0"/>
                                  </p:stCondLst>
                                  <p:childTnLst>
                                    <p:set>
                                      <p:cBhvr>
                                        <p:cTn id="84" dur="1" fill="hold">
                                          <p:stCondLst>
                                            <p:cond delay="0"/>
                                          </p:stCondLst>
                                        </p:cTn>
                                        <p:tgtEl>
                                          <p:spTgt spid="20493"/>
                                        </p:tgtEl>
                                        <p:attrNameLst>
                                          <p:attrName>style.visibility</p:attrName>
                                        </p:attrNameLst>
                                      </p:cBhvr>
                                      <p:to>
                                        <p:strVal val="visible"/>
                                      </p:to>
                                    </p:set>
                                    <p:anim calcmode="lin" valueType="num">
                                      <p:cBhvr>
                                        <p:cTn id="85" dur="500" fill="hold"/>
                                        <p:tgtEl>
                                          <p:spTgt spid="20493"/>
                                        </p:tgtEl>
                                        <p:attrNameLst>
                                          <p:attrName>ppt_w</p:attrName>
                                        </p:attrNameLst>
                                      </p:cBhvr>
                                      <p:tavLst>
                                        <p:tav tm="0">
                                          <p:val>
                                            <p:fltVal val="0"/>
                                          </p:val>
                                        </p:tav>
                                        <p:tav tm="100000">
                                          <p:val>
                                            <p:strVal val="#ppt_w"/>
                                          </p:val>
                                        </p:tav>
                                      </p:tavLst>
                                    </p:anim>
                                    <p:anim calcmode="lin" valueType="num">
                                      <p:cBhvr>
                                        <p:cTn id="86" dur="500" fill="hold"/>
                                        <p:tgtEl>
                                          <p:spTgt spid="20493"/>
                                        </p:tgtEl>
                                        <p:attrNameLst>
                                          <p:attrName>ppt_h</p:attrName>
                                        </p:attrNameLst>
                                      </p:cBhvr>
                                      <p:tavLst>
                                        <p:tav tm="0">
                                          <p:val>
                                            <p:fltVal val="0"/>
                                          </p:val>
                                        </p:tav>
                                        <p:tav tm="100000">
                                          <p:val>
                                            <p:strVal val="#ppt_h"/>
                                          </p:val>
                                        </p:tav>
                                      </p:tavLst>
                                    </p:anim>
                                  </p:childTnLst>
                                </p:cTn>
                              </p:par>
                            </p:childTnLst>
                          </p:cTn>
                        </p:par>
                        <p:par>
                          <p:cTn id="87" fill="hold">
                            <p:stCondLst>
                              <p:cond delay="1000"/>
                            </p:stCondLst>
                            <p:childTnLst>
                              <p:par>
                                <p:cTn id="88" presetID="14" presetClass="entr" presetSubtype="10" fill="hold" nodeType="afterEffect">
                                  <p:stCondLst>
                                    <p:cond delay="0"/>
                                  </p:stCondLst>
                                  <p:childTnLst>
                                    <p:set>
                                      <p:cBhvr>
                                        <p:cTn id="89" dur="1" fill="hold">
                                          <p:stCondLst>
                                            <p:cond delay="0"/>
                                          </p:stCondLst>
                                        </p:cTn>
                                        <p:tgtEl>
                                          <p:spTgt spid="20498"/>
                                        </p:tgtEl>
                                        <p:attrNameLst>
                                          <p:attrName>style.visibility</p:attrName>
                                        </p:attrNameLst>
                                      </p:cBhvr>
                                      <p:to>
                                        <p:strVal val="visible"/>
                                      </p:to>
                                    </p:set>
                                    <p:animEffect transition="in" filter="randombar(horizontal)">
                                      <p:cBhvr>
                                        <p:cTn id="90" dur="500"/>
                                        <p:tgtEl>
                                          <p:spTgt spid="20498"/>
                                        </p:tgtEl>
                                      </p:cBhvr>
                                    </p:animEffect>
                                  </p:childTnLst>
                                </p:cTn>
                              </p:par>
                            </p:childTnLst>
                          </p:cTn>
                        </p:par>
                        <p:par>
                          <p:cTn id="91" fill="hold">
                            <p:stCondLst>
                              <p:cond delay="1500"/>
                            </p:stCondLst>
                            <p:childTnLst>
                              <p:par>
                                <p:cTn id="92" presetID="23" presetClass="entr" presetSubtype="16" fill="hold" grpId="0" nodeType="afterEffect">
                                  <p:stCondLst>
                                    <p:cond delay="0"/>
                                  </p:stCondLst>
                                  <p:childTnLst>
                                    <p:set>
                                      <p:cBhvr>
                                        <p:cTn id="93" dur="1" fill="hold">
                                          <p:stCondLst>
                                            <p:cond delay="0"/>
                                          </p:stCondLst>
                                        </p:cTn>
                                        <p:tgtEl>
                                          <p:spTgt spid="20496"/>
                                        </p:tgtEl>
                                        <p:attrNameLst>
                                          <p:attrName>style.visibility</p:attrName>
                                        </p:attrNameLst>
                                      </p:cBhvr>
                                      <p:to>
                                        <p:strVal val="visible"/>
                                      </p:to>
                                    </p:set>
                                    <p:anim calcmode="lin" valueType="num">
                                      <p:cBhvr>
                                        <p:cTn id="94" dur="500" fill="hold"/>
                                        <p:tgtEl>
                                          <p:spTgt spid="20496"/>
                                        </p:tgtEl>
                                        <p:attrNameLst>
                                          <p:attrName>ppt_w</p:attrName>
                                        </p:attrNameLst>
                                      </p:cBhvr>
                                      <p:tavLst>
                                        <p:tav tm="0">
                                          <p:val>
                                            <p:fltVal val="0"/>
                                          </p:val>
                                        </p:tav>
                                        <p:tav tm="100000">
                                          <p:val>
                                            <p:strVal val="#ppt_w"/>
                                          </p:val>
                                        </p:tav>
                                      </p:tavLst>
                                    </p:anim>
                                    <p:anim calcmode="lin" valueType="num">
                                      <p:cBhvr>
                                        <p:cTn id="95" dur="500" fill="hold"/>
                                        <p:tgtEl>
                                          <p:spTgt spid="20496"/>
                                        </p:tgtEl>
                                        <p:attrNameLst>
                                          <p:attrName>ppt_h</p:attrName>
                                        </p:attrNameLst>
                                      </p:cBhvr>
                                      <p:tavLst>
                                        <p:tav tm="0">
                                          <p:val>
                                            <p:fltVal val="0"/>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9" presetClass="entr" presetSubtype="0" fill="hold" grpId="0" nodeType="clickEffect">
                                  <p:stCondLst>
                                    <p:cond delay="0"/>
                                  </p:stCondLst>
                                  <p:childTnLst>
                                    <p:set>
                                      <p:cBhvr>
                                        <p:cTn id="99" dur="1" fill="hold">
                                          <p:stCondLst>
                                            <p:cond delay="0"/>
                                          </p:stCondLst>
                                        </p:cTn>
                                        <p:tgtEl>
                                          <p:spTgt spid="20500"/>
                                        </p:tgtEl>
                                        <p:attrNameLst>
                                          <p:attrName>style.visibility</p:attrName>
                                        </p:attrNameLst>
                                      </p:cBhvr>
                                      <p:to>
                                        <p:strVal val="visible"/>
                                      </p:to>
                                    </p:set>
                                    <p:animEffect transition="in" filter="dissolve">
                                      <p:cBhvr>
                                        <p:cTn id="100" dur="500"/>
                                        <p:tgtEl>
                                          <p:spTgt spid="20500"/>
                                        </p:tgtEl>
                                      </p:cBhvr>
                                    </p:animEffect>
                                  </p:childTnLst>
                                </p:cTn>
                              </p:par>
                            </p:childTnLst>
                          </p:cTn>
                        </p:par>
                      </p:childTnLst>
                    </p:cTn>
                  </p:par>
                  <p:par>
                    <p:cTn id="101" fill="hold">
                      <p:stCondLst>
                        <p:cond delay="indefinite"/>
                      </p:stCondLst>
                      <p:childTnLst>
                        <p:par>
                          <p:cTn id="102" fill="hold">
                            <p:stCondLst>
                              <p:cond delay="0"/>
                            </p:stCondLst>
                            <p:childTnLst>
                              <p:par>
                                <p:cTn id="103" presetID="5" presetClass="entr" presetSubtype="5" fill="hold" nodeType="clickEffect">
                                  <p:stCondLst>
                                    <p:cond delay="0"/>
                                  </p:stCondLst>
                                  <p:childTnLst>
                                    <p:set>
                                      <p:cBhvr>
                                        <p:cTn id="104" dur="1" fill="hold">
                                          <p:stCondLst>
                                            <p:cond delay="0"/>
                                          </p:stCondLst>
                                        </p:cTn>
                                        <p:tgtEl>
                                          <p:spTgt spid="20491"/>
                                        </p:tgtEl>
                                        <p:attrNameLst>
                                          <p:attrName>style.visibility</p:attrName>
                                        </p:attrNameLst>
                                      </p:cBhvr>
                                      <p:to>
                                        <p:strVal val="visible"/>
                                      </p:to>
                                    </p:set>
                                    <p:animEffect transition="in" filter="checkerboard(down)">
                                      <p:cBhvr>
                                        <p:cTn id="105" dur="500"/>
                                        <p:tgtEl>
                                          <p:spTgt spid="20491"/>
                                        </p:tgtEl>
                                      </p:cBhvr>
                                    </p:animEffect>
                                  </p:childTnLst>
                                </p:cTn>
                              </p:par>
                            </p:childTnLst>
                          </p:cTn>
                        </p:par>
                        <p:par>
                          <p:cTn id="106" fill="hold">
                            <p:stCondLst>
                              <p:cond delay="1000"/>
                            </p:stCondLst>
                            <p:childTnLst>
                              <p:par>
                                <p:cTn id="107" presetID="14" presetClass="entr" presetSubtype="5" fill="hold" nodeType="afterEffect">
                                  <p:stCondLst>
                                    <p:cond delay="0"/>
                                  </p:stCondLst>
                                  <p:childTnLst>
                                    <p:set>
                                      <p:cBhvr>
                                        <p:cTn id="108" dur="1" fill="hold">
                                          <p:stCondLst>
                                            <p:cond delay="0"/>
                                          </p:stCondLst>
                                        </p:cTn>
                                        <p:tgtEl>
                                          <p:spTgt spid="20497"/>
                                        </p:tgtEl>
                                        <p:attrNameLst>
                                          <p:attrName>style.visibility</p:attrName>
                                        </p:attrNameLst>
                                      </p:cBhvr>
                                      <p:to>
                                        <p:strVal val="visible"/>
                                      </p:to>
                                    </p:set>
                                    <p:animEffect transition="in" filter="randombar(vertical)">
                                      <p:cBhvr>
                                        <p:cTn id="109" dur="500"/>
                                        <p:tgtEl>
                                          <p:spTgt spid="20497"/>
                                        </p:tgtEl>
                                      </p:cBhvr>
                                    </p:animEffect>
                                  </p:childTnLst>
                                </p:cTn>
                              </p:par>
                            </p:childTnLst>
                          </p:cTn>
                        </p:par>
                        <p:par>
                          <p:cTn id="110" fill="hold">
                            <p:stCondLst>
                              <p:cond delay="1500"/>
                            </p:stCondLst>
                            <p:childTnLst>
                              <p:par>
                                <p:cTn id="111" presetID="5" presetClass="entr" presetSubtype="10" fill="hold" nodeType="afterEffect">
                                  <p:stCondLst>
                                    <p:cond delay="0"/>
                                  </p:stCondLst>
                                  <p:childTnLst>
                                    <p:set>
                                      <p:cBhvr>
                                        <p:cTn id="112" dur="1" fill="hold">
                                          <p:stCondLst>
                                            <p:cond delay="0"/>
                                          </p:stCondLst>
                                        </p:cTn>
                                        <p:tgtEl>
                                          <p:spTgt spid="20492"/>
                                        </p:tgtEl>
                                        <p:attrNameLst>
                                          <p:attrName>style.visibility</p:attrName>
                                        </p:attrNameLst>
                                      </p:cBhvr>
                                      <p:to>
                                        <p:strVal val="visible"/>
                                      </p:to>
                                    </p:set>
                                    <p:animEffect transition="in" filter="checkerboard(across)">
                                      <p:cBhvr>
                                        <p:cTn id="113" dur="500"/>
                                        <p:tgtEl>
                                          <p:spTgt spid="20492"/>
                                        </p:tgtEl>
                                      </p:cBhvr>
                                    </p:animEffect>
                                  </p:childTnLst>
                                </p:cTn>
                              </p:par>
                            </p:childTnLst>
                          </p:cTn>
                        </p:par>
                        <p:par>
                          <p:cTn id="114" fill="hold">
                            <p:stCondLst>
                              <p:cond delay="2000"/>
                            </p:stCondLst>
                            <p:childTnLst>
                              <p:par>
                                <p:cTn id="115" presetID="23" presetClass="entr" presetSubtype="16" fill="hold" grpId="0" nodeType="afterEffect">
                                  <p:stCondLst>
                                    <p:cond delay="0"/>
                                  </p:stCondLst>
                                  <p:childTnLst>
                                    <p:set>
                                      <p:cBhvr>
                                        <p:cTn id="116" dur="1" fill="hold">
                                          <p:stCondLst>
                                            <p:cond delay="0"/>
                                          </p:stCondLst>
                                        </p:cTn>
                                        <p:tgtEl>
                                          <p:spTgt spid="20494"/>
                                        </p:tgtEl>
                                        <p:attrNameLst>
                                          <p:attrName>style.visibility</p:attrName>
                                        </p:attrNameLst>
                                      </p:cBhvr>
                                      <p:to>
                                        <p:strVal val="visible"/>
                                      </p:to>
                                    </p:set>
                                    <p:anim calcmode="lin" valueType="num">
                                      <p:cBhvr>
                                        <p:cTn id="117" dur="500" fill="hold"/>
                                        <p:tgtEl>
                                          <p:spTgt spid="20494"/>
                                        </p:tgtEl>
                                        <p:attrNameLst>
                                          <p:attrName>ppt_w</p:attrName>
                                        </p:attrNameLst>
                                      </p:cBhvr>
                                      <p:tavLst>
                                        <p:tav tm="0">
                                          <p:val>
                                            <p:fltVal val="0"/>
                                          </p:val>
                                        </p:tav>
                                        <p:tav tm="100000">
                                          <p:val>
                                            <p:strVal val="#ppt_w"/>
                                          </p:val>
                                        </p:tav>
                                      </p:tavLst>
                                    </p:anim>
                                    <p:anim calcmode="lin" valueType="num">
                                      <p:cBhvr>
                                        <p:cTn id="118" dur="500" fill="hold"/>
                                        <p:tgtEl>
                                          <p:spTgt spid="20494"/>
                                        </p:tgtEl>
                                        <p:attrNameLst>
                                          <p:attrName>ppt_h</p:attrName>
                                        </p:attrNameLst>
                                      </p:cBhvr>
                                      <p:tavLst>
                                        <p:tav tm="0">
                                          <p:val>
                                            <p:fltVal val="0"/>
                                          </p:val>
                                        </p:tav>
                                        <p:tav tm="100000">
                                          <p:val>
                                            <p:strVal val="#ppt_h"/>
                                          </p:val>
                                        </p:tav>
                                      </p:tavLst>
                                    </p:anim>
                                  </p:childTnLst>
                                </p:cTn>
                              </p:par>
                            </p:childTnLst>
                          </p:cTn>
                        </p:par>
                        <p:par>
                          <p:cTn id="119" fill="hold">
                            <p:stCondLst>
                              <p:cond delay="2500"/>
                            </p:stCondLst>
                            <p:childTnLst>
                              <p:par>
                                <p:cTn id="120" presetID="14" presetClass="entr" presetSubtype="10" fill="hold" nodeType="after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randombar(horizontal)">
                                      <p:cBhvr>
                                        <p:cTn id="1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P spid="20484" grpId="0"/>
      <p:bldP spid="20485" grpId="0"/>
      <p:bldP spid="20486" grpId="0"/>
      <p:bldP spid="20487" grpId="0"/>
      <p:bldP spid="20488" grpId="0"/>
      <p:bldP spid="20489" grpId="0"/>
      <p:bldP spid="20493" grpId="0"/>
      <p:bldP spid="20494" grpId="0"/>
      <p:bldP spid="20495" grpId="0"/>
      <p:bldP spid="20496" grpId="0"/>
      <p:bldP spid="20499" grpId="0"/>
      <p:bldP spid="20500" grpId="0"/>
      <p:bldP spid="20501"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12O2613304Z-14922"/>
          <p:cNvPicPr>
            <a:picLocks noChangeAspect="1" noChangeArrowheads="1"/>
          </p:cNvPicPr>
          <p:nvPr/>
        </p:nvPicPr>
        <p:blipFill>
          <a:blip r:embed="rId2" cstate="print"/>
          <a:srcRect l="3542" b="7364"/>
          <a:stretch>
            <a:fillRect/>
          </a:stretch>
        </p:blipFill>
        <p:spPr bwMode="auto">
          <a:xfrm>
            <a:off x="0" y="0"/>
            <a:ext cx="9144000" cy="6858000"/>
          </a:xfrm>
          <a:prstGeom prst="rect">
            <a:avLst/>
          </a:prstGeom>
          <a:noFill/>
          <a:ln w="9525">
            <a:noFill/>
            <a:miter lim="800000"/>
            <a:headEnd/>
            <a:tailEnd/>
          </a:ln>
        </p:spPr>
      </p:pic>
      <p:sp>
        <p:nvSpPr>
          <p:cNvPr id="10243" name="Rectangle 2"/>
          <p:cNvSpPr>
            <a:spLocks noGrp="1" noChangeArrowheads="1"/>
          </p:cNvSpPr>
          <p:nvPr>
            <p:ph type="title"/>
          </p:nvPr>
        </p:nvSpPr>
        <p:spPr/>
        <p:txBody>
          <a:bodyPr>
            <a:normAutofit/>
          </a:bodyPr>
          <a:lstStyle/>
          <a:p>
            <a:pPr algn="l" eaLnBrk="1" hangingPunct="1"/>
            <a:r>
              <a:rPr lang="zh-CN" altLang="en-US" sz="6000" b="1" dirty="0" smtClean="0"/>
              <a:t>五、讨论发现</a:t>
            </a:r>
          </a:p>
        </p:txBody>
      </p:sp>
      <p:sp>
        <p:nvSpPr>
          <p:cNvPr id="10244" name="Rectangle 3"/>
          <p:cNvSpPr>
            <a:spLocks noGrp="1" noChangeArrowheads="1"/>
          </p:cNvSpPr>
          <p:nvPr>
            <p:ph type="body" idx="1"/>
          </p:nvPr>
        </p:nvSpPr>
        <p:spPr>
          <a:xfrm>
            <a:off x="179512" y="1600201"/>
            <a:ext cx="8712968" cy="2116832"/>
          </a:xfrm>
        </p:spPr>
        <p:txBody>
          <a:bodyPr/>
          <a:lstStyle/>
          <a:p>
            <a:pPr eaLnBrk="1" hangingPunct="1">
              <a:buNone/>
            </a:pPr>
            <a:r>
              <a:rPr lang="en-US" altLang="zh-CN" sz="6000" b="1" dirty="0" smtClean="0"/>
              <a:t>1</a:t>
            </a:r>
            <a:r>
              <a:rPr lang="zh-CN" altLang="en-US" sz="6000" b="1" dirty="0" smtClean="0"/>
              <a:t>、文章中的段落能否调换顺序？</a:t>
            </a:r>
          </a:p>
          <a:p>
            <a:pPr eaLnBrk="1" hangingPunct="1">
              <a:buFontTx/>
              <a:buNone/>
            </a:pPr>
            <a:endParaRPr lang="en-US" altLang="zh-CN"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074" name="Rectangle 2"/>
          <p:cNvSpPr>
            <a:spLocks noGrp="1" noChangeArrowheads="1"/>
          </p:cNvSpPr>
          <p:nvPr>
            <p:ph type="title"/>
          </p:nvPr>
        </p:nvSpPr>
        <p:spPr>
          <a:xfrm>
            <a:off x="179512" y="404663"/>
            <a:ext cx="5184576" cy="1440161"/>
          </a:xfrm>
        </p:spPr>
        <p:txBody>
          <a:bodyPr>
            <a:normAutofit fontScale="90000"/>
          </a:bodyPr>
          <a:lstStyle/>
          <a:p>
            <a:r>
              <a:rPr lang="en-US" altLang="zh-CN" sz="8900" b="1" dirty="0" smtClean="0">
                <a:solidFill>
                  <a:srgbClr val="FF0000"/>
                </a:solidFill>
                <a:effectLst>
                  <a:outerShdw blurRad="38100" dist="38100" dir="2700000" algn="tl">
                    <a:srgbClr val="C0C0C0"/>
                  </a:outerShdw>
                </a:effectLst>
              </a:rPr>
              <a:t/>
            </a:r>
            <a:br>
              <a:rPr lang="en-US" altLang="zh-CN" sz="8900" b="1" dirty="0" smtClean="0">
                <a:solidFill>
                  <a:srgbClr val="FF0000"/>
                </a:solidFill>
                <a:effectLst>
                  <a:outerShdw blurRad="38100" dist="38100" dir="2700000" algn="tl">
                    <a:srgbClr val="C0C0C0"/>
                  </a:outerShdw>
                </a:effectLst>
              </a:rPr>
            </a:br>
            <a:r>
              <a:rPr lang="zh-CN" altLang="en-US" sz="8000" b="1" dirty="0" smtClean="0">
                <a:solidFill>
                  <a:srgbClr val="FF0000"/>
                </a:solidFill>
                <a:effectLst>
                  <a:outerShdw blurRad="38100" dist="38100" dir="2700000" algn="tl">
                    <a:srgbClr val="C0C0C0"/>
                  </a:outerShdw>
                </a:effectLst>
              </a:rPr>
              <a:t>第一课时</a:t>
            </a:r>
            <a:r>
              <a:rPr lang="en-US" altLang="zh-CN" sz="8000" b="1" dirty="0" smtClean="0">
                <a:solidFill>
                  <a:srgbClr val="FF0000"/>
                </a:solidFill>
                <a:effectLst>
                  <a:outerShdw blurRad="38100" dist="38100" dir="2700000" algn="tl">
                    <a:srgbClr val="C0C0C0"/>
                  </a:outerShdw>
                </a:effectLst>
              </a:rPr>
              <a:t/>
            </a:r>
            <a:br>
              <a:rPr lang="en-US" altLang="zh-CN" sz="8000" b="1" dirty="0" smtClean="0">
                <a:solidFill>
                  <a:srgbClr val="FF0000"/>
                </a:solidFill>
                <a:effectLst>
                  <a:outerShdw blurRad="38100" dist="38100" dir="2700000" algn="tl">
                    <a:srgbClr val="C0C0C0"/>
                  </a:outerShdw>
                </a:effectLst>
              </a:rPr>
            </a:br>
            <a:endParaRPr lang="zh-CN" altLang="en-US" sz="8000" b="1" dirty="0" smtClean="0"/>
          </a:p>
        </p:txBody>
      </p:sp>
      <p:pic>
        <p:nvPicPr>
          <p:cNvPr id="3075" name="Picture 6" descr="2010091118440234"/>
          <p:cNvPicPr>
            <a:picLocks noChangeAspect="1" noChangeArrowheads="1"/>
          </p:cNvPicPr>
          <p:nvPr/>
        </p:nvPicPr>
        <p:blipFill>
          <a:blip r:embed="rId3" cstate="print"/>
          <a:srcRect t="14648" b="12148"/>
          <a:stretch>
            <a:fillRect/>
          </a:stretch>
        </p:blipFill>
        <p:spPr bwMode="auto">
          <a:xfrm>
            <a:off x="5508104" y="620688"/>
            <a:ext cx="3276600" cy="1801812"/>
          </a:xfrm>
          <a:prstGeom prst="rect">
            <a:avLst/>
          </a:prstGeom>
          <a:noFill/>
          <a:ln w="9525">
            <a:noFill/>
            <a:miter lim="800000"/>
            <a:headEnd/>
            <a:tailEnd/>
          </a:ln>
        </p:spPr>
      </p:pic>
      <p:sp>
        <p:nvSpPr>
          <p:cNvPr id="78855" name="Text Box 7"/>
          <p:cNvSpPr txBox="1">
            <a:spLocks noChangeArrowheads="1"/>
          </p:cNvSpPr>
          <p:nvPr/>
        </p:nvSpPr>
        <p:spPr bwMode="auto">
          <a:xfrm>
            <a:off x="323528" y="2492896"/>
            <a:ext cx="8424862" cy="3046988"/>
          </a:xfrm>
          <a:prstGeom prst="rect">
            <a:avLst/>
          </a:prstGeom>
          <a:noFill/>
          <a:ln w="9525">
            <a:noFill/>
            <a:miter lim="800000"/>
            <a:headEnd/>
            <a:tailEnd/>
          </a:ln>
          <a:effectLst/>
        </p:spPr>
        <p:txBody>
          <a:bodyPr wrap="square">
            <a:spAutoFit/>
          </a:bodyPr>
          <a:lstStyle/>
          <a:p>
            <a:pPr>
              <a:defRPr/>
            </a:pPr>
            <a:r>
              <a:rPr lang="zh-CN" altLang="en-US" sz="4800" b="1" dirty="0" smtClean="0">
                <a:solidFill>
                  <a:srgbClr val="7030A0"/>
                </a:solidFill>
              </a:rPr>
              <a:t>教学目标</a:t>
            </a:r>
            <a:endParaRPr lang="en-US" altLang="zh-CN" sz="4800" b="1" dirty="0" smtClean="0">
              <a:solidFill>
                <a:srgbClr val="7030A0"/>
              </a:solidFill>
            </a:endParaRPr>
          </a:p>
          <a:p>
            <a:pPr>
              <a:defRPr/>
            </a:pPr>
            <a:r>
              <a:rPr lang="en-US" altLang="zh-CN" sz="3600" b="1" dirty="0" smtClean="0">
                <a:effectLst>
                  <a:outerShdw blurRad="38100" dist="38100" dir="2700000" algn="tl">
                    <a:srgbClr val="C0C0C0"/>
                  </a:outerShdw>
                </a:effectLst>
              </a:rPr>
              <a:t>1</a:t>
            </a:r>
            <a:r>
              <a:rPr lang="zh-CN" altLang="en-US" sz="3600" b="1" dirty="0" smtClean="0">
                <a:effectLst>
                  <a:outerShdw blurRad="38100" dist="38100" dir="2700000" algn="tl">
                    <a:srgbClr val="C0C0C0"/>
                  </a:outerShdw>
                </a:effectLst>
              </a:rPr>
              <a:t>、积累字词，熟读课文；</a:t>
            </a:r>
            <a:endParaRPr lang="en-US" altLang="zh-CN" sz="3600" b="1" dirty="0" smtClean="0">
              <a:effectLst>
                <a:outerShdw blurRad="38100" dist="38100" dir="2700000" algn="tl">
                  <a:srgbClr val="C0C0C0"/>
                </a:outerShdw>
              </a:effectLst>
            </a:endParaRPr>
          </a:p>
          <a:p>
            <a:pPr>
              <a:defRPr/>
            </a:pPr>
            <a:r>
              <a:rPr lang="en-US" altLang="zh-CN" sz="3600" b="1" dirty="0" smtClean="0">
                <a:effectLst>
                  <a:outerShdw blurRad="38100" dist="38100" dir="2700000" algn="tl">
                    <a:srgbClr val="C0C0C0"/>
                  </a:outerShdw>
                </a:effectLst>
              </a:rPr>
              <a:t>2</a:t>
            </a:r>
            <a:r>
              <a:rPr lang="zh-CN" altLang="en-US" sz="3600" b="1" dirty="0" smtClean="0">
                <a:effectLst>
                  <a:outerShdw blurRad="38100" dist="38100" dir="2700000" algn="tl">
                    <a:srgbClr val="C0C0C0"/>
                  </a:outerShdw>
                </a:effectLst>
              </a:rPr>
              <a:t>、明确说明对象及其特点；</a:t>
            </a:r>
            <a:endParaRPr lang="en-US" altLang="zh-CN" sz="3600" b="1" dirty="0" smtClean="0">
              <a:effectLst>
                <a:outerShdw blurRad="38100" dist="38100" dir="2700000" algn="tl">
                  <a:srgbClr val="C0C0C0"/>
                </a:outerShdw>
              </a:effectLst>
            </a:endParaRPr>
          </a:p>
          <a:p>
            <a:pPr>
              <a:defRPr/>
            </a:pPr>
            <a:r>
              <a:rPr lang="en-US" altLang="zh-CN" sz="3600" b="1" dirty="0" smtClean="0">
                <a:effectLst>
                  <a:outerShdw blurRad="38100" dist="38100" dir="2700000" algn="tl">
                    <a:srgbClr val="C0C0C0"/>
                  </a:outerShdw>
                </a:effectLst>
              </a:rPr>
              <a:t>3</a:t>
            </a:r>
            <a:r>
              <a:rPr lang="zh-CN" altLang="en-US" sz="3600" b="1" dirty="0" smtClean="0">
                <a:effectLst>
                  <a:outerShdw blurRad="38100" dist="38100" dir="2700000" algn="tl">
                    <a:srgbClr val="C0C0C0"/>
                  </a:outerShdw>
                </a:effectLst>
              </a:rPr>
              <a:t>、理清结构层次及说明顺序。</a:t>
            </a:r>
            <a:endParaRPr lang="en-US" altLang="zh-CN" sz="3600" b="1" dirty="0" smtClean="0">
              <a:effectLst>
                <a:outerShdw blurRad="38100" dist="38100" dir="2700000" algn="tl">
                  <a:srgbClr val="C0C0C0"/>
                </a:outerShdw>
              </a:effectLst>
            </a:endParaRPr>
          </a:p>
          <a:p>
            <a:pPr>
              <a:defRPr/>
            </a:pPr>
            <a:endParaRPr lang="en-US" altLang="zh-CN" sz="3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2290" name="Rectangle 2"/>
          <p:cNvSpPr>
            <a:spLocks noGrp="1" noChangeArrowheads="1"/>
          </p:cNvSpPr>
          <p:nvPr>
            <p:ph type="title"/>
          </p:nvPr>
        </p:nvSpPr>
        <p:spPr>
          <a:xfrm>
            <a:off x="0" y="0"/>
            <a:ext cx="9144000" cy="6669360"/>
          </a:xfrm>
        </p:spPr>
        <p:txBody>
          <a:bodyPr>
            <a:normAutofit/>
          </a:bodyPr>
          <a:lstStyle/>
          <a:p>
            <a:pPr algn="l" eaLnBrk="1" hangingPunct="1"/>
            <a:r>
              <a:rPr lang="en-US" altLang="zh-CN" sz="4000" b="1" dirty="0" smtClean="0">
                <a:solidFill>
                  <a:srgbClr val="0000FF"/>
                </a:solidFill>
                <a:latin typeface="楷体_GB2312" pitchFamily="49" charset="-122"/>
                <a:ea typeface="楷体_GB2312" pitchFamily="49" charset="-122"/>
              </a:rPr>
              <a:t>     </a:t>
            </a:r>
            <a:r>
              <a:rPr lang="en-US" altLang="zh-CN" sz="4800" b="1" dirty="0" smtClean="0">
                <a:solidFill>
                  <a:srgbClr val="0000FF"/>
                </a:solidFill>
                <a:ea typeface="楷体_GB2312" pitchFamily="49" charset="-122"/>
              </a:rPr>
              <a:t>“</a:t>
            </a:r>
            <a:r>
              <a:rPr lang="zh-CN" altLang="en-US" sz="4800" b="1" dirty="0" smtClean="0">
                <a:solidFill>
                  <a:srgbClr val="0000FF"/>
                </a:solidFill>
                <a:latin typeface="楷体_GB2312" pitchFamily="49" charset="-122"/>
                <a:ea typeface="楷体_GB2312" pitchFamily="49" charset="-122"/>
              </a:rPr>
              <a:t>看整篇课文，要看明白作者的思路。思想是有一条路的，一句一句，一段一段，都是有路的，这条路，好文章的作者是绝不乱走的。</a:t>
            </a:r>
            <a:r>
              <a:rPr lang="zh-CN" altLang="en-US" sz="4800" b="1" dirty="0" smtClean="0">
                <a:solidFill>
                  <a:srgbClr val="0000FF"/>
                </a:solidFill>
                <a:ea typeface="楷体_GB2312" pitchFamily="49" charset="-122"/>
              </a:rPr>
              <a:t>”</a:t>
            </a:r>
            <a:endParaRPr lang="zh-CN" altLang="en-US" sz="4800" b="1" dirty="0" smtClean="0">
              <a:solidFill>
                <a:srgbClr val="0000FF"/>
              </a:solidFill>
              <a:latin typeface="楷体_GB2312" pitchFamily="49" charset="-122"/>
              <a:ea typeface="楷体_GB2312" pitchFamily="49" charset="-122"/>
            </a:endParaRPr>
          </a:p>
        </p:txBody>
      </p:sp>
      <p:sp>
        <p:nvSpPr>
          <p:cNvPr id="12291" name="Text Box 4"/>
          <p:cNvSpPr txBox="1">
            <a:spLocks noChangeArrowheads="1"/>
          </p:cNvSpPr>
          <p:nvPr/>
        </p:nvSpPr>
        <p:spPr bwMode="auto">
          <a:xfrm>
            <a:off x="5938838" y="4652963"/>
            <a:ext cx="2089150" cy="830997"/>
          </a:xfrm>
          <a:prstGeom prst="rect">
            <a:avLst/>
          </a:prstGeom>
          <a:noFill/>
          <a:ln w="9525">
            <a:noFill/>
            <a:miter lim="800000"/>
            <a:headEnd/>
            <a:tailEnd/>
          </a:ln>
        </p:spPr>
        <p:txBody>
          <a:bodyPr>
            <a:spAutoFit/>
          </a:bodyPr>
          <a:lstStyle/>
          <a:p>
            <a:pPr>
              <a:spcBef>
                <a:spcPct val="50000"/>
              </a:spcBef>
            </a:pPr>
            <a:r>
              <a:rPr lang="zh-CN" altLang="en-US" sz="4800" b="1" dirty="0">
                <a:solidFill>
                  <a:srgbClr val="7030A0"/>
                </a:solidFill>
                <a:ea typeface="楷体_GB2312" pitchFamily="49" charset="-122"/>
              </a:rPr>
              <a:t>叶圣陶</a:t>
            </a:r>
          </a:p>
        </p:txBody>
      </p:sp>
      <p:sp>
        <p:nvSpPr>
          <p:cNvPr id="12292" name="Line 5"/>
          <p:cNvSpPr>
            <a:spLocks noChangeShapeType="1"/>
          </p:cNvSpPr>
          <p:nvPr/>
        </p:nvSpPr>
        <p:spPr bwMode="auto">
          <a:xfrm>
            <a:off x="3707904" y="4941168"/>
            <a:ext cx="2016621" cy="720"/>
          </a:xfrm>
          <a:prstGeom prst="line">
            <a:avLst/>
          </a:prstGeom>
          <a:noFill/>
          <a:ln w="38100">
            <a:solidFill>
              <a:schemeClr val="accent2"/>
            </a:solid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3314" name="Rectangle 3"/>
          <p:cNvSpPr>
            <a:spLocks noGrp="1" noChangeArrowheads="1"/>
          </p:cNvSpPr>
          <p:nvPr>
            <p:ph type="body" idx="1"/>
          </p:nvPr>
        </p:nvSpPr>
        <p:spPr>
          <a:xfrm>
            <a:off x="252413" y="765174"/>
            <a:ext cx="8351837" cy="5832177"/>
          </a:xfrm>
        </p:spPr>
        <p:txBody>
          <a:bodyPr>
            <a:normAutofit fontScale="62500" lnSpcReduction="20000"/>
          </a:bodyPr>
          <a:lstStyle/>
          <a:p>
            <a:pPr eaLnBrk="1" hangingPunct="1">
              <a:lnSpc>
                <a:spcPct val="170000"/>
              </a:lnSpc>
              <a:buFontTx/>
              <a:buNone/>
            </a:pPr>
            <a:r>
              <a:rPr lang="en-US" altLang="zh-CN" sz="3600" b="1" dirty="0" smtClean="0">
                <a:solidFill>
                  <a:schemeClr val="accent2"/>
                </a:solidFill>
                <a:latin typeface="楷体_GB2312" pitchFamily="49" charset="-122"/>
                <a:ea typeface="楷体_GB2312" pitchFamily="49" charset="-122"/>
              </a:rPr>
              <a:t>     </a:t>
            </a:r>
            <a:r>
              <a:rPr lang="zh-CN" altLang="en-US" sz="4600" b="1" dirty="0" smtClean="0">
                <a:solidFill>
                  <a:srgbClr val="7030A0"/>
                </a:solidFill>
                <a:latin typeface="楷体_GB2312" pitchFamily="49" charset="-122"/>
                <a:ea typeface="楷体_GB2312" pitchFamily="49" charset="-122"/>
              </a:rPr>
              <a:t>在这篇文章中，写作顺序就是作者思路的外化，</a:t>
            </a:r>
            <a:r>
              <a:rPr lang="en-US" altLang="zh-CN" sz="4600" b="1" dirty="0" smtClean="0">
                <a:solidFill>
                  <a:srgbClr val="7030A0"/>
                </a:solidFill>
                <a:latin typeface="楷体_GB2312" pitchFamily="49" charset="-122"/>
                <a:ea typeface="楷体_GB2312" pitchFamily="49" charset="-122"/>
              </a:rPr>
              <a:t>《</a:t>
            </a:r>
            <a:r>
              <a:rPr lang="zh-CN" altLang="en-US" sz="4600" b="1" dirty="0" smtClean="0">
                <a:solidFill>
                  <a:srgbClr val="7030A0"/>
                </a:solidFill>
                <a:latin typeface="楷体_GB2312" pitchFamily="49" charset="-122"/>
                <a:ea typeface="楷体_GB2312" pitchFamily="49" charset="-122"/>
              </a:rPr>
              <a:t>苏州园林</a:t>
            </a:r>
            <a:r>
              <a:rPr lang="en-US" altLang="zh-CN" sz="4600" b="1" dirty="0" smtClean="0">
                <a:solidFill>
                  <a:srgbClr val="7030A0"/>
                </a:solidFill>
                <a:latin typeface="楷体_GB2312" pitchFamily="49" charset="-122"/>
                <a:ea typeface="楷体_GB2312" pitchFamily="49" charset="-122"/>
              </a:rPr>
              <a:t>》</a:t>
            </a:r>
            <a:r>
              <a:rPr lang="zh-CN" altLang="en-US" sz="4600" b="1" dirty="0" smtClean="0">
                <a:solidFill>
                  <a:srgbClr val="7030A0"/>
                </a:solidFill>
                <a:latin typeface="楷体_GB2312" pitchFamily="49" charset="-122"/>
                <a:ea typeface="楷体_GB2312" pitchFamily="49" charset="-122"/>
              </a:rPr>
              <a:t>就是按照</a:t>
            </a:r>
            <a:r>
              <a:rPr lang="zh-CN" altLang="en-US" sz="4600" b="1" dirty="0" smtClean="0">
                <a:latin typeface="楷体_GB2312" pitchFamily="49" charset="-122"/>
                <a:ea typeface="楷体_GB2312" pitchFamily="49" charset="-122"/>
              </a:rPr>
              <a:t>由主到次，由大到小，由整体到局部的说明顺序组合起来的</a:t>
            </a:r>
            <a:r>
              <a:rPr lang="zh-CN" altLang="en-US" sz="4600" b="1" dirty="0" smtClean="0">
                <a:solidFill>
                  <a:srgbClr val="7030A0"/>
                </a:solidFill>
                <a:latin typeface="楷体_GB2312" pitchFamily="49" charset="-122"/>
                <a:ea typeface="楷体_GB2312" pitchFamily="49" charset="-122"/>
              </a:rPr>
              <a:t>。读完课文，仔细品味作者之所以要这样写的意图就是：</a:t>
            </a:r>
            <a:r>
              <a:rPr lang="zh-CN" altLang="en-US" sz="4600" b="1" dirty="0" smtClean="0">
                <a:latin typeface="楷体_GB2312" pitchFamily="49" charset="-122"/>
                <a:ea typeface="楷体_GB2312" pitchFamily="49" charset="-122"/>
              </a:rPr>
              <a:t>从显眼的大处看，</a:t>
            </a:r>
            <a:r>
              <a:rPr lang="zh-CN" altLang="en-US" sz="4600" b="1" dirty="0" smtClean="0">
                <a:solidFill>
                  <a:srgbClr val="7030A0"/>
                </a:solidFill>
                <a:latin typeface="楷体_GB2312" pitchFamily="49" charset="-122"/>
                <a:ea typeface="楷体_GB2312" pitchFamily="49" charset="-122"/>
              </a:rPr>
              <a:t>苏州园林无疑是一幅完美的图画；就是</a:t>
            </a:r>
            <a:r>
              <a:rPr lang="zh-CN" altLang="en-US" sz="4600" b="1" dirty="0" smtClean="0">
                <a:latin typeface="楷体_GB2312" pitchFamily="49" charset="-122"/>
                <a:ea typeface="楷体_GB2312" pitchFamily="49" charset="-122"/>
              </a:rPr>
              <a:t>从隐微的小处看</a:t>
            </a:r>
            <a:r>
              <a:rPr lang="zh-CN" altLang="en-US" sz="4600" b="1" dirty="0" smtClean="0">
                <a:solidFill>
                  <a:srgbClr val="7030A0"/>
                </a:solidFill>
                <a:latin typeface="楷体_GB2312" pitchFamily="49" charset="-122"/>
                <a:ea typeface="楷体_GB2312" pitchFamily="49" charset="-122"/>
              </a:rPr>
              <a:t>，也仍然是一幅完美的图画。即</a:t>
            </a:r>
            <a:r>
              <a:rPr lang="zh-CN" altLang="en-US" sz="4600" b="1" dirty="0" smtClean="0">
                <a:solidFill>
                  <a:srgbClr val="7030A0"/>
                </a:solidFill>
                <a:ea typeface="楷体_GB2312" pitchFamily="49" charset="-122"/>
              </a:rPr>
              <a:t>“</a:t>
            </a:r>
            <a:r>
              <a:rPr lang="zh-CN" altLang="en-US" sz="4600" b="1" dirty="0" smtClean="0">
                <a:solidFill>
                  <a:srgbClr val="7030A0"/>
                </a:solidFill>
                <a:latin typeface="楷体_GB2312" pitchFamily="49" charset="-122"/>
                <a:ea typeface="楷体_GB2312" pitchFamily="49" charset="-122"/>
              </a:rPr>
              <a:t>一切都要从构成完美的图画而存在，决不允许有欠美伤美的败笔。</a:t>
            </a:r>
            <a:r>
              <a:rPr lang="zh-CN" altLang="en-US" sz="4600" b="1" dirty="0" smtClean="0">
                <a:solidFill>
                  <a:srgbClr val="7030A0"/>
                </a:solidFill>
                <a:ea typeface="楷体_GB2312" pitchFamily="49" charset="-122"/>
              </a:rPr>
              <a:t>”</a:t>
            </a:r>
            <a:endParaRPr lang="zh-CN" altLang="en-US" sz="4600" b="1" dirty="0" smtClean="0">
              <a:solidFill>
                <a:srgbClr val="7030A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4338" name="Rectangle 2"/>
          <p:cNvSpPr>
            <a:spLocks noGrp="1" noChangeArrowheads="1"/>
          </p:cNvSpPr>
          <p:nvPr>
            <p:ph type="title"/>
          </p:nvPr>
        </p:nvSpPr>
        <p:spPr>
          <a:xfrm>
            <a:off x="0" y="341313"/>
            <a:ext cx="9144000" cy="1143000"/>
          </a:xfrm>
        </p:spPr>
        <p:txBody>
          <a:bodyPr>
            <a:noAutofit/>
          </a:bodyPr>
          <a:lstStyle/>
          <a:p>
            <a:pPr algn="l" eaLnBrk="1" hangingPunct="1"/>
            <a:r>
              <a:rPr lang="en-US" altLang="zh-CN" b="1" dirty="0" smtClean="0"/>
              <a:t>2</a:t>
            </a:r>
            <a:r>
              <a:rPr lang="zh-CN" altLang="en-US" b="1" dirty="0" smtClean="0"/>
              <a:t>、文中第六段内句子的顺序</a:t>
            </a:r>
            <a:r>
              <a:rPr lang="en-US" altLang="zh-CN" b="1" dirty="0" smtClean="0"/>
              <a:t/>
            </a:r>
            <a:br>
              <a:rPr lang="en-US" altLang="zh-CN" b="1" dirty="0" smtClean="0"/>
            </a:br>
            <a:r>
              <a:rPr lang="zh-CN" altLang="en-US" b="1" dirty="0" smtClean="0"/>
              <a:t>是否可以调换呢？</a:t>
            </a:r>
          </a:p>
        </p:txBody>
      </p:sp>
      <p:sp>
        <p:nvSpPr>
          <p:cNvPr id="154627" name="Rectangle 3"/>
          <p:cNvSpPr>
            <a:spLocks noGrp="1" noChangeArrowheads="1"/>
          </p:cNvSpPr>
          <p:nvPr>
            <p:ph type="body" idx="1"/>
          </p:nvPr>
        </p:nvSpPr>
        <p:spPr>
          <a:xfrm>
            <a:off x="0" y="1988840"/>
            <a:ext cx="8784976" cy="4680991"/>
          </a:xfrm>
        </p:spPr>
        <p:txBody>
          <a:bodyPr/>
          <a:lstStyle/>
          <a:p>
            <a:pPr eaLnBrk="1" hangingPunct="1">
              <a:buFontTx/>
              <a:buNone/>
            </a:pPr>
            <a:r>
              <a:rPr lang="en-US" altLang="zh-CN" dirty="0" smtClean="0"/>
              <a:t>           </a:t>
            </a:r>
            <a:r>
              <a:rPr lang="zh-CN" altLang="en-US" b="1" dirty="0" smtClean="0"/>
              <a:t>游览苏州园林</a:t>
            </a:r>
            <a:r>
              <a:rPr lang="zh-CN" altLang="en-US" b="1" dirty="0" smtClean="0">
                <a:solidFill>
                  <a:srgbClr val="FF3300"/>
                </a:solidFill>
              </a:rPr>
              <a:t>必然</a:t>
            </a:r>
            <a:r>
              <a:rPr lang="zh-CN" altLang="en-US" b="1" dirty="0" smtClean="0"/>
              <a:t>会注意到花墙和廊子。有墙壁隔着，有廊子界着，</a:t>
            </a:r>
            <a:r>
              <a:rPr lang="zh-CN" altLang="en-US" b="1" dirty="0" smtClean="0">
                <a:solidFill>
                  <a:srgbClr val="FF3300"/>
                </a:solidFill>
              </a:rPr>
              <a:t>层次多了，景致就见得深了</a:t>
            </a:r>
            <a:r>
              <a:rPr lang="zh-CN" altLang="en-US" b="1" dirty="0" smtClean="0"/>
              <a:t>。可是墙壁上有砖砌的各式</a:t>
            </a:r>
            <a:r>
              <a:rPr lang="zh-CN" altLang="en-US" b="1" dirty="0" smtClean="0">
                <a:solidFill>
                  <a:srgbClr val="FF3300"/>
                </a:solidFill>
              </a:rPr>
              <a:t>镂空图案</a:t>
            </a:r>
            <a:r>
              <a:rPr lang="zh-CN" altLang="en-US" b="1" dirty="0" smtClean="0"/>
              <a:t>，廊子大多是两边</a:t>
            </a:r>
            <a:r>
              <a:rPr lang="zh-CN" altLang="en-US" b="1" dirty="0" smtClean="0">
                <a:solidFill>
                  <a:srgbClr val="FF3300"/>
                </a:solidFill>
              </a:rPr>
              <a:t>无所依旁</a:t>
            </a:r>
            <a:r>
              <a:rPr lang="zh-CN" altLang="en-US" b="1" dirty="0" smtClean="0"/>
              <a:t>的，实际是隔而不隔，界而未界，因而</a:t>
            </a:r>
            <a:r>
              <a:rPr lang="zh-CN" altLang="en-US" b="1" dirty="0" smtClean="0">
                <a:solidFill>
                  <a:srgbClr val="FF3300"/>
                </a:solidFill>
              </a:rPr>
              <a:t>更增加了景致的深度</a:t>
            </a:r>
            <a:r>
              <a:rPr lang="zh-CN" altLang="en-US" b="1" dirty="0" smtClean="0"/>
              <a:t>。有几个园林还在适当的位置装上一面大镜子，</a:t>
            </a:r>
            <a:r>
              <a:rPr lang="zh-CN" altLang="en-US" b="1" dirty="0" smtClean="0">
                <a:solidFill>
                  <a:srgbClr val="FF3300"/>
                </a:solidFill>
              </a:rPr>
              <a:t>层次就更多了</a:t>
            </a:r>
            <a:r>
              <a:rPr lang="zh-CN" altLang="en-US" b="1" dirty="0" smtClean="0"/>
              <a:t>，几乎可以说把整个园林翻了一番。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4627">
                                            <p:txEl>
                                              <p:pRg st="0" end="0"/>
                                            </p:txEl>
                                          </p:spTgt>
                                        </p:tgtEl>
                                        <p:attrNameLst>
                                          <p:attrName>style.visibility</p:attrName>
                                        </p:attrNameLst>
                                      </p:cBhvr>
                                      <p:to>
                                        <p:strVal val="visible"/>
                                      </p:to>
                                    </p:set>
                                    <p:animEffect transition="in" filter="blinds(horizontal)">
                                      <p:cBhvr>
                                        <p:cTn id="7" dur="500"/>
                                        <p:tgtEl>
                                          <p:spTgt spid="154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55652" name="Text Box 4"/>
          <p:cNvSpPr>
            <a:spLocks noGrp="1" noChangeArrowheads="1"/>
          </p:cNvSpPr>
          <p:nvPr>
            <p:ph type="body" idx="1"/>
          </p:nvPr>
        </p:nvSpPr>
        <p:spPr>
          <a:xfrm>
            <a:off x="395536" y="2492896"/>
            <a:ext cx="8229600" cy="3484984"/>
          </a:xfrm>
          <a:noFill/>
        </p:spPr>
        <p:txBody>
          <a:bodyPr/>
          <a:lstStyle/>
          <a:p>
            <a:pPr>
              <a:spcBef>
                <a:spcPct val="50000"/>
              </a:spcBef>
              <a:buNone/>
            </a:pPr>
            <a:r>
              <a:rPr lang="en-US" altLang="zh-CN" dirty="0" smtClean="0"/>
              <a:t>          </a:t>
            </a:r>
            <a:r>
              <a:rPr lang="zh-CN" altLang="en-US" b="1" dirty="0" smtClean="0"/>
              <a:t>不能换。这段</a:t>
            </a:r>
            <a:r>
              <a:rPr lang="zh-CN" altLang="en-US" b="1" dirty="0" smtClean="0">
                <a:solidFill>
                  <a:srgbClr val="FF0000"/>
                </a:solidFill>
              </a:rPr>
              <a:t>①</a:t>
            </a:r>
            <a:r>
              <a:rPr lang="zh-CN" altLang="en-US" b="1" dirty="0" smtClean="0"/>
              <a:t> 先说有墙有廊就使得景致有了层次和深度；</a:t>
            </a:r>
            <a:r>
              <a:rPr lang="zh-CN" altLang="en-US" b="1" dirty="0" smtClean="0">
                <a:solidFill>
                  <a:srgbClr val="FF0000"/>
                </a:solidFill>
              </a:rPr>
              <a:t>②</a:t>
            </a:r>
            <a:r>
              <a:rPr lang="zh-CN" altLang="en-US" b="1" dirty="0" smtClean="0"/>
              <a:t>再说由于墙壁“镂空”、廊子两边“无所依傍”，“更增加了景致的深度”，</a:t>
            </a:r>
            <a:r>
              <a:rPr lang="zh-CN" altLang="en-US" b="1" dirty="0" smtClean="0">
                <a:solidFill>
                  <a:srgbClr val="FF0000"/>
                </a:solidFill>
              </a:rPr>
              <a:t>③</a:t>
            </a:r>
            <a:r>
              <a:rPr lang="zh-CN" altLang="en-US" b="1" dirty="0" smtClean="0"/>
              <a:t>然后说大镜子的设置使层次更多，几乎把“整个园林翻了一番”。</a:t>
            </a:r>
            <a:r>
              <a:rPr lang="zh-CN" altLang="en-US" b="1" dirty="0" smtClean="0">
                <a:solidFill>
                  <a:srgbClr val="0000FF"/>
                </a:solidFill>
              </a:rPr>
              <a:t>层层深入，</a:t>
            </a:r>
            <a:r>
              <a:rPr lang="zh-CN" altLang="en-US" b="1" dirty="0" smtClean="0"/>
              <a:t>思路清晰。</a:t>
            </a:r>
          </a:p>
        </p:txBody>
      </p:sp>
      <p:sp>
        <p:nvSpPr>
          <p:cNvPr id="15363" name="Rectangle 5"/>
          <p:cNvSpPr>
            <a:spLocks noGrp="1" noChangeArrowheads="1"/>
          </p:cNvSpPr>
          <p:nvPr>
            <p:ph type="title"/>
          </p:nvPr>
        </p:nvSpPr>
        <p:spPr>
          <a:xfrm>
            <a:off x="468313" y="692150"/>
            <a:ext cx="8424862" cy="1143000"/>
          </a:xfrm>
          <a:noFill/>
        </p:spPr>
        <p:txBody>
          <a:bodyPr>
            <a:noAutofit/>
          </a:bodyPr>
          <a:lstStyle/>
          <a:p>
            <a:pPr algn="l" eaLnBrk="1" hangingPunct="1"/>
            <a:r>
              <a:rPr lang="en-US" altLang="zh-CN" sz="4800" b="1" dirty="0" smtClean="0"/>
              <a:t>2</a:t>
            </a:r>
            <a:r>
              <a:rPr lang="zh-CN" altLang="en-US" sz="4800" b="1" dirty="0" smtClean="0"/>
              <a:t>、文中第六段内句子的顺序</a:t>
            </a:r>
            <a:r>
              <a:rPr lang="en-US" altLang="zh-CN" sz="4800" b="1" dirty="0" smtClean="0"/>
              <a:t/>
            </a:r>
            <a:br>
              <a:rPr lang="en-US" altLang="zh-CN" sz="4800" b="1" dirty="0" smtClean="0"/>
            </a:br>
            <a:r>
              <a:rPr lang="zh-CN" altLang="en-US" sz="4800" b="1" dirty="0" smtClean="0"/>
              <a:t>是否可以调换？</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5652">
                                            <p:txEl>
                                              <p:pRg st="0" end="0"/>
                                            </p:txEl>
                                          </p:spTgt>
                                        </p:tgtEl>
                                        <p:attrNameLst>
                                          <p:attrName>style.visibility</p:attrName>
                                        </p:attrNameLst>
                                      </p:cBhvr>
                                      <p:to>
                                        <p:strVal val="visible"/>
                                      </p:to>
                                    </p:set>
                                    <p:animEffect transition="in" filter="blinds(horizontal)">
                                      <p:cBhvr>
                                        <p:cTn id="7" dur="500"/>
                                        <p:tgtEl>
                                          <p:spTgt spid="1556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6386" name="WordArt 4" descr="窄竖线"/>
          <p:cNvSpPr>
            <a:spLocks noChangeArrowheads="1" noChangeShapeType="1" noTextEdit="1"/>
          </p:cNvSpPr>
          <p:nvPr/>
        </p:nvSpPr>
        <p:spPr bwMode="auto">
          <a:xfrm>
            <a:off x="250825" y="333375"/>
            <a:ext cx="2736850" cy="1511300"/>
          </a:xfrm>
          <a:prstGeom prst="rect">
            <a:avLst/>
          </a:prstGeom>
        </p:spPr>
        <p:txBody>
          <a:bodyPr wrap="none" fromWordArt="1">
            <a:prstTxWarp prst="textCurveUp">
              <a:avLst>
                <a:gd name="adj" fmla="val 40356"/>
              </a:avLst>
            </a:prstTxWarp>
          </a:bodyPr>
          <a:lstStyle/>
          <a:p>
            <a:pPr algn="ctr"/>
            <a:r>
              <a:rPr lang="zh-CN" altLang="en-US" sz="3600" b="1"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宋体"/>
                <a:ea typeface="宋体"/>
              </a:rPr>
              <a:t>小练习</a:t>
            </a:r>
          </a:p>
        </p:txBody>
      </p:sp>
      <p:sp>
        <p:nvSpPr>
          <p:cNvPr id="16387" name="Text Box 5"/>
          <p:cNvSpPr txBox="1">
            <a:spLocks noChangeArrowheads="1"/>
          </p:cNvSpPr>
          <p:nvPr/>
        </p:nvSpPr>
        <p:spPr bwMode="auto">
          <a:xfrm>
            <a:off x="71438" y="2781300"/>
            <a:ext cx="8964612" cy="3539430"/>
          </a:xfrm>
          <a:prstGeom prst="rect">
            <a:avLst/>
          </a:prstGeom>
          <a:noFill/>
          <a:ln w="9525">
            <a:noFill/>
            <a:miter lim="800000"/>
            <a:headEnd/>
            <a:tailEnd/>
          </a:ln>
        </p:spPr>
        <p:txBody>
          <a:bodyPr>
            <a:spAutoFit/>
          </a:bodyPr>
          <a:lstStyle/>
          <a:p>
            <a:pPr>
              <a:spcBef>
                <a:spcPct val="50000"/>
              </a:spcBef>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有一篇介绍商品的文章是这样写的：</a:t>
            </a:r>
            <a:r>
              <a:rPr lang="zh-CN" altLang="en-US" sz="3200" b="1" dirty="0">
                <a:ea typeface="楷体_GB2312" pitchFamily="49" charset="-122"/>
              </a:rPr>
              <a:t>“</a:t>
            </a:r>
            <a:r>
              <a:rPr lang="zh-CN" altLang="en-US" sz="3200" b="1" dirty="0">
                <a:latin typeface="楷体_GB2312" pitchFamily="49" charset="-122"/>
                <a:ea typeface="楷体_GB2312" pitchFamily="49" charset="-122"/>
              </a:rPr>
              <a:t>青年食品商店出售各种</a:t>
            </a:r>
            <a:r>
              <a:rPr lang="zh-CN" altLang="en-US" sz="3200" b="1" dirty="0">
                <a:solidFill>
                  <a:srgbClr val="FF0000"/>
                </a:solidFill>
                <a:latin typeface="楷体_GB2312" pitchFamily="49" charset="-122"/>
                <a:ea typeface="楷体_GB2312" pitchFamily="49" charset="-122"/>
              </a:rPr>
              <a:t>罐头</a:t>
            </a:r>
            <a:r>
              <a:rPr lang="zh-CN" altLang="en-US" sz="3200" b="1" dirty="0">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干果</a:t>
            </a:r>
            <a:r>
              <a:rPr lang="zh-CN" altLang="en-US" sz="3200" b="1" dirty="0">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香烟</a:t>
            </a:r>
            <a:r>
              <a:rPr lang="zh-CN" altLang="en-US" sz="3200" b="1" dirty="0">
                <a:latin typeface="楷体_GB2312" pitchFamily="49" charset="-122"/>
                <a:ea typeface="楷体_GB2312" pitchFamily="49" charset="-122"/>
              </a:rPr>
              <a:t>和</a:t>
            </a:r>
            <a:r>
              <a:rPr lang="zh-CN" altLang="en-US" sz="3200" b="1" dirty="0">
                <a:solidFill>
                  <a:srgbClr val="FF0000"/>
                </a:solidFill>
                <a:latin typeface="楷体_GB2312" pitchFamily="49" charset="-122"/>
                <a:ea typeface="楷体_GB2312" pitchFamily="49" charset="-122"/>
              </a:rPr>
              <a:t>名酒</a:t>
            </a:r>
            <a:r>
              <a:rPr lang="zh-CN" altLang="en-US" sz="3200" b="1" dirty="0" smtClean="0">
                <a:latin typeface="楷体_GB2312" pitchFamily="49" charset="-122"/>
                <a:ea typeface="楷体_GB2312" pitchFamily="49" charset="-122"/>
              </a:rPr>
              <a:t>。①有</a:t>
            </a:r>
            <a:r>
              <a:rPr lang="zh-CN" altLang="en-US" sz="3200" b="1" dirty="0">
                <a:latin typeface="楷体_GB2312" pitchFamily="49" charset="-122"/>
                <a:ea typeface="楷体_GB2312" pitchFamily="49" charset="-122"/>
              </a:rPr>
              <a:t>菠萝罐头、桔子罐头</a:t>
            </a:r>
            <a:r>
              <a:rPr lang="zh-CN" altLang="en-US" sz="3200" b="1" dirty="0" smtClean="0">
                <a:latin typeface="楷体_GB2312" pitchFamily="49" charset="-122"/>
                <a:ea typeface="楷体_GB2312" pitchFamily="49" charset="-122"/>
              </a:rPr>
              <a:t>；②有荔</a:t>
            </a:r>
            <a:r>
              <a:rPr lang="zh-CN" altLang="en-US" sz="3200" b="1" dirty="0">
                <a:latin typeface="楷体_GB2312" pitchFamily="49" charset="-122"/>
                <a:ea typeface="楷体_GB2312" pitchFamily="49" charset="-122"/>
              </a:rPr>
              <a:t>枝</a:t>
            </a:r>
            <a:r>
              <a:rPr lang="zh-CN" altLang="en-US" sz="3200" b="1" dirty="0" smtClean="0">
                <a:latin typeface="楷体_GB2312" pitchFamily="49" charset="-122"/>
                <a:ea typeface="楷体_GB2312" pitchFamily="49" charset="-122"/>
              </a:rPr>
              <a:t>干；③有</a:t>
            </a:r>
            <a:r>
              <a:rPr lang="zh-CN" altLang="en-US" sz="3200" b="1" dirty="0">
                <a:latin typeface="楷体_GB2312" pitchFamily="49" charset="-122"/>
                <a:ea typeface="楷体_GB2312" pitchFamily="49" charset="-122"/>
              </a:rPr>
              <a:t>中华牌香烟、牡丹牌香烟、前门牌香烟</a:t>
            </a:r>
            <a:r>
              <a:rPr lang="zh-CN" altLang="en-US" sz="3200" b="1" dirty="0" smtClean="0">
                <a:latin typeface="楷体_GB2312" pitchFamily="49" charset="-122"/>
                <a:ea typeface="楷体_GB2312" pitchFamily="49" charset="-122"/>
              </a:rPr>
              <a:t>；④桂</a:t>
            </a:r>
            <a:r>
              <a:rPr lang="zh-CN" altLang="en-US" sz="3200" b="1" dirty="0">
                <a:latin typeface="楷体_GB2312" pitchFamily="49" charset="-122"/>
                <a:ea typeface="楷体_GB2312" pitchFamily="49" charset="-122"/>
              </a:rPr>
              <a:t>圆干、葡萄干</a:t>
            </a:r>
            <a:r>
              <a:rPr lang="zh-CN" altLang="en-US" sz="3200" b="1" dirty="0" smtClean="0">
                <a:latin typeface="楷体_GB2312" pitchFamily="49" charset="-122"/>
                <a:ea typeface="楷体_GB2312" pitchFamily="49" charset="-122"/>
              </a:rPr>
              <a:t>，有</a:t>
            </a:r>
            <a:r>
              <a:rPr lang="zh-CN" altLang="en-US" sz="3200" b="1" dirty="0">
                <a:latin typeface="楷体_GB2312" pitchFamily="49" charset="-122"/>
                <a:ea typeface="楷体_GB2312" pitchFamily="49" charset="-122"/>
              </a:rPr>
              <a:t>汾酒、竹叶</a:t>
            </a:r>
            <a:r>
              <a:rPr lang="zh-CN" altLang="en-US" sz="3200" b="1" dirty="0" smtClean="0">
                <a:latin typeface="楷体_GB2312" pitchFamily="49" charset="-122"/>
                <a:ea typeface="楷体_GB2312" pitchFamily="49" charset="-122"/>
              </a:rPr>
              <a:t>青酒，还</a:t>
            </a:r>
            <a:r>
              <a:rPr lang="zh-CN" altLang="en-US" sz="3200" b="1" dirty="0">
                <a:latin typeface="楷体_GB2312" pitchFamily="49" charset="-122"/>
                <a:ea typeface="楷体_GB2312" pitchFamily="49" charset="-122"/>
              </a:rPr>
              <a:t>有</a:t>
            </a:r>
            <a:r>
              <a:rPr lang="zh-CN" altLang="en-US" sz="3200" b="1" dirty="0">
                <a:solidFill>
                  <a:srgbClr val="7030A0"/>
                </a:solidFill>
                <a:latin typeface="楷体_GB2312" pitchFamily="49" charset="-122"/>
                <a:ea typeface="楷体_GB2312" pitchFamily="49" charset="-122"/>
              </a:rPr>
              <a:t>清蒸元鱼罐头</a:t>
            </a:r>
            <a:r>
              <a:rPr lang="zh-CN" altLang="en-US" sz="3200" b="1" dirty="0">
                <a:latin typeface="楷体_GB2312" pitchFamily="49" charset="-122"/>
                <a:ea typeface="楷体_GB2312" pitchFamily="49" charset="-122"/>
              </a:rPr>
              <a:t>以及闻名世界的</a:t>
            </a:r>
            <a:r>
              <a:rPr lang="zh-CN" altLang="en-US" sz="3200" b="1" dirty="0">
                <a:solidFill>
                  <a:srgbClr val="7030A0"/>
                </a:solidFill>
                <a:latin typeface="楷体_GB2312" pitchFamily="49" charset="-122"/>
                <a:ea typeface="楷体_GB2312" pitchFamily="49" charset="-122"/>
              </a:rPr>
              <a:t>茅台酒</a:t>
            </a:r>
            <a:r>
              <a:rPr lang="zh-CN" altLang="en-US" sz="3200" b="1" dirty="0">
                <a:latin typeface="楷体_GB2312" pitchFamily="49" charset="-122"/>
                <a:ea typeface="楷体_GB2312" pitchFamily="49" charset="-122"/>
              </a:rPr>
              <a:t>等</a:t>
            </a:r>
            <a:r>
              <a:rPr lang="zh-CN" altLang="en-US" sz="3200" b="1" dirty="0" smtClean="0">
                <a:latin typeface="楷体_GB2312" pitchFamily="49" charset="-122"/>
                <a:ea typeface="楷体_GB2312" pitchFamily="49" charset="-122"/>
              </a:rPr>
              <a:t>等。花</a:t>
            </a:r>
            <a:r>
              <a:rPr lang="zh-CN" altLang="en-US" sz="3200" b="1" dirty="0">
                <a:latin typeface="楷体_GB2312" pitchFamily="49" charset="-122"/>
                <a:ea typeface="楷体_GB2312" pitchFamily="49" charset="-122"/>
              </a:rPr>
              <a:t>色多样，品种齐全。</a:t>
            </a:r>
            <a:r>
              <a:rPr lang="zh-CN" altLang="en-US" sz="3200" b="1" dirty="0">
                <a:ea typeface="楷体_GB2312" pitchFamily="49" charset="-122"/>
              </a:rPr>
              <a:t>”</a:t>
            </a:r>
            <a:endParaRPr lang="zh-CN" altLang="en-US" sz="3200" b="1" dirty="0">
              <a:latin typeface="楷体_GB2312" pitchFamily="49" charset="-122"/>
              <a:ea typeface="楷体_GB2312" pitchFamily="49" charset="-122"/>
            </a:endParaRPr>
          </a:p>
        </p:txBody>
      </p:sp>
      <p:sp>
        <p:nvSpPr>
          <p:cNvPr id="16388" name="Text Box 6"/>
          <p:cNvSpPr txBox="1">
            <a:spLocks noChangeArrowheads="1"/>
          </p:cNvSpPr>
          <p:nvPr/>
        </p:nvSpPr>
        <p:spPr bwMode="auto">
          <a:xfrm>
            <a:off x="900113" y="2128838"/>
            <a:ext cx="7416800" cy="579437"/>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ea typeface="仿宋_GB2312" pitchFamily="49" charset="-122"/>
              </a:rPr>
              <a:t>请把下列文字修改的条理清楚的一段话</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35841" descr="沧浪亭2"/>
          <p:cNvPicPr>
            <a:picLocks noChangeAspect="1" noChangeArrowheads="1"/>
          </p:cNvPicPr>
          <p:nvPr/>
        </p:nvPicPr>
        <p:blipFill>
          <a:blip r:embed="rId2" cstate="print"/>
          <a:srcRect/>
          <a:stretch>
            <a:fillRect/>
          </a:stretch>
        </p:blipFill>
        <p:spPr bwMode="auto">
          <a:xfrm>
            <a:off x="266700" y="0"/>
            <a:ext cx="8648700" cy="6096000"/>
          </a:xfrm>
          <a:prstGeom prst="rect">
            <a:avLst/>
          </a:prstGeom>
          <a:noFill/>
          <a:ln w="9525">
            <a:noFill/>
            <a:miter lim="800000"/>
            <a:headEnd/>
            <a:tailEnd/>
          </a:ln>
        </p:spPr>
      </p:pic>
      <p:sp>
        <p:nvSpPr>
          <p:cNvPr id="21506" name="文本框 35842"/>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a:solidFill>
                  <a:srgbClr val="FFFF00"/>
                </a:solidFill>
                <a:ea typeface="隶书" pitchFamily="1" charset="-122"/>
              </a:rPr>
              <a:t>欣赏美</a:t>
            </a:r>
          </a:p>
        </p:txBody>
      </p:sp>
    </p:spTree>
  </p:cSld>
  <p:clrMapOvr>
    <a:masterClrMapping/>
  </p:clrMapOvr>
  <p:transition spd="slow" advTm="3000">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36865" descr="留圆2"/>
          <p:cNvPicPr>
            <a:picLocks noChangeAspect="1" noChangeArrowheads="1"/>
          </p:cNvPicPr>
          <p:nvPr/>
        </p:nvPicPr>
        <p:blipFill>
          <a:blip r:embed="rId2" cstate="print"/>
          <a:srcRect/>
          <a:stretch>
            <a:fillRect/>
          </a:stretch>
        </p:blipFill>
        <p:spPr bwMode="auto">
          <a:xfrm>
            <a:off x="304800" y="533400"/>
            <a:ext cx="8534400" cy="5429250"/>
          </a:xfrm>
          <a:prstGeom prst="rect">
            <a:avLst/>
          </a:prstGeom>
          <a:noFill/>
          <a:ln w="9525">
            <a:noFill/>
            <a:miter lim="800000"/>
            <a:headEnd/>
            <a:tailEnd/>
          </a:ln>
        </p:spPr>
      </p:pic>
      <p:sp>
        <p:nvSpPr>
          <p:cNvPr id="22530" name="文本框 36866"/>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a:solidFill>
                  <a:srgbClr val="FFFF00"/>
                </a:solidFill>
                <a:ea typeface="隶书" pitchFamily="1" charset="-122"/>
              </a:rPr>
              <a:t>欣赏美</a:t>
            </a:r>
          </a:p>
        </p:txBody>
      </p:sp>
    </p:spTree>
  </p:cSld>
  <p:clrMapOvr>
    <a:masterClrMapping/>
  </p:clrMapOvr>
  <p:transition spd="slow" advTm="5000">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37889" descr="耦园2"/>
          <p:cNvPicPr>
            <a:picLocks noChangeAspect="1" noChangeArrowheads="1"/>
          </p:cNvPicPr>
          <p:nvPr/>
        </p:nvPicPr>
        <p:blipFill>
          <a:blip r:embed="rId2" cstate="print"/>
          <a:srcRect/>
          <a:stretch>
            <a:fillRect/>
          </a:stretch>
        </p:blipFill>
        <p:spPr bwMode="auto">
          <a:xfrm>
            <a:off x="304800" y="533400"/>
            <a:ext cx="8610600" cy="5486400"/>
          </a:xfrm>
          <a:prstGeom prst="rect">
            <a:avLst/>
          </a:prstGeom>
          <a:noFill/>
          <a:ln w="9525">
            <a:noFill/>
            <a:miter lim="800000"/>
            <a:headEnd/>
            <a:tailEnd/>
          </a:ln>
        </p:spPr>
      </p:pic>
      <p:sp>
        <p:nvSpPr>
          <p:cNvPr id="23554"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spd="slow" advTm="5000">
    <p:checke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39937" descr="网师圆3"/>
          <p:cNvPicPr>
            <a:picLocks noChangeAspect="1" noChangeArrowheads="1"/>
          </p:cNvPicPr>
          <p:nvPr/>
        </p:nvPicPr>
        <p:blipFill>
          <a:blip r:embed="rId2" cstate="print"/>
          <a:srcRect/>
          <a:stretch>
            <a:fillRect/>
          </a:stretch>
        </p:blipFill>
        <p:spPr bwMode="auto">
          <a:xfrm>
            <a:off x="228600" y="685800"/>
            <a:ext cx="8686800" cy="5543550"/>
          </a:xfrm>
          <a:prstGeom prst="rect">
            <a:avLst/>
          </a:prstGeom>
          <a:noFill/>
          <a:ln w="9525">
            <a:noFill/>
            <a:miter lim="800000"/>
            <a:headEnd/>
            <a:tailEnd/>
          </a:ln>
        </p:spPr>
      </p:pic>
      <p:sp>
        <p:nvSpPr>
          <p:cNvPr id="3"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spd="slow" advTm="4000">
    <p:checke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40961" descr="网师圆4"/>
          <p:cNvPicPr>
            <a:picLocks noChangeAspect="1" noChangeArrowheads="1"/>
          </p:cNvPicPr>
          <p:nvPr/>
        </p:nvPicPr>
        <p:blipFill>
          <a:blip r:embed="rId2" cstate="print"/>
          <a:srcRect/>
          <a:stretch>
            <a:fillRect/>
          </a:stretch>
        </p:blipFill>
        <p:spPr bwMode="auto">
          <a:xfrm>
            <a:off x="228600" y="704850"/>
            <a:ext cx="8686800" cy="5448300"/>
          </a:xfrm>
          <a:prstGeom prst="rect">
            <a:avLst/>
          </a:prstGeom>
          <a:noFill/>
          <a:ln w="9525">
            <a:noFill/>
            <a:miter lim="800000"/>
            <a:headEnd/>
            <a:tailEnd/>
          </a:ln>
        </p:spPr>
      </p:pic>
      <p:sp>
        <p:nvSpPr>
          <p:cNvPr id="3"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spd="slow" advTm="4000">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9880" name="Rectangle 8"/>
          <p:cNvSpPr>
            <a:spLocks noChangeArrowheads="1"/>
          </p:cNvSpPr>
          <p:nvPr/>
        </p:nvSpPr>
        <p:spPr bwMode="auto">
          <a:xfrm>
            <a:off x="0" y="0"/>
            <a:ext cx="6443341" cy="6858000"/>
          </a:xfrm>
          <a:prstGeom prst="rect">
            <a:avLst/>
          </a:prstGeom>
          <a:noFill/>
          <a:ln w="9525">
            <a:noFill/>
            <a:miter lim="800000"/>
            <a:headEnd/>
            <a:tailEnd/>
          </a:ln>
          <a:effectLst/>
        </p:spPr>
        <p:txBody>
          <a:bodyPr/>
          <a:lstStyle/>
          <a:p>
            <a:pPr marL="342900" indent="-342900">
              <a:spcBef>
                <a:spcPct val="20000"/>
              </a:spcBef>
              <a:defRPr/>
            </a:pPr>
            <a:r>
              <a:rPr lang="en-US" altLang="zh-CN" b="1" dirty="0">
                <a:solidFill>
                  <a:schemeClr val="accent2"/>
                </a:solidFill>
                <a:effectLst>
                  <a:outerShdw blurRad="38100" dist="38100" dir="2700000" algn="tl">
                    <a:srgbClr val="C0C0C0"/>
                  </a:outerShdw>
                </a:effectLst>
                <a:latin typeface="楷体_GB2312" pitchFamily="49" charset="-122"/>
                <a:ea typeface="楷体_GB2312" pitchFamily="49" charset="-122"/>
              </a:rPr>
              <a:t>          </a:t>
            </a:r>
            <a:br>
              <a:rPr lang="en-US" altLang="zh-CN" b="1" dirty="0">
                <a:solidFill>
                  <a:schemeClr val="accent2"/>
                </a:solidFill>
                <a:effectLst>
                  <a:outerShdw blurRad="38100" dist="38100" dir="2700000" algn="tl">
                    <a:srgbClr val="C0C0C0"/>
                  </a:outerShdw>
                </a:effectLst>
                <a:latin typeface="楷体_GB2312" pitchFamily="49" charset="-122"/>
                <a:ea typeface="楷体_GB2312" pitchFamily="49" charset="-122"/>
              </a:rPr>
            </a:br>
            <a:r>
              <a:rPr lang="zh-CN" altLang="en-US" sz="4400" b="1" dirty="0" smtClean="0">
                <a:solidFill>
                  <a:schemeClr val="accent2"/>
                </a:solidFill>
                <a:effectLst>
                  <a:outerShdw blurRad="38100" dist="38100" dir="2700000" algn="tl">
                    <a:srgbClr val="C0C0C0"/>
                  </a:outerShdw>
                </a:effectLst>
                <a:latin typeface="楷体_GB2312" pitchFamily="49" charset="-122"/>
                <a:ea typeface="楷体_GB2312" pitchFamily="49" charset="-122"/>
              </a:rPr>
              <a:t>一、走进作者</a:t>
            </a:r>
            <a:endParaRPr lang="en-US" altLang="zh-CN" sz="4400" b="1" dirty="0" smtClean="0">
              <a:solidFill>
                <a:schemeClr val="accent2"/>
              </a:solidFill>
              <a:effectLst>
                <a:outerShdw blurRad="38100" dist="38100" dir="2700000" algn="tl">
                  <a:srgbClr val="C0C0C0"/>
                </a:outerShdw>
              </a:effectLst>
              <a:latin typeface="楷体_GB2312" pitchFamily="49" charset="-122"/>
              <a:ea typeface="楷体_GB2312" pitchFamily="49" charset="-122"/>
            </a:endParaRPr>
          </a:p>
          <a:p>
            <a:pPr marL="342900" indent="-342900">
              <a:spcBef>
                <a:spcPct val="20000"/>
              </a:spcBef>
              <a:defRPr/>
            </a:pPr>
            <a:r>
              <a:rPr lang="zh-CN" altLang="en-US" sz="4000" b="1" dirty="0" smtClean="0">
                <a:effectLst>
                  <a:outerShdw blurRad="38100" dist="38100" dir="2700000" algn="tl">
                    <a:srgbClr val="C0C0C0"/>
                  </a:outerShdw>
                </a:effectLst>
                <a:latin typeface="楷体_GB2312" pitchFamily="49" charset="-122"/>
                <a:ea typeface="楷体_GB2312" pitchFamily="49" charset="-122"/>
              </a:rPr>
              <a:t>叶圣陶</a:t>
            </a:r>
            <a:r>
              <a:rPr lang="zh-CN" altLang="en-US" sz="3200" b="1" dirty="0" smtClean="0">
                <a:solidFill>
                  <a:srgbClr val="7030A0"/>
                </a:solidFill>
                <a:effectLst>
                  <a:outerShdw blurRad="38100" dist="38100" dir="2700000" algn="tl">
                    <a:srgbClr val="C0C0C0"/>
                  </a:outerShdw>
                </a:effectLst>
                <a:latin typeface="楷体_GB2312" pitchFamily="49" charset="-122"/>
                <a:ea typeface="楷体_GB2312" pitchFamily="49" charset="-122"/>
              </a:rPr>
              <a:t>（</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1894-1988</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）原名叶绍钧，江苏苏州人。现代文学家，语文教育家。长篇小说</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倪焕之</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是中国现代文学史上最早出现的长篇小说之一。有散文集</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脚步集</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，童话集</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稻草人</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等。他因从小生长在苏州，所以对其比较熟悉，一九七九年初，陈从周邀请叶圣陶为他的一本由风光画报出版社出版的</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苏州园林</a:t>
            </a:r>
            <a:r>
              <a:rPr lang="en-US" altLang="zh-CN" sz="3200" b="1" dirty="0">
                <a:solidFill>
                  <a:srgbClr val="7030A0"/>
                </a:solidFill>
                <a:effectLst>
                  <a:outerShdw blurRad="38100" dist="38100" dir="2700000" algn="tl">
                    <a:srgbClr val="C0C0C0"/>
                  </a:outerShdw>
                </a:effectLst>
                <a:latin typeface="楷体_GB2312" pitchFamily="49" charset="-122"/>
                <a:ea typeface="楷体_GB2312" pitchFamily="49" charset="-122"/>
              </a:rPr>
              <a:t>》</a:t>
            </a:r>
            <a:r>
              <a:rPr lang="zh-CN" altLang="en-US" sz="3200" b="1" dirty="0">
                <a:solidFill>
                  <a:srgbClr val="7030A0"/>
                </a:solidFill>
                <a:effectLst>
                  <a:outerShdw blurRad="38100" dist="38100" dir="2700000" algn="tl">
                    <a:srgbClr val="C0C0C0"/>
                  </a:outerShdw>
                </a:effectLst>
                <a:latin typeface="楷体_GB2312" pitchFamily="49" charset="-122"/>
                <a:ea typeface="楷体_GB2312" pitchFamily="49" charset="-122"/>
              </a:rPr>
              <a:t>图册作序，他欣然作此文。</a:t>
            </a:r>
          </a:p>
        </p:txBody>
      </p:sp>
      <p:pic>
        <p:nvPicPr>
          <p:cNvPr id="6148" name="Picture 11" descr="s2852932"/>
          <p:cNvPicPr>
            <a:picLocks noChangeAspect="1" noChangeArrowheads="1"/>
          </p:cNvPicPr>
          <p:nvPr/>
        </p:nvPicPr>
        <p:blipFill>
          <a:blip r:embed="rId3" cstate="print"/>
          <a:srcRect/>
          <a:stretch>
            <a:fillRect/>
          </a:stretch>
        </p:blipFill>
        <p:spPr bwMode="auto">
          <a:xfrm rot="-334850">
            <a:off x="6650934" y="3683974"/>
            <a:ext cx="2349500" cy="3067050"/>
          </a:xfrm>
          <a:prstGeom prst="rect">
            <a:avLst/>
          </a:prstGeom>
          <a:noFill/>
          <a:ln w="9525" algn="ctr">
            <a:solidFill>
              <a:srgbClr val="FFCC00"/>
            </a:solidFill>
            <a:miter lim="800000"/>
            <a:headEnd/>
            <a:tailEnd/>
          </a:ln>
        </p:spPr>
      </p:pic>
      <p:pic>
        <p:nvPicPr>
          <p:cNvPr id="6149" name="Picture 10" descr="1076602big"/>
          <p:cNvPicPr>
            <a:picLocks noChangeAspect="1" noChangeArrowheads="1"/>
          </p:cNvPicPr>
          <p:nvPr/>
        </p:nvPicPr>
        <p:blipFill>
          <a:blip r:embed="rId4" cstate="print"/>
          <a:srcRect/>
          <a:stretch>
            <a:fillRect/>
          </a:stretch>
        </p:blipFill>
        <p:spPr bwMode="auto">
          <a:xfrm rot="621038">
            <a:off x="6586369" y="179648"/>
            <a:ext cx="2289175" cy="3195638"/>
          </a:xfrm>
          <a:prstGeom prst="rect">
            <a:avLst/>
          </a:prstGeom>
          <a:noFill/>
          <a:ln w="9525">
            <a:solidFill>
              <a:srgbClr val="FFCC00"/>
            </a:solid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41985" descr="图片16"/>
          <p:cNvPicPr>
            <a:picLocks noChangeAspect="1" noChangeArrowheads="1"/>
          </p:cNvPicPr>
          <p:nvPr/>
        </p:nvPicPr>
        <p:blipFill>
          <a:blip r:embed="rId2" cstate="print"/>
          <a:srcRect/>
          <a:stretch>
            <a:fillRect/>
          </a:stretch>
        </p:blipFill>
        <p:spPr bwMode="auto">
          <a:xfrm>
            <a:off x="250825" y="836613"/>
            <a:ext cx="8496300" cy="5064125"/>
          </a:xfrm>
          <a:prstGeom prst="rect">
            <a:avLst/>
          </a:prstGeom>
          <a:noFill/>
          <a:ln w="9525">
            <a:noFill/>
            <a:miter lim="800000"/>
            <a:headEnd/>
            <a:tailEnd/>
          </a:ln>
        </p:spPr>
      </p:pic>
      <p:sp>
        <p:nvSpPr>
          <p:cNvPr id="3"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advTm="4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43009" descr="图片12"/>
          <p:cNvPicPr>
            <a:picLocks noChangeAspect="1" noChangeArrowheads="1"/>
          </p:cNvPicPr>
          <p:nvPr/>
        </p:nvPicPr>
        <p:blipFill>
          <a:blip r:embed="rId2" cstate="print"/>
          <a:srcRect/>
          <a:stretch>
            <a:fillRect/>
          </a:stretch>
        </p:blipFill>
        <p:spPr bwMode="auto">
          <a:xfrm>
            <a:off x="827088" y="908050"/>
            <a:ext cx="7704137" cy="4716463"/>
          </a:xfrm>
          <a:prstGeom prst="rect">
            <a:avLst/>
          </a:prstGeom>
          <a:noFill/>
          <a:ln w="9525">
            <a:noFill/>
            <a:miter lim="800000"/>
            <a:headEnd/>
            <a:tailEnd/>
          </a:ln>
        </p:spPr>
      </p:pic>
      <p:sp>
        <p:nvSpPr>
          <p:cNvPr id="3"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advTm="4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44033" descr="图片9"/>
          <p:cNvPicPr>
            <a:picLocks noChangeAspect="1" noChangeArrowheads="1"/>
          </p:cNvPicPr>
          <p:nvPr/>
        </p:nvPicPr>
        <p:blipFill>
          <a:blip r:embed="rId2" cstate="print"/>
          <a:srcRect/>
          <a:stretch>
            <a:fillRect/>
          </a:stretch>
        </p:blipFill>
        <p:spPr bwMode="auto">
          <a:xfrm>
            <a:off x="611188" y="1125538"/>
            <a:ext cx="7850187" cy="4537075"/>
          </a:xfrm>
          <a:prstGeom prst="rect">
            <a:avLst/>
          </a:prstGeom>
          <a:noFill/>
          <a:ln w="9525">
            <a:noFill/>
            <a:miter lim="800000"/>
            <a:headEnd/>
            <a:tailEnd/>
          </a:ln>
        </p:spPr>
      </p:pic>
      <p:sp>
        <p:nvSpPr>
          <p:cNvPr id="3" name="文本框 37890"/>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advTm="4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45057" descr="拙政园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22" name="文本框 45058"/>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ransition spd="slow" advTm="5000">
    <p:checke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0246" descr="颐和园桥"/>
          <p:cNvPicPr>
            <a:picLocks noChangeAspect="1" noChangeArrowheads="1"/>
          </p:cNvPicPr>
          <p:nvPr/>
        </p:nvPicPr>
        <p:blipFill>
          <a:blip r:embed="rId2" cstate="print"/>
          <a:srcRect/>
          <a:stretch>
            <a:fillRect/>
          </a:stretch>
        </p:blipFill>
        <p:spPr bwMode="auto">
          <a:xfrm>
            <a:off x="0" y="0"/>
            <a:ext cx="9144000" cy="6893640"/>
          </a:xfrm>
          <a:prstGeom prst="rect">
            <a:avLst/>
          </a:prstGeom>
          <a:noFill/>
          <a:ln w="9525">
            <a:noFill/>
            <a:miter lim="800000"/>
            <a:headEnd/>
            <a:tailEnd/>
          </a:ln>
        </p:spPr>
      </p:pic>
      <p:sp>
        <p:nvSpPr>
          <p:cNvPr id="3" name="文本框 45058"/>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0245" descr="桥"/>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文本框 45058"/>
          <p:cNvSpPr txBox="1">
            <a:spLocks noChangeArrowheads="1"/>
          </p:cNvSpPr>
          <p:nvPr/>
        </p:nvSpPr>
        <p:spPr bwMode="auto">
          <a:xfrm>
            <a:off x="611188" y="188913"/>
            <a:ext cx="2592387" cy="823912"/>
          </a:xfrm>
          <a:prstGeom prst="rect">
            <a:avLst/>
          </a:prstGeom>
          <a:solidFill>
            <a:srgbClr val="0000FF"/>
          </a:solidFill>
          <a:ln w="9525">
            <a:noFill/>
            <a:miter lim="800000"/>
            <a:headEnd/>
            <a:tailEnd/>
          </a:ln>
        </p:spPr>
        <p:txBody>
          <a:bodyPr>
            <a:spAutoFit/>
          </a:bodyPr>
          <a:lstStyle/>
          <a:p>
            <a:pPr algn="ctr">
              <a:spcBef>
                <a:spcPct val="50000"/>
              </a:spcBef>
            </a:pPr>
            <a:r>
              <a:rPr lang="zh-CN" altLang="en-US" sz="4800" b="1" dirty="0">
                <a:solidFill>
                  <a:srgbClr val="FFFF00"/>
                </a:solidFill>
                <a:ea typeface="隶书" pitchFamily="1" charset="-122"/>
              </a:rPr>
              <a:t>欣赏美</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缺角矩形 47105"/>
          <p:cNvSpPr>
            <a:spLocks noChangeArrowheads="1"/>
          </p:cNvSpPr>
          <p:nvPr/>
        </p:nvSpPr>
        <p:spPr bwMode="auto">
          <a:xfrm>
            <a:off x="179513" y="1196752"/>
            <a:ext cx="864096" cy="4320480"/>
          </a:xfrm>
          <a:prstGeom prst="plaque">
            <a:avLst>
              <a:gd name="adj" fmla="val 16667"/>
            </a:avLst>
          </a:prstGeom>
          <a:solidFill>
            <a:schemeClr val="accent1">
              <a:alpha val="26999"/>
            </a:schemeClr>
          </a:solidFill>
          <a:ln w="9525">
            <a:solidFill>
              <a:schemeClr val="tx1"/>
            </a:solidFill>
            <a:miter lim="800000"/>
            <a:headEnd/>
            <a:tailEnd/>
          </a:ln>
        </p:spPr>
        <p:txBody>
          <a:bodyPr/>
          <a:lstStyle/>
          <a:p>
            <a:endParaRPr lang="zh-CN" altLang="en-US">
              <a:latin typeface="Times New Roman" pitchFamily="18" charset="0"/>
            </a:endParaRPr>
          </a:p>
        </p:txBody>
      </p:sp>
      <p:pic>
        <p:nvPicPr>
          <p:cNvPr id="47107" name="图片 47106" descr="波形廊"/>
          <p:cNvPicPr>
            <a:picLocks noChangeAspect="1" noChangeArrowheads="1"/>
          </p:cNvPicPr>
          <p:nvPr/>
        </p:nvPicPr>
        <p:blipFill>
          <a:blip r:embed="rId3" cstate="print"/>
          <a:srcRect/>
          <a:stretch>
            <a:fillRect/>
          </a:stretch>
        </p:blipFill>
        <p:spPr bwMode="auto">
          <a:xfrm>
            <a:off x="1259632" y="188641"/>
            <a:ext cx="3817193" cy="3240360"/>
          </a:xfrm>
          <a:prstGeom prst="rect">
            <a:avLst/>
          </a:prstGeom>
          <a:noFill/>
          <a:ln w="9525">
            <a:solidFill>
              <a:srgbClr val="FF0000"/>
            </a:solidFill>
            <a:miter lim="800000"/>
            <a:headEnd/>
            <a:tailEnd/>
          </a:ln>
        </p:spPr>
      </p:pic>
      <p:sp>
        <p:nvSpPr>
          <p:cNvPr id="47108" name="文本框 47107"/>
          <p:cNvSpPr txBox="1"/>
          <p:nvPr/>
        </p:nvSpPr>
        <p:spPr>
          <a:xfrm>
            <a:off x="251520" y="1412776"/>
            <a:ext cx="738664" cy="3240360"/>
          </a:xfrm>
          <a:prstGeom prst="rect">
            <a:avLst/>
          </a:prstGeom>
          <a:noFill/>
          <a:ln w="9525">
            <a:noFill/>
            <a:miter/>
          </a:ln>
        </p:spPr>
        <p:txBody>
          <a:bodyPr vert="eaVert" wrap="square">
            <a:spAutoFit/>
          </a:bodyPr>
          <a:lstStyle/>
          <a:p>
            <a:pPr algn="ctr"/>
            <a:r>
              <a:rPr lang="zh-CN" altLang="en-US" sz="3600" b="1" dirty="0" smtClean="0">
                <a:solidFill>
                  <a:srgbClr val="008000"/>
                </a:solidFill>
                <a:effectLst>
                  <a:outerShdw blurRad="38100" dist="38100" dir="2700000" algn="tl">
                    <a:srgbClr val="C0C0C0"/>
                  </a:outerShdw>
                </a:effectLst>
                <a:latin typeface="Times New Roman" pitchFamily="18" charset="0"/>
                <a:ea typeface="隶书" pitchFamily="1" charset="-122"/>
              </a:rPr>
              <a:t>拙          政     园</a:t>
            </a:r>
            <a:endParaRPr lang="zh-CN" altLang="en-US" sz="3600" b="1" dirty="0">
              <a:solidFill>
                <a:srgbClr val="008000"/>
              </a:solidFill>
              <a:effectLst>
                <a:outerShdw blurRad="38100" dist="38100" dir="2700000" algn="tl">
                  <a:srgbClr val="C0C0C0"/>
                </a:outerShdw>
              </a:effectLst>
              <a:latin typeface="Times New Roman" pitchFamily="18" charset="0"/>
              <a:ea typeface="隶书" pitchFamily="1" charset="-122"/>
            </a:endParaRPr>
          </a:p>
        </p:txBody>
      </p:sp>
      <p:pic>
        <p:nvPicPr>
          <p:cNvPr id="47109" name="图片 47108" descr="芙蓉榭"/>
          <p:cNvPicPr>
            <a:picLocks noChangeAspect="1" noChangeArrowheads="1"/>
          </p:cNvPicPr>
          <p:nvPr/>
        </p:nvPicPr>
        <p:blipFill>
          <a:blip r:embed="rId4" cstate="print"/>
          <a:srcRect/>
          <a:stretch>
            <a:fillRect/>
          </a:stretch>
        </p:blipFill>
        <p:spPr bwMode="auto">
          <a:xfrm>
            <a:off x="5220072" y="188640"/>
            <a:ext cx="3744415" cy="3264173"/>
          </a:xfrm>
          <a:prstGeom prst="rect">
            <a:avLst/>
          </a:prstGeom>
          <a:noFill/>
          <a:ln w="9525">
            <a:solidFill>
              <a:srgbClr val="FF0000"/>
            </a:solidFill>
            <a:miter lim="800000"/>
            <a:headEnd/>
            <a:tailEnd/>
          </a:ln>
        </p:spPr>
      </p:pic>
      <p:pic>
        <p:nvPicPr>
          <p:cNvPr id="47110" name="图片 47109" descr="荷风四面亭"/>
          <p:cNvPicPr>
            <a:picLocks noChangeAspect="1" noChangeArrowheads="1"/>
          </p:cNvPicPr>
          <p:nvPr/>
        </p:nvPicPr>
        <p:blipFill>
          <a:blip r:embed="rId5" cstate="print"/>
          <a:srcRect/>
          <a:stretch>
            <a:fillRect/>
          </a:stretch>
        </p:blipFill>
        <p:spPr bwMode="auto">
          <a:xfrm>
            <a:off x="1259632" y="3573463"/>
            <a:ext cx="3817193" cy="3023889"/>
          </a:xfrm>
          <a:prstGeom prst="rect">
            <a:avLst/>
          </a:prstGeom>
          <a:noFill/>
          <a:ln w="9525">
            <a:solidFill>
              <a:srgbClr val="FF0000"/>
            </a:solidFill>
            <a:miter lim="800000"/>
            <a:headEnd/>
            <a:tailEnd/>
          </a:ln>
        </p:spPr>
      </p:pic>
      <p:pic>
        <p:nvPicPr>
          <p:cNvPr id="47111" name="图片 47110" descr="小飞虹"/>
          <p:cNvPicPr>
            <a:picLocks noChangeAspect="1" noChangeArrowheads="1"/>
          </p:cNvPicPr>
          <p:nvPr/>
        </p:nvPicPr>
        <p:blipFill>
          <a:blip r:embed="rId6" cstate="print"/>
          <a:srcRect/>
          <a:stretch>
            <a:fillRect/>
          </a:stretch>
        </p:blipFill>
        <p:spPr bwMode="auto">
          <a:xfrm>
            <a:off x="5292725" y="3573463"/>
            <a:ext cx="3847075" cy="3095897"/>
          </a:xfrm>
          <a:prstGeom prst="rect">
            <a:avLst/>
          </a:prstGeom>
          <a:noFill/>
          <a:ln w="9525">
            <a:solidFill>
              <a:srgbClr val="FF0000"/>
            </a:solid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strips(downRight)">
                                      <p:cBhvr>
                                        <p:cTn id="7" dur="500"/>
                                        <p:tgtEl>
                                          <p:spTgt spid="4710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strips(downLeft)">
                                      <p:cBhvr>
                                        <p:cTn id="12" dur="500"/>
                                        <p:tgtEl>
                                          <p:spTgt spid="47109"/>
                                        </p:tgtEl>
                                      </p:cBhvr>
                                    </p:animEffect>
                                  </p:childTnLst>
                                </p:cTn>
                              </p:par>
                            </p:childTnLst>
                          </p:cTn>
                        </p:par>
                        <p:par>
                          <p:cTn id="13" fill="hold">
                            <p:stCondLst>
                              <p:cond delay="500"/>
                            </p:stCondLst>
                            <p:childTnLst>
                              <p:par>
                                <p:cTn id="14" presetID="19" presetClass="entr" presetSubtype="10" fill="hold" nodeType="afterEffect">
                                  <p:stCondLst>
                                    <p:cond delay="0"/>
                                  </p:stCondLst>
                                  <p:childTnLst>
                                    <p:set>
                                      <p:cBhvr>
                                        <p:cTn id="15" dur="1" fill="hold">
                                          <p:stCondLst>
                                            <p:cond delay="0"/>
                                          </p:stCondLst>
                                        </p:cTn>
                                        <p:tgtEl>
                                          <p:spTgt spid="47110"/>
                                        </p:tgtEl>
                                        <p:attrNameLst>
                                          <p:attrName>style.visibility</p:attrName>
                                        </p:attrNameLst>
                                      </p:cBhvr>
                                      <p:to>
                                        <p:strVal val="visible"/>
                                      </p:to>
                                    </p:set>
                                    <p:anim calcmode="lin" valueType="num">
                                      <p:cBhvr>
                                        <p:cTn id="16" dur="5000" fill="hold"/>
                                        <p:tgtEl>
                                          <p:spTgt spid="47110"/>
                                        </p:tgtEl>
                                        <p:attrNameLst>
                                          <p:attrName>ppt_w</p:attrName>
                                        </p:attrNameLst>
                                      </p:cBhvr>
                                      <p:tavLst>
                                        <p:tav tm="0" fmla="#ppt_w*sin(2.5*pi*$)">
                                          <p:val>
                                            <p:fltVal val="0"/>
                                          </p:val>
                                        </p:tav>
                                        <p:tav tm="100000">
                                          <p:val>
                                            <p:fltVal val="1"/>
                                          </p:val>
                                        </p:tav>
                                      </p:tavLst>
                                    </p:anim>
                                    <p:anim calcmode="lin" valueType="num">
                                      <p:cBhvr>
                                        <p:cTn id="17" dur="5000" fill="hold"/>
                                        <p:tgtEl>
                                          <p:spTgt spid="47110"/>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nodeType="clickEffect">
                                  <p:stCondLst>
                                    <p:cond delay="0"/>
                                  </p:stCondLst>
                                  <p:childTnLst>
                                    <p:set>
                                      <p:cBhvr>
                                        <p:cTn id="21" dur="1" fill="hold">
                                          <p:stCondLst>
                                            <p:cond delay="0"/>
                                          </p:stCondLst>
                                        </p:cTn>
                                        <p:tgtEl>
                                          <p:spTgt spid="47111"/>
                                        </p:tgtEl>
                                        <p:attrNameLst>
                                          <p:attrName>style.visibility</p:attrName>
                                        </p:attrNameLst>
                                      </p:cBhvr>
                                      <p:to>
                                        <p:strVal val="visible"/>
                                      </p:to>
                                    </p:set>
                                    <p:animEffect transition="in" filter="strips(upLeft)">
                                      <p:cBhvr>
                                        <p:cTn id="22"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7105" name="标题 75777"/>
          <p:cNvSpPr>
            <a:spLocks noGrp="1" noChangeArrowheads="1"/>
          </p:cNvSpPr>
          <p:nvPr>
            <p:ph type="title"/>
          </p:nvPr>
        </p:nvSpPr>
        <p:spPr>
          <a:xfrm>
            <a:off x="457200" y="274638"/>
            <a:ext cx="7571184" cy="1138138"/>
          </a:xfrm>
        </p:spPr>
        <p:txBody>
          <a:bodyPr>
            <a:normAutofit/>
          </a:bodyPr>
          <a:lstStyle/>
          <a:p>
            <a:r>
              <a:rPr lang="zh-CN" altLang="en-US" sz="6600" b="1" dirty="0" smtClean="0">
                <a:solidFill>
                  <a:srgbClr val="FF0000"/>
                </a:solidFill>
                <a:ea typeface="楷体_GB2312" pitchFamily="49" charset="-122"/>
              </a:rPr>
              <a:t>小结</a:t>
            </a:r>
          </a:p>
        </p:txBody>
      </p:sp>
      <p:sp>
        <p:nvSpPr>
          <p:cNvPr id="47106" name="文本占位符 75778"/>
          <p:cNvSpPr>
            <a:spLocks noGrp="1" noChangeArrowheads="1"/>
          </p:cNvSpPr>
          <p:nvPr>
            <p:ph type="body" idx="1"/>
          </p:nvPr>
        </p:nvSpPr>
        <p:spPr>
          <a:xfrm>
            <a:off x="395536" y="1484784"/>
            <a:ext cx="8748464" cy="5040560"/>
          </a:xfrm>
        </p:spPr>
        <p:txBody>
          <a:bodyPr>
            <a:normAutofit/>
          </a:bodyPr>
          <a:lstStyle/>
          <a:p>
            <a:r>
              <a:rPr lang="zh-CN" altLang="en-US" sz="4000" b="1" dirty="0" smtClean="0"/>
              <a:t>本文是一篇文艺性说明文。通过对苏州园林多方面的介绍，突出了</a:t>
            </a:r>
            <a:r>
              <a:rPr lang="zh-CN" altLang="en-US" sz="4000" b="1" dirty="0" smtClean="0">
                <a:solidFill>
                  <a:srgbClr val="FF0000"/>
                </a:solidFill>
              </a:rPr>
              <a:t>“无论站在哪个点上，眼前总是一幅完美的图画”</a:t>
            </a:r>
            <a:r>
              <a:rPr lang="zh-CN" altLang="en-US" sz="4000" b="1" dirty="0" smtClean="0"/>
              <a:t>的总特征，再现了她的美丽、精巧，显示了我国园林艺术的高超水平，赞颂了设计者和匠师们的聪明智慧和创造力，表达了作者对苏州园林的赞美和眷恋之情。</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458" name="Rectangle 2"/>
          <p:cNvSpPr>
            <a:spLocks noGrp="1" noChangeArrowheads="1"/>
          </p:cNvSpPr>
          <p:nvPr>
            <p:ph type="title"/>
          </p:nvPr>
        </p:nvSpPr>
        <p:spPr>
          <a:xfrm>
            <a:off x="0" y="0"/>
            <a:ext cx="2530624" cy="922114"/>
          </a:xfrm>
        </p:spPr>
        <p:txBody>
          <a:bodyPr/>
          <a:lstStyle/>
          <a:p>
            <a:pPr algn="l" eaLnBrk="1" hangingPunct="1"/>
            <a:r>
              <a:rPr lang="zh-CN" altLang="en-US" b="1" dirty="0" smtClean="0"/>
              <a:t>知识卡片</a:t>
            </a:r>
          </a:p>
        </p:txBody>
      </p:sp>
      <p:sp>
        <p:nvSpPr>
          <p:cNvPr id="19459" name="Rectangle 3"/>
          <p:cNvSpPr>
            <a:spLocks noGrp="1" noChangeArrowheads="1"/>
          </p:cNvSpPr>
          <p:nvPr>
            <p:ph type="body" idx="1"/>
          </p:nvPr>
        </p:nvSpPr>
        <p:spPr>
          <a:xfrm>
            <a:off x="0" y="764704"/>
            <a:ext cx="9144000" cy="6093296"/>
          </a:xfrm>
        </p:spPr>
        <p:txBody>
          <a:bodyPr>
            <a:noAutofit/>
          </a:bodyPr>
          <a:lstStyle/>
          <a:p>
            <a:pPr eaLnBrk="1" hangingPunct="1"/>
            <a:r>
              <a:rPr lang="zh-CN" altLang="en-US" b="1" dirty="0" smtClean="0"/>
              <a:t>说明的</a:t>
            </a:r>
            <a:r>
              <a:rPr lang="zh-CN" altLang="en-US" b="1" dirty="0" smtClean="0">
                <a:solidFill>
                  <a:srgbClr val="7030A0"/>
                </a:solidFill>
              </a:rPr>
              <a:t>逻辑顺序</a:t>
            </a:r>
            <a:r>
              <a:rPr lang="zh-CN" altLang="en-US" b="1" dirty="0" smtClean="0"/>
              <a:t>，是指依据事物之间或事物内部各部分之间的关系来确定说明内容先后的。</a:t>
            </a:r>
            <a:r>
              <a:rPr lang="zh-CN" altLang="en-US" dirty="0" smtClean="0"/>
              <a:t> </a:t>
            </a:r>
            <a:endParaRPr lang="zh-CN" altLang="en-US" b="1" dirty="0" smtClean="0"/>
          </a:p>
          <a:p>
            <a:pPr eaLnBrk="1" hangingPunct="1"/>
            <a:r>
              <a:rPr lang="zh-CN" altLang="en-US" b="1" dirty="0" smtClean="0"/>
              <a:t>逻辑顺序主要分成</a:t>
            </a:r>
            <a:r>
              <a:rPr lang="en-US" altLang="zh-CN" b="1" dirty="0" smtClean="0"/>
              <a:t>12</a:t>
            </a:r>
            <a:r>
              <a:rPr lang="zh-CN" altLang="en-US" b="1" dirty="0" smtClean="0"/>
              <a:t>种</a:t>
            </a:r>
            <a:endParaRPr lang="en-US" altLang="zh-CN" b="1" dirty="0" smtClean="0"/>
          </a:p>
          <a:p>
            <a:r>
              <a:rPr lang="en-US" altLang="zh-CN" b="1" dirty="0" smtClean="0"/>
              <a:t>1</a:t>
            </a:r>
            <a:r>
              <a:rPr lang="zh-CN" altLang="en-US" b="1" dirty="0" smtClean="0"/>
              <a:t>、</a:t>
            </a:r>
            <a:r>
              <a:rPr lang="zh-CN" altLang="en-US" b="1" dirty="0" smtClean="0">
                <a:solidFill>
                  <a:srgbClr val="FF0000"/>
                </a:solidFill>
              </a:rPr>
              <a:t>从原因到结果、</a:t>
            </a:r>
            <a:r>
              <a:rPr lang="zh-CN" altLang="en-US" b="1" dirty="0" smtClean="0"/>
              <a:t>从结果到原因；</a:t>
            </a:r>
            <a:endParaRPr lang="en-US" altLang="zh-CN" b="1" dirty="0" smtClean="0"/>
          </a:p>
          <a:p>
            <a:r>
              <a:rPr lang="en-US" altLang="zh-CN" b="1" dirty="0" smtClean="0"/>
              <a:t>2</a:t>
            </a:r>
            <a:r>
              <a:rPr lang="zh-CN" altLang="en-US" b="1" dirty="0" smtClean="0"/>
              <a:t>、</a:t>
            </a:r>
            <a:r>
              <a:rPr lang="zh-CN" altLang="en-US" b="1" dirty="0" smtClean="0">
                <a:solidFill>
                  <a:srgbClr val="FF0000"/>
                </a:solidFill>
              </a:rPr>
              <a:t>从主要到次要、</a:t>
            </a:r>
            <a:r>
              <a:rPr lang="zh-CN" altLang="en-US" b="1" dirty="0" smtClean="0"/>
              <a:t>从次要到主要；</a:t>
            </a:r>
            <a:endParaRPr lang="en-US" altLang="zh-CN" b="1" dirty="0" smtClean="0"/>
          </a:p>
          <a:p>
            <a:r>
              <a:rPr lang="en-US" altLang="zh-CN" b="1" dirty="0" smtClean="0"/>
              <a:t>3</a:t>
            </a:r>
            <a:r>
              <a:rPr lang="zh-CN" altLang="en-US" b="1" dirty="0" smtClean="0"/>
              <a:t>、</a:t>
            </a:r>
            <a:r>
              <a:rPr lang="zh-CN" altLang="en-US" b="1" dirty="0" smtClean="0">
                <a:solidFill>
                  <a:srgbClr val="FF0000"/>
                </a:solidFill>
              </a:rPr>
              <a:t>从整体到部分、</a:t>
            </a:r>
            <a:r>
              <a:rPr lang="zh-CN" altLang="en-US" b="1" dirty="0" smtClean="0"/>
              <a:t>从部分到整体；</a:t>
            </a:r>
            <a:endParaRPr lang="en-US" altLang="zh-CN" b="1" dirty="0" smtClean="0"/>
          </a:p>
          <a:p>
            <a:r>
              <a:rPr lang="en-US" altLang="zh-CN" b="1" dirty="0" smtClean="0"/>
              <a:t>4</a:t>
            </a:r>
            <a:r>
              <a:rPr lang="zh-CN" altLang="en-US" b="1" dirty="0" smtClean="0"/>
              <a:t>、</a:t>
            </a:r>
            <a:r>
              <a:rPr lang="zh-CN" altLang="en-US" b="1" dirty="0" smtClean="0">
                <a:solidFill>
                  <a:srgbClr val="FF0000"/>
                </a:solidFill>
              </a:rPr>
              <a:t>从概括到具体、</a:t>
            </a:r>
            <a:r>
              <a:rPr lang="zh-CN" altLang="en-US" b="1" dirty="0" smtClean="0"/>
              <a:t>从具体到概括；</a:t>
            </a:r>
            <a:endParaRPr lang="en-US" altLang="zh-CN" b="1" dirty="0" smtClean="0"/>
          </a:p>
          <a:p>
            <a:r>
              <a:rPr lang="en-US" altLang="zh-CN" b="1" dirty="0" smtClean="0"/>
              <a:t>5</a:t>
            </a:r>
            <a:r>
              <a:rPr lang="zh-CN" altLang="en-US" b="1" dirty="0" smtClean="0"/>
              <a:t>、</a:t>
            </a:r>
            <a:r>
              <a:rPr lang="zh-CN" altLang="en-US" b="1" dirty="0" smtClean="0">
                <a:solidFill>
                  <a:srgbClr val="FF0000"/>
                </a:solidFill>
              </a:rPr>
              <a:t>从现象到本质、</a:t>
            </a:r>
            <a:r>
              <a:rPr lang="zh-CN" altLang="en-US" b="1" dirty="0" smtClean="0"/>
              <a:t>从本质到现象；</a:t>
            </a:r>
            <a:endParaRPr lang="en-US" altLang="zh-CN" b="1" dirty="0" smtClean="0"/>
          </a:p>
          <a:p>
            <a:r>
              <a:rPr lang="en-US" altLang="zh-CN" b="1" dirty="0" smtClean="0"/>
              <a:t>6</a:t>
            </a:r>
            <a:r>
              <a:rPr lang="zh-CN" altLang="en-US" b="1" dirty="0" smtClean="0"/>
              <a:t>、</a:t>
            </a:r>
            <a:r>
              <a:rPr lang="zh-CN" altLang="en-US" b="1" dirty="0" smtClean="0">
                <a:solidFill>
                  <a:srgbClr val="FF0000"/>
                </a:solidFill>
              </a:rPr>
              <a:t>从具体到一般、</a:t>
            </a:r>
            <a:r>
              <a:rPr lang="zh-CN" altLang="en-US" b="1" dirty="0" smtClean="0"/>
              <a:t>从一般到具体。</a:t>
            </a:r>
            <a:br>
              <a:rPr lang="zh-CN" altLang="en-US" b="1" dirty="0" smtClean="0"/>
            </a:br>
            <a:endParaRPr lang="zh-CN" altLang="en-US" b="1"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8435" name="Rectangle 3"/>
          <p:cNvSpPr>
            <a:spLocks noGrp="1" noChangeArrowheads="1"/>
          </p:cNvSpPr>
          <p:nvPr>
            <p:ph type="title"/>
          </p:nvPr>
        </p:nvSpPr>
        <p:spPr>
          <a:xfrm>
            <a:off x="0" y="188640"/>
            <a:ext cx="5400675" cy="1143000"/>
          </a:xfrm>
        </p:spPr>
        <p:txBody>
          <a:bodyPr/>
          <a:lstStyle/>
          <a:p>
            <a:pPr algn="l" eaLnBrk="1" hangingPunct="1"/>
            <a:r>
              <a:rPr lang="zh-CN" altLang="en-US" b="1" dirty="0" smtClean="0"/>
              <a:t>说明文阅读要点</a:t>
            </a:r>
          </a:p>
        </p:txBody>
      </p:sp>
      <p:sp>
        <p:nvSpPr>
          <p:cNvPr id="158724" name="Rectangle 4"/>
          <p:cNvSpPr>
            <a:spLocks noGrp="1" noChangeArrowheads="1"/>
          </p:cNvSpPr>
          <p:nvPr>
            <p:ph type="body" idx="1"/>
          </p:nvPr>
        </p:nvSpPr>
        <p:spPr>
          <a:xfrm>
            <a:off x="539553" y="1989138"/>
            <a:ext cx="3672086" cy="4114800"/>
          </a:xfrm>
        </p:spPr>
        <p:txBody>
          <a:bodyPr/>
          <a:lstStyle/>
          <a:p>
            <a:pPr eaLnBrk="1" hangingPunct="1">
              <a:buNone/>
            </a:pPr>
            <a:r>
              <a:rPr lang="en-US" altLang="zh-CN" b="1" dirty="0" smtClean="0"/>
              <a:t>1</a:t>
            </a:r>
            <a:r>
              <a:rPr lang="zh-CN" altLang="en-US" b="1" dirty="0" smtClean="0"/>
              <a:t>、说明对象</a:t>
            </a:r>
          </a:p>
          <a:p>
            <a:pPr eaLnBrk="1" hangingPunct="1">
              <a:buNone/>
            </a:pPr>
            <a:r>
              <a:rPr lang="en-US" altLang="zh-CN" b="1" dirty="0" smtClean="0"/>
              <a:t>2</a:t>
            </a:r>
            <a:r>
              <a:rPr lang="zh-CN" altLang="en-US" b="1" dirty="0" smtClean="0"/>
              <a:t>、说明对象的特征</a:t>
            </a:r>
          </a:p>
          <a:p>
            <a:pPr eaLnBrk="1" hangingPunct="1">
              <a:buNone/>
            </a:pPr>
            <a:r>
              <a:rPr lang="en-US" altLang="zh-CN" b="1" dirty="0" smtClean="0"/>
              <a:t>3</a:t>
            </a:r>
            <a:r>
              <a:rPr lang="zh-CN" altLang="en-US" b="1" dirty="0" smtClean="0"/>
              <a:t>、说明顺序</a:t>
            </a:r>
          </a:p>
          <a:p>
            <a:pPr eaLnBrk="1" hangingPunct="1">
              <a:buNone/>
            </a:pPr>
            <a:r>
              <a:rPr lang="en-US" altLang="zh-CN" b="1" dirty="0" smtClean="0">
                <a:solidFill>
                  <a:srgbClr val="FF0000"/>
                </a:solidFill>
              </a:rPr>
              <a:t>4</a:t>
            </a:r>
            <a:r>
              <a:rPr lang="zh-CN" altLang="en-US" b="1" dirty="0" smtClean="0">
                <a:solidFill>
                  <a:srgbClr val="FF0000"/>
                </a:solidFill>
              </a:rPr>
              <a:t>、说明方法及作用</a:t>
            </a:r>
          </a:p>
          <a:p>
            <a:pPr eaLnBrk="1" hangingPunct="1">
              <a:buNone/>
            </a:pPr>
            <a:r>
              <a:rPr lang="en-US" altLang="zh-CN" b="1" dirty="0" smtClean="0">
                <a:solidFill>
                  <a:srgbClr val="FF0000"/>
                </a:solidFill>
              </a:rPr>
              <a:t>5</a:t>
            </a:r>
            <a:r>
              <a:rPr lang="zh-CN" altLang="en-US" b="1" dirty="0" smtClean="0">
                <a:solidFill>
                  <a:srgbClr val="FF0000"/>
                </a:solidFill>
              </a:rPr>
              <a:t>、说明文的语言</a:t>
            </a:r>
          </a:p>
        </p:txBody>
      </p:sp>
      <p:sp>
        <p:nvSpPr>
          <p:cNvPr id="158725" name="Text Box 5"/>
          <p:cNvSpPr txBox="1">
            <a:spLocks noChangeArrowheads="1"/>
          </p:cNvSpPr>
          <p:nvPr/>
        </p:nvSpPr>
        <p:spPr bwMode="auto">
          <a:xfrm>
            <a:off x="4211960" y="1268760"/>
            <a:ext cx="4644008" cy="5386090"/>
          </a:xfrm>
          <a:prstGeom prst="rect">
            <a:avLst/>
          </a:prstGeom>
          <a:noFill/>
          <a:ln w="9525">
            <a:noFill/>
            <a:miter lim="800000"/>
            <a:headEnd/>
            <a:tailEnd/>
          </a:ln>
        </p:spPr>
        <p:txBody>
          <a:bodyPr wrap="square">
            <a:spAutoFit/>
          </a:bodyPr>
          <a:lstStyle/>
          <a:p>
            <a:pPr>
              <a:spcBef>
                <a:spcPct val="50000"/>
              </a:spcBef>
            </a:pPr>
            <a:r>
              <a:rPr lang="en-US" altLang="zh-CN" sz="2800" b="1" dirty="0" smtClean="0"/>
              <a:t>1</a:t>
            </a:r>
            <a:r>
              <a:rPr lang="zh-CN" altLang="en-US" sz="2800" b="1" dirty="0" smtClean="0"/>
              <a:t>、从</a:t>
            </a:r>
            <a:r>
              <a:rPr lang="zh-CN" altLang="en-US" sz="2800" b="1" dirty="0"/>
              <a:t>文章题目或者开头结尾来判别</a:t>
            </a:r>
          </a:p>
          <a:p>
            <a:pPr>
              <a:spcBef>
                <a:spcPct val="50000"/>
              </a:spcBef>
            </a:pPr>
            <a:r>
              <a:rPr lang="en-US" altLang="zh-CN" sz="2800" b="1" dirty="0" smtClean="0"/>
              <a:t>2</a:t>
            </a:r>
            <a:r>
              <a:rPr lang="zh-CN" altLang="en-US" sz="2800" b="1" dirty="0" smtClean="0"/>
              <a:t>、抓</a:t>
            </a:r>
            <a:r>
              <a:rPr lang="zh-CN" altLang="en-US" sz="2800" b="1" dirty="0"/>
              <a:t>住能总括全文的句子</a:t>
            </a:r>
          </a:p>
          <a:p>
            <a:pPr>
              <a:spcBef>
                <a:spcPct val="50000"/>
              </a:spcBef>
            </a:pPr>
            <a:r>
              <a:rPr lang="en-US" altLang="zh-CN" sz="2800" b="1" dirty="0" smtClean="0"/>
              <a:t>3</a:t>
            </a:r>
            <a:r>
              <a:rPr lang="zh-CN" altLang="en-US" sz="2800" b="1" dirty="0" smtClean="0"/>
              <a:t>、对</a:t>
            </a:r>
            <a:r>
              <a:rPr lang="zh-CN" altLang="en-US" sz="2800" b="1" dirty="0"/>
              <a:t>于逻辑顺序结合内容具体分析（可参考知识卡片）</a:t>
            </a:r>
          </a:p>
          <a:p>
            <a:pPr>
              <a:spcBef>
                <a:spcPct val="50000"/>
              </a:spcBef>
            </a:pPr>
            <a:r>
              <a:rPr lang="en-US" altLang="zh-CN" sz="2800" b="1" dirty="0" smtClean="0">
                <a:solidFill>
                  <a:srgbClr val="FF0000"/>
                </a:solidFill>
              </a:rPr>
              <a:t>4</a:t>
            </a:r>
            <a:r>
              <a:rPr lang="zh-CN" altLang="en-US" sz="2800" b="1" dirty="0" smtClean="0">
                <a:solidFill>
                  <a:srgbClr val="FF0000"/>
                </a:solidFill>
              </a:rPr>
              <a:t>、判</a:t>
            </a:r>
            <a:r>
              <a:rPr lang="zh-CN" altLang="en-US" sz="2800" b="1" dirty="0">
                <a:solidFill>
                  <a:srgbClr val="FF0000"/>
                </a:solidFill>
              </a:rPr>
              <a:t>定常用说明方法，具体分析其在文中的作用</a:t>
            </a:r>
          </a:p>
          <a:p>
            <a:pPr>
              <a:spcBef>
                <a:spcPct val="50000"/>
              </a:spcBef>
            </a:pPr>
            <a:r>
              <a:rPr lang="en-US" altLang="zh-CN" sz="2800" b="1" dirty="0" smtClean="0">
                <a:solidFill>
                  <a:srgbClr val="FF0000"/>
                </a:solidFill>
              </a:rPr>
              <a:t>5</a:t>
            </a:r>
            <a:r>
              <a:rPr lang="zh-CN" altLang="en-US" sz="2800" b="1" dirty="0" smtClean="0">
                <a:solidFill>
                  <a:srgbClr val="FF0000"/>
                </a:solidFill>
              </a:rPr>
              <a:t>、结</a:t>
            </a:r>
            <a:r>
              <a:rPr lang="zh-CN" altLang="en-US" sz="2800" b="1" dirty="0">
                <a:solidFill>
                  <a:srgbClr val="FF0000"/>
                </a:solidFill>
              </a:rPr>
              <a:t>合文章内容和前后文关系分析</a:t>
            </a:r>
          </a:p>
          <a:p>
            <a:pPr>
              <a:spcBef>
                <a:spcPct val="50000"/>
              </a:spcBef>
            </a:pPr>
            <a:endParaRPr lang="en-US" altLang="zh-CN" sz="24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4">
                                            <p:txEl>
                                              <p:pRg st="0" end="0"/>
                                            </p:txEl>
                                          </p:spTgt>
                                        </p:tgtEl>
                                        <p:attrNameLst>
                                          <p:attrName>style.visibility</p:attrName>
                                        </p:attrNameLst>
                                      </p:cBhvr>
                                      <p:to>
                                        <p:strVal val="visible"/>
                                      </p:to>
                                    </p:set>
                                    <p:animEffect transition="in" filter="blinds(horizontal)">
                                      <p:cBhvr>
                                        <p:cTn id="7" dur="500"/>
                                        <p:tgtEl>
                                          <p:spTgt spid="1587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8724">
                                            <p:txEl>
                                              <p:pRg st="1" end="1"/>
                                            </p:txEl>
                                          </p:spTgt>
                                        </p:tgtEl>
                                        <p:attrNameLst>
                                          <p:attrName>style.visibility</p:attrName>
                                        </p:attrNameLst>
                                      </p:cBhvr>
                                      <p:to>
                                        <p:strVal val="visible"/>
                                      </p:to>
                                    </p:set>
                                    <p:animEffect transition="in" filter="blinds(horizontal)">
                                      <p:cBhvr>
                                        <p:cTn id="12" dur="500"/>
                                        <p:tgtEl>
                                          <p:spTgt spid="1587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8724">
                                            <p:txEl>
                                              <p:pRg st="2" end="2"/>
                                            </p:txEl>
                                          </p:spTgt>
                                        </p:tgtEl>
                                        <p:attrNameLst>
                                          <p:attrName>style.visibility</p:attrName>
                                        </p:attrNameLst>
                                      </p:cBhvr>
                                      <p:to>
                                        <p:strVal val="visible"/>
                                      </p:to>
                                    </p:set>
                                    <p:animEffect transition="in" filter="blinds(horizontal)">
                                      <p:cBhvr>
                                        <p:cTn id="17" dur="500"/>
                                        <p:tgtEl>
                                          <p:spTgt spid="1587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8724">
                                            <p:txEl>
                                              <p:pRg st="3" end="3"/>
                                            </p:txEl>
                                          </p:spTgt>
                                        </p:tgtEl>
                                        <p:attrNameLst>
                                          <p:attrName>style.visibility</p:attrName>
                                        </p:attrNameLst>
                                      </p:cBhvr>
                                      <p:to>
                                        <p:strVal val="visible"/>
                                      </p:to>
                                    </p:set>
                                    <p:animEffect transition="in" filter="blinds(horizontal)">
                                      <p:cBhvr>
                                        <p:cTn id="22" dur="500"/>
                                        <p:tgtEl>
                                          <p:spTgt spid="15872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8724">
                                            <p:txEl>
                                              <p:pRg st="4" end="4"/>
                                            </p:txEl>
                                          </p:spTgt>
                                        </p:tgtEl>
                                        <p:attrNameLst>
                                          <p:attrName>style.visibility</p:attrName>
                                        </p:attrNameLst>
                                      </p:cBhvr>
                                      <p:to>
                                        <p:strVal val="visible"/>
                                      </p:to>
                                    </p:set>
                                    <p:animEffect transition="in" filter="blinds(horizontal)">
                                      <p:cBhvr>
                                        <p:cTn id="27" dur="500"/>
                                        <p:tgtEl>
                                          <p:spTgt spid="15872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8725"/>
                                        </p:tgtEl>
                                        <p:attrNameLst>
                                          <p:attrName>style.visibility</p:attrName>
                                        </p:attrNameLst>
                                      </p:cBhvr>
                                      <p:to>
                                        <p:strVal val="visible"/>
                                      </p:to>
                                    </p:set>
                                    <p:animEffect transition="in" filter="blinds(horizontal)">
                                      <p:cBhvr>
                                        <p:cTn id="32" dur="500"/>
                                        <p:tgtEl>
                                          <p:spTgt spid="158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build="p"/>
      <p:bldP spid="1587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20482" name="Picture 16" descr="877638977385003381"/>
          <p:cNvPicPr>
            <a:picLocks noChangeAspect="1" noChangeArrowheads="1"/>
          </p:cNvPicPr>
          <p:nvPr/>
        </p:nvPicPr>
        <p:blipFill>
          <a:blip r:embed="rId4" cstate="print"/>
          <a:srcRect l="15935"/>
          <a:stretch>
            <a:fillRect/>
          </a:stretch>
        </p:blipFill>
        <p:spPr bwMode="auto">
          <a:xfrm>
            <a:off x="7327739" y="4941168"/>
            <a:ext cx="1816261" cy="1728192"/>
          </a:xfrm>
          <a:prstGeom prst="rect">
            <a:avLst/>
          </a:prstGeom>
          <a:noFill/>
          <a:ln w="9525">
            <a:noFill/>
            <a:miter lim="800000"/>
            <a:headEnd/>
            <a:tailEnd/>
          </a:ln>
        </p:spPr>
      </p:pic>
      <p:sp>
        <p:nvSpPr>
          <p:cNvPr id="81924" name="Rectangle 4"/>
          <p:cNvSpPr>
            <a:spLocks noChangeArrowheads="1"/>
          </p:cNvSpPr>
          <p:nvPr/>
        </p:nvSpPr>
        <p:spPr bwMode="auto">
          <a:xfrm>
            <a:off x="251520" y="476672"/>
            <a:ext cx="3744416" cy="936104"/>
          </a:xfrm>
          <a:prstGeom prst="rect">
            <a:avLst/>
          </a:prstGeom>
          <a:noFill/>
          <a:ln w="9525">
            <a:noFill/>
            <a:miter lim="800000"/>
            <a:headEnd/>
            <a:tailEnd/>
          </a:ln>
          <a:effectLst/>
        </p:spPr>
        <p:txBody>
          <a:bodyPr anchor="ctr"/>
          <a:lstStyle/>
          <a:p>
            <a:pPr algn="ctr">
              <a:defRPr/>
            </a:pPr>
            <a:r>
              <a:rPr lang="zh-CN" altLang="en-US" sz="4400" b="1" dirty="0" smtClean="0">
                <a:solidFill>
                  <a:srgbClr val="FF0000"/>
                </a:solidFill>
                <a:effectLst>
                  <a:outerShdw blurRad="38100" dist="38100" dir="2700000" algn="tl">
                    <a:srgbClr val="C0C0C0"/>
                  </a:outerShdw>
                </a:effectLst>
                <a:ea typeface="黑体" pitchFamily="2" charset="-122"/>
              </a:rPr>
              <a:t>二、读</a:t>
            </a:r>
            <a:r>
              <a:rPr lang="zh-CN" altLang="en-US" sz="4400" b="1" dirty="0">
                <a:solidFill>
                  <a:srgbClr val="FF0000"/>
                </a:solidFill>
                <a:effectLst>
                  <a:outerShdw blurRad="38100" dist="38100" dir="2700000" algn="tl">
                    <a:srgbClr val="C0C0C0"/>
                  </a:outerShdw>
                </a:effectLst>
                <a:ea typeface="黑体" pitchFamily="2" charset="-122"/>
              </a:rPr>
              <a:t>准字词</a:t>
            </a:r>
          </a:p>
        </p:txBody>
      </p:sp>
      <p:sp>
        <p:nvSpPr>
          <p:cNvPr id="20484" name="Rectangle 5"/>
          <p:cNvSpPr>
            <a:spLocks noChangeArrowheads="1"/>
          </p:cNvSpPr>
          <p:nvPr/>
        </p:nvSpPr>
        <p:spPr bwMode="auto">
          <a:xfrm>
            <a:off x="395288" y="1773238"/>
            <a:ext cx="9144000" cy="4114800"/>
          </a:xfrm>
          <a:prstGeom prst="rect">
            <a:avLst/>
          </a:prstGeom>
          <a:noFill/>
          <a:ln w="9525">
            <a:noFill/>
            <a:miter lim="800000"/>
            <a:headEnd/>
            <a:tailEnd/>
          </a:ln>
        </p:spPr>
        <p:txBody>
          <a:bodyPr/>
          <a:lstStyle/>
          <a:p>
            <a:pPr marL="342900" indent="-342900">
              <a:spcBef>
                <a:spcPct val="20000"/>
              </a:spcBef>
            </a:pPr>
            <a:r>
              <a:rPr lang="zh-CN" altLang="en-US" sz="3600" b="1" dirty="0"/>
              <a:t>轩</a:t>
            </a:r>
            <a:r>
              <a:rPr lang="zh-CN" altLang="en-US" sz="3600" b="1" u="sng" dirty="0"/>
              <a:t>榭</a:t>
            </a:r>
            <a:r>
              <a:rPr lang="zh-CN" altLang="en-US" sz="3600" b="1" dirty="0"/>
              <a:t>（　　　　）　池</a:t>
            </a:r>
            <a:r>
              <a:rPr lang="zh-CN" altLang="en-US" sz="3600" b="1" u="sng" dirty="0"/>
              <a:t>沼</a:t>
            </a:r>
            <a:r>
              <a:rPr lang="zh-CN" altLang="en-US" sz="3600" b="1" dirty="0"/>
              <a:t>（　　　）</a:t>
            </a:r>
          </a:p>
          <a:p>
            <a:pPr marL="342900" indent="-342900">
              <a:spcBef>
                <a:spcPct val="20000"/>
              </a:spcBef>
            </a:pPr>
            <a:r>
              <a:rPr lang="zh-CN" altLang="en-US" sz="3600" b="1" dirty="0"/>
              <a:t>丘壑（　　　）</a:t>
            </a:r>
            <a:r>
              <a:rPr lang="zh-CN" altLang="en-US" sz="3600" b="1" u="sng" dirty="0"/>
              <a:t>嶙峋</a:t>
            </a:r>
            <a:r>
              <a:rPr lang="zh-CN" altLang="en-US" sz="3600" b="1" dirty="0"/>
              <a:t>（　</a:t>
            </a:r>
            <a:r>
              <a:rPr lang="zh-CN" altLang="en-US" sz="3600" b="1" dirty="0">
                <a:latin typeface="黑体" pitchFamily="49" charset="-122"/>
                <a:ea typeface="黑体" pitchFamily="49" charset="-122"/>
              </a:rPr>
              <a:t>　　　　</a:t>
            </a:r>
            <a:r>
              <a:rPr lang="zh-CN" altLang="en-US" sz="3600" b="1" dirty="0"/>
              <a:t>　　）　</a:t>
            </a:r>
          </a:p>
          <a:p>
            <a:pPr marL="342900" indent="-342900">
              <a:spcBef>
                <a:spcPct val="20000"/>
              </a:spcBef>
            </a:pPr>
            <a:r>
              <a:rPr lang="zh-CN" altLang="en-US" sz="3600" b="1" u="sng" dirty="0"/>
              <a:t>镂</a:t>
            </a:r>
            <a:r>
              <a:rPr lang="zh-CN" altLang="en-US" sz="3600" b="1" dirty="0"/>
              <a:t>空</a:t>
            </a:r>
            <a:r>
              <a:rPr lang="zh-CN" altLang="en-US" sz="3600" b="1" dirty="0" smtClean="0"/>
              <a:t>（</a:t>
            </a:r>
            <a:r>
              <a:rPr lang="zh-CN" altLang="en-US" sz="3600" b="1" dirty="0"/>
              <a:t>　</a:t>
            </a:r>
            <a:r>
              <a:rPr lang="zh-CN" altLang="en-US" sz="3600" b="1" dirty="0" smtClean="0"/>
              <a:t>    ）</a:t>
            </a:r>
            <a:r>
              <a:rPr lang="zh-CN" altLang="en-US" sz="3600" b="1" dirty="0"/>
              <a:t>　</a:t>
            </a:r>
            <a:r>
              <a:rPr lang="zh-CN" altLang="en-US" sz="3600" b="1" u="sng" dirty="0"/>
              <a:t>蔓</a:t>
            </a:r>
            <a:r>
              <a:rPr lang="zh-CN" altLang="en-US" sz="3600" b="1" dirty="0"/>
              <a:t>延（　　　）</a:t>
            </a:r>
          </a:p>
          <a:p>
            <a:pPr marL="342900" indent="-342900">
              <a:spcBef>
                <a:spcPct val="20000"/>
              </a:spcBef>
            </a:pPr>
            <a:r>
              <a:rPr lang="zh-CN" altLang="en-US" sz="3600" b="1" u="sng" dirty="0"/>
              <a:t>着</a:t>
            </a:r>
            <a:r>
              <a:rPr lang="zh-CN" altLang="en-US" sz="3600" b="1" dirty="0"/>
              <a:t>眼（　　　）</a:t>
            </a:r>
            <a:r>
              <a:rPr lang="zh-CN" altLang="en-US" sz="3600" b="1" u="sng" dirty="0"/>
              <a:t>蔷薇</a:t>
            </a:r>
            <a:r>
              <a:rPr lang="zh-CN" altLang="en-US" sz="3600" b="1" dirty="0"/>
              <a:t>（</a:t>
            </a:r>
            <a:r>
              <a:rPr lang="zh-CN" altLang="en-US" sz="3600" b="1" dirty="0">
                <a:solidFill>
                  <a:srgbClr val="FF3300"/>
                </a:solidFill>
              </a:rPr>
              <a:t>　　　</a:t>
            </a:r>
            <a:r>
              <a:rPr lang="zh-CN" altLang="en-US" sz="3600" b="1" dirty="0"/>
              <a:t>　　　）　</a:t>
            </a:r>
          </a:p>
          <a:p>
            <a:pPr marL="342900" indent="-342900">
              <a:spcBef>
                <a:spcPct val="20000"/>
              </a:spcBef>
            </a:pPr>
            <a:r>
              <a:rPr lang="zh-CN" altLang="en-US" sz="3600" b="1" u="sng" dirty="0"/>
              <a:t>斟酌</a:t>
            </a:r>
            <a:r>
              <a:rPr lang="zh-CN" altLang="en-US" sz="3600" b="1" dirty="0"/>
              <a:t>（　　　　　　</a:t>
            </a:r>
            <a:r>
              <a:rPr lang="zh-CN" altLang="en-US" sz="3600" b="1" dirty="0" smtClean="0"/>
              <a:t>    ）重</a:t>
            </a:r>
            <a:r>
              <a:rPr lang="zh-CN" altLang="en-US" sz="3600" b="1" dirty="0"/>
              <a:t>峦叠嶂　</a:t>
            </a:r>
          </a:p>
          <a:p>
            <a:pPr marL="342900" indent="-342900">
              <a:spcBef>
                <a:spcPct val="20000"/>
              </a:spcBef>
            </a:pPr>
            <a:r>
              <a:rPr lang="zh-CN" altLang="en-US" sz="3600" b="1" dirty="0"/>
              <a:t>自出心裁　别具匠心　俯仰生姿　</a:t>
            </a:r>
          </a:p>
        </p:txBody>
      </p:sp>
      <p:sp>
        <p:nvSpPr>
          <p:cNvPr id="81926" name="Text Box 6"/>
          <p:cNvSpPr txBox="1">
            <a:spLocks noChangeArrowheads="1"/>
          </p:cNvSpPr>
          <p:nvPr/>
        </p:nvSpPr>
        <p:spPr bwMode="auto">
          <a:xfrm>
            <a:off x="2051720" y="1700808"/>
            <a:ext cx="1150937"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0000"/>
                </a:solidFill>
                <a:latin typeface="Arial" charset="0"/>
              </a:rPr>
              <a:t>x</a:t>
            </a:r>
            <a:r>
              <a:rPr lang="zh-CN" altLang="en-US" sz="3600" b="1" dirty="0">
                <a:solidFill>
                  <a:srgbClr val="FF0000"/>
                </a:solidFill>
                <a:latin typeface="Arial" charset="0"/>
              </a:rPr>
              <a:t>ｉ</a:t>
            </a:r>
            <a:r>
              <a:rPr lang="en-US" altLang="zh-CN" sz="3600" b="1" dirty="0">
                <a:solidFill>
                  <a:srgbClr val="FF0000"/>
                </a:solidFill>
                <a:latin typeface="Arial" charset="0"/>
              </a:rPr>
              <a:t>è</a:t>
            </a:r>
          </a:p>
        </p:txBody>
      </p:sp>
      <p:sp>
        <p:nvSpPr>
          <p:cNvPr id="81927" name="Text Box 7"/>
          <p:cNvSpPr txBox="1">
            <a:spLocks noChangeArrowheads="1"/>
          </p:cNvSpPr>
          <p:nvPr/>
        </p:nvSpPr>
        <p:spPr bwMode="auto">
          <a:xfrm>
            <a:off x="5940152" y="1700808"/>
            <a:ext cx="1584325"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0000"/>
                </a:solidFill>
                <a:latin typeface="Arial" charset="0"/>
              </a:rPr>
              <a:t>z</a:t>
            </a:r>
            <a:r>
              <a:rPr lang="zh-CN" altLang="en-US" sz="3600" b="1" dirty="0">
                <a:solidFill>
                  <a:srgbClr val="FF0000"/>
                </a:solidFill>
                <a:latin typeface="Arial" charset="0"/>
              </a:rPr>
              <a:t>ｈ</a:t>
            </a:r>
            <a:r>
              <a:rPr lang="en-US" altLang="zh-CN" sz="3600" b="1" dirty="0">
                <a:solidFill>
                  <a:srgbClr val="FF0000"/>
                </a:solidFill>
                <a:latin typeface="Arial" charset="0"/>
              </a:rPr>
              <a:t>ǎ</a:t>
            </a:r>
            <a:r>
              <a:rPr lang="zh-CN" altLang="en-US" sz="3600" b="1" dirty="0">
                <a:solidFill>
                  <a:srgbClr val="FF0000"/>
                </a:solidFill>
                <a:latin typeface="Arial" charset="0"/>
              </a:rPr>
              <a:t>ｏ</a:t>
            </a:r>
          </a:p>
        </p:txBody>
      </p:sp>
      <p:sp>
        <p:nvSpPr>
          <p:cNvPr id="81928" name="Text Box 8"/>
          <p:cNvSpPr txBox="1">
            <a:spLocks noChangeArrowheads="1"/>
          </p:cNvSpPr>
          <p:nvPr/>
        </p:nvSpPr>
        <p:spPr bwMode="auto">
          <a:xfrm>
            <a:off x="1979712" y="2420888"/>
            <a:ext cx="1152525"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0000"/>
                </a:solidFill>
                <a:latin typeface="Arial" charset="0"/>
              </a:rPr>
              <a:t>hè</a:t>
            </a:r>
          </a:p>
        </p:txBody>
      </p:sp>
      <p:sp>
        <p:nvSpPr>
          <p:cNvPr id="81929" name="Text Box 9"/>
          <p:cNvSpPr txBox="1">
            <a:spLocks noChangeArrowheads="1"/>
          </p:cNvSpPr>
          <p:nvPr/>
        </p:nvSpPr>
        <p:spPr bwMode="auto">
          <a:xfrm>
            <a:off x="5580063" y="2565400"/>
            <a:ext cx="2951162"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0000"/>
                </a:solidFill>
                <a:latin typeface="Arial" charset="0"/>
              </a:rPr>
              <a:t>lí</a:t>
            </a:r>
            <a:r>
              <a:rPr lang="zh-CN" altLang="en-US" sz="3600" b="1" dirty="0">
                <a:solidFill>
                  <a:srgbClr val="FF0000"/>
                </a:solidFill>
                <a:latin typeface="Arial" charset="0"/>
              </a:rPr>
              <a:t>ｎ　ｘ</a:t>
            </a:r>
            <a:r>
              <a:rPr lang="en-US" altLang="zh-CN" sz="3600" b="1" dirty="0">
                <a:solidFill>
                  <a:srgbClr val="FF0000"/>
                </a:solidFill>
                <a:latin typeface="Arial" charset="0"/>
              </a:rPr>
              <a:t>ú</a:t>
            </a:r>
            <a:r>
              <a:rPr lang="zh-CN" altLang="en-US" sz="3600" b="1" dirty="0">
                <a:solidFill>
                  <a:srgbClr val="FF0000"/>
                </a:solidFill>
                <a:latin typeface="Arial" charset="0"/>
              </a:rPr>
              <a:t>ｎ</a:t>
            </a:r>
          </a:p>
        </p:txBody>
      </p:sp>
      <p:sp>
        <p:nvSpPr>
          <p:cNvPr id="81930" name="Text Box 10"/>
          <p:cNvSpPr txBox="1">
            <a:spLocks noChangeArrowheads="1"/>
          </p:cNvSpPr>
          <p:nvPr/>
        </p:nvSpPr>
        <p:spPr bwMode="auto">
          <a:xfrm>
            <a:off x="1763688" y="2996952"/>
            <a:ext cx="1511300" cy="646331"/>
          </a:xfrm>
          <a:prstGeom prst="rect">
            <a:avLst/>
          </a:prstGeom>
          <a:noFill/>
          <a:ln w="9525">
            <a:noFill/>
            <a:miter lim="800000"/>
            <a:headEnd/>
            <a:tailEnd/>
          </a:ln>
        </p:spPr>
        <p:txBody>
          <a:bodyPr>
            <a:spAutoFit/>
          </a:bodyPr>
          <a:lstStyle/>
          <a:p>
            <a:pPr>
              <a:spcBef>
                <a:spcPct val="50000"/>
              </a:spcBef>
            </a:pPr>
            <a:r>
              <a:rPr lang="en-US" altLang="zh-CN" sz="3600" b="1" dirty="0" smtClean="0">
                <a:solidFill>
                  <a:srgbClr val="FF0000"/>
                </a:solidFill>
                <a:latin typeface="Arial" charset="0"/>
              </a:rPr>
              <a:t>lò</a:t>
            </a:r>
            <a:r>
              <a:rPr lang="zh-CN" altLang="en-US" sz="3600" b="1" dirty="0">
                <a:solidFill>
                  <a:srgbClr val="FF0000"/>
                </a:solidFill>
                <a:latin typeface="Arial" charset="0"/>
              </a:rPr>
              <a:t>ｕ</a:t>
            </a:r>
          </a:p>
        </p:txBody>
      </p:sp>
      <p:sp>
        <p:nvSpPr>
          <p:cNvPr id="81931" name="Text Box 11"/>
          <p:cNvSpPr txBox="1">
            <a:spLocks noChangeArrowheads="1"/>
          </p:cNvSpPr>
          <p:nvPr/>
        </p:nvSpPr>
        <p:spPr bwMode="auto">
          <a:xfrm>
            <a:off x="5076825" y="3213100"/>
            <a:ext cx="1223963"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3300"/>
                </a:solidFill>
              </a:rPr>
              <a:t>m</a:t>
            </a:r>
            <a:r>
              <a:rPr lang="en-US" altLang="zh-CN" sz="3600" b="1" dirty="0">
                <a:solidFill>
                  <a:srgbClr val="FF3300"/>
                </a:solidFill>
                <a:latin typeface="Monotype Corsiva" pitchFamily="66" charset="0"/>
              </a:rPr>
              <a:t>à</a:t>
            </a:r>
            <a:r>
              <a:rPr lang="en-US" altLang="zh-CN" sz="3600" b="1" dirty="0">
                <a:solidFill>
                  <a:srgbClr val="FF3300"/>
                </a:solidFill>
              </a:rPr>
              <a:t>n</a:t>
            </a:r>
            <a:r>
              <a:rPr lang="en-US" altLang="zh-CN" sz="3600" dirty="0">
                <a:solidFill>
                  <a:srgbClr val="FF3300"/>
                </a:solidFill>
              </a:rPr>
              <a:t> </a:t>
            </a:r>
          </a:p>
        </p:txBody>
      </p:sp>
      <p:sp>
        <p:nvSpPr>
          <p:cNvPr id="81932" name="Text Box 12"/>
          <p:cNvSpPr txBox="1">
            <a:spLocks noChangeArrowheads="1"/>
          </p:cNvSpPr>
          <p:nvPr/>
        </p:nvSpPr>
        <p:spPr bwMode="auto">
          <a:xfrm>
            <a:off x="1835150" y="3860800"/>
            <a:ext cx="1656730" cy="646331"/>
          </a:xfrm>
          <a:prstGeom prst="rect">
            <a:avLst/>
          </a:prstGeom>
          <a:noFill/>
          <a:ln w="9525">
            <a:noFill/>
            <a:miter lim="800000"/>
            <a:headEnd/>
            <a:tailEnd/>
          </a:ln>
        </p:spPr>
        <p:txBody>
          <a:bodyPr wrap="square">
            <a:spAutoFit/>
          </a:bodyPr>
          <a:lstStyle/>
          <a:p>
            <a:pPr>
              <a:spcBef>
                <a:spcPct val="50000"/>
              </a:spcBef>
            </a:pPr>
            <a:r>
              <a:rPr lang="en-US" altLang="zh-CN" sz="3600" b="1" dirty="0" smtClean="0">
                <a:solidFill>
                  <a:srgbClr val="FF0000"/>
                </a:solidFill>
                <a:latin typeface="Arial" charset="0"/>
              </a:rPr>
              <a:t>z</a:t>
            </a:r>
            <a:r>
              <a:rPr lang="zh-CN" altLang="en-US" sz="3600" b="1" dirty="0" smtClean="0">
                <a:solidFill>
                  <a:srgbClr val="FF0000"/>
                </a:solidFill>
                <a:latin typeface="Arial" charset="0"/>
              </a:rPr>
              <a:t>ｈｕ</a:t>
            </a:r>
            <a:r>
              <a:rPr lang="en-US" altLang="zh-CN" sz="3600" b="1" dirty="0">
                <a:solidFill>
                  <a:srgbClr val="FF0000"/>
                </a:solidFill>
                <a:latin typeface="Arial" charset="0"/>
              </a:rPr>
              <a:t>ó</a:t>
            </a:r>
          </a:p>
        </p:txBody>
      </p:sp>
      <p:sp>
        <p:nvSpPr>
          <p:cNvPr id="81933" name="Text Box 13"/>
          <p:cNvSpPr txBox="1">
            <a:spLocks noChangeArrowheads="1"/>
          </p:cNvSpPr>
          <p:nvPr/>
        </p:nvSpPr>
        <p:spPr bwMode="auto">
          <a:xfrm>
            <a:off x="5003800" y="3860800"/>
            <a:ext cx="3024188" cy="646331"/>
          </a:xfrm>
          <a:prstGeom prst="rect">
            <a:avLst/>
          </a:prstGeom>
          <a:noFill/>
          <a:ln w="9525">
            <a:noFill/>
            <a:miter lim="800000"/>
            <a:headEnd/>
            <a:tailEnd/>
          </a:ln>
        </p:spPr>
        <p:txBody>
          <a:bodyPr>
            <a:spAutoFit/>
          </a:bodyPr>
          <a:lstStyle/>
          <a:p>
            <a:pPr>
              <a:spcBef>
                <a:spcPct val="50000"/>
              </a:spcBef>
            </a:pPr>
            <a:r>
              <a:rPr lang="en-US" altLang="zh-CN" sz="3600" b="1" dirty="0">
                <a:solidFill>
                  <a:srgbClr val="FF3300"/>
                </a:solidFill>
              </a:rPr>
              <a:t>qi</a:t>
            </a:r>
            <a:r>
              <a:rPr lang="en-US" altLang="zh-CN" sz="3600" b="1" dirty="0">
                <a:solidFill>
                  <a:srgbClr val="FF3300"/>
                </a:solidFill>
                <a:latin typeface="Monotype Corsiva" pitchFamily="66" charset="0"/>
              </a:rPr>
              <a:t>á</a:t>
            </a:r>
            <a:r>
              <a:rPr lang="en-US" altLang="zh-CN" sz="3600" b="1" dirty="0">
                <a:solidFill>
                  <a:srgbClr val="FF3300"/>
                </a:solidFill>
              </a:rPr>
              <a:t>ng</a:t>
            </a:r>
            <a:r>
              <a:rPr lang="en-US" altLang="zh-CN" sz="3600" dirty="0">
                <a:solidFill>
                  <a:srgbClr val="FF3300"/>
                </a:solidFill>
              </a:rPr>
              <a:t>  w</a:t>
            </a:r>
            <a:r>
              <a:rPr lang="en-US" altLang="zh-CN" sz="3600" b="1" dirty="0">
                <a:solidFill>
                  <a:srgbClr val="FF3300"/>
                </a:solidFill>
                <a:latin typeface="Arial" charset="0"/>
              </a:rPr>
              <a:t>ē</a:t>
            </a:r>
            <a:r>
              <a:rPr lang="zh-CN" altLang="en-US" sz="3600" b="1" dirty="0">
                <a:solidFill>
                  <a:srgbClr val="FF3300"/>
                </a:solidFill>
                <a:latin typeface="Arial" charset="0"/>
              </a:rPr>
              <a:t>ｉ</a:t>
            </a:r>
          </a:p>
        </p:txBody>
      </p:sp>
      <p:sp>
        <p:nvSpPr>
          <p:cNvPr id="81934" name="Text Box 14"/>
          <p:cNvSpPr txBox="1">
            <a:spLocks noChangeArrowheads="1"/>
          </p:cNvSpPr>
          <p:nvPr/>
        </p:nvSpPr>
        <p:spPr bwMode="auto">
          <a:xfrm>
            <a:off x="1763712" y="4508500"/>
            <a:ext cx="3456360" cy="584775"/>
          </a:xfrm>
          <a:prstGeom prst="rect">
            <a:avLst/>
          </a:prstGeom>
          <a:noFill/>
          <a:ln w="9525">
            <a:noFill/>
            <a:miter lim="800000"/>
            <a:headEnd/>
            <a:tailEnd/>
          </a:ln>
        </p:spPr>
        <p:txBody>
          <a:bodyPr wrap="square">
            <a:spAutoFit/>
          </a:bodyPr>
          <a:lstStyle/>
          <a:p>
            <a:pPr>
              <a:spcBef>
                <a:spcPct val="50000"/>
              </a:spcBef>
            </a:pPr>
            <a:r>
              <a:rPr lang="en-US" altLang="zh-CN" sz="3200" b="1" dirty="0">
                <a:solidFill>
                  <a:srgbClr val="FF0000"/>
                </a:solidFill>
                <a:latin typeface="Arial" charset="0"/>
              </a:rPr>
              <a:t>z</a:t>
            </a:r>
            <a:r>
              <a:rPr lang="zh-CN" altLang="en-US" sz="3200" b="1" dirty="0">
                <a:solidFill>
                  <a:srgbClr val="FF0000"/>
                </a:solidFill>
                <a:latin typeface="Arial" charset="0"/>
              </a:rPr>
              <a:t>ｈ</a:t>
            </a:r>
            <a:r>
              <a:rPr lang="en-US" altLang="zh-CN" sz="3200" b="1" dirty="0">
                <a:solidFill>
                  <a:srgbClr val="FF0000"/>
                </a:solidFill>
                <a:latin typeface="Arial" charset="0"/>
              </a:rPr>
              <a:t>ē</a:t>
            </a:r>
            <a:r>
              <a:rPr lang="zh-CN" altLang="en-US" sz="3200" b="1" dirty="0">
                <a:solidFill>
                  <a:srgbClr val="FF0000"/>
                </a:solidFill>
                <a:latin typeface="Arial" charset="0"/>
              </a:rPr>
              <a:t>ｎ　ｚｈ</a:t>
            </a:r>
            <a:r>
              <a:rPr lang="zh-CN" altLang="en-US" sz="3200" b="1" dirty="0" smtClean="0">
                <a:solidFill>
                  <a:srgbClr val="FF0000"/>
                </a:solidFill>
                <a:latin typeface="Arial" charset="0"/>
              </a:rPr>
              <a:t>ｕ</a:t>
            </a:r>
            <a:r>
              <a:rPr lang="en-US" altLang="zh-CN" sz="3200" b="1" dirty="0" smtClean="0">
                <a:solidFill>
                  <a:srgbClr val="FF0000"/>
                </a:solidFill>
                <a:latin typeface="Arial" charset="0"/>
              </a:rPr>
              <a:t>ó</a:t>
            </a:r>
            <a:endParaRPr lang="en-US" altLang="zh-CN" sz="3200" b="1" dirty="0">
              <a:solidFill>
                <a:srgbClr val="FF0000"/>
              </a:solidFill>
              <a:latin typeface="Arial"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26"/>
                                        </p:tgtEl>
                                        <p:attrNameLst>
                                          <p:attrName>style.visibility</p:attrName>
                                        </p:attrNameLst>
                                      </p:cBhvr>
                                      <p:to>
                                        <p:strVal val="visible"/>
                                      </p:to>
                                    </p:set>
                                    <p:anim calcmode="lin" valueType="num">
                                      <p:cBhvr additive="base">
                                        <p:cTn id="7" dur="500" fill="hold"/>
                                        <p:tgtEl>
                                          <p:spTgt spid="81926"/>
                                        </p:tgtEl>
                                        <p:attrNameLst>
                                          <p:attrName>ppt_x</p:attrName>
                                        </p:attrNameLst>
                                      </p:cBhvr>
                                      <p:tavLst>
                                        <p:tav tm="0">
                                          <p:val>
                                            <p:strVal val="0-#ppt_w/2"/>
                                          </p:val>
                                        </p:tav>
                                        <p:tav tm="100000">
                                          <p:val>
                                            <p:strVal val="#ppt_x"/>
                                          </p:val>
                                        </p:tav>
                                      </p:tavLst>
                                    </p:anim>
                                    <p:anim calcmode="lin" valueType="num">
                                      <p:cBhvr additive="base">
                                        <p:cTn id="8" dur="500" fill="hold"/>
                                        <p:tgtEl>
                                          <p:spTgt spid="819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1927"/>
                                        </p:tgtEl>
                                        <p:attrNameLst>
                                          <p:attrName>style.visibility</p:attrName>
                                        </p:attrNameLst>
                                      </p:cBhvr>
                                      <p:to>
                                        <p:strVal val="visible"/>
                                      </p:to>
                                    </p:set>
                                    <p:anim calcmode="lin" valueType="num">
                                      <p:cBhvr additive="base">
                                        <p:cTn id="13" dur="500" fill="hold"/>
                                        <p:tgtEl>
                                          <p:spTgt spid="81927"/>
                                        </p:tgtEl>
                                        <p:attrNameLst>
                                          <p:attrName>ppt_x</p:attrName>
                                        </p:attrNameLst>
                                      </p:cBhvr>
                                      <p:tavLst>
                                        <p:tav tm="0">
                                          <p:val>
                                            <p:strVal val="1+#ppt_w/2"/>
                                          </p:val>
                                        </p:tav>
                                        <p:tav tm="100000">
                                          <p:val>
                                            <p:strVal val="#ppt_x"/>
                                          </p:val>
                                        </p:tav>
                                      </p:tavLst>
                                    </p:anim>
                                    <p:anim calcmode="lin" valueType="num">
                                      <p:cBhvr additive="base">
                                        <p:cTn id="14" dur="500" fill="hold"/>
                                        <p:tgtEl>
                                          <p:spTgt spid="819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28"/>
                                        </p:tgtEl>
                                        <p:attrNameLst>
                                          <p:attrName>style.visibility</p:attrName>
                                        </p:attrNameLst>
                                      </p:cBhvr>
                                      <p:to>
                                        <p:strVal val="visible"/>
                                      </p:to>
                                    </p:set>
                                    <p:anim calcmode="lin" valueType="num">
                                      <p:cBhvr additive="base">
                                        <p:cTn id="19" dur="500" fill="hold"/>
                                        <p:tgtEl>
                                          <p:spTgt spid="81928"/>
                                        </p:tgtEl>
                                        <p:attrNameLst>
                                          <p:attrName>ppt_x</p:attrName>
                                        </p:attrNameLst>
                                      </p:cBhvr>
                                      <p:tavLst>
                                        <p:tav tm="0">
                                          <p:val>
                                            <p:strVal val="0-#ppt_w/2"/>
                                          </p:val>
                                        </p:tav>
                                        <p:tav tm="100000">
                                          <p:val>
                                            <p:strVal val="#ppt_x"/>
                                          </p:val>
                                        </p:tav>
                                      </p:tavLst>
                                    </p:anim>
                                    <p:anim calcmode="lin" valueType="num">
                                      <p:cBhvr additive="base">
                                        <p:cTn id="20" dur="500" fill="hold"/>
                                        <p:tgtEl>
                                          <p:spTgt spid="819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1929"/>
                                        </p:tgtEl>
                                        <p:attrNameLst>
                                          <p:attrName>style.visibility</p:attrName>
                                        </p:attrNameLst>
                                      </p:cBhvr>
                                      <p:to>
                                        <p:strVal val="visible"/>
                                      </p:to>
                                    </p:set>
                                    <p:anim calcmode="lin" valueType="num">
                                      <p:cBhvr additive="base">
                                        <p:cTn id="25" dur="500" fill="hold"/>
                                        <p:tgtEl>
                                          <p:spTgt spid="81929"/>
                                        </p:tgtEl>
                                        <p:attrNameLst>
                                          <p:attrName>ppt_x</p:attrName>
                                        </p:attrNameLst>
                                      </p:cBhvr>
                                      <p:tavLst>
                                        <p:tav tm="0">
                                          <p:val>
                                            <p:strVal val="1+#ppt_w/2"/>
                                          </p:val>
                                        </p:tav>
                                        <p:tav tm="100000">
                                          <p:val>
                                            <p:strVal val="#ppt_x"/>
                                          </p:val>
                                        </p:tav>
                                      </p:tavLst>
                                    </p:anim>
                                    <p:anim calcmode="lin" valueType="num">
                                      <p:cBhvr additive="base">
                                        <p:cTn id="26" dur="500" fill="hold"/>
                                        <p:tgtEl>
                                          <p:spTgt spid="819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30"/>
                                        </p:tgtEl>
                                        <p:attrNameLst>
                                          <p:attrName>style.visibility</p:attrName>
                                        </p:attrNameLst>
                                      </p:cBhvr>
                                      <p:to>
                                        <p:strVal val="visible"/>
                                      </p:to>
                                    </p:set>
                                    <p:anim calcmode="lin" valueType="num">
                                      <p:cBhvr additive="base">
                                        <p:cTn id="31" dur="500" fill="hold"/>
                                        <p:tgtEl>
                                          <p:spTgt spid="81930"/>
                                        </p:tgtEl>
                                        <p:attrNameLst>
                                          <p:attrName>ppt_x</p:attrName>
                                        </p:attrNameLst>
                                      </p:cBhvr>
                                      <p:tavLst>
                                        <p:tav tm="0">
                                          <p:val>
                                            <p:strVal val="0-#ppt_w/2"/>
                                          </p:val>
                                        </p:tav>
                                        <p:tav tm="100000">
                                          <p:val>
                                            <p:strVal val="#ppt_x"/>
                                          </p:val>
                                        </p:tav>
                                      </p:tavLst>
                                    </p:anim>
                                    <p:anim calcmode="lin" valueType="num">
                                      <p:cBhvr additive="base">
                                        <p:cTn id="32" dur="500" fill="hold"/>
                                        <p:tgtEl>
                                          <p:spTgt spid="8193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1931"/>
                                        </p:tgtEl>
                                        <p:attrNameLst>
                                          <p:attrName>style.visibility</p:attrName>
                                        </p:attrNameLst>
                                      </p:cBhvr>
                                      <p:to>
                                        <p:strVal val="visible"/>
                                      </p:to>
                                    </p:set>
                                    <p:anim calcmode="lin" valueType="num">
                                      <p:cBhvr additive="base">
                                        <p:cTn id="37" dur="500" fill="hold"/>
                                        <p:tgtEl>
                                          <p:spTgt spid="81931"/>
                                        </p:tgtEl>
                                        <p:attrNameLst>
                                          <p:attrName>ppt_x</p:attrName>
                                        </p:attrNameLst>
                                      </p:cBhvr>
                                      <p:tavLst>
                                        <p:tav tm="0">
                                          <p:val>
                                            <p:strVal val="1+#ppt_w/2"/>
                                          </p:val>
                                        </p:tav>
                                        <p:tav tm="100000">
                                          <p:val>
                                            <p:strVal val="#ppt_x"/>
                                          </p:val>
                                        </p:tav>
                                      </p:tavLst>
                                    </p:anim>
                                    <p:anim calcmode="lin" valueType="num">
                                      <p:cBhvr additive="base">
                                        <p:cTn id="38" dur="500" fill="hold"/>
                                        <p:tgtEl>
                                          <p:spTgt spid="8193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32"/>
                                        </p:tgtEl>
                                        <p:attrNameLst>
                                          <p:attrName>style.visibility</p:attrName>
                                        </p:attrNameLst>
                                      </p:cBhvr>
                                      <p:to>
                                        <p:strVal val="visible"/>
                                      </p:to>
                                    </p:set>
                                    <p:anim calcmode="lin" valueType="num">
                                      <p:cBhvr additive="base">
                                        <p:cTn id="43" dur="500" fill="hold"/>
                                        <p:tgtEl>
                                          <p:spTgt spid="81932"/>
                                        </p:tgtEl>
                                        <p:attrNameLst>
                                          <p:attrName>ppt_x</p:attrName>
                                        </p:attrNameLst>
                                      </p:cBhvr>
                                      <p:tavLst>
                                        <p:tav tm="0">
                                          <p:val>
                                            <p:strVal val="0-#ppt_w/2"/>
                                          </p:val>
                                        </p:tav>
                                        <p:tav tm="100000">
                                          <p:val>
                                            <p:strVal val="#ppt_x"/>
                                          </p:val>
                                        </p:tav>
                                      </p:tavLst>
                                    </p:anim>
                                    <p:anim calcmode="lin" valueType="num">
                                      <p:cBhvr additive="base">
                                        <p:cTn id="44" dur="500" fill="hold"/>
                                        <p:tgtEl>
                                          <p:spTgt spid="8193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81933"/>
                                        </p:tgtEl>
                                        <p:attrNameLst>
                                          <p:attrName>style.visibility</p:attrName>
                                        </p:attrNameLst>
                                      </p:cBhvr>
                                      <p:to>
                                        <p:strVal val="visible"/>
                                      </p:to>
                                    </p:set>
                                    <p:anim calcmode="lin" valueType="num">
                                      <p:cBhvr additive="base">
                                        <p:cTn id="49" dur="500" fill="hold"/>
                                        <p:tgtEl>
                                          <p:spTgt spid="81933"/>
                                        </p:tgtEl>
                                        <p:attrNameLst>
                                          <p:attrName>ppt_x</p:attrName>
                                        </p:attrNameLst>
                                      </p:cBhvr>
                                      <p:tavLst>
                                        <p:tav tm="0">
                                          <p:val>
                                            <p:strVal val="1+#ppt_w/2"/>
                                          </p:val>
                                        </p:tav>
                                        <p:tav tm="100000">
                                          <p:val>
                                            <p:strVal val="#ppt_x"/>
                                          </p:val>
                                        </p:tav>
                                      </p:tavLst>
                                    </p:anim>
                                    <p:anim calcmode="lin" valueType="num">
                                      <p:cBhvr additive="base">
                                        <p:cTn id="50" dur="500" fill="hold"/>
                                        <p:tgtEl>
                                          <p:spTgt spid="8193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1934"/>
                                        </p:tgtEl>
                                        <p:attrNameLst>
                                          <p:attrName>style.visibility</p:attrName>
                                        </p:attrNameLst>
                                      </p:cBhvr>
                                      <p:to>
                                        <p:strVal val="visible"/>
                                      </p:to>
                                    </p:set>
                                    <p:anim calcmode="lin" valueType="num">
                                      <p:cBhvr additive="base">
                                        <p:cTn id="55" dur="500" fill="hold"/>
                                        <p:tgtEl>
                                          <p:spTgt spid="81934"/>
                                        </p:tgtEl>
                                        <p:attrNameLst>
                                          <p:attrName>ppt_x</p:attrName>
                                        </p:attrNameLst>
                                      </p:cBhvr>
                                      <p:tavLst>
                                        <p:tav tm="0">
                                          <p:val>
                                            <p:strVal val="0-#ppt_w/2"/>
                                          </p:val>
                                        </p:tav>
                                        <p:tav tm="100000">
                                          <p:val>
                                            <p:strVal val="#ppt_x"/>
                                          </p:val>
                                        </p:tav>
                                      </p:tavLst>
                                    </p:anim>
                                    <p:anim calcmode="lin" valueType="num">
                                      <p:cBhvr additive="base">
                                        <p:cTn id="56" dur="500" fill="hold"/>
                                        <p:tgtEl>
                                          <p:spTgt spid="819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7" grpId="0"/>
      <p:bldP spid="81928" grpId="0"/>
      <p:bldP spid="81929" grpId="0"/>
      <p:bldP spid="81930" grpId="0"/>
      <p:bldP spid="81931" grpId="0"/>
      <p:bldP spid="81932" grpId="0"/>
      <p:bldP spid="81933" grpId="0"/>
      <p:bldP spid="819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457200" y="274638"/>
            <a:ext cx="5987008" cy="1066130"/>
          </a:xfrm>
        </p:spPr>
        <p:txBody>
          <a:bodyPr>
            <a:noAutofit/>
          </a:bodyPr>
          <a:lstStyle/>
          <a:p>
            <a:r>
              <a:rPr lang="zh-CN" altLang="en-US" sz="7200" b="1" dirty="0" smtClean="0">
                <a:solidFill>
                  <a:srgbClr val="FF0000"/>
                </a:solidFill>
              </a:rPr>
              <a:t>第二课时</a:t>
            </a:r>
            <a:endParaRPr lang="zh-CN" altLang="en-US" sz="7200" b="1" dirty="0">
              <a:solidFill>
                <a:srgbClr val="FF0000"/>
              </a:solidFill>
            </a:endParaRPr>
          </a:p>
        </p:txBody>
      </p:sp>
      <p:sp>
        <p:nvSpPr>
          <p:cNvPr id="3" name="内容占位符 2"/>
          <p:cNvSpPr>
            <a:spLocks noGrp="1"/>
          </p:cNvSpPr>
          <p:nvPr>
            <p:ph idx="1"/>
          </p:nvPr>
        </p:nvSpPr>
        <p:spPr/>
        <p:txBody>
          <a:bodyPr>
            <a:normAutofit/>
          </a:bodyPr>
          <a:lstStyle/>
          <a:p>
            <a:r>
              <a:rPr lang="zh-CN" altLang="en-US" sz="3600" b="1" dirty="0" smtClean="0"/>
              <a:t>教学目标</a:t>
            </a:r>
            <a:endParaRPr lang="en-US" altLang="zh-CN" sz="3600" b="1" dirty="0" smtClean="0"/>
          </a:p>
          <a:p>
            <a:r>
              <a:rPr lang="en-US" altLang="zh-CN" sz="3600" b="1" dirty="0" smtClean="0"/>
              <a:t>1</a:t>
            </a:r>
            <a:r>
              <a:rPr lang="zh-CN" altLang="en-US" sz="3600" b="1" dirty="0" smtClean="0"/>
              <a:t>、归纳说明方法并分析其作用；</a:t>
            </a:r>
            <a:endParaRPr lang="en-US" altLang="zh-CN" sz="3600" b="1" dirty="0" smtClean="0"/>
          </a:p>
          <a:p>
            <a:r>
              <a:rPr lang="en-US" altLang="zh-CN" sz="3600" b="1" dirty="0" smtClean="0"/>
              <a:t>2</a:t>
            </a:r>
            <a:r>
              <a:rPr lang="zh-CN" altLang="en-US" sz="3600" b="1" dirty="0" smtClean="0"/>
              <a:t>、分析说明文语言准确性特点。</a:t>
            </a:r>
            <a:endParaRPr lang="zh-CN" altLang="en-US" sz="36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2769" name="标题 61441"/>
          <p:cNvSpPr>
            <a:spLocks noGrp="1" noChangeArrowheads="1"/>
          </p:cNvSpPr>
          <p:nvPr>
            <p:ph type="title"/>
          </p:nvPr>
        </p:nvSpPr>
        <p:spPr>
          <a:xfrm>
            <a:off x="2411760" y="260648"/>
            <a:ext cx="4284663" cy="720080"/>
          </a:xfrm>
        </p:spPr>
        <p:txBody>
          <a:bodyPr>
            <a:normAutofit/>
          </a:bodyPr>
          <a:lstStyle/>
          <a:p>
            <a:r>
              <a:rPr lang="zh-CN" altLang="en-US" sz="3600" b="1" dirty="0" smtClean="0">
                <a:solidFill>
                  <a:srgbClr val="7030A0"/>
                </a:solidFill>
              </a:rPr>
              <a:t>常见的说明方法 </a:t>
            </a:r>
          </a:p>
        </p:txBody>
      </p:sp>
      <p:sp>
        <p:nvSpPr>
          <p:cNvPr id="32770" name="文本占位符 61442"/>
          <p:cNvSpPr>
            <a:spLocks noGrp="1" noChangeArrowheads="1"/>
          </p:cNvSpPr>
          <p:nvPr>
            <p:ph type="body" idx="1"/>
          </p:nvPr>
        </p:nvSpPr>
        <p:spPr>
          <a:xfrm>
            <a:off x="468313" y="908050"/>
            <a:ext cx="8351837" cy="5400675"/>
          </a:xfrm>
        </p:spPr>
        <p:txBody>
          <a:bodyPr/>
          <a:lstStyle/>
          <a:p>
            <a:pPr>
              <a:lnSpc>
                <a:spcPct val="90000"/>
              </a:lnSpc>
              <a:buFont typeface="Arial" pitchFamily="34" charset="0"/>
              <a:buNone/>
            </a:pPr>
            <a:r>
              <a:rPr lang="zh-CN" altLang="en-US" sz="2400" b="1" dirty="0" smtClean="0"/>
              <a:t>①</a:t>
            </a:r>
            <a:r>
              <a:rPr lang="zh-CN" altLang="en-US" sz="2400" b="1" dirty="0" smtClean="0">
                <a:solidFill>
                  <a:srgbClr val="FF0000"/>
                </a:solidFill>
              </a:rPr>
              <a:t>举例子</a:t>
            </a:r>
            <a:r>
              <a:rPr lang="zh-CN" altLang="en-US" sz="2400" b="1" dirty="0" smtClean="0"/>
              <a:t>：举出事例来说明事物或事理。</a:t>
            </a:r>
          </a:p>
          <a:p>
            <a:pPr>
              <a:lnSpc>
                <a:spcPct val="90000"/>
              </a:lnSpc>
              <a:buFont typeface="Arial" pitchFamily="34" charset="0"/>
              <a:buNone/>
            </a:pPr>
            <a:r>
              <a:rPr lang="zh-CN" altLang="en-US" sz="2400" b="1" dirty="0" smtClean="0"/>
              <a:t>②</a:t>
            </a:r>
            <a:r>
              <a:rPr lang="zh-CN" altLang="en-US" sz="2400" b="1" dirty="0" smtClean="0">
                <a:solidFill>
                  <a:srgbClr val="FF0000"/>
                </a:solidFill>
              </a:rPr>
              <a:t>分类别</a:t>
            </a:r>
            <a:r>
              <a:rPr lang="zh-CN" altLang="en-US" sz="2400" b="1" dirty="0" smtClean="0"/>
              <a:t>：将说明对象按一定的标准（事物的形状、性质、成因、功用等）分类，逐一说明。</a:t>
            </a:r>
          </a:p>
          <a:p>
            <a:pPr>
              <a:lnSpc>
                <a:spcPct val="90000"/>
              </a:lnSpc>
              <a:buFont typeface="Arial" pitchFamily="34" charset="0"/>
              <a:buNone/>
            </a:pPr>
            <a:r>
              <a:rPr lang="zh-CN" altLang="en-US" sz="2400" b="1" dirty="0" smtClean="0"/>
              <a:t>③</a:t>
            </a:r>
            <a:r>
              <a:rPr lang="zh-CN" altLang="en-US" sz="2400" b="1" dirty="0" smtClean="0">
                <a:solidFill>
                  <a:srgbClr val="FF0000"/>
                </a:solidFill>
              </a:rPr>
              <a:t>作比较</a:t>
            </a:r>
            <a:r>
              <a:rPr lang="zh-CN" altLang="en-US" sz="2400" b="1" dirty="0" smtClean="0"/>
              <a:t>：把</a:t>
            </a:r>
            <a:r>
              <a:rPr lang="en-US" sz="2400" b="1" dirty="0" smtClean="0">
                <a:latin typeface="Times New Roman"/>
              </a:rPr>
              <a:t>……</a:t>
            </a:r>
            <a:r>
              <a:rPr lang="zh-CN" altLang="en-US" sz="2400" b="1" dirty="0" smtClean="0"/>
              <a:t>与</a:t>
            </a:r>
            <a:r>
              <a:rPr lang="en-US" sz="2400" b="1" dirty="0" smtClean="0">
                <a:latin typeface="Times New Roman"/>
              </a:rPr>
              <a:t>……</a:t>
            </a:r>
            <a:r>
              <a:rPr lang="zh-CN" altLang="en-US" sz="2400" b="1" dirty="0" smtClean="0"/>
              <a:t>进行比较，两者存在差异性，突出事物的特征。</a:t>
            </a:r>
          </a:p>
          <a:p>
            <a:pPr>
              <a:lnSpc>
                <a:spcPct val="90000"/>
              </a:lnSpc>
              <a:buFont typeface="Arial" pitchFamily="34" charset="0"/>
              <a:buNone/>
            </a:pPr>
            <a:r>
              <a:rPr lang="zh-CN" altLang="en-US" sz="2400" b="1" dirty="0" smtClean="0"/>
              <a:t>④</a:t>
            </a:r>
            <a:r>
              <a:rPr lang="zh-CN" altLang="en-US" sz="2400" b="1" dirty="0" smtClean="0">
                <a:solidFill>
                  <a:srgbClr val="FF0000"/>
                </a:solidFill>
              </a:rPr>
              <a:t>打比方</a:t>
            </a:r>
            <a:r>
              <a:rPr lang="zh-CN" altLang="en-US" sz="2400" b="1" dirty="0" smtClean="0"/>
              <a:t>：用比喻的方法，对事物作形象的说明。</a:t>
            </a:r>
          </a:p>
          <a:p>
            <a:pPr>
              <a:lnSpc>
                <a:spcPct val="90000"/>
              </a:lnSpc>
              <a:buFont typeface="Arial" pitchFamily="34" charset="0"/>
              <a:buNone/>
            </a:pPr>
            <a:r>
              <a:rPr lang="zh-CN" altLang="en-US" sz="2400" b="1" dirty="0" smtClean="0"/>
              <a:t>⑤</a:t>
            </a:r>
            <a:r>
              <a:rPr lang="zh-CN" altLang="en-US" sz="2400" b="1" dirty="0" smtClean="0">
                <a:solidFill>
                  <a:srgbClr val="FF0000"/>
                </a:solidFill>
              </a:rPr>
              <a:t>摹状貌</a:t>
            </a:r>
            <a:r>
              <a:rPr lang="zh-CN" altLang="en-US" sz="2400" b="1" dirty="0" smtClean="0"/>
              <a:t>：就是通过具体的描写来表明事物的特征。</a:t>
            </a:r>
          </a:p>
          <a:p>
            <a:pPr>
              <a:lnSpc>
                <a:spcPct val="90000"/>
              </a:lnSpc>
              <a:buFont typeface="Arial" pitchFamily="34" charset="0"/>
              <a:buNone/>
            </a:pPr>
            <a:r>
              <a:rPr lang="zh-CN" altLang="en-US" sz="2400" b="1" dirty="0" smtClean="0"/>
              <a:t>⑥</a:t>
            </a:r>
            <a:r>
              <a:rPr lang="zh-CN" altLang="en-US" sz="2400" b="1" dirty="0" smtClean="0">
                <a:solidFill>
                  <a:srgbClr val="FF0000"/>
                </a:solidFill>
              </a:rPr>
              <a:t>下定义</a:t>
            </a:r>
            <a:r>
              <a:rPr lang="zh-CN" altLang="en-US" sz="2400" b="1" dirty="0" smtClean="0"/>
              <a:t>：用简明扼要的话对说明对象的本质属性作周全、周密的规定和说明。它用一种基本固定的判断句式，并揭示出这一事物区别于其他事物的本质属性。</a:t>
            </a:r>
          </a:p>
          <a:p>
            <a:pPr>
              <a:lnSpc>
                <a:spcPct val="90000"/>
              </a:lnSpc>
              <a:buFont typeface="Arial" pitchFamily="34" charset="0"/>
              <a:buNone/>
            </a:pPr>
            <a:r>
              <a:rPr lang="zh-CN" altLang="en-US" sz="2400" b="1" dirty="0" smtClean="0"/>
              <a:t>⑦</a:t>
            </a:r>
            <a:r>
              <a:rPr lang="zh-CN" altLang="en-US" sz="2400" b="1" dirty="0" smtClean="0">
                <a:solidFill>
                  <a:srgbClr val="FF0000"/>
                </a:solidFill>
              </a:rPr>
              <a:t>作诠释</a:t>
            </a:r>
            <a:r>
              <a:rPr lang="zh-CN" altLang="en-US" sz="2400" b="1" dirty="0" smtClean="0"/>
              <a:t>：用通俗易懂的语言介绍或解说事物或事理的特点。</a:t>
            </a:r>
          </a:p>
          <a:p>
            <a:pPr>
              <a:lnSpc>
                <a:spcPct val="90000"/>
              </a:lnSpc>
              <a:buFont typeface="Arial" pitchFamily="34" charset="0"/>
              <a:buNone/>
            </a:pPr>
            <a:r>
              <a:rPr lang="zh-CN" altLang="en-US" sz="2400" b="1" dirty="0" smtClean="0"/>
              <a:t>⑧</a:t>
            </a:r>
            <a:r>
              <a:rPr lang="zh-CN" altLang="en-US" sz="2400" b="1" dirty="0" smtClean="0">
                <a:solidFill>
                  <a:srgbClr val="FF0000"/>
                </a:solidFill>
              </a:rPr>
              <a:t>列数字</a:t>
            </a:r>
            <a:r>
              <a:rPr lang="zh-CN" altLang="en-US" sz="2400" b="1" dirty="0" smtClean="0"/>
              <a:t>：列举数据来具体说明事物或事理的特点。</a:t>
            </a:r>
          </a:p>
          <a:p>
            <a:pPr>
              <a:lnSpc>
                <a:spcPct val="90000"/>
              </a:lnSpc>
              <a:buFont typeface="Arial" pitchFamily="34" charset="0"/>
              <a:buNone/>
            </a:pPr>
            <a:r>
              <a:rPr lang="zh-CN" altLang="en-US" sz="2400" b="1" dirty="0" smtClean="0"/>
              <a:t>⑨</a:t>
            </a:r>
            <a:r>
              <a:rPr lang="zh-CN" altLang="en-US" sz="2400" b="1" dirty="0" smtClean="0">
                <a:solidFill>
                  <a:srgbClr val="FF0000"/>
                </a:solidFill>
              </a:rPr>
              <a:t>列图表</a:t>
            </a:r>
            <a:r>
              <a:rPr lang="zh-CN" altLang="en-US" sz="2400" b="1" dirty="0" smtClean="0"/>
              <a:t>：运用直观的示意图或表格等形式说明事物或事理。</a:t>
            </a:r>
          </a:p>
          <a:p>
            <a:pPr>
              <a:lnSpc>
                <a:spcPct val="90000"/>
              </a:lnSpc>
              <a:buFont typeface="Arial" pitchFamily="34" charset="0"/>
              <a:buNone/>
            </a:pPr>
            <a:r>
              <a:rPr lang="zh-CN" altLang="en-US" sz="2400" b="1" dirty="0" smtClean="0"/>
              <a:t>⑩</a:t>
            </a:r>
            <a:r>
              <a:rPr lang="zh-CN" altLang="en-US" sz="2400" b="1" dirty="0" smtClean="0">
                <a:solidFill>
                  <a:srgbClr val="FF0000"/>
                </a:solidFill>
              </a:rPr>
              <a:t>引用资料</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3793" name="文本占位符 62465"/>
          <p:cNvSpPr>
            <a:spLocks noGrp="1" noChangeArrowheads="1"/>
          </p:cNvSpPr>
          <p:nvPr>
            <p:ph type="body" idx="1"/>
          </p:nvPr>
        </p:nvSpPr>
        <p:spPr/>
        <p:txBody>
          <a:bodyPr/>
          <a:lstStyle/>
          <a:p>
            <a:r>
              <a:rPr lang="zh-CN" altLang="en-US" sz="4000" b="1" dirty="0" smtClean="0"/>
              <a:t>首先，准确</a:t>
            </a:r>
            <a:r>
              <a:rPr lang="zh-CN" altLang="en-US" sz="4000" b="1" dirty="0" smtClean="0">
                <a:solidFill>
                  <a:srgbClr val="7030A0"/>
                </a:solidFill>
              </a:rPr>
              <a:t>判断</a:t>
            </a:r>
            <a:r>
              <a:rPr lang="zh-CN" altLang="en-US" sz="4000" b="1" dirty="0" smtClean="0"/>
              <a:t>例句所运用的说明方法。</a:t>
            </a:r>
          </a:p>
          <a:p>
            <a:r>
              <a:rPr lang="zh-CN" altLang="en-US" sz="4000" b="1" dirty="0" smtClean="0"/>
              <a:t>其次，切实</a:t>
            </a:r>
            <a:r>
              <a:rPr lang="zh-CN" altLang="en-US" sz="4000" b="1" dirty="0" smtClean="0">
                <a:solidFill>
                  <a:srgbClr val="7030A0"/>
                </a:solidFill>
              </a:rPr>
              <a:t>了解</a:t>
            </a:r>
            <a:r>
              <a:rPr lang="zh-CN" altLang="en-US" sz="4000" b="1" dirty="0" smtClean="0"/>
              <a:t>各种说明方法的作用。</a:t>
            </a:r>
          </a:p>
          <a:p>
            <a:r>
              <a:rPr lang="zh-CN" altLang="en-US" sz="4000" b="1" dirty="0" smtClean="0"/>
              <a:t>最后，用规范的语言模式</a:t>
            </a:r>
            <a:r>
              <a:rPr lang="zh-CN" altLang="en-US" sz="4000" b="1" dirty="0" smtClean="0">
                <a:solidFill>
                  <a:srgbClr val="7030A0"/>
                </a:solidFill>
              </a:rPr>
              <a:t>表述</a:t>
            </a:r>
            <a:r>
              <a:rPr lang="zh-CN" altLang="en-US" sz="4000" b="1" dirty="0" smtClean="0"/>
              <a:t>具体例句所用的说明方法及其作用。</a:t>
            </a:r>
          </a:p>
        </p:txBody>
      </p:sp>
      <p:sp>
        <p:nvSpPr>
          <p:cNvPr id="33794" name="标题 62466"/>
          <p:cNvSpPr>
            <a:spLocks noGrp="1" noChangeArrowheads="1"/>
          </p:cNvSpPr>
          <p:nvPr>
            <p:ph type="title"/>
          </p:nvPr>
        </p:nvSpPr>
        <p:spPr/>
        <p:txBody>
          <a:bodyPr/>
          <a:lstStyle/>
          <a:p>
            <a:r>
              <a:rPr lang="zh-CN" altLang="en-US" b="1" dirty="0" smtClean="0">
                <a:solidFill>
                  <a:srgbClr val="FF0000"/>
                </a:solidFill>
              </a:rPr>
              <a:t>一、如何分析文章的说明方法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4817" name="标题 63489"/>
          <p:cNvSpPr>
            <a:spLocks noGrp="1" noChangeArrowheads="1"/>
          </p:cNvSpPr>
          <p:nvPr>
            <p:ph type="title"/>
          </p:nvPr>
        </p:nvSpPr>
        <p:spPr/>
        <p:txBody>
          <a:bodyPr/>
          <a:lstStyle/>
          <a:p>
            <a:r>
              <a:rPr lang="zh-CN" altLang="en-US" b="1" smtClean="0">
                <a:solidFill>
                  <a:srgbClr val="FF0000"/>
                </a:solidFill>
              </a:rPr>
              <a:t>如何分析文章的说明方法 </a:t>
            </a:r>
          </a:p>
        </p:txBody>
      </p:sp>
      <p:sp>
        <p:nvSpPr>
          <p:cNvPr id="34818" name="文本占位符 63490"/>
          <p:cNvSpPr>
            <a:spLocks noGrp="1" noChangeArrowheads="1"/>
          </p:cNvSpPr>
          <p:nvPr>
            <p:ph type="body" idx="1"/>
          </p:nvPr>
        </p:nvSpPr>
        <p:spPr/>
        <p:txBody>
          <a:bodyPr/>
          <a:lstStyle/>
          <a:p>
            <a:pPr>
              <a:buNone/>
            </a:pPr>
            <a:r>
              <a:rPr lang="en-US" altLang="zh-CN" sz="4800" b="1" dirty="0" smtClean="0">
                <a:solidFill>
                  <a:srgbClr val="7030A0"/>
                </a:solidFill>
              </a:rPr>
              <a:t>1</a:t>
            </a:r>
            <a:r>
              <a:rPr lang="zh-CN" altLang="en-US" sz="4800" b="1" dirty="0" smtClean="0">
                <a:solidFill>
                  <a:srgbClr val="7030A0"/>
                </a:solidFill>
              </a:rPr>
              <a:t>、例句：</a:t>
            </a:r>
          </a:p>
          <a:p>
            <a:r>
              <a:rPr lang="zh-CN" altLang="en-US" sz="3600" b="1" dirty="0" smtClean="0">
                <a:latin typeface="Times New Roman"/>
              </a:rPr>
              <a:t>“</a:t>
            </a:r>
            <a:r>
              <a:rPr lang="zh-CN" altLang="en-US" sz="3600" b="1" dirty="0" smtClean="0"/>
              <a:t>用图画来比方，对称的建筑是图案画，不是美术画，而园林是美术画，美术画要求自然之趣，是不讲究对称的。</a:t>
            </a:r>
            <a:r>
              <a:rPr lang="zh-CN" altLang="en-US" sz="3600" b="1" dirty="0" smtClean="0">
                <a:latin typeface="Times New Roman"/>
              </a:rPr>
              <a:t>”</a:t>
            </a:r>
            <a:endParaRPr lang="zh-CN" altLang="en-US" sz="3600" b="1" dirty="0" smtClean="0"/>
          </a:p>
          <a:p>
            <a:r>
              <a:rPr lang="zh-CN" altLang="en-US" sz="3600" b="1" dirty="0" smtClean="0"/>
              <a:t>上面的句子运用了</a:t>
            </a:r>
            <a:r>
              <a:rPr lang="zh-CN" altLang="en-US" sz="3600" b="1" u="sng" dirty="0" smtClean="0">
                <a:solidFill>
                  <a:srgbClr val="FF0000"/>
                </a:solidFill>
              </a:rPr>
              <a:t>什么说明方法</a:t>
            </a:r>
            <a:r>
              <a:rPr lang="zh-CN" altLang="en-US" sz="3600" b="1" dirty="0" smtClean="0"/>
              <a:t>，</a:t>
            </a:r>
          </a:p>
          <a:p>
            <a:pPr>
              <a:buFont typeface="Arial" pitchFamily="34" charset="0"/>
              <a:buNone/>
            </a:pPr>
            <a:r>
              <a:rPr lang="zh-CN" altLang="en-US" sz="3600" b="1" dirty="0" smtClean="0">
                <a:solidFill>
                  <a:srgbClr val="FF0000"/>
                </a:solidFill>
              </a:rPr>
              <a:t>   </a:t>
            </a:r>
            <a:r>
              <a:rPr lang="zh-CN" altLang="en-US" sz="3600" b="1" u="sng" dirty="0" smtClean="0">
                <a:solidFill>
                  <a:srgbClr val="FF0000"/>
                </a:solidFill>
              </a:rPr>
              <a:t>怎么样</a:t>
            </a:r>
            <a:r>
              <a:rPr lang="zh-CN" altLang="en-US" sz="3600" b="1" dirty="0" smtClean="0"/>
              <a:t>说明了</a:t>
            </a:r>
            <a:r>
              <a:rPr lang="zh-CN" altLang="en-US" sz="3600" b="1" u="sng" dirty="0" smtClean="0">
                <a:solidFill>
                  <a:srgbClr val="FF0000"/>
                </a:solidFill>
              </a:rPr>
              <a:t>什么事物</a:t>
            </a:r>
            <a:r>
              <a:rPr lang="zh-CN" altLang="en-US" sz="3600" b="1" dirty="0" smtClean="0"/>
              <a:t>的</a:t>
            </a:r>
            <a:r>
              <a:rPr lang="zh-CN" altLang="en-US" sz="3600" b="1" dirty="0" smtClean="0">
                <a:solidFill>
                  <a:srgbClr val="FF0000"/>
                </a:solidFill>
              </a:rPr>
              <a:t>什么特点。</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6865" name="文本占位符 65537"/>
          <p:cNvSpPr>
            <a:spLocks noGrp="1" noChangeArrowheads="1"/>
          </p:cNvSpPr>
          <p:nvPr>
            <p:ph type="body" idx="1"/>
          </p:nvPr>
        </p:nvSpPr>
        <p:spPr/>
        <p:txBody>
          <a:bodyPr/>
          <a:lstStyle/>
          <a:p>
            <a:endParaRPr lang="zh-CN" altLang="en-US" sz="4000" b="1" smtClean="0"/>
          </a:p>
          <a:p>
            <a:r>
              <a:rPr lang="zh-CN" altLang="en-US" sz="4000" b="1" smtClean="0"/>
              <a:t>在课文中找出运用了</a:t>
            </a:r>
            <a:r>
              <a:rPr lang="zh-CN" altLang="en-US" sz="4000" b="1" smtClean="0">
                <a:latin typeface="Times New Roman"/>
              </a:rPr>
              <a:t>“</a:t>
            </a:r>
            <a:r>
              <a:rPr lang="zh-CN" altLang="en-US" sz="4000" b="1" smtClean="0">
                <a:solidFill>
                  <a:srgbClr val="FF0000"/>
                </a:solidFill>
              </a:rPr>
              <a:t>打比方</a:t>
            </a:r>
            <a:r>
              <a:rPr lang="zh-CN" altLang="en-US" sz="4000" b="1" smtClean="0">
                <a:latin typeface="Times New Roman"/>
              </a:rPr>
              <a:t>”</a:t>
            </a:r>
            <a:r>
              <a:rPr lang="zh-CN" altLang="en-US" sz="4000" b="1" smtClean="0"/>
              <a:t>这种说明方法的句子，并且试着分析用了这种说明方法的好处。 </a:t>
            </a:r>
          </a:p>
        </p:txBody>
      </p:sp>
      <p:sp>
        <p:nvSpPr>
          <p:cNvPr id="36866" name="标题 65538"/>
          <p:cNvSpPr>
            <a:spLocks noGrp="1" noChangeArrowheads="1"/>
          </p:cNvSpPr>
          <p:nvPr>
            <p:ph type="title"/>
          </p:nvPr>
        </p:nvSpPr>
        <p:spPr/>
        <p:txBody>
          <a:bodyPr/>
          <a:lstStyle/>
          <a:p>
            <a:r>
              <a:rPr lang="zh-CN" altLang="en-US" sz="4800" b="1" smtClean="0">
                <a:solidFill>
                  <a:srgbClr val="FF0000"/>
                </a:solidFill>
              </a:rPr>
              <a:t>我 来 试 试 看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6563" name="文本占位符 66562"/>
          <p:cNvSpPr>
            <a:spLocks noGrp="1" noChangeArrowheads="1"/>
          </p:cNvSpPr>
          <p:nvPr>
            <p:ph type="body" idx="1"/>
          </p:nvPr>
        </p:nvSpPr>
        <p:spPr>
          <a:xfrm>
            <a:off x="539552" y="908720"/>
            <a:ext cx="8229600" cy="4525963"/>
          </a:xfrm>
        </p:spPr>
        <p:txBody>
          <a:bodyPr/>
          <a:lstStyle/>
          <a:p>
            <a:r>
              <a:rPr lang="en-US" altLang="zh-CN" sz="4800" b="1" dirty="0" smtClean="0">
                <a:solidFill>
                  <a:srgbClr val="7030A0"/>
                </a:solidFill>
              </a:rPr>
              <a:t>2</a:t>
            </a:r>
            <a:r>
              <a:rPr lang="zh-CN" altLang="en-US" sz="4800" b="1" dirty="0" smtClean="0">
                <a:solidFill>
                  <a:srgbClr val="7030A0"/>
                </a:solidFill>
              </a:rPr>
              <a:t>、例句：</a:t>
            </a:r>
          </a:p>
          <a:p>
            <a:r>
              <a:rPr lang="zh-CN" altLang="en-US" sz="2800" b="1" dirty="0" smtClean="0">
                <a:latin typeface="Times New Roman"/>
              </a:rPr>
              <a:t>“</a:t>
            </a:r>
            <a:r>
              <a:rPr lang="zh-CN" altLang="en-US" sz="2800" b="1" dirty="0" smtClean="0"/>
              <a:t>我国的建筑，从古代的宫殿到近代的一般住房，绝大部分是对称的，左边怎么样，右边也怎么样。苏州园林可绝不讲究对称，好像要故意避免似的。</a:t>
            </a:r>
            <a:r>
              <a:rPr lang="zh-CN" altLang="en-US" sz="2800" b="1" dirty="0" smtClean="0">
                <a:latin typeface="Times New Roman"/>
              </a:rPr>
              <a:t>”</a:t>
            </a:r>
            <a:endParaRPr lang="zh-CN" altLang="en-US" sz="2800" b="1" dirty="0" smtClean="0"/>
          </a:p>
          <a:p>
            <a:r>
              <a:rPr lang="zh-CN" altLang="en-US" b="1" dirty="0" smtClean="0"/>
              <a:t>这是将</a:t>
            </a:r>
            <a:r>
              <a:rPr lang="zh-CN" altLang="en-US" sz="3600" b="1" u="sng" dirty="0" smtClean="0">
                <a:solidFill>
                  <a:srgbClr val="FF0000"/>
                </a:solidFill>
              </a:rPr>
              <a:t>什么事物</a:t>
            </a:r>
            <a:r>
              <a:rPr lang="zh-CN" altLang="en-US" b="1" dirty="0" smtClean="0"/>
              <a:t>与</a:t>
            </a:r>
            <a:r>
              <a:rPr lang="zh-CN" altLang="en-US" sz="3600" b="1" u="sng" dirty="0" smtClean="0">
                <a:solidFill>
                  <a:srgbClr val="FF0000"/>
                </a:solidFill>
              </a:rPr>
              <a:t>什么事物</a:t>
            </a:r>
            <a:r>
              <a:rPr lang="zh-CN" altLang="en-US" b="1" dirty="0" smtClean="0"/>
              <a:t>进行比较？通过这样的比较，实际上我们就对</a:t>
            </a:r>
            <a:r>
              <a:rPr lang="zh-CN" altLang="en-US" b="1" u="sng" dirty="0" smtClean="0"/>
              <a:t>苏州园林</a:t>
            </a:r>
            <a:r>
              <a:rPr lang="zh-CN" altLang="en-US" b="1" dirty="0" smtClean="0"/>
              <a:t>的</a:t>
            </a:r>
            <a:r>
              <a:rPr lang="zh-CN" altLang="en-US" sz="3600" b="1" u="sng" dirty="0" smtClean="0">
                <a:solidFill>
                  <a:srgbClr val="FF0000"/>
                </a:solidFill>
              </a:rPr>
              <a:t>什么特点</a:t>
            </a:r>
            <a:r>
              <a:rPr lang="zh-CN" altLang="en-US" b="1" dirty="0" smtClean="0"/>
              <a:t>非常清楚了？</a:t>
            </a:r>
            <a:r>
              <a:rPr lang="zh-CN" alt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rAng="0" ptsTypes="">
                                      <p:cBhvr>
                                        <p:cTn id="6" dur="250" accel="50000" decel="50000" autoRev="1" fill="hold">
                                          <p:stCondLst>
                                            <p:cond delay="0"/>
                                          </p:stCondLst>
                                        </p:cTn>
                                        <p:tgtEl>
                                          <p:spTgt spid="66563">
                                            <p:txEl>
                                              <p:pRg st="2" end="2"/>
                                            </p:txEl>
                                          </p:spTgt>
                                        </p:tgtEl>
                                        <p:attrNameLst>
                                          <p:attrName>ppt_x,ppt_y</p:attrName>
                                        </p:attrNameLst>
                                      </p:cBhvr>
                                      <p:rCtr x="0" y="0"/>
                                    </p:animMotion>
                                    <p:animRot by="1500000">
                                      <p:cBhvr>
                                        <p:cTn id="7" dur="125" fill="hold">
                                          <p:stCondLst>
                                            <p:cond delay="0"/>
                                          </p:stCondLst>
                                        </p:cTn>
                                        <p:tgtEl>
                                          <p:spTgt spid="66563">
                                            <p:txEl>
                                              <p:pRg st="2" end="2"/>
                                            </p:txEl>
                                          </p:spTgt>
                                        </p:tgtEl>
                                        <p:attrNameLst>
                                          <p:attrName>r</p:attrName>
                                        </p:attrNameLst>
                                      </p:cBhvr>
                                    </p:animRot>
                                    <p:animRot by="-1499820">
                                      <p:cBhvr>
                                        <p:cTn id="8" dur="125" fill="hold">
                                          <p:stCondLst>
                                            <p:cond delay="125"/>
                                          </p:stCondLst>
                                        </p:cTn>
                                        <p:tgtEl>
                                          <p:spTgt spid="66563">
                                            <p:txEl>
                                              <p:pRg st="2" end="2"/>
                                            </p:txEl>
                                          </p:spTgt>
                                        </p:tgtEl>
                                        <p:attrNameLst>
                                          <p:attrName>r</p:attrName>
                                        </p:attrNameLst>
                                      </p:cBhvr>
                                    </p:animRot>
                                    <p:animRot by="-1499820">
                                      <p:cBhvr>
                                        <p:cTn id="9" dur="125" fill="hold">
                                          <p:stCondLst>
                                            <p:cond delay="250"/>
                                          </p:stCondLst>
                                        </p:cTn>
                                        <p:tgtEl>
                                          <p:spTgt spid="66563">
                                            <p:txEl>
                                              <p:pRg st="2" end="2"/>
                                            </p:txEl>
                                          </p:spTgt>
                                        </p:tgtEl>
                                        <p:attrNameLst>
                                          <p:attrName>r</p:attrName>
                                        </p:attrNameLst>
                                      </p:cBhvr>
                                    </p:animRot>
                                    <p:animRot by="1500000">
                                      <p:cBhvr>
                                        <p:cTn id="10" dur="125" fill="hold">
                                          <p:stCondLst>
                                            <p:cond delay="375"/>
                                          </p:stCondLst>
                                        </p:cTn>
                                        <p:tgtEl>
                                          <p:spTgt spid="6656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9937" name="标题 68609"/>
          <p:cNvSpPr>
            <a:spLocks noGrp="1" noChangeArrowheads="1"/>
          </p:cNvSpPr>
          <p:nvPr>
            <p:ph type="title"/>
          </p:nvPr>
        </p:nvSpPr>
        <p:spPr/>
        <p:txBody>
          <a:bodyPr/>
          <a:lstStyle/>
          <a:p>
            <a:r>
              <a:rPr lang="zh-CN" altLang="en-US" sz="4800" b="1" smtClean="0">
                <a:solidFill>
                  <a:srgbClr val="FF0000"/>
                </a:solidFill>
                <a:latin typeface="黑体" pitchFamily="49" charset="-122"/>
                <a:ea typeface="黑体" pitchFamily="49" charset="-122"/>
              </a:rPr>
              <a:t>再 来 </a:t>
            </a:r>
            <a:r>
              <a:rPr lang="zh-CN" altLang="en-US" sz="5400" b="1" smtClean="0">
                <a:solidFill>
                  <a:srgbClr val="FF0000"/>
                </a:solidFill>
                <a:latin typeface="黑体" pitchFamily="49" charset="-122"/>
                <a:ea typeface="黑体" pitchFamily="49" charset="-122"/>
              </a:rPr>
              <a:t>试 试</a:t>
            </a:r>
            <a:r>
              <a:rPr lang="zh-CN" altLang="en-US" sz="4800" b="1" smtClean="0">
                <a:solidFill>
                  <a:srgbClr val="FF0000"/>
                </a:solidFill>
                <a:latin typeface="黑体" pitchFamily="49" charset="-122"/>
                <a:ea typeface="黑体" pitchFamily="49" charset="-122"/>
              </a:rPr>
              <a:t> 看</a:t>
            </a:r>
          </a:p>
        </p:txBody>
      </p:sp>
      <p:sp>
        <p:nvSpPr>
          <p:cNvPr id="39938" name="文本占位符 68610"/>
          <p:cNvSpPr>
            <a:spLocks noGrp="1" noChangeArrowheads="1"/>
          </p:cNvSpPr>
          <p:nvPr>
            <p:ph type="body" sz="half" idx="1"/>
          </p:nvPr>
        </p:nvSpPr>
        <p:spPr>
          <a:xfrm>
            <a:off x="685800" y="1981200"/>
            <a:ext cx="4089400" cy="4114800"/>
          </a:xfrm>
        </p:spPr>
        <p:txBody>
          <a:bodyPr>
            <a:normAutofit lnSpcReduction="10000"/>
          </a:bodyPr>
          <a:lstStyle/>
          <a:p>
            <a:r>
              <a:rPr lang="zh-CN" altLang="en-US" sz="4000" b="1" dirty="0" smtClean="0">
                <a:latin typeface="华文隶书" pitchFamily="2" charset="-122"/>
                <a:ea typeface="华文隶书" pitchFamily="2" charset="-122"/>
              </a:rPr>
              <a:t>在课文中找出运用了“</a:t>
            </a:r>
            <a:r>
              <a:rPr lang="zh-CN" altLang="en-US" sz="4000" b="1" dirty="0" smtClean="0">
                <a:solidFill>
                  <a:srgbClr val="7030A0"/>
                </a:solidFill>
                <a:latin typeface="华文隶书" pitchFamily="2" charset="-122"/>
                <a:ea typeface="华文隶书" pitchFamily="2" charset="-122"/>
              </a:rPr>
              <a:t>作比较</a:t>
            </a:r>
            <a:r>
              <a:rPr lang="zh-CN" altLang="en-US" sz="4000" b="1" dirty="0" smtClean="0">
                <a:latin typeface="华文隶书" pitchFamily="2" charset="-122"/>
                <a:ea typeface="华文隶书" pitchFamily="2" charset="-122"/>
              </a:rPr>
              <a:t>”这种说明方法的句子，并且试着分析用了这种说明方法的好处。 </a:t>
            </a:r>
          </a:p>
        </p:txBody>
      </p:sp>
      <p:sp>
        <p:nvSpPr>
          <p:cNvPr id="39939" name="文本占位符 68611"/>
          <p:cNvSpPr>
            <a:spLocks noGrp="1" noChangeArrowheads="1"/>
          </p:cNvSpPr>
          <p:nvPr>
            <p:ph type="body" sz="half" idx="2"/>
          </p:nvPr>
        </p:nvSpPr>
        <p:spPr>
          <a:xfrm>
            <a:off x="5795963" y="1412875"/>
            <a:ext cx="2530475" cy="4679950"/>
          </a:xfrm>
        </p:spPr>
        <p:txBody>
          <a:bodyPr>
            <a:normAutofit lnSpcReduction="10000"/>
          </a:bodyPr>
          <a:lstStyle/>
          <a:p>
            <a:pPr>
              <a:buFont typeface="Arial" pitchFamily="34" charset="0"/>
              <a:buNone/>
            </a:pPr>
            <a:r>
              <a:rPr lang="en-US" sz="2800" b="1" dirty="0" smtClean="0"/>
              <a:t>※</a:t>
            </a:r>
            <a:r>
              <a:rPr lang="zh-CN" altLang="en-US" sz="5400" b="1" dirty="0" smtClean="0">
                <a:solidFill>
                  <a:srgbClr val="FF0000"/>
                </a:solidFill>
                <a:ea typeface="方正隶书简体" pitchFamily="2" charset="-122"/>
              </a:rPr>
              <a:t>记得</a:t>
            </a:r>
          </a:p>
          <a:p>
            <a:pPr>
              <a:buFont typeface="Arial" pitchFamily="34" charset="0"/>
              <a:buNone/>
            </a:pPr>
            <a:r>
              <a:rPr lang="zh-CN" altLang="en-US" sz="5400" b="1" dirty="0" smtClean="0">
                <a:solidFill>
                  <a:srgbClr val="FF0000"/>
                </a:solidFill>
                <a:ea typeface="方正隶书简体" pitchFamily="2" charset="-122"/>
              </a:rPr>
              <a:t>跟同学</a:t>
            </a:r>
          </a:p>
          <a:p>
            <a:pPr>
              <a:buFont typeface="Arial" pitchFamily="34" charset="0"/>
              <a:buNone/>
            </a:pPr>
            <a:r>
              <a:rPr lang="zh-CN" altLang="en-US" sz="5400" b="1" dirty="0" smtClean="0">
                <a:solidFill>
                  <a:srgbClr val="FF0000"/>
                </a:solidFill>
                <a:ea typeface="方正隶书简体" pitchFamily="2" charset="-122"/>
              </a:rPr>
              <a:t>交流</a:t>
            </a:r>
          </a:p>
          <a:p>
            <a:pPr>
              <a:buFont typeface="Arial" pitchFamily="34" charset="0"/>
              <a:buNone/>
            </a:pPr>
            <a:r>
              <a:rPr lang="zh-CN" altLang="en-US" sz="5400" b="1" dirty="0" smtClean="0">
                <a:solidFill>
                  <a:srgbClr val="FF0000"/>
                </a:solidFill>
                <a:ea typeface="方正隶书简体" pitchFamily="2" charset="-122"/>
              </a:rPr>
              <a:t>分享</a:t>
            </a:r>
          </a:p>
          <a:p>
            <a:pPr>
              <a:buFont typeface="Arial" pitchFamily="34" charset="0"/>
              <a:buNone/>
            </a:pPr>
            <a:r>
              <a:rPr lang="zh-CN" altLang="en-US" sz="5400" b="1" dirty="0" smtClean="0">
                <a:solidFill>
                  <a:srgbClr val="FF0000"/>
                </a:solidFill>
                <a:ea typeface="方正隶书简体" pitchFamily="2" charset="-122"/>
              </a:rPr>
              <a:t>     哦！</a:t>
            </a:r>
          </a:p>
        </p:txBody>
      </p:sp>
      <p:sp>
        <p:nvSpPr>
          <p:cNvPr id="39940" name="直接连接符 68612"/>
          <p:cNvSpPr>
            <a:spLocks noChangeShapeType="1"/>
          </p:cNvSpPr>
          <p:nvPr/>
        </p:nvSpPr>
        <p:spPr bwMode="auto">
          <a:xfrm>
            <a:off x="5292725" y="1844675"/>
            <a:ext cx="0" cy="4321175"/>
          </a:xfrm>
          <a:prstGeom prst="line">
            <a:avLst/>
          </a:prstGeom>
          <a:noFill/>
          <a:ln w="9525">
            <a:solidFill>
              <a:schemeClr val="tx1"/>
            </a:solidFill>
            <a:round/>
            <a:headEnd/>
            <a:tailEnd/>
          </a:ln>
        </p:spPr>
        <p:txBody>
          <a:bodyPr/>
          <a:lstStyle/>
          <a:p>
            <a:endParaRPr lang="zh-CN" altLang="en-US">
              <a:latin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0961" name="标题 69633"/>
          <p:cNvSpPr>
            <a:spLocks noGrp="1" noChangeArrowheads="1"/>
          </p:cNvSpPr>
          <p:nvPr>
            <p:ph type="title"/>
          </p:nvPr>
        </p:nvSpPr>
        <p:spPr/>
        <p:txBody>
          <a:bodyPr/>
          <a:lstStyle/>
          <a:p>
            <a:r>
              <a:rPr lang="zh-CN" altLang="en-US" b="1" dirty="0" smtClean="0">
                <a:solidFill>
                  <a:srgbClr val="FF0000"/>
                </a:solidFill>
              </a:rPr>
              <a:t>二、如何分析说明文的语言特色 </a:t>
            </a:r>
          </a:p>
        </p:txBody>
      </p:sp>
      <p:sp>
        <p:nvSpPr>
          <p:cNvPr id="40962" name="文本占位符 69634"/>
          <p:cNvSpPr>
            <a:spLocks noGrp="1" noChangeArrowheads="1"/>
          </p:cNvSpPr>
          <p:nvPr>
            <p:ph type="body" idx="1"/>
          </p:nvPr>
        </p:nvSpPr>
        <p:spPr/>
        <p:txBody>
          <a:bodyPr/>
          <a:lstStyle/>
          <a:p>
            <a:r>
              <a:rPr lang="zh-CN" altLang="en-US" b="1" dirty="0" smtClean="0"/>
              <a:t>首先，了解说明文语言的特点</a:t>
            </a:r>
            <a:r>
              <a:rPr lang="en-US" b="1" dirty="0" smtClean="0">
                <a:latin typeface="Times New Roman"/>
              </a:rPr>
              <a:t>——</a:t>
            </a:r>
            <a:r>
              <a:rPr lang="zh-CN" altLang="en-US" b="1" dirty="0" smtClean="0">
                <a:solidFill>
                  <a:srgbClr val="FF0000"/>
                </a:solidFill>
              </a:rPr>
              <a:t>准确性</a:t>
            </a:r>
            <a:r>
              <a:rPr lang="zh-CN" altLang="en-US" b="1" dirty="0" smtClean="0"/>
              <a:t>、</a:t>
            </a:r>
            <a:r>
              <a:rPr lang="zh-CN" altLang="en-US" b="1" dirty="0" smtClean="0">
                <a:solidFill>
                  <a:srgbClr val="FF0000"/>
                </a:solidFill>
              </a:rPr>
              <a:t>科学性</a:t>
            </a:r>
            <a:r>
              <a:rPr lang="zh-CN" altLang="en-US" b="1" dirty="0" smtClean="0"/>
              <a:t>。</a:t>
            </a:r>
          </a:p>
          <a:p>
            <a:r>
              <a:rPr lang="zh-CN" altLang="en-US" b="1" dirty="0" smtClean="0"/>
              <a:t>其次，说明文语言的准确性主要体现在以下几类词上：</a:t>
            </a:r>
          </a:p>
          <a:p>
            <a:r>
              <a:rPr lang="en-US" b="1" dirty="0" smtClean="0"/>
              <a:t>1</a:t>
            </a:r>
            <a:r>
              <a:rPr lang="zh-CN" altLang="en-US" b="1" dirty="0" smtClean="0"/>
              <a:t>、</a:t>
            </a:r>
            <a:r>
              <a:rPr lang="zh-CN" altLang="en-US" b="1" dirty="0" smtClean="0">
                <a:solidFill>
                  <a:srgbClr val="FF0000"/>
                </a:solidFill>
              </a:rPr>
              <a:t>数词</a:t>
            </a:r>
            <a:r>
              <a:rPr lang="zh-CN" altLang="en-US" b="1" dirty="0" smtClean="0"/>
              <a:t>（包括约数和确数）。</a:t>
            </a:r>
          </a:p>
          <a:p>
            <a:r>
              <a:rPr lang="en-US" b="1" dirty="0" smtClean="0"/>
              <a:t>2</a:t>
            </a:r>
            <a:r>
              <a:rPr lang="zh-CN" altLang="en-US" b="1" dirty="0" smtClean="0"/>
              <a:t>、表示</a:t>
            </a:r>
            <a:r>
              <a:rPr lang="zh-CN" altLang="en-US" b="1" dirty="0" smtClean="0">
                <a:solidFill>
                  <a:srgbClr val="FF0000"/>
                </a:solidFill>
              </a:rPr>
              <a:t>修饰</a:t>
            </a:r>
            <a:r>
              <a:rPr lang="zh-CN" altLang="en-US" b="1" dirty="0" smtClean="0"/>
              <a:t>的或者表示</a:t>
            </a:r>
            <a:r>
              <a:rPr lang="zh-CN" altLang="en-US" b="1" dirty="0" smtClean="0">
                <a:solidFill>
                  <a:srgbClr val="FF0000"/>
                </a:solidFill>
              </a:rPr>
              <a:t>限制</a:t>
            </a:r>
            <a:r>
              <a:rPr lang="zh-CN" altLang="en-US" b="1" dirty="0" smtClean="0"/>
              <a:t>的词语。</a:t>
            </a:r>
          </a:p>
          <a:p>
            <a:r>
              <a:rPr lang="en-US" b="1" dirty="0" smtClean="0"/>
              <a:t>3</a:t>
            </a:r>
            <a:r>
              <a:rPr lang="zh-CN" altLang="en-US" b="1" dirty="0" smtClean="0"/>
              <a:t>、表示</a:t>
            </a:r>
            <a:r>
              <a:rPr lang="zh-CN" altLang="en-US" b="1" dirty="0" smtClean="0">
                <a:solidFill>
                  <a:srgbClr val="FF0000"/>
                </a:solidFill>
              </a:rPr>
              <a:t>肯定、估计、推测</a:t>
            </a:r>
            <a:r>
              <a:rPr lang="zh-CN" altLang="en-US" b="1" dirty="0" smtClean="0"/>
              <a:t>等语气的词语。</a:t>
            </a:r>
          </a:p>
          <a:p>
            <a:r>
              <a:rPr lang="en-US" b="1" dirty="0" smtClean="0"/>
              <a:t>4</a:t>
            </a:r>
            <a:r>
              <a:rPr lang="zh-CN" altLang="en-US" b="1" dirty="0" smtClean="0"/>
              <a:t>、其他表示事物特性的词语。</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1985" name="标题 70657"/>
          <p:cNvSpPr>
            <a:spLocks noGrp="1" noChangeArrowheads="1"/>
          </p:cNvSpPr>
          <p:nvPr>
            <p:ph type="title"/>
          </p:nvPr>
        </p:nvSpPr>
        <p:spPr/>
        <p:txBody>
          <a:bodyPr/>
          <a:lstStyle/>
          <a:p>
            <a:r>
              <a:rPr lang="zh-CN" altLang="en-US" b="1" dirty="0" smtClean="0">
                <a:solidFill>
                  <a:srgbClr val="FF0000"/>
                </a:solidFill>
              </a:rPr>
              <a:t>如何分析说明文语言的准确性</a:t>
            </a:r>
          </a:p>
        </p:txBody>
      </p:sp>
      <p:sp>
        <p:nvSpPr>
          <p:cNvPr id="41986" name="文本占位符 70658"/>
          <p:cNvSpPr>
            <a:spLocks noGrp="1" noChangeArrowheads="1"/>
          </p:cNvSpPr>
          <p:nvPr>
            <p:ph type="body" idx="1"/>
          </p:nvPr>
        </p:nvSpPr>
        <p:spPr/>
        <p:txBody>
          <a:bodyPr/>
          <a:lstStyle/>
          <a:p>
            <a:pPr>
              <a:lnSpc>
                <a:spcPct val="90000"/>
              </a:lnSpc>
              <a:buNone/>
            </a:pPr>
            <a:r>
              <a:rPr lang="zh-CN" altLang="en-US" sz="4800" b="1" dirty="0" smtClean="0">
                <a:solidFill>
                  <a:srgbClr val="7030A0"/>
                </a:solidFill>
              </a:rPr>
              <a:t>示例</a:t>
            </a:r>
            <a:r>
              <a:rPr lang="en-US" altLang="zh-CN" sz="4800" b="1" dirty="0" smtClean="0">
                <a:solidFill>
                  <a:srgbClr val="7030A0"/>
                </a:solidFill>
              </a:rPr>
              <a:t>1</a:t>
            </a:r>
            <a:r>
              <a:rPr lang="zh-CN" altLang="en-US" sz="3600" b="1" dirty="0" smtClean="0"/>
              <a:t>： </a:t>
            </a:r>
          </a:p>
          <a:p>
            <a:pPr>
              <a:lnSpc>
                <a:spcPct val="90000"/>
              </a:lnSpc>
              <a:buNone/>
            </a:pPr>
            <a:r>
              <a:rPr lang="zh-CN" altLang="en-US" sz="3600" b="1" dirty="0" smtClean="0">
                <a:latin typeface="Times New Roman"/>
              </a:rPr>
              <a:t>“</a:t>
            </a:r>
            <a:r>
              <a:rPr lang="zh-CN" altLang="en-US" sz="3600" b="1" dirty="0" smtClean="0"/>
              <a:t>苏州园林</a:t>
            </a:r>
            <a:r>
              <a:rPr lang="zh-CN" altLang="en-US" sz="3600" b="1" dirty="0" smtClean="0">
                <a:solidFill>
                  <a:srgbClr val="FF0000"/>
                </a:solidFill>
              </a:rPr>
              <a:t>据说</a:t>
            </a:r>
            <a:r>
              <a:rPr lang="zh-CN" altLang="en-US" sz="3600" b="1" dirty="0" smtClean="0"/>
              <a:t>有</a:t>
            </a:r>
            <a:r>
              <a:rPr lang="zh-CN" altLang="en-US" sz="3600" b="1" dirty="0" smtClean="0">
                <a:solidFill>
                  <a:srgbClr val="7030A0"/>
                </a:solidFill>
              </a:rPr>
              <a:t>一百多处</a:t>
            </a:r>
            <a:r>
              <a:rPr lang="zh-CN" altLang="en-US" sz="3600" b="1" dirty="0" smtClean="0"/>
              <a:t>，我到过的不过十多处。其他地方的园林我也到过一些</a:t>
            </a:r>
            <a:r>
              <a:rPr lang="zh-CN" altLang="en-US" sz="3600" b="1" dirty="0" smtClean="0">
                <a:latin typeface="Times New Roman"/>
              </a:rPr>
              <a:t>”</a:t>
            </a:r>
            <a:r>
              <a:rPr lang="zh-CN" altLang="en-US" sz="3600" b="1" dirty="0" smtClean="0"/>
              <a:t>，其中</a:t>
            </a:r>
            <a:r>
              <a:rPr lang="zh-CN" altLang="en-US" sz="3600" b="1" dirty="0" smtClean="0">
                <a:latin typeface="Times New Roman"/>
              </a:rPr>
              <a:t>“</a:t>
            </a:r>
            <a:r>
              <a:rPr lang="zh-CN" altLang="en-US" sz="3600" b="1" dirty="0" smtClean="0">
                <a:solidFill>
                  <a:srgbClr val="FF0000"/>
                </a:solidFill>
              </a:rPr>
              <a:t>据说</a:t>
            </a:r>
            <a:r>
              <a:rPr lang="zh-CN" altLang="en-US" sz="3600" b="1" dirty="0" smtClean="0">
                <a:latin typeface="Times New Roman"/>
              </a:rPr>
              <a:t>”</a:t>
            </a:r>
            <a:r>
              <a:rPr lang="zh-CN" altLang="en-US" sz="3600" b="1" dirty="0" smtClean="0"/>
              <a:t>一词，表明了后面所说的苏州园林有</a:t>
            </a:r>
            <a:r>
              <a:rPr lang="zh-CN" altLang="en-US" sz="3600" b="1" dirty="0" smtClean="0">
                <a:latin typeface="Times New Roman"/>
              </a:rPr>
              <a:t>“</a:t>
            </a:r>
            <a:r>
              <a:rPr lang="zh-CN" altLang="en-US" sz="3600" b="1" dirty="0" smtClean="0">
                <a:solidFill>
                  <a:srgbClr val="7030A0"/>
                </a:solidFill>
              </a:rPr>
              <a:t>一百多处</a:t>
            </a:r>
            <a:r>
              <a:rPr lang="zh-CN" altLang="en-US" sz="3600" b="1" dirty="0" smtClean="0">
                <a:latin typeface="Times New Roman"/>
              </a:rPr>
              <a:t>”</a:t>
            </a:r>
            <a:r>
              <a:rPr lang="zh-CN" altLang="en-US" sz="3600" b="1" dirty="0" smtClean="0"/>
              <a:t>是听说的，而不是作者统计的，这是留有余地的说法。但如果我们去掉了这个词语，又会有什么意味呢？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1682" name="文本占位符 71681"/>
          <p:cNvSpPr>
            <a:spLocks noGrp="1" noChangeArrowheads="1"/>
          </p:cNvSpPr>
          <p:nvPr>
            <p:ph type="body" idx="1"/>
          </p:nvPr>
        </p:nvSpPr>
        <p:spPr/>
        <p:txBody>
          <a:bodyPr>
            <a:normAutofit fontScale="92500"/>
          </a:bodyPr>
          <a:lstStyle/>
          <a:p>
            <a:pPr>
              <a:buFont typeface="Arial" pitchFamily="34" charset="0"/>
              <a:buNone/>
            </a:pPr>
            <a:r>
              <a:rPr lang="zh-CN" altLang="en-US" b="1" dirty="0" smtClean="0"/>
              <a:t>  </a:t>
            </a:r>
            <a:r>
              <a:rPr lang="zh-CN" altLang="en-US" sz="5200" b="1" dirty="0" smtClean="0">
                <a:solidFill>
                  <a:srgbClr val="7030A0"/>
                </a:solidFill>
              </a:rPr>
              <a:t>示例</a:t>
            </a:r>
            <a:r>
              <a:rPr lang="en-US" altLang="zh-CN" sz="5200" b="1" dirty="0" smtClean="0">
                <a:solidFill>
                  <a:srgbClr val="7030A0"/>
                </a:solidFill>
              </a:rPr>
              <a:t>2</a:t>
            </a:r>
            <a:r>
              <a:rPr lang="zh-CN" altLang="en-US" sz="5200" b="1" dirty="0" smtClean="0">
                <a:solidFill>
                  <a:srgbClr val="7030A0"/>
                </a:solidFill>
              </a:rPr>
              <a:t>：</a:t>
            </a:r>
            <a:endParaRPr lang="en-US" altLang="zh-CN" sz="5200" b="1" dirty="0" smtClean="0">
              <a:solidFill>
                <a:srgbClr val="7030A0"/>
              </a:solidFill>
            </a:endParaRPr>
          </a:p>
          <a:p>
            <a:pPr>
              <a:buFont typeface="Arial" pitchFamily="34" charset="0"/>
              <a:buNone/>
            </a:pPr>
            <a:r>
              <a:rPr lang="zh-CN" altLang="en-US" dirty="0" smtClean="0"/>
              <a:t> 再读第四段，</a:t>
            </a:r>
            <a:r>
              <a:rPr lang="zh-CN" altLang="en-US" dirty="0" smtClean="0">
                <a:latin typeface="Times New Roman"/>
              </a:rPr>
              <a:t>“</a:t>
            </a:r>
            <a:r>
              <a:rPr lang="zh-CN" altLang="en-US" dirty="0" smtClean="0"/>
              <a:t>至于池沼，大多引用活水</a:t>
            </a:r>
            <a:r>
              <a:rPr lang="zh-CN" altLang="en-US" dirty="0" smtClean="0">
                <a:latin typeface="Times New Roman"/>
              </a:rPr>
              <a:t>”</a:t>
            </a:r>
            <a:r>
              <a:rPr lang="zh-CN" altLang="en-US" dirty="0" smtClean="0"/>
              <a:t>一句中，</a:t>
            </a:r>
            <a:r>
              <a:rPr lang="zh-CN" altLang="en-US" dirty="0" smtClean="0">
                <a:latin typeface="Times New Roman"/>
              </a:rPr>
              <a:t>“</a:t>
            </a:r>
            <a:r>
              <a:rPr lang="zh-CN" altLang="en-US" b="1" dirty="0" smtClean="0">
                <a:solidFill>
                  <a:srgbClr val="FF0000"/>
                </a:solidFill>
              </a:rPr>
              <a:t>大多</a:t>
            </a:r>
            <a:r>
              <a:rPr lang="zh-CN" altLang="en-US" dirty="0" smtClean="0">
                <a:latin typeface="Times New Roman"/>
              </a:rPr>
              <a:t>”</a:t>
            </a:r>
            <a:r>
              <a:rPr lang="zh-CN" altLang="en-US" dirty="0" smtClean="0"/>
              <a:t>一词可以去掉吗，为什么呢？</a:t>
            </a:r>
          </a:p>
          <a:p>
            <a:pPr>
              <a:buFont typeface="Arial" pitchFamily="34" charset="0"/>
              <a:buNone/>
            </a:pPr>
            <a:endParaRPr lang="zh-CN" altLang="en-US" dirty="0" smtClean="0"/>
          </a:p>
          <a:p>
            <a:pPr>
              <a:buNone/>
            </a:pPr>
            <a:r>
              <a:rPr lang="zh-CN" altLang="en-US" dirty="0" smtClean="0"/>
              <a:t>不能去掉。因为</a:t>
            </a:r>
            <a:r>
              <a:rPr lang="zh-CN" altLang="en-US" dirty="0" smtClean="0">
                <a:latin typeface="Times New Roman"/>
              </a:rPr>
              <a:t>“</a:t>
            </a:r>
            <a:r>
              <a:rPr lang="zh-CN" altLang="en-US" b="1" u="sng" dirty="0" smtClean="0">
                <a:solidFill>
                  <a:srgbClr val="FF0000"/>
                </a:solidFill>
              </a:rPr>
              <a:t>大多</a:t>
            </a:r>
            <a:r>
              <a:rPr lang="zh-CN" altLang="en-US" dirty="0" smtClean="0">
                <a:latin typeface="Times New Roman"/>
              </a:rPr>
              <a:t>”</a:t>
            </a:r>
            <a:r>
              <a:rPr lang="zh-CN" altLang="en-US" dirty="0" smtClean="0"/>
              <a:t>一词表示</a:t>
            </a:r>
            <a:r>
              <a:rPr lang="zh-CN" altLang="en-US" b="1" u="sng" dirty="0" smtClean="0">
                <a:solidFill>
                  <a:srgbClr val="FF0000"/>
                </a:solidFill>
              </a:rPr>
              <a:t>大部分的池沼是引用活水的，并不是全部都是这样的</a:t>
            </a:r>
            <a:r>
              <a:rPr lang="zh-CN" altLang="en-US" dirty="0" smtClean="0"/>
              <a:t>。如果去掉了，就表示</a:t>
            </a:r>
            <a:r>
              <a:rPr lang="zh-CN" altLang="en-US" b="1" u="sng" dirty="0" smtClean="0">
                <a:solidFill>
                  <a:srgbClr val="FF0000"/>
                </a:solidFill>
              </a:rPr>
              <a:t>所有的池沼都是引用活水</a:t>
            </a:r>
            <a:r>
              <a:rPr lang="zh-CN" altLang="en-US" b="1" u="sng" dirty="0" smtClean="0"/>
              <a:t>，这与事实不符</a:t>
            </a:r>
            <a:r>
              <a:rPr lang="zh-CN" altLang="en-US" dirty="0" smtClean="0"/>
              <a:t>，就不能体现说明语言的准确性。  </a:t>
            </a:r>
          </a:p>
        </p:txBody>
      </p:sp>
      <p:sp>
        <p:nvSpPr>
          <p:cNvPr id="71683" name="标题 71682"/>
          <p:cNvSpPr>
            <a:spLocks noGrp="1" noChangeArrowheads="1"/>
          </p:cNvSpPr>
          <p:nvPr>
            <p:ph type="title"/>
          </p:nvPr>
        </p:nvSpPr>
        <p:spPr/>
        <p:txBody>
          <a:bodyPr/>
          <a:lstStyle/>
          <a:p>
            <a:r>
              <a:rPr lang="zh-CN" altLang="en-US" b="1" dirty="0" smtClean="0">
                <a:solidFill>
                  <a:srgbClr val="FF0000"/>
                </a:solidFill>
              </a:rPr>
              <a:t>如何分析说明文语言的准确性</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box(in)">
                                      <p:cBhvr>
                                        <p:cTn id="7" dur="500"/>
                                        <p:tgtEl>
                                          <p:spTgt spid="7168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682">
                                            <p:txEl>
                                              <p:pRg st="0" end="0"/>
                                            </p:txEl>
                                          </p:spTgt>
                                        </p:tgtEl>
                                        <p:attrNameLst>
                                          <p:attrName>style.visibility</p:attrName>
                                        </p:attrNameLst>
                                      </p:cBhvr>
                                      <p:to>
                                        <p:strVal val="visible"/>
                                      </p:to>
                                    </p:set>
                                    <p:animEffect transition="in" filter="box(in)">
                                      <p:cBhvr>
                                        <p:cTn id="12" dur="500"/>
                                        <p:tgtEl>
                                          <p:spTgt spid="716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1682">
                                            <p:txEl>
                                              <p:pRg st="1" end="1"/>
                                            </p:txEl>
                                          </p:spTgt>
                                        </p:tgtEl>
                                        <p:attrNameLst>
                                          <p:attrName>style.visibility</p:attrName>
                                        </p:attrNameLst>
                                      </p:cBhvr>
                                      <p:to>
                                        <p:strVal val="visible"/>
                                      </p:to>
                                    </p:set>
                                    <p:animEffect transition="in" filter="box(in)">
                                      <p:cBhvr>
                                        <p:cTn id="17" dur="500"/>
                                        <p:tgtEl>
                                          <p:spTgt spid="7168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71682">
                                            <p:txEl>
                                              <p:pRg st="3" end="3"/>
                                            </p:txEl>
                                          </p:spTgt>
                                        </p:tgtEl>
                                        <p:attrNameLst>
                                          <p:attrName>style.visibility</p:attrName>
                                        </p:attrNameLst>
                                      </p:cBhvr>
                                      <p:to>
                                        <p:strVal val="visible"/>
                                      </p:to>
                                    </p:set>
                                    <p:anim calcmode="lin" valueType="num">
                                      <p:cBhvr>
                                        <p:cTn id="22" dur="500" fill="hold"/>
                                        <p:tgtEl>
                                          <p:spTgt spid="7168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1682">
                                            <p:txEl>
                                              <p:pRg st="3" end="3"/>
                                            </p:txEl>
                                          </p:spTgt>
                                        </p:tgtEl>
                                        <p:attrNameLst>
                                          <p:attrName>ppt_y</p:attrName>
                                        </p:attrNameLst>
                                      </p:cBhvr>
                                      <p:tavLst>
                                        <p:tav tm="0">
                                          <p:val>
                                            <p:strVal val="#ppt_y"/>
                                          </p:val>
                                        </p:tav>
                                        <p:tav tm="100000">
                                          <p:val>
                                            <p:strVal val="#ppt_y"/>
                                          </p:val>
                                        </p:tav>
                                      </p:tavLst>
                                    </p:anim>
                                    <p:anim calcmode="lin" valueType="num">
                                      <p:cBhvr>
                                        <p:cTn id="24" dur="500" fill="hold"/>
                                        <p:tgtEl>
                                          <p:spTgt spid="7168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168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16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苏州园林"/>
          <p:cNvPicPr>
            <a:picLocks noChangeAspect="1" noChangeArrowheads="1"/>
          </p:cNvPicPr>
          <p:nvPr/>
        </p:nvPicPr>
        <p:blipFill>
          <a:blip r:embed="rId2" cstate="print"/>
          <a:srcRect/>
          <a:stretch>
            <a:fillRect/>
          </a:stretch>
        </p:blipFill>
        <p:spPr bwMode="auto">
          <a:xfrm>
            <a:off x="0" y="0"/>
            <a:ext cx="9144000" cy="6804025"/>
          </a:xfrm>
          <a:prstGeom prst="rect">
            <a:avLst/>
          </a:prstGeom>
          <a:noFill/>
          <a:ln w="9525">
            <a:noFill/>
            <a:miter lim="800000"/>
            <a:headEnd/>
            <a:tailEnd/>
          </a:ln>
        </p:spPr>
      </p:pic>
      <p:sp>
        <p:nvSpPr>
          <p:cNvPr id="6" name="TextBox 5"/>
          <p:cNvSpPr txBox="1"/>
          <p:nvPr/>
        </p:nvSpPr>
        <p:spPr>
          <a:xfrm>
            <a:off x="611560" y="3068960"/>
            <a:ext cx="7560840" cy="1938992"/>
          </a:xfrm>
          <a:prstGeom prst="rect">
            <a:avLst/>
          </a:prstGeom>
          <a:noFill/>
        </p:spPr>
        <p:txBody>
          <a:bodyPr wrap="square" rtlCol="0">
            <a:spAutoFit/>
          </a:bodyPr>
          <a:lstStyle/>
          <a:p>
            <a:r>
              <a:rPr lang="zh-CN" altLang="en-US" sz="6000" b="1" dirty="0" smtClean="0">
                <a:solidFill>
                  <a:srgbClr val="FF0000"/>
                </a:solidFill>
              </a:rPr>
              <a:t>三、阅读</a:t>
            </a:r>
            <a:r>
              <a:rPr lang="en-US" altLang="zh-CN" sz="6000" b="1" dirty="0" smtClean="0">
                <a:solidFill>
                  <a:srgbClr val="FF0000"/>
                </a:solidFill>
              </a:rPr>
              <a:t>《</a:t>
            </a:r>
            <a:r>
              <a:rPr lang="zh-CN" altLang="en-US" sz="6000" b="1" dirty="0" smtClean="0">
                <a:solidFill>
                  <a:srgbClr val="FF0000"/>
                </a:solidFill>
              </a:rPr>
              <a:t>苏州园林</a:t>
            </a:r>
            <a:r>
              <a:rPr lang="en-US" altLang="zh-CN" sz="6000" b="1" dirty="0" smtClean="0">
                <a:solidFill>
                  <a:srgbClr val="FF0000"/>
                </a:solidFill>
              </a:rPr>
              <a:t>》</a:t>
            </a:r>
          </a:p>
          <a:p>
            <a:r>
              <a:rPr lang="zh-CN" altLang="en-US" sz="6000" b="1" dirty="0">
                <a:solidFill>
                  <a:srgbClr val="7030A0"/>
                </a:solidFill>
              </a:rPr>
              <a:t>整体感</a:t>
            </a:r>
            <a:r>
              <a:rPr lang="zh-CN" altLang="en-US" sz="6000" b="1" dirty="0" smtClean="0">
                <a:solidFill>
                  <a:srgbClr val="7030A0"/>
                </a:solidFill>
              </a:rPr>
              <a:t>知课文</a:t>
            </a:r>
            <a:endParaRPr lang="zh-CN" altLang="en-US" sz="6000" b="1" dirty="0">
              <a:solidFill>
                <a:srgbClr val="7030A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2706" name="文本占位符 72705"/>
          <p:cNvSpPr>
            <a:spLocks noGrp="1" noChangeArrowheads="1"/>
          </p:cNvSpPr>
          <p:nvPr>
            <p:ph type="body" idx="1"/>
          </p:nvPr>
        </p:nvSpPr>
        <p:spPr>
          <a:xfrm>
            <a:off x="457200" y="1341438"/>
            <a:ext cx="8229600" cy="5040312"/>
          </a:xfrm>
        </p:spPr>
        <p:txBody>
          <a:bodyPr/>
          <a:lstStyle/>
          <a:p>
            <a:pPr>
              <a:lnSpc>
                <a:spcPct val="80000"/>
              </a:lnSpc>
            </a:pPr>
            <a:r>
              <a:rPr lang="en-US" sz="3600" b="1" dirty="0" smtClean="0"/>
              <a:t>1</a:t>
            </a:r>
            <a:r>
              <a:rPr lang="zh-CN" altLang="en-US" sz="3600" b="1" dirty="0" smtClean="0"/>
              <a:t>、加点词语能否删去？为什么？</a:t>
            </a:r>
          </a:p>
          <a:p>
            <a:pPr>
              <a:lnSpc>
                <a:spcPct val="80000"/>
              </a:lnSpc>
              <a:buFont typeface="Arial" pitchFamily="34" charset="0"/>
              <a:buNone/>
            </a:pPr>
            <a:endParaRPr lang="zh-CN" altLang="en-US" sz="900" dirty="0" smtClean="0"/>
          </a:p>
          <a:p>
            <a:pPr>
              <a:lnSpc>
                <a:spcPct val="80000"/>
              </a:lnSpc>
              <a:buFont typeface="Arial" pitchFamily="34" charset="0"/>
              <a:buNone/>
            </a:pPr>
            <a:r>
              <a:rPr lang="en-US" sz="5400" dirty="0" smtClean="0">
                <a:latin typeface="Times New Roman"/>
              </a:rPr>
              <a:t>·</a:t>
            </a:r>
            <a:r>
              <a:rPr lang="en-US" sz="5400" dirty="0" smtClean="0"/>
              <a:t> </a:t>
            </a:r>
            <a:r>
              <a:rPr lang="zh-CN" altLang="en-US" sz="2800" dirty="0" smtClean="0"/>
              <a:t>分析思路（</a:t>
            </a:r>
            <a:r>
              <a:rPr lang="en-US" sz="2800" dirty="0" smtClean="0"/>
              <a:t>1</a:t>
            </a:r>
            <a:r>
              <a:rPr lang="zh-CN" altLang="en-US" sz="2800" dirty="0" smtClean="0"/>
              <a:t>）：不能。用了</a:t>
            </a:r>
            <a:r>
              <a:rPr lang="zh-CN" altLang="en-US" sz="2800" u="sng" dirty="0" smtClean="0"/>
              <a:t> </a:t>
            </a:r>
            <a:r>
              <a:rPr lang="zh-CN" altLang="en-US" sz="2800" u="sng" dirty="0" smtClean="0">
                <a:latin typeface="Times New Roman"/>
              </a:rPr>
              <a:t>“</a:t>
            </a:r>
            <a:r>
              <a:rPr lang="zh-CN" altLang="en-US" sz="2800" b="1" u="sng" dirty="0" smtClean="0">
                <a:solidFill>
                  <a:srgbClr val="FF0000"/>
                </a:solidFill>
              </a:rPr>
              <a:t>甲</a:t>
            </a:r>
            <a:r>
              <a:rPr lang="zh-CN" altLang="en-US" sz="2800" u="sng" dirty="0" smtClean="0">
                <a:latin typeface="Times New Roman"/>
              </a:rPr>
              <a:t>”</a:t>
            </a:r>
            <a:r>
              <a:rPr lang="zh-CN" altLang="en-US" sz="2800" u="sng" dirty="0" smtClean="0"/>
              <a:t>   </a:t>
            </a:r>
            <a:r>
              <a:rPr lang="zh-CN" altLang="en-US" sz="2800" dirty="0" smtClean="0"/>
              <a:t>这个词语，</a:t>
            </a:r>
            <a:r>
              <a:rPr lang="zh-CN" altLang="en-US" sz="2800" b="1" dirty="0" smtClean="0">
                <a:solidFill>
                  <a:srgbClr val="FF0000"/>
                </a:solidFill>
              </a:rPr>
              <a:t>生动形象地</a:t>
            </a:r>
            <a:r>
              <a:rPr lang="zh-CN" altLang="en-US" sz="2800" dirty="0" smtClean="0"/>
              <a:t>（或具体、准确地）说明了</a:t>
            </a:r>
            <a:r>
              <a:rPr lang="en-US" sz="2800" dirty="0" smtClean="0">
                <a:latin typeface="Times New Roman"/>
              </a:rPr>
              <a:t>……</a:t>
            </a:r>
            <a:r>
              <a:rPr lang="zh-CN" altLang="en-US" sz="2800" dirty="0" smtClean="0"/>
              <a:t>（</a:t>
            </a:r>
            <a:r>
              <a:rPr lang="zh-CN" altLang="en-US" sz="2800" b="1" dirty="0" smtClean="0">
                <a:solidFill>
                  <a:srgbClr val="FF0000"/>
                </a:solidFill>
              </a:rPr>
              <a:t>说明对象</a:t>
            </a:r>
            <a:r>
              <a:rPr lang="zh-CN" altLang="en-US" sz="2800" dirty="0" smtClean="0"/>
              <a:t>）的</a:t>
            </a:r>
            <a:r>
              <a:rPr lang="en-US" sz="2800" dirty="0" smtClean="0">
                <a:latin typeface="Times New Roman"/>
              </a:rPr>
              <a:t>……</a:t>
            </a:r>
            <a:r>
              <a:rPr lang="zh-CN" altLang="en-US" sz="2800" dirty="0" smtClean="0"/>
              <a:t>（</a:t>
            </a:r>
            <a:r>
              <a:rPr lang="zh-CN" altLang="en-US" sz="2800" b="1" dirty="0" smtClean="0">
                <a:solidFill>
                  <a:srgbClr val="FF0000"/>
                </a:solidFill>
              </a:rPr>
              <a:t>特征</a:t>
            </a:r>
            <a:r>
              <a:rPr lang="zh-CN" altLang="en-US" sz="2800" dirty="0" smtClean="0"/>
              <a:t>）。如果删去了就没有这种效果。</a:t>
            </a:r>
          </a:p>
          <a:p>
            <a:pPr>
              <a:lnSpc>
                <a:spcPct val="80000"/>
              </a:lnSpc>
            </a:pPr>
            <a:r>
              <a:rPr lang="zh-CN" altLang="en-US" sz="2800" dirty="0" smtClean="0"/>
              <a:t>分析思路（</a:t>
            </a:r>
            <a:r>
              <a:rPr lang="en-US" sz="2800" dirty="0" smtClean="0"/>
              <a:t>2</a:t>
            </a:r>
            <a:r>
              <a:rPr lang="zh-CN" altLang="en-US" sz="2800" dirty="0" smtClean="0"/>
              <a:t>）：不能。</a:t>
            </a:r>
            <a:r>
              <a:rPr lang="zh-CN" altLang="en-US" sz="2800" u="sng" dirty="0" smtClean="0">
                <a:latin typeface="Times New Roman"/>
              </a:rPr>
              <a:t>“</a:t>
            </a:r>
            <a:r>
              <a:rPr lang="zh-CN" altLang="en-US" sz="2800" b="1" u="sng" dirty="0" smtClean="0">
                <a:solidFill>
                  <a:srgbClr val="FF0000"/>
                </a:solidFill>
              </a:rPr>
              <a:t>甲</a:t>
            </a:r>
            <a:r>
              <a:rPr lang="zh-CN" altLang="en-US" sz="2800" u="sng" dirty="0" smtClean="0">
                <a:latin typeface="Times New Roman"/>
              </a:rPr>
              <a:t>”</a:t>
            </a:r>
            <a:r>
              <a:rPr lang="zh-CN" altLang="en-US" sz="2800" dirty="0" smtClean="0"/>
              <a:t>这个词语表明了</a:t>
            </a:r>
            <a:r>
              <a:rPr lang="en-US" sz="2800" dirty="0" smtClean="0">
                <a:latin typeface="Times New Roman"/>
              </a:rPr>
              <a:t>……</a:t>
            </a:r>
            <a:r>
              <a:rPr lang="en-US" sz="2800" u="sng" dirty="0" smtClean="0"/>
              <a:t>        </a:t>
            </a:r>
            <a:r>
              <a:rPr lang="zh-CN" altLang="en-US" sz="2800" dirty="0" smtClean="0"/>
              <a:t>（</a:t>
            </a:r>
            <a:r>
              <a:rPr lang="zh-CN" altLang="en-US" sz="2800" b="1" dirty="0" smtClean="0">
                <a:solidFill>
                  <a:srgbClr val="FF0000"/>
                </a:solidFill>
              </a:rPr>
              <a:t>对象</a:t>
            </a:r>
            <a:r>
              <a:rPr lang="zh-CN" altLang="en-US" sz="2800" dirty="0" smtClean="0"/>
              <a:t>）的</a:t>
            </a:r>
            <a:r>
              <a:rPr lang="zh-CN" altLang="en-US" sz="2800" u="sng" dirty="0" smtClean="0"/>
              <a:t>       </a:t>
            </a:r>
            <a:r>
              <a:rPr lang="zh-CN" altLang="en-US" sz="2800" dirty="0" smtClean="0"/>
              <a:t>（</a:t>
            </a:r>
            <a:r>
              <a:rPr lang="zh-CN" altLang="en-US" sz="2800" b="1" dirty="0" smtClean="0">
                <a:solidFill>
                  <a:srgbClr val="FF0000"/>
                </a:solidFill>
              </a:rPr>
              <a:t>特征、性质、功用、地位、意义</a:t>
            </a:r>
            <a:r>
              <a:rPr lang="zh-CN" altLang="en-US" sz="2800" b="1" dirty="0" smtClean="0"/>
              <a:t>等</a:t>
            </a:r>
            <a:r>
              <a:rPr lang="zh-CN" altLang="en-US" sz="2800" dirty="0" smtClean="0"/>
              <a:t>），如果删去了句子的意思就变成了</a:t>
            </a:r>
            <a:r>
              <a:rPr lang="en-US" sz="2800" dirty="0" smtClean="0">
                <a:latin typeface="Times New Roman"/>
              </a:rPr>
              <a:t>……</a:t>
            </a:r>
            <a:r>
              <a:rPr lang="en-US" sz="2800" u="sng" dirty="0" smtClean="0"/>
              <a:t>                         </a:t>
            </a:r>
            <a:r>
              <a:rPr lang="zh-CN" altLang="en-US" sz="2800" dirty="0" smtClean="0"/>
              <a:t>（与原文意思相反或相对的），显得太绝对了，这与事实不符合。这样就体现了说明语言的</a:t>
            </a:r>
            <a:r>
              <a:rPr lang="zh-CN" altLang="en-US" sz="2800" b="1" dirty="0" smtClean="0">
                <a:solidFill>
                  <a:srgbClr val="FF0000"/>
                </a:solidFill>
              </a:rPr>
              <a:t>准确性</a:t>
            </a:r>
            <a:r>
              <a:rPr lang="zh-CN" altLang="en-US" sz="2800" dirty="0" smtClean="0"/>
              <a:t>、科学性。</a:t>
            </a:r>
          </a:p>
        </p:txBody>
      </p:sp>
      <p:sp>
        <p:nvSpPr>
          <p:cNvPr id="44034" name="标题 72706"/>
          <p:cNvSpPr>
            <a:spLocks noGrp="1" noChangeArrowheads="1"/>
          </p:cNvSpPr>
          <p:nvPr>
            <p:ph type="title"/>
          </p:nvPr>
        </p:nvSpPr>
        <p:spPr/>
        <p:txBody>
          <a:bodyPr>
            <a:normAutofit fontScale="90000"/>
          </a:bodyPr>
          <a:lstStyle/>
          <a:p>
            <a:r>
              <a:rPr lang="zh-CN" altLang="en-US" b="1" dirty="0" smtClean="0">
                <a:solidFill>
                  <a:srgbClr val="7030A0"/>
                </a:solidFill>
              </a:rPr>
              <a:t>分析说明文语言的准确性试题类型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mph" presetSubtype="0" nodeType="clickEffect">
                                  <p:stCondLst>
                                    <p:cond delay="0"/>
                                  </p:stCondLst>
                                  <p:childTnLst>
                                    <p:set>
                                      <p:cBhvr override="childStyle">
                                        <p:cTn id="6" dur="500" fill="hold"/>
                                        <p:tgtEl>
                                          <p:spTgt spid="72706">
                                            <p:txEl>
                                              <p:pRg st="2" end="2"/>
                                            </p:txEl>
                                          </p:spTgt>
                                        </p:tgtEl>
                                        <p:attrNameLst>
                                          <p:attrName>style.color</p:attrName>
                                        </p:attrNameLst>
                                      </p:cBhvr>
                                      <p:to>
                                        <p:clrVal>
                                          <a:schemeClr val="accent2"/>
                                        </p:clrVal>
                                      </p:to>
                                    </p:set>
                                    <p:set>
                                      <p:cBhvr override="childStyle">
                                        <p:cTn id="7" dur="500" fill="hold"/>
                                        <p:tgtEl>
                                          <p:spTgt spid="72706">
                                            <p:txEl>
                                              <p:pRg st="2" end="2"/>
                                            </p:txEl>
                                          </p:spTgt>
                                        </p:tgtEl>
                                        <p:attrNameLst>
                                          <p:attrName>style.fontStyle</p:attrName>
                                        </p:attrNameLst>
                                      </p:cBhvr>
                                      <p:to>
                                        <p:strVal val="italic"/>
                                      </p:to>
                                    </p:set>
                                    <p:set>
                                      <p:cBhvr>
                                        <p:cTn id="8" dur="500" fill="hold"/>
                                        <p:tgtEl>
                                          <p:spTgt spid="72706">
                                            <p:txEl>
                                              <p:pRg st="2" end="2"/>
                                            </p:txEl>
                                          </p:spTgt>
                                        </p:tgtEl>
                                        <p:attrNameLst>
                                          <p:attrName>style.fontWeight</p:attrName>
                                        </p:attrNameLst>
                                      </p:cBhvr>
                                      <p:to>
                                        <p:strVal val="bold"/>
                                      </p:to>
                                    </p:set>
                                    <p:set>
                                      <p:cBhvr>
                                        <p:cTn id="9" dur="500" fill="hold"/>
                                        <p:tgtEl>
                                          <p:spTgt spid="72706">
                                            <p:txEl>
                                              <p:pRg st="2" end="2"/>
                                            </p:txEl>
                                          </p:spTgt>
                                        </p:tgtEl>
                                        <p:attrNameLst>
                                          <p:attrName>style.textDecorationUnderline</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72706">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5057" name="文本占位符 73729"/>
          <p:cNvSpPr>
            <a:spLocks noGrp="1" noChangeArrowheads="1"/>
          </p:cNvSpPr>
          <p:nvPr>
            <p:ph type="body" idx="1"/>
          </p:nvPr>
        </p:nvSpPr>
        <p:spPr/>
        <p:txBody>
          <a:bodyPr/>
          <a:lstStyle/>
          <a:p>
            <a:r>
              <a:rPr lang="en-US" sz="3600" b="1" dirty="0" smtClean="0"/>
              <a:t>2</a:t>
            </a:r>
            <a:r>
              <a:rPr lang="zh-CN" altLang="en-US" sz="3600" b="1" dirty="0" smtClean="0"/>
              <a:t>、加点词语</a:t>
            </a:r>
            <a:r>
              <a:rPr lang="zh-CN" altLang="en-US" sz="3600" b="1" dirty="0" smtClean="0">
                <a:latin typeface="Times New Roman"/>
              </a:rPr>
              <a:t>“</a:t>
            </a:r>
            <a:r>
              <a:rPr lang="zh-CN" altLang="en-US" sz="3600" b="1" dirty="0" smtClean="0">
                <a:solidFill>
                  <a:srgbClr val="FF0000"/>
                </a:solidFill>
              </a:rPr>
              <a:t>甲</a:t>
            </a:r>
            <a:r>
              <a:rPr lang="zh-CN" altLang="en-US" sz="3600" b="1" dirty="0" smtClean="0">
                <a:latin typeface="Times New Roman"/>
              </a:rPr>
              <a:t>”</a:t>
            </a:r>
            <a:r>
              <a:rPr lang="zh-CN" altLang="en-US" sz="3600" b="1" dirty="0" smtClean="0"/>
              <a:t>有何作用（好在哪里或者有什么表达效果）？</a:t>
            </a:r>
          </a:p>
          <a:p>
            <a:pPr>
              <a:buFont typeface="Arial" pitchFamily="34" charset="0"/>
              <a:buNone/>
            </a:pPr>
            <a:endParaRPr lang="zh-CN" altLang="en-US" dirty="0" smtClean="0"/>
          </a:p>
          <a:p>
            <a:r>
              <a:rPr lang="zh-CN" altLang="en-US" dirty="0" smtClean="0"/>
              <a:t>分析思路：运用了</a:t>
            </a:r>
            <a:r>
              <a:rPr lang="zh-CN" altLang="en-US" dirty="0" smtClean="0">
                <a:latin typeface="Times New Roman"/>
              </a:rPr>
              <a:t>“</a:t>
            </a:r>
            <a:r>
              <a:rPr lang="zh-CN" altLang="en-US" b="1" dirty="0" smtClean="0">
                <a:solidFill>
                  <a:srgbClr val="FF0000"/>
                </a:solidFill>
              </a:rPr>
              <a:t>甲</a:t>
            </a:r>
            <a:r>
              <a:rPr lang="zh-CN" altLang="en-US" dirty="0" smtClean="0">
                <a:latin typeface="Times New Roman"/>
              </a:rPr>
              <a:t>”</a:t>
            </a:r>
            <a:r>
              <a:rPr lang="zh-CN" altLang="en-US" dirty="0" smtClean="0"/>
              <a:t>这个词语，</a:t>
            </a:r>
            <a:r>
              <a:rPr lang="zh-CN" altLang="en-US" b="1" dirty="0" smtClean="0">
                <a:solidFill>
                  <a:srgbClr val="FF0000"/>
                </a:solidFill>
              </a:rPr>
              <a:t>生动形象</a:t>
            </a:r>
            <a:r>
              <a:rPr lang="zh-CN" altLang="en-US" dirty="0" smtClean="0"/>
              <a:t>地（或具体、准确地）说明了</a:t>
            </a:r>
            <a:r>
              <a:rPr lang="en-US" dirty="0" smtClean="0">
                <a:latin typeface="Times New Roman"/>
              </a:rPr>
              <a:t>……</a:t>
            </a:r>
            <a:r>
              <a:rPr lang="zh-CN" altLang="en-US" dirty="0" smtClean="0"/>
              <a:t>（</a:t>
            </a:r>
            <a:r>
              <a:rPr lang="zh-CN" altLang="en-US" b="1" dirty="0" smtClean="0">
                <a:solidFill>
                  <a:srgbClr val="FF0000"/>
                </a:solidFill>
              </a:rPr>
              <a:t>说明对象</a:t>
            </a:r>
            <a:r>
              <a:rPr lang="zh-CN" altLang="en-US" dirty="0" smtClean="0"/>
              <a:t>）的</a:t>
            </a:r>
            <a:r>
              <a:rPr lang="en-US" dirty="0" smtClean="0">
                <a:latin typeface="Times New Roman"/>
              </a:rPr>
              <a:t>……</a:t>
            </a:r>
            <a:r>
              <a:rPr lang="zh-CN" altLang="en-US" dirty="0" smtClean="0"/>
              <a:t>（</a:t>
            </a:r>
            <a:r>
              <a:rPr lang="zh-CN" altLang="en-US" b="1" dirty="0" smtClean="0">
                <a:solidFill>
                  <a:srgbClr val="FF0000"/>
                </a:solidFill>
              </a:rPr>
              <a:t>特征</a:t>
            </a:r>
            <a:r>
              <a:rPr lang="zh-CN" altLang="en-US" dirty="0" smtClean="0"/>
              <a:t>）。能够激发读者的兴趣（或符合实际情况，具有科学性等）。</a:t>
            </a:r>
          </a:p>
          <a:p>
            <a:endParaRPr lang="zh-CN" altLang="en-US" dirty="0" smtClean="0"/>
          </a:p>
        </p:txBody>
      </p:sp>
      <p:sp>
        <p:nvSpPr>
          <p:cNvPr id="45058" name="标题 73730"/>
          <p:cNvSpPr>
            <a:spLocks noGrp="1" noChangeArrowheads="1"/>
          </p:cNvSpPr>
          <p:nvPr>
            <p:ph type="title"/>
          </p:nvPr>
        </p:nvSpPr>
        <p:spPr/>
        <p:txBody>
          <a:bodyPr>
            <a:normAutofit fontScale="90000"/>
          </a:bodyPr>
          <a:lstStyle/>
          <a:p>
            <a:r>
              <a:rPr lang="zh-CN" altLang="en-US" b="1" dirty="0" smtClean="0">
                <a:solidFill>
                  <a:srgbClr val="FF0000"/>
                </a:solidFill>
              </a:rPr>
              <a:t>分析说明文语言的准确性试题类型</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4754" name="文本占位符 74753"/>
          <p:cNvSpPr>
            <a:spLocks noGrp="1" noChangeArrowheads="1"/>
          </p:cNvSpPr>
          <p:nvPr>
            <p:ph type="body" idx="1"/>
          </p:nvPr>
        </p:nvSpPr>
        <p:spPr>
          <a:xfrm>
            <a:off x="457200" y="1196975"/>
            <a:ext cx="8229600" cy="4929188"/>
          </a:xfrm>
        </p:spPr>
        <p:txBody>
          <a:bodyPr/>
          <a:lstStyle/>
          <a:p>
            <a:r>
              <a:rPr lang="en-US" sz="3600" b="1" dirty="0" smtClean="0"/>
              <a:t>3</a:t>
            </a:r>
            <a:r>
              <a:rPr lang="zh-CN" altLang="en-US" sz="3600" b="1" dirty="0" smtClean="0"/>
              <a:t>、</a:t>
            </a:r>
            <a:r>
              <a:rPr lang="zh-CN" altLang="en-US" sz="3600" b="1" dirty="0" smtClean="0">
                <a:latin typeface="Times New Roman"/>
              </a:rPr>
              <a:t>“</a:t>
            </a:r>
            <a:r>
              <a:rPr lang="zh-CN" altLang="en-US" sz="3600" b="1" dirty="0" smtClean="0">
                <a:solidFill>
                  <a:srgbClr val="FF0000"/>
                </a:solidFill>
              </a:rPr>
              <a:t>甲</a:t>
            </a:r>
            <a:r>
              <a:rPr lang="zh-CN" altLang="en-US" sz="3600" b="1" dirty="0" smtClean="0">
                <a:latin typeface="Times New Roman"/>
              </a:rPr>
              <a:t>”</a:t>
            </a:r>
            <a:r>
              <a:rPr lang="zh-CN" altLang="en-US" sz="3600" b="1" dirty="0" smtClean="0"/>
              <a:t>这个词语能否替换为另一个词语</a:t>
            </a:r>
            <a:r>
              <a:rPr lang="zh-CN" altLang="en-US" sz="3600" b="1" dirty="0" smtClean="0">
                <a:latin typeface="Times New Roman"/>
              </a:rPr>
              <a:t>“</a:t>
            </a:r>
            <a:r>
              <a:rPr lang="zh-CN" altLang="en-US" sz="3600" b="1" dirty="0" smtClean="0"/>
              <a:t>乙</a:t>
            </a:r>
            <a:r>
              <a:rPr lang="zh-CN" altLang="en-US" sz="3600" b="1" dirty="0" smtClean="0">
                <a:latin typeface="Times New Roman"/>
              </a:rPr>
              <a:t>”</a:t>
            </a:r>
            <a:r>
              <a:rPr lang="zh-CN" altLang="en-US" sz="3600" b="1" dirty="0" smtClean="0"/>
              <a:t>，为什么？</a:t>
            </a:r>
          </a:p>
          <a:p>
            <a:endParaRPr lang="zh-CN" altLang="en-US" dirty="0" smtClean="0"/>
          </a:p>
          <a:p>
            <a:r>
              <a:rPr lang="zh-CN" altLang="en-US" dirty="0" smtClean="0"/>
              <a:t>分析思路：不能。因为</a:t>
            </a:r>
            <a:r>
              <a:rPr lang="zh-CN" altLang="en-US" dirty="0" smtClean="0">
                <a:latin typeface="Times New Roman"/>
              </a:rPr>
              <a:t>“</a:t>
            </a:r>
            <a:r>
              <a:rPr lang="zh-CN" altLang="en-US" b="1" dirty="0" smtClean="0">
                <a:solidFill>
                  <a:srgbClr val="FF0000"/>
                </a:solidFill>
              </a:rPr>
              <a:t>甲</a:t>
            </a:r>
            <a:r>
              <a:rPr lang="zh-CN" altLang="en-US" dirty="0" smtClean="0">
                <a:latin typeface="Times New Roman"/>
              </a:rPr>
              <a:t>”</a:t>
            </a:r>
            <a:r>
              <a:rPr lang="zh-CN" altLang="en-US" dirty="0" smtClean="0"/>
              <a:t>强调了</a:t>
            </a:r>
            <a:r>
              <a:rPr lang="zh-CN" altLang="en-US" u="sng" dirty="0" smtClean="0"/>
              <a:t>        </a:t>
            </a:r>
            <a:r>
              <a:rPr lang="zh-CN" altLang="en-US" b="1" dirty="0" smtClean="0"/>
              <a:t>（</a:t>
            </a:r>
            <a:r>
              <a:rPr lang="zh-CN" altLang="en-US" b="1" dirty="0" smtClean="0">
                <a:solidFill>
                  <a:srgbClr val="FF0000"/>
                </a:solidFill>
              </a:rPr>
              <a:t>对象</a:t>
            </a:r>
            <a:r>
              <a:rPr lang="zh-CN" altLang="en-US" dirty="0" smtClean="0"/>
              <a:t>）的</a:t>
            </a:r>
            <a:r>
              <a:rPr lang="zh-CN" altLang="en-US" u="sng" dirty="0" smtClean="0"/>
              <a:t>       </a:t>
            </a:r>
            <a:r>
              <a:rPr lang="zh-CN" altLang="en-US" dirty="0" smtClean="0"/>
              <a:t>（</a:t>
            </a:r>
            <a:r>
              <a:rPr lang="zh-CN" altLang="en-US" b="1" dirty="0" smtClean="0">
                <a:solidFill>
                  <a:srgbClr val="FF0000"/>
                </a:solidFill>
              </a:rPr>
              <a:t>特征或功用、地位、意义</a:t>
            </a:r>
            <a:r>
              <a:rPr lang="zh-CN" altLang="en-US" b="1" dirty="0" smtClean="0"/>
              <a:t>等</a:t>
            </a:r>
            <a:r>
              <a:rPr lang="zh-CN" altLang="en-US" dirty="0" smtClean="0"/>
              <a:t>），</a:t>
            </a:r>
            <a:r>
              <a:rPr lang="zh-CN" altLang="en-US" dirty="0" smtClean="0">
                <a:latin typeface="Times New Roman"/>
              </a:rPr>
              <a:t>“</a:t>
            </a:r>
            <a:r>
              <a:rPr lang="zh-CN" altLang="en-US" b="1" dirty="0" smtClean="0"/>
              <a:t>乙</a:t>
            </a:r>
            <a:r>
              <a:rPr lang="zh-CN" altLang="en-US" dirty="0" smtClean="0">
                <a:latin typeface="Times New Roman"/>
              </a:rPr>
              <a:t>”</a:t>
            </a:r>
            <a:r>
              <a:rPr lang="zh-CN" altLang="en-US" dirty="0" smtClean="0"/>
              <a:t>表明的是</a:t>
            </a:r>
            <a:r>
              <a:rPr lang="zh-CN" altLang="en-US" u="sng" dirty="0" smtClean="0"/>
              <a:t>          </a:t>
            </a:r>
            <a:r>
              <a:rPr lang="zh-CN" altLang="en-US" dirty="0" smtClean="0"/>
              <a:t>。如果改换后，就不能体现说明语言的准确性。</a:t>
            </a:r>
          </a:p>
          <a:p>
            <a:r>
              <a:rPr lang="zh-CN" altLang="en-US" b="1" dirty="0" smtClean="0">
                <a:solidFill>
                  <a:srgbClr val="FF0000"/>
                </a:solidFill>
              </a:rPr>
              <a:t>注意：这种题型要在答题中比较出二者的区别。</a:t>
            </a:r>
          </a:p>
          <a:p>
            <a:endParaRPr lang="zh-CN" altLang="en-US" b="1" dirty="0" smtClean="0">
              <a:solidFill>
                <a:srgbClr val="FF0000"/>
              </a:solidFill>
            </a:endParaRPr>
          </a:p>
        </p:txBody>
      </p:sp>
      <p:sp>
        <p:nvSpPr>
          <p:cNvPr id="46082" name="标题 74754"/>
          <p:cNvSpPr>
            <a:spLocks noGrp="1" noChangeArrowheads="1"/>
          </p:cNvSpPr>
          <p:nvPr>
            <p:ph type="title"/>
          </p:nvPr>
        </p:nvSpPr>
        <p:spPr>
          <a:xfrm>
            <a:off x="685800" y="609600"/>
            <a:ext cx="7772400" cy="777875"/>
          </a:xfrm>
        </p:spPr>
        <p:txBody>
          <a:bodyPr/>
          <a:lstStyle/>
          <a:p>
            <a:r>
              <a:rPr lang="zh-CN" altLang="en-US" smtClean="0">
                <a:solidFill>
                  <a:srgbClr val="FF0000"/>
                </a:solidFill>
              </a:rPr>
              <a:t>如何分析说明文语言的准确性</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74754">
                                            <p:txEl>
                                              <p:pRg st="3" end="3"/>
                                            </p:txEl>
                                          </p:spTgt>
                                        </p:tgtEl>
                                        <p:attrNameLst>
                                          <p:attrName>style.color</p:attrName>
                                        </p:attrNameLst>
                                      </p:cBhvr>
                                      <p:to>
                                        <a:schemeClr val="accent2"/>
                                      </p:to>
                                    </p:animClr>
                                    <p:animClr clrSpc="rgb" dir="cw">
                                      <p:cBhvr>
                                        <p:cTn id="7" dur="100" fill="hold"/>
                                        <p:tgtEl>
                                          <p:spTgt spid="74754">
                                            <p:txEl>
                                              <p:pRg st="3" end="3"/>
                                            </p:txEl>
                                          </p:spTgt>
                                        </p:tgtEl>
                                        <p:attrNameLst>
                                          <p:attrName>fillcolor</p:attrName>
                                        </p:attrNameLst>
                                      </p:cBhvr>
                                      <p:to>
                                        <a:schemeClr val="accent2"/>
                                      </p:to>
                                    </p:animClr>
                                    <p:set>
                                      <p:cBhvr>
                                        <p:cTn id="8" dur="100" fill="hold"/>
                                        <p:tgtEl>
                                          <p:spTgt spid="74754">
                                            <p:txEl>
                                              <p:pRg st="3" end="3"/>
                                            </p:txEl>
                                          </p:spTgt>
                                        </p:tgtEl>
                                        <p:attrNameLst>
                                          <p:attrName>fill.type</p:attrName>
                                        </p:attrNameLst>
                                      </p:cBhvr>
                                      <p:to>
                                        <p:strVal val="solid"/>
                                      </p:to>
                                    </p:set>
                                    <p:set>
                                      <p:cBhvr>
                                        <p:cTn id="9" dur="100" fill="hold"/>
                                        <p:tgtEl>
                                          <p:spTgt spid="74754">
                                            <p:txEl>
                                              <p:pRg st="3" end="3"/>
                                            </p:txEl>
                                          </p:spTgt>
                                        </p:tgtEl>
                                        <p:attrNameLst>
                                          <p:attrName>fill.on</p:attrName>
                                        </p:attrNameLst>
                                      </p:cBhvr>
                                      <p:to>
                                        <p:strVal val="true"/>
                                      </p:to>
                                    </p:set>
                                    <p:animRot by="120000">
                                      <p:cBhvr>
                                        <p:cTn id="10" dur="100" fill="hold">
                                          <p:stCondLst>
                                            <p:cond delay="0"/>
                                          </p:stCondLst>
                                        </p:cTn>
                                        <p:tgtEl>
                                          <p:spTgt spid="74754">
                                            <p:txEl>
                                              <p:pRg st="3" end="3"/>
                                            </p:txEl>
                                          </p:spTgt>
                                        </p:tgtEl>
                                        <p:attrNameLst>
                                          <p:attrName>r</p:attrName>
                                        </p:attrNameLst>
                                      </p:cBhvr>
                                    </p:animRot>
                                    <p:animRot by="-239820">
                                      <p:cBhvr>
                                        <p:cTn id="11" dur="200" fill="hold">
                                          <p:stCondLst>
                                            <p:cond delay="200"/>
                                          </p:stCondLst>
                                        </p:cTn>
                                        <p:tgtEl>
                                          <p:spTgt spid="74754">
                                            <p:txEl>
                                              <p:pRg st="3" end="3"/>
                                            </p:txEl>
                                          </p:spTgt>
                                        </p:tgtEl>
                                        <p:attrNameLst>
                                          <p:attrName>r</p:attrName>
                                        </p:attrNameLst>
                                      </p:cBhvr>
                                    </p:animRot>
                                    <p:animRot by="240000">
                                      <p:cBhvr>
                                        <p:cTn id="12" dur="200" fill="hold">
                                          <p:stCondLst>
                                            <p:cond delay="400"/>
                                          </p:stCondLst>
                                        </p:cTn>
                                        <p:tgtEl>
                                          <p:spTgt spid="74754">
                                            <p:txEl>
                                              <p:pRg st="3" end="3"/>
                                            </p:txEl>
                                          </p:spTgt>
                                        </p:tgtEl>
                                        <p:attrNameLst>
                                          <p:attrName>r</p:attrName>
                                        </p:attrNameLst>
                                      </p:cBhvr>
                                    </p:animRot>
                                    <p:animRot by="-239820">
                                      <p:cBhvr>
                                        <p:cTn id="13" dur="200" fill="hold">
                                          <p:stCondLst>
                                            <p:cond delay="600"/>
                                          </p:stCondLst>
                                        </p:cTn>
                                        <p:tgtEl>
                                          <p:spTgt spid="74754">
                                            <p:txEl>
                                              <p:pRg st="3" end="3"/>
                                            </p:txEl>
                                          </p:spTgt>
                                        </p:tgtEl>
                                        <p:attrNameLst>
                                          <p:attrName>r</p:attrName>
                                        </p:attrNameLst>
                                      </p:cBhvr>
                                    </p:animRot>
                                    <p:animRot by="120000">
                                      <p:cBhvr>
                                        <p:cTn id="14" dur="200" fill="hold">
                                          <p:stCondLst>
                                            <p:cond delay="800"/>
                                          </p:stCondLst>
                                        </p:cTn>
                                        <p:tgtEl>
                                          <p:spTgt spid="74754">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900" b="1" dirty="0" smtClean="0">
                <a:solidFill>
                  <a:srgbClr val="7030A0"/>
                </a:solidFill>
              </a:rPr>
              <a:t>示例</a:t>
            </a:r>
            <a:r>
              <a:rPr lang="en-US" altLang="zh-CN" sz="4900" b="1" dirty="0" smtClean="0">
                <a:solidFill>
                  <a:srgbClr val="7030A0"/>
                </a:solidFill>
              </a:rPr>
              <a:t>3</a:t>
            </a:r>
            <a:r>
              <a:rPr lang="zh-CN" altLang="en-US" sz="4000" b="1" dirty="0" smtClean="0"/>
              <a:t>、本文的语言准确周密。读下面的句子，体会句中划线词语的表达作用。</a:t>
            </a:r>
            <a:endParaRPr lang="zh-CN" altLang="en-US" sz="4000" b="1" dirty="0"/>
          </a:p>
        </p:txBody>
      </p:sp>
      <p:sp>
        <p:nvSpPr>
          <p:cNvPr id="3" name="内容占位符 2"/>
          <p:cNvSpPr>
            <a:spLocks noGrp="1"/>
          </p:cNvSpPr>
          <p:nvPr>
            <p:ph idx="1"/>
          </p:nvPr>
        </p:nvSpPr>
        <p:spPr/>
        <p:txBody>
          <a:bodyPr/>
          <a:lstStyle/>
          <a:p>
            <a:pPr>
              <a:buNone/>
            </a:pPr>
            <a:r>
              <a:rPr lang="en-US" altLang="zh-CN" b="1" dirty="0" smtClean="0"/>
              <a:t>1</a:t>
            </a:r>
            <a:r>
              <a:rPr lang="zh-CN" altLang="en-US" b="1" dirty="0" smtClean="0"/>
              <a:t>、池沼或河道的边沿</a:t>
            </a:r>
            <a:r>
              <a:rPr lang="zh-CN" altLang="en-US" b="1" u="heavy" dirty="0" smtClean="0">
                <a:solidFill>
                  <a:srgbClr val="7030A0"/>
                </a:solidFill>
              </a:rPr>
              <a:t>很少</a:t>
            </a:r>
            <a:r>
              <a:rPr lang="zh-CN" altLang="en-US" b="1" dirty="0" smtClean="0"/>
              <a:t>砌齐整的石岸，总是高低屈曲任其自然。</a:t>
            </a:r>
            <a:endParaRPr lang="en-US" altLang="zh-CN" b="1" dirty="0" smtClean="0"/>
          </a:p>
          <a:p>
            <a:endParaRPr lang="en-US" altLang="zh-CN" b="1" dirty="0" smtClean="0"/>
          </a:p>
          <a:p>
            <a:endParaRPr lang="en-US" altLang="zh-CN" b="1" dirty="0" smtClean="0"/>
          </a:p>
          <a:p>
            <a:pPr>
              <a:buNone/>
            </a:pPr>
            <a:endParaRPr lang="en-US" altLang="zh-CN" b="1" dirty="0" smtClean="0"/>
          </a:p>
          <a:p>
            <a:pPr>
              <a:buNone/>
            </a:pPr>
            <a:r>
              <a:rPr lang="en-US" altLang="zh-CN" b="1" dirty="0" smtClean="0"/>
              <a:t>2</a:t>
            </a:r>
            <a:r>
              <a:rPr lang="zh-CN" altLang="en-US" b="1" dirty="0" smtClean="0"/>
              <a:t>、</a:t>
            </a:r>
            <a:r>
              <a:rPr lang="zh-CN" altLang="en-US" b="1" u="heavy" dirty="0" smtClean="0">
                <a:solidFill>
                  <a:srgbClr val="7030A0"/>
                </a:solidFill>
              </a:rPr>
              <a:t>几乎</a:t>
            </a:r>
            <a:r>
              <a:rPr lang="zh-CN" altLang="en-US" b="1" dirty="0" smtClean="0"/>
              <a:t>可以说把整个园林翻了一番。</a:t>
            </a:r>
            <a:endParaRPr lang="en-US" altLang="zh-CN" b="1" dirty="0" smtClean="0"/>
          </a:p>
          <a:p>
            <a:pPr>
              <a:buNone/>
            </a:pPr>
            <a:endParaRPr lang="zh-CN" altLang="en-US" b="1" dirty="0"/>
          </a:p>
        </p:txBody>
      </p:sp>
      <p:sp>
        <p:nvSpPr>
          <p:cNvPr id="5" name="内容占位符 3"/>
          <p:cNvSpPr txBox="1">
            <a:spLocks/>
          </p:cNvSpPr>
          <p:nvPr/>
        </p:nvSpPr>
        <p:spPr>
          <a:xfrm>
            <a:off x="359024" y="2924944"/>
            <a:ext cx="8784976" cy="1569660"/>
          </a:xfrm>
          <a:prstGeom prst="rect">
            <a:avLst/>
          </a:prstGeom>
          <a:noFill/>
        </p:spPr>
        <p:txBody>
          <a:bodyPr vert="horz" wrap="square" lIns="91440" tIns="45720" rIns="91440" bIns="45720"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“很少”表示池沼或河道边沿砌齐整石岸的极少，但不是没有，体现了说明文语言的准确性科学性。</a:t>
            </a:r>
            <a:endParaRPr kumimoji="0" lang="zh-CN" altLang="en-US" sz="3200" b="1" i="0" u="none" strike="noStrike" kern="1200" cap="none" spc="0" normalizeH="0" baseline="0" noProof="0" dirty="0">
              <a:ln>
                <a:noFill/>
              </a:ln>
              <a:solidFill>
                <a:srgbClr val="FF0000"/>
              </a:solidFill>
              <a:effectLst/>
              <a:uLnTx/>
              <a:uFillTx/>
              <a:latin typeface="+mn-lt"/>
              <a:ea typeface="+mn-ea"/>
              <a:cs typeface="+mn-cs"/>
            </a:endParaRPr>
          </a:p>
        </p:txBody>
      </p:sp>
      <p:sp>
        <p:nvSpPr>
          <p:cNvPr id="6" name="TextBox 5"/>
          <p:cNvSpPr txBox="1"/>
          <p:nvPr/>
        </p:nvSpPr>
        <p:spPr>
          <a:xfrm>
            <a:off x="323528" y="5085184"/>
            <a:ext cx="8496944" cy="1569660"/>
          </a:xfrm>
          <a:prstGeom prst="rect">
            <a:avLst/>
          </a:prstGeom>
          <a:noFill/>
        </p:spPr>
        <p:txBody>
          <a:bodyPr wrap="square" rtlCol="0">
            <a:spAutoFit/>
          </a:bodyPr>
          <a:lstStyle/>
          <a:p>
            <a:r>
              <a:rPr lang="zh-CN" altLang="en-US" sz="3200" b="1" dirty="0" smtClean="0">
                <a:solidFill>
                  <a:srgbClr val="FF0000"/>
                </a:solidFill>
              </a:rPr>
              <a:t>“几乎”表示不是全部，但已经接近全部。准确地说明了在园林适当位置上装上一面大镜子在增加园林层次上的作用。</a:t>
            </a:r>
            <a:endParaRPr lang="zh-CN" altLang="en-US" sz="3200" b="1" dirty="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diamond(in)">
                                      <p:cBhvr>
                                        <p:cTn id="19" dur="30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7410" name="Rectangle 4"/>
          <p:cNvSpPr>
            <a:spLocks noGrp="1" noChangeArrowheads="1"/>
          </p:cNvSpPr>
          <p:nvPr>
            <p:ph type="body" idx="1"/>
          </p:nvPr>
        </p:nvSpPr>
        <p:spPr>
          <a:xfrm>
            <a:off x="323528" y="764704"/>
            <a:ext cx="8064698" cy="4751858"/>
          </a:xfrm>
        </p:spPr>
        <p:txBody>
          <a:bodyPr>
            <a:noAutofit/>
          </a:bodyPr>
          <a:lstStyle/>
          <a:p>
            <a:pPr eaLnBrk="1" hangingPunct="1"/>
            <a:r>
              <a:rPr lang="zh-CN" altLang="en-US" sz="6000" b="1" dirty="0" smtClean="0"/>
              <a:t>总结</a:t>
            </a:r>
          </a:p>
          <a:p>
            <a:pPr eaLnBrk="1" hangingPunct="1">
              <a:buFontTx/>
              <a:buNone/>
            </a:pPr>
            <a:r>
              <a:rPr lang="zh-CN" altLang="en-US" sz="4800" b="1" dirty="0" smtClean="0"/>
              <a:t>           介绍事物，应抓住事物的</a:t>
            </a:r>
            <a:r>
              <a:rPr lang="zh-CN" altLang="en-US" sz="4800" b="1" dirty="0" smtClean="0">
                <a:solidFill>
                  <a:srgbClr val="FF0000"/>
                </a:solidFill>
              </a:rPr>
              <a:t>总特征</a:t>
            </a:r>
            <a:r>
              <a:rPr lang="zh-CN" altLang="en-US" sz="4800" b="1" dirty="0" smtClean="0"/>
              <a:t>，以合理的</a:t>
            </a:r>
            <a:r>
              <a:rPr lang="zh-CN" altLang="en-US" sz="4800" b="1" dirty="0" smtClean="0">
                <a:solidFill>
                  <a:srgbClr val="7030A0"/>
                </a:solidFill>
              </a:rPr>
              <a:t>顺序</a:t>
            </a:r>
            <a:r>
              <a:rPr lang="zh-CN" altLang="en-US" sz="4800" b="1" dirty="0" smtClean="0"/>
              <a:t>，运用一定的</a:t>
            </a:r>
            <a:r>
              <a:rPr lang="zh-CN" altLang="en-US" sz="4800" b="1" dirty="0" smtClean="0">
                <a:solidFill>
                  <a:srgbClr val="7030A0"/>
                </a:solidFill>
              </a:rPr>
              <a:t>说明方法</a:t>
            </a:r>
            <a:r>
              <a:rPr lang="zh-CN" altLang="en-US" sz="4800" b="1" dirty="0" smtClean="0"/>
              <a:t>，使用</a:t>
            </a:r>
            <a:r>
              <a:rPr lang="zh-CN" altLang="en-US" sz="4800" b="1" dirty="0" smtClean="0">
                <a:solidFill>
                  <a:srgbClr val="7030A0"/>
                </a:solidFill>
              </a:rPr>
              <a:t>准确</a:t>
            </a:r>
            <a:r>
              <a:rPr lang="zh-CN" altLang="en-US" sz="4800" b="1" dirty="0" smtClean="0"/>
              <a:t>清晰的语言展开说明 。</a:t>
            </a:r>
          </a:p>
          <a:p>
            <a:pPr eaLnBrk="1" hangingPunct="1">
              <a:buFontTx/>
              <a:buNone/>
            </a:pPr>
            <a:endParaRPr lang="en-US" altLang="zh-CN" sz="4800" dirty="0" smtClean="0"/>
          </a:p>
        </p:txBody>
      </p:sp>
      <p:pic>
        <p:nvPicPr>
          <p:cNvPr id="17411" name="Picture 5" descr="苏州园林"/>
          <p:cNvPicPr>
            <a:picLocks noChangeAspect="1" noChangeArrowheads="1"/>
          </p:cNvPicPr>
          <p:nvPr/>
        </p:nvPicPr>
        <p:blipFill>
          <a:blip r:embed="rId3" cstate="print"/>
          <a:srcRect/>
          <a:stretch>
            <a:fillRect/>
          </a:stretch>
        </p:blipFill>
        <p:spPr bwMode="auto">
          <a:xfrm>
            <a:off x="6659563" y="5013325"/>
            <a:ext cx="2268537" cy="163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7"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121" name="文本占位符 6145"/>
          <p:cNvSpPr>
            <a:spLocks noGrp="1" noChangeArrowheads="1"/>
          </p:cNvSpPr>
          <p:nvPr>
            <p:ph type="body" idx="1"/>
          </p:nvPr>
        </p:nvSpPr>
        <p:spPr>
          <a:xfrm>
            <a:off x="323850" y="981075"/>
            <a:ext cx="8424863" cy="4826000"/>
          </a:xfrm>
        </p:spPr>
        <p:txBody>
          <a:bodyPr/>
          <a:lstStyle/>
          <a:p>
            <a:pPr>
              <a:buFont typeface="Arial" pitchFamily="34" charset="0"/>
              <a:buNone/>
            </a:pPr>
            <a:endParaRPr lang="zh-CN" altLang="en-US" b="1" dirty="0" smtClean="0">
              <a:ea typeface="楷体_GB2312" pitchFamily="49" charset="-122"/>
            </a:endParaRPr>
          </a:p>
          <a:p>
            <a:pPr>
              <a:buFont typeface="Arial" pitchFamily="34" charset="0"/>
              <a:buNone/>
            </a:pPr>
            <a:endParaRPr lang="zh-CN" altLang="en-US" b="1" dirty="0" smtClean="0">
              <a:ea typeface="楷体_GB2312" pitchFamily="49" charset="-122"/>
            </a:endParaRPr>
          </a:p>
          <a:p>
            <a:pPr>
              <a:buFont typeface="Arial" pitchFamily="34" charset="0"/>
              <a:buNone/>
            </a:pPr>
            <a:endParaRPr lang="zh-CN" altLang="en-US" b="1" dirty="0" smtClean="0">
              <a:ea typeface="楷体_GB2312" pitchFamily="49" charset="-122"/>
            </a:endParaRPr>
          </a:p>
          <a:p>
            <a:pPr>
              <a:buFont typeface="Arial" pitchFamily="34" charset="0"/>
              <a:buNone/>
            </a:pPr>
            <a:r>
              <a:rPr lang="zh-CN" altLang="en-US" b="1" dirty="0" smtClean="0">
                <a:solidFill>
                  <a:srgbClr val="990000"/>
                </a:solidFill>
                <a:ea typeface="楷体_GB2312" pitchFamily="49" charset="-122"/>
              </a:rPr>
              <a:t>     请用一个字或者一个词来概括。</a:t>
            </a:r>
          </a:p>
        </p:txBody>
      </p:sp>
      <p:sp>
        <p:nvSpPr>
          <p:cNvPr id="5122" name="标题 6146"/>
          <p:cNvSpPr>
            <a:spLocks noGrp="1" noChangeArrowheads="1"/>
          </p:cNvSpPr>
          <p:nvPr>
            <p:ph type="title"/>
          </p:nvPr>
        </p:nvSpPr>
        <p:spPr>
          <a:xfrm>
            <a:off x="468313" y="692150"/>
            <a:ext cx="8347075" cy="1143000"/>
          </a:xfrm>
        </p:spPr>
        <p:txBody>
          <a:bodyPr/>
          <a:lstStyle/>
          <a:p>
            <a:r>
              <a:rPr lang="zh-CN" altLang="en-US" b="1" dirty="0" smtClean="0">
                <a:ea typeface="华文行楷" pitchFamily="2" charset="-122"/>
              </a:rPr>
              <a:t>苏州园林给你留下怎样的印象？</a:t>
            </a:r>
          </a:p>
        </p:txBody>
      </p:sp>
      <p:sp>
        <p:nvSpPr>
          <p:cNvPr id="6148" name="矩形 6147"/>
          <p:cNvSpPr>
            <a:spLocks noChangeArrowheads="1" noChangeShapeType="1" noTextEdit="1"/>
          </p:cNvSpPr>
          <p:nvPr/>
        </p:nvSpPr>
        <p:spPr bwMode="auto">
          <a:xfrm>
            <a:off x="3492500" y="3716338"/>
            <a:ext cx="2016125" cy="2025650"/>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99CCFF"/>
                  </a:solidFill>
                  <a:round/>
                  <a:headEnd/>
                  <a:tailEnd/>
                </a:ln>
                <a:solidFill>
                  <a:srgbClr val="0066CC"/>
                </a:solidFill>
                <a:effectLst>
                  <a:outerShdw dist="35921" dir="2700000" algn="ctr" rotWithShape="0">
                    <a:srgbClr val="990000"/>
                  </a:outerShdw>
                </a:effectLst>
                <a:latin typeface="宋体"/>
                <a:ea typeface="宋体"/>
              </a:rPr>
              <a:t>美</a:t>
            </a:r>
          </a:p>
        </p:txBody>
      </p:sp>
      <p:pic>
        <p:nvPicPr>
          <p:cNvPr id="5124" name="图片 6148"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down)">
                                      <p:cBhvr>
                                        <p:cTn id="7" dur="580">
                                          <p:stCondLst>
                                            <p:cond delay="0"/>
                                          </p:stCondLst>
                                        </p:cTn>
                                        <p:tgtEl>
                                          <p:spTgt spid="6148"/>
                                        </p:tgtEl>
                                      </p:cBhvr>
                                    </p:animEffect>
                                    <p:anim calcmode="lin" valueType="num">
                                      <p:cBhvr>
                                        <p:cTn id="8" dur="1822" tmFilter="0,0; 0.14,0.36; 0.43,0.73; 0.71,0.91; 1.0,1.0">
                                          <p:stCondLst>
                                            <p:cond delay="0"/>
                                          </p:stCondLst>
                                        </p:cTn>
                                        <p:tgtEl>
                                          <p:spTgt spid="614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8"/>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8"/>
                                        </p:tgtEl>
                                      </p:cBhvr>
                                      <p:to x="100000" y="60000"/>
                                    </p:animScale>
                                    <p:animScale>
                                      <p:cBhvr>
                                        <p:cTn id="14" dur="166" decel="50000">
                                          <p:stCondLst>
                                            <p:cond delay="676"/>
                                          </p:stCondLst>
                                        </p:cTn>
                                        <p:tgtEl>
                                          <p:spTgt spid="6148"/>
                                        </p:tgtEl>
                                      </p:cBhvr>
                                      <p:to x="100000" y="100000"/>
                                    </p:animScale>
                                    <p:animScale>
                                      <p:cBhvr>
                                        <p:cTn id="15" dur="26">
                                          <p:stCondLst>
                                            <p:cond delay="1312"/>
                                          </p:stCondLst>
                                        </p:cTn>
                                        <p:tgtEl>
                                          <p:spTgt spid="6148"/>
                                        </p:tgtEl>
                                      </p:cBhvr>
                                      <p:to x="100000" y="80000"/>
                                    </p:animScale>
                                    <p:animScale>
                                      <p:cBhvr>
                                        <p:cTn id="16" dur="166" decel="50000">
                                          <p:stCondLst>
                                            <p:cond delay="1338"/>
                                          </p:stCondLst>
                                        </p:cTn>
                                        <p:tgtEl>
                                          <p:spTgt spid="6148"/>
                                        </p:tgtEl>
                                      </p:cBhvr>
                                      <p:to x="100000" y="100000"/>
                                    </p:animScale>
                                    <p:animScale>
                                      <p:cBhvr>
                                        <p:cTn id="17" dur="26">
                                          <p:stCondLst>
                                            <p:cond delay="1642"/>
                                          </p:stCondLst>
                                        </p:cTn>
                                        <p:tgtEl>
                                          <p:spTgt spid="6148"/>
                                        </p:tgtEl>
                                      </p:cBhvr>
                                      <p:to x="100000" y="90000"/>
                                    </p:animScale>
                                    <p:animScale>
                                      <p:cBhvr>
                                        <p:cTn id="18" dur="166" decel="50000">
                                          <p:stCondLst>
                                            <p:cond delay="1668"/>
                                          </p:stCondLst>
                                        </p:cTn>
                                        <p:tgtEl>
                                          <p:spTgt spid="6148"/>
                                        </p:tgtEl>
                                      </p:cBhvr>
                                      <p:to x="100000" y="100000"/>
                                    </p:animScale>
                                    <p:animScale>
                                      <p:cBhvr>
                                        <p:cTn id="19" dur="26">
                                          <p:stCondLst>
                                            <p:cond delay="1808"/>
                                          </p:stCondLst>
                                        </p:cTn>
                                        <p:tgtEl>
                                          <p:spTgt spid="6148"/>
                                        </p:tgtEl>
                                      </p:cBhvr>
                                      <p:to x="100000" y="95000"/>
                                    </p:animScale>
                                    <p:animScale>
                                      <p:cBhvr>
                                        <p:cTn id="20" dur="166" decel="50000">
                                          <p:stCondLst>
                                            <p:cond delay="1834"/>
                                          </p:stCondLst>
                                        </p:cTn>
                                        <p:tgtEl>
                                          <p:spTgt spid="614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611188" y="4941888"/>
            <a:ext cx="7777162" cy="1008062"/>
          </a:xfrm>
          <a:prstGeom prst="foldedCorner">
            <a:avLst>
              <a:gd name="adj" fmla="val 12500"/>
            </a:avLst>
          </a:prstGeom>
          <a:solidFill>
            <a:srgbClr val="008000">
              <a:alpha val="85097"/>
            </a:srgbClr>
          </a:solidFill>
          <a:ln w="9525">
            <a:solidFill>
              <a:schemeClr val="tx1"/>
            </a:solidFill>
            <a:round/>
            <a:headEnd/>
            <a:tailEnd/>
          </a:ln>
        </p:spPr>
        <p:txBody>
          <a:bodyPr wrap="none" anchor="ctr"/>
          <a:lstStyle/>
          <a:p>
            <a:endParaRPr lang="zh-CN" altLang="en-US"/>
          </a:p>
        </p:txBody>
      </p:sp>
      <p:sp>
        <p:nvSpPr>
          <p:cNvPr id="7171" name="Rectangle 3"/>
          <p:cNvSpPr>
            <a:spLocks noGrp="1" noChangeArrowheads="1"/>
          </p:cNvSpPr>
          <p:nvPr>
            <p:ph type="title"/>
          </p:nvPr>
        </p:nvSpPr>
        <p:spPr>
          <a:xfrm>
            <a:off x="3132138" y="765175"/>
            <a:ext cx="5543550" cy="576263"/>
          </a:xfrm>
          <a:noFill/>
        </p:spPr>
        <p:txBody>
          <a:bodyPr>
            <a:normAutofit fontScale="90000"/>
          </a:bodyPr>
          <a:lstStyle/>
          <a:p>
            <a:pPr algn="l" eaLnBrk="1" hangingPunct="1"/>
            <a:r>
              <a:rPr lang="zh-CN" altLang="en-US" sz="3200" b="1" smtClean="0">
                <a:solidFill>
                  <a:schemeClr val="tx1"/>
                </a:solidFill>
              </a:rPr>
              <a:t>文中哪句话可以概括苏州园林的主要特点？</a:t>
            </a:r>
          </a:p>
        </p:txBody>
      </p:sp>
      <p:sp>
        <p:nvSpPr>
          <p:cNvPr id="84996" name="Rectangle 4"/>
          <p:cNvSpPr>
            <a:spLocks noGrp="1" noChangeArrowheads="1"/>
          </p:cNvSpPr>
          <p:nvPr>
            <p:ph type="body" idx="1"/>
          </p:nvPr>
        </p:nvSpPr>
        <p:spPr>
          <a:xfrm>
            <a:off x="395288" y="4797425"/>
            <a:ext cx="8064500" cy="1128713"/>
          </a:xfrm>
          <a:noFill/>
        </p:spPr>
        <p:txBody>
          <a:bodyPr>
            <a:spAutoFit/>
          </a:bodyPr>
          <a:lstStyle/>
          <a:p>
            <a:pPr marL="457200" indent="-457200" algn="just" eaLnBrk="1" hangingPunct="1">
              <a:spcBef>
                <a:spcPct val="50000"/>
              </a:spcBef>
              <a:buFontTx/>
              <a:buNone/>
            </a:pPr>
            <a:r>
              <a:rPr lang="zh-CN" altLang="en-US" sz="3600" dirty="0" smtClean="0">
                <a:solidFill>
                  <a:schemeClr val="accent2"/>
                </a:solidFill>
                <a:ea typeface="楷体_GB2312" pitchFamily="49" charset="-122"/>
              </a:rPr>
              <a:t>　   </a:t>
            </a:r>
            <a:r>
              <a:rPr lang="zh-CN" altLang="en-US" b="1" dirty="0" smtClean="0">
                <a:solidFill>
                  <a:schemeClr val="bg1"/>
                </a:solidFill>
                <a:ea typeface="楷体_GB2312" pitchFamily="49" charset="-122"/>
              </a:rPr>
              <a:t>务必使</a:t>
            </a:r>
            <a:r>
              <a:rPr lang="zh-CN" altLang="en-US" dirty="0" smtClean="0">
                <a:solidFill>
                  <a:schemeClr val="bg1"/>
                </a:solidFill>
                <a:ea typeface="黑体" pitchFamily="2" charset="-122"/>
              </a:rPr>
              <a:t>游览者无论站在哪个点上，眼前总是一幅完美的图画。</a:t>
            </a:r>
          </a:p>
        </p:txBody>
      </p:sp>
      <p:pic>
        <p:nvPicPr>
          <p:cNvPr id="7173" name="Picture 5"/>
          <p:cNvPicPr>
            <a:picLocks noChangeAspect="1" noChangeArrowheads="1"/>
          </p:cNvPicPr>
          <p:nvPr/>
        </p:nvPicPr>
        <p:blipFill>
          <a:blip r:embed="rId3" cstate="print"/>
          <a:srcRect/>
          <a:stretch>
            <a:fillRect/>
          </a:stretch>
        </p:blipFill>
        <p:spPr bwMode="auto">
          <a:xfrm>
            <a:off x="4787900" y="1844675"/>
            <a:ext cx="3744913" cy="2741613"/>
          </a:xfrm>
          <a:prstGeom prst="rect">
            <a:avLst/>
          </a:prstGeom>
          <a:noFill/>
          <a:ln w="9525">
            <a:solidFill>
              <a:srgbClr val="FF0000"/>
            </a:solidFill>
            <a:miter lim="800000"/>
            <a:headEnd/>
            <a:tailEnd/>
          </a:ln>
        </p:spPr>
      </p:pic>
      <p:sp>
        <p:nvSpPr>
          <p:cNvPr id="84998" name="AutoShape 6"/>
          <p:cNvSpPr>
            <a:spLocks/>
          </p:cNvSpPr>
          <p:nvPr/>
        </p:nvSpPr>
        <p:spPr bwMode="auto">
          <a:xfrm>
            <a:off x="251520" y="188640"/>
            <a:ext cx="2809180" cy="1295673"/>
          </a:xfrm>
          <a:prstGeom prst="borderCallout1">
            <a:avLst>
              <a:gd name="adj1" fmla="val 115093"/>
              <a:gd name="adj2" fmla="val 4532"/>
              <a:gd name="adj3" fmla="val 115093"/>
              <a:gd name="adj4" fmla="val 310264"/>
            </a:avLst>
          </a:prstGeom>
          <a:solidFill>
            <a:schemeClr val="accent1">
              <a:alpha val="6000"/>
            </a:schemeClr>
          </a:solidFill>
          <a:ln w="9525">
            <a:solidFill>
              <a:srgbClr val="FF0000"/>
            </a:solidFill>
            <a:miter lim="800000"/>
            <a:headEnd/>
            <a:tailEnd/>
          </a:ln>
          <a:effectLst/>
        </p:spPr>
        <p:txBody>
          <a:bodyPr/>
          <a:lstStyle/>
          <a:p>
            <a:pPr algn="ctr">
              <a:defRPr/>
            </a:pPr>
            <a:r>
              <a:rPr lang="zh-CN" altLang="en-US" sz="3600" dirty="0">
                <a:solidFill>
                  <a:srgbClr val="008000"/>
                </a:solidFill>
                <a:effectLst>
                  <a:outerShdw blurRad="38100" dist="38100" dir="2700000" algn="tl">
                    <a:srgbClr val="000000"/>
                  </a:outerShdw>
                </a:effectLst>
                <a:ea typeface="黑体" pitchFamily="2" charset="-122"/>
              </a:rPr>
              <a:t>阅读课文并思考</a:t>
            </a:r>
          </a:p>
        </p:txBody>
      </p:sp>
      <p:sp>
        <p:nvSpPr>
          <p:cNvPr id="7175" name="Text Box 7"/>
          <p:cNvSpPr txBox="1">
            <a:spLocks noChangeArrowheads="1"/>
          </p:cNvSpPr>
          <p:nvPr/>
        </p:nvSpPr>
        <p:spPr bwMode="auto">
          <a:xfrm>
            <a:off x="1692275" y="908050"/>
            <a:ext cx="184150" cy="457200"/>
          </a:xfrm>
          <a:prstGeom prst="rect">
            <a:avLst/>
          </a:prstGeom>
          <a:noFill/>
          <a:ln w="9525">
            <a:noFill/>
            <a:miter lim="800000"/>
            <a:headEnd/>
            <a:tailEnd/>
          </a:ln>
        </p:spPr>
        <p:txBody>
          <a:bodyPr wrap="none">
            <a:spAutoFit/>
          </a:bodyPr>
          <a:lstStyle/>
          <a:p>
            <a:endParaRPr lang="zh-CN" altLang="zh-CN" sz="2400"/>
          </a:p>
        </p:txBody>
      </p:sp>
      <p:pic>
        <p:nvPicPr>
          <p:cNvPr id="7176" name="Picture 8" descr="2d880deb394dcaf7d539c983"/>
          <p:cNvPicPr>
            <a:picLocks noChangeAspect="1" noChangeArrowheads="1"/>
          </p:cNvPicPr>
          <p:nvPr/>
        </p:nvPicPr>
        <p:blipFill>
          <a:blip r:embed="rId4" cstate="print"/>
          <a:srcRect/>
          <a:stretch>
            <a:fillRect/>
          </a:stretch>
        </p:blipFill>
        <p:spPr bwMode="auto">
          <a:xfrm>
            <a:off x="539750" y="1844675"/>
            <a:ext cx="3960813" cy="2754313"/>
          </a:xfrm>
          <a:prstGeom prst="rect">
            <a:avLst/>
          </a:prstGeom>
          <a:noFill/>
          <a:ln w="9525">
            <a:solidFill>
              <a:srgbClr val="FF0000"/>
            </a:solidFill>
            <a:miter lim="800000"/>
            <a:headEnd/>
            <a:tailEnd/>
          </a:ln>
        </p:spPr>
      </p:pic>
    </p:spTree>
    <p:custDataLst>
      <p:tags r:id="rId1"/>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box(out)">
                                      <p:cBhvr>
                                        <p:cTn id="7" dur="500"/>
                                        <p:tgtEl>
                                          <p:spTgt spid="849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194" name="文本占位符 8193"/>
          <p:cNvSpPr>
            <a:spLocks noGrp="1" noChangeArrowheads="1"/>
          </p:cNvSpPr>
          <p:nvPr>
            <p:ph type="body" idx="1"/>
          </p:nvPr>
        </p:nvSpPr>
        <p:spPr>
          <a:xfrm>
            <a:off x="323850" y="1916832"/>
            <a:ext cx="8424863" cy="3890243"/>
          </a:xfrm>
        </p:spPr>
        <p:txBody>
          <a:bodyPr>
            <a:normAutofit/>
          </a:bodyPr>
          <a:lstStyle/>
          <a:p>
            <a:r>
              <a:rPr lang="zh-CN" altLang="en-US" sz="5400" b="1" dirty="0" smtClean="0">
                <a:latin typeface="华文行楷" pitchFamily="2" charset="-122"/>
                <a:ea typeface="华文行楷" pitchFamily="2" charset="-122"/>
              </a:rPr>
              <a:t>快速浏览</a:t>
            </a:r>
            <a:r>
              <a:rPr lang="en-US" sz="5400" b="1" dirty="0" smtClean="0">
                <a:latin typeface="华文行楷" pitchFamily="2" charset="-122"/>
                <a:ea typeface="华文行楷" pitchFamily="2" charset="-122"/>
              </a:rPr>
              <a:t>3—9</a:t>
            </a:r>
            <a:r>
              <a:rPr lang="zh-CN" altLang="en-US" sz="5400" b="1" dirty="0" smtClean="0">
                <a:latin typeface="华文行楷" pitchFamily="2" charset="-122"/>
                <a:ea typeface="华文行楷" pitchFamily="2" charset="-122"/>
              </a:rPr>
              <a:t>自然段，找出并勾划苏州园林的特点。</a:t>
            </a:r>
          </a:p>
        </p:txBody>
      </p:sp>
      <p:sp>
        <p:nvSpPr>
          <p:cNvPr id="7170" name="标题 8194"/>
          <p:cNvSpPr>
            <a:spLocks noGrp="1" noChangeArrowheads="1"/>
          </p:cNvSpPr>
          <p:nvPr>
            <p:ph type="title"/>
          </p:nvPr>
        </p:nvSpPr>
        <p:spPr>
          <a:xfrm>
            <a:off x="827088" y="620713"/>
            <a:ext cx="7772400" cy="1143000"/>
          </a:xfrm>
        </p:spPr>
        <p:txBody>
          <a:bodyPr>
            <a:normAutofit fontScale="90000"/>
          </a:bodyPr>
          <a:lstStyle/>
          <a:p>
            <a:r>
              <a:rPr lang="zh-CN" altLang="en-US" sz="6000" b="1" dirty="0" smtClean="0">
                <a:solidFill>
                  <a:srgbClr val="FF0000"/>
                </a:solidFill>
                <a:ea typeface="华文行楷" pitchFamily="2" charset="-122"/>
              </a:rPr>
              <a:t>四、概括特点，发现美</a:t>
            </a:r>
          </a:p>
        </p:txBody>
      </p:sp>
      <p:pic>
        <p:nvPicPr>
          <p:cNvPr id="7172" name="图片 8196" descr="QQ截图20151015101628"/>
          <p:cNvPicPr>
            <a:picLocks noChangeAspect="1" noChangeArrowheads="1"/>
          </p:cNvPicPr>
          <p:nvPr/>
        </p:nvPicPr>
        <p:blipFill>
          <a:blip r:embed="rId4" cstate="print"/>
          <a:srcRect/>
          <a:stretch>
            <a:fillRect/>
          </a:stretch>
        </p:blipFill>
        <p:spPr bwMode="auto">
          <a:xfrm>
            <a:off x="2771775" y="6597650"/>
            <a:ext cx="4032250" cy="2603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8" name="Rectangle 2"/>
          <p:cNvSpPr>
            <a:spLocks noGrp="1" noChangeArrowheads="1"/>
          </p:cNvSpPr>
          <p:nvPr>
            <p:ph type="title"/>
          </p:nvPr>
        </p:nvSpPr>
        <p:spPr/>
        <p:txBody>
          <a:bodyPr>
            <a:normAutofit/>
          </a:bodyPr>
          <a:lstStyle/>
          <a:p>
            <a:pPr algn="l" eaLnBrk="1" hangingPunct="1"/>
            <a:r>
              <a:rPr lang="zh-CN" altLang="en-US" sz="4800" b="1" dirty="0" smtClean="0">
                <a:solidFill>
                  <a:srgbClr val="FF0000"/>
                </a:solidFill>
              </a:rPr>
              <a:t>方法指导</a:t>
            </a:r>
            <a:r>
              <a:rPr lang="zh-CN" altLang="en-US" sz="4800" b="1" dirty="0" smtClean="0">
                <a:solidFill>
                  <a:srgbClr val="7030A0"/>
                </a:solidFill>
              </a:rPr>
              <a:t>：如何概括文章要点</a:t>
            </a:r>
          </a:p>
        </p:txBody>
      </p:sp>
      <p:sp>
        <p:nvSpPr>
          <p:cNvPr id="9219" name="Rectangle 3"/>
          <p:cNvSpPr>
            <a:spLocks noGrp="1" noChangeArrowheads="1"/>
          </p:cNvSpPr>
          <p:nvPr>
            <p:ph type="body" idx="1"/>
          </p:nvPr>
        </p:nvSpPr>
        <p:spPr/>
        <p:txBody>
          <a:bodyPr>
            <a:normAutofit/>
          </a:bodyPr>
          <a:lstStyle/>
          <a:p>
            <a:pPr eaLnBrk="1" hangingPunct="1"/>
            <a:r>
              <a:rPr lang="zh-CN" altLang="en-US" sz="4000" b="1" dirty="0" smtClean="0"/>
              <a:t>注意说明文的整体结构；</a:t>
            </a:r>
          </a:p>
          <a:p>
            <a:pPr eaLnBrk="1" hangingPunct="1"/>
            <a:r>
              <a:rPr lang="zh-CN" altLang="en-US" sz="4000" b="1" dirty="0" smtClean="0"/>
              <a:t>注意每段的中心句（多在开头、结尾）；</a:t>
            </a:r>
          </a:p>
          <a:p>
            <a:pPr eaLnBrk="1" hangingPunct="1"/>
            <a:r>
              <a:rPr lang="zh-CN" altLang="en-US" sz="4000" b="1" dirty="0" smtClean="0"/>
              <a:t>找出过渡句，承接上文，又领起下文。因此能概括全段或全文内容。</a:t>
            </a:r>
          </a:p>
        </p:txBody>
      </p:sp>
      <p:pic>
        <p:nvPicPr>
          <p:cNvPr id="9220" name="Picture 4" descr="苏州园林"/>
          <p:cNvPicPr>
            <a:picLocks noChangeAspect="1" noChangeArrowheads="1"/>
          </p:cNvPicPr>
          <p:nvPr/>
        </p:nvPicPr>
        <p:blipFill>
          <a:blip r:embed="rId3" cstate="print"/>
          <a:srcRect/>
          <a:stretch>
            <a:fillRect/>
          </a:stretch>
        </p:blipFill>
        <p:spPr bwMode="auto">
          <a:xfrm>
            <a:off x="6659563" y="5013325"/>
            <a:ext cx="2268537" cy="163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0.6|0.6|0.5|0.7|0.7|0.8|0.6|0.5"/>
</p:tagLst>
</file>

<file path=ppt/tags/tag10.xml><?xml version="1.0" encoding="utf-8"?>
<p:tagLst xmlns:a="http://schemas.openxmlformats.org/drawingml/2006/main" xmlns:r="http://schemas.openxmlformats.org/officeDocument/2006/relationships" xmlns:p="http://schemas.openxmlformats.org/presentationml/2006/main">
  <p:tag name="TIMING" val="|0.5|0.6|0.9"/>
</p:tagLst>
</file>

<file path=ppt/tags/tag11.xml><?xml version="1.0" encoding="utf-8"?>
<p:tagLst xmlns:a="http://schemas.openxmlformats.org/drawingml/2006/main" xmlns:r="http://schemas.openxmlformats.org/officeDocument/2006/relationships" xmlns:p="http://schemas.openxmlformats.org/presentationml/2006/main">
  <p:tag name="TIMING" val="|0.6|1|0.8|0.6|0.9"/>
</p:tagLst>
</file>

<file path=ppt/tags/tag12.xml><?xml version="1.0" encoding="utf-8"?>
<p:tagLst xmlns:a="http://schemas.openxmlformats.org/drawingml/2006/main" xmlns:r="http://schemas.openxmlformats.org/officeDocument/2006/relationships" xmlns:p="http://schemas.openxmlformats.org/presentationml/2006/main">
  <p:tag name="TIMING" val="|1.4|10.9"/>
</p:tagLst>
</file>

<file path=ppt/tags/tag13.xml><?xml version="1.0" encoding="utf-8"?>
<p:tagLst xmlns:a="http://schemas.openxmlformats.org/drawingml/2006/main" xmlns:r="http://schemas.openxmlformats.org/officeDocument/2006/relationships" xmlns:p="http://schemas.openxmlformats.org/presentationml/2006/main">
  <p:tag name="TIMING" val="|1|1.8|1.9|0.5|0.4|0.7|0.4|0.9|7.5|1.3|0.8|1.3|0.9"/>
</p:tagLst>
</file>

<file path=ppt/tags/tag14.xml><?xml version="1.0" encoding="utf-8"?>
<p:tagLst xmlns:a="http://schemas.openxmlformats.org/drawingml/2006/main" xmlns:r="http://schemas.openxmlformats.org/officeDocument/2006/relationships" xmlns:p="http://schemas.openxmlformats.org/presentationml/2006/main">
  <p:tag name="TIMING" val="|1.9"/>
</p:tagLst>
</file>

<file path=ppt/tags/tag15.xml><?xml version="1.0" encoding="utf-8"?>
<p:tagLst xmlns:a="http://schemas.openxmlformats.org/drawingml/2006/main" xmlns:r="http://schemas.openxmlformats.org/officeDocument/2006/relationships" xmlns:p="http://schemas.openxmlformats.org/presentationml/2006/main">
  <p:tag name="TIMING" val="|0.9"/>
</p:tagLst>
</file>

<file path=ppt/tags/tag16.xml><?xml version="1.0" encoding="utf-8"?>
<p:tagLst xmlns:a="http://schemas.openxmlformats.org/drawingml/2006/main" xmlns:r="http://schemas.openxmlformats.org/officeDocument/2006/relationships" xmlns:p="http://schemas.openxmlformats.org/presentationml/2006/main">
  <p:tag name="TIMING" val="|1.1|0.9|0.5"/>
</p:tagLst>
</file>

<file path=ppt/tags/tag17.xml><?xml version="1.0" encoding="utf-8"?>
<p:tagLst xmlns:a="http://schemas.openxmlformats.org/drawingml/2006/main" xmlns:r="http://schemas.openxmlformats.org/officeDocument/2006/relationships" xmlns:p="http://schemas.openxmlformats.org/presentationml/2006/main">
  <p:tag name="TIMING" val="|0.8|0.6|0.9|0.7|1|1.5"/>
</p:tagLst>
</file>

<file path=ppt/tags/tag18.xml><?xml version="1.0" encoding="utf-8"?>
<p:tagLst xmlns:a="http://schemas.openxmlformats.org/drawingml/2006/main" xmlns:r="http://schemas.openxmlformats.org/officeDocument/2006/relationships" xmlns:p="http://schemas.openxmlformats.org/presentationml/2006/main">
  <p:tag name="TIMING" val="|0.3|1"/>
</p:tagLst>
</file>

<file path=ppt/tags/tag19.xml><?xml version="1.0" encoding="utf-8"?>
<p:tagLst xmlns:a="http://schemas.openxmlformats.org/drawingml/2006/main" xmlns:r="http://schemas.openxmlformats.org/officeDocument/2006/relationships" xmlns:p="http://schemas.openxmlformats.org/presentationml/2006/main">
  <p:tag name="TIMING" val="|0.3|1|0.5|0.5|0.5"/>
</p:tagLst>
</file>

<file path=ppt/tags/tag2.xml><?xml version="1.0" encoding="utf-8"?>
<p:tagLst xmlns:a="http://schemas.openxmlformats.org/drawingml/2006/main" xmlns:r="http://schemas.openxmlformats.org/officeDocument/2006/relationships" xmlns:p="http://schemas.openxmlformats.org/presentationml/2006/main">
  <p:tag name="TIMING" val="|3.6"/>
</p:tagLst>
</file>

<file path=ppt/tags/tag20.xml><?xml version="1.0" encoding="utf-8"?>
<p:tagLst xmlns:a="http://schemas.openxmlformats.org/drawingml/2006/main" xmlns:r="http://schemas.openxmlformats.org/officeDocument/2006/relationships" xmlns:p="http://schemas.openxmlformats.org/presentationml/2006/main">
  <p:tag name="TIMING" val="|0.1|0.4|0.1"/>
</p:tagLst>
</file>

<file path=ppt/tags/tag21.xml><?xml version="1.0" encoding="utf-8"?>
<p:tagLst xmlns:a="http://schemas.openxmlformats.org/drawingml/2006/main" xmlns:r="http://schemas.openxmlformats.org/officeDocument/2006/relationships" xmlns:p="http://schemas.openxmlformats.org/presentationml/2006/main">
  <p:tag name="TIMING" val="|0.4|0.9"/>
</p:tagLst>
</file>

<file path=ppt/tags/tag22.xml><?xml version="1.0" encoding="utf-8"?>
<p:tagLst xmlns:a="http://schemas.openxmlformats.org/drawingml/2006/main" xmlns:r="http://schemas.openxmlformats.org/officeDocument/2006/relationships" xmlns:p="http://schemas.openxmlformats.org/presentationml/2006/main">
  <p:tag name="TIMING" val="|0.6|0.8|0.5|2.5"/>
</p:tagLst>
</file>

<file path=ppt/tags/tag3.xml><?xml version="1.0" encoding="utf-8"?>
<p:tagLst xmlns:a="http://schemas.openxmlformats.org/drawingml/2006/main" xmlns:r="http://schemas.openxmlformats.org/officeDocument/2006/relationships" xmlns:p="http://schemas.openxmlformats.org/presentationml/2006/main">
  <p:tag name="TIMING" val="|1.4"/>
</p:tagLst>
</file>

<file path=ppt/tags/tag4.xml><?xml version="1.0" encoding="utf-8"?>
<p:tagLst xmlns:a="http://schemas.openxmlformats.org/drawingml/2006/main" xmlns:r="http://schemas.openxmlformats.org/officeDocument/2006/relationships" xmlns:p="http://schemas.openxmlformats.org/presentationml/2006/main">
  <p:tag name="TIMING" val="|0.8"/>
</p:tagLst>
</file>

<file path=ppt/tags/tag5.xml><?xml version="1.0" encoding="utf-8"?>
<p:tagLst xmlns:a="http://schemas.openxmlformats.org/drawingml/2006/main" xmlns:r="http://schemas.openxmlformats.org/officeDocument/2006/relationships" xmlns:p="http://schemas.openxmlformats.org/presentationml/2006/main">
  <p:tag name="TIMING" val="|0.7|0.9|1.1"/>
</p:tagLst>
</file>

<file path=ppt/tags/tag6.xml><?xml version="1.0" encoding="utf-8"?>
<p:tagLst xmlns:a="http://schemas.openxmlformats.org/drawingml/2006/main" xmlns:r="http://schemas.openxmlformats.org/officeDocument/2006/relationships" xmlns:p="http://schemas.openxmlformats.org/presentationml/2006/main">
  <p:tag name="TIMING" val="|2.7|0.9|0.9|1|0.9|2.4"/>
</p:tagLst>
</file>

<file path=ppt/tags/tag7.xml><?xml version="1.0" encoding="utf-8"?>
<p:tagLst xmlns:a="http://schemas.openxmlformats.org/drawingml/2006/main" xmlns:r="http://schemas.openxmlformats.org/officeDocument/2006/relationships" xmlns:p="http://schemas.openxmlformats.org/presentationml/2006/main">
  <p:tag name="TIMING" val="|0.6|0.7|1.4"/>
</p:tagLst>
</file>

<file path=ppt/tags/tag8.xml><?xml version="1.0" encoding="utf-8"?>
<p:tagLst xmlns:a="http://schemas.openxmlformats.org/drawingml/2006/main" xmlns:r="http://schemas.openxmlformats.org/officeDocument/2006/relationships" xmlns:p="http://schemas.openxmlformats.org/presentationml/2006/main">
  <p:tag name="TIMING" val="|0.7|2|1.2"/>
</p:tagLst>
</file>

<file path=ppt/tags/tag9.xml><?xml version="1.0" encoding="utf-8"?>
<p:tagLst xmlns:a="http://schemas.openxmlformats.org/drawingml/2006/main" xmlns:r="http://schemas.openxmlformats.org/officeDocument/2006/relationships" xmlns:p="http://schemas.openxmlformats.org/presentationml/2006/main">
  <p:tag name="TIMING" val="|0.6|1.4|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3803</Words>
  <Application>Microsoft Office PowerPoint</Application>
  <PresentationFormat>全屏显示(4:3)</PresentationFormat>
  <Paragraphs>211</Paragraphs>
  <Slides>54</Slides>
  <Notes>0</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幻灯片 1</vt:lpstr>
      <vt:lpstr> 第一课时 </vt:lpstr>
      <vt:lpstr>幻灯片 3</vt:lpstr>
      <vt:lpstr>幻灯片 4</vt:lpstr>
      <vt:lpstr>幻灯片 5</vt:lpstr>
      <vt:lpstr>苏州园林给你留下怎样的印象？</vt:lpstr>
      <vt:lpstr>文中哪句话可以概括苏州园林的主要特点？</vt:lpstr>
      <vt:lpstr>四、概括特点，发现美</vt:lpstr>
      <vt:lpstr>方法指导：如何概括文章要点</vt:lpstr>
      <vt:lpstr>幻灯片 10</vt:lpstr>
      <vt:lpstr>幻灯片 11</vt:lpstr>
      <vt:lpstr>幻灯片 12</vt:lpstr>
      <vt:lpstr>幻灯片 13</vt:lpstr>
      <vt:lpstr>幻灯片 14</vt:lpstr>
      <vt:lpstr>幻灯片 15</vt:lpstr>
      <vt:lpstr>幻灯片 16</vt:lpstr>
      <vt:lpstr>文章从哪几方面说明整体特征？</vt:lpstr>
      <vt:lpstr>幻灯片 18</vt:lpstr>
      <vt:lpstr>五、讨论发现</vt:lpstr>
      <vt:lpstr>     “看整篇课文，要看明白作者的思路。思想是有一条路的，一句一句，一段一段，都是有路的，这条路，好文章的作者是绝不乱走的。”</vt:lpstr>
      <vt:lpstr>幻灯片 21</vt:lpstr>
      <vt:lpstr>2、文中第六段内句子的顺序 是否可以调换呢？</vt:lpstr>
      <vt:lpstr>2、文中第六段内句子的顺序 是否可以调换？</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小结</vt:lpstr>
      <vt:lpstr>知识卡片</vt:lpstr>
      <vt:lpstr>说明文阅读要点</vt:lpstr>
      <vt:lpstr>第二课时</vt:lpstr>
      <vt:lpstr>常见的说明方法 </vt:lpstr>
      <vt:lpstr>一、如何分析文章的说明方法 </vt:lpstr>
      <vt:lpstr>如何分析文章的说明方法 </vt:lpstr>
      <vt:lpstr>我 来 试 试 看 </vt:lpstr>
      <vt:lpstr>幻灯片 45</vt:lpstr>
      <vt:lpstr>再 来 试 试 看</vt:lpstr>
      <vt:lpstr>二、如何分析说明文的语言特色 </vt:lpstr>
      <vt:lpstr>如何分析说明文语言的准确性</vt:lpstr>
      <vt:lpstr>如何分析说明文语言的准确性</vt:lpstr>
      <vt:lpstr>分析说明文语言的准确性试题类型</vt:lpstr>
      <vt:lpstr>分析说明文语言的准确性试题类型</vt:lpstr>
      <vt:lpstr>如何分析说明文语言的准确性</vt:lpstr>
      <vt:lpstr>示例3、本文的语言准确周密。读下面的句子，体会句中划线词语的表达作用。</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159</cp:revision>
  <dcterms:created xsi:type="dcterms:W3CDTF">2016-11-17T08:31:01Z</dcterms:created>
  <dcterms:modified xsi:type="dcterms:W3CDTF">2016-11-23T00:49:55Z</dcterms:modified>
</cp:coreProperties>
</file>