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8" r:id="rId8"/>
    <p:sldId id="275" r:id="rId9"/>
    <p:sldId id="276" r:id="rId10"/>
    <p:sldId id="279" r:id="rId11"/>
    <p:sldId id="277" r:id="rId12"/>
    <p:sldId id="280" r:id="rId13"/>
    <p:sldId id="281" r:id="rId14"/>
    <p:sldId id="260" r:id="rId15"/>
    <p:sldId id="282" r:id="rId16"/>
    <p:sldId id="283" r:id="rId17"/>
    <p:sldId id="265" r:id="rId18"/>
    <p:sldId id="284" r:id="rId19"/>
    <p:sldId id="285" r:id="rId20"/>
    <p:sldId id="28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40" r:id="rId32"/>
    <p:sldLayoutId id="2147483841" r:id="rId33"/>
    <p:sldLayoutId id="2147483839" r:id="rId34"/>
    <p:sldLayoutId id="2147483844" r:id="rId35"/>
    <p:sldLayoutId id="2147483847" r:id="rId3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2</a:t>
            </a:r>
            <a:r>
              <a:rPr lang="zh-CN" altLang="en-US" sz="3600">
                <a:solidFill>
                  <a:schemeClr val="tx1"/>
                </a:solidFill>
              </a:rPr>
              <a:t>　黄州快哉亭记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4788" y="2636912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5237" y="3862826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7778" y="3862825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4788" y="3073067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5603" y="3465511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昼则舟楫出没于其前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在白天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夜则鱼龙悲啸于其下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西望武昌诸山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将蓬户瓮牖无所不快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蓬、瓮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用蓬草编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用破瓮做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61198" y="2499588"/>
            <a:ext cx="230530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1198" y="2892286"/>
            <a:ext cx="230530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70109" y="3303796"/>
            <a:ext cx="20379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38260" y="3707380"/>
            <a:ext cx="36941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1391" y="4120176"/>
            <a:ext cx="71339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65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7939" y="1646378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863822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306" y="3668239"/>
            <a:ext cx="615749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971" y="4447998"/>
            <a:ext cx="615749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410" y="5600126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至于赤壁之下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不译。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表示另提一事或另一情况。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冈陵起伏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草木行列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成行排列。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人或物排成的直行和横行的总称。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使其中不自得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那里面。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窃会计之余功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征收钱粮等公事。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监督和管理财务的工作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担任会计工作的人员。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忧愁、不快乐。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疾病。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5656" y="1927718"/>
            <a:ext cx="29523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20072" y="1927718"/>
            <a:ext cx="34159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4670" y="2331103"/>
            <a:ext cx="9181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5656" y="3136316"/>
            <a:ext cx="14401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90798" y="3147202"/>
            <a:ext cx="447538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7428" y="3930643"/>
            <a:ext cx="28585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20072" y="3941529"/>
            <a:ext cx="28585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86542" y="4746916"/>
            <a:ext cx="23042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57530" y="4746916"/>
            <a:ext cx="38749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1560" y="5152739"/>
            <a:ext cx="27363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86542" y="5946929"/>
            <a:ext cx="20450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66862" y="5957815"/>
            <a:ext cx="20450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3293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此其所以为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此独大王之雄风耳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此则人之变也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此皆骚人思士之所以悲伤憔悴而不能胜者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昼则舟楫出没于其前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夜则鱼龙悲啸于其下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振之以清风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照之以明月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今乃得玩之几席之上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7059" y="1888368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8572" y="2284096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6702" y="2690710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00192" y="3095690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3527" y="3495305"/>
            <a:ext cx="11578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3527" y="3898595"/>
            <a:ext cx="11578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2200" y="4303575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29066" y="4708555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85093" y="5107529"/>
            <a:ext cx="85380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0463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窃会计之余功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而自放山水之间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谪居齐安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昔楚襄王从宋玉、景差于兰台之宫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有风飒然至者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主谓倒装句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是古代的一种文体。主要是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记载事物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并通过记事、记物、写景、记人来抒发作者的感情或见解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即景抒情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托物言志。如《桃花源记》《岳阳楼记》《小石潭记》等。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5407" y="1719489"/>
            <a:ext cx="8858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3118" y="2113583"/>
            <a:ext cx="8858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2770" y="2518563"/>
            <a:ext cx="169553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3406" y="2921108"/>
            <a:ext cx="11352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5126" y="3326088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6902" y="4120616"/>
            <a:ext cx="11412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5818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江出西陵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始得平地。其流奔放肆大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南合湘、沅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北合汉、沔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其势益张。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长江从西陵峡流出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开始进入平旷的原野。于是江流奔放浩大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在南面汇合了湘水与沅水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在北面汇合了汉水与沔水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水势更加阔大。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寥寥数语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情景生动。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动词使用精当。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盖亭之所见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南北百里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东西一舍。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临亭四望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可看到南北上百里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东西三十里。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写立足快哉亭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视野辽阔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一切美景尽收眼底。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492896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717032"/>
            <a:ext cx="8128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530892"/>
            <a:ext cx="8128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978763"/>
            <a:ext cx="8128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涛澜汹涌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风云开阖。昼则舟楫出没于其前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夜则鱼龙悲啸于其下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变化倏忽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动心骇目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不可久视。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江面波涛起伏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时而风起云涌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时而风散云消。白天则有船只在眼前出没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夜间则有鱼龙在身下悲鸣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景色瞬息万变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动人心魄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惊人眼目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令人不能长久地观赏。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写出了快哉亭所见气象万千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日夜景物瞬息万变的特点。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使其中坦然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不以物伤性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假如他心中达观坦荡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不因功名利禄而伤了自己的本性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那么到哪里会感到不快乐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此句承上启下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写出一个人只要坦然自适就会随遇而安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并赞美了张梦得宠辱皆忘、超然物外的人生态度。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32855"/>
            <a:ext cx="8128000" cy="1190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22959"/>
            <a:ext cx="8128000" cy="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129270"/>
            <a:ext cx="8128000" cy="866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995362"/>
            <a:ext cx="8128000" cy="1025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42210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将蓬户瓮牖无所不快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而况乎濯长江之清流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揖西山之白云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穷耳目之胜以自适也哉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用蓬草编的门、用破瓮做的窗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他生活其中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也没有什么不快乐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更何况在长江的清流中洗濯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览观西山的白云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让耳目尽情感受美好的景色以求得舒心快意呢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只要坦然自得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不以物伤性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则无所不快。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140968"/>
            <a:ext cx="8128000" cy="1219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36070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20106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文章引用楚襄王问宋玉关于风的故事的用意是什么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作者以此为正面议论的起笔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是颇有深意的。楚襄王登上兰台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享受到清风的快意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寡人所与庶人共者耶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这个幼稚而又荒唐的疑问。宋玉因势利导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回答得很妙。作者说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玉之言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盖有讽焉。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寓意在借风之雌雄来说明人间之不平等。风无雌雄之异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而人有遇、不遇之变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楚襄王认为是快乐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而庶人则认为是忧患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这是人之地位境遇不同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所产生的不同感觉。故事之后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文章深追一步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作反常的推论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士人活在世上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假若他的心中不得意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到什么地方也是忧愁的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假使他心中坦荡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不因外界事物而伤害他的情绪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到什么地方也是快活的。因而文章推出新的结论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今张君不以谪为患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窃会计之余功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而自放山水之间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此其中宜有以过人者。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00808"/>
            <a:ext cx="812800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这个论断是对常人感觉的否定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又是对张梦得不同于常人的肯定。一反一正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论证不容置疑。文章本来可以到此歇笔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但作者又反推一层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二字之后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他说山深林密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清风振动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明月高悬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这是一般骚人思士临境悲伤之地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哪还能看到什么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这就更加充实有力地反衬出前面已经证明了的张君的过人之处。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47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文中第四段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以后的部分对文章主旨起什么作用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文章至此主旨已显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似乎可以打住了。然而文情又生波澜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两字反面说开去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再深一层说明文章主旨。作者仍由写景入手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绘出了一幅与前迥异的画面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连绵不断的山冈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深不见底的山谷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宽广的森林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参天的古树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清风吹动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明月高照。这一切显得幽凄寂寥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在以谪为患的诗人士大夫看来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当然会触景生情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黯然神伤。故作者不由得说道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乌睹其为快也哉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这句话既照应了前文的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使其中不自得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又进一步衬托了张梦得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的旷达胸怀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其反诘的语气发人深思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言尽而意不尽。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32856"/>
            <a:ext cx="8128000" cy="367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932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754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苏辙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(1039—1112),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晚年因隐居于颍水之滨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故自号颍滨遗老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读书学禅以终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。其文平稳朴实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亦如其人。著有《栾城集》。人生观深受其父兄影响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与其父苏洵、其兄苏轼合称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。苏辙被贬官的原因是他用自己的官爵为遭贬官的苏轼赎罪。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16M03.eps" descr="id:214749065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385912"/>
            <a:ext cx="184174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品读赏析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从哪些语句中读出了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的感觉呢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。首段连写三层水势之变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能现水势之波澜壮阔。第二段昔今对比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赏景与思古交错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极写快哉亭四周所见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面积之见、上下之见、日夜之见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其景瞬息万变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令人惊心动魄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再从不同角度赏玩美景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所见之景磅礴雄伟。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曹孟德、孙仲谋之所睥睨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周瑜、陆逊之所骋骛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三国英雄战场杀敌之意气风发、丰功伟绩撼动人心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令人痛快淋漓。君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张梦得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不以谪为患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自放山水之间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无往而不快。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情理之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士生于世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使其中不自得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使其中坦然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不以物伤性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只要心中坦然自得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不被名利伤害本性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不受外物羁绊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心中就能永远保持畅快、宁静。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11694"/>
            <a:ext cx="812800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5367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宋神宗元丰年间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张梦得、苏轼都被贬至黄州。张梦得在寓所西南筑亭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苏轼命名为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苏辙作《黄州快哉亭记》。当时苏辙因反对王安石新法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被贬至筠州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今江西高安县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监巡盐酒税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政治上也很不得意。但他不以贬谪为怀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唯适自安。这篇文章就表现了这种心情。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823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421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3101149"/>
              </p:ext>
            </p:extLst>
          </p:nvPr>
        </p:nvGraphicFramePr>
        <p:xfrm>
          <a:off x="508000" y="1772816"/>
          <a:ext cx="8128000" cy="3848711"/>
        </p:xfrm>
        <a:graphic>
          <a:graphicData uri="http://schemas.openxmlformats.org/presentationml/2006/ole">
            <p:oleObj spid="_x0000_s1031" name="文档" r:id="rId5" imgW="3896414" imgH="18449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2474500"/>
              </p:ext>
            </p:extLst>
          </p:nvPr>
        </p:nvGraphicFramePr>
        <p:xfrm>
          <a:off x="508000" y="1792284"/>
          <a:ext cx="8128000" cy="3527432"/>
        </p:xfrm>
        <a:graphic>
          <a:graphicData uri="http://schemas.openxmlformats.org/presentationml/2006/ole">
            <p:oleObj spid="_x0000_s2055" name="文档" r:id="rId5" imgW="3896414" imgH="16901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8403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0140565"/>
              </p:ext>
            </p:extLst>
          </p:nvPr>
        </p:nvGraphicFramePr>
        <p:xfrm>
          <a:off x="508000" y="1041850"/>
          <a:ext cx="7818553" cy="5458113"/>
        </p:xfrm>
        <a:graphic>
          <a:graphicData uri="http://schemas.openxmlformats.org/presentationml/2006/ole">
            <p:oleObj spid="_x0000_s3079" name="文档" r:id="rId5" imgW="3839157" imgH="267995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129066" y="1434548"/>
            <a:ext cx="296321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7786" y="1953534"/>
            <a:ext cx="12060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8692" y="2464432"/>
            <a:ext cx="12060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9640" y="2995556"/>
            <a:ext cx="12060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53812" y="3441724"/>
            <a:ext cx="17536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1599" y="3953432"/>
            <a:ext cx="11485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8960" y="4467348"/>
            <a:ext cx="14111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61531" y="4997550"/>
            <a:ext cx="12117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3318" y="5515836"/>
            <a:ext cx="12117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0699" y="6036234"/>
            <a:ext cx="12117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3212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811234"/>
              </p:ext>
            </p:extLst>
          </p:nvPr>
        </p:nvGraphicFramePr>
        <p:xfrm>
          <a:off x="508000" y="1085618"/>
          <a:ext cx="8128000" cy="5223702"/>
        </p:xfrm>
        <a:graphic>
          <a:graphicData uri="http://schemas.openxmlformats.org/presentationml/2006/ole">
            <p:oleObj spid="_x0000_s4103" name="文档" r:id="rId5" imgW="3839157" imgH="246716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217197" y="1577168"/>
            <a:ext cx="17787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6252" y="2093506"/>
            <a:ext cx="21100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2628600"/>
            <a:ext cx="180020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248" y="3177596"/>
            <a:ext cx="1854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1993" y="3698352"/>
            <a:ext cx="12241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1407" y="4230578"/>
            <a:ext cx="186063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5619" y="4759495"/>
            <a:ext cx="214237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8025" y="5311216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80585" y="5831972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3158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7009791"/>
              </p:ext>
            </p:extLst>
          </p:nvPr>
        </p:nvGraphicFramePr>
        <p:xfrm>
          <a:off x="508000" y="1502151"/>
          <a:ext cx="8128000" cy="4107699"/>
        </p:xfrm>
        <a:graphic>
          <a:graphicData uri="http://schemas.openxmlformats.org/presentationml/2006/ole">
            <p:oleObj spid="_x0000_s5127" name="文档" r:id="rId5" imgW="3839157" imgH="193966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35896" y="1534809"/>
            <a:ext cx="21602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6622" y="2554018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2177" y="3084497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17508" y="4081934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6292" y="4590618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7786" y="5122915"/>
            <a:ext cx="7020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7718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5972" y="1844175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410" y="2244214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802069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7589" y="5024860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2624624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4386" y="2643527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7589" y="4663373"/>
            <a:ext cx="341406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5269" y="5034299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6056" y="3481734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以览观江流之胜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而余兄子瞻名之曰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变化倏忽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动心骇目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动、骇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亦足以称快世俗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昔楚襄王从宋玉、景差于兰台之宫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穷耳目之胜以自适也哉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尽情享受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南合湘、沅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北合汉、沔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南、北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在南方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在北方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2041" y="1683230"/>
            <a:ext cx="26252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6343" y="2089157"/>
            <a:ext cx="234393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10554" y="2492896"/>
            <a:ext cx="35898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8125" y="2895695"/>
            <a:ext cx="125467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83215" y="3294474"/>
            <a:ext cx="342508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35486" y="3697836"/>
            <a:ext cx="20271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0409" y="4097863"/>
            <a:ext cx="213220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27984" y="4501032"/>
            <a:ext cx="31683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71070" y="4892649"/>
            <a:ext cx="33173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0853" y="5325559"/>
            <a:ext cx="1600520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29435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2000</Words>
  <Application>Microsoft Office PowerPoint</Application>
  <PresentationFormat>全屏显示(4:3)</PresentationFormat>
  <Paragraphs>115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2016-09-16T15:01:30Z</dcterms:modified>
</cp:coreProperties>
</file>