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302" r:id="rId4"/>
    <p:sldId id="303" r:id="rId5"/>
    <p:sldId id="283" r:id="rId6"/>
    <p:sldId id="278" r:id="rId7"/>
    <p:sldId id="284" r:id="rId8"/>
    <p:sldId id="285" r:id="rId9"/>
    <p:sldId id="268" r:id="rId10"/>
    <p:sldId id="301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94" r:id="rId20"/>
    <p:sldId id="279" r:id="rId21"/>
    <p:sldId id="273" r:id="rId22"/>
    <p:sldId id="275" r:id="rId23"/>
    <p:sldId id="296" r:id="rId24"/>
    <p:sldId id="297" r:id="rId25"/>
    <p:sldId id="298" r:id="rId26"/>
    <p:sldId id="299" r:id="rId27"/>
    <p:sldId id="276" r:id="rId28"/>
    <p:sldId id="262" r:id="rId29"/>
    <p:sldId id="264" r:id="rId30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4400" b="0" i="0" u="none" kern="1200" baseline="0">
        <a:solidFill>
          <a:srgbClr val="FF3300"/>
        </a:solidFill>
        <a:latin typeface="Arial" panose="020B0604020202020204" pitchFamily="34" charset="0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4400" b="0" i="0" u="none" kern="1200" baseline="0">
        <a:solidFill>
          <a:srgbClr val="FF3300"/>
        </a:solidFill>
        <a:latin typeface="Arial" panose="020B0604020202020204" pitchFamily="34" charset="0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4400" b="0" i="0" u="none" kern="1200" baseline="0">
        <a:solidFill>
          <a:srgbClr val="FF3300"/>
        </a:solidFill>
        <a:latin typeface="Arial" panose="020B0604020202020204" pitchFamily="34" charset="0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4400" b="0" i="0" u="none" kern="1200" baseline="0">
        <a:solidFill>
          <a:srgbClr val="FF3300"/>
        </a:solidFill>
        <a:latin typeface="Arial" panose="020B0604020202020204" pitchFamily="34" charset="0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4400" b="0" i="0" u="none" kern="1200" baseline="0">
        <a:solidFill>
          <a:srgbClr val="FF3300"/>
        </a:solidFill>
        <a:latin typeface="Arial" panose="020B0604020202020204" pitchFamily="34" charset="0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4400" b="0" i="0" u="none" kern="1200" baseline="0">
        <a:solidFill>
          <a:srgbClr val="FF3300"/>
        </a:solidFill>
        <a:latin typeface="Arial" panose="020B0604020202020204" pitchFamily="34" charset="0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4400" b="0" i="0" u="none" kern="1200" baseline="0">
        <a:solidFill>
          <a:srgbClr val="FF3300"/>
        </a:solidFill>
        <a:latin typeface="Arial" panose="020B0604020202020204" pitchFamily="34" charset="0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4400" b="0" i="0" u="none" kern="1200" baseline="0">
        <a:solidFill>
          <a:srgbClr val="FF3300"/>
        </a:solidFill>
        <a:latin typeface="Arial" panose="020B0604020202020204" pitchFamily="34" charset="0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20000"/>
      </a:spcBef>
      <a:spcAft>
        <a:spcPct val="0"/>
      </a:spcAft>
      <a:buNone/>
      <a:defRPr sz="4400" b="0" i="0" u="none" kern="1200" baseline="0">
        <a:solidFill>
          <a:srgbClr val="FF3300"/>
        </a:solidFill>
        <a:latin typeface="Arial" panose="020B060402020202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2FDB2607-1784-4EEB-B798-7EB5836EED8A}">
        <p14:showMediaCtrls xmlns:p14="http://schemas.microsoft.com/office/powerpoint/2010/main" val="1"/>
      </p:ext>
    </p:extLst>
  </p:showPr>
  <p:clrMru>
    <a:srgbClr val="66FF33"/>
    <a:srgbClr val="FF0000"/>
    <a:srgbClr val="660066"/>
    <a:srgbClr val="99CCFF"/>
    <a:srgbClr val="000066"/>
    <a:srgbClr val="006600"/>
    <a:srgbClr val="FFFF99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gradFill rotWithShape="0">
          <a:gsLst>
            <a:gs pos="0">
              <a:srgbClr val="99FFCC">
                <a:gamma/>
                <a:shade val="46275"/>
                <a:invGamma/>
              </a:srgbClr>
            </a:gs>
            <a:gs pos="50000">
              <a:srgbClr val="99FFCC"/>
            </a:gs>
            <a:gs pos="100000">
              <a:srgbClr val="99FFCC">
                <a:gamma/>
                <a:shade val="46275"/>
                <a:invGamma/>
              </a:srgb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2049"/>
          <p:cNvGrpSpPr/>
          <p:nvPr/>
        </p:nvGrpSpPr>
        <p:grpSpPr>
          <a:xfrm>
            <a:off x="0" y="666750"/>
            <a:ext cx="8459788" cy="6191250"/>
            <a:chOff x="0" y="420"/>
            <a:chExt cx="5329" cy="3900"/>
          </a:xfrm>
        </p:grpSpPr>
        <p:sp>
          <p:nvSpPr>
            <p:cNvPr id="2051" name="矩形 2050"/>
            <p:cNvSpPr/>
            <p:nvPr/>
          </p:nvSpPr>
          <p:spPr>
            <a:xfrm>
              <a:off x="432" y="420"/>
              <a:ext cx="4897" cy="3480"/>
            </a:xfrm>
            <a:prstGeom prst="rect">
              <a:avLst/>
            </a:prstGeom>
            <a:gradFill rotWithShape="0">
              <a:gsLst>
                <a:gs pos="0">
                  <a:srgbClr val="FFEFD1">
                    <a:alpha val="100000"/>
                  </a:srgbClr>
                </a:gs>
                <a:gs pos="64999">
                  <a:srgbClr val="F0EBD5">
                    <a:alpha val="100000"/>
                  </a:srgbClr>
                </a:gs>
                <a:gs pos="100000">
                  <a:srgbClr val="D1C39F">
                    <a:alpha val="10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101600" cap="flat" cmpd="sng">
              <a:solidFill>
                <a:srgbClr val="8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pic>
          <p:nvPicPr>
            <p:cNvPr id="2052" name="图片 2051" descr="花1-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63"/>
                </a:clrFrom>
                <a:clrTo>
                  <a:srgbClr val="FFFF63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2112"/>
              <a:ext cx="1036" cy="11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3" name="图片 2052" descr="花2-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CC6B34"/>
                </a:clrFrom>
                <a:clrTo>
                  <a:srgbClr val="CC6B34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2763"/>
              <a:ext cx="2627" cy="155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054" name="日期占位符 2053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1" hangingPunct="1">
              <a:buClrTx/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5" name="页脚占位符 205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1" hangingPunct="1">
              <a:buClrTx/>
            </a:pPr>
            <a:endParaRPr 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6" name="灯片编号占位符 2055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1" hangingPunct="1">
              <a:buClrTx/>
            </a:pPr>
            <a:fld id="{9A0DB2DC-4C9A-4742-B13C-FB6460FD3503}" type="slidenum">
              <a:rPr lang="zh-CN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7" name="标题 2056"/>
          <p:cNvSpPr>
            <a:spLocks noGrp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8" name="副标题 2057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ClrTx/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ClrTx/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ClrTx/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ClrTx/>
            </a:pPr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ClrTx/>
            </a:pPr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ClrTx/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ClrTx/>
            </a:pPr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ClrTx/>
            </a:pPr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ClrTx/>
            </a:pPr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ClrTx/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ClrTx/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ClrTx/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4.png"/><Relationship Id="rId12" Type="http://schemas.openxmlformats.org/officeDocument/2006/relationships/image" Target="../media/image3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FFCC">
                <a:gamma/>
                <a:shade val="46275"/>
                <a:invGamma/>
              </a:srgbClr>
            </a:gs>
            <a:gs pos="50000">
              <a:srgbClr val="99FFCC"/>
            </a:gs>
            <a:gs pos="100000">
              <a:srgbClr val="99FFCC">
                <a:gamma/>
                <a:shade val="46275"/>
                <a:invGamma/>
              </a:srgb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组合 1025"/>
          <p:cNvGrpSpPr/>
          <p:nvPr/>
        </p:nvGrpSpPr>
        <p:grpSpPr>
          <a:xfrm>
            <a:off x="-228600" y="666750"/>
            <a:ext cx="8688388" cy="6191250"/>
            <a:chOff x="-144" y="420"/>
            <a:chExt cx="5473" cy="3900"/>
          </a:xfrm>
        </p:grpSpPr>
        <p:sp>
          <p:nvSpPr>
            <p:cNvPr id="1027" name="矩形 1026"/>
            <p:cNvSpPr/>
            <p:nvPr/>
          </p:nvSpPr>
          <p:spPr>
            <a:xfrm>
              <a:off x="432" y="420"/>
              <a:ext cx="4897" cy="3480"/>
            </a:xfrm>
            <a:prstGeom prst="rect">
              <a:avLst/>
            </a:prstGeom>
            <a:gradFill rotWithShape="0">
              <a:gsLst>
                <a:gs pos="0">
                  <a:srgbClr val="FFEFD1">
                    <a:alpha val="100000"/>
                  </a:srgbClr>
                </a:gs>
                <a:gs pos="64999">
                  <a:srgbClr val="F0EBD5">
                    <a:alpha val="100000"/>
                  </a:srgbClr>
                </a:gs>
                <a:gs pos="100000">
                  <a:srgbClr val="D1C39F">
                    <a:alpha val="10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101600" cap="flat" cmpd="sng">
              <a:solidFill>
                <a:srgbClr val="8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pic>
          <p:nvPicPr>
            <p:cNvPr id="1028" name="图片 1027" descr="花1-2"/>
            <p:cNvPicPr>
              <a:picLocks noChangeAspect="1"/>
            </p:cNvPicPr>
            <p:nvPr/>
          </p:nvPicPr>
          <p:blipFill>
            <a:blip r:embed="rId12">
              <a:clrChange>
                <a:clrFrom>
                  <a:srgbClr val="FFFF63"/>
                </a:clrFrom>
                <a:clrTo>
                  <a:srgbClr val="FFFF63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4" y="2352"/>
              <a:ext cx="787" cy="94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9" name="图片 1028" descr="花2-2"/>
            <p:cNvPicPr>
              <a:picLocks noChangeAspect="1"/>
            </p:cNvPicPr>
            <p:nvPr/>
          </p:nvPicPr>
          <p:blipFill>
            <a:blip r:embed="rId13">
              <a:clrChange>
                <a:clrFrom>
                  <a:srgbClr val="D6BDBD"/>
                </a:clrFrom>
                <a:clrTo>
                  <a:srgbClr val="D6BDB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144" y="3097"/>
              <a:ext cx="2383" cy="122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30" name="日期占位符 1029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lvl="0" eaLnBrk="1" hangingPunct="1">
              <a:buClrTx/>
            </a:pPr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31" name="页脚占位符 1030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lvl="0" eaLnBrk="1" hangingPunct="1">
              <a:buClrTx/>
            </a:pPr>
            <a:endParaRPr lang="zh-CN" dirty="0"/>
          </a:p>
        </p:txBody>
      </p:sp>
      <p:sp>
        <p:nvSpPr>
          <p:cNvPr id="1032" name="灯片编号占位符 1031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lvl="0" eaLnBrk="1" hangingPunct="1">
              <a:buClrTx/>
            </a:pPr>
            <a:fld id="{9A0DB2DC-4C9A-4742-B13C-FB6460FD3503}" type="slidenum">
              <a:rPr lang="zh-CN" dirty="0"/>
            </a:fld>
            <a:endParaRPr lang="zh-CN" dirty="0"/>
          </a:p>
        </p:txBody>
      </p:sp>
      <p:sp>
        <p:nvSpPr>
          <p:cNvPr id="1033" name="标题 103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4" name="文本占位符 103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4400" b="0" i="0" u="none" kern="1200" baseline="0">
          <a:solidFill>
            <a:srgbClr val="FF3300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4400" b="0" i="0" u="none" kern="1200" baseline="0">
          <a:solidFill>
            <a:srgbClr val="FF3300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4400" b="0" i="0" u="none" kern="1200" baseline="0">
          <a:solidFill>
            <a:srgbClr val="FF3300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4400" b="0" i="0" u="none" kern="1200" baseline="0">
          <a:solidFill>
            <a:srgbClr val="FF3300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4400" b="0" i="0" u="none" kern="1200" baseline="0">
          <a:solidFill>
            <a:srgbClr val="FF3300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4400" b="0" i="0" u="none" kern="1200" baseline="0">
          <a:solidFill>
            <a:srgbClr val="FF3300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4400" b="0" i="0" u="none" kern="1200" baseline="0">
          <a:solidFill>
            <a:srgbClr val="FF3300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4400" b="0" i="0" u="none" kern="1200" baseline="0">
          <a:solidFill>
            <a:srgbClr val="FF3300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文本占位符 3074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076" name="日期占位符 3075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ea typeface="宋体" panose="02010600030101010101" pitchFamily="2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3077" name="页脚占位符 307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ea typeface="宋体" panose="02010600030101010101" pitchFamily="2" charset="-122"/>
              </a:defRPr>
            </a:lvl1pPr>
          </a:lstStyle>
          <a:p>
            <a:pPr lvl="0" eaLnBrk="1" hangingPunct="1"/>
            <a:endParaRPr lang="zh-CN" dirty="0"/>
          </a:p>
        </p:txBody>
      </p:sp>
      <p:sp>
        <p:nvSpPr>
          <p:cNvPr id="3078" name="灯片编号占位符 307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4400" b="0" i="0" u="none" kern="1200" baseline="0">
          <a:solidFill>
            <a:srgbClr val="FF3300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4400" b="0" i="0" u="none" kern="1200" baseline="0">
          <a:solidFill>
            <a:srgbClr val="FF3300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4400" b="0" i="0" u="none" kern="1200" baseline="0">
          <a:solidFill>
            <a:srgbClr val="FF3300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4400" b="0" i="0" u="none" kern="1200" baseline="0">
          <a:solidFill>
            <a:srgbClr val="FF3300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4400" b="0" i="0" u="none" kern="1200" baseline="0">
          <a:solidFill>
            <a:srgbClr val="FF3300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4400" b="0" i="0" u="none" kern="1200" baseline="0">
          <a:solidFill>
            <a:srgbClr val="FF3300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4400" b="0" i="0" u="none" kern="1200" baseline="0">
          <a:solidFill>
            <a:srgbClr val="FF3300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4400" b="0" i="0" u="none" kern="1200" baseline="0">
          <a:solidFill>
            <a:srgbClr val="FF3300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4.wav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4.wav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4.wav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5.wav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4.wav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5.wav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5.wav"/><Relationship Id="rId2" Type="http://schemas.openxmlformats.org/officeDocument/2006/relationships/image" Target="../media/image12.GIF"/><Relationship Id="rId1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audio" Target="../media/audio3.wav"/><Relationship Id="rId1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6.wav"/><Relationship Id="rId2" Type="http://schemas.openxmlformats.org/officeDocument/2006/relationships/audio" Target="../media/audio3.wav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audio" Target="../media/audio3.wav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0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GIF"/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image" Target="../media/image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GIF"/><Relationship Id="rId1" Type="http://schemas.openxmlformats.org/officeDocument/2006/relationships/image" Target="../media/image7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audio" Target="../media/audio3.wav"/><Relationship Id="rId1" Type="http://schemas.openxmlformats.org/officeDocument/2006/relationships/image" Target="../media/image24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audio" Target="../media/audio3.wav"/><Relationship Id="rId1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GIF"/><Relationship Id="rId3" Type="http://schemas.openxmlformats.org/officeDocument/2006/relationships/image" Target="../media/image11.jpeg"/><Relationship Id="rId2" Type="http://schemas.openxmlformats.org/officeDocument/2006/relationships/image" Target="../media/image8.pn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2.GIF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3.wav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4.wav"/><Relationship Id="rId2" Type="http://schemas.openxmlformats.org/officeDocument/2006/relationships/image" Target="../media/image12.GIF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409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722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16385" descr="BJyw4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文本框 16386"/>
          <p:cNvSpPr txBox="1"/>
          <p:nvPr/>
        </p:nvSpPr>
        <p:spPr>
          <a:xfrm>
            <a:off x="1447800" y="1295400"/>
            <a:ext cx="6019800" cy="3444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en-US" altLang="zh-CN" sz="4000" b="1" dirty="0">
                <a:solidFill>
                  <a:srgbClr val="3333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en-US" sz="4000" b="1" dirty="0">
                <a:solidFill>
                  <a:srgbClr val="3333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、香远</a:t>
            </a:r>
            <a:r>
              <a:rPr lang="zh-CN" altLang="en-US" sz="4000" b="1" dirty="0">
                <a:solidFill>
                  <a:srgbClr val="FF00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益</a:t>
            </a:r>
            <a:r>
              <a:rPr lang="zh-CN" altLang="en-US" sz="4000" b="1" dirty="0">
                <a:solidFill>
                  <a:srgbClr val="3333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清（              ）</a:t>
            </a:r>
            <a:endParaRPr lang="zh-CN" altLang="en-US" sz="4000" b="1" dirty="0">
              <a:solidFill>
                <a:srgbClr val="3333CC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rgbClr val="FF00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en-US" altLang="zh-CN" sz="4000" b="1" dirty="0">
                <a:solidFill>
                  <a:srgbClr val="FF00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A</a:t>
            </a:r>
            <a:r>
              <a:rPr lang="zh-CN" altLang="en-US" sz="4000" b="1" dirty="0">
                <a:solidFill>
                  <a:srgbClr val="FF00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、更加</a:t>
            </a:r>
            <a:endParaRPr lang="zh-CN" altLang="en-US" sz="4000" b="1" dirty="0">
              <a:solidFill>
                <a:srgbClr val="FF006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rgbClr val="FF00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</a:t>
            </a:r>
            <a:r>
              <a:rPr lang="en-US" altLang="zh-CN" sz="4000" b="1" dirty="0">
                <a:solidFill>
                  <a:srgbClr val="FF00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B</a:t>
            </a:r>
            <a:r>
              <a:rPr lang="zh-CN" altLang="en-US" sz="4000" b="1" dirty="0">
                <a:solidFill>
                  <a:srgbClr val="FF00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、有意</a:t>
            </a:r>
            <a:endParaRPr lang="zh-CN" altLang="en-US" sz="4000" b="1" dirty="0">
              <a:solidFill>
                <a:srgbClr val="FF006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rgbClr val="FF00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</a:t>
            </a:r>
            <a:r>
              <a:rPr lang="en-US" altLang="zh-CN" sz="4000" b="1" dirty="0">
                <a:solidFill>
                  <a:srgbClr val="FF00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C</a:t>
            </a:r>
            <a:r>
              <a:rPr lang="zh-CN" altLang="en-US" sz="4000" b="1" dirty="0">
                <a:solidFill>
                  <a:srgbClr val="FF00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、益处</a:t>
            </a:r>
            <a:endParaRPr lang="zh-CN" altLang="en-US" sz="4000" b="1" dirty="0">
              <a:solidFill>
                <a:srgbClr val="FF006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6388" name="文本框 16387"/>
          <p:cNvSpPr txBox="1"/>
          <p:nvPr/>
        </p:nvSpPr>
        <p:spPr>
          <a:xfrm>
            <a:off x="4876800" y="1371600"/>
            <a:ext cx="1447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  <a:buClrTx/>
            </a:pPr>
            <a:r>
              <a:rPr lang="en-US" altLang="zh-CN" sz="3200" b="1">
                <a:solidFill>
                  <a:srgbClr val="FF00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A</a:t>
            </a:r>
            <a:endParaRPr lang="en-US" altLang="zh-CN" sz="3200" b="1">
              <a:solidFill>
                <a:srgbClr val="FF006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17409" descr="BJyw4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文本框 17410"/>
          <p:cNvSpPr txBox="1"/>
          <p:nvPr/>
        </p:nvSpPr>
        <p:spPr>
          <a:xfrm>
            <a:off x="4876800" y="1371600"/>
            <a:ext cx="1447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  <a:buClrTx/>
            </a:pPr>
            <a:endParaRPr sz="2800" dirty="0">
              <a:solidFill>
                <a:schemeClr val="tx1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17412" name="文本框 17411"/>
          <p:cNvSpPr txBox="1"/>
          <p:nvPr/>
        </p:nvSpPr>
        <p:spPr>
          <a:xfrm>
            <a:off x="1066800" y="1219200"/>
            <a:ext cx="7543800" cy="311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en-US" altLang="zh-CN" sz="3600" b="1" dirty="0">
                <a:solidFill>
                  <a:srgbClr val="66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3</a:t>
            </a:r>
            <a:r>
              <a:rPr lang="zh-CN" altLang="en-US" sz="3600" b="1" dirty="0">
                <a:solidFill>
                  <a:srgbClr val="66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亭亭</a:t>
            </a:r>
            <a:r>
              <a:rPr lang="zh-CN" altLang="en-US" sz="3600" b="1" dirty="0">
                <a:solidFill>
                  <a:srgbClr val="66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净植（                        ）</a:t>
            </a:r>
            <a:endParaRPr lang="zh-CN" altLang="en-US" sz="3600" b="1" dirty="0">
              <a:solidFill>
                <a:srgbClr val="6600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66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</a:t>
            </a:r>
            <a:r>
              <a:rPr lang="en-US" altLang="zh-CN" sz="3600" b="1" dirty="0">
                <a:solidFill>
                  <a:srgbClr val="66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A</a:t>
            </a:r>
            <a:r>
              <a:rPr lang="zh-CN" altLang="en-US" sz="3600" b="1" dirty="0">
                <a:solidFill>
                  <a:srgbClr val="66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、亭子</a:t>
            </a:r>
            <a:endParaRPr lang="zh-CN" altLang="en-US" sz="3600" b="1" dirty="0">
              <a:solidFill>
                <a:srgbClr val="6600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66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</a:t>
            </a:r>
            <a:r>
              <a:rPr lang="en-US" altLang="zh-CN" sz="3600" b="1" dirty="0">
                <a:solidFill>
                  <a:srgbClr val="66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B</a:t>
            </a:r>
            <a:r>
              <a:rPr lang="zh-CN" altLang="en-US" sz="3600" b="1" dirty="0">
                <a:solidFill>
                  <a:srgbClr val="66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、耸立的样子</a:t>
            </a:r>
            <a:endParaRPr lang="zh-CN" altLang="en-US" sz="3600" b="1" dirty="0">
              <a:solidFill>
                <a:srgbClr val="6600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66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 </a:t>
            </a:r>
            <a:r>
              <a:rPr lang="en-US" altLang="zh-CN" sz="3600" b="1" dirty="0">
                <a:solidFill>
                  <a:srgbClr val="66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C</a:t>
            </a:r>
            <a:r>
              <a:rPr lang="zh-CN" altLang="en-US" sz="3600" b="1" dirty="0">
                <a:solidFill>
                  <a:srgbClr val="66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、美丽的姿态</a:t>
            </a:r>
            <a:endParaRPr lang="zh-CN" altLang="en-US" sz="3600" b="1" dirty="0">
              <a:solidFill>
                <a:srgbClr val="6600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7413" name="文本框 17412"/>
          <p:cNvSpPr txBox="1"/>
          <p:nvPr/>
        </p:nvSpPr>
        <p:spPr>
          <a:xfrm>
            <a:off x="4343400" y="1371600"/>
            <a:ext cx="2133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  <a:buClrTx/>
            </a:pPr>
            <a:r>
              <a:rPr lang="en-US" altLang="zh-CN" sz="3200" b="1">
                <a:solidFill>
                  <a:srgbClr val="FF33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B</a:t>
            </a:r>
            <a:endParaRPr lang="en-US" altLang="zh-CN" sz="3200" b="1">
              <a:solidFill>
                <a:srgbClr val="FF3399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18433" descr="BJyw4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18434"/>
          <p:cNvSpPr txBox="1"/>
          <p:nvPr/>
        </p:nvSpPr>
        <p:spPr>
          <a:xfrm>
            <a:off x="6705600" y="838200"/>
            <a:ext cx="914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0"/>
              </a:spcBef>
              <a:buClrTx/>
            </a:pPr>
            <a:endParaRPr sz="24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6" name="文本框 18435"/>
          <p:cNvSpPr txBox="1"/>
          <p:nvPr/>
        </p:nvSpPr>
        <p:spPr>
          <a:xfrm>
            <a:off x="838200" y="1219200"/>
            <a:ext cx="7696200" cy="311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en-US" altLang="zh-CN" sz="3600" b="1" dirty="0">
                <a:solidFill>
                  <a:srgbClr val="FF33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4</a:t>
            </a:r>
            <a:r>
              <a:rPr lang="zh-CN" altLang="en-US" sz="3600" b="1" dirty="0">
                <a:solidFill>
                  <a:srgbClr val="FF33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</a:t>
            </a:r>
            <a:r>
              <a:rPr lang="zh-CN" altLang="en-US" sz="3600" b="1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可远观而不可</a:t>
            </a:r>
            <a:r>
              <a:rPr lang="zh-CN" altLang="en-US" sz="3600" b="1" dirty="0">
                <a:solidFill>
                  <a:srgbClr val="FF33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亵玩</a:t>
            </a:r>
            <a:r>
              <a:rPr lang="zh-CN" altLang="en-US" sz="3600" b="1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焉</a:t>
            </a:r>
            <a:r>
              <a:rPr lang="zh-CN" altLang="en-US" sz="3600" b="1" dirty="0">
                <a:solidFill>
                  <a:srgbClr val="FF33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（                ）</a:t>
            </a:r>
            <a:endParaRPr lang="zh-CN" altLang="en-US" sz="3600" b="1" dirty="0">
              <a:solidFill>
                <a:srgbClr val="FF3399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 </a:t>
            </a:r>
            <a:r>
              <a:rPr lang="en-US" altLang="zh-CN" sz="3600" b="1" dirty="0">
                <a:solidFill>
                  <a:srgbClr val="FF00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A</a:t>
            </a:r>
            <a:r>
              <a:rPr lang="zh-CN" altLang="en-US" sz="3600" b="1" dirty="0">
                <a:solidFill>
                  <a:srgbClr val="FF00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、玩耍</a:t>
            </a:r>
            <a:endParaRPr lang="zh-CN" altLang="en-US" sz="3600" b="1" dirty="0">
              <a:solidFill>
                <a:srgbClr val="FF006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FF00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</a:t>
            </a:r>
            <a:r>
              <a:rPr lang="en-US" altLang="zh-CN" sz="3600" b="1" dirty="0">
                <a:solidFill>
                  <a:srgbClr val="FF00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B</a:t>
            </a:r>
            <a:r>
              <a:rPr lang="zh-CN" altLang="en-US" sz="3600" b="1" dirty="0">
                <a:solidFill>
                  <a:srgbClr val="FF00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、玩弄</a:t>
            </a:r>
            <a:endParaRPr lang="zh-CN" altLang="en-US" sz="3600" b="1" dirty="0">
              <a:solidFill>
                <a:srgbClr val="FF006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FF00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</a:t>
            </a:r>
            <a:r>
              <a:rPr lang="en-US" altLang="zh-CN" sz="3600" b="1" dirty="0">
                <a:solidFill>
                  <a:srgbClr val="FF00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C</a:t>
            </a:r>
            <a:r>
              <a:rPr lang="zh-CN" altLang="en-US" sz="3600" b="1" dirty="0">
                <a:solidFill>
                  <a:srgbClr val="FF00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、游玩</a:t>
            </a:r>
            <a:endParaRPr lang="zh-CN" altLang="en-US" sz="3600" b="1" dirty="0">
              <a:solidFill>
                <a:srgbClr val="FF006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8437" name="文本框 18436"/>
          <p:cNvSpPr txBox="1"/>
          <p:nvPr/>
        </p:nvSpPr>
        <p:spPr>
          <a:xfrm>
            <a:off x="6477000" y="1295400"/>
            <a:ext cx="1295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en-US" altLang="zh-CN" sz="2800" b="1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B</a:t>
            </a:r>
            <a:endParaRPr lang="en-US" altLang="zh-CN" sz="2800" b="1">
              <a:solidFill>
                <a:srgbClr val="0000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19457" descr="BJyw4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文本框 19458"/>
          <p:cNvSpPr txBox="1"/>
          <p:nvPr/>
        </p:nvSpPr>
        <p:spPr>
          <a:xfrm>
            <a:off x="1143000" y="1600200"/>
            <a:ext cx="6858000" cy="311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en-US" altLang="zh-CN" sz="3600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5</a:t>
            </a:r>
            <a:r>
              <a:rPr lang="zh-CN" altLang="en-US" sz="3600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、花之</a:t>
            </a:r>
            <a:r>
              <a:rPr lang="zh-CN" altLang="en-US" sz="3600" dirty="0">
                <a:solidFill>
                  <a:srgbClr val="FF33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隐逸</a:t>
            </a:r>
            <a:r>
              <a:rPr lang="zh-CN" altLang="en-US" sz="3600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者也</a:t>
            </a:r>
            <a:r>
              <a:rPr lang="zh-CN" altLang="en-US" sz="3600" dirty="0">
                <a:solidFill>
                  <a:srgbClr val="FF33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（                    ）</a:t>
            </a:r>
            <a:endParaRPr lang="zh-CN" altLang="en-US" sz="3600" dirty="0">
              <a:solidFill>
                <a:srgbClr val="FF3399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dirty="0">
                <a:solidFill>
                  <a:srgbClr val="FF33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</a:t>
            </a:r>
            <a:r>
              <a:rPr lang="en-US" altLang="zh-CN" sz="3600" dirty="0">
                <a:solidFill>
                  <a:srgbClr val="FF33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A</a:t>
            </a:r>
            <a:r>
              <a:rPr lang="zh-CN" altLang="en-US" sz="3600" dirty="0">
                <a:solidFill>
                  <a:srgbClr val="FF33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、隐居</a:t>
            </a:r>
            <a:endParaRPr lang="zh-CN" altLang="en-US" sz="3600" dirty="0">
              <a:solidFill>
                <a:srgbClr val="FF3399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dirty="0">
                <a:solidFill>
                  <a:srgbClr val="FF33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  </a:t>
            </a:r>
            <a:r>
              <a:rPr lang="en-US" altLang="zh-CN" sz="3600" dirty="0">
                <a:solidFill>
                  <a:srgbClr val="FF33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B</a:t>
            </a:r>
            <a:r>
              <a:rPr lang="zh-CN" altLang="en-US" sz="3600" dirty="0">
                <a:solidFill>
                  <a:srgbClr val="FF33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、隐藏</a:t>
            </a:r>
            <a:endParaRPr lang="zh-CN" altLang="en-US" sz="3600" dirty="0">
              <a:solidFill>
                <a:srgbClr val="FF3399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dirty="0">
                <a:solidFill>
                  <a:srgbClr val="FF33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</a:t>
            </a:r>
            <a:r>
              <a:rPr lang="en-US" altLang="zh-CN" sz="3600" dirty="0">
                <a:solidFill>
                  <a:srgbClr val="FF33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C</a:t>
            </a:r>
            <a:r>
              <a:rPr lang="zh-CN" altLang="en-US" sz="3600" dirty="0">
                <a:solidFill>
                  <a:srgbClr val="FF33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、逃跑</a:t>
            </a:r>
            <a:endParaRPr lang="zh-CN" altLang="en-US" sz="3600" dirty="0">
              <a:solidFill>
                <a:srgbClr val="0000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9460" name="文本框 19459"/>
          <p:cNvSpPr txBox="1"/>
          <p:nvPr/>
        </p:nvSpPr>
        <p:spPr>
          <a:xfrm>
            <a:off x="5257800" y="1295400"/>
            <a:ext cx="1752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  <a:buClrTx/>
            </a:pPr>
            <a:endParaRPr sz="24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1" name="文本框 19460"/>
          <p:cNvSpPr txBox="1"/>
          <p:nvPr/>
        </p:nvSpPr>
        <p:spPr>
          <a:xfrm>
            <a:off x="5410200" y="1676400"/>
            <a:ext cx="1752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  <a:buClrTx/>
            </a:pPr>
            <a:r>
              <a:rPr lang="en-US" altLang="zh-CN" sz="3200" b="1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A</a:t>
            </a:r>
            <a:endParaRPr lang="en-US" altLang="zh-CN" sz="3200" b="1">
              <a:solidFill>
                <a:srgbClr val="0000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20481" descr="BJyw4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文本框 20482"/>
          <p:cNvSpPr txBox="1"/>
          <p:nvPr/>
        </p:nvSpPr>
        <p:spPr>
          <a:xfrm>
            <a:off x="1295400" y="2133600"/>
            <a:ext cx="7239000" cy="311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en-US" altLang="zh-CN" sz="3600" b="1" dirty="0">
                <a:solidFill>
                  <a:srgbClr val="FF00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6</a:t>
            </a:r>
            <a:r>
              <a:rPr lang="zh-CN" altLang="en-US" sz="3600" b="1" dirty="0">
                <a:solidFill>
                  <a:srgbClr val="FF00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</a:t>
            </a:r>
            <a:r>
              <a:rPr lang="zh-CN" altLang="en-US" sz="3600" b="1" dirty="0">
                <a:solidFill>
                  <a:srgbClr val="66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花之</a:t>
            </a:r>
            <a:r>
              <a:rPr lang="zh-CN" altLang="en-US" sz="36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君子</a:t>
            </a:r>
            <a:r>
              <a:rPr lang="zh-CN" altLang="en-US" sz="3600" b="1" dirty="0">
                <a:solidFill>
                  <a:srgbClr val="66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者也</a:t>
            </a:r>
            <a:r>
              <a:rPr lang="zh-CN" altLang="en-US" sz="3600" b="1" dirty="0">
                <a:solidFill>
                  <a:srgbClr val="FF00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（                         ）</a:t>
            </a:r>
            <a:endParaRPr lang="zh-CN" altLang="en-US" sz="3600" b="1" dirty="0">
              <a:solidFill>
                <a:srgbClr val="FF006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FF00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</a:t>
            </a:r>
            <a:r>
              <a:rPr lang="en-US" altLang="zh-CN" sz="3600" b="1" dirty="0">
                <a:solidFill>
                  <a:srgbClr val="FF00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A</a:t>
            </a:r>
            <a:r>
              <a:rPr lang="zh-CN" altLang="en-US" sz="3600" b="1" dirty="0">
                <a:solidFill>
                  <a:srgbClr val="FF00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、品德高尚的人</a:t>
            </a:r>
            <a:endParaRPr lang="zh-CN" altLang="en-US" sz="3600" b="1" dirty="0">
              <a:solidFill>
                <a:srgbClr val="FF006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FF00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</a:t>
            </a:r>
            <a:r>
              <a:rPr lang="en-US" altLang="zh-CN" sz="3600" b="1" dirty="0">
                <a:solidFill>
                  <a:srgbClr val="FF00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B</a:t>
            </a:r>
            <a:r>
              <a:rPr lang="zh-CN" altLang="en-US" sz="3600" b="1" dirty="0">
                <a:solidFill>
                  <a:srgbClr val="FF00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、地位高的人</a:t>
            </a:r>
            <a:endParaRPr lang="zh-CN" altLang="en-US" sz="3600" b="1" dirty="0">
              <a:solidFill>
                <a:srgbClr val="FF006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FF00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</a:t>
            </a:r>
            <a:r>
              <a:rPr lang="en-US" altLang="zh-CN" sz="3600" b="1" dirty="0">
                <a:solidFill>
                  <a:srgbClr val="FF00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C</a:t>
            </a:r>
            <a:r>
              <a:rPr lang="zh-CN" altLang="en-US" sz="3600" b="1" dirty="0">
                <a:solidFill>
                  <a:srgbClr val="FF00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、丈夫</a:t>
            </a:r>
            <a:endParaRPr lang="zh-CN" altLang="en-US" sz="3600" b="1" dirty="0">
              <a:solidFill>
                <a:srgbClr val="FF006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0484" name="文本框 20483"/>
          <p:cNvSpPr txBox="1"/>
          <p:nvPr/>
        </p:nvSpPr>
        <p:spPr>
          <a:xfrm>
            <a:off x="2700338" y="2997200"/>
            <a:ext cx="1524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0"/>
              </a:spcBef>
              <a:buClrTx/>
            </a:pPr>
            <a:r>
              <a:rPr lang="en-US" altLang="zh-CN" sz="3200" b="1">
                <a:solidFill>
                  <a:srgbClr val="66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A</a:t>
            </a:r>
            <a:endParaRPr lang="en-US" altLang="zh-CN" sz="3200" b="1">
              <a:solidFill>
                <a:srgbClr val="6600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21505" descr="BJyw4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文本框 21506"/>
          <p:cNvSpPr txBox="1"/>
          <p:nvPr/>
        </p:nvSpPr>
        <p:spPr>
          <a:xfrm>
            <a:off x="952500" y="2041525"/>
            <a:ext cx="7239000" cy="2774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en-US" altLang="zh-CN" sz="3200" b="1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7</a:t>
            </a:r>
            <a:r>
              <a:rPr lang="zh-CN" altLang="en-US" sz="3200" b="1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、陶后</a:t>
            </a:r>
            <a:r>
              <a:rPr lang="zh-CN" altLang="en-US" sz="3200" b="1" dirty="0">
                <a:solidFill>
                  <a:srgbClr val="FF33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鲜</a:t>
            </a:r>
            <a:r>
              <a:rPr lang="zh-CN" altLang="en-US" sz="3200" b="1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有闻（                                 ）</a:t>
            </a:r>
            <a:endParaRPr lang="zh-CN" altLang="en-US" sz="3200" b="1" dirty="0">
              <a:solidFill>
                <a:srgbClr val="0000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</a:t>
            </a:r>
            <a:r>
              <a:rPr lang="en-US" altLang="zh-CN" sz="3200" b="1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A</a:t>
            </a:r>
            <a:r>
              <a:rPr lang="zh-CN" altLang="en-US" sz="3200" b="1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、新鲜</a:t>
            </a:r>
            <a:endParaRPr lang="zh-CN" altLang="en-US" sz="3200" b="1" dirty="0">
              <a:solidFill>
                <a:srgbClr val="0000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</a:t>
            </a:r>
            <a:r>
              <a:rPr lang="en-US" altLang="zh-CN" sz="3200" b="1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B</a:t>
            </a:r>
            <a:r>
              <a:rPr lang="zh-CN" altLang="en-US" sz="3200" b="1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、鲜艳</a:t>
            </a:r>
            <a:endParaRPr lang="zh-CN" altLang="en-US" sz="3200" b="1" dirty="0">
              <a:solidFill>
                <a:srgbClr val="0000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   </a:t>
            </a:r>
            <a:r>
              <a:rPr lang="en-US" altLang="zh-CN" sz="3200" b="1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C</a:t>
            </a:r>
            <a:r>
              <a:rPr lang="zh-CN" altLang="en-US" sz="3200" b="1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、很少</a:t>
            </a:r>
            <a:endParaRPr lang="zh-CN" altLang="en-US" sz="3200" b="1" dirty="0">
              <a:solidFill>
                <a:srgbClr val="0000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1508" name="文本框 21507"/>
          <p:cNvSpPr txBox="1"/>
          <p:nvPr/>
        </p:nvSpPr>
        <p:spPr>
          <a:xfrm>
            <a:off x="4572000" y="2057400"/>
            <a:ext cx="2590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  <a:buClrTx/>
            </a:pPr>
            <a:r>
              <a:rPr lang="en-US" altLang="zh-CN" sz="3600" b="1">
                <a:solidFill>
                  <a:srgbClr val="FF33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C</a:t>
            </a:r>
            <a:endParaRPr lang="en-US" altLang="zh-CN" sz="3600" b="1">
              <a:solidFill>
                <a:srgbClr val="FF3399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22529" descr="BJyw4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文本框 22530"/>
          <p:cNvSpPr txBox="1"/>
          <p:nvPr/>
        </p:nvSpPr>
        <p:spPr>
          <a:xfrm>
            <a:off x="952500" y="1674813"/>
            <a:ext cx="7239000" cy="3506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en-US" altLang="zh-CN" sz="2400" dirty="0">
                <a:solidFill>
                  <a:srgbClr val="FF33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8</a:t>
            </a:r>
            <a:r>
              <a:rPr lang="zh-CN" altLang="en-US" sz="2400" dirty="0">
                <a:solidFill>
                  <a:srgbClr val="FF33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</a:t>
            </a:r>
            <a:r>
              <a:rPr lang="zh-CN" altLang="en-US" sz="3200" dirty="0">
                <a:solidFill>
                  <a:srgbClr val="FF33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独爱莲</a:t>
            </a:r>
            <a:r>
              <a:rPr lang="zh-CN" altLang="en-US" sz="3200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之</a:t>
            </a:r>
            <a:r>
              <a:rPr lang="zh-CN" altLang="en-US" sz="3200" dirty="0">
                <a:solidFill>
                  <a:srgbClr val="FF33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出淤泥而不染（                 ）</a:t>
            </a:r>
            <a:endParaRPr lang="zh-CN" altLang="en-US" sz="3200" dirty="0">
              <a:solidFill>
                <a:srgbClr val="FF3399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200" dirty="0">
                <a:solidFill>
                  <a:srgbClr val="FF33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</a:t>
            </a:r>
            <a:r>
              <a:rPr lang="zh-CN" altLang="en-US" sz="3200">
                <a:solidFill>
                  <a:srgbClr val="FF33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en-US" altLang="zh-CN" sz="3200" dirty="0">
                <a:solidFill>
                  <a:srgbClr val="66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A</a:t>
            </a:r>
            <a:r>
              <a:rPr lang="zh-CN" altLang="en-US" sz="3200" dirty="0">
                <a:solidFill>
                  <a:srgbClr val="66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、的</a:t>
            </a:r>
            <a:endParaRPr lang="zh-CN" altLang="en-US" sz="3200" dirty="0">
              <a:solidFill>
                <a:srgbClr val="6600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200" dirty="0">
                <a:solidFill>
                  <a:srgbClr val="66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</a:t>
            </a:r>
            <a:r>
              <a:rPr lang="en-US" altLang="zh-CN" sz="3200" dirty="0">
                <a:solidFill>
                  <a:srgbClr val="66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B</a:t>
            </a:r>
            <a:r>
              <a:rPr lang="zh-CN" altLang="en-US" sz="3200" dirty="0">
                <a:solidFill>
                  <a:srgbClr val="66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、代词指莲花</a:t>
            </a:r>
            <a:endParaRPr lang="zh-CN" altLang="en-US" sz="3200" dirty="0">
              <a:solidFill>
                <a:srgbClr val="6600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200" dirty="0">
                <a:solidFill>
                  <a:srgbClr val="66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</a:t>
            </a:r>
            <a:r>
              <a:rPr lang="en-US" altLang="zh-CN" sz="3200" dirty="0">
                <a:solidFill>
                  <a:srgbClr val="66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C</a:t>
            </a:r>
            <a:r>
              <a:rPr lang="zh-CN" altLang="en-US" sz="3200" dirty="0">
                <a:solidFill>
                  <a:srgbClr val="66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、用在主谓之间取消句子                    </a:t>
            </a:r>
            <a:endParaRPr lang="zh-CN" altLang="en-US" sz="3200" dirty="0">
              <a:solidFill>
                <a:srgbClr val="6600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200" dirty="0">
                <a:solidFill>
                  <a:srgbClr val="66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独立性</a:t>
            </a:r>
            <a:endParaRPr lang="zh-CN" altLang="en-US" sz="3200" dirty="0">
              <a:solidFill>
                <a:srgbClr val="6600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2532" name="文本框 22531"/>
          <p:cNvSpPr txBox="1"/>
          <p:nvPr/>
        </p:nvSpPr>
        <p:spPr>
          <a:xfrm>
            <a:off x="6172200" y="1676400"/>
            <a:ext cx="12065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0"/>
              </a:spcBef>
              <a:buClrTx/>
            </a:pPr>
            <a:r>
              <a:rPr lang="en-US" altLang="zh-CN" sz="3200" b="1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C</a:t>
            </a:r>
            <a:endParaRPr lang="en-US" altLang="zh-CN" sz="3200" b="1">
              <a:solidFill>
                <a:srgbClr val="0000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23553" descr="BJyw4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文本框 23554"/>
          <p:cNvSpPr txBox="1"/>
          <p:nvPr/>
        </p:nvSpPr>
        <p:spPr>
          <a:xfrm>
            <a:off x="1028700" y="1460500"/>
            <a:ext cx="7086600" cy="3937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en-US" altLang="zh-CN" sz="3600" dirty="0">
                <a:solidFill>
                  <a:srgbClr val="66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9</a:t>
            </a:r>
            <a:r>
              <a:rPr lang="zh-CN" altLang="en-US" sz="3600" dirty="0">
                <a:solidFill>
                  <a:srgbClr val="66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、水陆草木</a:t>
            </a:r>
            <a:r>
              <a:rPr lang="zh-CN" altLang="en-US" sz="3600" dirty="0">
                <a:solidFill>
                  <a:srgbClr val="FF33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之</a:t>
            </a:r>
            <a:r>
              <a:rPr lang="zh-CN" altLang="en-US" sz="3600" dirty="0">
                <a:solidFill>
                  <a:srgbClr val="66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花</a:t>
            </a:r>
            <a:r>
              <a:rPr lang="zh-CN" altLang="en-US" sz="3600" dirty="0">
                <a:solidFill>
                  <a:srgbClr val="FF33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（                      ）</a:t>
            </a:r>
            <a:endParaRPr lang="zh-CN" altLang="en-US" sz="3600" dirty="0">
              <a:solidFill>
                <a:srgbClr val="6600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</a:t>
            </a:r>
            <a:r>
              <a:rPr lang="en-US" altLang="zh-CN" sz="3600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A</a:t>
            </a:r>
            <a:r>
              <a:rPr lang="zh-CN" altLang="en-US" sz="3600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、的</a:t>
            </a:r>
            <a:endParaRPr lang="zh-CN" altLang="en-US" sz="3600" dirty="0">
              <a:solidFill>
                <a:srgbClr val="0000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</a:t>
            </a:r>
            <a:r>
              <a:rPr lang="en-US" altLang="zh-CN" sz="3600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B</a:t>
            </a:r>
            <a:r>
              <a:rPr lang="zh-CN" altLang="en-US" sz="3600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、代词，指莲花</a:t>
            </a:r>
            <a:endParaRPr lang="zh-CN" altLang="en-US" sz="3600" dirty="0">
              <a:solidFill>
                <a:srgbClr val="0000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</a:t>
            </a:r>
            <a:r>
              <a:rPr lang="en-US" altLang="zh-CN" sz="3600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C</a:t>
            </a:r>
            <a:r>
              <a:rPr lang="zh-CN" altLang="en-US" sz="3600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、用在主谓之间，取 </a:t>
            </a:r>
            <a:endParaRPr lang="zh-CN" altLang="en-US" sz="3600" dirty="0">
              <a:solidFill>
                <a:srgbClr val="0000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dirty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   消句子独立性</a:t>
            </a:r>
            <a:endParaRPr lang="zh-CN" altLang="en-US" sz="3600" dirty="0">
              <a:solidFill>
                <a:srgbClr val="0000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3556" name="文本框 23555"/>
          <p:cNvSpPr txBox="1"/>
          <p:nvPr/>
        </p:nvSpPr>
        <p:spPr>
          <a:xfrm>
            <a:off x="5486400" y="1447800"/>
            <a:ext cx="1447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  <a:buClrTx/>
            </a:pPr>
            <a:r>
              <a:rPr lang="en-US" altLang="zh-CN" sz="3200" b="1">
                <a:solidFill>
                  <a:srgbClr val="FF33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A</a:t>
            </a:r>
            <a:endParaRPr lang="en-US" altLang="zh-CN" sz="3200" b="1">
              <a:solidFill>
                <a:srgbClr val="FF3399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23557" name="图片 23556" descr="1">
            <a:hlinkClick r:id="" action="ppaction://noaction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5943600"/>
            <a:ext cx="685800" cy="60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7650" name="标题 27649"/>
          <p:cNvSpPr>
            <a:spLocks noGrp="1"/>
          </p:cNvSpPr>
          <p:nvPr>
            <p:ph type="title"/>
          </p:nvPr>
        </p:nvSpPr>
        <p:spPr>
          <a:xfrm>
            <a:off x="0" y="3068638"/>
            <a:ext cx="6400800" cy="762000"/>
          </a:xfrm>
          <a:gradFill rotWithShape="0">
            <a:gsLst>
              <a:gs pos="0">
                <a:srgbClr val="FFFFCC"/>
              </a:gs>
              <a:gs pos="50000">
                <a:srgbClr val="FFFFCC">
                  <a:gamma/>
                  <a:tint val="29804"/>
                  <a:invGamma/>
                </a:srgbClr>
              </a:gs>
              <a:gs pos="100000">
                <a:srgbClr val="FFFFCC"/>
              </a:gs>
            </a:gsLst>
            <a:lin ang="5400000" scaled="1"/>
            <a:tileRect/>
          </a:gradFill>
          <a:ln>
            <a:solidFill>
              <a:srgbClr val="FF0000"/>
            </a:solidFill>
            <a:miter/>
          </a:ln>
        </p:spPr>
        <p:txBody>
          <a:bodyPr anchor="ctr"/>
          <a:p>
            <a:pPr algn="l"/>
            <a:r>
              <a:rPr lang="zh-CN" altLang="en-US" dirty="0">
                <a:solidFill>
                  <a:srgbClr val="FF0000"/>
                </a:solidFill>
                <a:ea typeface="隶书" panose="02010509060101010101" pitchFamily="49" charset="-122"/>
              </a:rPr>
              <a:t>找出直接描写莲花的句子</a:t>
            </a:r>
            <a:endParaRPr lang="zh-CN" altLang="en-US" dirty="0">
              <a:solidFill>
                <a:srgbClr val="FF0000"/>
              </a:solidFill>
              <a:ea typeface="隶书" panose="02010509060101010101" pitchFamily="49" charset="-122"/>
            </a:endParaRPr>
          </a:p>
        </p:txBody>
      </p:sp>
      <p:sp>
        <p:nvSpPr>
          <p:cNvPr id="27651" name="文本占位符 27650"/>
          <p:cNvSpPr>
            <a:spLocks noGrp="1"/>
          </p:cNvSpPr>
          <p:nvPr>
            <p:ph type="body" idx="1"/>
          </p:nvPr>
        </p:nvSpPr>
        <p:spPr>
          <a:xfrm>
            <a:off x="762000" y="2743200"/>
            <a:ext cx="7772400" cy="3505200"/>
          </a:xfrm>
          <a:ln/>
        </p:spPr>
        <p:txBody>
          <a:bodyPr/>
          <a:p>
            <a:pPr>
              <a:buNone/>
            </a:pPr>
            <a:r>
              <a:rPr lang="en-US" altLang="zh-CN" dirty="0"/>
              <a:t>        </a:t>
            </a:r>
            <a:endParaRPr lang="en-US" altLang="zh-CN" dirty="0">
              <a:solidFill>
                <a:srgbClr val="FF3300"/>
              </a:solidFill>
            </a:endParaRPr>
          </a:p>
        </p:txBody>
      </p:sp>
      <p:sp>
        <p:nvSpPr>
          <p:cNvPr id="27652" name="矩形 27651"/>
          <p:cNvSpPr/>
          <p:nvPr/>
        </p:nvSpPr>
        <p:spPr>
          <a:xfrm>
            <a:off x="0" y="4559300"/>
            <a:ext cx="9144000" cy="1916113"/>
          </a:xfrm>
          <a:prstGeom prst="rect">
            <a:avLst/>
          </a:prstGeom>
          <a:gradFill rotWithShape="0">
            <a:gsLst>
              <a:gs pos="0">
                <a:srgbClr val="FFFFCC">
                  <a:gamma/>
                  <a:tint val="36863"/>
                  <a:invGamma/>
                </a:srgbClr>
              </a:gs>
              <a:gs pos="50000">
                <a:srgbClr val="FFFFCC"/>
              </a:gs>
              <a:gs pos="100000">
                <a:srgbClr val="FFFFCC">
                  <a:gamma/>
                  <a:tint val="36863"/>
                  <a:invGamma/>
                </a:srgbClr>
              </a:gs>
            </a:gsLst>
            <a:lin ang="5400000" scaled="1"/>
            <a:tileRect/>
          </a:gra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lnSpc>
                <a:spcPct val="110000"/>
              </a:lnSpc>
              <a:spcBef>
                <a:spcPct val="20000"/>
              </a:spcBef>
              <a:buClrTx/>
            </a:pPr>
            <a:r>
              <a:rPr lang="en-US" altLang="zh-CN" sz="2800" dirty="0">
                <a:solidFill>
                  <a:srgbClr val="00CC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  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予独爱莲之出淤泥而不染，濯清涟而不妖，中通外直，不蔓不枝，香远益清，亭亭净植，可远观而不可亵玩焉。</a:t>
            </a:r>
            <a:endParaRPr lang="zh-CN" altLang="en-US" sz="36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3" name="文本框 27652"/>
          <p:cNvSpPr txBox="1"/>
          <p:nvPr/>
        </p:nvSpPr>
        <p:spPr>
          <a:xfrm>
            <a:off x="323850" y="260350"/>
            <a:ext cx="864076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lvl="0" indent="-342900" eaLnBrk="1" hangingPunct="1">
              <a:spcBef>
                <a:spcPct val="50000"/>
              </a:spcBef>
              <a:buClrTx/>
            </a:pPr>
            <a:endParaRPr sz="44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4" name="文本框 27653"/>
          <p:cNvSpPr txBox="1"/>
          <p:nvPr/>
        </p:nvSpPr>
        <p:spPr>
          <a:xfrm>
            <a:off x="0" y="0"/>
            <a:ext cx="9144000" cy="2835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rgbClr val="008000"/>
                </a:solidFill>
                <a:latin typeface="Times New Roman" panose="02020603050405020304" pitchFamily="18" charset="0"/>
                <a:ea typeface="楷体_GB2312" pitchFamily="49" charset="-122"/>
              </a:rPr>
              <a:t>二、思考下列问题</a:t>
            </a:r>
            <a:endParaRPr lang="zh-CN" altLang="en-US" sz="4000" b="1" dirty="0">
              <a:solidFill>
                <a:srgbClr val="008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en-US" altLang="zh-CN" sz="4000" b="1" dirty="0">
                <a:solidFill>
                  <a:srgbClr val="008000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sz="4000" b="1" dirty="0">
                <a:solidFill>
                  <a:srgbClr val="008000"/>
                </a:solidFill>
                <a:latin typeface="Times New Roman" panose="02020603050405020304" pitchFamily="18" charset="0"/>
                <a:ea typeface="楷体_GB2312" pitchFamily="49" charset="-122"/>
              </a:rPr>
              <a:t>、文章题为“爱莲说”也就是“说说我对莲花的爱”，作者究竟喜欢莲花的什么？（请用文中的语句回答）</a:t>
            </a:r>
            <a:endParaRPr lang="zh-CN" altLang="en-US" sz="4000" b="1">
              <a:solidFill>
                <a:srgbClr val="008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animBg="1"/>
      <p:bldP spid="2765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8674" name="标题 28673"/>
          <p:cNvSpPr>
            <a:spLocks noGrp="1"/>
          </p:cNvSpPr>
          <p:nvPr>
            <p:ph type="title"/>
          </p:nvPr>
        </p:nvSpPr>
        <p:spPr>
          <a:xfrm>
            <a:off x="0" y="333375"/>
            <a:ext cx="8820150" cy="762000"/>
          </a:xfrm>
          <a:gradFill rotWithShape="0">
            <a:gsLst>
              <a:gs pos="0">
                <a:srgbClr val="CCFFFF">
                  <a:gamma/>
                  <a:tint val="0"/>
                  <a:invGamma/>
                </a:srgbClr>
              </a:gs>
              <a:gs pos="50000">
                <a:srgbClr val="CCFFFF"/>
              </a:gs>
              <a:gs pos="100000">
                <a:srgbClr val="CCFFFF">
                  <a:gamma/>
                  <a:tint val="0"/>
                  <a:invGamma/>
                </a:srgbClr>
              </a:gs>
            </a:gsLst>
            <a:lin ang="5400000" scaled="1"/>
            <a:tileRect/>
          </a:gradFill>
          <a:ln>
            <a:solidFill>
              <a:srgbClr val="FF0000"/>
            </a:solidFill>
            <a:miter/>
          </a:ln>
        </p:spPr>
        <p:txBody>
          <a:bodyPr anchor="ctr"/>
          <a:p>
            <a:pPr algn="l"/>
            <a:r>
              <a:rPr lang="en-US" altLang="zh-CN" dirty="0">
                <a:solidFill>
                  <a:srgbClr val="FF0000"/>
                </a:solidFill>
                <a:ea typeface="隶书" panose="02010509060101010101" pitchFamily="49" charset="-122"/>
              </a:rPr>
              <a:t>2</a:t>
            </a:r>
            <a:r>
              <a:rPr lang="zh-CN" altLang="en-US" dirty="0">
                <a:solidFill>
                  <a:srgbClr val="FF0000"/>
                </a:solidFill>
                <a:ea typeface="隶书" panose="02010509060101010101" pitchFamily="49" charset="-122"/>
              </a:rPr>
              <a:t>、作者分别从哪些方面描写莲花的？</a:t>
            </a:r>
            <a:endParaRPr lang="zh-CN" altLang="en-US" dirty="0">
              <a:solidFill>
                <a:srgbClr val="FF0000"/>
              </a:solidFill>
              <a:ea typeface="隶书" panose="02010509060101010101" pitchFamily="49" charset="-122"/>
            </a:endParaRPr>
          </a:p>
        </p:txBody>
      </p:sp>
      <p:sp>
        <p:nvSpPr>
          <p:cNvPr id="28675" name="文本占位符 28674"/>
          <p:cNvSpPr>
            <a:spLocks noGrp="1"/>
          </p:cNvSpPr>
          <p:nvPr>
            <p:ph type="body" idx="1"/>
          </p:nvPr>
        </p:nvSpPr>
        <p:spPr>
          <a:xfrm>
            <a:off x="5257800" y="1219200"/>
            <a:ext cx="3886200" cy="457200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sz="4000" dirty="0">
                <a:solidFill>
                  <a:srgbClr val="FF3300"/>
                </a:solidFill>
              </a:rPr>
              <a:t> </a:t>
            </a:r>
            <a:endParaRPr lang="en-US" altLang="zh-CN" sz="2800" b="1" dirty="0">
              <a:solidFill>
                <a:srgbClr val="FF3300"/>
              </a:solidFill>
            </a:endParaRPr>
          </a:p>
        </p:txBody>
      </p:sp>
      <p:sp>
        <p:nvSpPr>
          <p:cNvPr id="28676" name="文本框 28675"/>
          <p:cNvSpPr txBox="1"/>
          <p:nvPr/>
        </p:nvSpPr>
        <p:spPr>
          <a:xfrm>
            <a:off x="4114800" y="2362200"/>
            <a:ext cx="4665663" cy="579438"/>
          </a:xfrm>
          <a:prstGeom prst="rect">
            <a:avLst/>
          </a:prstGeom>
          <a:gradFill rotWithShape="0">
            <a:gsLst>
              <a:gs pos="0">
                <a:srgbClr val="66FF33">
                  <a:gamma/>
                  <a:tint val="33333"/>
                  <a:invGamma/>
                </a:srgbClr>
              </a:gs>
              <a:gs pos="50000">
                <a:srgbClr val="66FF33"/>
              </a:gs>
              <a:gs pos="100000">
                <a:srgbClr val="66FF33">
                  <a:gamma/>
                  <a:tint val="33333"/>
                  <a:invGamma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t">
            <a:spAutoFit/>
          </a:bodyPr>
          <a:p>
            <a:pPr lvl="0" eaLnBrk="1" hangingPunct="1">
              <a:spcBef>
                <a:spcPct val="20000"/>
              </a:spcBef>
              <a:buClrTx/>
            </a:pPr>
            <a:r>
              <a:rPr lang="zh-CN" altLang="en-US" sz="3200" b="1" dirty="0">
                <a:solidFill>
                  <a:srgbClr val="33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是从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生长环境</a:t>
            </a:r>
            <a:r>
              <a:rPr lang="zh-CN" altLang="en-US" sz="3200" b="1" dirty="0">
                <a:solidFill>
                  <a:srgbClr val="33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方面来写的</a:t>
            </a:r>
            <a:endParaRPr lang="zh-CN" altLang="en-US" sz="4000" dirty="0">
              <a:solidFill>
                <a:srgbClr val="3366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7" name="文本框 28676"/>
          <p:cNvSpPr txBox="1"/>
          <p:nvPr/>
        </p:nvSpPr>
        <p:spPr>
          <a:xfrm>
            <a:off x="4114800" y="4191000"/>
            <a:ext cx="4657725" cy="579438"/>
          </a:xfrm>
          <a:prstGeom prst="rect">
            <a:avLst/>
          </a:prstGeom>
          <a:gradFill rotWithShape="0">
            <a:gsLst>
              <a:gs pos="0">
                <a:srgbClr val="66FF33">
                  <a:gamma/>
                  <a:tint val="20000"/>
                  <a:invGamma/>
                </a:srgbClr>
              </a:gs>
              <a:gs pos="50000">
                <a:srgbClr val="66FF33"/>
              </a:gs>
              <a:gs pos="100000">
                <a:srgbClr val="66FF33">
                  <a:gamma/>
                  <a:tint val="20000"/>
                  <a:invGamma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t">
            <a:spAutoFit/>
          </a:bodyPr>
          <a:p>
            <a:pPr lvl="0" eaLnBrk="1" hangingPunct="1">
              <a:spcBef>
                <a:spcPct val="20000"/>
              </a:spcBef>
              <a:buClrTx/>
            </a:pPr>
            <a:r>
              <a:rPr lang="zh-CN" altLang="en-US" sz="3200" b="1" dirty="0">
                <a:solidFill>
                  <a:srgbClr val="33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是从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体态香气</a:t>
            </a:r>
            <a:r>
              <a:rPr lang="zh-CN" altLang="en-US" sz="3200" b="1" dirty="0">
                <a:solidFill>
                  <a:srgbClr val="33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方面来写的</a:t>
            </a:r>
            <a:endParaRPr lang="zh-CN" altLang="en-US" sz="3200" b="1" dirty="0">
              <a:solidFill>
                <a:srgbClr val="3366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8" name="文本框 28677"/>
          <p:cNvSpPr txBox="1"/>
          <p:nvPr/>
        </p:nvSpPr>
        <p:spPr>
          <a:xfrm>
            <a:off x="4114800" y="5867400"/>
            <a:ext cx="4681538" cy="579438"/>
          </a:xfrm>
          <a:prstGeom prst="rect">
            <a:avLst/>
          </a:prstGeom>
          <a:gradFill rotWithShape="0">
            <a:gsLst>
              <a:gs pos="0">
                <a:srgbClr val="66FF33">
                  <a:gamma/>
                  <a:tint val="26667"/>
                  <a:invGamma/>
                </a:srgbClr>
              </a:gs>
              <a:gs pos="50000">
                <a:srgbClr val="66FF33"/>
              </a:gs>
              <a:gs pos="100000">
                <a:srgbClr val="66FF33">
                  <a:gamma/>
                  <a:tint val="26667"/>
                  <a:invGamma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t">
            <a:spAutoFit/>
          </a:bodyPr>
          <a:p>
            <a:pPr lvl="0" eaLnBrk="1" hangingPunct="1">
              <a:spcBef>
                <a:spcPct val="20000"/>
              </a:spcBef>
              <a:buClrTx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是从风度气质方面来写的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9" name="文本框 28678"/>
          <p:cNvSpPr txBox="1"/>
          <p:nvPr/>
        </p:nvSpPr>
        <p:spPr>
          <a:xfrm>
            <a:off x="0" y="2189163"/>
            <a:ext cx="3959225" cy="4678362"/>
          </a:xfrm>
          <a:prstGeom prst="rect">
            <a:avLst/>
          </a:prstGeom>
          <a:gradFill rotWithShape="0">
            <a:gsLst>
              <a:gs pos="0">
                <a:srgbClr val="66FF33"/>
              </a:gs>
              <a:gs pos="50000">
                <a:srgbClr val="66FF33">
                  <a:gamma/>
                  <a:tint val="0"/>
                  <a:invGamma/>
                </a:srgbClr>
              </a:gs>
              <a:gs pos="100000">
                <a:srgbClr val="66FF33"/>
              </a:gs>
            </a:gsLst>
            <a:lin ang="5400000" scaled="1"/>
            <a:tileRect/>
          </a:gra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pPr lvl="0" eaLnBrk="1" hangingPunct="1">
              <a:spcBef>
                <a:spcPct val="20000"/>
              </a:spcBef>
              <a:buClrTx/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予独爱莲之出淤泥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20000"/>
              </a:spcBef>
              <a:buClrTx/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……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而不可亵玩焉。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20000"/>
              </a:spcBef>
              <a:buClrTx/>
            </a:pP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20000"/>
              </a:spcBef>
              <a:buClrTx/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中通外直</a:t>
            </a: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不蔓不枝，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20000"/>
              </a:spcBef>
              <a:buClrTx/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香远益清。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20000"/>
              </a:spcBef>
              <a:buClrTx/>
            </a:pP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20000"/>
              </a:spcBef>
              <a:buClrTx/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亭亭净植</a:t>
            </a: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可远观而</a:t>
            </a: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20000"/>
              </a:spcBef>
              <a:buClrTx/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不可亵玩焉是</a:t>
            </a:r>
            <a:endParaRPr lang="zh-CN" altLang="en-US" sz="44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nimBg="1"/>
      <p:bldP spid="28676" grpId="0" animBg="1"/>
      <p:bldP spid="28677" grpId="0" animBg="1"/>
      <p:bldP spid="28678" grpId="0" animBg="1"/>
      <p:bldP spid="2867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5121" descr="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9698" name="标题 29697"/>
          <p:cNvSpPr>
            <a:spLocks noGrp="1"/>
          </p:cNvSpPr>
          <p:nvPr>
            <p:ph type="title"/>
          </p:nvPr>
        </p:nvSpPr>
        <p:spPr>
          <a:xfrm>
            <a:off x="0" y="0"/>
            <a:ext cx="8001000" cy="609600"/>
          </a:xfrm>
          <a:gradFill rotWithShape="0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lin ang="5400000" scaled="1"/>
            <a:tileRect/>
          </a:gradFill>
          <a:ln>
            <a:solidFill>
              <a:srgbClr val="FF0000"/>
            </a:solidFill>
            <a:miter/>
          </a:ln>
        </p:spPr>
        <p:txBody>
          <a:bodyPr anchor="ctr"/>
          <a:p>
            <a:pPr algn="l"/>
            <a:r>
              <a:rPr lang="zh-CN" altLang="en-US" sz="4000" dirty="0">
                <a:solidFill>
                  <a:srgbClr val="FF0000"/>
                </a:solidFill>
                <a:ea typeface="隶书" panose="02010509060101010101" pitchFamily="49" charset="-122"/>
              </a:rPr>
              <a:t>你认为莲与君子有哪些相同之处？</a:t>
            </a:r>
            <a:endParaRPr lang="zh-CN" altLang="en-US" sz="4000" dirty="0">
              <a:solidFill>
                <a:srgbClr val="FF0000"/>
              </a:solidFill>
              <a:ea typeface="隶书" panose="02010509060101010101" pitchFamily="49" charset="-122"/>
            </a:endParaRPr>
          </a:p>
        </p:txBody>
      </p:sp>
      <p:sp>
        <p:nvSpPr>
          <p:cNvPr id="29699" name="文本占位符 29698"/>
          <p:cNvSpPr>
            <a:spLocks noGrp="1"/>
          </p:cNvSpPr>
          <p:nvPr>
            <p:ph type="body" idx="1"/>
          </p:nvPr>
        </p:nvSpPr>
        <p:spPr>
          <a:xfrm flipV="1">
            <a:off x="2667000" y="6477000"/>
            <a:ext cx="3733800" cy="381000"/>
          </a:xfrm>
          <a:ln/>
        </p:spPr>
        <p:txBody>
          <a:bodyPr/>
          <a:p>
            <a:pPr>
              <a:lnSpc>
                <a:spcPct val="90000"/>
              </a:lnSpc>
            </a:pPr>
            <a:endParaRPr sz="2800" b="1" dirty="0"/>
          </a:p>
        </p:txBody>
      </p:sp>
      <p:sp>
        <p:nvSpPr>
          <p:cNvPr id="29700" name="文本框 29699"/>
          <p:cNvSpPr txBox="1"/>
          <p:nvPr/>
        </p:nvSpPr>
        <p:spPr>
          <a:xfrm>
            <a:off x="4643438" y="836613"/>
            <a:ext cx="4500562" cy="2022475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lnSpc>
                <a:spcPct val="90000"/>
              </a:lnSpc>
              <a:spcBef>
                <a:spcPct val="20000"/>
              </a:spcBef>
              <a:buClrTx/>
            </a:pP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象征君子身处污浊环境而不同流合污、不随俗浮沉；还象征君子的庄重、质朴，不哗众取宠，不炫耀自己。</a:t>
            </a:r>
            <a:endParaRPr lang="zh-CN" altLang="en-US" sz="40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01" name="文本框 29700"/>
          <p:cNvSpPr txBox="1"/>
          <p:nvPr/>
        </p:nvSpPr>
        <p:spPr>
          <a:xfrm>
            <a:off x="4643438" y="2997200"/>
            <a:ext cx="4500562" cy="955675"/>
          </a:xfrm>
          <a:prstGeom prst="rect">
            <a:avLst/>
          </a:prstGeom>
          <a:gradFill rotWithShape="0">
            <a:gsLst>
              <a:gs pos="0">
                <a:srgbClr val="FFFF99">
                  <a:gamma/>
                  <a:tint val="10196"/>
                  <a:invGamma/>
                </a:srgbClr>
              </a:gs>
              <a:gs pos="50000">
                <a:srgbClr val="FFFF99"/>
              </a:gs>
              <a:gs pos="100000">
                <a:srgbClr val="FFFF99">
                  <a:gamma/>
                  <a:tint val="10196"/>
                  <a:invGamma/>
                </a:srgbClr>
              </a:gs>
            </a:gsLst>
            <a:lin ang="5400000" scaled="1"/>
            <a:tileRect/>
          </a:gra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spcBef>
                <a:spcPct val="20000"/>
              </a:spcBef>
              <a:buClrTx/>
            </a:pP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象征君子的特立独行，正直不苟，豁达大度；</a:t>
            </a:r>
            <a:endParaRPr lang="zh-CN" altLang="en-US" sz="28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02" name="文本框 29701"/>
          <p:cNvSpPr txBox="1"/>
          <p:nvPr/>
        </p:nvSpPr>
        <p:spPr>
          <a:xfrm>
            <a:off x="4953000" y="5029200"/>
            <a:ext cx="3810000" cy="1425575"/>
          </a:xfrm>
          <a:prstGeom prst="rect">
            <a:avLst/>
          </a:prstGeom>
          <a:gradFill rotWithShape="0">
            <a:gsLst>
              <a:gs pos="0">
                <a:srgbClr val="FFFF99">
                  <a:gamma/>
                  <a:tint val="0"/>
                  <a:invGamma/>
                </a:srgbClr>
              </a:gs>
              <a:gs pos="50000">
                <a:srgbClr val="FFFF99"/>
              </a:gs>
              <a:gs pos="100000">
                <a:srgbClr val="FFFF99">
                  <a:gamma/>
                  <a:tint val="0"/>
                  <a:invGamma/>
                </a:srgbClr>
              </a:gs>
            </a:gsLst>
            <a:lin ang="5400000" scaled="1"/>
            <a:tileRect/>
          </a:gra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lnSpc>
                <a:spcPct val="90000"/>
              </a:lnSpc>
              <a:spcBef>
                <a:spcPct val="20000"/>
              </a:spcBef>
              <a:buClrTx/>
            </a:pP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志洁行廉，仪态端</a:t>
            </a:r>
            <a:endParaRPr lang="zh-CN" altLang="en-US" sz="28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90000"/>
              </a:lnSpc>
              <a:spcBef>
                <a:spcPct val="20000"/>
              </a:spcBef>
              <a:buClrTx/>
            </a:pP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庄，令人敬重而不</a:t>
            </a:r>
            <a:endParaRPr lang="zh-CN" altLang="en-US" sz="28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90000"/>
              </a:lnSpc>
              <a:spcBef>
                <a:spcPct val="20000"/>
              </a:spcBef>
              <a:buClrTx/>
            </a:pP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敢轻侮。</a:t>
            </a:r>
            <a:endParaRPr lang="zh-CN" altLang="en-US" sz="40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03" name="文本框 29702"/>
          <p:cNvSpPr txBox="1"/>
          <p:nvPr/>
        </p:nvSpPr>
        <p:spPr>
          <a:xfrm>
            <a:off x="0" y="1066800"/>
            <a:ext cx="4572000" cy="5064125"/>
          </a:xfrm>
          <a:prstGeom prst="rect">
            <a:avLst/>
          </a:prstGeom>
          <a:gradFill rotWithShape="0">
            <a:gsLst>
              <a:gs pos="0">
                <a:srgbClr val="FFFF99"/>
              </a:gs>
              <a:gs pos="50000">
                <a:srgbClr val="FFFF99">
                  <a:gamma/>
                  <a:tint val="0"/>
                  <a:invGamma/>
                </a:srgbClr>
              </a:gs>
              <a:gs pos="100000">
                <a:srgbClr val="FFFF99"/>
              </a:gs>
            </a:gsLst>
            <a:lin ang="5400000" scaled="1"/>
            <a:tileRect/>
          </a:gra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lnSpc>
                <a:spcPct val="90000"/>
              </a:lnSpc>
              <a:spcBef>
                <a:spcPct val="20000"/>
              </a:spcBef>
              <a:buClrTx/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生长环境：</a:t>
            </a:r>
            <a:r>
              <a:rPr lang="zh-CN" altLang="en-US" sz="3200" b="1" dirty="0">
                <a:solidFill>
                  <a:srgbClr val="33CC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“出淤泥而不染，濯清涟而不妖”</a:t>
            </a: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90000"/>
              </a:lnSpc>
              <a:spcBef>
                <a:spcPct val="20000"/>
              </a:spcBef>
              <a:buClrTx/>
              <a:buChar char="•"/>
            </a:pP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90000"/>
              </a:lnSpc>
              <a:spcBef>
                <a:spcPct val="20000"/>
              </a:spcBef>
              <a:buClrTx/>
            </a:pP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90000"/>
              </a:lnSpc>
              <a:spcBef>
                <a:spcPct val="20000"/>
              </a:spcBef>
              <a:buClrTx/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体态香气：</a:t>
            </a:r>
            <a:r>
              <a:rPr lang="zh-CN" altLang="en-US" sz="3200" b="1" dirty="0">
                <a:solidFill>
                  <a:srgbClr val="33CC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“中通外直，不蔓不枝香远益清”</a:t>
            </a:r>
            <a:endParaRPr lang="zh-CN" altLang="en-US" sz="3200" b="1" dirty="0">
              <a:solidFill>
                <a:srgbClr val="33CC3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90000"/>
              </a:lnSpc>
              <a:spcBef>
                <a:spcPct val="20000"/>
              </a:spcBef>
              <a:buClrTx/>
              <a:buChar char="•"/>
            </a:pPr>
            <a:endParaRPr lang="zh-CN" altLang="en-US" sz="32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90000"/>
              </a:lnSpc>
              <a:spcBef>
                <a:spcPct val="20000"/>
              </a:spcBef>
              <a:buClrTx/>
            </a:pP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90000"/>
              </a:lnSpc>
              <a:spcBef>
                <a:spcPct val="20000"/>
              </a:spcBef>
              <a:buClrTx/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风度气质：</a:t>
            </a:r>
            <a:r>
              <a:rPr lang="zh-CN" altLang="en-US" sz="3200" b="1" dirty="0">
                <a:solidFill>
                  <a:srgbClr val="33CC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“亭亭净植，可远观而不可亵玩焉”</a:t>
            </a:r>
            <a:endParaRPr lang="zh-CN" altLang="en-US" sz="44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animBg="1"/>
      <p:bldP spid="29700" grpId="0" animBg="1"/>
      <p:bldP spid="29701" grpId="0" animBg="1"/>
      <p:bldP spid="29702" grpId="0" animBg="1"/>
      <p:bldP spid="2970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图片 30721" descr="BJyw4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文本框 30722"/>
          <p:cNvSpPr txBox="1"/>
          <p:nvPr/>
        </p:nvSpPr>
        <p:spPr>
          <a:xfrm>
            <a:off x="533400" y="1600200"/>
            <a:ext cx="8077200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、作者写莲花，可是文章开头并没有从莲花写起，在写莲花之前，作者写了什么？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、作者还写了人们对这些花的态度，分别是怎样的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3200" b="1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0724" name="文本框 30723"/>
          <p:cNvSpPr txBox="1"/>
          <p:nvPr/>
        </p:nvSpPr>
        <p:spPr>
          <a:xfrm>
            <a:off x="457200" y="4495800"/>
            <a:ext cx="2895600" cy="2043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FF33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水陆草木之花</a:t>
            </a:r>
            <a:endParaRPr lang="zh-CN" altLang="en-US" sz="3200" b="1" dirty="0">
              <a:solidFill>
                <a:srgbClr val="FF33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FF33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菊</a:t>
            </a:r>
            <a:endParaRPr lang="zh-CN" altLang="en-US" sz="3200" b="1" dirty="0">
              <a:solidFill>
                <a:srgbClr val="FF33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FF33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牡丹</a:t>
            </a:r>
            <a:endParaRPr lang="zh-CN" altLang="en-US" sz="3200" b="1">
              <a:solidFill>
                <a:srgbClr val="FF33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25" name="文本框 30724"/>
          <p:cNvSpPr txBox="1"/>
          <p:nvPr/>
        </p:nvSpPr>
        <p:spPr>
          <a:xfrm>
            <a:off x="5334000" y="2667000"/>
            <a:ext cx="2667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  <a:buClrTx/>
            </a:pPr>
            <a:endParaRPr sz="24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26" name="文本框 30725"/>
          <p:cNvSpPr txBox="1"/>
          <p:nvPr/>
        </p:nvSpPr>
        <p:spPr>
          <a:xfrm>
            <a:off x="5410200" y="4419600"/>
            <a:ext cx="2590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可爱者甚蕃</a:t>
            </a:r>
            <a:endParaRPr lang="zh-CN" altLang="en-US" sz="3200" b="1">
              <a:solidFill>
                <a:srgbClr val="FF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0727" name="文本框 30726"/>
          <p:cNvSpPr txBox="1"/>
          <p:nvPr/>
        </p:nvSpPr>
        <p:spPr>
          <a:xfrm>
            <a:off x="5410200" y="5257800"/>
            <a:ext cx="2590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陶渊明独爱</a:t>
            </a:r>
            <a:endParaRPr lang="zh-CN" altLang="en-US" sz="3200" b="1">
              <a:solidFill>
                <a:srgbClr val="FF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0728" name="文本框 30727"/>
          <p:cNvSpPr txBox="1"/>
          <p:nvPr/>
        </p:nvSpPr>
        <p:spPr>
          <a:xfrm>
            <a:off x="5334000" y="59436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世人甚爱</a:t>
            </a:r>
            <a:endParaRPr lang="zh-CN" altLang="en-US" sz="3200" b="1">
              <a:solidFill>
                <a:srgbClr val="FF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30729" name="组合 30728"/>
          <p:cNvGrpSpPr/>
          <p:nvPr/>
        </p:nvGrpSpPr>
        <p:grpSpPr>
          <a:xfrm>
            <a:off x="3505200" y="4648200"/>
            <a:ext cx="1752600" cy="1752600"/>
            <a:chOff x="2208" y="1824"/>
            <a:chExt cx="1104" cy="1104"/>
          </a:xfrm>
        </p:grpSpPr>
        <p:sp>
          <p:nvSpPr>
            <p:cNvPr id="30730" name="右箭头 30729"/>
            <p:cNvSpPr/>
            <p:nvPr/>
          </p:nvSpPr>
          <p:spPr>
            <a:xfrm>
              <a:off x="2208" y="2352"/>
              <a:ext cx="1104" cy="96"/>
            </a:xfrm>
            <a:prstGeom prst="rightArrow">
              <a:avLst>
                <a:gd name="adj1" fmla="val 50000"/>
                <a:gd name="adj2" fmla="val 287500"/>
              </a:avLst>
            </a:prstGeom>
            <a:solidFill>
              <a:srgbClr val="0000FF"/>
            </a:solidFill>
            <a:ln w="952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731" name="右箭头 30730"/>
            <p:cNvSpPr/>
            <p:nvPr/>
          </p:nvSpPr>
          <p:spPr>
            <a:xfrm>
              <a:off x="2208" y="2832"/>
              <a:ext cx="1104" cy="96"/>
            </a:xfrm>
            <a:prstGeom prst="rightArrow">
              <a:avLst>
                <a:gd name="adj1" fmla="val 50000"/>
                <a:gd name="adj2" fmla="val 287500"/>
              </a:avLst>
            </a:prstGeom>
            <a:solidFill>
              <a:srgbClr val="0000FF"/>
            </a:solidFill>
            <a:ln w="952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732" name="右箭头 30731"/>
            <p:cNvSpPr/>
            <p:nvPr/>
          </p:nvSpPr>
          <p:spPr>
            <a:xfrm>
              <a:off x="2208" y="1824"/>
              <a:ext cx="960" cy="96"/>
            </a:xfrm>
            <a:prstGeom prst="rightArrow">
              <a:avLst>
                <a:gd name="adj1" fmla="val 50000"/>
                <a:gd name="adj2" fmla="val 250000"/>
              </a:avLst>
            </a:prstGeom>
            <a:solidFill>
              <a:srgbClr val="0000FF"/>
            </a:solidFill>
            <a:ln w="952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30733" name="矩形 30732"/>
          <p:cNvSpPr/>
          <p:nvPr/>
        </p:nvSpPr>
        <p:spPr>
          <a:xfrm>
            <a:off x="228600" y="381000"/>
            <a:ext cx="3505200" cy="8382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  <a:normAutofit/>
          </a:bodyPr>
          <a:p>
            <a:pPr algn="ctr" eaLnBrk="0" hangingPunct="0">
              <a:spcBef>
                <a:spcPct val="0"/>
              </a:spcBef>
            </a:pPr>
            <a:r>
              <a:rPr lang="zh-CN" altLang="en-US" sz="4800">
                <a:ln w="12700" cap="flat" cmpd="sng">
                  <a:solidFill>
                    <a:srgbClr val="B2B2B2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  <a:tileRect/>
                </a:gradFill>
                <a:effectLst>
                  <a:outerShdw dist="35921" dir="2699999" sy="50000" rotWithShape="0">
                    <a:srgbClr val="875B0D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写作方法探究</a:t>
            </a:r>
            <a:endParaRPr lang="zh-CN" altLang="en-US" sz="4800">
              <a:ln w="12700" cap="flat" cmpd="sng">
                <a:solidFill>
                  <a:srgbClr val="B2B2B2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  <a:tileRect/>
              </a:gradFill>
              <a:effectLst>
                <a:outerShdw dist="35921" dir="2699999" sy="50000" rotWithShape="0">
                  <a:srgbClr val="875B0D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30726" grpId="0"/>
      <p:bldP spid="30727" grpId="0"/>
      <p:bldP spid="307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图片 31745" descr="BJyw4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文本框 31746"/>
          <p:cNvSpPr txBox="1"/>
          <p:nvPr/>
        </p:nvSpPr>
        <p:spPr>
          <a:xfrm>
            <a:off x="304800" y="457200"/>
            <a:ext cx="47244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、“菊”和牡丹分别有什么特征，作者在这里为什么先写它们？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748" name="文本框 31747"/>
          <p:cNvSpPr txBox="1"/>
          <p:nvPr/>
        </p:nvSpPr>
        <p:spPr>
          <a:xfrm>
            <a:off x="457200" y="2667000"/>
            <a:ext cx="1676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  <a:buClrTx/>
            </a:pPr>
            <a:endParaRPr sz="24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49" name="文本框 31748"/>
          <p:cNvSpPr txBox="1"/>
          <p:nvPr/>
        </p:nvSpPr>
        <p:spPr>
          <a:xfrm>
            <a:off x="762000" y="2133600"/>
            <a:ext cx="838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>
                <a:solidFill>
                  <a:srgbClr val="FF3399"/>
                </a:solidFill>
                <a:latin typeface="Times New Roman" panose="02020603050405020304" pitchFamily="18" charset="0"/>
                <a:ea typeface="楷体_GB2312" pitchFamily="49" charset="-122"/>
              </a:rPr>
              <a:t>菊</a:t>
            </a:r>
            <a:endParaRPr lang="zh-CN" altLang="en-US" sz="3600" b="1">
              <a:solidFill>
                <a:srgbClr val="FF33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750" name="文本框 31749"/>
          <p:cNvSpPr txBox="1"/>
          <p:nvPr/>
        </p:nvSpPr>
        <p:spPr>
          <a:xfrm>
            <a:off x="457200" y="4114800"/>
            <a:ext cx="1219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FF3399"/>
                </a:solidFill>
                <a:latin typeface="Times New Roman" panose="02020603050405020304" pitchFamily="18" charset="0"/>
                <a:ea typeface="楷体_GB2312" pitchFamily="49" charset="-122"/>
              </a:rPr>
              <a:t>牡丹</a:t>
            </a:r>
            <a:endParaRPr lang="zh-CN" altLang="en-US" sz="3600" b="1">
              <a:solidFill>
                <a:srgbClr val="FF33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31751" name="图片 31750" descr="牡丹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400" y="3886200"/>
            <a:ext cx="3733800" cy="2514600"/>
          </a:xfrm>
          <a:prstGeom prst="rect">
            <a:avLst/>
          </a:prstGeom>
          <a:noFill/>
          <a:ln w="25400" cap="flat" cmpd="sng">
            <a:solidFill>
              <a:srgbClr val="F60202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1752" name="右箭头 31751"/>
          <p:cNvSpPr/>
          <p:nvPr/>
        </p:nvSpPr>
        <p:spPr>
          <a:xfrm>
            <a:off x="762000" y="2895600"/>
            <a:ext cx="685800" cy="76200"/>
          </a:xfrm>
          <a:prstGeom prst="rightArrow">
            <a:avLst>
              <a:gd name="adj1" fmla="val 50000"/>
              <a:gd name="adj2" fmla="val 225000"/>
            </a:avLst>
          </a:prstGeom>
          <a:solidFill>
            <a:srgbClr val="0000FF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753" name="文本框 31752"/>
          <p:cNvSpPr txBox="1"/>
          <p:nvPr/>
        </p:nvSpPr>
        <p:spPr>
          <a:xfrm>
            <a:off x="1676400" y="2895600"/>
            <a:ext cx="31242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秋季开花，迎寒斗霜，清高避世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754" name="燕尾形箭头 31753"/>
          <p:cNvSpPr/>
          <p:nvPr/>
        </p:nvSpPr>
        <p:spPr>
          <a:xfrm>
            <a:off x="533400" y="4953000"/>
            <a:ext cx="685800" cy="76200"/>
          </a:xfrm>
          <a:prstGeom prst="notchedRightArrow">
            <a:avLst>
              <a:gd name="adj1" fmla="val 50000"/>
              <a:gd name="adj2" fmla="val 225000"/>
            </a:avLst>
          </a:prstGeom>
          <a:solidFill>
            <a:srgbClr val="0000FF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755" name="文本框 31754"/>
          <p:cNvSpPr txBox="1"/>
          <p:nvPr/>
        </p:nvSpPr>
        <p:spPr>
          <a:xfrm>
            <a:off x="1676400" y="4724400"/>
            <a:ext cx="2667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花色艳丽，雍容华贵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756" name="文本框 31755"/>
          <p:cNvSpPr txBox="1"/>
          <p:nvPr/>
        </p:nvSpPr>
        <p:spPr>
          <a:xfrm>
            <a:off x="533400" y="5943600"/>
            <a:ext cx="4038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FF33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为了起衬托作用</a:t>
            </a:r>
            <a:endParaRPr lang="zh-CN" altLang="en-US" sz="3600" b="1" dirty="0">
              <a:solidFill>
                <a:srgbClr val="FF3399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31757" name="图片 31756" descr="jh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609600"/>
            <a:ext cx="3733800" cy="2743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3" grpId="0"/>
      <p:bldP spid="31755" grpId="0"/>
      <p:bldP spid="3175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0" name="图片 32769" descr="BJyw4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1" name="文本框 32770"/>
          <p:cNvSpPr txBox="1"/>
          <p:nvPr/>
        </p:nvSpPr>
        <p:spPr>
          <a:xfrm>
            <a:off x="381000" y="381000"/>
            <a:ext cx="50292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en-US" altLang="zh-CN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、作者把莲比作君子，那么“菊”和“牡丹”分别比作什么人呢？作者对它们的感情态度又是怎样的呢？</a:t>
            </a:r>
            <a:endParaRPr lang="zh-CN" altLang="en-US" sz="32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772" name="文本框 32771"/>
          <p:cNvSpPr txBox="1"/>
          <p:nvPr/>
        </p:nvSpPr>
        <p:spPr>
          <a:xfrm>
            <a:off x="457200" y="3048000"/>
            <a:ext cx="762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200" b="1">
                <a:solidFill>
                  <a:srgbClr val="FF3399"/>
                </a:solidFill>
                <a:latin typeface="Times New Roman" panose="02020603050405020304" pitchFamily="18" charset="0"/>
                <a:ea typeface="楷体_GB2312" pitchFamily="49" charset="-122"/>
              </a:rPr>
              <a:t>菊</a:t>
            </a:r>
            <a:endParaRPr lang="zh-CN" altLang="en-US" sz="3200" b="1">
              <a:solidFill>
                <a:srgbClr val="FF33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2773" name="文本框 32772"/>
          <p:cNvSpPr txBox="1"/>
          <p:nvPr/>
        </p:nvSpPr>
        <p:spPr>
          <a:xfrm>
            <a:off x="304800" y="4800600"/>
            <a:ext cx="1143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FF3399"/>
                </a:solidFill>
                <a:latin typeface="Times New Roman" panose="02020603050405020304" pitchFamily="18" charset="0"/>
                <a:ea typeface="楷体_GB2312" pitchFamily="49" charset="-122"/>
              </a:rPr>
              <a:t>牡丹</a:t>
            </a:r>
            <a:endParaRPr lang="zh-CN" altLang="en-US" sz="3200" b="1">
              <a:solidFill>
                <a:srgbClr val="FF33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2774" name="右箭头 32773"/>
          <p:cNvSpPr/>
          <p:nvPr/>
        </p:nvSpPr>
        <p:spPr>
          <a:xfrm>
            <a:off x="1447800" y="5105400"/>
            <a:ext cx="990600" cy="76200"/>
          </a:xfrm>
          <a:prstGeom prst="rightArrow">
            <a:avLst>
              <a:gd name="adj1" fmla="val 50000"/>
              <a:gd name="adj2" fmla="val 325000"/>
            </a:avLst>
          </a:prstGeom>
          <a:solidFill>
            <a:srgbClr val="0000FF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2775" name="文本框 32774"/>
          <p:cNvSpPr txBox="1"/>
          <p:nvPr/>
        </p:nvSpPr>
        <p:spPr>
          <a:xfrm>
            <a:off x="1295400" y="3048000"/>
            <a:ext cx="1981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  <a:buClrTx/>
            </a:pPr>
            <a:endParaRPr sz="24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76" name="右箭头 32775"/>
          <p:cNvSpPr/>
          <p:nvPr/>
        </p:nvSpPr>
        <p:spPr>
          <a:xfrm>
            <a:off x="1295400" y="3276600"/>
            <a:ext cx="990600" cy="76200"/>
          </a:xfrm>
          <a:prstGeom prst="rightArrow">
            <a:avLst>
              <a:gd name="adj1" fmla="val 50000"/>
              <a:gd name="adj2" fmla="val 325000"/>
            </a:avLst>
          </a:prstGeom>
          <a:solidFill>
            <a:srgbClr val="0000FF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2777" name="文本框 32776"/>
          <p:cNvSpPr txBox="1"/>
          <p:nvPr/>
        </p:nvSpPr>
        <p:spPr>
          <a:xfrm>
            <a:off x="2286000" y="3048000"/>
            <a:ext cx="1600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FF3399"/>
                </a:solidFill>
                <a:latin typeface="Times New Roman" panose="02020603050405020304" pitchFamily="18" charset="0"/>
                <a:ea typeface="楷体_GB2312" pitchFamily="49" charset="-122"/>
              </a:rPr>
              <a:t>隐逸者</a:t>
            </a:r>
            <a:endParaRPr lang="zh-CN" altLang="en-US" sz="3200" b="1">
              <a:solidFill>
                <a:srgbClr val="FF33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2778" name="文本框 32777"/>
          <p:cNvSpPr txBox="1"/>
          <p:nvPr/>
        </p:nvSpPr>
        <p:spPr>
          <a:xfrm>
            <a:off x="2514600" y="4876800"/>
            <a:ext cx="1981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FF3399"/>
                </a:solidFill>
                <a:latin typeface="Times New Roman" panose="02020603050405020304" pitchFamily="18" charset="0"/>
                <a:ea typeface="楷体_GB2312" pitchFamily="49" charset="-122"/>
              </a:rPr>
              <a:t>富贵者</a:t>
            </a:r>
            <a:endParaRPr lang="zh-CN" altLang="en-US" sz="3200" b="1">
              <a:solidFill>
                <a:srgbClr val="FF33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2779" name="右箭头 32778"/>
          <p:cNvSpPr/>
          <p:nvPr/>
        </p:nvSpPr>
        <p:spPr>
          <a:xfrm>
            <a:off x="3733800" y="3276600"/>
            <a:ext cx="457200" cy="76200"/>
          </a:xfrm>
          <a:prstGeom prst="rightArrow">
            <a:avLst>
              <a:gd name="adj1" fmla="val 50000"/>
              <a:gd name="adj2" fmla="val 150000"/>
            </a:avLst>
          </a:prstGeom>
          <a:solidFill>
            <a:srgbClr val="0000FF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2780" name="文本框 32779"/>
          <p:cNvSpPr txBox="1"/>
          <p:nvPr/>
        </p:nvSpPr>
        <p:spPr>
          <a:xfrm>
            <a:off x="4267200" y="3200400"/>
            <a:ext cx="1371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  <a:buClrTx/>
            </a:pPr>
            <a:endParaRPr sz="24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81" name="文本框 32780"/>
          <p:cNvSpPr txBox="1"/>
          <p:nvPr/>
        </p:nvSpPr>
        <p:spPr>
          <a:xfrm>
            <a:off x="4343400" y="3048000"/>
            <a:ext cx="990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  <a:buClrTx/>
            </a:pPr>
            <a:r>
              <a:rPr lang="zh-CN" altLang="en-US" sz="3200" b="1">
                <a:solidFill>
                  <a:srgbClr val="FF3399"/>
                </a:solidFill>
                <a:latin typeface="Times New Roman" panose="02020603050405020304" pitchFamily="18" charset="0"/>
                <a:ea typeface="楷体_GB2312" pitchFamily="49" charset="-122"/>
              </a:rPr>
              <a:t>惜</a:t>
            </a:r>
            <a:endParaRPr lang="zh-CN" altLang="en-US" sz="3200" b="1">
              <a:solidFill>
                <a:srgbClr val="FF33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2782" name="右箭头 32781"/>
          <p:cNvSpPr/>
          <p:nvPr/>
        </p:nvSpPr>
        <p:spPr>
          <a:xfrm>
            <a:off x="3886200" y="5105400"/>
            <a:ext cx="533400" cy="76200"/>
          </a:xfrm>
          <a:prstGeom prst="rightArrow">
            <a:avLst>
              <a:gd name="adj1" fmla="val 50000"/>
              <a:gd name="adj2" fmla="val 175000"/>
            </a:avLst>
          </a:prstGeom>
          <a:solidFill>
            <a:srgbClr val="0000FF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2783" name="文本框 32782"/>
          <p:cNvSpPr txBox="1"/>
          <p:nvPr/>
        </p:nvSpPr>
        <p:spPr>
          <a:xfrm>
            <a:off x="4572000" y="4876800"/>
            <a:ext cx="533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  <a:buClrTx/>
            </a:pPr>
            <a:r>
              <a:rPr lang="zh-CN" altLang="en-US" sz="3200" b="1">
                <a:solidFill>
                  <a:srgbClr val="FF3399"/>
                </a:solidFill>
                <a:latin typeface="Times New Roman" panose="02020603050405020304" pitchFamily="18" charset="0"/>
                <a:ea typeface="楷体_GB2312" pitchFamily="49" charset="-122"/>
              </a:rPr>
              <a:t>厌</a:t>
            </a:r>
            <a:endParaRPr lang="zh-CN" altLang="en-US" sz="3200" b="1">
              <a:solidFill>
                <a:srgbClr val="FF33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32784" name="图片 32783" descr="juhu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2600" y="533400"/>
            <a:ext cx="3260725" cy="2670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85" name="图片 32784" descr="md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600" y="3733800"/>
            <a:ext cx="3276600" cy="2667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86" name="图片 32785" descr="1">
            <a:hlinkClick r:id="" action="ppaction://noaction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0" y="5943600"/>
            <a:ext cx="685800" cy="60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7" grpId="0"/>
      <p:bldP spid="32778" grpId="0"/>
      <p:bldP spid="32781" grpId="0"/>
      <p:bldP spid="3278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图片 33793" descr="BJyw4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33794"/>
          <p:cNvSpPr txBox="1"/>
          <p:nvPr/>
        </p:nvSpPr>
        <p:spPr>
          <a:xfrm>
            <a:off x="1752600" y="1981200"/>
            <a:ext cx="8382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  <a:buClrTx/>
            </a:pPr>
            <a:r>
              <a:rPr lang="zh-CN" altLang="en-US" sz="4800" b="1">
                <a:solidFill>
                  <a:srgbClr val="FF3399"/>
                </a:solidFill>
                <a:latin typeface="Times New Roman" panose="02020603050405020304" pitchFamily="18" charset="0"/>
                <a:ea typeface="楷体_GB2312" pitchFamily="49" charset="-122"/>
              </a:rPr>
              <a:t>莲</a:t>
            </a:r>
            <a:endParaRPr lang="zh-CN" altLang="en-US" sz="4800" b="1">
              <a:solidFill>
                <a:srgbClr val="FF33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3796" name="右箭头 33795"/>
          <p:cNvSpPr/>
          <p:nvPr/>
        </p:nvSpPr>
        <p:spPr>
          <a:xfrm>
            <a:off x="2667000" y="2362200"/>
            <a:ext cx="914400" cy="76200"/>
          </a:xfrm>
          <a:prstGeom prst="rightArrow">
            <a:avLst>
              <a:gd name="adj1" fmla="val 50000"/>
              <a:gd name="adj2" fmla="val 300000"/>
            </a:avLst>
          </a:prstGeom>
          <a:solidFill>
            <a:srgbClr val="0000FF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3797" name="文本框 33796"/>
          <p:cNvSpPr txBox="1"/>
          <p:nvPr/>
        </p:nvSpPr>
        <p:spPr>
          <a:xfrm>
            <a:off x="3810000" y="20574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君子</a:t>
            </a:r>
            <a:endParaRPr lang="zh-CN" altLang="en-US" sz="4000" b="1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3798" name="文本框 33797"/>
          <p:cNvSpPr txBox="1"/>
          <p:nvPr/>
        </p:nvSpPr>
        <p:spPr>
          <a:xfrm>
            <a:off x="5181600" y="2057400"/>
            <a:ext cx="762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  <a:buClrTx/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爱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33799" name="组合 33798"/>
          <p:cNvGrpSpPr/>
          <p:nvPr/>
        </p:nvGrpSpPr>
        <p:grpSpPr>
          <a:xfrm>
            <a:off x="5867400" y="1524000"/>
            <a:ext cx="1201738" cy="1603375"/>
            <a:chOff x="3515" y="1344"/>
            <a:chExt cx="757" cy="1010"/>
          </a:xfrm>
        </p:grpSpPr>
        <p:sp>
          <p:nvSpPr>
            <p:cNvPr id="33800" name="右箭头 33799"/>
            <p:cNvSpPr/>
            <p:nvPr/>
          </p:nvSpPr>
          <p:spPr>
            <a:xfrm rot="-1968860" flipV="1">
              <a:off x="3552" y="1344"/>
              <a:ext cx="618" cy="102"/>
            </a:xfrm>
            <a:prstGeom prst="rightArrow">
              <a:avLst>
                <a:gd name="adj1" fmla="val 50000"/>
                <a:gd name="adj2" fmla="val 151470"/>
              </a:avLst>
            </a:prstGeom>
            <a:solidFill>
              <a:srgbClr val="0000FF"/>
            </a:solidFill>
            <a:ln w="952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01" name="右箭头 33800"/>
            <p:cNvSpPr/>
            <p:nvPr/>
          </p:nvSpPr>
          <p:spPr>
            <a:xfrm>
              <a:off x="3600" y="1824"/>
              <a:ext cx="672" cy="48"/>
            </a:xfrm>
            <a:prstGeom prst="rightArrow">
              <a:avLst>
                <a:gd name="adj1" fmla="val 50000"/>
                <a:gd name="adj2" fmla="val 350000"/>
              </a:avLst>
            </a:prstGeom>
            <a:solidFill>
              <a:srgbClr val="0000FF"/>
            </a:solidFill>
            <a:ln w="952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802" name="右箭头 33801"/>
            <p:cNvSpPr/>
            <p:nvPr/>
          </p:nvSpPr>
          <p:spPr>
            <a:xfrm rot="938188">
              <a:off x="3515" y="2241"/>
              <a:ext cx="756" cy="113"/>
            </a:xfrm>
            <a:prstGeom prst="rightArrow">
              <a:avLst>
                <a:gd name="adj1" fmla="val 50000"/>
                <a:gd name="adj2" fmla="val 167256"/>
              </a:avLst>
            </a:prstGeom>
            <a:solidFill>
              <a:srgbClr val="0000FF"/>
            </a:solidFill>
            <a:ln w="952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33803" name="文本框 33802"/>
          <p:cNvSpPr txBox="1"/>
          <p:nvPr/>
        </p:nvSpPr>
        <p:spPr>
          <a:xfrm>
            <a:off x="6781800" y="990600"/>
            <a:ext cx="2133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生态环境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3804" name="文本框 33803"/>
          <p:cNvSpPr txBox="1"/>
          <p:nvPr/>
        </p:nvSpPr>
        <p:spPr>
          <a:xfrm>
            <a:off x="7010400" y="2057400"/>
            <a:ext cx="1905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体态香气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3805" name="文本框 33804"/>
          <p:cNvSpPr txBox="1"/>
          <p:nvPr/>
        </p:nvSpPr>
        <p:spPr>
          <a:xfrm>
            <a:off x="7086600" y="2895600"/>
            <a:ext cx="1828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风度气质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3806" name="文本框 33805"/>
          <p:cNvSpPr txBox="1"/>
          <p:nvPr/>
        </p:nvSpPr>
        <p:spPr>
          <a:xfrm>
            <a:off x="1371600" y="0"/>
            <a:ext cx="1447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  <a:buClrTx/>
            </a:pPr>
            <a:r>
              <a:rPr lang="zh-CN" altLang="en-US" sz="4000" b="1">
                <a:solidFill>
                  <a:srgbClr val="FF3399"/>
                </a:solidFill>
                <a:latin typeface="Times New Roman" panose="02020603050405020304" pitchFamily="18" charset="0"/>
                <a:ea typeface="楷体_GB2312" pitchFamily="49" charset="-122"/>
              </a:rPr>
              <a:t>菊</a:t>
            </a:r>
            <a:endParaRPr lang="zh-CN" altLang="en-US" sz="4000" b="1">
              <a:solidFill>
                <a:srgbClr val="FF33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3807" name="右箭头 33806"/>
          <p:cNvSpPr/>
          <p:nvPr/>
        </p:nvSpPr>
        <p:spPr>
          <a:xfrm>
            <a:off x="2895600" y="228600"/>
            <a:ext cx="914400" cy="76200"/>
          </a:xfrm>
          <a:prstGeom prst="rightArrow">
            <a:avLst>
              <a:gd name="adj1" fmla="val 50000"/>
              <a:gd name="adj2" fmla="val 300000"/>
            </a:avLst>
          </a:prstGeom>
          <a:solidFill>
            <a:srgbClr val="0000FF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3808" name="文本框 33807"/>
          <p:cNvSpPr txBox="1"/>
          <p:nvPr/>
        </p:nvSpPr>
        <p:spPr>
          <a:xfrm>
            <a:off x="4114800" y="0"/>
            <a:ext cx="1295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FF3399"/>
                </a:solidFill>
                <a:latin typeface="Times New Roman" panose="02020603050405020304" pitchFamily="18" charset="0"/>
                <a:ea typeface="楷体_GB2312" pitchFamily="49" charset="-122"/>
              </a:rPr>
              <a:t>隐逸</a:t>
            </a:r>
            <a:endParaRPr lang="zh-CN" altLang="en-US" sz="3600" b="1">
              <a:solidFill>
                <a:srgbClr val="FF33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3809" name="右箭头 33808"/>
          <p:cNvSpPr/>
          <p:nvPr/>
        </p:nvSpPr>
        <p:spPr>
          <a:xfrm>
            <a:off x="5562600" y="228600"/>
            <a:ext cx="914400" cy="76200"/>
          </a:xfrm>
          <a:prstGeom prst="rightArrow">
            <a:avLst>
              <a:gd name="adj1" fmla="val 50000"/>
              <a:gd name="adj2" fmla="val 300000"/>
            </a:avLst>
          </a:prstGeom>
          <a:solidFill>
            <a:srgbClr val="0000FF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3810" name="文本框 33809"/>
          <p:cNvSpPr txBox="1"/>
          <p:nvPr/>
        </p:nvSpPr>
        <p:spPr>
          <a:xfrm>
            <a:off x="6629400" y="0"/>
            <a:ext cx="1143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  <a:buClrTx/>
            </a:pPr>
            <a:r>
              <a:rPr lang="zh-CN" altLang="en-US" sz="4000" b="1">
                <a:solidFill>
                  <a:srgbClr val="FF3399"/>
                </a:solidFill>
                <a:latin typeface="Times New Roman" panose="02020603050405020304" pitchFamily="18" charset="0"/>
                <a:ea typeface="楷体_GB2312" pitchFamily="49" charset="-122"/>
              </a:rPr>
              <a:t>惜</a:t>
            </a:r>
            <a:endParaRPr lang="zh-CN" altLang="en-US" sz="4000" b="1">
              <a:solidFill>
                <a:srgbClr val="FF33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3811" name="文本框 33810"/>
          <p:cNvSpPr txBox="1"/>
          <p:nvPr/>
        </p:nvSpPr>
        <p:spPr>
          <a:xfrm>
            <a:off x="1600200" y="3962400"/>
            <a:ext cx="1447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FF3399"/>
                </a:solidFill>
                <a:latin typeface="Times New Roman" panose="02020603050405020304" pitchFamily="18" charset="0"/>
                <a:ea typeface="楷体_GB2312" pitchFamily="49" charset="-122"/>
              </a:rPr>
              <a:t>牡丹</a:t>
            </a:r>
            <a:endParaRPr lang="zh-CN" altLang="en-US" sz="3600" b="1">
              <a:solidFill>
                <a:srgbClr val="FF33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3812" name="右箭头 33811"/>
          <p:cNvSpPr/>
          <p:nvPr/>
        </p:nvSpPr>
        <p:spPr>
          <a:xfrm>
            <a:off x="2971800" y="4267200"/>
            <a:ext cx="1219200" cy="76200"/>
          </a:xfrm>
          <a:prstGeom prst="rightArrow">
            <a:avLst>
              <a:gd name="adj1" fmla="val 50000"/>
              <a:gd name="adj2" fmla="val 400000"/>
            </a:avLst>
          </a:prstGeom>
          <a:solidFill>
            <a:srgbClr val="0000FF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3813" name="文本框 33812"/>
          <p:cNvSpPr txBox="1"/>
          <p:nvPr/>
        </p:nvSpPr>
        <p:spPr>
          <a:xfrm>
            <a:off x="4343400" y="3962400"/>
            <a:ext cx="1219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FF3399"/>
                </a:solidFill>
                <a:latin typeface="Times New Roman" panose="02020603050405020304" pitchFamily="18" charset="0"/>
                <a:ea typeface="楷体_GB2312" pitchFamily="49" charset="-122"/>
              </a:rPr>
              <a:t>富贵</a:t>
            </a:r>
            <a:endParaRPr lang="zh-CN" altLang="en-US" sz="3600" b="1">
              <a:solidFill>
                <a:srgbClr val="FF33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3814" name="右箭头 33813"/>
          <p:cNvSpPr/>
          <p:nvPr/>
        </p:nvSpPr>
        <p:spPr>
          <a:xfrm>
            <a:off x="5715000" y="4191000"/>
            <a:ext cx="1219200" cy="76200"/>
          </a:xfrm>
          <a:prstGeom prst="rightArrow">
            <a:avLst>
              <a:gd name="adj1" fmla="val 50000"/>
              <a:gd name="adj2" fmla="val 400000"/>
            </a:avLst>
          </a:prstGeom>
          <a:solidFill>
            <a:srgbClr val="0000FF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3815" name="文本框 33814"/>
          <p:cNvSpPr txBox="1"/>
          <p:nvPr/>
        </p:nvSpPr>
        <p:spPr>
          <a:xfrm>
            <a:off x="7086600" y="3886200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  <a:buClrTx/>
            </a:pPr>
            <a:r>
              <a:rPr lang="zh-CN" altLang="en-US" sz="4000" b="1">
                <a:solidFill>
                  <a:srgbClr val="FF3399"/>
                </a:solidFill>
                <a:latin typeface="Times New Roman" panose="02020603050405020304" pitchFamily="18" charset="0"/>
                <a:ea typeface="楷体_GB2312" pitchFamily="49" charset="-122"/>
              </a:rPr>
              <a:t>厌</a:t>
            </a:r>
            <a:endParaRPr lang="zh-CN" altLang="en-US" sz="4000" b="1">
              <a:solidFill>
                <a:srgbClr val="FF33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33816" name="组合 33815"/>
          <p:cNvGrpSpPr/>
          <p:nvPr/>
        </p:nvGrpSpPr>
        <p:grpSpPr>
          <a:xfrm>
            <a:off x="990600" y="685800"/>
            <a:ext cx="1219200" cy="1219200"/>
            <a:chOff x="624" y="864"/>
            <a:chExt cx="768" cy="768"/>
          </a:xfrm>
        </p:grpSpPr>
        <p:sp>
          <p:nvSpPr>
            <p:cNvPr id="33817" name="文本框 33816"/>
            <p:cNvSpPr txBox="1"/>
            <p:nvPr/>
          </p:nvSpPr>
          <p:spPr>
            <a:xfrm>
              <a:off x="624" y="864"/>
              <a:ext cx="462" cy="672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p>
              <a:pPr lvl="0" algn="ctr" eaLnBrk="1" hangingPunct="1">
                <a:spcBef>
                  <a:spcPct val="50000"/>
                </a:spcBef>
                <a:buClrTx/>
              </a:pPr>
              <a:r>
                <a:rPr lang="zh-CN" altLang="en-US" sz="3600" b="1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正衬</a:t>
              </a:r>
              <a:endPara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33818" name="下箭头 33817"/>
            <p:cNvSpPr/>
            <p:nvPr/>
          </p:nvSpPr>
          <p:spPr>
            <a:xfrm>
              <a:off x="1296" y="864"/>
              <a:ext cx="96" cy="768"/>
            </a:xfrm>
            <a:prstGeom prst="downArrow">
              <a:avLst>
                <a:gd name="adj1" fmla="val 50000"/>
                <a:gd name="adj2" fmla="val 200000"/>
              </a:avLst>
            </a:prstGeom>
            <a:solidFill>
              <a:srgbClr val="0000FF"/>
            </a:solidFill>
            <a:ln w="952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33819" name="组合 33818"/>
          <p:cNvGrpSpPr/>
          <p:nvPr/>
        </p:nvGrpSpPr>
        <p:grpSpPr>
          <a:xfrm>
            <a:off x="1295400" y="2743200"/>
            <a:ext cx="990600" cy="1219200"/>
            <a:chOff x="768" y="2208"/>
            <a:chExt cx="624" cy="768"/>
          </a:xfrm>
        </p:grpSpPr>
        <p:sp>
          <p:nvSpPr>
            <p:cNvPr id="33820" name="文本框 33819"/>
            <p:cNvSpPr txBox="1"/>
            <p:nvPr/>
          </p:nvSpPr>
          <p:spPr>
            <a:xfrm>
              <a:off x="768" y="2256"/>
              <a:ext cx="462" cy="72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p>
              <a:pPr lvl="0" algn="ctr" eaLnBrk="1" hangingPunct="1">
                <a:spcBef>
                  <a:spcPct val="50000"/>
                </a:spcBef>
                <a:buClrTx/>
              </a:pPr>
              <a:r>
                <a:rPr lang="zh-CN" altLang="en-US" sz="36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反衬</a:t>
              </a:r>
              <a:endPara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33821" name="上箭头 33820"/>
            <p:cNvSpPr/>
            <p:nvPr/>
          </p:nvSpPr>
          <p:spPr>
            <a:xfrm>
              <a:off x="1296" y="2208"/>
              <a:ext cx="96" cy="624"/>
            </a:xfrm>
            <a:prstGeom prst="upArrow">
              <a:avLst>
                <a:gd name="adj1" fmla="val 50000"/>
                <a:gd name="adj2" fmla="val 162500"/>
              </a:avLst>
            </a:prstGeom>
            <a:solidFill>
              <a:srgbClr val="0000FF"/>
            </a:solidFill>
            <a:ln w="952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33822" name="组合 33821"/>
          <p:cNvGrpSpPr/>
          <p:nvPr/>
        </p:nvGrpSpPr>
        <p:grpSpPr>
          <a:xfrm>
            <a:off x="0" y="2209800"/>
            <a:ext cx="2576513" cy="3124200"/>
            <a:chOff x="105" y="1632"/>
            <a:chExt cx="1623" cy="1968"/>
          </a:xfrm>
        </p:grpSpPr>
        <p:grpSp>
          <p:nvGrpSpPr>
            <p:cNvPr id="33823" name="组合 33822"/>
            <p:cNvGrpSpPr/>
            <p:nvPr/>
          </p:nvGrpSpPr>
          <p:grpSpPr>
            <a:xfrm>
              <a:off x="672" y="1824"/>
              <a:ext cx="1056" cy="1776"/>
              <a:chOff x="672" y="1824"/>
              <a:chExt cx="1056" cy="1776"/>
            </a:xfrm>
          </p:grpSpPr>
          <p:sp>
            <p:nvSpPr>
              <p:cNvPr id="33824" name="矩形 33823"/>
              <p:cNvSpPr/>
              <p:nvPr/>
            </p:nvSpPr>
            <p:spPr>
              <a:xfrm>
                <a:off x="720" y="1824"/>
                <a:ext cx="384" cy="48"/>
              </a:xfrm>
              <a:prstGeom prst="rect">
                <a:avLst/>
              </a:prstGeom>
              <a:solidFill>
                <a:srgbClr val="0000FF"/>
              </a:solidFill>
              <a:ln w="9525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3825" name="矩形 33824"/>
              <p:cNvSpPr/>
              <p:nvPr/>
            </p:nvSpPr>
            <p:spPr>
              <a:xfrm>
                <a:off x="672" y="1824"/>
                <a:ext cx="48" cy="1728"/>
              </a:xfrm>
              <a:prstGeom prst="rect">
                <a:avLst/>
              </a:prstGeom>
              <a:solidFill>
                <a:srgbClr val="0000FF"/>
              </a:solidFill>
              <a:ln w="9525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33826" name="右箭头 33825"/>
              <p:cNvSpPr/>
              <p:nvPr/>
            </p:nvSpPr>
            <p:spPr>
              <a:xfrm>
                <a:off x="720" y="3504"/>
                <a:ext cx="1008" cy="96"/>
              </a:xfrm>
              <a:prstGeom prst="rightArrow">
                <a:avLst>
                  <a:gd name="adj1" fmla="val 50000"/>
                  <a:gd name="adj2" fmla="val 262500"/>
                </a:avLst>
              </a:prstGeom>
              <a:solidFill>
                <a:srgbClr val="0000FF"/>
              </a:solidFill>
              <a:ln w="9525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33827" name="文本框 33826"/>
            <p:cNvSpPr txBox="1"/>
            <p:nvPr/>
          </p:nvSpPr>
          <p:spPr>
            <a:xfrm>
              <a:off x="105" y="1632"/>
              <a:ext cx="462" cy="1824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p>
              <a:pPr lvl="0" algn="ctr" eaLnBrk="1" hangingPunct="1">
                <a:spcBef>
                  <a:spcPct val="50000"/>
                </a:spcBef>
                <a:buClrTx/>
              </a:pPr>
              <a:r>
                <a:rPr lang="zh-CN" altLang="en-US" sz="3600" b="1">
                  <a:solidFill>
                    <a:srgbClr val="FF3399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托物言志</a:t>
              </a:r>
              <a:endParaRPr lang="zh-CN" altLang="en-US" sz="3600" b="1">
                <a:solidFill>
                  <a:srgbClr val="FF3399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33828" name="文本框 33827"/>
          <p:cNvSpPr txBox="1"/>
          <p:nvPr/>
        </p:nvSpPr>
        <p:spPr>
          <a:xfrm>
            <a:off x="1979613" y="4806950"/>
            <a:ext cx="7164387" cy="205105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rPr>
              <a:t>既不愿像陶渊明那样消极避世，又不愿像世人那样追逐功名富贵，他要在污浊的世间独立不移，永远保持清白的操守和正直的品德。</a:t>
            </a:r>
            <a:endParaRPr lang="zh-CN" altLang="en-US" sz="3200" b="1">
              <a:solidFill>
                <a:srgbClr val="00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33829" name="图片 33828" descr="3">
            <a:hlinkClick r:id="" action="ppaction://noaction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33400" y="5905500"/>
            <a:ext cx="914400" cy="685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38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38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3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3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3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3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3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3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/>
      <p:bldP spid="33798" grpId="0"/>
      <p:bldP spid="33803" grpId="0"/>
      <p:bldP spid="33804" grpId="0"/>
      <p:bldP spid="33805" grpId="0"/>
      <p:bldP spid="33806" grpId="0"/>
      <p:bldP spid="33808" grpId="0"/>
      <p:bldP spid="33810" grpId="0"/>
      <p:bldP spid="33811" grpId="0"/>
      <p:bldP spid="33813" grpId="0"/>
      <p:bldP spid="33815" grpId="0"/>
      <p:bldP spid="3382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5842" name="标题 35841"/>
          <p:cNvSpPr>
            <a:spLocks noGrp="1"/>
          </p:cNvSpPr>
          <p:nvPr>
            <p:ph type="title"/>
          </p:nvPr>
        </p:nvSpPr>
        <p:spPr>
          <a:xfrm>
            <a:off x="179388" y="908050"/>
            <a:ext cx="8459787" cy="685800"/>
          </a:xfrm>
          <a:solidFill>
            <a:srgbClr val="FFFF99"/>
          </a:solidFill>
          <a:ln>
            <a:solidFill>
              <a:srgbClr val="FF0000"/>
            </a:solidFill>
            <a:miter/>
          </a:ln>
        </p:spPr>
        <p:txBody>
          <a:bodyPr anchor="ctr"/>
          <a:p>
            <a:pPr algn="l"/>
            <a:r>
              <a:rPr lang="zh-CN" altLang="en-US" sz="4000" dirty="0">
                <a:solidFill>
                  <a:srgbClr val="FF0000"/>
                </a:solidFill>
                <a:ea typeface="隶书" panose="02010509060101010101" pitchFamily="49" charset="-122"/>
              </a:rPr>
              <a:t>怎样理解“莲之爱，同予者何人”？</a:t>
            </a:r>
            <a:endParaRPr lang="zh-CN" altLang="en-US" sz="4000" dirty="0">
              <a:solidFill>
                <a:srgbClr val="FF0000"/>
              </a:solidFill>
              <a:ea typeface="隶书" panose="02010509060101010101" pitchFamily="49" charset="-122"/>
            </a:endParaRPr>
          </a:p>
        </p:txBody>
      </p:sp>
      <p:sp>
        <p:nvSpPr>
          <p:cNvPr id="35843" name="文本占位符 35842"/>
          <p:cNvSpPr>
            <a:spLocks noGrp="1"/>
          </p:cNvSpPr>
          <p:nvPr>
            <p:ph type="body" idx="1"/>
          </p:nvPr>
        </p:nvSpPr>
        <p:spPr>
          <a:xfrm>
            <a:off x="0" y="6705600"/>
            <a:ext cx="9144000" cy="152400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sz="3600" dirty="0">
                <a:solidFill>
                  <a:srgbClr val="FF3300"/>
                </a:solidFill>
              </a:rPr>
              <a:t>          </a:t>
            </a:r>
            <a:endParaRPr lang="en-US" altLang="zh-CN" b="1" dirty="0">
              <a:solidFill>
                <a:srgbClr val="000066"/>
              </a:solidFill>
            </a:endParaRPr>
          </a:p>
        </p:txBody>
      </p:sp>
      <p:sp>
        <p:nvSpPr>
          <p:cNvPr id="35844" name="文本框 35843"/>
          <p:cNvSpPr txBox="1"/>
          <p:nvPr/>
        </p:nvSpPr>
        <p:spPr>
          <a:xfrm>
            <a:off x="0" y="4149725"/>
            <a:ext cx="9236075" cy="1854200"/>
          </a:xfrm>
          <a:prstGeom prst="rect">
            <a:avLst/>
          </a:prstGeom>
          <a:gradFill rotWithShape="0">
            <a:gsLst>
              <a:gs pos="0">
                <a:srgbClr val="FFFF99"/>
              </a:gs>
              <a:gs pos="50000">
                <a:srgbClr val="FFFF99">
                  <a:gamma/>
                  <a:tint val="0"/>
                  <a:invGamma/>
                </a:srgbClr>
              </a:gs>
              <a:gs pos="100000">
                <a:srgbClr val="FFFF99"/>
              </a:gs>
            </a:gsLst>
            <a:lin ang="5400000" scaled="1"/>
            <a:tileRect/>
          </a:gra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lnSpc>
                <a:spcPct val="90000"/>
              </a:lnSpc>
              <a:spcBef>
                <a:spcPct val="20000"/>
              </a:spcBef>
              <a:buClrTx/>
            </a:pPr>
            <a:r>
              <a:rPr lang="en-US" altLang="zh-CN" sz="3200" b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</a:t>
            </a:r>
            <a:r>
              <a:rPr lang="zh-CN" altLang="en-US" sz="3200" b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这是一个反问句。一方面照应上文“予独爱莲”，另一方面也透露出对人生世事的感叹，慨叹当时与作者志同道合的人少，能做到品行高洁的人少。</a:t>
            </a:r>
            <a:endParaRPr lang="zh-CN" altLang="en-US" sz="44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nimBg="1"/>
      <p:bldP spid="3584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6866" name="标题 36865"/>
          <p:cNvSpPr>
            <a:spLocks noGrp="1"/>
          </p:cNvSpPr>
          <p:nvPr>
            <p:ph type="title"/>
          </p:nvPr>
        </p:nvSpPr>
        <p:spPr>
          <a:xfrm>
            <a:off x="0" y="404813"/>
            <a:ext cx="7812088" cy="1600200"/>
          </a:xfrm>
          <a:gradFill rotWithShape="0">
            <a:gsLst>
              <a:gs pos="0">
                <a:srgbClr val="99FFCC">
                  <a:gamma/>
                  <a:tint val="16471"/>
                  <a:invGamma/>
                </a:srgbClr>
              </a:gs>
              <a:gs pos="50000">
                <a:srgbClr val="99FFCC"/>
              </a:gs>
              <a:gs pos="100000">
                <a:srgbClr val="99FFCC">
                  <a:gamma/>
                  <a:tint val="16471"/>
                  <a:invGamma/>
                </a:srgbClr>
              </a:gs>
            </a:gsLst>
            <a:lin ang="5400000" scaled="1"/>
            <a:tileRect/>
          </a:gradFill>
          <a:ln>
            <a:solidFill>
              <a:srgbClr val="FF0000"/>
            </a:solidFill>
            <a:miter/>
          </a:ln>
        </p:spPr>
        <p:txBody>
          <a:bodyPr anchor="ctr"/>
          <a:p>
            <a:pPr algn="l">
              <a:lnSpc>
                <a:spcPct val="80000"/>
              </a:lnSpc>
            </a:pPr>
            <a:r>
              <a:rPr lang="en-US" altLang="zh-CN" dirty="0"/>
              <a:t> </a:t>
            </a:r>
            <a:r>
              <a:rPr lang="en-US" altLang="zh-CN" sz="4000" dirty="0">
                <a:solidFill>
                  <a:srgbClr val="FF0000"/>
                </a:solidFill>
                <a:ea typeface="隶书" panose="02010509060101010101" pitchFamily="49" charset="-122"/>
              </a:rPr>
              <a:t>“</a:t>
            </a:r>
            <a:r>
              <a:rPr lang="zh-CN" altLang="en-US" sz="4000" dirty="0">
                <a:solidFill>
                  <a:srgbClr val="FF0000"/>
                </a:solidFill>
                <a:ea typeface="隶书" panose="02010509060101010101" pitchFamily="49" charset="-122"/>
              </a:rPr>
              <a:t>牡丹之爱，宜乎众矣。”表达了作者怎样的感情？</a:t>
            </a:r>
            <a:endParaRPr lang="zh-CN" altLang="en-US" sz="4000" dirty="0">
              <a:solidFill>
                <a:srgbClr val="FF0000"/>
              </a:solidFill>
              <a:ea typeface="隶书" panose="02010509060101010101" pitchFamily="49" charset="-122"/>
            </a:endParaRPr>
          </a:p>
        </p:txBody>
      </p:sp>
      <p:sp>
        <p:nvSpPr>
          <p:cNvPr id="36867" name="文本占位符 36866"/>
          <p:cNvSpPr>
            <a:spLocks noGrp="1"/>
          </p:cNvSpPr>
          <p:nvPr>
            <p:ph type="body" idx="1"/>
          </p:nvPr>
        </p:nvSpPr>
        <p:spPr>
          <a:xfrm>
            <a:off x="6781800" y="0"/>
            <a:ext cx="2362200" cy="457200"/>
          </a:xfrm>
          <a:ln/>
        </p:spPr>
        <p:txBody>
          <a:bodyPr/>
          <a:p>
            <a:pPr>
              <a:lnSpc>
                <a:spcPct val="90000"/>
              </a:lnSpc>
              <a:buNone/>
            </a:pPr>
            <a:r>
              <a:rPr lang="en-US" altLang="zh-CN" sz="2800" dirty="0">
                <a:solidFill>
                  <a:srgbClr val="FF3300"/>
                </a:solidFill>
              </a:rPr>
              <a:t>        </a:t>
            </a:r>
            <a:endParaRPr lang="en-US" altLang="zh-CN" sz="2800" b="1" dirty="0">
              <a:solidFill>
                <a:srgbClr val="660066"/>
              </a:solidFill>
            </a:endParaRPr>
          </a:p>
        </p:txBody>
      </p:sp>
      <p:sp>
        <p:nvSpPr>
          <p:cNvPr id="36868" name="文本框 36867"/>
          <p:cNvSpPr txBox="1"/>
          <p:nvPr/>
        </p:nvSpPr>
        <p:spPr>
          <a:xfrm>
            <a:off x="0" y="4005263"/>
            <a:ext cx="9144000" cy="1076325"/>
          </a:xfrm>
          <a:prstGeom prst="rect">
            <a:avLst/>
          </a:prstGeom>
          <a:gradFill rotWithShape="0">
            <a:gsLst>
              <a:gs pos="0">
                <a:srgbClr val="99FFCC"/>
              </a:gs>
              <a:gs pos="50000">
                <a:srgbClr val="99FFCC">
                  <a:gamma/>
                  <a:tint val="0"/>
                  <a:invGamma/>
                </a:srgbClr>
              </a:gs>
              <a:gs pos="100000">
                <a:srgbClr val="99FFCC"/>
              </a:gs>
            </a:gsLst>
            <a:lin ang="5400000" scaled="1"/>
            <a:tileRect/>
          </a:gra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spcBef>
                <a:spcPct val="20000"/>
              </a:spcBef>
              <a:buClrTx/>
            </a:pPr>
            <a:r>
              <a:rPr lang="en-US" altLang="zh-CN" sz="3200" b="1" dirty="0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en-US" sz="3200" b="1" dirty="0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这个感叹句，是作者对那时一些士大夫追求名利，求取富贵的处世态度的强烈讽刺。</a:t>
            </a:r>
            <a:endParaRPr lang="zh-CN" altLang="en-US" sz="44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animBg="1"/>
      <p:bldP spid="3686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7890" name="标题 37889"/>
          <p:cNvSpPr>
            <a:spLocks noGrp="1"/>
          </p:cNvSpPr>
          <p:nvPr>
            <p:ph type="title"/>
          </p:nvPr>
        </p:nvSpPr>
        <p:spPr>
          <a:xfrm>
            <a:off x="762000" y="1066800"/>
            <a:ext cx="1905000" cy="609600"/>
          </a:xfrm>
          <a:gradFill rotWithShape="0">
            <a:gsLst>
              <a:gs pos="0">
                <a:srgbClr val="FFFF99"/>
              </a:gs>
              <a:gs pos="50000">
                <a:srgbClr val="FFFF99">
                  <a:gamma/>
                  <a:tint val="0"/>
                  <a:invGamma/>
                </a:srgbClr>
              </a:gs>
              <a:gs pos="100000">
                <a:srgbClr val="FFFF99"/>
              </a:gs>
            </a:gsLst>
            <a:lin ang="5400000" scaled="1"/>
            <a:tileRect/>
          </a:gradFill>
          <a:ln>
            <a:solidFill>
              <a:srgbClr val="FF0000"/>
            </a:solidFill>
            <a:miter/>
          </a:ln>
        </p:spPr>
        <p:txBody>
          <a:bodyPr anchor="ctr"/>
          <a:p>
            <a:pPr algn="l"/>
            <a:r>
              <a:rPr lang="en-US" altLang="zh-CN" dirty="0"/>
              <a:t>  </a:t>
            </a:r>
            <a:r>
              <a:rPr lang="zh-CN" altLang="en-US" sz="4800" dirty="0">
                <a:solidFill>
                  <a:srgbClr val="FF0000"/>
                </a:solidFill>
                <a:ea typeface="隶书" panose="02010509060101010101" pitchFamily="49" charset="-122"/>
              </a:rPr>
              <a:t>总结</a:t>
            </a:r>
            <a:endParaRPr lang="zh-CN" altLang="en-US" sz="4800" dirty="0">
              <a:solidFill>
                <a:srgbClr val="FF0000"/>
              </a:solidFill>
              <a:ea typeface="隶书" panose="02010509060101010101" pitchFamily="49" charset="-122"/>
            </a:endParaRPr>
          </a:p>
        </p:txBody>
      </p:sp>
      <p:sp>
        <p:nvSpPr>
          <p:cNvPr id="37891" name="文本占位符 37890"/>
          <p:cNvSpPr>
            <a:spLocks noGrp="1"/>
          </p:cNvSpPr>
          <p:nvPr>
            <p:ph type="body" idx="1"/>
          </p:nvPr>
        </p:nvSpPr>
        <p:spPr>
          <a:xfrm flipV="1">
            <a:off x="1981200" y="6858000"/>
            <a:ext cx="7162800" cy="76200"/>
          </a:xfrm>
          <a:ln/>
        </p:spPr>
        <p:txBody>
          <a:bodyPr/>
          <a:p>
            <a:pPr marL="609600" indent="-609600">
              <a:lnSpc>
                <a:spcPct val="90000"/>
              </a:lnSpc>
              <a:buNone/>
            </a:pPr>
            <a:r>
              <a:rPr lang="en-US" altLang="zh-CN" sz="2800" dirty="0">
                <a:solidFill>
                  <a:srgbClr val="FF3300"/>
                </a:solidFill>
              </a:rPr>
              <a:t>           </a:t>
            </a:r>
            <a:endParaRPr lang="en-US" altLang="zh-CN" sz="2800" b="1" dirty="0">
              <a:solidFill>
                <a:srgbClr val="660066"/>
              </a:solidFill>
            </a:endParaRPr>
          </a:p>
        </p:txBody>
      </p:sp>
      <p:sp>
        <p:nvSpPr>
          <p:cNvPr id="37892" name="文本框 37891"/>
          <p:cNvSpPr txBox="1"/>
          <p:nvPr/>
        </p:nvSpPr>
        <p:spPr>
          <a:xfrm>
            <a:off x="468313" y="3429000"/>
            <a:ext cx="6696075" cy="2341563"/>
          </a:xfrm>
          <a:prstGeom prst="rect">
            <a:avLst/>
          </a:prstGeom>
          <a:gradFill rotWithShape="0">
            <a:gsLst>
              <a:gs pos="0">
                <a:srgbClr val="99CCFF"/>
              </a:gs>
              <a:gs pos="50000">
                <a:srgbClr val="99CCFF">
                  <a:gamma/>
                  <a:tint val="0"/>
                  <a:invGamma/>
                </a:srgbClr>
              </a:gs>
              <a:gs pos="100000">
                <a:srgbClr val="99CCFF"/>
              </a:gs>
            </a:gsLst>
            <a:lin ang="5400000" scaled="1"/>
            <a:tileRect/>
          </a:gra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pPr lvl="0" eaLnBrk="1" hangingPunct="1">
              <a:spcBef>
                <a:spcPct val="20000"/>
              </a:spcBef>
              <a:buClrTx/>
            </a:pPr>
            <a:r>
              <a:rPr lang="en-US" altLang="zh-CN" sz="3200" b="1" dirty="0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3200" b="1" dirty="0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作者赞美莲的优美的形象和高贵</a:t>
            </a:r>
            <a:endParaRPr lang="zh-CN" altLang="en-US" sz="3200" b="1" dirty="0">
              <a:solidFill>
                <a:srgbClr val="66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20000"/>
              </a:spcBef>
              <a:buClrTx/>
            </a:pPr>
            <a:r>
              <a:rPr lang="zh-CN" altLang="en-US" sz="3200" b="1" dirty="0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品质，说明自己洁身自好的品格，抒</a:t>
            </a:r>
            <a:endParaRPr lang="zh-CN" altLang="en-US" sz="3200" b="1" dirty="0">
              <a:solidFill>
                <a:srgbClr val="66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20000"/>
              </a:spcBef>
              <a:buClrTx/>
            </a:pPr>
            <a:r>
              <a:rPr lang="zh-CN" altLang="en-US" sz="3200" b="1" dirty="0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发了对追慕富贵的恶浊世风的鄙弃之</a:t>
            </a:r>
            <a:endParaRPr lang="zh-CN" altLang="en-US" sz="3200" b="1" dirty="0">
              <a:solidFill>
                <a:srgbClr val="66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20000"/>
              </a:spcBef>
              <a:buClrTx/>
            </a:pPr>
            <a:r>
              <a:rPr lang="zh-CN" altLang="en-US" sz="3200" b="1" dirty="0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情。</a:t>
            </a:r>
            <a:endParaRPr lang="zh-CN" altLang="en-US" sz="3200" b="1" dirty="0">
              <a:solidFill>
                <a:srgbClr val="66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nimBg="1"/>
      <p:bldP spid="3789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8193" descr="BJyw4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矩形 8194"/>
          <p:cNvSpPr/>
          <p:nvPr/>
        </p:nvSpPr>
        <p:spPr>
          <a:xfrm>
            <a:off x="2133600" y="914400"/>
            <a:ext cx="4267200" cy="685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196" name="矩形 8195"/>
          <p:cNvSpPr/>
          <p:nvPr/>
        </p:nvSpPr>
        <p:spPr>
          <a:xfrm>
            <a:off x="1752600" y="838200"/>
            <a:ext cx="4800600" cy="533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197" name="矩形 8196"/>
          <p:cNvSpPr/>
          <p:nvPr/>
        </p:nvSpPr>
        <p:spPr>
          <a:xfrm>
            <a:off x="3200400" y="3810000"/>
            <a:ext cx="914400" cy="914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198" name="矩形 8197"/>
          <p:cNvSpPr/>
          <p:nvPr/>
        </p:nvSpPr>
        <p:spPr>
          <a:xfrm>
            <a:off x="1905000" y="4191000"/>
            <a:ext cx="914400" cy="914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199" name="文本框 8198"/>
          <p:cNvSpPr txBox="1"/>
          <p:nvPr/>
        </p:nvSpPr>
        <p:spPr>
          <a:xfrm>
            <a:off x="1524000" y="838200"/>
            <a:ext cx="7620000" cy="1465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FF33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接天莲叶无穷碧，映日荷花别样红。</a:t>
            </a:r>
            <a:endParaRPr lang="zh-CN" altLang="en-US" sz="3600" b="1" dirty="0">
              <a:solidFill>
                <a:srgbClr val="FF3399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FF33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                                      </a:t>
            </a:r>
            <a:r>
              <a:rPr lang="en-US" altLang="zh-CN" sz="3600" b="1" dirty="0">
                <a:solidFill>
                  <a:srgbClr val="FF33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——</a:t>
            </a:r>
            <a:r>
              <a:rPr lang="zh-CN" altLang="en-US" sz="3600" b="1" dirty="0">
                <a:solidFill>
                  <a:srgbClr val="FF33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杨万里</a:t>
            </a:r>
            <a:endParaRPr lang="zh-CN" altLang="en-US" sz="3600" b="1">
              <a:solidFill>
                <a:srgbClr val="FF3399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8200" name="文本框 8199"/>
          <p:cNvSpPr txBox="1"/>
          <p:nvPr/>
        </p:nvSpPr>
        <p:spPr>
          <a:xfrm>
            <a:off x="1447800" y="2819400"/>
            <a:ext cx="6934200" cy="1465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FF33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清水出芙蓉，天然去雕饰。</a:t>
            </a:r>
            <a:endParaRPr lang="zh-CN" altLang="en-US" sz="3600" b="1" dirty="0">
              <a:solidFill>
                <a:srgbClr val="FF3399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FF33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                                         </a:t>
            </a:r>
            <a:r>
              <a:rPr lang="en-US" altLang="zh-CN" sz="3600" b="1" dirty="0">
                <a:solidFill>
                  <a:srgbClr val="FF33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——</a:t>
            </a:r>
            <a:r>
              <a:rPr lang="zh-CN" altLang="en-US" sz="3600" b="1" dirty="0">
                <a:solidFill>
                  <a:srgbClr val="FF33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李白</a:t>
            </a:r>
            <a:endParaRPr lang="zh-CN" altLang="en-US" sz="3600" b="1">
              <a:solidFill>
                <a:srgbClr val="FF3399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8201" name="文本框 8200"/>
          <p:cNvSpPr txBox="1"/>
          <p:nvPr/>
        </p:nvSpPr>
        <p:spPr>
          <a:xfrm>
            <a:off x="1447800" y="4800600"/>
            <a:ext cx="7239000" cy="1465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FF33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采莲南塘秋，莲花过人头。</a:t>
            </a:r>
            <a:endParaRPr lang="zh-CN" altLang="en-US" sz="3600" b="1" dirty="0">
              <a:solidFill>
                <a:srgbClr val="FF3399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FF33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                                 </a:t>
            </a:r>
            <a:r>
              <a:rPr lang="en-US" altLang="zh-CN" sz="3600" b="1" dirty="0">
                <a:solidFill>
                  <a:srgbClr val="FF33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——</a:t>
            </a:r>
            <a:r>
              <a:rPr lang="zh-CN" altLang="en-US" sz="3600" b="1" dirty="0">
                <a:solidFill>
                  <a:srgbClr val="FF3399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乐府民歌</a:t>
            </a:r>
            <a:endParaRPr lang="zh-CN" altLang="en-US" sz="3600" b="1">
              <a:solidFill>
                <a:srgbClr val="FF3399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8202" name="图片 8201" descr="backg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52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8" name="文本占位符 9217"/>
          <p:cNvSpPr>
            <a:spLocks noGrp="1"/>
          </p:cNvSpPr>
          <p:nvPr>
            <p:ph type="body" idx="1"/>
          </p:nvPr>
        </p:nvSpPr>
        <p:spPr>
          <a:xfrm>
            <a:off x="685800" y="5486400"/>
            <a:ext cx="7772400" cy="609600"/>
          </a:xfrm>
          <a:ln/>
        </p:spPr>
        <p:txBody>
          <a:bodyPr/>
          <a:p>
            <a:pPr algn="r">
              <a:buNone/>
            </a:pPr>
            <a:endParaRPr sz="2800" dirty="0">
              <a:solidFill>
                <a:srgbClr val="FF3300"/>
              </a:solidFill>
            </a:endParaRPr>
          </a:p>
        </p:txBody>
      </p:sp>
      <p:graphicFrame>
        <p:nvGraphicFramePr>
          <p:cNvPr id="9219" name="标题 9218"/>
          <p:cNvGraphicFramePr>
            <a:graphicFrameLocks noGrp="1"/>
          </p:cNvGraphicFramePr>
          <p:nvPr>
            <p:ph type="title"/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5867400" imgH="2565400" progId="Photoshop.Image.5">
                  <p:embed/>
                </p:oleObj>
              </mc:Choice>
              <mc:Fallback>
                <p:oleObj name="" r:id="rId1" imgW="5867400" imgH="2565400" progId="Photoshop.Image.5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0" name="文本框 9219"/>
          <p:cNvSpPr txBox="1"/>
          <p:nvPr/>
        </p:nvSpPr>
        <p:spPr>
          <a:xfrm>
            <a:off x="914400" y="1408113"/>
            <a:ext cx="1290638" cy="5449887"/>
          </a:xfrm>
          <a:prstGeom prst="rect">
            <a:avLst/>
          </a:prstGeom>
          <a:gradFill rotWithShape="0">
            <a:gsLst>
              <a:gs pos="0">
                <a:srgbClr val="99FF99">
                  <a:gamma/>
                  <a:tint val="0"/>
                  <a:invGamma/>
                </a:srgbClr>
              </a:gs>
              <a:gs pos="100000">
                <a:srgbClr val="99FF99"/>
              </a:gs>
            </a:gsLst>
            <a:lin ang="18900000" scaled="1"/>
            <a:tileRect/>
          </a:gra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p>
            <a:pPr lvl="0" eaLnBrk="1" hangingPunct="1">
              <a:spcBef>
                <a:spcPct val="20000"/>
              </a:spcBef>
              <a:buClrTx/>
            </a:pPr>
            <a:r>
              <a:rPr lang="en-US" altLang="zh-CN" sz="7200" dirty="0">
                <a:solidFill>
                  <a:srgbClr val="FF3300"/>
                </a:solidFill>
                <a:latin typeface="Times New Roman" panose="02020603050405020304" pitchFamily="18" charset="0"/>
                <a:ea typeface="华文彩云" panose="02010800040101010101" pitchFamily="2" charset="-122"/>
              </a:rPr>
              <a:t> </a:t>
            </a:r>
            <a:r>
              <a:rPr lang="zh-CN" altLang="en-US" sz="7200" dirty="0">
                <a:solidFill>
                  <a:srgbClr val="FF3300"/>
                </a:solidFill>
                <a:latin typeface="Times New Roman" panose="02020603050405020304" pitchFamily="18" charset="0"/>
                <a:ea typeface="华文彩云" panose="02010800040101010101" pitchFamily="2" charset="-122"/>
              </a:rPr>
              <a:t>爱    莲    说</a:t>
            </a:r>
            <a:endParaRPr lang="zh-CN" altLang="en-US" sz="7200" dirty="0">
              <a:solidFill>
                <a:srgbClr val="FF3300"/>
              </a:solidFill>
              <a:latin typeface="Times New Roman" panose="02020603050405020304" pitchFamily="18" charset="0"/>
              <a:ea typeface="华文彩云" panose="02010800040101010101" pitchFamily="2" charset="-122"/>
            </a:endParaRPr>
          </a:p>
        </p:txBody>
      </p:sp>
      <p:sp>
        <p:nvSpPr>
          <p:cNvPr id="9221" name="文本框 9220"/>
          <p:cNvSpPr txBox="1"/>
          <p:nvPr/>
        </p:nvSpPr>
        <p:spPr>
          <a:xfrm>
            <a:off x="2209800" y="3124200"/>
            <a:ext cx="1108075" cy="2387600"/>
          </a:xfrm>
          <a:prstGeom prst="rect">
            <a:avLst/>
          </a:prstGeom>
          <a:gradFill rotWithShape="0">
            <a:gsLst>
              <a:gs pos="0">
                <a:srgbClr val="99FF99"/>
              </a:gs>
              <a:gs pos="100000">
                <a:srgbClr val="99FF99">
                  <a:gamma/>
                  <a:tint val="0"/>
                  <a:invGamma/>
                </a:srgbClr>
              </a:gs>
            </a:gsLst>
            <a:lin ang="2700000" scaled="1"/>
            <a:tileRect/>
          </a:gra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t">
            <a:spAutoFit/>
          </a:bodyPr>
          <a:p>
            <a:pPr lvl="0" eaLnBrk="1" hangingPunct="1">
              <a:spcBef>
                <a:spcPct val="20000"/>
              </a:spcBef>
              <a:buClrTx/>
            </a:pPr>
            <a:r>
              <a:rPr lang="zh-CN" altLang="en-US" sz="6000" dirty="0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周敦颐</a:t>
            </a:r>
            <a:endParaRPr lang="zh-CN" altLang="en-US" sz="6000" dirty="0">
              <a:solidFill>
                <a:srgbClr val="FF33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1265" descr="BJyw4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图片 11266" descr="backg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图片 11267" descr="周敦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1905000"/>
            <a:ext cx="1676400" cy="2819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矩形 11268"/>
          <p:cNvSpPr/>
          <p:nvPr/>
        </p:nvSpPr>
        <p:spPr>
          <a:xfrm>
            <a:off x="4038600" y="609600"/>
            <a:ext cx="40386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0"/>
              </a:spcBef>
              <a:buClrTx/>
            </a:pPr>
            <a:r>
              <a:rPr lang="zh-CN" altLang="en-US" sz="66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周敦颐</a:t>
            </a:r>
            <a:endParaRPr lang="zh-CN" altLang="en-US" sz="6600" b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1270" name="矩形 11269"/>
          <p:cNvSpPr/>
          <p:nvPr/>
        </p:nvSpPr>
        <p:spPr>
          <a:xfrm>
            <a:off x="3581400" y="1828800"/>
            <a:ext cx="5334000" cy="3733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>
              <a:spcBef>
                <a:spcPct val="0"/>
              </a:spcBef>
              <a:buClrTx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zh-CN" altLang="en-US" sz="3200" b="1" dirty="0">
                <a:solidFill>
                  <a:srgbClr val="003399"/>
                </a:solidFill>
                <a:latin typeface="楷体_GB2312" pitchFamily="49" charset="-122"/>
                <a:ea typeface="楷体_GB2312" pitchFamily="49" charset="-122"/>
              </a:rPr>
              <a:t>周敦颐</a:t>
            </a:r>
            <a:r>
              <a:rPr lang="en-US" altLang="zh-CN" sz="3200" b="1" dirty="0">
                <a:solidFill>
                  <a:srgbClr val="003399"/>
                </a:solidFill>
                <a:latin typeface="楷体_GB2312" pitchFamily="49" charset="-122"/>
                <a:ea typeface="楷体_GB2312" pitchFamily="49" charset="-122"/>
              </a:rPr>
              <a:t>(1017-1073) </a:t>
            </a:r>
            <a:r>
              <a:rPr lang="zh-CN" altLang="en-US" sz="3200" b="1" dirty="0">
                <a:solidFill>
                  <a:srgbClr val="003399"/>
                </a:solidFill>
                <a:latin typeface="楷体_GB2312" pitchFamily="49" charset="-122"/>
                <a:ea typeface="楷体_GB2312" pitchFamily="49" charset="-122"/>
              </a:rPr>
              <a:t>，宋代道洲</a:t>
            </a:r>
            <a:r>
              <a:rPr lang="en-US" altLang="zh-CN" sz="3200" b="1" dirty="0">
                <a:solidFill>
                  <a:srgbClr val="003399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3200" b="1" dirty="0">
                <a:solidFill>
                  <a:srgbClr val="003399"/>
                </a:solidFill>
                <a:latin typeface="楷体_GB2312" pitchFamily="49" charset="-122"/>
                <a:ea typeface="楷体_GB2312" pitchFamily="49" charset="-122"/>
              </a:rPr>
              <a:t>现在湖南省道县</a:t>
            </a:r>
            <a:r>
              <a:rPr lang="en-US" altLang="zh-CN" sz="3200" b="1" dirty="0">
                <a:solidFill>
                  <a:srgbClr val="003399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3200" b="1" dirty="0">
                <a:solidFill>
                  <a:srgbClr val="003399"/>
                </a:solidFill>
                <a:latin typeface="楷体_GB2312" pitchFamily="49" charset="-122"/>
                <a:ea typeface="楷体_GB2312" pitchFamily="49" charset="-122"/>
              </a:rPr>
              <a:t>人，字</a:t>
            </a:r>
            <a:r>
              <a:rPr lang="zh-CN" altLang="en-US" sz="32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茂叔</a:t>
            </a: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，谥号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元公</a:t>
            </a: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2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著名的哲学家。因他世居道县濂溪，后居庐山莲花峰前，峰下有溪，也命名为濂溪，学者们称他为</a:t>
            </a:r>
            <a:r>
              <a:rPr lang="zh-CN" altLang="en-US" sz="32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濂溪先生</a:t>
            </a:r>
            <a:r>
              <a:rPr lang="zh-CN" altLang="en-US" sz="32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1271" name="图片 11270" descr="1">
            <a:hlinkClick r:id="" action="ppaction://noaction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0" y="5943600"/>
            <a:ext cx="685800" cy="60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Ba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12289" descr="素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05400" y="0"/>
            <a:ext cx="40386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文本框 12290"/>
          <p:cNvSpPr txBox="1"/>
          <p:nvPr/>
        </p:nvSpPr>
        <p:spPr>
          <a:xfrm>
            <a:off x="609600" y="1981200"/>
            <a:ext cx="2819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  <a:buClrTx/>
            </a:pPr>
            <a:endParaRPr sz="24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2" name="文本框 12291"/>
          <p:cNvSpPr txBox="1"/>
          <p:nvPr/>
        </p:nvSpPr>
        <p:spPr>
          <a:xfrm>
            <a:off x="381000" y="1447800"/>
            <a:ext cx="4343400" cy="283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说”是一种</a:t>
            </a:r>
            <a:r>
              <a:rPr lang="zh-CN" altLang="en-US" sz="36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议论文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的文体，可以直接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说明事物或论述道理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，也可以</a:t>
            </a:r>
            <a:r>
              <a:rPr lang="zh-CN" altLang="en-US" sz="36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借人借事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或</a:t>
            </a:r>
            <a:r>
              <a:rPr lang="zh-CN" altLang="en-US" sz="36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借物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的记载来论述道理。</a:t>
            </a:r>
            <a:endParaRPr lang="zh-CN" altLang="en-US" sz="3600" b="1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293" name="文本框 12292"/>
          <p:cNvSpPr txBox="1"/>
          <p:nvPr/>
        </p:nvSpPr>
        <p:spPr>
          <a:xfrm>
            <a:off x="533400" y="4572000"/>
            <a:ext cx="40386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爱莲说</a:t>
            </a: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就是说说</a:t>
            </a:r>
            <a:r>
              <a:rPr lang="zh-CN" altLang="en-US" sz="3600" b="1" dirty="0">
                <a:solidFill>
                  <a:srgbClr val="FF0066"/>
                </a:solidFill>
                <a:latin typeface="Times New Roman" panose="02020603050405020304" pitchFamily="18" charset="0"/>
                <a:ea typeface="楷体_GB2312" pitchFamily="49" charset="-122"/>
              </a:rPr>
              <a:t>爱好莲花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的问题。</a:t>
            </a:r>
            <a:endParaRPr lang="zh-CN" altLang="en-US" sz="3600" b="1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294" name="标题 12293"/>
          <p:cNvSpPr>
            <a:spLocks noGrp="1"/>
          </p:cNvSpPr>
          <p:nvPr>
            <p:ph type="title"/>
          </p:nvPr>
        </p:nvSpPr>
        <p:spPr>
          <a:xfrm>
            <a:off x="989013" y="357188"/>
            <a:ext cx="2259012" cy="838200"/>
          </a:xfrm>
          <a:ln/>
        </p:spPr>
        <p:txBody>
          <a:bodyPr anchor="ctr"/>
          <a:p>
            <a:pPr lvl="0"/>
            <a:r>
              <a:rPr lang="zh-CN" altLang="en-US" b="1" dirty="0">
                <a:solidFill>
                  <a:srgbClr val="000099"/>
                </a:solidFill>
                <a:ea typeface="楷体_GB2312" pitchFamily="49" charset="-122"/>
              </a:rPr>
              <a:t>说</a:t>
            </a:r>
            <a:endParaRPr lang="zh-CN" altLang="en-US" b="1" dirty="0">
              <a:solidFill>
                <a:srgbClr val="000099"/>
              </a:solidFill>
              <a:ea typeface="楷体_GB2312" pitchFamily="49" charset="-122"/>
            </a:endParaRPr>
          </a:p>
        </p:txBody>
      </p:sp>
      <p:pic>
        <p:nvPicPr>
          <p:cNvPr id="12295" name="图片 12294" descr="1">
            <a:hlinkClick r:id="" action="ppaction://noaction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0" y="6019800"/>
            <a:ext cx="685800" cy="60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title"/>
          </p:nvPr>
        </p:nvSpPr>
        <p:spPr>
          <a:xfrm>
            <a:off x="0" y="0"/>
            <a:ext cx="3048000" cy="838200"/>
          </a:xfrm>
          <a:gradFill rotWithShape="0">
            <a:gsLst>
              <a:gs pos="0">
                <a:srgbClr val="336600"/>
              </a:gs>
              <a:gs pos="100000">
                <a:srgbClr val="336600">
                  <a:gamma/>
                  <a:tint val="0"/>
                  <a:invGamma/>
                </a:srgbClr>
              </a:gs>
            </a:gsLst>
            <a:lin ang="5400000" scaled="1"/>
            <a:tileRect/>
          </a:gradFill>
          <a:ln>
            <a:solidFill>
              <a:srgbClr val="FF0000"/>
            </a:solidFill>
            <a:miter/>
          </a:ln>
        </p:spPr>
        <p:txBody>
          <a:bodyPr anchor="ctr"/>
          <a:p>
            <a:pPr algn="l"/>
            <a:r>
              <a:rPr lang="zh-CN" altLang="en-US" sz="5400" dirty="0">
                <a:solidFill>
                  <a:srgbClr val="FF3300"/>
                </a:solidFill>
                <a:ea typeface="隶书" panose="02010509060101010101" pitchFamily="49" charset="-122"/>
              </a:rPr>
              <a:t>字词学习</a:t>
            </a:r>
            <a:endParaRPr lang="zh-CN" altLang="en-US" sz="3200" b="1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sp>
        <p:nvSpPr>
          <p:cNvPr id="13315" name="文本框 13314"/>
          <p:cNvSpPr txBox="1"/>
          <p:nvPr/>
        </p:nvSpPr>
        <p:spPr>
          <a:xfrm>
            <a:off x="381000" y="1439863"/>
            <a:ext cx="8229600" cy="1173162"/>
          </a:xfrm>
          <a:prstGeom prst="rect">
            <a:avLst/>
          </a:prstGeom>
          <a:gradFill rotWithShape="0">
            <a:gsLst>
              <a:gs pos="0">
                <a:srgbClr val="CCFFCC"/>
              </a:gs>
              <a:gs pos="100000">
                <a:srgbClr val="CCFFCC">
                  <a:gamma/>
                  <a:tint val="16471"/>
                  <a:invGamma/>
                </a:srgbClr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spcBef>
                <a:spcPct val="20000"/>
              </a:spcBef>
              <a:buClrTx/>
            </a:pPr>
            <a:r>
              <a:rPr lang="zh-CN" altLang="en-US" sz="3200" b="1" dirty="0">
                <a:solidFill>
                  <a:srgbClr val="80008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蕃　 </a:t>
            </a:r>
            <a:r>
              <a:rPr lang="zh-CN" altLang="en-US" sz="3200" b="1" dirty="0">
                <a:solidFill>
                  <a:srgbClr val="66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淤</a:t>
            </a:r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泥</a:t>
            </a:r>
            <a:r>
              <a:rPr lang="zh-CN" altLang="en-US" sz="3200" b="1" dirty="0">
                <a:solidFill>
                  <a:srgbClr val="80008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涟    亵     濯    鲜</a:t>
            </a:r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有闻</a:t>
            </a:r>
            <a:r>
              <a:rPr lang="zh-CN" altLang="en-US" sz="3200" b="1">
                <a:solidFill>
                  <a:srgbClr val="80008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200" b="1">
              <a:solidFill>
                <a:srgbClr val="80008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spcBef>
                <a:spcPct val="20000"/>
              </a:spcBef>
              <a:buClrTx/>
            </a:pPr>
            <a:r>
              <a:rPr lang="zh-CN" altLang="en-US" sz="3200" b="1" dirty="0">
                <a:solidFill>
                  <a:srgbClr val="80008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endParaRPr lang="zh-CN" altLang="en-US" sz="3200" b="1" dirty="0">
              <a:solidFill>
                <a:srgbClr val="80008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6" name="文本框 13315"/>
          <p:cNvSpPr txBox="1"/>
          <p:nvPr/>
        </p:nvSpPr>
        <p:spPr>
          <a:xfrm>
            <a:off x="381000" y="1981200"/>
            <a:ext cx="11668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20000"/>
              </a:spcBef>
              <a:buClrTx/>
            </a:pPr>
            <a:r>
              <a:rPr lang="en-US" altLang="zh-CN" sz="3200" b="1" dirty="0" err="1">
                <a:solidFill>
                  <a:srgbClr val="80008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fán</a:t>
            </a:r>
            <a:endParaRPr lang="en-US" altLang="zh-CN" sz="3200" b="1">
              <a:solidFill>
                <a:srgbClr val="80008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7" name="文本框 13316"/>
          <p:cNvSpPr txBox="1"/>
          <p:nvPr/>
        </p:nvSpPr>
        <p:spPr>
          <a:xfrm>
            <a:off x="1447800" y="1981200"/>
            <a:ext cx="8921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20000"/>
              </a:spcBef>
              <a:buClrTx/>
            </a:pPr>
            <a:r>
              <a:rPr lang="en-US" altLang="zh-CN" sz="3200" b="1" dirty="0" err="1">
                <a:solidFill>
                  <a:srgbClr val="80008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yū</a:t>
            </a:r>
            <a:endParaRPr lang="en-US" altLang="zh-CN" sz="3200" b="1">
              <a:solidFill>
                <a:srgbClr val="80008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8" name="文本框 13317"/>
          <p:cNvSpPr txBox="1"/>
          <p:nvPr/>
        </p:nvSpPr>
        <p:spPr>
          <a:xfrm>
            <a:off x="2895600" y="1981200"/>
            <a:ext cx="124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20000"/>
              </a:spcBef>
              <a:buClrTx/>
            </a:pPr>
            <a:r>
              <a:rPr lang="en-US" altLang="zh-CN" sz="3200" b="1" dirty="0" err="1">
                <a:solidFill>
                  <a:srgbClr val="80008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lián</a:t>
            </a:r>
            <a:endParaRPr lang="en-US" altLang="zh-CN" sz="3200" b="1">
              <a:solidFill>
                <a:srgbClr val="80008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9" name="文本框 13318"/>
          <p:cNvSpPr txBox="1"/>
          <p:nvPr/>
        </p:nvSpPr>
        <p:spPr>
          <a:xfrm>
            <a:off x="4191000" y="1981200"/>
            <a:ext cx="11017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20000"/>
              </a:spcBef>
              <a:buClrTx/>
            </a:pPr>
            <a:r>
              <a:rPr lang="en-US" altLang="zh-CN" sz="3200" b="1" dirty="0" err="1">
                <a:solidFill>
                  <a:srgbClr val="80008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xiè</a:t>
            </a:r>
            <a:endParaRPr lang="en-US" altLang="zh-CN" sz="3200" b="1">
              <a:solidFill>
                <a:srgbClr val="80008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20" name="文本框 13319"/>
          <p:cNvSpPr txBox="1"/>
          <p:nvPr/>
        </p:nvSpPr>
        <p:spPr>
          <a:xfrm>
            <a:off x="5562600" y="1981200"/>
            <a:ext cx="11699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20000"/>
              </a:spcBef>
              <a:buClrTx/>
            </a:pPr>
            <a:r>
              <a:rPr lang="en-US" altLang="zh-CN" sz="3200" b="1" dirty="0" err="1">
                <a:solidFill>
                  <a:srgbClr val="80008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zhuó</a:t>
            </a:r>
            <a:endParaRPr lang="en-US" altLang="zh-CN" sz="3200" b="1">
              <a:solidFill>
                <a:srgbClr val="80008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21" name="文本框 13320"/>
          <p:cNvSpPr txBox="1"/>
          <p:nvPr/>
        </p:nvSpPr>
        <p:spPr>
          <a:xfrm>
            <a:off x="6781800" y="1981200"/>
            <a:ext cx="12461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20000"/>
              </a:spcBef>
              <a:buClrTx/>
            </a:pPr>
            <a:r>
              <a:rPr lang="en-US" altLang="zh-CN" sz="3200" b="1" dirty="0" err="1">
                <a:solidFill>
                  <a:srgbClr val="80008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xiǎn</a:t>
            </a:r>
            <a:endParaRPr lang="en-US" altLang="zh-CN" sz="3200" b="1">
              <a:solidFill>
                <a:srgbClr val="80008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22" name="文本框 13321"/>
          <p:cNvSpPr txBox="1"/>
          <p:nvPr/>
        </p:nvSpPr>
        <p:spPr>
          <a:xfrm>
            <a:off x="1219200" y="3352800"/>
            <a:ext cx="7010400" cy="2178050"/>
          </a:xfrm>
          <a:prstGeom prst="rect">
            <a:avLst/>
          </a:prstGeom>
          <a:gradFill rotWithShape="0">
            <a:gsLst>
              <a:gs pos="0">
                <a:srgbClr val="99FFCC"/>
              </a:gs>
              <a:gs pos="50000">
                <a:srgbClr val="99FFCC">
                  <a:gamma/>
                  <a:tint val="0"/>
                  <a:invGamma/>
                </a:srgbClr>
              </a:gs>
              <a:gs pos="100000">
                <a:srgbClr val="99FFCC"/>
              </a:gs>
            </a:gsLst>
            <a:lin ang="5400000" scaled="1"/>
            <a:tileRect/>
          </a:gra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>
              <a:lnSpc>
                <a:spcPct val="90000"/>
              </a:lnSpc>
              <a:spcBef>
                <a:spcPct val="20000"/>
              </a:spcBef>
              <a:buClrTx/>
            </a:pPr>
            <a:r>
              <a:rPr lang="zh-CN" altLang="en-US" sz="44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蕃</a:t>
            </a:r>
            <a:r>
              <a:rPr lang="en-US" altLang="zh-CN" sz="44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:        </a:t>
            </a:r>
            <a:r>
              <a:rPr lang="zh-CN" altLang="en-US" sz="44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染</a:t>
            </a:r>
            <a:r>
              <a:rPr lang="en-US" altLang="zh-CN" sz="44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:</a:t>
            </a:r>
            <a:endParaRPr lang="en-US" altLang="zh-CN" sz="440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lvl="0" eaLnBrk="1" hangingPunct="1">
              <a:lnSpc>
                <a:spcPct val="90000"/>
              </a:lnSpc>
              <a:spcBef>
                <a:spcPct val="20000"/>
              </a:spcBef>
              <a:buClrTx/>
            </a:pPr>
            <a:r>
              <a:rPr lang="zh-CN" altLang="en-US" sz="44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濯</a:t>
            </a:r>
            <a:r>
              <a:rPr lang="en-US" altLang="zh-CN" sz="44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:        </a:t>
            </a:r>
            <a:r>
              <a:rPr lang="zh-CN" altLang="en-US" sz="44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亵</a:t>
            </a:r>
            <a:r>
              <a:rPr lang="en-US" altLang="zh-CN" sz="44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:</a:t>
            </a:r>
            <a:endParaRPr lang="en-US" altLang="zh-CN" sz="440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lvl="0" eaLnBrk="1" hangingPunct="1">
              <a:lnSpc>
                <a:spcPct val="90000"/>
              </a:lnSpc>
              <a:spcBef>
                <a:spcPct val="20000"/>
              </a:spcBef>
              <a:buClrTx/>
            </a:pPr>
            <a:r>
              <a:rPr lang="zh-CN" altLang="en-US" sz="44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鲜</a:t>
            </a:r>
            <a:r>
              <a:rPr lang="en-US" altLang="zh-CN" sz="44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:        </a:t>
            </a:r>
            <a:r>
              <a:rPr lang="zh-CN" altLang="en-US" sz="44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宜</a:t>
            </a:r>
            <a:r>
              <a:rPr lang="en-US" altLang="zh-CN" sz="44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:</a:t>
            </a:r>
            <a:endParaRPr lang="en-US" altLang="zh-CN" sz="4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3" name="文本框 13322"/>
          <p:cNvSpPr txBox="1"/>
          <p:nvPr/>
        </p:nvSpPr>
        <p:spPr>
          <a:xfrm>
            <a:off x="2270125" y="3368675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>
              <a:spcBef>
                <a:spcPct val="20000"/>
              </a:spcBef>
              <a:buClrTx/>
            </a:pPr>
            <a:r>
              <a:rPr lang="zh-CN" altLang="en-US" sz="3600" dirty="0">
                <a:solidFill>
                  <a:srgbClr val="0099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多</a:t>
            </a:r>
            <a:endParaRPr lang="zh-CN" altLang="en-US" sz="44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4" name="文本框 13323"/>
          <p:cNvSpPr txBox="1"/>
          <p:nvPr/>
        </p:nvSpPr>
        <p:spPr>
          <a:xfrm>
            <a:off x="5241925" y="3368675"/>
            <a:ext cx="2470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>
              <a:spcBef>
                <a:spcPct val="20000"/>
              </a:spcBef>
              <a:buClrTx/>
            </a:pPr>
            <a:r>
              <a:rPr lang="zh-CN" altLang="en-US" sz="3600" dirty="0">
                <a:solidFill>
                  <a:srgbClr val="0099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沾染</a:t>
            </a:r>
            <a:r>
              <a:rPr lang="en-US" altLang="zh-CN" sz="3600" dirty="0">
                <a:solidFill>
                  <a:srgbClr val="0099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lang="zh-CN" altLang="en-US" sz="3600" dirty="0">
                <a:solidFill>
                  <a:srgbClr val="0099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污染</a:t>
            </a:r>
            <a:r>
              <a:rPr lang="en-US" altLang="zh-CN" sz="3600">
                <a:solidFill>
                  <a:srgbClr val="0099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endParaRPr lang="en-US" altLang="zh-CN" sz="440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5" name="文本框 13324"/>
          <p:cNvSpPr txBox="1"/>
          <p:nvPr/>
        </p:nvSpPr>
        <p:spPr>
          <a:xfrm>
            <a:off x="2286000" y="4114800"/>
            <a:ext cx="1098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>
              <a:spcBef>
                <a:spcPct val="20000"/>
              </a:spcBef>
              <a:buClrTx/>
            </a:pPr>
            <a:r>
              <a:rPr lang="zh-CN" altLang="en-US" sz="3600" dirty="0">
                <a:solidFill>
                  <a:srgbClr val="0099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洗涤</a:t>
            </a:r>
            <a:endParaRPr lang="zh-CN" altLang="en-US" sz="44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6" name="文本框 13325"/>
          <p:cNvSpPr txBox="1"/>
          <p:nvPr/>
        </p:nvSpPr>
        <p:spPr>
          <a:xfrm>
            <a:off x="5181600" y="4114800"/>
            <a:ext cx="2927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>
              <a:spcBef>
                <a:spcPct val="20000"/>
              </a:spcBef>
              <a:buClrTx/>
            </a:pPr>
            <a:r>
              <a:rPr lang="zh-CN" altLang="en-US" sz="3600" dirty="0">
                <a:solidFill>
                  <a:srgbClr val="0099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亲近而不庄重</a:t>
            </a:r>
            <a:endParaRPr lang="zh-CN" altLang="en-US" sz="44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7" name="文本框 13326"/>
          <p:cNvSpPr txBox="1"/>
          <p:nvPr/>
        </p:nvSpPr>
        <p:spPr>
          <a:xfrm>
            <a:off x="2286000" y="4876800"/>
            <a:ext cx="1098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>
              <a:spcBef>
                <a:spcPct val="20000"/>
              </a:spcBef>
              <a:buClrTx/>
            </a:pPr>
            <a:r>
              <a:rPr lang="zh-CN" altLang="en-US" sz="3600" dirty="0">
                <a:solidFill>
                  <a:srgbClr val="0099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很少</a:t>
            </a:r>
            <a:endParaRPr lang="zh-CN" altLang="en-US" sz="44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8" name="文本框 13327"/>
          <p:cNvSpPr txBox="1"/>
          <p:nvPr/>
        </p:nvSpPr>
        <p:spPr>
          <a:xfrm>
            <a:off x="5181600" y="4824413"/>
            <a:ext cx="120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>
              <a:spcBef>
                <a:spcPct val="20000"/>
              </a:spcBef>
              <a:buClrTx/>
            </a:pPr>
            <a:r>
              <a:rPr lang="zh-CN" altLang="en-US" sz="4000" dirty="0">
                <a:solidFill>
                  <a:srgbClr val="0099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应当</a:t>
            </a:r>
            <a:endParaRPr lang="zh-CN" altLang="en-US" sz="40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/>
      <p:bldP spid="13315" grpId="0" animBg="1"/>
      <p:bldP spid="13316" grpId="0"/>
      <p:bldP spid="13317" grpId="0"/>
      <p:bldP spid="13318" grpId="0"/>
      <p:bldP spid="13319" grpId="0"/>
      <p:bldP spid="13320" grpId="0"/>
      <p:bldP spid="13321" grpId="0"/>
      <p:bldP spid="13322" grpId="0" animBg="1"/>
      <p:bldP spid="13323" grpId="0"/>
      <p:bldP spid="13324" grpId="0"/>
      <p:bldP spid="13325" grpId="0"/>
      <p:bldP spid="13326" grpId="0"/>
      <p:bldP spid="13327" grpId="0"/>
      <p:bldP spid="133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14337"/>
          <p:cNvSpPr/>
          <p:nvPr/>
        </p:nvSpPr>
        <p:spPr>
          <a:xfrm>
            <a:off x="2051050" y="1484313"/>
            <a:ext cx="5184775" cy="160496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自读诗句，疏通文意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5361" descr="BJyw4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文本框 15362"/>
          <p:cNvSpPr txBox="1"/>
          <p:nvPr/>
        </p:nvSpPr>
        <p:spPr>
          <a:xfrm>
            <a:off x="685800" y="1066800"/>
            <a:ext cx="6858000" cy="448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66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一、下列句中</a:t>
            </a:r>
            <a:r>
              <a:rPr lang="zh-CN" altLang="en-US" sz="3600" b="1" dirty="0">
                <a:solidFill>
                  <a:srgbClr val="D60093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红色</a:t>
            </a:r>
            <a:r>
              <a:rPr lang="zh-CN" altLang="en-US" sz="3600" b="1" dirty="0">
                <a:solidFill>
                  <a:srgbClr val="66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的词语解释正确的一项是</a:t>
            </a:r>
            <a:endParaRPr lang="zh-CN" altLang="en-US" sz="3600" b="1" dirty="0">
              <a:solidFill>
                <a:srgbClr val="6600FF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66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</a:t>
            </a:r>
            <a:r>
              <a:rPr lang="en-US" altLang="zh-CN" sz="3600" b="1" dirty="0">
                <a:solidFill>
                  <a:srgbClr val="66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  <a:r>
              <a:rPr lang="zh-CN" altLang="en-US" sz="3600" b="1" dirty="0">
                <a:solidFill>
                  <a:srgbClr val="66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、濯清莲而不</a:t>
            </a:r>
            <a:r>
              <a:rPr lang="zh-CN" altLang="en-US" sz="3600" b="1" dirty="0">
                <a:solidFill>
                  <a:srgbClr val="FF33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妖</a:t>
            </a:r>
            <a:r>
              <a:rPr lang="zh-CN" altLang="en-US" sz="3600" b="1" dirty="0">
                <a:solidFill>
                  <a:srgbClr val="66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（           ）</a:t>
            </a:r>
            <a:endParaRPr lang="zh-CN" altLang="en-US" sz="3600" b="1" dirty="0">
              <a:solidFill>
                <a:srgbClr val="6600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FF33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</a:t>
            </a:r>
            <a:r>
              <a:rPr lang="en-US" altLang="zh-CN" sz="3600" b="1" dirty="0">
                <a:solidFill>
                  <a:srgbClr val="FF33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A</a:t>
            </a:r>
            <a:r>
              <a:rPr lang="zh-CN" altLang="en-US" sz="3600" b="1" dirty="0">
                <a:solidFill>
                  <a:srgbClr val="FF33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、妖艳</a:t>
            </a:r>
            <a:endParaRPr lang="zh-CN" altLang="en-US" sz="3600" b="1" dirty="0">
              <a:solidFill>
                <a:srgbClr val="FF3399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FF33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  </a:t>
            </a:r>
            <a:r>
              <a:rPr lang="en-US" altLang="zh-CN" sz="3600" b="1" dirty="0">
                <a:solidFill>
                  <a:srgbClr val="FF33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B</a:t>
            </a:r>
            <a:r>
              <a:rPr lang="zh-CN" altLang="en-US" sz="3600" b="1" dirty="0">
                <a:solidFill>
                  <a:srgbClr val="FF33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、妖怪</a:t>
            </a:r>
            <a:endParaRPr lang="zh-CN" altLang="en-US" sz="3600" b="1" dirty="0">
              <a:solidFill>
                <a:srgbClr val="FF3399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 eaLnBrk="1" hangingPunct="1">
              <a:spcBef>
                <a:spcPct val="50000"/>
              </a:spcBef>
              <a:buClrTx/>
            </a:pPr>
            <a:r>
              <a:rPr lang="zh-CN" altLang="en-US" sz="3600" b="1" dirty="0">
                <a:solidFill>
                  <a:srgbClr val="FF33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</a:t>
            </a:r>
            <a:r>
              <a:rPr lang="en-US" altLang="zh-CN" sz="3600" b="1" dirty="0">
                <a:solidFill>
                  <a:srgbClr val="FF33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C</a:t>
            </a:r>
            <a:r>
              <a:rPr lang="zh-CN" altLang="en-US" sz="3600" b="1" dirty="0">
                <a:solidFill>
                  <a:srgbClr val="FF3399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、美丽而不端庄</a:t>
            </a:r>
            <a:endParaRPr lang="zh-CN" altLang="en-US" sz="3600" b="1" dirty="0">
              <a:solidFill>
                <a:srgbClr val="FF3399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5364" name="文本框 15363"/>
          <p:cNvSpPr txBox="1"/>
          <p:nvPr/>
        </p:nvSpPr>
        <p:spPr>
          <a:xfrm>
            <a:off x="5105400" y="2514600"/>
            <a:ext cx="533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0"/>
              </a:spcBef>
              <a:buClrTx/>
            </a:pPr>
            <a:r>
              <a:rPr lang="en-US" altLang="zh-CN" sz="2800" b="1">
                <a:solidFill>
                  <a:srgbClr val="FF00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C</a:t>
            </a:r>
            <a:endParaRPr lang="en-US" altLang="zh-CN" sz="2800" b="1">
              <a:solidFill>
                <a:srgbClr val="FF006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5365" name="图片 15364" descr="1">
            <a:hlinkClick r:id="" action="ppaction://noaction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400" y="5867400"/>
            <a:ext cx="609600" cy="53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theme/theme1.xml><?xml version="1.0" encoding="utf-8"?>
<a:theme xmlns:a="http://schemas.openxmlformats.org/drawingml/2006/main" name="CDESIGNB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D:\Microsoft Office\Templates\Presentation Designs\Soaring.pot</Template>
  <TotalTime>0</TotalTime>
  <Words>2238</Words>
  <Application>WPS 演示</Application>
  <PresentationFormat>在屏幕上显示</PresentationFormat>
  <Paragraphs>264</Paragraphs>
  <Slides>27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3" baseType="lpstr">
      <vt:lpstr>Arial</vt:lpstr>
      <vt:lpstr>宋体</vt:lpstr>
      <vt:lpstr>Wingdings</vt:lpstr>
      <vt:lpstr>Times New Roman</vt:lpstr>
      <vt:lpstr>隶书</vt:lpstr>
      <vt:lpstr>华文彩云</vt:lpstr>
      <vt:lpstr>华文新魏</vt:lpstr>
      <vt:lpstr>楷体_GB2312</vt:lpstr>
      <vt:lpstr>华文行楷</vt:lpstr>
      <vt:lpstr>MT Extra</vt:lpstr>
      <vt:lpstr>微软雅黑</vt:lpstr>
      <vt:lpstr>Calibri</vt:lpstr>
      <vt:lpstr>新宋体</vt:lpstr>
      <vt:lpstr>CDESIGNB</vt:lpstr>
      <vt:lpstr>默认设计模板</vt:lpstr>
      <vt:lpstr>Photoshop.Image.5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爱 莲 说</dc:title>
  <dc:creator>陈元华</dc:creator>
  <cp:lastModifiedBy>Administrator</cp:lastModifiedBy>
  <cp:revision>88</cp:revision>
  <dcterms:created xsi:type="dcterms:W3CDTF">2008-10-20T07:12:32Z</dcterms:created>
  <dcterms:modified xsi:type="dcterms:W3CDTF">2017-04-26T01:04:06Z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