
<file path=[Content_Types].xml><?xml version="1.0" encoding="utf-8"?>
<Types xmlns="http://schemas.openxmlformats.org/package/2006/content-types">
  <Default Extension="png" ContentType="image/png"/>
  <Default Extension="bin" ContentType="application/vnd.ms-office.activeX"/>
  <Default Extension="jpeg" ContentType="image/jpeg"/>
  <Default Extension="wmf" ContentType="image/x-wmf"/>
  <Default Extension="rels" ContentType="application/vnd.openxmlformats-package.relationships+xml"/>
  <Default Extension="xml" ContentType="application/xml"/>
  <Default Extension="wav" ContentType="audio/x-wav"/>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activeX/activeX1.xml" ContentType="application/vnd.ms-office.activeX+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56"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2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F26FED1B-D643-4DEB-80E7-8A224E076D16}" type="datetimeFigureOut">
              <a:rPr lang="zh-CN" altLang="en-US" smtClean="0"/>
              <a:t>2018/6/3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50A05B-B653-4EB7-8908-A4877F05D868}" type="slidenum">
              <a:rPr lang="zh-CN" altLang="en-US" smtClean="0"/>
              <a:t>‹#›</a:t>
            </a:fld>
            <a:endParaRPr lang="zh-CN" altLang="en-US"/>
          </a:p>
        </p:txBody>
      </p:sp>
    </p:spTree>
    <p:extLst>
      <p:ext uri="{BB962C8B-B14F-4D97-AF65-F5344CB8AC3E}">
        <p14:creationId xmlns:p14="http://schemas.microsoft.com/office/powerpoint/2010/main" val="8593730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26FED1B-D643-4DEB-80E7-8A224E076D16}" type="datetimeFigureOut">
              <a:rPr lang="zh-CN" altLang="en-US" smtClean="0"/>
              <a:t>2018/6/3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50A05B-B653-4EB7-8908-A4877F05D868}" type="slidenum">
              <a:rPr lang="zh-CN" altLang="en-US" smtClean="0"/>
              <a:t>‹#›</a:t>
            </a:fld>
            <a:endParaRPr lang="zh-CN" altLang="en-US"/>
          </a:p>
        </p:txBody>
      </p:sp>
    </p:spTree>
    <p:extLst>
      <p:ext uri="{BB962C8B-B14F-4D97-AF65-F5344CB8AC3E}">
        <p14:creationId xmlns:p14="http://schemas.microsoft.com/office/powerpoint/2010/main" val="2779727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26FED1B-D643-4DEB-80E7-8A224E076D16}" type="datetimeFigureOut">
              <a:rPr lang="zh-CN" altLang="en-US" smtClean="0"/>
              <a:t>2018/6/3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50A05B-B653-4EB7-8908-A4877F05D868}" type="slidenum">
              <a:rPr lang="zh-CN" altLang="en-US" smtClean="0"/>
              <a:t>‹#›</a:t>
            </a:fld>
            <a:endParaRPr lang="zh-CN" altLang="en-US"/>
          </a:p>
        </p:txBody>
      </p:sp>
    </p:spTree>
    <p:extLst>
      <p:ext uri="{BB962C8B-B14F-4D97-AF65-F5344CB8AC3E}">
        <p14:creationId xmlns:p14="http://schemas.microsoft.com/office/powerpoint/2010/main" val="31228136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23D17786-290F-468B-8936-DCCFAB1F00E6}" type="slidenum">
              <a:rPr lang="en-US" altLang="zh-CN"/>
              <a:pPr/>
              <a:t>‹#›</a:t>
            </a:fld>
            <a:endParaRPr lang="en-US" altLang="zh-CN"/>
          </a:p>
        </p:txBody>
      </p:sp>
    </p:spTree>
    <p:extLst>
      <p:ext uri="{BB962C8B-B14F-4D97-AF65-F5344CB8AC3E}">
        <p14:creationId xmlns:p14="http://schemas.microsoft.com/office/powerpoint/2010/main" val="23860280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8F0847B-29E5-44D8-A3DD-A82AB5E187B9}" type="slidenum">
              <a:rPr lang="en-US" altLang="zh-CN"/>
              <a:pPr/>
              <a:t>‹#›</a:t>
            </a:fld>
            <a:endParaRPr lang="en-US" altLang="zh-CN"/>
          </a:p>
        </p:txBody>
      </p:sp>
    </p:spTree>
    <p:extLst>
      <p:ext uri="{BB962C8B-B14F-4D97-AF65-F5344CB8AC3E}">
        <p14:creationId xmlns:p14="http://schemas.microsoft.com/office/powerpoint/2010/main" val="3513158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5D65DE3-CCE4-441F-AE62-24EC57E3D4C2}" type="slidenum">
              <a:rPr lang="en-US" altLang="zh-CN"/>
              <a:pPr/>
              <a:t>‹#›</a:t>
            </a:fld>
            <a:endParaRPr lang="en-US" altLang="zh-CN"/>
          </a:p>
        </p:txBody>
      </p:sp>
    </p:spTree>
    <p:extLst>
      <p:ext uri="{BB962C8B-B14F-4D97-AF65-F5344CB8AC3E}">
        <p14:creationId xmlns:p14="http://schemas.microsoft.com/office/powerpoint/2010/main" val="996835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D64EEF64-42F0-4C66-AFE7-FE6FA8B35CA4}" type="slidenum">
              <a:rPr lang="en-US" altLang="zh-CN"/>
              <a:pPr/>
              <a:t>‹#›</a:t>
            </a:fld>
            <a:endParaRPr lang="en-US" altLang="zh-CN"/>
          </a:p>
        </p:txBody>
      </p:sp>
    </p:spTree>
    <p:extLst>
      <p:ext uri="{BB962C8B-B14F-4D97-AF65-F5344CB8AC3E}">
        <p14:creationId xmlns:p14="http://schemas.microsoft.com/office/powerpoint/2010/main" val="12406561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40318" y="2505075"/>
            <a:ext cx="5158316"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71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DEBF5706-9E18-420C-B779-4218368A5B5B}" type="slidenum">
              <a:rPr lang="en-US" altLang="zh-CN"/>
              <a:pPr/>
              <a:t>‹#›</a:t>
            </a:fld>
            <a:endParaRPr lang="en-US" altLang="zh-CN"/>
          </a:p>
        </p:txBody>
      </p:sp>
    </p:spTree>
    <p:extLst>
      <p:ext uri="{BB962C8B-B14F-4D97-AF65-F5344CB8AC3E}">
        <p14:creationId xmlns:p14="http://schemas.microsoft.com/office/powerpoint/2010/main" val="30202739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FB8BFCCD-1B0E-4F22-9A0D-A71252ECB57E}" type="slidenum">
              <a:rPr lang="en-US" altLang="zh-CN"/>
              <a:pPr/>
              <a:t>‹#›</a:t>
            </a:fld>
            <a:endParaRPr lang="en-US" altLang="zh-CN"/>
          </a:p>
        </p:txBody>
      </p:sp>
    </p:spTree>
    <p:extLst>
      <p:ext uri="{BB962C8B-B14F-4D97-AF65-F5344CB8AC3E}">
        <p14:creationId xmlns:p14="http://schemas.microsoft.com/office/powerpoint/2010/main" val="22447018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B9DA2C15-1F8D-4077-A2CE-D0CC5712AF69}" type="slidenum">
              <a:rPr lang="en-US" altLang="zh-CN"/>
              <a:pPr/>
              <a:t>‹#›</a:t>
            </a:fld>
            <a:endParaRPr lang="en-US" altLang="zh-CN"/>
          </a:p>
        </p:txBody>
      </p:sp>
    </p:spTree>
    <p:extLst>
      <p:ext uri="{BB962C8B-B14F-4D97-AF65-F5344CB8AC3E}">
        <p14:creationId xmlns:p14="http://schemas.microsoft.com/office/powerpoint/2010/main" val="23571216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CB0AB8C-4E38-468F-BD1C-01BC2FF2645D}" type="slidenum">
              <a:rPr lang="en-US" altLang="zh-CN"/>
              <a:pPr/>
              <a:t>‹#›</a:t>
            </a:fld>
            <a:endParaRPr lang="en-US" altLang="zh-CN"/>
          </a:p>
        </p:txBody>
      </p:sp>
    </p:spTree>
    <p:extLst>
      <p:ext uri="{BB962C8B-B14F-4D97-AF65-F5344CB8AC3E}">
        <p14:creationId xmlns:p14="http://schemas.microsoft.com/office/powerpoint/2010/main" val="3587875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26FED1B-D643-4DEB-80E7-8A224E076D16}" type="datetimeFigureOut">
              <a:rPr lang="zh-CN" altLang="en-US" smtClean="0"/>
              <a:t>2018/6/3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50A05B-B653-4EB7-8908-A4877F05D868}" type="slidenum">
              <a:rPr lang="zh-CN" altLang="en-US" smtClean="0"/>
              <a:t>‹#›</a:t>
            </a:fld>
            <a:endParaRPr lang="zh-CN" altLang="en-US"/>
          </a:p>
        </p:txBody>
      </p:sp>
    </p:spTree>
    <p:extLst>
      <p:ext uri="{BB962C8B-B14F-4D97-AF65-F5344CB8AC3E}">
        <p14:creationId xmlns:p14="http://schemas.microsoft.com/office/powerpoint/2010/main" val="13646602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6D3F76C-E71F-42F9-B037-070060EC31BE}" type="slidenum">
              <a:rPr lang="en-US" altLang="zh-CN"/>
              <a:pPr/>
              <a:t>‹#›</a:t>
            </a:fld>
            <a:endParaRPr lang="en-US" altLang="zh-CN"/>
          </a:p>
        </p:txBody>
      </p:sp>
    </p:spTree>
    <p:extLst>
      <p:ext uri="{BB962C8B-B14F-4D97-AF65-F5344CB8AC3E}">
        <p14:creationId xmlns:p14="http://schemas.microsoft.com/office/powerpoint/2010/main" val="12058952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46144BA-D4FF-4432-A385-9DA913F273BD}" type="slidenum">
              <a:rPr lang="en-US" altLang="zh-CN"/>
              <a:pPr/>
              <a:t>‹#›</a:t>
            </a:fld>
            <a:endParaRPr lang="en-US" altLang="zh-CN"/>
          </a:p>
        </p:txBody>
      </p:sp>
    </p:spTree>
    <p:extLst>
      <p:ext uri="{BB962C8B-B14F-4D97-AF65-F5344CB8AC3E}">
        <p14:creationId xmlns:p14="http://schemas.microsoft.com/office/powerpoint/2010/main" val="26780676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4E26E7F-D00E-4E5E-8380-86D6E820B5FE}" type="slidenum">
              <a:rPr lang="en-US" altLang="zh-CN"/>
              <a:pPr/>
              <a:t>‹#›</a:t>
            </a:fld>
            <a:endParaRPr lang="en-US" altLang="zh-CN"/>
          </a:p>
        </p:txBody>
      </p:sp>
    </p:spTree>
    <p:extLst>
      <p:ext uri="{BB962C8B-B14F-4D97-AF65-F5344CB8AC3E}">
        <p14:creationId xmlns:p14="http://schemas.microsoft.com/office/powerpoint/2010/main" val="3838683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F26FED1B-D643-4DEB-80E7-8A224E076D16}" type="datetimeFigureOut">
              <a:rPr lang="zh-CN" altLang="en-US" smtClean="0"/>
              <a:t>2018/6/3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50A05B-B653-4EB7-8908-A4877F05D868}" type="slidenum">
              <a:rPr lang="zh-CN" altLang="en-US" smtClean="0"/>
              <a:t>‹#›</a:t>
            </a:fld>
            <a:endParaRPr lang="zh-CN" altLang="en-US"/>
          </a:p>
        </p:txBody>
      </p:sp>
    </p:spTree>
    <p:extLst>
      <p:ext uri="{BB962C8B-B14F-4D97-AF65-F5344CB8AC3E}">
        <p14:creationId xmlns:p14="http://schemas.microsoft.com/office/powerpoint/2010/main" val="18487530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26FED1B-D643-4DEB-80E7-8A224E076D16}" type="datetimeFigureOut">
              <a:rPr lang="zh-CN" altLang="en-US" smtClean="0"/>
              <a:t>2018/6/3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50A05B-B653-4EB7-8908-A4877F05D868}" type="slidenum">
              <a:rPr lang="zh-CN" altLang="en-US" smtClean="0"/>
              <a:t>‹#›</a:t>
            </a:fld>
            <a:endParaRPr lang="zh-CN" altLang="en-US"/>
          </a:p>
        </p:txBody>
      </p:sp>
    </p:spTree>
    <p:extLst>
      <p:ext uri="{BB962C8B-B14F-4D97-AF65-F5344CB8AC3E}">
        <p14:creationId xmlns:p14="http://schemas.microsoft.com/office/powerpoint/2010/main" val="98941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26FED1B-D643-4DEB-80E7-8A224E076D16}" type="datetimeFigureOut">
              <a:rPr lang="zh-CN" altLang="en-US" smtClean="0"/>
              <a:t>2018/6/3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B50A05B-B653-4EB7-8908-A4877F05D868}" type="slidenum">
              <a:rPr lang="zh-CN" altLang="en-US" smtClean="0"/>
              <a:t>‹#›</a:t>
            </a:fld>
            <a:endParaRPr lang="zh-CN" altLang="en-US"/>
          </a:p>
        </p:txBody>
      </p:sp>
    </p:spTree>
    <p:extLst>
      <p:ext uri="{BB962C8B-B14F-4D97-AF65-F5344CB8AC3E}">
        <p14:creationId xmlns:p14="http://schemas.microsoft.com/office/powerpoint/2010/main" val="3344852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26FED1B-D643-4DEB-80E7-8A224E076D16}" type="datetimeFigureOut">
              <a:rPr lang="zh-CN" altLang="en-US" smtClean="0"/>
              <a:t>2018/6/3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B50A05B-B653-4EB7-8908-A4877F05D868}" type="slidenum">
              <a:rPr lang="zh-CN" altLang="en-US" smtClean="0"/>
              <a:t>‹#›</a:t>
            </a:fld>
            <a:endParaRPr lang="zh-CN" altLang="en-US"/>
          </a:p>
        </p:txBody>
      </p:sp>
    </p:spTree>
    <p:extLst>
      <p:ext uri="{BB962C8B-B14F-4D97-AF65-F5344CB8AC3E}">
        <p14:creationId xmlns:p14="http://schemas.microsoft.com/office/powerpoint/2010/main" val="30292729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26FED1B-D643-4DEB-80E7-8A224E076D16}" type="datetimeFigureOut">
              <a:rPr lang="zh-CN" altLang="en-US" smtClean="0"/>
              <a:t>2018/6/3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B50A05B-B653-4EB7-8908-A4877F05D868}" type="slidenum">
              <a:rPr lang="zh-CN" altLang="en-US" smtClean="0"/>
              <a:t>‹#›</a:t>
            </a:fld>
            <a:endParaRPr lang="zh-CN" altLang="en-US"/>
          </a:p>
        </p:txBody>
      </p:sp>
    </p:spTree>
    <p:extLst>
      <p:ext uri="{BB962C8B-B14F-4D97-AF65-F5344CB8AC3E}">
        <p14:creationId xmlns:p14="http://schemas.microsoft.com/office/powerpoint/2010/main" val="2851797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F26FED1B-D643-4DEB-80E7-8A224E076D16}" type="datetimeFigureOut">
              <a:rPr lang="zh-CN" altLang="en-US" smtClean="0"/>
              <a:t>2018/6/3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50A05B-B653-4EB7-8908-A4877F05D868}" type="slidenum">
              <a:rPr lang="zh-CN" altLang="en-US" smtClean="0"/>
              <a:t>‹#›</a:t>
            </a:fld>
            <a:endParaRPr lang="zh-CN" altLang="en-US"/>
          </a:p>
        </p:txBody>
      </p:sp>
    </p:spTree>
    <p:extLst>
      <p:ext uri="{BB962C8B-B14F-4D97-AF65-F5344CB8AC3E}">
        <p14:creationId xmlns:p14="http://schemas.microsoft.com/office/powerpoint/2010/main" val="478345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F26FED1B-D643-4DEB-80E7-8A224E076D16}" type="datetimeFigureOut">
              <a:rPr lang="zh-CN" altLang="en-US" smtClean="0"/>
              <a:t>2018/6/3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50A05B-B653-4EB7-8908-A4877F05D868}" type="slidenum">
              <a:rPr lang="zh-CN" altLang="en-US" smtClean="0"/>
              <a:t>‹#›</a:t>
            </a:fld>
            <a:endParaRPr lang="zh-CN" altLang="en-US"/>
          </a:p>
        </p:txBody>
      </p:sp>
    </p:spTree>
    <p:extLst>
      <p:ext uri="{BB962C8B-B14F-4D97-AF65-F5344CB8AC3E}">
        <p14:creationId xmlns:p14="http://schemas.microsoft.com/office/powerpoint/2010/main" val="2837914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6FED1B-D643-4DEB-80E7-8A224E076D16}" type="datetimeFigureOut">
              <a:rPr lang="zh-CN" altLang="en-US" smtClean="0"/>
              <a:t>2018/6/3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50A05B-B653-4EB7-8908-A4877F05D868}" type="slidenum">
              <a:rPr lang="zh-CN" altLang="en-US" smtClean="0"/>
              <a:t>‹#›</a:t>
            </a:fld>
            <a:endParaRPr lang="zh-CN" altLang="en-US"/>
          </a:p>
        </p:txBody>
      </p:sp>
    </p:spTree>
    <p:extLst>
      <p:ext uri="{BB962C8B-B14F-4D97-AF65-F5344CB8AC3E}">
        <p14:creationId xmlns:p14="http://schemas.microsoft.com/office/powerpoint/2010/main" val="10620733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6A85E376-251C-4F42-9342-BB80378789F9}" type="slidenum">
              <a:rPr lang="en-US" altLang="zh-CN"/>
              <a:pPr/>
              <a:t>‹#›</a:t>
            </a:fld>
            <a:endParaRPr lang="en-US" altLang="zh-CN"/>
          </a:p>
        </p:txBody>
      </p:sp>
    </p:spTree>
    <p:extLst>
      <p:ext uri="{BB962C8B-B14F-4D97-AF65-F5344CB8AC3E}">
        <p14:creationId xmlns:p14="http://schemas.microsoft.com/office/powerpoint/2010/main" val="9113017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kumimoji="1" sz="4400" kern="12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3.xml"/><Relationship Id="rId1" Type="http://schemas.openxmlformats.org/officeDocument/2006/relationships/audio" Target="file:///C:\Documents%20and%20Settings\Administrator\&#26700;&#38754;\023&#19969;&#39321;&#33457;&#21776;&#30922;.mp3"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8.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jpeg"/><Relationship Id="rId1" Type="http://schemas.openxmlformats.org/officeDocument/2006/relationships/slideLayout" Target="../slideLayouts/slideLayout18.xml"/><Relationship Id="rId5" Type="http://schemas.openxmlformats.org/officeDocument/2006/relationships/image" Target="../media/image17.gif"/><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jpeg"/><Relationship Id="rId1" Type="http://schemas.openxmlformats.org/officeDocument/2006/relationships/slideLayout" Target="../slideLayouts/slideLayout18.xml"/><Relationship Id="rId5" Type="http://schemas.openxmlformats.org/officeDocument/2006/relationships/image" Target="../media/image17.gif"/><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jpeg"/><Relationship Id="rId1" Type="http://schemas.openxmlformats.org/officeDocument/2006/relationships/slideLayout" Target="../slideLayouts/slideLayout18.xml"/><Relationship Id="rId5" Type="http://schemas.openxmlformats.org/officeDocument/2006/relationships/image" Target="../media/image17.gif"/><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jpeg"/><Relationship Id="rId1" Type="http://schemas.openxmlformats.org/officeDocument/2006/relationships/slideLayout" Target="../slideLayouts/slideLayout18.xml"/><Relationship Id="rId5" Type="http://schemas.openxmlformats.org/officeDocument/2006/relationships/image" Target="../media/image17.gif"/><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5.jpeg"/><Relationship Id="rId1" Type="http://schemas.openxmlformats.org/officeDocument/2006/relationships/slideLayout" Target="../slideLayouts/slideLayout18.xml"/><Relationship Id="rId5" Type="http://schemas.openxmlformats.org/officeDocument/2006/relationships/image" Target="../media/image17.gif"/><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20.jpeg"/><Relationship Id="rId7" Type="http://schemas.openxmlformats.org/officeDocument/2006/relationships/image" Target="../media/image5.jpeg"/><Relationship Id="rId2" Type="http://schemas.openxmlformats.org/officeDocument/2006/relationships/image" Target="../media/image15.jpeg"/><Relationship Id="rId1" Type="http://schemas.openxmlformats.org/officeDocument/2006/relationships/slideLayout" Target="../slideLayouts/slideLayout18.xml"/><Relationship Id="rId6" Type="http://schemas.openxmlformats.org/officeDocument/2006/relationships/image" Target="../media/image17.gif"/><Relationship Id="rId5" Type="http://schemas.openxmlformats.org/officeDocument/2006/relationships/image" Target="../media/image16.png"/><Relationship Id="rId4" Type="http://schemas.openxmlformats.org/officeDocument/2006/relationships/slide" Target="slide3.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17.gif"/><Relationship Id="rId2" Type="http://schemas.openxmlformats.org/officeDocument/2006/relationships/image" Target="../media/image21.jpeg"/><Relationship Id="rId1" Type="http://schemas.openxmlformats.org/officeDocument/2006/relationships/slideLayout" Target="../slideLayouts/slideLayout18.xml"/><Relationship Id="rId6" Type="http://schemas.openxmlformats.org/officeDocument/2006/relationships/slide" Target="slide3.xml"/><Relationship Id="rId5" Type="http://schemas.openxmlformats.org/officeDocument/2006/relationships/image" Target="../media/image16.png"/><Relationship Id="rId4" Type="http://schemas.openxmlformats.org/officeDocument/2006/relationships/image" Target="../media/image23.jpeg"/></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slideLayout" Target="../slideLayouts/slideLayout18.xml"/><Relationship Id="rId7" Type="http://schemas.openxmlformats.org/officeDocument/2006/relationships/image" Target="../media/image17.gif"/><Relationship Id="rId2" Type="http://schemas.openxmlformats.org/officeDocument/2006/relationships/control" Target="../activeX/activeX1.xml"/><Relationship Id="rId1" Type="http://schemas.openxmlformats.org/officeDocument/2006/relationships/vmlDrawing" Target="../drawings/vmlDrawing1.vml"/><Relationship Id="rId6" Type="http://schemas.openxmlformats.org/officeDocument/2006/relationships/image" Target="../media/image16.png"/><Relationship Id="rId5" Type="http://schemas.openxmlformats.org/officeDocument/2006/relationships/slide" Target="slide3.xml"/><Relationship Id="rId4" Type="http://schemas.openxmlformats.org/officeDocument/2006/relationships/image" Target="../media/image1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3.xml"/><Relationship Id="rId1" Type="http://schemas.openxmlformats.org/officeDocument/2006/relationships/audio" Target="file:///C:\Documents%20and%20Settings\Administrator\&#26700;&#38754;\yx.wma" TargetMode="External"/></Relationships>
</file>

<file path=ppt/slides/_rels/slide3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Oval 2"/>
          <p:cNvSpPr>
            <a:spLocks noChangeArrowheads="1"/>
          </p:cNvSpPr>
          <p:nvPr/>
        </p:nvSpPr>
        <p:spPr bwMode="auto">
          <a:xfrm>
            <a:off x="6629400" y="2743200"/>
            <a:ext cx="304800" cy="304800"/>
          </a:xfrm>
          <a:prstGeom prst="ellipse">
            <a:avLst/>
          </a:pr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sp>
        <p:nvSpPr>
          <p:cNvPr id="2051" name="Text Box 3"/>
          <p:cNvSpPr txBox="1">
            <a:spLocks noChangeArrowheads="1"/>
          </p:cNvSpPr>
          <p:nvPr/>
        </p:nvSpPr>
        <p:spPr bwMode="auto">
          <a:xfrm>
            <a:off x="6393101" y="3657600"/>
            <a:ext cx="861774" cy="178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pPr fontAlgn="base">
              <a:spcBef>
                <a:spcPct val="0"/>
              </a:spcBef>
              <a:spcAft>
                <a:spcPct val="0"/>
              </a:spcAft>
            </a:pPr>
            <a:r>
              <a:rPr kumimoji="1" lang="zh-CN" altLang="en-US" sz="4400">
                <a:solidFill>
                  <a:srgbClr val="006600"/>
                </a:solidFill>
                <a:latin typeface="Times New Roman" panose="02020603050405020304" pitchFamily="18" charset="0"/>
                <a:ea typeface="方正舒体" panose="02010601030101010101" pitchFamily="2" charset="-122"/>
              </a:rPr>
              <a:t>戴望舒</a:t>
            </a:r>
          </a:p>
        </p:txBody>
      </p:sp>
      <p:sp>
        <p:nvSpPr>
          <p:cNvPr id="2058" name="Text Box 10"/>
          <p:cNvSpPr txBox="1">
            <a:spLocks noChangeArrowheads="1"/>
          </p:cNvSpPr>
          <p:nvPr/>
        </p:nvSpPr>
        <p:spPr bwMode="auto">
          <a:xfrm>
            <a:off x="3429000" y="5715000"/>
            <a:ext cx="184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endParaRPr lang="zh-CN" altLang="zh-CN" sz="3600">
              <a:solidFill>
                <a:srgbClr val="FFFFFF"/>
              </a:solidFill>
              <a:latin typeface="Arial Black" panose="020B0A04020102020204" pitchFamily="34" charset="0"/>
              <a:ea typeface="宋体" panose="02010600030101010101" pitchFamily="2" charset="-122"/>
            </a:endParaRPr>
          </a:p>
        </p:txBody>
      </p:sp>
    </p:spTree>
    <p:extLst>
      <p:ext uri="{BB962C8B-B14F-4D97-AF65-F5344CB8AC3E}">
        <p14:creationId xmlns:p14="http://schemas.microsoft.com/office/powerpoint/2010/main" val="37133792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descr="zi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8228045"/>
      </p:ext>
    </p:extLst>
  </p:cSld>
  <p:clrMapOvr>
    <a:masterClrMapping/>
  </p:clrMapOvr>
  <p:transition spd="slow" advClick="0" advTm="10000">
    <p:pull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113666"/>
                                        </p:tgtEl>
                                        <p:attrNameLst>
                                          <p:attrName>style.visibility</p:attrName>
                                        </p:attrNameLst>
                                      </p:cBhvr>
                                      <p:to>
                                        <p:strVal val="visible"/>
                                      </p:to>
                                    </p:set>
                                    <p:animEffect transition="in" filter="box(out)">
                                      <p:cBhvr>
                                        <p:cTn id="7" dur="500"/>
                                        <p:tgtEl>
                                          <p:spTgt spid="113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4755" name="Rectangle 3"/>
          <p:cNvSpPr>
            <a:spLocks noChangeArrowheads="1"/>
          </p:cNvSpPr>
          <p:nvPr/>
        </p:nvSpPr>
        <p:spPr bwMode="auto">
          <a:xfrm>
            <a:off x="2133600" y="208023"/>
            <a:ext cx="7696200"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anchor="b">
            <a:spAutoFit/>
          </a:bodyPr>
          <a:lstStyle/>
          <a:p>
            <a:pPr fontAlgn="base">
              <a:spcBef>
                <a:spcPct val="50000"/>
              </a:spcBef>
              <a:spcAft>
                <a:spcPct val="0"/>
              </a:spcAft>
            </a:pPr>
            <a:r>
              <a:rPr kumimoji="1" lang="en-US" altLang="zh-CN" sz="3200">
                <a:solidFill>
                  <a:srgbClr val="FF00FF"/>
                </a:solidFill>
                <a:latin typeface="Times New Roman" panose="02020603050405020304" pitchFamily="18" charset="0"/>
                <a:ea typeface="隶书" panose="02010509060101010101" pitchFamily="49" charset="-122"/>
              </a:rPr>
              <a:t>        </a:t>
            </a:r>
            <a:r>
              <a:rPr kumimoji="1" lang="zh-CN" altLang="en-US" sz="3200" b="1">
                <a:solidFill>
                  <a:srgbClr val="CCFFCC"/>
                </a:solidFill>
                <a:latin typeface="黑体" panose="02010609060101010101" pitchFamily="49" charset="-122"/>
                <a:ea typeface="黑体" panose="02010609060101010101" pitchFamily="49" charset="-122"/>
              </a:rPr>
              <a:t>丁香开花在仲春时节，诗人们对着丁香往往伤春，说丁香是愁品。丁香花白色或紫色，颜色都不轻佻，常常赢得洁身自好的诗人的青睐。 </a:t>
            </a:r>
          </a:p>
        </p:txBody>
      </p:sp>
      <p:sp>
        <p:nvSpPr>
          <p:cNvPr id="74756" name="Text Box 4"/>
          <p:cNvSpPr txBox="1">
            <a:spLocks noChangeArrowheads="1"/>
          </p:cNvSpPr>
          <p:nvPr/>
        </p:nvSpPr>
        <p:spPr bwMode="auto">
          <a:xfrm>
            <a:off x="1905000" y="2514601"/>
            <a:ext cx="82931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4800" b="1">
                <a:solidFill>
                  <a:srgbClr val="FF99FF"/>
                </a:solidFill>
                <a:latin typeface="Times New Roman" panose="02020603050405020304" pitchFamily="18" charset="0"/>
                <a:ea typeface="隶书" panose="02010509060101010101" pitchFamily="49" charset="-122"/>
              </a:rPr>
              <a:t>美丽    高洁   冷艳   愁怨   哀婉</a:t>
            </a:r>
          </a:p>
        </p:txBody>
      </p:sp>
      <p:pic>
        <p:nvPicPr>
          <p:cNvPr id="74757" name="Picture 5" descr="20054716512375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3505200"/>
            <a:ext cx="9144000" cy="312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16197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4755"/>
                                        </p:tgtEl>
                                        <p:attrNameLst>
                                          <p:attrName>style.visibility</p:attrName>
                                        </p:attrNameLst>
                                      </p:cBhvr>
                                      <p:to>
                                        <p:strVal val="visible"/>
                                      </p:to>
                                    </p:set>
                                    <p:animEffect transition="in" filter="randombar(horizontal)">
                                      <p:cBhvr>
                                        <p:cTn id="7" dur="500"/>
                                        <p:tgtEl>
                                          <p:spTgt spid="747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74757"/>
                                        </p:tgtEl>
                                        <p:attrNameLst>
                                          <p:attrName>style.visibility</p:attrName>
                                        </p:attrNameLst>
                                      </p:cBhvr>
                                      <p:to>
                                        <p:strVal val="visible"/>
                                      </p:to>
                                    </p:set>
                                    <p:animEffect transition="in" filter="checkerboard(across)">
                                      <p:cBhvr>
                                        <p:cTn id="12" dur="500"/>
                                        <p:tgtEl>
                                          <p:spTgt spid="7475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7" presetClass="entr" presetSubtype="4" fill="hold" grpId="0" nodeType="clickEffect">
                                  <p:stCondLst>
                                    <p:cond delay="0"/>
                                  </p:stCondLst>
                                  <p:childTnLst>
                                    <p:set>
                                      <p:cBhvr>
                                        <p:cTn id="16" dur="1" fill="hold">
                                          <p:stCondLst>
                                            <p:cond delay="0"/>
                                          </p:stCondLst>
                                        </p:cTn>
                                        <p:tgtEl>
                                          <p:spTgt spid="74756"/>
                                        </p:tgtEl>
                                        <p:attrNameLst>
                                          <p:attrName>style.visibility</p:attrName>
                                        </p:attrNameLst>
                                      </p:cBhvr>
                                      <p:to>
                                        <p:strVal val="visible"/>
                                      </p:to>
                                    </p:set>
                                    <p:anim calcmode="lin" valueType="num">
                                      <p:cBhvr additive="base">
                                        <p:cTn id="17" dur="5000" fill="hold"/>
                                        <p:tgtEl>
                                          <p:spTgt spid="74756"/>
                                        </p:tgtEl>
                                        <p:attrNameLst>
                                          <p:attrName>ppt_x</p:attrName>
                                        </p:attrNameLst>
                                      </p:cBhvr>
                                      <p:tavLst>
                                        <p:tav tm="0">
                                          <p:val>
                                            <p:strVal val="#ppt_x"/>
                                          </p:val>
                                        </p:tav>
                                        <p:tav tm="100000">
                                          <p:val>
                                            <p:strVal val="#ppt_x"/>
                                          </p:val>
                                        </p:tav>
                                      </p:tavLst>
                                    </p:anim>
                                    <p:anim calcmode="lin" valueType="num">
                                      <p:cBhvr additive="base">
                                        <p:cTn id="18" dur="5000" fill="hold"/>
                                        <p:tgtEl>
                                          <p:spTgt spid="7475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autoUpdateAnimBg="0"/>
      <p:bldP spid="74756"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3254" name="Rectangle 6"/>
          <p:cNvSpPr>
            <a:spLocks noChangeArrowheads="1"/>
          </p:cNvSpPr>
          <p:nvPr/>
        </p:nvSpPr>
        <p:spPr bwMode="auto">
          <a:xfrm>
            <a:off x="1981200" y="381000"/>
            <a:ext cx="7696200" cy="60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base">
              <a:spcBef>
                <a:spcPct val="20000"/>
              </a:spcBef>
              <a:spcAft>
                <a:spcPct val="0"/>
              </a:spcAft>
            </a:pPr>
            <a:r>
              <a:rPr kumimoji="1" lang="en-US" altLang="zh-CN" sz="3200" b="1" i="1">
                <a:solidFill>
                  <a:srgbClr val="3333CC"/>
                </a:solidFill>
                <a:latin typeface="方正姚体" panose="02010601030101010101" pitchFamily="2" charset="-122"/>
                <a:ea typeface="方正姚体" panose="02010601030101010101" pitchFamily="2" charset="-122"/>
              </a:rPr>
              <a:t>         </a:t>
            </a:r>
            <a:r>
              <a:rPr kumimoji="1" lang="zh-CN" altLang="en-US" sz="4800" b="1" i="1">
                <a:solidFill>
                  <a:srgbClr val="FFCCFF"/>
                </a:solidFill>
                <a:latin typeface="方正姚体" panose="02010601030101010101" pitchFamily="2" charset="-122"/>
                <a:ea typeface="方正姚体" panose="02010601030101010101" pitchFamily="2" charset="-122"/>
              </a:rPr>
              <a:t>李璟    摊破浣溪沙 </a:t>
            </a:r>
          </a:p>
          <a:p>
            <a:pPr algn="ctr" fontAlgn="base">
              <a:spcBef>
                <a:spcPct val="20000"/>
              </a:spcBef>
              <a:spcAft>
                <a:spcPct val="0"/>
              </a:spcAft>
            </a:pPr>
            <a:r>
              <a:rPr kumimoji="1" lang="zh-CN" altLang="en-US" sz="3200" b="1">
                <a:solidFill>
                  <a:srgbClr val="000000"/>
                </a:solidFill>
                <a:latin typeface="黑体" panose="02010609060101010101" pitchFamily="49" charset="-122"/>
                <a:ea typeface="黑体" panose="02010609060101010101" pitchFamily="49" charset="-122"/>
              </a:rPr>
              <a:t>          </a:t>
            </a:r>
            <a:r>
              <a:rPr kumimoji="1" lang="zh-CN" altLang="en-US" sz="3200" b="1">
                <a:solidFill>
                  <a:srgbClr val="FFFFCC"/>
                </a:solidFill>
                <a:latin typeface="黑体" panose="02010609060101010101" pitchFamily="49" charset="-122"/>
                <a:ea typeface="黑体" panose="02010609060101010101" pitchFamily="49" charset="-122"/>
              </a:rPr>
              <a:t>手卷真珠上玉钩， </a:t>
            </a:r>
          </a:p>
          <a:p>
            <a:pPr algn="ctr" fontAlgn="base">
              <a:spcBef>
                <a:spcPct val="20000"/>
              </a:spcBef>
              <a:spcAft>
                <a:spcPct val="0"/>
              </a:spcAft>
            </a:pPr>
            <a:r>
              <a:rPr kumimoji="1" lang="zh-CN" altLang="en-US" sz="3200" b="1">
                <a:solidFill>
                  <a:srgbClr val="FFFFCC"/>
                </a:solidFill>
                <a:latin typeface="黑体" panose="02010609060101010101" pitchFamily="49" charset="-122"/>
                <a:ea typeface="黑体" panose="02010609060101010101" pitchFamily="49" charset="-122"/>
              </a:rPr>
              <a:t>         依前春恨锁重楼</a:t>
            </a:r>
            <a:r>
              <a:rPr kumimoji="1" lang="en-US" altLang="zh-CN" sz="3200" b="1">
                <a:solidFill>
                  <a:srgbClr val="FFFFCC"/>
                </a:solidFill>
                <a:latin typeface="黑体" panose="02010609060101010101" pitchFamily="49" charset="-122"/>
                <a:ea typeface="黑体" panose="02010609060101010101" pitchFamily="49" charset="-122"/>
              </a:rPr>
              <a:t>.</a:t>
            </a:r>
            <a:br>
              <a:rPr kumimoji="1" lang="en-US" altLang="zh-CN" sz="3200" b="1">
                <a:solidFill>
                  <a:srgbClr val="FFFFCC"/>
                </a:solidFill>
                <a:latin typeface="黑体" panose="02010609060101010101" pitchFamily="49" charset="-122"/>
                <a:ea typeface="黑体" panose="02010609060101010101" pitchFamily="49" charset="-122"/>
              </a:rPr>
            </a:br>
            <a:r>
              <a:rPr kumimoji="1" lang="en-US" altLang="zh-CN" sz="3200" b="1">
                <a:solidFill>
                  <a:srgbClr val="FFFFCC"/>
                </a:solidFill>
                <a:latin typeface="黑体" panose="02010609060101010101" pitchFamily="49" charset="-122"/>
                <a:ea typeface="黑体" panose="02010609060101010101" pitchFamily="49" charset="-122"/>
              </a:rPr>
              <a:t>          </a:t>
            </a:r>
            <a:r>
              <a:rPr kumimoji="1" lang="zh-CN" altLang="en-US" sz="3200" b="1">
                <a:solidFill>
                  <a:srgbClr val="FFFFCC"/>
                </a:solidFill>
                <a:latin typeface="黑体" panose="02010609060101010101" pitchFamily="49" charset="-122"/>
                <a:ea typeface="黑体" panose="02010609060101010101" pitchFamily="49" charset="-122"/>
              </a:rPr>
              <a:t>风里落花谁是主，</a:t>
            </a:r>
          </a:p>
          <a:p>
            <a:pPr algn="ctr" fontAlgn="base">
              <a:spcBef>
                <a:spcPct val="20000"/>
              </a:spcBef>
              <a:spcAft>
                <a:spcPct val="0"/>
              </a:spcAft>
            </a:pPr>
            <a:r>
              <a:rPr kumimoji="1" lang="zh-CN" altLang="en-US" sz="3200" b="1">
                <a:solidFill>
                  <a:srgbClr val="FFFFCC"/>
                </a:solidFill>
                <a:latin typeface="黑体" panose="02010609060101010101" pitchFamily="49" charset="-122"/>
                <a:ea typeface="黑体" panose="02010609060101010101" pitchFamily="49" charset="-122"/>
              </a:rPr>
              <a:t> 思悠悠</a:t>
            </a:r>
            <a:r>
              <a:rPr kumimoji="1" lang="en-US" altLang="zh-CN" sz="3200" b="1">
                <a:solidFill>
                  <a:srgbClr val="FFFFCC"/>
                </a:solidFill>
                <a:latin typeface="黑体" panose="02010609060101010101" pitchFamily="49" charset="-122"/>
                <a:ea typeface="黑体" panose="02010609060101010101" pitchFamily="49" charset="-122"/>
              </a:rPr>
              <a:t>.</a:t>
            </a:r>
            <a:br>
              <a:rPr kumimoji="1" lang="en-US" altLang="zh-CN" sz="3200" b="1">
                <a:solidFill>
                  <a:srgbClr val="FFFFCC"/>
                </a:solidFill>
                <a:latin typeface="黑体" panose="02010609060101010101" pitchFamily="49" charset="-122"/>
                <a:ea typeface="黑体" panose="02010609060101010101" pitchFamily="49" charset="-122"/>
              </a:rPr>
            </a:br>
            <a:endParaRPr kumimoji="1" lang="en-US" altLang="zh-CN" sz="3200" b="1">
              <a:solidFill>
                <a:srgbClr val="FFFFCC"/>
              </a:solidFill>
              <a:latin typeface="黑体" panose="02010609060101010101" pitchFamily="49" charset="-122"/>
              <a:ea typeface="黑体" panose="02010609060101010101" pitchFamily="49" charset="-122"/>
            </a:endParaRPr>
          </a:p>
          <a:p>
            <a:pPr algn="ctr" fontAlgn="base">
              <a:spcBef>
                <a:spcPct val="20000"/>
              </a:spcBef>
              <a:spcAft>
                <a:spcPct val="0"/>
              </a:spcAft>
            </a:pPr>
            <a:r>
              <a:rPr kumimoji="1" lang="en-US" altLang="zh-CN" sz="3200" b="1">
                <a:solidFill>
                  <a:srgbClr val="FFFFCC"/>
                </a:solidFill>
                <a:latin typeface="黑体" panose="02010609060101010101" pitchFamily="49" charset="-122"/>
                <a:ea typeface="黑体" panose="02010609060101010101" pitchFamily="49" charset="-122"/>
              </a:rPr>
              <a:t>          </a:t>
            </a:r>
            <a:r>
              <a:rPr kumimoji="1" lang="zh-CN" altLang="en-US" sz="3200" b="1">
                <a:solidFill>
                  <a:srgbClr val="FFFFCC"/>
                </a:solidFill>
                <a:latin typeface="黑体" panose="02010609060101010101" pitchFamily="49" charset="-122"/>
                <a:ea typeface="黑体" panose="02010609060101010101" pitchFamily="49" charset="-122"/>
              </a:rPr>
              <a:t>青鸟不传云外信，</a:t>
            </a:r>
          </a:p>
          <a:p>
            <a:pPr algn="ctr" fontAlgn="base">
              <a:spcBef>
                <a:spcPct val="20000"/>
              </a:spcBef>
              <a:spcAft>
                <a:spcPct val="0"/>
              </a:spcAft>
            </a:pPr>
            <a:r>
              <a:rPr kumimoji="1" lang="zh-CN" altLang="en-US" sz="3200" b="1">
                <a:solidFill>
                  <a:srgbClr val="FFFFCC"/>
                </a:solidFill>
                <a:latin typeface="黑体" panose="02010609060101010101" pitchFamily="49" charset="-122"/>
                <a:ea typeface="黑体" panose="02010609060101010101" pitchFamily="49" charset="-122"/>
              </a:rPr>
              <a:t>         丁香空结雨中愁</a:t>
            </a:r>
            <a:r>
              <a:rPr kumimoji="1" lang="en-US" altLang="zh-CN" sz="3200" b="1">
                <a:solidFill>
                  <a:srgbClr val="FFFFCC"/>
                </a:solidFill>
                <a:latin typeface="黑体" panose="02010609060101010101" pitchFamily="49" charset="-122"/>
                <a:ea typeface="黑体" panose="02010609060101010101" pitchFamily="49" charset="-122"/>
              </a:rPr>
              <a:t>.</a:t>
            </a:r>
            <a:br>
              <a:rPr kumimoji="1" lang="en-US" altLang="zh-CN" sz="3200" b="1">
                <a:solidFill>
                  <a:srgbClr val="FFFFCC"/>
                </a:solidFill>
                <a:latin typeface="黑体" panose="02010609060101010101" pitchFamily="49" charset="-122"/>
                <a:ea typeface="黑体" panose="02010609060101010101" pitchFamily="49" charset="-122"/>
              </a:rPr>
            </a:br>
            <a:r>
              <a:rPr kumimoji="1" lang="en-US" altLang="zh-CN" sz="3200" b="1">
                <a:solidFill>
                  <a:srgbClr val="FFFFCC"/>
                </a:solidFill>
                <a:latin typeface="黑体" panose="02010609060101010101" pitchFamily="49" charset="-122"/>
                <a:ea typeface="黑体" panose="02010609060101010101" pitchFamily="49" charset="-122"/>
              </a:rPr>
              <a:t>          </a:t>
            </a:r>
            <a:r>
              <a:rPr kumimoji="1" lang="zh-CN" altLang="en-US" sz="3200" b="1">
                <a:solidFill>
                  <a:srgbClr val="FFFFCC"/>
                </a:solidFill>
                <a:latin typeface="黑体" panose="02010609060101010101" pitchFamily="49" charset="-122"/>
                <a:ea typeface="黑体" panose="02010609060101010101" pitchFamily="49" charset="-122"/>
              </a:rPr>
              <a:t>回首碧波三峡望，</a:t>
            </a:r>
          </a:p>
          <a:p>
            <a:pPr algn="ctr" fontAlgn="base">
              <a:spcBef>
                <a:spcPct val="20000"/>
              </a:spcBef>
              <a:spcAft>
                <a:spcPct val="0"/>
              </a:spcAft>
            </a:pPr>
            <a:r>
              <a:rPr kumimoji="1" lang="zh-CN" altLang="en-US" sz="3200" b="1">
                <a:solidFill>
                  <a:srgbClr val="FFFFCC"/>
                </a:solidFill>
                <a:latin typeface="黑体" panose="02010609060101010101" pitchFamily="49" charset="-122"/>
                <a:ea typeface="黑体" panose="02010609060101010101" pitchFamily="49" charset="-122"/>
              </a:rPr>
              <a:t> 接天流</a:t>
            </a:r>
            <a:r>
              <a:rPr kumimoji="1" lang="en-US" altLang="zh-CN" sz="3200" b="1">
                <a:solidFill>
                  <a:srgbClr val="FFFFCC"/>
                </a:solidFill>
                <a:latin typeface="黑体" panose="02010609060101010101" pitchFamily="49" charset="-122"/>
                <a:ea typeface="黑体" panose="02010609060101010101" pitchFamily="49" charset="-122"/>
              </a:rPr>
              <a:t>.</a:t>
            </a:r>
          </a:p>
        </p:txBody>
      </p:sp>
    </p:spTree>
    <p:extLst>
      <p:ext uri="{BB962C8B-B14F-4D97-AF65-F5344CB8AC3E}">
        <p14:creationId xmlns:p14="http://schemas.microsoft.com/office/powerpoint/2010/main" val="10361173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grpId="0" nodeType="clickEffect">
                                  <p:stCondLst>
                                    <p:cond delay="0"/>
                                  </p:stCondLst>
                                  <p:childTnLst>
                                    <p:set>
                                      <p:cBhvr>
                                        <p:cTn id="6" dur="1" fill="hold">
                                          <p:stCondLst>
                                            <p:cond delay="0"/>
                                          </p:stCondLst>
                                        </p:cTn>
                                        <p:tgtEl>
                                          <p:spTgt spid="53254">
                                            <p:txEl>
                                              <p:pRg st="0" end="0"/>
                                            </p:txEl>
                                          </p:spTgt>
                                        </p:tgtEl>
                                        <p:attrNameLst>
                                          <p:attrName>style.visibility</p:attrName>
                                        </p:attrNameLst>
                                      </p:cBhvr>
                                      <p:to>
                                        <p:strVal val="visible"/>
                                      </p:to>
                                    </p:set>
                                    <p:anim calcmode="lin" valueType="num">
                                      <p:cBhvr additive="base">
                                        <p:cTn id="7" dur="500" fill="hold"/>
                                        <p:tgtEl>
                                          <p:spTgt spid="53254">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325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53254">
                                            <p:txEl>
                                              <p:pRg st="1" end="1"/>
                                            </p:txEl>
                                          </p:spTgt>
                                        </p:tgtEl>
                                        <p:attrNameLst>
                                          <p:attrName>style.visibility</p:attrName>
                                        </p:attrNameLst>
                                      </p:cBhvr>
                                      <p:to>
                                        <p:strVal val="visible"/>
                                      </p:to>
                                    </p:set>
                                    <p:anim calcmode="lin" valueType="num">
                                      <p:cBhvr additive="base">
                                        <p:cTn id="13" dur="500" fill="hold"/>
                                        <p:tgtEl>
                                          <p:spTgt spid="53254">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5325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53254">
                                            <p:txEl>
                                              <p:pRg st="2" end="2"/>
                                            </p:txEl>
                                          </p:spTgt>
                                        </p:tgtEl>
                                        <p:attrNameLst>
                                          <p:attrName>style.visibility</p:attrName>
                                        </p:attrNameLst>
                                      </p:cBhvr>
                                      <p:to>
                                        <p:strVal val="visible"/>
                                      </p:to>
                                    </p:set>
                                    <p:anim calcmode="lin" valueType="num">
                                      <p:cBhvr additive="base">
                                        <p:cTn id="19" dur="500" fill="hold"/>
                                        <p:tgtEl>
                                          <p:spTgt spid="53254">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32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53254">
                                            <p:txEl>
                                              <p:pRg st="3" end="3"/>
                                            </p:txEl>
                                          </p:spTgt>
                                        </p:tgtEl>
                                        <p:attrNameLst>
                                          <p:attrName>style.visibility</p:attrName>
                                        </p:attrNameLst>
                                      </p:cBhvr>
                                      <p:to>
                                        <p:strVal val="visible"/>
                                      </p:to>
                                    </p:set>
                                    <p:anim calcmode="lin" valueType="num">
                                      <p:cBhvr additive="base">
                                        <p:cTn id="25" dur="500" fill="hold"/>
                                        <p:tgtEl>
                                          <p:spTgt spid="53254">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5325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6" fill="hold" grpId="0" nodeType="clickEffect">
                                  <p:stCondLst>
                                    <p:cond delay="0"/>
                                  </p:stCondLst>
                                  <p:childTnLst>
                                    <p:set>
                                      <p:cBhvr>
                                        <p:cTn id="30" dur="1" fill="hold">
                                          <p:stCondLst>
                                            <p:cond delay="0"/>
                                          </p:stCondLst>
                                        </p:cTn>
                                        <p:tgtEl>
                                          <p:spTgt spid="53254">
                                            <p:txEl>
                                              <p:pRg st="4" end="4"/>
                                            </p:txEl>
                                          </p:spTgt>
                                        </p:tgtEl>
                                        <p:attrNameLst>
                                          <p:attrName>style.visibility</p:attrName>
                                        </p:attrNameLst>
                                      </p:cBhvr>
                                      <p:to>
                                        <p:strVal val="visible"/>
                                      </p:to>
                                    </p:set>
                                    <p:anim calcmode="lin" valueType="num">
                                      <p:cBhvr additive="base">
                                        <p:cTn id="31" dur="500" fill="hold"/>
                                        <p:tgtEl>
                                          <p:spTgt spid="53254">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532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6" fill="hold" grpId="0" nodeType="clickEffect">
                                  <p:stCondLst>
                                    <p:cond delay="0"/>
                                  </p:stCondLst>
                                  <p:childTnLst>
                                    <p:set>
                                      <p:cBhvr>
                                        <p:cTn id="36" dur="1" fill="hold">
                                          <p:stCondLst>
                                            <p:cond delay="0"/>
                                          </p:stCondLst>
                                        </p:cTn>
                                        <p:tgtEl>
                                          <p:spTgt spid="53254">
                                            <p:txEl>
                                              <p:pRg st="5" end="5"/>
                                            </p:txEl>
                                          </p:spTgt>
                                        </p:tgtEl>
                                        <p:attrNameLst>
                                          <p:attrName>style.visibility</p:attrName>
                                        </p:attrNameLst>
                                      </p:cBhvr>
                                      <p:to>
                                        <p:strVal val="visible"/>
                                      </p:to>
                                    </p:set>
                                    <p:anim calcmode="lin" valueType="num">
                                      <p:cBhvr additive="base">
                                        <p:cTn id="37" dur="500" fill="hold"/>
                                        <p:tgtEl>
                                          <p:spTgt spid="53254">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532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6" fill="hold" grpId="0" nodeType="clickEffect">
                                  <p:stCondLst>
                                    <p:cond delay="0"/>
                                  </p:stCondLst>
                                  <p:childTnLst>
                                    <p:set>
                                      <p:cBhvr>
                                        <p:cTn id="42" dur="1" fill="hold">
                                          <p:stCondLst>
                                            <p:cond delay="0"/>
                                          </p:stCondLst>
                                        </p:cTn>
                                        <p:tgtEl>
                                          <p:spTgt spid="53254">
                                            <p:txEl>
                                              <p:pRg st="6" end="6"/>
                                            </p:txEl>
                                          </p:spTgt>
                                        </p:tgtEl>
                                        <p:attrNameLst>
                                          <p:attrName>style.visibility</p:attrName>
                                        </p:attrNameLst>
                                      </p:cBhvr>
                                      <p:to>
                                        <p:strVal val="visible"/>
                                      </p:to>
                                    </p:set>
                                    <p:anim calcmode="lin" valueType="num">
                                      <p:cBhvr additive="base">
                                        <p:cTn id="43" dur="500" fill="hold"/>
                                        <p:tgtEl>
                                          <p:spTgt spid="53254">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5325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4"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6802" name="Text Box 2"/>
          <p:cNvSpPr txBox="1">
            <a:spLocks noChangeArrowheads="1"/>
          </p:cNvSpPr>
          <p:nvPr/>
        </p:nvSpPr>
        <p:spPr bwMode="auto">
          <a:xfrm>
            <a:off x="3581400" y="254000"/>
            <a:ext cx="38496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600" b="1">
                <a:solidFill>
                  <a:srgbClr val="FF99FF"/>
                </a:solidFill>
                <a:latin typeface="Times New Roman" panose="02020603050405020304" pitchFamily="18" charset="0"/>
                <a:ea typeface="黑体" panose="02010609060101010101" pitchFamily="49" charset="-122"/>
              </a:rPr>
              <a:t>代    赠        </a:t>
            </a:r>
            <a:r>
              <a:rPr kumimoji="1" lang="zh-CN" altLang="en-US" sz="3600" b="1">
                <a:solidFill>
                  <a:srgbClr val="FF99FF"/>
                </a:solidFill>
                <a:latin typeface="Times New Roman" panose="02020603050405020304" pitchFamily="18" charset="0"/>
                <a:ea typeface="隶书" panose="02010509060101010101" pitchFamily="49" charset="-122"/>
              </a:rPr>
              <a:t>李商隐</a:t>
            </a:r>
          </a:p>
        </p:txBody>
      </p:sp>
      <p:sp>
        <p:nvSpPr>
          <p:cNvPr id="76803" name="Text Box 3"/>
          <p:cNvSpPr txBox="1">
            <a:spLocks noChangeArrowheads="1"/>
          </p:cNvSpPr>
          <p:nvPr/>
        </p:nvSpPr>
        <p:spPr bwMode="auto">
          <a:xfrm>
            <a:off x="3581401" y="1295401"/>
            <a:ext cx="3171061"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200" b="1">
                <a:solidFill>
                  <a:srgbClr val="FFCCCC"/>
                </a:solidFill>
                <a:latin typeface="Times New Roman" panose="02020603050405020304" pitchFamily="18" charset="0"/>
                <a:ea typeface="黑体" panose="02010609060101010101" pitchFamily="49" charset="-122"/>
              </a:rPr>
              <a:t>楼上黄昏欲望休</a:t>
            </a:r>
            <a:r>
              <a:rPr kumimoji="1" lang="en-US" altLang="zh-CN" sz="3200" b="1">
                <a:solidFill>
                  <a:srgbClr val="FFCCCC"/>
                </a:solidFill>
                <a:latin typeface="Times New Roman" panose="02020603050405020304" pitchFamily="18" charset="0"/>
                <a:ea typeface="黑体" panose="02010609060101010101" pitchFamily="49" charset="-122"/>
              </a:rPr>
              <a:t>,</a:t>
            </a:r>
          </a:p>
          <a:p>
            <a:pPr fontAlgn="base">
              <a:spcBef>
                <a:spcPct val="0"/>
              </a:spcBef>
              <a:spcAft>
                <a:spcPct val="0"/>
              </a:spcAft>
            </a:pPr>
            <a:r>
              <a:rPr kumimoji="1" lang="zh-CN" altLang="en-US" sz="3200" b="1">
                <a:solidFill>
                  <a:srgbClr val="FFCCCC"/>
                </a:solidFill>
                <a:latin typeface="Times New Roman" panose="02020603050405020304" pitchFamily="18" charset="0"/>
                <a:ea typeface="黑体" panose="02010609060101010101" pitchFamily="49" charset="-122"/>
              </a:rPr>
              <a:t>玉梯横绝月如钩</a:t>
            </a:r>
            <a:r>
              <a:rPr kumimoji="1" lang="en-US" altLang="zh-CN" sz="3200" b="1">
                <a:solidFill>
                  <a:srgbClr val="FFCCCC"/>
                </a:solidFill>
                <a:latin typeface="Times New Roman" panose="02020603050405020304" pitchFamily="18" charset="0"/>
                <a:ea typeface="黑体" panose="02010609060101010101" pitchFamily="49" charset="-122"/>
              </a:rPr>
              <a:t>.</a:t>
            </a:r>
          </a:p>
          <a:p>
            <a:pPr fontAlgn="base">
              <a:spcBef>
                <a:spcPct val="0"/>
              </a:spcBef>
              <a:spcAft>
                <a:spcPct val="0"/>
              </a:spcAft>
            </a:pPr>
            <a:r>
              <a:rPr kumimoji="1" lang="zh-CN" altLang="en-US" sz="3200" b="1">
                <a:solidFill>
                  <a:srgbClr val="FFCCCC"/>
                </a:solidFill>
                <a:latin typeface="Times New Roman" panose="02020603050405020304" pitchFamily="18" charset="0"/>
                <a:ea typeface="黑体" panose="02010609060101010101" pitchFamily="49" charset="-122"/>
              </a:rPr>
              <a:t>芭蕉不展丁香结</a:t>
            </a:r>
            <a:r>
              <a:rPr kumimoji="1" lang="en-US" altLang="zh-CN" sz="3200" b="1">
                <a:solidFill>
                  <a:srgbClr val="FFCCCC"/>
                </a:solidFill>
                <a:latin typeface="Times New Roman" panose="02020603050405020304" pitchFamily="18" charset="0"/>
                <a:ea typeface="黑体" panose="02010609060101010101" pitchFamily="49" charset="-122"/>
              </a:rPr>
              <a:t>,</a:t>
            </a:r>
          </a:p>
          <a:p>
            <a:pPr fontAlgn="base">
              <a:spcBef>
                <a:spcPct val="0"/>
              </a:spcBef>
              <a:spcAft>
                <a:spcPct val="0"/>
              </a:spcAft>
            </a:pPr>
            <a:r>
              <a:rPr kumimoji="1" lang="zh-CN" altLang="en-US" sz="3200" b="1">
                <a:solidFill>
                  <a:srgbClr val="FFCCCC"/>
                </a:solidFill>
                <a:latin typeface="Times New Roman" panose="02020603050405020304" pitchFamily="18" charset="0"/>
                <a:ea typeface="黑体" panose="02010609060101010101" pitchFamily="49" charset="-122"/>
              </a:rPr>
              <a:t>同向春风各自愁</a:t>
            </a:r>
            <a:r>
              <a:rPr kumimoji="1" lang="en-US" altLang="zh-CN" sz="3200" b="1">
                <a:solidFill>
                  <a:srgbClr val="FFCCCC"/>
                </a:solidFill>
                <a:latin typeface="Times New Roman" panose="02020603050405020304" pitchFamily="18" charset="0"/>
                <a:ea typeface="黑体" panose="02010609060101010101" pitchFamily="49" charset="-122"/>
              </a:rPr>
              <a:t>.</a:t>
            </a:r>
          </a:p>
        </p:txBody>
      </p:sp>
      <p:sp>
        <p:nvSpPr>
          <p:cNvPr id="76804" name="Text Box 4"/>
          <p:cNvSpPr txBox="1">
            <a:spLocks noChangeArrowheads="1"/>
          </p:cNvSpPr>
          <p:nvPr/>
        </p:nvSpPr>
        <p:spPr bwMode="auto">
          <a:xfrm>
            <a:off x="3581401" y="3530600"/>
            <a:ext cx="38512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600" b="1">
                <a:solidFill>
                  <a:srgbClr val="FF99FF"/>
                </a:solidFill>
                <a:latin typeface="Times New Roman" panose="02020603050405020304" pitchFamily="18" charset="0"/>
                <a:ea typeface="黑体" panose="02010609060101010101" pitchFamily="49" charset="-122"/>
              </a:rPr>
              <a:t>丁香花        </a:t>
            </a:r>
            <a:r>
              <a:rPr kumimoji="1" lang="zh-CN" altLang="en-US" sz="3600" b="1">
                <a:solidFill>
                  <a:srgbClr val="FF99FF"/>
                </a:solidFill>
                <a:latin typeface="Times New Roman" panose="02020603050405020304" pitchFamily="18" charset="0"/>
                <a:ea typeface="隶书" panose="02010509060101010101" pitchFamily="49" charset="-122"/>
              </a:rPr>
              <a:t>许邦才</a:t>
            </a:r>
          </a:p>
        </p:txBody>
      </p:sp>
      <p:sp>
        <p:nvSpPr>
          <p:cNvPr id="76805" name="Text Box 5"/>
          <p:cNvSpPr txBox="1">
            <a:spLocks noChangeArrowheads="1"/>
          </p:cNvSpPr>
          <p:nvPr/>
        </p:nvSpPr>
        <p:spPr bwMode="auto">
          <a:xfrm>
            <a:off x="3657601" y="4495801"/>
            <a:ext cx="3171061"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200" b="1">
                <a:solidFill>
                  <a:srgbClr val="FFCCCC"/>
                </a:solidFill>
                <a:latin typeface="Times New Roman" panose="02020603050405020304" pitchFamily="18" charset="0"/>
                <a:ea typeface="黑体" panose="02010609060101010101" pitchFamily="49" charset="-122"/>
              </a:rPr>
              <a:t>苏小西陵踏月归</a:t>
            </a:r>
            <a:r>
              <a:rPr kumimoji="1" lang="en-US" altLang="zh-CN" sz="3200" b="1">
                <a:solidFill>
                  <a:srgbClr val="FFCCCC"/>
                </a:solidFill>
                <a:latin typeface="Times New Roman" panose="02020603050405020304" pitchFamily="18" charset="0"/>
                <a:ea typeface="黑体" panose="02010609060101010101" pitchFamily="49" charset="-122"/>
              </a:rPr>
              <a:t>,</a:t>
            </a:r>
          </a:p>
          <a:p>
            <a:pPr fontAlgn="base">
              <a:spcBef>
                <a:spcPct val="0"/>
              </a:spcBef>
              <a:spcAft>
                <a:spcPct val="0"/>
              </a:spcAft>
            </a:pPr>
            <a:r>
              <a:rPr kumimoji="1" lang="zh-CN" altLang="en-US" sz="3200" b="1">
                <a:solidFill>
                  <a:srgbClr val="FFCCCC"/>
                </a:solidFill>
                <a:latin typeface="Times New Roman" panose="02020603050405020304" pitchFamily="18" charset="0"/>
                <a:ea typeface="黑体" panose="02010609060101010101" pitchFamily="49" charset="-122"/>
              </a:rPr>
              <a:t>香车白马引郎来</a:t>
            </a:r>
            <a:r>
              <a:rPr kumimoji="1" lang="en-US" altLang="zh-CN" sz="3200" b="1">
                <a:solidFill>
                  <a:srgbClr val="FFCCCC"/>
                </a:solidFill>
                <a:latin typeface="Times New Roman" panose="02020603050405020304" pitchFamily="18" charset="0"/>
                <a:ea typeface="黑体" panose="02010609060101010101" pitchFamily="49" charset="-122"/>
              </a:rPr>
              <a:t>.</a:t>
            </a:r>
          </a:p>
          <a:p>
            <a:pPr fontAlgn="base">
              <a:spcBef>
                <a:spcPct val="0"/>
              </a:spcBef>
              <a:spcAft>
                <a:spcPct val="0"/>
              </a:spcAft>
            </a:pPr>
            <a:r>
              <a:rPr kumimoji="1" lang="zh-CN" altLang="en-US" sz="3200" b="1">
                <a:solidFill>
                  <a:srgbClr val="FFCCCC"/>
                </a:solidFill>
                <a:latin typeface="Times New Roman" panose="02020603050405020304" pitchFamily="18" charset="0"/>
                <a:ea typeface="黑体" panose="02010609060101010101" pitchFamily="49" charset="-122"/>
              </a:rPr>
              <a:t>当年曾绾同心结</a:t>
            </a:r>
            <a:r>
              <a:rPr kumimoji="1" lang="en-US" altLang="zh-CN" sz="3200" b="1">
                <a:solidFill>
                  <a:srgbClr val="FFCCCC"/>
                </a:solidFill>
                <a:latin typeface="Times New Roman" panose="02020603050405020304" pitchFamily="18" charset="0"/>
                <a:ea typeface="黑体" panose="02010609060101010101" pitchFamily="49" charset="-122"/>
              </a:rPr>
              <a:t>,</a:t>
            </a:r>
          </a:p>
          <a:p>
            <a:pPr fontAlgn="base">
              <a:spcBef>
                <a:spcPct val="0"/>
              </a:spcBef>
              <a:spcAft>
                <a:spcPct val="0"/>
              </a:spcAft>
            </a:pPr>
            <a:r>
              <a:rPr kumimoji="1" lang="zh-CN" altLang="en-US" sz="3200" b="1">
                <a:solidFill>
                  <a:srgbClr val="FFCCCC"/>
                </a:solidFill>
                <a:latin typeface="Times New Roman" panose="02020603050405020304" pitchFamily="18" charset="0"/>
                <a:ea typeface="黑体" panose="02010609060101010101" pitchFamily="49" charset="-122"/>
              </a:rPr>
              <a:t>此日春风为剪开</a:t>
            </a:r>
            <a:r>
              <a:rPr kumimoji="1" lang="en-US" altLang="zh-CN" sz="3200" b="1">
                <a:solidFill>
                  <a:srgbClr val="FFCCCC"/>
                </a:solidFill>
                <a:latin typeface="Times New Roman" panose="02020603050405020304" pitchFamily="18" charset="0"/>
                <a:ea typeface="黑体" panose="02010609060101010101" pitchFamily="49" charset="-122"/>
              </a:rPr>
              <a:t>.</a:t>
            </a:r>
          </a:p>
        </p:txBody>
      </p:sp>
    </p:spTree>
    <p:extLst>
      <p:ext uri="{BB962C8B-B14F-4D97-AF65-F5344CB8AC3E}">
        <p14:creationId xmlns:p14="http://schemas.microsoft.com/office/powerpoint/2010/main" val="26005268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6802"/>
                                        </p:tgtEl>
                                        <p:attrNameLst>
                                          <p:attrName>style.visibility</p:attrName>
                                        </p:attrNameLst>
                                      </p:cBhvr>
                                      <p:to>
                                        <p:strVal val="visible"/>
                                      </p:to>
                                    </p:set>
                                    <p:anim calcmode="lin" valueType="num">
                                      <p:cBhvr additive="base">
                                        <p:cTn id="7" dur="500" fill="hold"/>
                                        <p:tgtEl>
                                          <p:spTgt spid="76802"/>
                                        </p:tgtEl>
                                        <p:attrNameLst>
                                          <p:attrName>ppt_x</p:attrName>
                                        </p:attrNameLst>
                                      </p:cBhvr>
                                      <p:tavLst>
                                        <p:tav tm="0">
                                          <p:val>
                                            <p:strVal val="0-#ppt_w/2"/>
                                          </p:val>
                                        </p:tav>
                                        <p:tav tm="100000">
                                          <p:val>
                                            <p:strVal val="#ppt_x"/>
                                          </p:val>
                                        </p:tav>
                                      </p:tavLst>
                                    </p:anim>
                                    <p:anim calcmode="lin" valueType="num">
                                      <p:cBhvr additive="base">
                                        <p:cTn id="8" dur="500" fill="hold"/>
                                        <p:tgtEl>
                                          <p:spTgt spid="7680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2" fill="hold" grpId="0" nodeType="clickEffect">
                                  <p:stCondLst>
                                    <p:cond delay="0"/>
                                  </p:stCondLst>
                                  <p:iterate type="wd">
                                    <p:tmPct val="100000"/>
                                  </p:iterate>
                                  <p:childTnLst>
                                    <p:set>
                                      <p:cBhvr>
                                        <p:cTn id="12" dur="1" fill="hold">
                                          <p:stCondLst>
                                            <p:cond delay="0"/>
                                          </p:stCondLst>
                                        </p:cTn>
                                        <p:tgtEl>
                                          <p:spTgt spid="76803"/>
                                        </p:tgtEl>
                                        <p:attrNameLst>
                                          <p:attrName>style.visibility</p:attrName>
                                        </p:attrNameLst>
                                      </p:cBhvr>
                                      <p:to>
                                        <p:strVal val="visible"/>
                                      </p:to>
                                    </p:set>
                                    <p:anim calcmode="lin" valueType="num">
                                      <p:cBhvr additive="base">
                                        <p:cTn id="13" dur="300" fill="hold"/>
                                        <p:tgtEl>
                                          <p:spTgt spid="76803"/>
                                        </p:tgtEl>
                                        <p:attrNameLst>
                                          <p:attrName>ppt_x</p:attrName>
                                        </p:attrNameLst>
                                      </p:cBhvr>
                                      <p:tavLst>
                                        <p:tav tm="0">
                                          <p:val>
                                            <p:strVal val="0-#ppt_w/2"/>
                                          </p:val>
                                        </p:tav>
                                        <p:tav tm="100000">
                                          <p:val>
                                            <p:strVal val="#ppt_x"/>
                                          </p:val>
                                        </p:tav>
                                      </p:tavLst>
                                    </p:anim>
                                    <p:anim calcmode="lin" valueType="num">
                                      <p:cBhvr additive="base">
                                        <p:cTn id="14" dur="300" fill="hold"/>
                                        <p:tgtEl>
                                          <p:spTgt spid="7680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6804"/>
                                        </p:tgtEl>
                                        <p:attrNameLst>
                                          <p:attrName>style.visibility</p:attrName>
                                        </p:attrNameLst>
                                      </p:cBhvr>
                                      <p:to>
                                        <p:strVal val="visible"/>
                                      </p:to>
                                    </p:set>
                                    <p:anim calcmode="lin" valueType="num">
                                      <p:cBhvr additive="base">
                                        <p:cTn id="19" dur="500" fill="hold"/>
                                        <p:tgtEl>
                                          <p:spTgt spid="76804"/>
                                        </p:tgtEl>
                                        <p:attrNameLst>
                                          <p:attrName>ppt_x</p:attrName>
                                        </p:attrNameLst>
                                      </p:cBhvr>
                                      <p:tavLst>
                                        <p:tav tm="0">
                                          <p:val>
                                            <p:strVal val="1+#ppt_w/2"/>
                                          </p:val>
                                        </p:tav>
                                        <p:tav tm="100000">
                                          <p:val>
                                            <p:strVal val="#ppt_x"/>
                                          </p:val>
                                        </p:tav>
                                      </p:tavLst>
                                    </p:anim>
                                    <p:anim calcmode="lin" valueType="num">
                                      <p:cBhvr additive="base">
                                        <p:cTn id="20" dur="500" fill="hold"/>
                                        <p:tgtEl>
                                          <p:spTgt spid="7680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chimes.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6" fill="hold" grpId="0" nodeType="clickEffect">
                                  <p:stCondLst>
                                    <p:cond delay="0"/>
                                  </p:stCondLst>
                                  <p:iterate type="wd">
                                    <p:tmPct val="100000"/>
                                  </p:iterate>
                                  <p:childTnLst>
                                    <p:set>
                                      <p:cBhvr>
                                        <p:cTn id="24" dur="1" fill="hold">
                                          <p:stCondLst>
                                            <p:cond delay="0"/>
                                          </p:stCondLst>
                                        </p:cTn>
                                        <p:tgtEl>
                                          <p:spTgt spid="76805"/>
                                        </p:tgtEl>
                                        <p:attrNameLst>
                                          <p:attrName>style.visibility</p:attrName>
                                        </p:attrNameLst>
                                      </p:cBhvr>
                                      <p:to>
                                        <p:strVal val="visible"/>
                                      </p:to>
                                    </p:set>
                                    <p:anim calcmode="lin" valueType="num">
                                      <p:cBhvr additive="base">
                                        <p:cTn id="25" dur="300" fill="hold"/>
                                        <p:tgtEl>
                                          <p:spTgt spid="76805"/>
                                        </p:tgtEl>
                                        <p:attrNameLst>
                                          <p:attrName>ppt_x</p:attrName>
                                        </p:attrNameLst>
                                      </p:cBhvr>
                                      <p:tavLst>
                                        <p:tav tm="0">
                                          <p:val>
                                            <p:strVal val="1+#ppt_w/2"/>
                                          </p:val>
                                        </p:tav>
                                        <p:tav tm="100000">
                                          <p:val>
                                            <p:strVal val="#ppt_x"/>
                                          </p:val>
                                        </p:tav>
                                      </p:tavLst>
                                    </p:anim>
                                    <p:anim calcmode="lin" valueType="num">
                                      <p:cBhvr additive="base">
                                        <p:cTn id="26" dur="300" fill="hold"/>
                                        <p:tgtEl>
                                          <p:spTgt spid="768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autoUpdateAnimBg="0"/>
      <p:bldP spid="76803" grpId="0" autoUpdateAnimBg="0"/>
      <p:bldP spid="76804" grpId="0" autoUpdateAnimBg="0"/>
      <p:bldP spid="76805"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5779" name="Text Box 3"/>
          <p:cNvSpPr txBox="1">
            <a:spLocks noChangeArrowheads="1"/>
          </p:cNvSpPr>
          <p:nvPr/>
        </p:nvSpPr>
        <p:spPr bwMode="auto">
          <a:xfrm>
            <a:off x="6248400" y="228600"/>
            <a:ext cx="23891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2800" b="1">
                <a:solidFill>
                  <a:srgbClr val="FFFFCC"/>
                </a:solidFill>
                <a:latin typeface="Times New Roman" panose="02020603050405020304" pitchFamily="18" charset="0"/>
                <a:ea typeface="黑体" panose="02010609060101010101" pitchFamily="49" charset="-122"/>
              </a:rPr>
              <a:t>歌曲</a:t>
            </a:r>
            <a:r>
              <a:rPr kumimoji="1" lang="zh-CN" altLang="en-US" sz="3600" b="1">
                <a:solidFill>
                  <a:srgbClr val="FF99FF"/>
                </a:solidFill>
                <a:latin typeface="Times New Roman" panose="02020603050405020304" pitchFamily="18" charset="0"/>
                <a:ea typeface="黑体" panose="02010609060101010101" pitchFamily="49" charset="-122"/>
              </a:rPr>
              <a:t>丁香花 </a:t>
            </a:r>
          </a:p>
        </p:txBody>
      </p:sp>
      <p:sp>
        <p:nvSpPr>
          <p:cNvPr id="75780" name="Rectangle 4"/>
          <p:cNvSpPr>
            <a:spLocks noChangeArrowheads="1"/>
          </p:cNvSpPr>
          <p:nvPr/>
        </p:nvSpPr>
        <p:spPr bwMode="auto">
          <a:xfrm>
            <a:off x="1752600" y="152401"/>
            <a:ext cx="3581400" cy="6555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你说你最爱丁香花 </a:t>
            </a:r>
          </a:p>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因为你的名字就是它 </a:t>
            </a:r>
          </a:p>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多么忧郁的花</a:t>
            </a:r>
            <a:r>
              <a:rPr kumimoji="1" lang="en-US" altLang="zh-CN" sz="2400" b="1">
                <a:solidFill>
                  <a:srgbClr val="FFCCCC"/>
                </a:solidFill>
                <a:latin typeface="黑体" panose="02010609060101010101" pitchFamily="49" charset="-122"/>
                <a:ea typeface="黑体" panose="02010609060101010101" pitchFamily="49" charset="-122"/>
              </a:rPr>
              <a:t>, </a:t>
            </a:r>
          </a:p>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多愁善感的人啊</a:t>
            </a:r>
            <a:r>
              <a:rPr kumimoji="1" lang="en-US" altLang="zh-CN" sz="2400" b="1">
                <a:solidFill>
                  <a:srgbClr val="FFCCCC"/>
                </a:solidFill>
                <a:latin typeface="黑体" panose="02010609060101010101" pitchFamily="49" charset="-122"/>
                <a:ea typeface="黑体" panose="02010609060101010101" pitchFamily="49" charset="-122"/>
              </a:rPr>
              <a:t>, </a:t>
            </a:r>
          </a:p>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花儿枯萎的时候</a:t>
            </a:r>
            <a:r>
              <a:rPr kumimoji="1" lang="en-US" altLang="zh-CN" sz="2400" b="1">
                <a:solidFill>
                  <a:srgbClr val="FFCCCC"/>
                </a:solidFill>
                <a:latin typeface="黑体" panose="02010609060101010101" pitchFamily="49" charset="-122"/>
                <a:ea typeface="黑体" panose="02010609060101010101" pitchFamily="49" charset="-122"/>
              </a:rPr>
              <a:t>, </a:t>
            </a:r>
          </a:p>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当画面定格的时候</a:t>
            </a:r>
            <a:r>
              <a:rPr kumimoji="1" lang="en-US" altLang="zh-CN" sz="2400" b="1">
                <a:solidFill>
                  <a:srgbClr val="FFCCCC"/>
                </a:solidFill>
                <a:latin typeface="黑体" panose="02010609060101010101" pitchFamily="49" charset="-122"/>
                <a:ea typeface="黑体" panose="02010609060101010101" pitchFamily="49" charset="-122"/>
              </a:rPr>
              <a:t>, </a:t>
            </a:r>
          </a:p>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多么娇嫩的花</a:t>
            </a:r>
            <a:r>
              <a:rPr kumimoji="1" lang="en-US" altLang="zh-CN" sz="2400" b="1">
                <a:solidFill>
                  <a:srgbClr val="FFCCCC"/>
                </a:solidFill>
                <a:latin typeface="黑体" panose="02010609060101010101" pitchFamily="49" charset="-122"/>
                <a:ea typeface="黑体" panose="02010609060101010101" pitchFamily="49" charset="-122"/>
              </a:rPr>
              <a:t>, </a:t>
            </a:r>
          </a:p>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却躲不过风吹雨打</a:t>
            </a:r>
            <a:r>
              <a:rPr kumimoji="1" lang="en-US" altLang="zh-CN" sz="2400" b="1">
                <a:solidFill>
                  <a:srgbClr val="FFCCCC"/>
                </a:solidFill>
                <a:latin typeface="黑体" panose="02010609060101010101" pitchFamily="49" charset="-122"/>
                <a:ea typeface="黑体" panose="02010609060101010101" pitchFamily="49" charset="-122"/>
              </a:rPr>
              <a:t>, </a:t>
            </a:r>
          </a:p>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飘啊摇啊的一生</a:t>
            </a:r>
            <a:r>
              <a:rPr kumimoji="1" lang="en-US" altLang="zh-CN" sz="2400" b="1">
                <a:solidFill>
                  <a:srgbClr val="FFCCCC"/>
                </a:solidFill>
                <a:latin typeface="黑体" panose="02010609060101010101" pitchFamily="49" charset="-122"/>
                <a:ea typeface="黑体" panose="02010609060101010101" pitchFamily="49" charset="-122"/>
              </a:rPr>
              <a:t>, </a:t>
            </a:r>
          </a:p>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多少美丽编织的梦啊 </a:t>
            </a:r>
          </a:p>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就这样匆匆你走啦</a:t>
            </a:r>
            <a:r>
              <a:rPr kumimoji="1" lang="en-US" altLang="zh-CN" sz="2400" b="1">
                <a:solidFill>
                  <a:srgbClr val="FFCCCC"/>
                </a:solidFill>
                <a:latin typeface="黑体" panose="02010609060101010101" pitchFamily="49" charset="-122"/>
                <a:ea typeface="黑体" panose="02010609060101010101" pitchFamily="49" charset="-122"/>
              </a:rPr>
              <a:t>, </a:t>
            </a:r>
          </a:p>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留给我一生牵挂 </a:t>
            </a:r>
          </a:p>
        </p:txBody>
      </p:sp>
      <p:sp>
        <p:nvSpPr>
          <p:cNvPr id="75781" name="Rectangle 5"/>
          <p:cNvSpPr>
            <a:spLocks noChangeArrowheads="1"/>
          </p:cNvSpPr>
          <p:nvPr/>
        </p:nvSpPr>
        <p:spPr bwMode="auto">
          <a:xfrm>
            <a:off x="5562600" y="1219201"/>
            <a:ext cx="5105400" cy="5447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那坟前开满鲜花是你多么渴望的美啊</a:t>
            </a:r>
            <a:r>
              <a:rPr kumimoji="1" lang="en-US" altLang="zh-CN" sz="2400" b="1">
                <a:solidFill>
                  <a:srgbClr val="FFCCCC"/>
                </a:solidFill>
                <a:latin typeface="黑体" panose="02010609060101010101" pitchFamily="49" charset="-122"/>
                <a:ea typeface="黑体" panose="02010609060101010101" pitchFamily="49" charset="-122"/>
              </a:rPr>
              <a:t>, </a:t>
            </a:r>
          </a:p>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你看那漫山遍野</a:t>
            </a:r>
            <a:r>
              <a:rPr kumimoji="1" lang="en-US" altLang="zh-CN" sz="2400" b="1">
                <a:solidFill>
                  <a:srgbClr val="FFCCCC"/>
                </a:solidFill>
                <a:latin typeface="黑体" panose="02010609060101010101" pitchFamily="49" charset="-122"/>
                <a:ea typeface="黑体" panose="02010609060101010101" pitchFamily="49" charset="-122"/>
              </a:rPr>
              <a:t>,</a:t>
            </a:r>
          </a:p>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你还觉得孤单吗</a:t>
            </a:r>
            <a:r>
              <a:rPr kumimoji="1" lang="en-US" altLang="zh-CN" sz="2400" b="1">
                <a:solidFill>
                  <a:srgbClr val="FFCCCC"/>
                </a:solidFill>
                <a:latin typeface="黑体" panose="02010609060101010101" pitchFamily="49" charset="-122"/>
                <a:ea typeface="黑体" panose="02010609060101010101" pitchFamily="49" charset="-122"/>
              </a:rPr>
              <a:t>? </a:t>
            </a:r>
          </a:p>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你听那有人在唱那首你最爱的歌谣啊</a:t>
            </a:r>
            <a:r>
              <a:rPr kumimoji="1" lang="en-US" altLang="zh-CN" sz="2400" b="1">
                <a:solidFill>
                  <a:srgbClr val="FFCCCC"/>
                </a:solidFill>
                <a:latin typeface="黑体" panose="02010609060101010101" pitchFamily="49" charset="-122"/>
                <a:ea typeface="黑体" panose="02010609060101010101" pitchFamily="49" charset="-122"/>
              </a:rPr>
              <a:t>, </a:t>
            </a:r>
          </a:p>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尘世间多少繁芜</a:t>
            </a:r>
            <a:r>
              <a:rPr kumimoji="1" lang="en-US" altLang="zh-CN" sz="2400" b="1">
                <a:solidFill>
                  <a:srgbClr val="FFCCCC"/>
                </a:solidFill>
                <a:latin typeface="黑体" panose="02010609060101010101" pitchFamily="49" charset="-122"/>
                <a:ea typeface="黑体" panose="02010609060101010101" pitchFamily="49" charset="-122"/>
              </a:rPr>
              <a:t>,</a:t>
            </a:r>
          </a:p>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从此不必再牵挂</a:t>
            </a:r>
            <a:r>
              <a:rPr kumimoji="1" lang="en-US" altLang="zh-CN" sz="2400" b="1">
                <a:solidFill>
                  <a:srgbClr val="FFCCCC"/>
                </a:solidFill>
                <a:latin typeface="黑体" panose="02010609060101010101" pitchFamily="49" charset="-122"/>
                <a:ea typeface="黑体" panose="02010609060101010101" pitchFamily="49" charset="-122"/>
              </a:rPr>
              <a:t>. </a:t>
            </a:r>
          </a:p>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院子里栽满丁香花</a:t>
            </a:r>
            <a:r>
              <a:rPr kumimoji="1" lang="en-US" altLang="zh-CN" sz="2400" b="1">
                <a:solidFill>
                  <a:srgbClr val="FFCCCC"/>
                </a:solidFill>
                <a:latin typeface="黑体" panose="02010609060101010101" pitchFamily="49" charset="-122"/>
                <a:ea typeface="黑体" panose="02010609060101010101" pitchFamily="49" charset="-122"/>
              </a:rPr>
              <a:t>,</a:t>
            </a:r>
          </a:p>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开满紫色美丽的鲜花</a:t>
            </a:r>
            <a:r>
              <a:rPr kumimoji="1" lang="en-US" altLang="zh-CN" sz="2400" b="1">
                <a:solidFill>
                  <a:srgbClr val="FFCCCC"/>
                </a:solidFill>
                <a:latin typeface="黑体" panose="02010609060101010101" pitchFamily="49" charset="-122"/>
                <a:ea typeface="黑体" panose="02010609060101010101" pitchFamily="49" charset="-122"/>
              </a:rPr>
              <a:t>, </a:t>
            </a:r>
          </a:p>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我在这里陪着她</a:t>
            </a:r>
            <a:r>
              <a:rPr kumimoji="1" lang="en-US" altLang="zh-CN" sz="2400" b="1">
                <a:solidFill>
                  <a:srgbClr val="FFCCCC"/>
                </a:solidFill>
                <a:latin typeface="黑体" panose="02010609060101010101" pitchFamily="49" charset="-122"/>
                <a:ea typeface="黑体" panose="02010609060101010101" pitchFamily="49" charset="-122"/>
              </a:rPr>
              <a:t>,</a:t>
            </a:r>
          </a:p>
          <a:p>
            <a:pPr fontAlgn="base">
              <a:spcBef>
                <a:spcPct val="50000"/>
              </a:spcBef>
              <a:spcAft>
                <a:spcPct val="0"/>
              </a:spcAft>
            </a:pPr>
            <a:r>
              <a:rPr kumimoji="1" lang="zh-CN" altLang="en-US" sz="2400" b="1">
                <a:solidFill>
                  <a:srgbClr val="FFCCCC"/>
                </a:solidFill>
                <a:latin typeface="黑体" panose="02010609060101010101" pitchFamily="49" charset="-122"/>
                <a:ea typeface="黑体" panose="02010609060101010101" pitchFamily="49" charset="-122"/>
              </a:rPr>
              <a:t>一生一世保护她</a:t>
            </a:r>
          </a:p>
        </p:txBody>
      </p:sp>
      <p:pic>
        <p:nvPicPr>
          <p:cNvPr id="75783" name="023丁香花唐磊.mp3">
            <a:hlinkClick r:id="" action="ppaction://media"/>
          </p:cNvPr>
          <p:cNvPicPr>
            <a:picLocks noRot="1" noChangeAspect="1" noChangeArrowheads="1"/>
          </p:cNvPicPr>
          <p:nvPr>
            <a:audioFile r:link="rId1"/>
          </p:nvPr>
        </p:nvPicPr>
        <p:blipFill>
          <a:blip r:embed="rId3">
            <a:extLst>
              <a:ext uri="{28A0092B-C50C-407E-A947-70E740481C1C}">
                <a14:useLocalDpi xmlns:a14="http://schemas.microsoft.com/office/drawing/2010/main" val="0"/>
              </a:ext>
            </a:extLst>
          </a:blip>
          <a:srcRect/>
          <a:stretch>
            <a:fillRect/>
          </a:stretch>
        </p:blipFill>
        <p:spPr bwMode="auto">
          <a:xfrm>
            <a:off x="9144000" y="5943600"/>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23033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5780"/>
                                        </p:tgtEl>
                                        <p:attrNameLst>
                                          <p:attrName>style.visibility</p:attrName>
                                        </p:attrNameLst>
                                      </p:cBhvr>
                                      <p:to>
                                        <p:strVal val="visible"/>
                                      </p:to>
                                    </p:set>
                                    <p:animEffect transition="in" filter="checkerboard(across)">
                                      <p:cBhvr>
                                        <p:cTn id="7" dur="500"/>
                                        <p:tgtEl>
                                          <p:spTgt spid="757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5781"/>
                                        </p:tgtEl>
                                        <p:attrNameLst>
                                          <p:attrName>style.visibility</p:attrName>
                                        </p:attrNameLst>
                                      </p:cBhvr>
                                      <p:to>
                                        <p:strVal val="visible"/>
                                      </p:to>
                                    </p:set>
                                    <p:animEffect transition="in" filter="blinds(horizontal)">
                                      <p:cBhvr>
                                        <p:cTn id="12" dur="500"/>
                                        <p:tgtEl>
                                          <p:spTgt spid="75781"/>
                                        </p:tgtEl>
                                      </p:cBhvr>
                                    </p:animEffect>
                                  </p:childTnLst>
                                </p:cTn>
                              </p:par>
                            </p:childTnLst>
                          </p:cTn>
                        </p:par>
                        <p:par>
                          <p:cTn id="13" fill="hold" nodeType="afterGroup">
                            <p:stCondLst>
                              <p:cond delay="500"/>
                            </p:stCondLst>
                            <p:childTnLst>
                              <p:par>
                                <p:cTn id="14" presetID="1" presetClass="mediacall" presetSubtype="0" fill="hold" nodeType="afterEffect">
                                  <p:stCondLst>
                                    <p:cond delay="0"/>
                                  </p:stCondLst>
                                  <p:childTnLst>
                                    <p:cmd type="call" cmd="playFrom(0.0)">
                                      <p:cBhvr>
                                        <p:cTn id="15" dur="1" fill="hold"/>
                                        <p:tgtEl>
                                          <p:spTgt spid="7578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6" fill="hold" display="0">
                  <p:stCondLst>
                    <p:cond delay="indefinite"/>
                  </p:stCondLst>
                  <p:endCondLst>
                    <p:cond evt="onNext" delay="0">
                      <p:tgtEl>
                        <p:sldTgt/>
                      </p:tgtEl>
                    </p:cond>
                    <p:cond evt="onPrev" delay="0">
                      <p:tgtEl>
                        <p:sldTgt/>
                      </p:tgtEl>
                    </p:cond>
                    <p:cond evt="onStopAudio" delay="0">
                      <p:tgtEl>
                        <p:sldTgt/>
                      </p:tgtEl>
                    </p:cond>
                  </p:endCondLst>
                </p:cTn>
                <p:tgtEl>
                  <p:spTgt spid="75783"/>
                </p:tgtEl>
              </p:cMediaNode>
            </p:audio>
          </p:childTnLst>
        </p:cTn>
      </p:par>
    </p:tnLst>
    <p:bldLst>
      <p:bldP spid="75780" grpId="0" autoUpdateAnimBg="0"/>
      <p:bldP spid="75781"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02" name="Rectangle 2"/>
          <p:cNvSpPr>
            <a:spLocks noChangeArrowheads="1"/>
          </p:cNvSpPr>
          <p:nvPr/>
        </p:nvSpPr>
        <p:spPr bwMode="auto">
          <a:xfrm>
            <a:off x="1905000" y="3533776"/>
            <a:ext cx="3581400"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anchor="b">
            <a:spAutoFit/>
          </a:bodyPr>
          <a:lstStyle/>
          <a:p>
            <a:pPr fontAlgn="base">
              <a:spcBef>
                <a:spcPct val="50000"/>
              </a:spcBef>
              <a:spcAft>
                <a:spcPct val="0"/>
              </a:spcAft>
            </a:pPr>
            <a:r>
              <a:rPr kumimoji="1" lang="en-US" altLang="zh-CN" sz="3200" b="1">
                <a:solidFill>
                  <a:srgbClr val="CCFFCC"/>
                </a:solidFill>
                <a:effectLst>
                  <a:outerShdw blurRad="38100" dist="38100" dir="2700000" algn="tl">
                    <a:srgbClr val="C0C0C0"/>
                  </a:outerShdw>
                </a:effectLst>
                <a:latin typeface="Times New Roman" panose="02020603050405020304" pitchFamily="18" charset="0"/>
                <a:ea typeface="隶书" panose="02010509060101010101" pitchFamily="49" charset="-122"/>
              </a:rPr>
              <a:t> </a:t>
            </a:r>
            <a:r>
              <a:rPr kumimoji="1" lang="zh-CN" altLang="en-US" sz="3600" b="1">
                <a:solidFill>
                  <a:srgbClr val="00FFCC"/>
                </a:solidFill>
                <a:effectLst>
                  <a:outerShdw blurRad="38100" dist="38100" dir="2700000" algn="tl">
                    <a:srgbClr val="C0C0C0"/>
                  </a:outerShdw>
                </a:effectLst>
                <a:latin typeface="Times New Roman" panose="02020603050405020304" pitchFamily="18" charset="0"/>
                <a:ea typeface="隶书" panose="02010509060101010101" pitchFamily="49" charset="-122"/>
              </a:rPr>
              <a:t>丁香一样的忧愁</a:t>
            </a:r>
          </a:p>
          <a:p>
            <a:pPr fontAlgn="base">
              <a:spcBef>
                <a:spcPct val="50000"/>
              </a:spcBef>
              <a:spcAft>
                <a:spcPct val="0"/>
              </a:spcAft>
            </a:pPr>
            <a:r>
              <a:rPr kumimoji="1" lang="zh-CN" altLang="en-US" sz="3600" b="1">
                <a:solidFill>
                  <a:srgbClr val="00FFCC"/>
                </a:solidFill>
                <a:effectLst>
                  <a:outerShdw blurRad="38100" dist="38100" dir="2700000" algn="tl">
                    <a:srgbClr val="C0C0C0"/>
                  </a:outerShdw>
                </a:effectLst>
                <a:latin typeface="Times New Roman" panose="02020603050405020304" pitchFamily="18" charset="0"/>
                <a:ea typeface="隶书" panose="02010509060101010101" pitchFamily="49" charset="-122"/>
              </a:rPr>
              <a:t> 在雨中哀怨，</a:t>
            </a:r>
          </a:p>
          <a:p>
            <a:pPr fontAlgn="base">
              <a:spcBef>
                <a:spcPct val="50000"/>
              </a:spcBef>
              <a:spcAft>
                <a:spcPct val="0"/>
              </a:spcAft>
            </a:pPr>
            <a:r>
              <a:rPr kumimoji="1" lang="zh-CN" altLang="en-US" sz="3600" b="1">
                <a:solidFill>
                  <a:srgbClr val="00FFCC"/>
                </a:solidFill>
                <a:effectLst>
                  <a:outerShdw blurRad="38100" dist="38100" dir="2700000" algn="tl">
                    <a:srgbClr val="C0C0C0"/>
                  </a:outerShdw>
                </a:effectLst>
                <a:latin typeface="Times New Roman" panose="02020603050405020304" pitchFamily="18" charset="0"/>
                <a:ea typeface="隶书" panose="02010509060101010101" pitchFamily="49" charset="-122"/>
              </a:rPr>
              <a:t> 哀怨又彷徨；</a:t>
            </a:r>
          </a:p>
        </p:txBody>
      </p:sp>
      <p:sp>
        <p:nvSpPr>
          <p:cNvPr id="102403" name="Text Box 3"/>
          <p:cNvSpPr txBox="1">
            <a:spLocks noChangeArrowheads="1"/>
          </p:cNvSpPr>
          <p:nvPr/>
        </p:nvSpPr>
        <p:spPr bwMode="auto">
          <a:xfrm>
            <a:off x="6096000" y="1219201"/>
            <a:ext cx="35814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anchor="b">
            <a:spAutoFit/>
          </a:bodyPr>
          <a:lstStyle/>
          <a:p>
            <a:pPr fontAlgn="base">
              <a:spcBef>
                <a:spcPct val="50000"/>
              </a:spcBef>
              <a:spcAft>
                <a:spcPct val="0"/>
              </a:spcAft>
            </a:pPr>
            <a:r>
              <a:rPr kumimoji="1" lang="zh-CN" altLang="en-US" sz="4800" b="1">
                <a:solidFill>
                  <a:srgbClr val="FF66FF"/>
                </a:solidFill>
                <a:latin typeface="Times New Roman" panose="02020603050405020304" pitchFamily="18" charset="0"/>
                <a:ea typeface="隶书" panose="02010509060101010101" pitchFamily="49" charset="-122"/>
              </a:rPr>
              <a:t>美丽高洁</a:t>
            </a:r>
            <a:r>
              <a:rPr kumimoji="1" lang="zh-CN" altLang="en-US" sz="2400">
                <a:solidFill>
                  <a:srgbClr val="FF66FF"/>
                </a:solidFill>
                <a:latin typeface="Times New Roman" panose="02020603050405020304" pitchFamily="18" charset="0"/>
                <a:ea typeface="宋体" panose="02010600030101010101" pitchFamily="2" charset="-122"/>
              </a:rPr>
              <a:t> </a:t>
            </a:r>
          </a:p>
        </p:txBody>
      </p:sp>
      <p:sp>
        <p:nvSpPr>
          <p:cNvPr id="102405" name="Text Box 5"/>
          <p:cNvSpPr txBox="1">
            <a:spLocks noChangeArrowheads="1"/>
          </p:cNvSpPr>
          <p:nvPr/>
        </p:nvSpPr>
        <p:spPr bwMode="auto">
          <a:xfrm>
            <a:off x="6248400" y="4114801"/>
            <a:ext cx="37338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anchor="b">
            <a:spAutoFit/>
          </a:bodyPr>
          <a:lstStyle/>
          <a:p>
            <a:pPr fontAlgn="base">
              <a:spcBef>
                <a:spcPct val="50000"/>
              </a:spcBef>
              <a:spcAft>
                <a:spcPct val="0"/>
              </a:spcAft>
            </a:pPr>
            <a:r>
              <a:rPr kumimoji="1" lang="zh-CN" altLang="en-US" sz="4800">
                <a:solidFill>
                  <a:srgbClr val="CCFF99"/>
                </a:solidFill>
                <a:effectLst>
                  <a:outerShdw blurRad="38100" dist="38100" dir="2700000" algn="tl">
                    <a:srgbClr val="C0C0C0"/>
                  </a:outerShdw>
                </a:effectLst>
                <a:latin typeface="Times New Roman" panose="02020603050405020304" pitchFamily="18" charset="0"/>
                <a:ea typeface="隶书" panose="02010509060101010101" pitchFamily="49" charset="-122"/>
              </a:rPr>
              <a:t>哀怨彷徨</a:t>
            </a:r>
            <a:endParaRPr kumimoji="1" lang="zh-CN" altLang="en-US" sz="4800">
              <a:solidFill>
                <a:srgbClr val="CCFF99"/>
              </a:solidFill>
              <a:latin typeface="Times New Roman" panose="02020603050405020304" pitchFamily="18" charset="0"/>
              <a:ea typeface="宋体" panose="02010600030101010101" pitchFamily="2" charset="-122"/>
            </a:endParaRPr>
          </a:p>
        </p:txBody>
      </p:sp>
      <p:sp>
        <p:nvSpPr>
          <p:cNvPr id="102408" name="Rectangle 8"/>
          <p:cNvSpPr>
            <a:spLocks noChangeArrowheads="1"/>
          </p:cNvSpPr>
          <p:nvPr/>
        </p:nvSpPr>
        <p:spPr bwMode="auto">
          <a:xfrm>
            <a:off x="1524000" y="0"/>
            <a:ext cx="2590800"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400">
                <a:solidFill>
                  <a:schemeClr val="tx1"/>
                </a:solidFill>
                <a:latin typeface="Times New Roman" panose="02020603050405020304" pitchFamily="18" charset="0"/>
                <a:ea typeface="宋体" panose="02010600030101010101" pitchFamily="2" charset="-122"/>
              </a:defRPr>
            </a:lvl1pPr>
            <a:lvl2pPr>
              <a:defRPr kumimoji="1" sz="2400">
                <a:solidFill>
                  <a:schemeClr val="tx1"/>
                </a:solidFill>
                <a:latin typeface="Times New Roman" panose="02020603050405020304" pitchFamily="18" charset="0"/>
                <a:ea typeface="宋体" panose="02010600030101010101" pitchFamily="2" charset="-122"/>
              </a:defRPr>
            </a:lvl2pPr>
            <a:lvl3pPr>
              <a:defRPr kumimoji="1" sz="2400">
                <a:solidFill>
                  <a:schemeClr val="tx1"/>
                </a:solidFill>
                <a:latin typeface="Times New Roman" panose="02020603050405020304" pitchFamily="18" charset="0"/>
                <a:ea typeface="宋体" panose="02010600030101010101" pitchFamily="2" charset="-122"/>
              </a:defRPr>
            </a:lvl3pPr>
            <a:lvl4pPr>
              <a:defRPr kumimoji="1" sz="2400">
                <a:solidFill>
                  <a:schemeClr val="tx1"/>
                </a:solidFill>
                <a:latin typeface="Times New Roman" panose="02020603050405020304" pitchFamily="18" charset="0"/>
                <a:ea typeface="宋体" panose="02010600030101010101" pitchFamily="2" charset="-122"/>
              </a:defRPr>
            </a:lvl4pPr>
            <a:lvl5pPr>
              <a:defRPr kumimoji="1" sz="2400">
                <a:solidFill>
                  <a:schemeClr val="tx1"/>
                </a:solidFill>
                <a:latin typeface="Times New Roman" panose="02020603050405020304" pitchFamily="18" charset="0"/>
                <a:ea typeface="宋体" panose="02010600030101010101" pitchFamily="2" charset="-122"/>
              </a:defRPr>
            </a:lvl5pPr>
            <a:lvl6pPr marL="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9144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1371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18288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pPr>
            <a:r>
              <a:rPr lang="zh-CN" altLang="en-US" sz="4400" b="1">
                <a:solidFill>
                  <a:srgbClr val="CCECFF"/>
                </a:solidFill>
                <a:latin typeface="Verdana" panose="020B0604030504040204" pitchFamily="34" charset="0"/>
                <a:ea typeface="黑体" panose="02010609060101010101" pitchFamily="49" charset="-122"/>
              </a:rPr>
              <a:t>丁香</a:t>
            </a:r>
            <a:r>
              <a:rPr lang="zh-CN" altLang="en-US" sz="4400" b="1">
                <a:solidFill>
                  <a:srgbClr val="CCECFF"/>
                </a:solidFill>
                <a:ea typeface="黑体" panose="02010609060101010101" pitchFamily="49" charset="-122"/>
              </a:rPr>
              <a:t>姑娘</a:t>
            </a:r>
          </a:p>
        </p:txBody>
      </p:sp>
      <p:sp>
        <p:nvSpPr>
          <p:cNvPr id="102409" name="AutoShape 9"/>
          <p:cNvSpPr>
            <a:spLocks/>
          </p:cNvSpPr>
          <p:nvPr/>
        </p:nvSpPr>
        <p:spPr bwMode="auto">
          <a:xfrm>
            <a:off x="5638800" y="990600"/>
            <a:ext cx="457200" cy="1752600"/>
          </a:xfrm>
          <a:prstGeom prst="rightBrace">
            <a:avLst>
              <a:gd name="adj1" fmla="val 31944"/>
              <a:gd name="adj2" fmla="val 50000"/>
            </a:avLst>
          </a:prstGeom>
          <a:noFill/>
          <a:ln w="9525">
            <a:solidFill>
              <a:srgbClr val="FF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sp>
        <p:nvSpPr>
          <p:cNvPr id="102410" name="Rectangle 10"/>
          <p:cNvSpPr>
            <a:spLocks noChangeArrowheads="1"/>
          </p:cNvSpPr>
          <p:nvPr/>
        </p:nvSpPr>
        <p:spPr bwMode="auto">
          <a:xfrm>
            <a:off x="1828800" y="762001"/>
            <a:ext cx="3581400"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600" b="1">
                <a:solidFill>
                  <a:srgbClr val="FFFFCC"/>
                </a:solidFill>
                <a:effectLst>
                  <a:outerShdw blurRad="38100" dist="38100" dir="2700000" algn="tl">
                    <a:srgbClr val="C0C0C0"/>
                  </a:outerShdw>
                </a:effectLst>
                <a:latin typeface="Times New Roman" panose="02020603050405020304" pitchFamily="18" charset="0"/>
                <a:ea typeface="隶书" panose="02010509060101010101" pitchFamily="49" charset="-122"/>
              </a:rPr>
              <a:t>她是有                                </a:t>
            </a:r>
          </a:p>
          <a:p>
            <a:pPr fontAlgn="base">
              <a:spcBef>
                <a:spcPct val="50000"/>
              </a:spcBef>
              <a:spcAft>
                <a:spcPct val="0"/>
              </a:spcAft>
            </a:pPr>
            <a:r>
              <a:rPr kumimoji="1" lang="zh-CN" altLang="en-US" sz="3600" b="1">
                <a:solidFill>
                  <a:srgbClr val="FFFFCC"/>
                </a:solidFill>
                <a:effectLst>
                  <a:outerShdw blurRad="38100" dist="38100" dir="2700000" algn="tl">
                    <a:srgbClr val="C0C0C0"/>
                  </a:outerShdw>
                </a:effectLst>
                <a:latin typeface="Times New Roman" panose="02020603050405020304" pitchFamily="18" charset="0"/>
                <a:ea typeface="隶书" panose="02010509060101010101" pitchFamily="49" charset="-122"/>
              </a:rPr>
              <a:t>丁香一样的颜色，</a:t>
            </a:r>
          </a:p>
          <a:p>
            <a:pPr fontAlgn="base">
              <a:spcBef>
                <a:spcPct val="50000"/>
              </a:spcBef>
              <a:spcAft>
                <a:spcPct val="0"/>
              </a:spcAft>
            </a:pPr>
            <a:r>
              <a:rPr kumimoji="1" lang="zh-CN" altLang="en-US" sz="3600" b="1">
                <a:solidFill>
                  <a:srgbClr val="FFFFCC"/>
                </a:solidFill>
                <a:effectLst>
                  <a:outerShdw blurRad="38100" dist="38100" dir="2700000" algn="tl">
                    <a:srgbClr val="C0C0C0"/>
                  </a:outerShdw>
                </a:effectLst>
                <a:latin typeface="Times New Roman" panose="02020603050405020304" pitchFamily="18" charset="0"/>
                <a:ea typeface="隶书" panose="02010509060101010101" pitchFamily="49" charset="-122"/>
              </a:rPr>
              <a:t>丁香一样的芬芳</a:t>
            </a:r>
          </a:p>
        </p:txBody>
      </p:sp>
      <p:sp>
        <p:nvSpPr>
          <p:cNvPr id="102411" name="AutoShape 11"/>
          <p:cNvSpPr>
            <a:spLocks/>
          </p:cNvSpPr>
          <p:nvPr/>
        </p:nvSpPr>
        <p:spPr bwMode="auto">
          <a:xfrm>
            <a:off x="5562600" y="3886200"/>
            <a:ext cx="533400" cy="1828800"/>
          </a:xfrm>
          <a:prstGeom prst="rightBrace">
            <a:avLst>
              <a:gd name="adj1" fmla="val 28571"/>
              <a:gd name="adj2" fmla="val 50000"/>
            </a:avLst>
          </a:prstGeom>
          <a:noFill/>
          <a:ln w="9525">
            <a:solidFill>
              <a:srgbClr val="00FFC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7256532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iterate type="wd">
                                    <p:tmPct val="100000"/>
                                  </p:iterate>
                                  <p:childTnLst>
                                    <p:set>
                                      <p:cBhvr>
                                        <p:cTn id="6" dur="1" fill="hold">
                                          <p:stCondLst>
                                            <p:cond delay="0"/>
                                          </p:stCondLst>
                                        </p:cTn>
                                        <p:tgtEl>
                                          <p:spTgt spid="102408"/>
                                        </p:tgtEl>
                                        <p:attrNameLst>
                                          <p:attrName>style.visibility</p:attrName>
                                        </p:attrNameLst>
                                      </p:cBhvr>
                                      <p:to>
                                        <p:strVal val="visible"/>
                                      </p:to>
                                    </p:set>
                                    <p:animEffect transition="in" filter="dissolve">
                                      <p:cBhvr>
                                        <p:cTn id="7" dur="300"/>
                                        <p:tgtEl>
                                          <p:spTgt spid="1024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2403"/>
                                        </p:tgtEl>
                                        <p:attrNameLst>
                                          <p:attrName>style.visibility</p:attrName>
                                        </p:attrNameLst>
                                      </p:cBhvr>
                                      <p:to>
                                        <p:strVal val="visible"/>
                                      </p:to>
                                    </p:set>
                                    <p:anim calcmode="lin" valueType="num">
                                      <p:cBhvr additive="base">
                                        <p:cTn id="12" dur="500" fill="hold"/>
                                        <p:tgtEl>
                                          <p:spTgt spid="102403"/>
                                        </p:tgtEl>
                                        <p:attrNameLst>
                                          <p:attrName>ppt_x</p:attrName>
                                        </p:attrNameLst>
                                      </p:cBhvr>
                                      <p:tavLst>
                                        <p:tav tm="0">
                                          <p:val>
                                            <p:strVal val="0-#ppt_w/2"/>
                                          </p:val>
                                        </p:tav>
                                        <p:tav tm="100000">
                                          <p:val>
                                            <p:strVal val="#ppt_x"/>
                                          </p:val>
                                        </p:tav>
                                      </p:tavLst>
                                    </p:anim>
                                    <p:anim calcmode="lin" valueType="num">
                                      <p:cBhvr additive="base">
                                        <p:cTn id="13" dur="500" fill="hold"/>
                                        <p:tgtEl>
                                          <p:spTgt spid="10240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02405"/>
                                        </p:tgtEl>
                                        <p:attrNameLst>
                                          <p:attrName>style.visibility</p:attrName>
                                        </p:attrNameLst>
                                      </p:cBhvr>
                                      <p:to>
                                        <p:strVal val="visible"/>
                                      </p:to>
                                    </p:set>
                                    <p:anim calcmode="lin" valueType="num">
                                      <p:cBhvr additive="base">
                                        <p:cTn id="18" dur="500" fill="hold"/>
                                        <p:tgtEl>
                                          <p:spTgt spid="102405"/>
                                        </p:tgtEl>
                                        <p:attrNameLst>
                                          <p:attrName>ppt_x</p:attrName>
                                        </p:attrNameLst>
                                      </p:cBhvr>
                                      <p:tavLst>
                                        <p:tav tm="0">
                                          <p:val>
                                            <p:strVal val="0-#ppt_w/2"/>
                                          </p:val>
                                        </p:tav>
                                        <p:tav tm="100000">
                                          <p:val>
                                            <p:strVal val="#ppt_x"/>
                                          </p:val>
                                        </p:tav>
                                      </p:tavLst>
                                    </p:anim>
                                    <p:anim calcmode="lin" valueType="num">
                                      <p:cBhvr additive="base">
                                        <p:cTn id="19" dur="500" fill="hold"/>
                                        <p:tgtEl>
                                          <p:spTgt spid="1024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autoUpdateAnimBg="0"/>
      <p:bldP spid="102405" grpId="0" autoUpdateAnimBg="0"/>
      <p:bldP spid="102408"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descr="hua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4600" y="0"/>
            <a:ext cx="4343400" cy="6908800"/>
          </a:xfrm>
          <a:prstGeom prst="rect">
            <a:avLst/>
          </a:prstGeom>
          <a:noFill/>
          <a:extLst>
            <a:ext uri="{909E8E84-426E-40DD-AFC4-6F175D3DCCD1}">
              <a14:hiddenFill xmlns:a14="http://schemas.microsoft.com/office/drawing/2010/main">
                <a:solidFill>
                  <a:srgbClr val="FFFFFF"/>
                </a:solidFill>
              </a14:hiddenFill>
            </a:ext>
          </a:extLst>
        </p:spPr>
      </p:pic>
      <p:pic>
        <p:nvPicPr>
          <p:cNvPr id="103427" name="Picture 3" descr="yuxia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47244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3429" name="Text Box 5"/>
          <p:cNvSpPr txBox="1">
            <a:spLocks noChangeArrowheads="1"/>
          </p:cNvSpPr>
          <p:nvPr/>
        </p:nvSpPr>
        <p:spPr bwMode="auto">
          <a:xfrm>
            <a:off x="1524000" y="1676400"/>
            <a:ext cx="48768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endParaRPr kumimoji="1" lang="en-US" altLang="zh-CN" sz="2400">
              <a:solidFill>
                <a:srgbClr val="000080"/>
              </a:solidFill>
              <a:latin typeface="Times New Roman" panose="02020603050405020304" pitchFamily="18" charset="0"/>
              <a:ea typeface="宋体" panose="02010600030101010101" pitchFamily="2" charset="-122"/>
            </a:endParaRPr>
          </a:p>
          <a:p>
            <a:pPr fontAlgn="base">
              <a:spcBef>
                <a:spcPct val="50000"/>
              </a:spcBef>
              <a:spcAft>
                <a:spcPct val="0"/>
              </a:spcAft>
            </a:pPr>
            <a:r>
              <a:rPr kumimoji="1" lang="zh-CN" altLang="en-US" sz="4000" b="1">
                <a:solidFill>
                  <a:srgbClr val="FF0066"/>
                </a:solidFill>
                <a:latin typeface="Times New Roman" panose="02020603050405020304" pitchFamily="18" charset="0"/>
                <a:ea typeface="黑体" panose="02010609060101010101" pitchFamily="49" charset="-122"/>
              </a:rPr>
              <a:t>她飘过</a:t>
            </a:r>
          </a:p>
          <a:p>
            <a:pPr fontAlgn="base">
              <a:spcBef>
                <a:spcPct val="50000"/>
              </a:spcBef>
              <a:spcAft>
                <a:spcPct val="0"/>
              </a:spcAft>
            </a:pPr>
            <a:r>
              <a:rPr kumimoji="1" lang="zh-CN" altLang="en-US" sz="4000" b="1">
                <a:solidFill>
                  <a:srgbClr val="FF0066"/>
                </a:solidFill>
                <a:latin typeface="Times New Roman" panose="02020603050405020304" pitchFamily="18" charset="0"/>
                <a:ea typeface="黑体" panose="02010609060101010101" pitchFamily="49" charset="-122"/>
              </a:rPr>
              <a:t>像梦一般地，</a:t>
            </a:r>
          </a:p>
          <a:p>
            <a:pPr fontAlgn="base">
              <a:spcBef>
                <a:spcPct val="50000"/>
              </a:spcBef>
              <a:spcAft>
                <a:spcPct val="0"/>
              </a:spcAft>
            </a:pPr>
            <a:r>
              <a:rPr kumimoji="1" lang="zh-CN" altLang="en-US" sz="4000" b="1">
                <a:solidFill>
                  <a:srgbClr val="FF0066"/>
                </a:solidFill>
                <a:latin typeface="Times New Roman" panose="02020603050405020304" pitchFamily="18" charset="0"/>
                <a:ea typeface="黑体" panose="02010609060101010101" pitchFamily="49" charset="-122"/>
              </a:rPr>
              <a:t>像梦一般地凄婉迷茫。</a:t>
            </a:r>
            <a:r>
              <a:rPr kumimoji="1" lang="zh-CN" altLang="en-US" sz="4000">
                <a:solidFill>
                  <a:srgbClr val="3333FF"/>
                </a:solidFill>
                <a:latin typeface="Times New Roman" panose="02020603050405020304" pitchFamily="18" charset="0"/>
                <a:ea typeface="宋体" panose="02010600030101010101" pitchFamily="2" charset="-122"/>
              </a:rPr>
              <a:t> </a:t>
            </a:r>
          </a:p>
        </p:txBody>
      </p:sp>
      <p:pic>
        <p:nvPicPr>
          <p:cNvPr id="103430" name="Picture 6" descr="2002626131632260"/>
          <p:cNvPicPr>
            <a:picLocks noChangeAspect="1" noChangeArrowheads="1"/>
          </p:cNvPicPr>
          <p:nvPr/>
        </p:nvPicPr>
        <p:blipFill>
          <a:blip r:embed="rId4">
            <a:extLst>
              <a:ext uri="{28A0092B-C50C-407E-A947-70E740481C1C}">
                <a14:useLocalDpi xmlns:a14="http://schemas.microsoft.com/office/drawing/2010/main" val="0"/>
              </a:ext>
            </a:extLst>
          </a:blip>
          <a:srcRect l="27971" t="27200" r="22174" b="60800"/>
          <a:stretch>
            <a:fillRect/>
          </a:stretch>
        </p:blipFill>
        <p:spPr bwMode="auto">
          <a:xfrm>
            <a:off x="6324600" y="2590800"/>
            <a:ext cx="4343400" cy="1295400"/>
          </a:xfrm>
          <a:prstGeom prst="rect">
            <a:avLst/>
          </a:prstGeom>
          <a:noFill/>
          <a:extLst>
            <a:ext uri="{909E8E84-426E-40DD-AFC4-6F175D3DCCD1}">
              <a14:hiddenFill xmlns:a14="http://schemas.microsoft.com/office/drawing/2010/main">
                <a:solidFill>
                  <a:srgbClr val="FFFFFF"/>
                </a:solidFill>
              </a14:hiddenFill>
            </a:ext>
          </a:extLst>
        </p:spPr>
      </p:pic>
      <p:sp>
        <p:nvSpPr>
          <p:cNvPr id="103431" name="Text Box 7"/>
          <p:cNvSpPr txBox="1">
            <a:spLocks noChangeArrowheads="1"/>
          </p:cNvSpPr>
          <p:nvPr/>
        </p:nvSpPr>
        <p:spPr bwMode="auto">
          <a:xfrm>
            <a:off x="6248400" y="1"/>
            <a:ext cx="4419600"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4000" b="1">
                <a:solidFill>
                  <a:srgbClr val="FF0066"/>
                </a:solidFill>
                <a:latin typeface="Times New Roman" panose="02020603050405020304" pitchFamily="18" charset="0"/>
                <a:ea typeface="黑体" panose="02010609060101010101" pitchFamily="49" charset="-122"/>
              </a:rPr>
              <a:t>她静默地走近</a:t>
            </a:r>
          </a:p>
          <a:p>
            <a:pPr fontAlgn="base">
              <a:spcBef>
                <a:spcPct val="50000"/>
              </a:spcBef>
              <a:spcAft>
                <a:spcPct val="0"/>
              </a:spcAft>
            </a:pPr>
            <a:r>
              <a:rPr kumimoji="1" lang="zh-CN" altLang="en-US" sz="4000" b="1">
                <a:solidFill>
                  <a:srgbClr val="FF0066"/>
                </a:solidFill>
                <a:latin typeface="Times New Roman" panose="02020603050405020304" pitchFamily="18" charset="0"/>
                <a:ea typeface="黑体" panose="02010609060101010101" pitchFamily="49" charset="-122"/>
              </a:rPr>
              <a:t>走近，又投出</a:t>
            </a:r>
          </a:p>
          <a:p>
            <a:pPr fontAlgn="base">
              <a:spcBef>
                <a:spcPct val="50000"/>
              </a:spcBef>
              <a:spcAft>
                <a:spcPct val="0"/>
              </a:spcAft>
            </a:pPr>
            <a:r>
              <a:rPr kumimoji="1" lang="zh-CN" altLang="en-US" sz="4000" b="1">
                <a:solidFill>
                  <a:srgbClr val="FF0066"/>
                </a:solidFill>
                <a:latin typeface="Times New Roman" panose="02020603050405020304" pitchFamily="18" charset="0"/>
                <a:ea typeface="黑体" panose="02010609060101010101" pitchFamily="49" charset="-122"/>
              </a:rPr>
              <a:t>太息一般的眼光，</a:t>
            </a:r>
          </a:p>
        </p:txBody>
      </p:sp>
    </p:spTree>
    <p:extLst>
      <p:ext uri="{BB962C8B-B14F-4D97-AF65-F5344CB8AC3E}">
        <p14:creationId xmlns:p14="http://schemas.microsoft.com/office/powerpoint/2010/main" val="4074104949"/>
      </p:ext>
    </p:extLst>
  </p:cSld>
  <p:clrMapOvr>
    <a:masterClrMapping/>
  </p:clrMapOvr>
  <p:transition spd="slow" advClick="0" advTm="20000">
    <p:checke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103426"/>
                                        </p:tgtEl>
                                        <p:attrNameLst>
                                          <p:attrName>style.visibility</p:attrName>
                                        </p:attrNameLst>
                                      </p:cBhvr>
                                      <p:to>
                                        <p:strVal val="visible"/>
                                      </p:to>
                                    </p:set>
                                    <p:animEffect transition="in" filter="blinds(horizontal)">
                                      <p:cBhvr>
                                        <p:cTn id="7" dur="500"/>
                                        <p:tgtEl>
                                          <p:spTgt spid="103426"/>
                                        </p:tgtEl>
                                      </p:cBhvr>
                                    </p:animEffect>
                                  </p:childTnLst>
                                </p:cTn>
                              </p:par>
                            </p:childTnLst>
                          </p:cTn>
                        </p:par>
                        <p:par>
                          <p:cTn id="8" fill="hold" nodeType="afterGroup">
                            <p:stCondLst>
                              <p:cond delay="500"/>
                            </p:stCondLst>
                            <p:childTnLst>
                              <p:par>
                                <p:cTn id="9" presetID="7" presetClass="entr" presetSubtype="4" fill="hold" grpId="0" nodeType="afterEffect">
                                  <p:stCondLst>
                                    <p:cond delay="0"/>
                                  </p:stCondLst>
                                  <p:childTnLst>
                                    <p:set>
                                      <p:cBhvr>
                                        <p:cTn id="10" dur="1" fill="hold">
                                          <p:stCondLst>
                                            <p:cond delay="0"/>
                                          </p:stCondLst>
                                        </p:cTn>
                                        <p:tgtEl>
                                          <p:spTgt spid="103431"/>
                                        </p:tgtEl>
                                        <p:attrNameLst>
                                          <p:attrName>style.visibility</p:attrName>
                                        </p:attrNameLst>
                                      </p:cBhvr>
                                      <p:to>
                                        <p:strVal val="visible"/>
                                      </p:to>
                                    </p:set>
                                    <p:anim calcmode="lin" valueType="num">
                                      <p:cBhvr additive="base">
                                        <p:cTn id="11" dur="5000" fill="hold"/>
                                        <p:tgtEl>
                                          <p:spTgt spid="103431"/>
                                        </p:tgtEl>
                                        <p:attrNameLst>
                                          <p:attrName>ppt_x</p:attrName>
                                        </p:attrNameLst>
                                      </p:cBhvr>
                                      <p:tavLst>
                                        <p:tav tm="0">
                                          <p:val>
                                            <p:strVal val="#ppt_x"/>
                                          </p:val>
                                        </p:tav>
                                        <p:tav tm="100000">
                                          <p:val>
                                            <p:strVal val="#ppt_x"/>
                                          </p:val>
                                        </p:tav>
                                      </p:tavLst>
                                    </p:anim>
                                    <p:anim calcmode="lin" valueType="num">
                                      <p:cBhvr additive="base">
                                        <p:cTn id="12" dur="5000" fill="hold"/>
                                        <p:tgtEl>
                                          <p:spTgt spid="103431"/>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500"/>
                            </p:stCondLst>
                            <p:childTnLst>
                              <p:par>
                                <p:cTn id="14" presetID="9" presetClass="entr" presetSubtype="0" fill="hold" nodeType="afterEffect">
                                  <p:stCondLst>
                                    <p:cond delay="0"/>
                                  </p:stCondLst>
                                  <p:childTnLst>
                                    <p:set>
                                      <p:cBhvr>
                                        <p:cTn id="15" dur="1" fill="hold">
                                          <p:stCondLst>
                                            <p:cond delay="0"/>
                                          </p:stCondLst>
                                        </p:cTn>
                                        <p:tgtEl>
                                          <p:spTgt spid="103430"/>
                                        </p:tgtEl>
                                        <p:attrNameLst>
                                          <p:attrName>style.visibility</p:attrName>
                                        </p:attrNameLst>
                                      </p:cBhvr>
                                      <p:to>
                                        <p:strVal val="visible"/>
                                      </p:to>
                                    </p:set>
                                    <p:animEffect transition="in" filter="dissolve">
                                      <p:cBhvr>
                                        <p:cTn id="16" dur="500"/>
                                        <p:tgtEl>
                                          <p:spTgt spid="103430"/>
                                        </p:tgtEl>
                                      </p:cBhvr>
                                    </p:animEffect>
                                  </p:childTnLst>
                                </p:cTn>
                              </p:par>
                            </p:childTnLst>
                          </p:cTn>
                        </p:par>
                        <p:par>
                          <p:cTn id="17" fill="hold" nodeType="afterGroup">
                            <p:stCondLst>
                              <p:cond delay="6000"/>
                            </p:stCondLst>
                            <p:childTnLst>
                              <p:par>
                                <p:cTn id="18" presetID="7" presetClass="entr" presetSubtype="4" fill="hold" grpId="0" nodeType="afterEffect">
                                  <p:stCondLst>
                                    <p:cond delay="0"/>
                                  </p:stCondLst>
                                  <p:childTnLst>
                                    <p:set>
                                      <p:cBhvr>
                                        <p:cTn id="19" dur="1" fill="hold">
                                          <p:stCondLst>
                                            <p:cond delay="0"/>
                                          </p:stCondLst>
                                        </p:cTn>
                                        <p:tgtEl>
                                          <p:spTgt spid="103429"/>
                                        </p:tgtEl>
                                        <p:attrNameLst>
                                          <p:attrName>style.visibility</p:attrName>
                                        </p:attrNameLst>
                                      </p:cBhvr>
                                      <p:to>
                                        <p:strVal val="visible"/>
                                      </p:to>
                                    </p:set>
                                    <p:anim calcmode="lin" valueType="num">
                                      <p:cBhvr additive="base">
                                        <p:cTn id="20" dur="5000" fill="hold"/>
                                        <p:tgtEl>
                                          <p:spTgt spid="103429"/>
                                        </p:tgtEl>
                                        <p:attrNameLst>
                                          <p:attrName>ppt_x</p:attrName>
                                        </p:attrNameLst>
                                      </p:cBhvr>
                                      <p:tavLst>
                                        <p:tav tm="0">
                                          <p:val>
                                            <p:strVal val="#ppt_x"/>
                                          </p:val>
                                        </p:tav>
                                        <p:tav tm="100000">
                                          <p:val>
                                            <p:strVal val="#ppt_x"/>
                                          </p:val>
                                        </p:tav>
                                      </p:tavLst>
                                    </p:anim>
                                    <p:anim calcmode="lin" valueType="num">
                                      <p:cBhvr additive="base">
                                        <p:cTn id="21" dur="5000" fill="hold"/>
                                        <p:tgtEl>
                                          <p:spTgt spid="103429"/>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11000"/>
                            </p:stCondLst>
                            <p:childTnLst>
                              <p:par>
                                <p:cTn id="23" presetID="7" presetClass="entr" presetSubtype="8" fill="hold" nodeType="afterEffect">
                                  <p:stCondLst>
                                    <p:cond delay="0"/>
                                  </p:stCondLst>
                                  <p:childTnLst>
                                    <p:set>
                                      <p:cBhvr>
                                        <p:cTn id="24" dur="1" fill="hold">
                                          <p:stCondLst>
                                            <p:cond delay="0"/>
                                          </p:stCondLst>
                                        </p:cTn>
                                        <p:tgtEl>
                                          <p:spTgt spid="103427"/>
                                        </p:tgtEl>
                                        <p:attrNameLst>
                                          <p:attrName>style.visibility</p:attrName>
                                        </p:attrNameLst>
                                      </p:cBhvr>
                                      <p:to>
                                        <p:strVal val="visible"/>
                                      </p:to>
                                    </p:set>
                                    <p:anim calcmode="lin" valueType="num">
                                      <p:cBhvr additive="base">
                                        <p:cTn id="25" dur="5000" fill="hold"/>
                                        <p:tgtEl>
                                          <p:spTgt spid="103427"/>
                                        </p:tgtEl>
                                        <p:attrNameLst>
                                          <p:attrName>ppt_x</p:attrName>
                                        </p:attrNameLst>
                                      </p:cBhvr>
                                      <p:tavLst>
                                        <p:tav tm="0">
                                          <p:val>
                                            <p:strVal val="0-#ppt_w/2"/>
                                          </p:val>
                                        </p:tav>
                                        <p:tav tm="100000">
                                          <p:val>
                                            <p:strVal val="#ppt_x"/>
                                          </p:val>
                                        </p:tav>
                                      </p:tavLst>
                                    </p:anim>
                                    <p:anim calcmode="lin" valueType="num">
                                      <p:cBhvr additive="base">
                                        <p:cTn id="26" dur="5000" fill="hold"/>
                                        <p:tgtEl>
                                          <p:spTgt spid="1034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9" grpId="0" autoUpdateAnimBg="0"/>
      <p:bldP spid="103431"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8850" name="Picture 2" descr="雨巷"/>
          <p:cNvPicPr>
            <a:picLocks noChangeAspect="1" noChangeArrowheads="1"/>
          </p:cNvPicPr>
          <p:nvPr/>
        </p:nvPicPr>
        <p:blipFill>
          <a:blip r:embed="rId2">
            <a:extLst>
              <a:ext uri="{28A0092B-C50C-407E-A947-70E740481C1C}">
                <a14:useLocalDpi xmlns:a14="http://schemas.microsoft.com/office/drawing/2010/main" val="0"/>
              </a:ext>
            </a:extLst>
          </a:blip>
          <a:srcRect l="22501" t="22501"/>
          <a:stretch>
            <a:fillRect/>
          </a:stretch>
        </p:blipFill>
        <p:spPr bwMode="auto">
          <a:xfrm>
            <a:off x="152400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8851" name="Rectangle 3"/>
          <p:cNvSpPr>
            <a:spLocks noChangeArrowheads="1"/>
          </p:cNvSpPr>
          <p:nvPr/>
        </p:nvSpPr>
        <p:spPr bwMode="auto">
          <a:xfrm>
            <a:off x="1524000" y="0"/>
            <a:ext cx="2590800"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400">
                <a:solidFill>
                  <a:schemeClr val="tx1"/>
                </a:solidFill>
                <a:latin typeface="Times New Roman" panose="02020603050405020304" pitchFamily="18" charset="0"/>
                <a:ea typeface="宋体" panose="02010600030101010101" pitchFamily="2" charset="-122"/>
              </a:defRPr>
            </a:lvl1pPr>
            <a:lvl2pPr>
              <a:defRPr kumimoji="1" sz="2400">
                <a:solidFill>
                  <a:schemeClr val="tx1"/>
                </a:solidFill>
                <a:latin typeface="Times New Roman" panose="02020603050405020304" pitchFamily="18" charset="0"/>
                <a:ea typeface="宋体" panose="02010600030101010101" pitchFamily="2" charset="-122"/>
              </a:defRPr>
            </a:lvl2pPr>
            <a:lvl3pPr>
              <a:defRPr kumimoji="1" sz="2400">
                <a:solidFill>
                  <a:schemeClr val="tx1"/>
                </a:solidFill>
                <a:latin typeface="Times New Roman" panose="02020603050405020304" pitchFamily="18" charset="0"/>
                <a:ea typeface="宋体" panose="02010600030101010101" pitchFamily="2" charset="-122"/>
              </a:defRPr>
            </a:lvl3pPr>
            <a:lvl4pPr>
              <a:defRPr kumimoji="1" sz="2400">
                <a:solidFill>
                  <a:schemeClr val="tx1"/>
                </a:solidFill>
                <a:latin typeface="Times New Roman" panose="02020603050405020304" pitchFamily="18" charset="0"/>
                <a:ea typeface="宋体" panose="02010600030101010101" pitchFamily="2" charset="-122"/>
              </a:defRPr>
            </a:lvl4pPr>
            <a:lvl5pPr>
              <a:defRPr kumimoji="1" sz="2400">
                <a:solidFill>
                  <a:schemeClr val="tx1"/>
                </a:solidFill>
                <a:latin typeface="Times New Roman" panose="02020603050405020304" pitchFamily="18" charset="0"/>
                <a:ea typeface="宋体" panose="02010600030101010101" pitchFamily="2" charset="-122"/>
              </a:defRPr>
            </a:lvl5pPr>
            <a:lvl6pPr marL="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9144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1371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18288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pPr>
            <a:r>
              <a:rPr lang="zh-CN" altLang="en-US" sz="4400" b="1">
                <a:solidFill>
                  <a:srgbClr val="9900CC"/>
                </a:solidFill>
                <a:latin typeface="Verdana" panose="020B0604030504040204" pitchFamily="34" charset="0"/>
                <a:ea typeface="黑体" panose="02010609060101010101" pitchFamily="49" charset="-122"/>
              </a:rPr>
              <a:t>丁香</a:t>
            </a:r>
            <a:r>
              <a:rPr lang="zh-CN" altLang="en-US" sz="4400" b="1">
                <a:solidFill>
                  <a:srgbClr val="9900CC"/>
                </a:solidFill>
                <a:ea typeface="黑体" panose="02010609060101010101" pitchFamily="49" charset="-122"/>
              </a:rPr>
              <a:t>姑娘</a:t>
            </a:r>
          </a:p>
        </p:txBody>
      </p:sp>
      <p:sp>
        <p:nvSpPr>
          <p:cNvPr id="78854" name="Text Box 6"/>
          <p:cNvSpPr txBox="1">
            <a:spLocks noChangeArrowheads="1"/>
          </p:cNvSpPr>
          <p:nvPr/>
        </p:nvSpPr>
        <p:spPr bwMode="auto">
          <a:xfrm>
            <a:off x="6400800" y="685801"/>
            <a:ext cx="35814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anchor="b">
            <a:spAutoFit/>
          </a:bodyPr>
          <a:lstStyle/>
          <a:p>
            <a:pPr fontAlgn="base">
              <a:spcBef>
                <a:spcPct val="50000"/>
              </a:spcBef>
              <a:spcAft>
                <a:spcPct val="0"/>
              </a:spcAft>
            </a:pPr>
            <a:r>
              <a:rPr kumimoji="1" lang="zh-CN" altLang="en-US" sz="4800" b="1">
                <a:solidFill>
                  <a:srgbClr val="FF0000"/>
                </a:solidFill>
                <a:latin typeface="Times New Roman" panose="02020603050405020304" pitchFamily="18" charset="0"/>
                <a:ea typeface="隶书" panose="02010509060101010101" pitchFamily="49" charset="-122"/>
              </a:rPr>
              <a:t>美丽高洁</a:t>
            </a:r>
            <a:r>
              <a:rPr kumimoji="1" lang="zh-CN" altLang="en-US" sz="2400">
                <a:solidFill>
                  <a:srgbClr val="FF0000"/>
                </a:solidFill>
                <a:latin typeface="Times New Roman" panose="02020603050405020304" pitchFamily="18" charset="0"/>
                <a:ea typeface="宋体" panose="02010600030101010101" pitchFamily="2" charset="-122"/>
              </a:rPr>
              <a:t> </a:t>
            </a:r>
          </a:p>
        </p:txBody>
      </p:sp>
      <p:sp>
        <p:nvSpPr>
          <p:cNvPr id="78856" name="Text Box 8"/>
          <p:cNvSpPr txBox="1">
            <a:spLocks noChangeArrowheads="1"/>
          </p:cNvSpPr>
          <p:nvPr/>
        </p:nvSpPr>
        <p:spPr bwMode="auto">
          <a:xfrm>
            <a:off x="2819400" y="4473992"/>
            <a:ext cx="7162800"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anchor="b">
            <a:spAutoFit/>
          </a:bodyPr>
          <a:lstStyle/>
          <a:p>
            <a:pPr fontAlgn="base">
              <a:spcBef>
                <a:spcPct val="50000"/>
              </a:spcBef>
              <a:spcAft>
                <a:spcPct val="0"/>
              </a:spcAft>
            </a:pPr>
            <a:r>
              <a:rPr kumimoji="1" lang="zh-CN" altLang="en-US" sz="4400" b="1">
                <a:solidFill>
                  <a:srgbClr val="003300"/>
                </a:solidFill>
                <a:latin typeface="隶书" panose="02010509060101010101" pitchFamily="49" charset="-122"/>
                <a:ea typeface="隶书" panose="02010509060101010101" pitchFamily="49" charset="-122"/>
              </a:rPr>
              <a:t>愁怨，忧愁，哀怨，彷徨；冷漠</a:t>
            </a:r>
            <a:r>
              <a:rPr kumimoji="1" lang="en-US" altLang="zh-CN" sz="4400" b="1">
                <a:solidFill>
                  <a:srgbClr val="003300"/>
                </a:solidFill>
                <a:latin typeface="隶书" panose="02010509060101010101" pitchFamily="49" charset="-122"/>
                <a:ea typeface="隶书" panose="02010509060101010101" pitchFamily="49" charset="-122"/>
              </a:rPr>
              <a:t>,</a:t>
            </a:r>
            <a:r>
              <a:rPr kumimoji="1" lang="zh-CN" altLang="en-US" sz="4400" b="1">
                <a:solidFill>
                  <a:srgbClr val="003300"/>
                </a:solidFill>
                <a:latin typeface="隶书" panose="02010509060101010101" pitchFamily="49" charset="-122"/>
                <a:ea typeface="隶书" panose="02010509060101010101" pitchFamily="49" charset="-122"/>
              </a:rPr>
              <a:t>凄清，又惆怅；叹息，凄婉迷茫；静默，消散</a:t>
            </a:r>
          </a:p>
        </p:txBody>
      </p:sp>
    </p:spTree>
    <p:extLst>
      <p:ext uri="{BB962C8B-B14F-4D97-AF65-F5344CB8AC3E}">
        <p14:creationId xmlns:p14="http://schemas.microsoft.com/office/powerpoint/2010/main" val="30942173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iterate type="wd">
                                    <p:tmPct val="100000"/>
                                  </p:iterate>
                                  <p:childTnLst>
                                    <p:set>
                                      <p:cBhvr>
                                        <p:cTn id="6" dur="1" fill="hold">
                                          <p:stCondLst>
                                            <p:cond delay="0"/>
                                          </p:stCondLst>
                                        </p:cTn>
                                        <p:tgtEl>
                                          <p:spTgt spid="78851"/>
                                        </p:tgtEl>
                                        <p:attrNameLst>
                                          <p:attrName>style.visibility</p:attrName>
                                        </p:attrNameLst>
                                      </p:cBhvr>
                                      <p:to>
                                        <p:strVal val="visible"/>
                                      </p:to>
                                    </p:set>
                                    <p:animEffect transition="in" filter="dissolve">
                                      <p:cBhvr>
                                        <p:cTn id="7" dur="300"/>
                                        <p:tgtEl>
                                          <p:spTgt spid="7885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8854"/>
                                        </p:tgtEl>
                                        <p:attrNameLst>
                                          <p:attrName>style.visibility</p:attrName>
                                        </p:attrNameLst>
                                      </p:cBhvr>
                                      <p:to>
                                        <p:strVal val="visible"/>
                                      </p:to>
                                    </p:set>
                                    <p:animEffect transition="in" filter="checkerboard(across)">
                                      <p:cBhvr>
                                        <p:cTn id="12" dur="500"/>
                                        <p:tgtEl>
                                          <p:spTgt spid="7885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8856"/>
                                        </p:tgtEl>
                                        <p:attrNameLst>
                                          <p:attrName>style.visibility</p:attrName>
                                        </p:attrNameLst>
                                      </p:cBhvr>
                                      <p:to>
                                        <p:strVal val="visible"/>
                                      </p:to>
                                    </p:set>
                                    <p:animEffect transition="in" filter="blinds(horizontal)">
                                      <p:cBhvr>
                                        <p:cTn id="17" dur="500"/>
                                        <p:tgtEl>
                                          <p:spTgt spid="788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autoUpdateAnimBg="0"/>
      <p:bldP spid="78854" grpId="0" autoUpdateAnimBg="0"/>
      <p:bldP spid="78856"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04450" name="Picture 2" descr="03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39326" y="152400"/>
            <a:ext cx="828675"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04451" name="Picture 3" descr="gif048">
            <a:hlinkClick r:id="rId3" action="ppaction://hlinksldjump"/>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9982200" y="6227764"/>
            <a:ext cx="685800" cy="623887"/>
          </a:xfrm>
          <a:prstGeom prst="rect">
            <a:avLst/>
          </a:prstGeom>
          <a:noFill/>
          <a:extLst>
            <a:ext uri="{909E8E84-426E-40DD-AFC4-6F175D3DCCD1}">
              <a14:hiddenFill xmlns:a14="http://schemas.microsoft.com/office/drawing/2010/main">
                <a:solidFill>
                  <a:srgbClr val="FFFFFF"/>
                </a:solidFill>
              </a14:hiddenFill>
            </a:ext>
          </a:extLst>
        </p:spPr>
      </p:pic>
      <p:sp>
        <p:nvSpPr>
          <p:cNvPr id="104452" name="Text Box 4"/>
          <p:cNvSpPr txBox="1">
            <a:spLocks noChangeArrowheads="1"/>
          </p:cNvSpPr>
          <p:nvPr/>
        </p:nvSpPr>
        <p:spPr bwMode="auto">
          <a:xfrm>
            <a:off x="1524000" y="1"/>
            <a:ext cx="26352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4800" b="1">
                <a:solidFill>
                  <a:srgbClr val="FFFFCC"/>
                </a:solidFill>
                <a:latin typeface="Times New Roman" panose="02020603050405020304" pitchFamily="18" charset="0"/>
                <a:ea typeface="黑体" panose="02010609060101010101" pitchFamily="49" charset="-122"/>
              </a:rPr>
              <a:t>丁香先生</a:t>
            </a:r>
          </a:p>
        </p:txBody>
      </p:sp>
      <p:sp>
        <p:nvSpPr>
          <p:cNvPr id="104455" name="Rectangle 7"/>
          <p:cNvSpPr>
            <a:spLocks noChangeArrowheads="1"/>
          </p:cNvSpPr>
          <p:nvPr/>
        </p:nvSpPr>
        <p:spPr bwMode="auto">
          <a:xfrm>
            <a:off x="2057400" y="1219200"/>
            <a:ext cx="3657600" cy="4248150"/>
          </a:xfrm>
          <a:prstGeom prst="rect">
            <a:avLst/>
          </a:prstGeom>
          <a:noFill/>
          <a:ln w="9525">
            <a:solidFill>
              <a:srgbClr val="CCEC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zh-CN" altLang="en-US" sz="3200" b="1">
                <a:solidFill>
                  <a:srgbClr val="FF99FF"/>
                </a:solidFill>
                <a:latin typeface="隶书" panose="02010509060101010101" pitchFamily="49" charset="-122"/>
                <a:ea typeface="隶书" panose="02010509060101010101" pitchFamily="49" charset="-122"/>
              </a:rPr>
              <a:t>撑着油纸伞，独自</a:t>
            </a:r>
          </a:p>
          <a:p>
            <a:pPr fontAlgn="base">
              <a:spcBef>
                <a:spcPct val="50000"/>
              </a:spcBef>
              <a:spcAft>
                <a:spcPct val="0"/>
              </a:spcAft>
            </a:pPr>
            <a:r>
              <a:rPr kumimoji="1" lang="zh-CN" altLang="en-US" sz="3200" b="1">
                <a:solidFill>
                  <a:srgbClr val="FF99FF"/>
                </a:solidFill>
                <a:latin typeface="隶书" panose="02010509060101010101" pitchFamily="49" charset="-122"/>
                <a:ea typeface="隶书" panose="02010509060101010101" pitchFamily="49" charset="-122"/>
              </a:rPr>
              <a:t>彷徨在悠长、悠长</a:t>
            </a:r>
          </a:p>
          <a:p>
            <a:pPr fontAlgn="base">
              <a:spcBef>
                <a:spcPct val="50000"/>
              </a:spcBef>
              <a:spcAft>
                <a:spcPct val="0"/>
              </a:spcAft>
            </a:pPr>
            <a:r>
              <a:rPr kumimoji="1" lang="zh-CN" altLang="en-US" sz="3200" b="1">
                <a:solidFill>
                  <a:srgbClr val="FF99FF"/>
                </a:solidFill>
                <a:latin typeface="隶书" panose="02010509060101010101" pitchFamily="49" charset="-122"/>
                <a:ea typeface="隶书" panose="02010509060101010101" pitchFamily="49" charset="-122"/>
              </a:rPr>
              <a:t>又寂寥的雨巷，</a:t>
            </a:r>
          </a:p>
          <a:p>
            <a:pPr fontAlgn="base">
              <a:spcBef>
                <a:spcPct val="50000"/>
              </a:spcBef>
              <a:spcAft>
                <a:spcPct val="0"/>
              </a:spcAft>
            </a:pPr>
            <a:r>
              <a:rPr kumimoji="1" lang="zh-CN" altLang="en-US" sz="3200" b="1">
                <a:solidFill>
                  <a:srgbClr val="FF99FF"/>
                </a:solidFill>
                <a:latin typeface="隶书" panose="02010509060101010101" pitchFamily="49" charset="-122"/>
                <a:ea typeface="隶书" panose="02010509060101010101" pitchFamily="49" charset="-122"/>
              </a:rPr>
              <a:t>我希望逢着</a:t>
            </a:r>
          </a:p>
          <a:p>
            <a:pPr fontAlgn="base">
              <a:spcBef>
                <a:spcPct val="50000"/>
              </a:spcBef>
              <a:spcAft>
                <a:spcPct val="0"/>
              </a:spcAft>
            </a:pPr>
            <a:r>
              <a:rPr kumimoji="1" lang="zh-CN" altLang="en-US" sz="3200" b="1">
                <a:solidFill>
                  <a:srgbClr val="FF99FF"/>
                </a:solidFill>
                <a:latin typeface="隶书" panose="02010509060101010101" pitchFamily="49" charset="-122"/>
                <a:ea typeface="隶书" panose="02010509060101010101" pitchFamily="49" charset="-122"/>
              </a:rPr>
              <a:t>一个丁香一样的</a:t>
            </a:r>
          </a:p>
          <a:p>
            <a:pPr fontAlgn="base">
              <a:spcBef>
                <a:spcPct val="50000"/>
              </a:spcBef>
              <a:spcAft>
                <a:spcPct val="0"/>
              </a:spcAft>
            </a:pPr>
            <a:r>
              <a:rPr kumimoji="1" lang="zh-CN" altLang="en-US" sz="3200" b="1">
                <a:solidFill>
                  <a:srgbClr val="FF99FF"/>
                </a:solidFill>
                <a:latin typeface="隶书" panose="02010509060101010101" pitchFamily="49" charset="-122"/>
                <a:ea typeface="隶书" panose="02010509060101010101" pitchFamily="49" charset="-122"/>
              </a:rPr>
              <a:t>结着愁怨的姑娘。</a:t>
            </a:r>
          </a:p>
        </p:txBody>
      </p:sp>
      <p:sp>
        <p:nvSpPr>
          <p:cNvPr id="104456" name="Rectangle 8"/>
          <p:cNvSpPr>
            <a:spLocks noChangeArrowheads="1"/>
          </p:cNvSpPr>
          <p:nvPr/>
        </p:nvSpPr>
        <p:spPr bwMode="auto">
          <a:xfrm>
            <a:off x="6934200" y="1981200"/>
            <a:ext cx="2743200" cy="2298700"/>
          </a:xfrm>
          <a:prstGeom prst="rect">
            <a:avLst/>
          </a:prstGeom>
          <a:noFill/>
          <a:ln w="9525">
            <a:solidFill>
              <a:srgbClr val="CCEC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3600" b="1">
                <a:solidFill>
                  <a:srgbClr val="FFFFCC"/>
                </a:solidFill>
                <a:latin typeface="Times New Roman" panose="02020603050405020304" pitchFamily="18" charset="0"/>
                <a:ea typeface="黑体" panose="02010609060101010101" pitchFamily="49" charset="-122"/>
              </a:rPr>
              <a:t>表现诗人对理想，人生和美好事物的追求。</a:t>
            </a:r>
          </a:p>
        </p:txBody>
      </p:sp>
      <p:sp>
        <p:nvSpPr>
          <p:cNvPr id="104457" name="AutoShape 9"/>
          <p:cNvSpPr>
            <a:spLocks noChangeArrowheads="1"/>
          </p:cNvSpPr>
          <p:nvPr/>
        </p:nvSpPr>
        <p:spPr bwMode="auto">
          <a:xfrm>
            <a:off x="5791200" y="2438400"/>
            <a:ext cx="1066800" cy="1066800"/>
          </a:xfrm>
          <a:prstGeom prst="rightArrow">
            <a:avLst>
              <a:gd name="adj1" fmla="val 50000"/>
              <a:gd name="adj2" fmla="val 25000"/>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5501867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455"/>
                                        </p:tgtEl>
                                        <p:attrNameLst>
                                          <p:attrName>style.visibility</p:attrName>
                                        </p:attrNameLst>
                                      </p:cBhvr>
                                      <p:to>
                                        <p:strVal val="visible"/>
                                      </p:to>
                                    </p:set>
                                    <p:animEffect transition="in" filter="blinds(horizontal)">
                                      <p:cBhvr>
                                        <p:cTn id="7" dur="500"/>
                                        <p:tgtEl>
                                          <p:spTgt spid="1044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8" fill="hold" nodeType="clickEffect">
                                  <p:stCondLst>
                                    <p:cond delay="0"/>
                                  </p:stCondLst>
                                  <p:childTnLst>
                                    <p:set>
                                      <p:cBhvr>
                                        <p:cTn id="11" dur="1" fill="hold">
                                          <p:stCondLst>
                                            <p:cond delay="0"/>
                                          </p:stCondLst>
                                        </p:cTn>
                                        <p:tgtEl>
                                          <p:spTgt spid="104457"/>
                                        </p:tgtEl>
                                        <p:attrNameLst>
                                          <p:attrName>style.visibility</p:attrName>
                                        </p:attrNameLst>
                                      </p:cBhvr>
                                      <p:to>
                                        <p:strVal val="visible"/>
                                      </p:to>
                                    </p:set>
                                    <p:anim calcmode="lin" valueType="num">
                                      <p:cBhvr>
                                        <p:cTn id="12" dur="500" fill="hold"/>
                                        <p:tgtEl>
                                          <p:spTgt spid="104457"/>
                                        </p:tgtEl>
                                        <p:attrNameLst>
                                          <p:attrName>ppt_x</p:attrName>
                                        </p:attrNameLst>
                                      </p:cBhvr>
                                      <p:tavLst>
                                        <p:tav tm="0">
                                          <p:val>
                                            <p:strVal val="#ppt_x-#ppt_w/2"/>
                                          </p:val>
                                        </p:tav>
                                        <p:tav tm="100000">
                                          <p:val>
                                            <p:strVal val="#ppt_x"/>
                                          </p:val>
                                        </p:tav>
                                      </p:tavLst>
                                    </p:anim>
                                    <p:anim calcmode="lin" valueType="num">
                                      <p:cBhvr>
                                        <p:cTn id="13" dur="500" fill="hold"/>
                                        <p:tgtEl>
                                          <p:spTgt spid="104457"/>
                                        </p:tgtEl>
                                        <p:attrNameLst>
                                          <p:attrName>ppt_y</p:attrName>
                                        </p:attrNameLst>
                                      </p:cBhvr>
                                      <p:tavLst>
                                        <p:tav tm="0">
                                          <p:val>
                                            <p:strVal val="#ppt_y"/>
                                          </p:val>
                                        </p:tav>
                                        <p:tav tm="100000">
                                          <p:val>
                                            <p:strVal val="#ppt_y"/>
                                          </p:val>
                                        </p:tav>
                                      </p:tavLst>
                                    </p:anim>
                                    <p:anim calcmode="lin" valueType="num">
                                      <p:cBhvr>
                                        <p:cTn id="14" dur="500" fill="hold"/>
                                        <p:tgtEl>
                                          <p:spTgt spid="104457"/>
                                        </p:tgtEl>
                                        <p:attrNameLst>
                                          <p:attrName>ppt_w</p:attrName>
                                        </p:attrNameLst>
                                      </p:cBhvr>
                                      <p:tavLst>
                                        <p:tav tm="0">
                                          <p:val>
                                            <p:fltVal val="0"/>
                                          </p:val>
                                        </p:tav>
                                        <p:tav tm="100000">
                                          <p:val>
                                            <p:strVal val="#ppt_w"/>
                                          </p:val>
                                        </p:tav>
                                      </p:tavLst>
                                    </p:anim>
                                    <p:anim calcmode="lin" valueType="num">
                                      <p:cBhvr>
                                        <p:cTn id="15" dur="500" fill="hold"/>
                                        <p:tgtEl>
                                          <p:spTgt spid="104457"/>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104456"/>
                                        </p:tgtEl>
                                        <p:attrNameLst>
                                          <p:attrName>style.visibility</p:attrName>
                                        </p:attrNameLst>
                                      </p:cBhvr>
                                      <p:to>
                                        <p:strVal val="visible"/>
                                      </p:to>
                                    </p:set>
                                    <p:animEffect transition="in" filter="box(in)">
                                      <p:cBhvr>
                                        <p:cTn id="20" dur="500"/>
                                        <p:tgtEl>
                                          <p:spTgt spid="1044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5" grpId="0" animBg="1" autoUpdateAnimBg="0"/>
      <p:bldP spid="104456"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07522" name="Picture 2" descr="03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39326" y="152400"/>
            <a:ext cx="828675"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07523" name="Picture 3" descr="gif048">
            <a:hlinkClick r:id="rId3" action="ppaction://hlinksldjump"/>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9982200" y="6227764"/>
            <a:ext cx="685800" cy="623887"/>
          </a:xfrm>
          <a:prstGeom prst="rect">
            <a:avLst/>
          </a:prstGeom>
          <a:noFill/>
          <a:extLst>
            <a:ext uri="{909E8E84-426E-40DD-AFC4-6F175D3DCCD1}">
              <a14:hiddenFill xmlns:a14="http://schemas.microsoft.com/office/drawing/2010/main">
                <a:solidFill>
                  <a:srgbClr val="FFFFFF"/>
                </a:solidFill>
              </a14:hiddenFill>
            </a:ext>
          </a:extLst>
        </p:spPr>
      </p:pic>
      <p:sp>
        <p:nvSpPr>
          <p:cNvPr id="107524" name="Text Box 4"/>
          <p:cNvSpPr txBox="1">
            <a:spLocks noChangeArrowheads="1"/>
          </p:cNvSpPr>
          <p:nvPr/>
        </p:nvSpPr>
        <p:spPr bwMode="auto">
          <a:xfrm>
            <a:off x="1524000" y="1"/>
            <a:ext cx="26352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4800" b="1">
                <a:solidFill>
                  <a:srgbClr val="FFFFCC"/>
                </a:solidFill>
                <a:latin typeface="Times New Roman" panose="02020603050405020304" pitchFamily="18" charset="0"/>
                <a:ea typeface="黑体" panose="02010609060101010101" pitchFamily="49" charset="-122"/>
              </a:rPr>
              <a:t>丁香先生</a:t>
            </a:r>
          </a:p>
        </p:txBody>
      </p:sp>
      <p:sp>
        <p:nvSpPr>
          <p:cNvPr id="107525" name="Text Box 5"/>
          <p:cNvSpPr txBox="1">
            <a:spLocks noChangeArrowheads="1"/>
          </p:cNvSpPr>
          <p:nvPr/>
        </p:nvSpPr>
        <p:spPr bwMode="auto">
          <a:xfrm>
            <a:off x="1828800" y="1524000"/>
            <a:ext cx="4495800" cy="4248150"/>
          </a:xfrm>
          <a:prstGeom prst="rect">
            <a:avLst/>
          </a:prstGeom>
          <a:noFill/>
          <a:ln w="9525">
            <a:solidFill>
              <a:srgbClr val="CCECFF"/>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89803" dir="2700000" algn="ctr" rotWithShape="0">
                    <a:schemeClr val="bg2"/>
                  </a:outerShdw>
                </a:effectLst>
              </a14:hiddenEffects>
            </a:ext>
          </a:extLst>
        </p:spPr>
        <p:txBody>
          <a:bodyPr anchor="b">
            <a:spAutoFit/>
          </a:bodyPr>
          <a:lstStyle/>
          <a:p>
            <a:pPr fontAlgn="base">
              <a:spcBef>
                <a:spcPct val="50000"/>
              </a:spcBef>
              <a:spcAft>
                <a:spcPct val="0"/>
              </a:spcAft>
            </a:pPr>
            <a:r>
              <a:rPr kumimoji="1" lang="zh-CN" altLang="en-US" sz="3200" b="1">
                <a:solidFill>
                  <a:srgbClr val="FFCCFF"/>
                </a:solidFill>
                <a:latin typeface="Times New Roman" panose="02020603050405020304" pitchFamily="18" charset="0"/>
                <a:ea typeface="隶书" panose="02010509060101010101" pitchFamily="49" charset="-122"/>
              </a:rPr>
              <a:t>她彷徨在这寂寥的雨巷，</a:t>
            </a:r>
          </a:p>
          <a:p>
            <a:pPr fontAlgn="base">
              <a:spcBef>
                <a:spcPct val="50000"/>
              </a:spcBef>
              <a:spcAft>
                <a:spcPct val="0"/>
              </a:spcAft>
            </a:pPr>
            <a:r>
              <a:rPr kumimoji="1" lang="zh-CN" altLang="en-US" sz="3200" b="1">
                <a:solidFill>
                  <a:srgbClr val="FFCCFF"/>
                </a:solidFill>
                <a:latin typeface="Times New Roman" panose="02020603050405020304" pitchFamily="18" charset="0"/>
                <a:ea typeface="隶书" panose="02010509060101010101" pitchFamily="49" charset="-122"/>
              </a:rPr>
              <a:t>撑着油纸伞</a:t>
            </a:r>
          </a:p>
          <a:p>
            <a:pPr fontAlgn="base">
              <a:spcBef>
                <a:spcPct val="50000"/>
              </a:spcBef>
              <a:spcAft>
                <a:spcPct val="0"/>
              </a:spcAft>
            </a:pPr>
            <a:r>
              <a:rPr kumimoji="1" lang="zh-CN" altLang="en-US" sz="3200" b="1">
                <a:solidFill>
                  <a:srgbClr val="FFCCFF"/>
                </a:solidFill>
                <a:latin typeface="Times New Roman" panose="02020603050405020304" pitchFamily="18" charset="0"/>
                <a:ea typeface="隶书" panose="02010509060101010101" pitchFamily="49" charset="-122"/>
              </a:rPr>
              <a:t>像我一样，</a:t>
            </a:r>
          </a:p>
          <a:p>
            <a:pPr fontAlgn="base">
              <a:spcBef>
                <a:spcPct val="50000"/>
              </a:spcBef>
              <a:spcAft>
                <a:spcPct val="0"/>
              </a:spcAft>
            </a:pPr>
            <a:r>
              <a:rPr kumimoji="1" lang="zh-CN" altLang="en-US" sz="3200" b="1">
                <a:solidFill>
                  <a:srgbClr val="FFCCFF"/>
                </a:solidFill>
                <a:latin typeface="Times New Roman" panose="02020603050405020304" pitchFamily="18" charset="0"/>
                <a:ea typeface="隶书" panose="02010509060101010101" pitchFamily="49" charset="-122"/>
              </a:rPr>
              <a:t>像我一样地</a:t>
            </a:r>
          </a:p>
          <a:p>
            <a:pPr fontAlgn="base">
              <a:spcBef>
                <a:spcPct val="50000"/>
              </a:spcBef>
              <a:spcAft>
                <a:spcPct val="0"/>
              </a:spcAft>
            </a:pPr>
            <a:r>
              <a:rPr kumimoji="1" lang="zh-CN" altLang="en-US" sz="3200" b="1">
                <a:solidFill>
                  <a:srgbClr val="FFCCFF"/>
                </a:solidFill>
                <a:latin typeface="Times New Roman" panose="02020603050405020304" pitchFamily="18" charset="0"/>
                <a:ea typeface="隶书" panose="02010509060101010101" pitchFamily="49" charset="-122"/>
              </a:rPr>
              <a:t>默默彳亍着</a:t>
            </a:r>
          </a:p>
          <a:p>
            <a:pPr fontAlgn="base">
              <a:spcBef>
                <a:spcPct val="50000"/>
              </a:spcBef>
              <a:spcAft>
                <a:spcPct val="0"/>
              </a:spcAft>
            </a:pPr>
            <a:r>
              <a:rPr kumimoji="1" lang="zh-CN" altLang="en-US" sz="3200" b="1">
                <a:solidFill>
                  <a:srgbClr val="FFCCFF"/>
                </a:solidFill>
                <a:latin typeface="Times New Roman" panose="02020603050405020304" pitchFamily="18" charset="0"/>
                <a:ea typeface="隶书" panose="02010509060101010101" pitchFamily="49" charset="-122"/>
              </a:rPr>
              <a:t>冷漠</a:t>
            </a:r>
            <a:r>
              <a:rPr kumimoji="1" lang="en-US" altLang="zh-CN" sz="3200" b="1">
                <a:solidFill>
                  <a:srgbClr val="FFCCFF"/>
                </a:solidFill>
                <a:latin typeface="Times New Roman" panose="02020603050405020304" pitchFamily="18" charset="0"/>
                <a:ea typeface="隶书" panose="02010509060101010101" pitchFamily="49" charset="-122"/>
              </a:rPr>
              <a:t>,</a:t>
            </a:r>
            <a:r>
              <a:rPr kumimoji="1" lang="zh-CN" altLang="en-US" sz="3200" b="1">
                <a:solidFill>
                  <a:srgbClr val="FFCCFF"/>
                </a:solidFill>
                <a:latin typeface="Times New Roman" panose="02020603050405020304" pitchFamily="18" charset="0"/>
                <a:ea typeface="隶书" panose="02010509060101010101" pitchFamily="49" charset="-122"/>
              </a:rPr>
              <a:t>凄清，又惆怅。</a:t>
            </a:r>
            <a:r>
              <a:rPr kumimoji="1" lang="zh-CN" altLang="en-US" sz="2400" b="1">
                <a:solidFill>
                  <a:srgbClr val="FFCCFF"/>
                </a:solidFill>
                <a:latin typeface="Times New Roman" panose="02020603050405020304" pitchFamily="18" charset="0"/>
                <a:ea typeface="宋体" panose="02010600030101010101" pitchFamily="2" charset="-122"/>
              </a:rPr>
              <a:t> </a:t>
            </a:r>
          </a:p>
        </p:txBody>
      </p:sp>
      <p:sp>
        <p:nvSpPr>
          <p:cNvPr id="107528" name="Text Box 8"/>
          <p:cNvSpPr txBox="1">
            <a:spLocks noChangeArrowheads="1"/>
          </p:cNvSpPr>
          <p:nvPr/>
        </p:nvSpPr>
        <p:spPr bwMode="auto">
          <a:xfrm>
            <a:off x="7467600" y="1590676"/>
            <a:ext cx="2743200" cy="4244975"/>
          </a:xfrm>
          <a:prstGeom prst="rect">
            <a:avLst/>
          </a:prstGeom>
          <a:noFill/>
          <a:ln w="9525">
            <a:solidFill>
              <a:srgbClr val="CCECFF"/>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89803" dir="2700000" algn="ctr" rotWithShape="0">
                    <a:schemeClr val="bg2"/>
                  </a:outerShdw>
                </a:effectLst>
              </a14:hiddenEffects>
            </a:ext>
          </a:extLst>
        </p:spPr>
        <p:txBody>
          <a:bodyPr anchor="b">
            <a:spAutoFit/>
          </a:bodyPr>
          <a:lstStyle/>
          <a:p>
            <a:pPr fontAlgn="base">
              <a:spcBef>
                <a:spcPct val="50000"/>
              </a:spcBef>
              <a:spcAft>
                <a:spcPct val="0"/>
              </a:spcAft>
            </a:pPr>
            <a:r>
              <a:rPr kumimoji="1" lang="zh-CN" altLang="en-US" sz="3200">
                <a:solidFill>
                  <a:srgbClr val="CCFFCC"/>
                </a:solidFill>
                <a:latin typeface="Times New Roman" panose="02020603050405020304" pitchFamily="18" charset="0"/>
                <a:ea typeface="隶书" panose="02010509060101010101" pitchFamily="49" charset="-122"/>
              </a:rPr>
              <a:t>表面上是说姑娘</a:t>
            </a:r>
            <a:r>
              <a:rPr kumimoji="1" lang="en-US" altLang="zh-CN" sz="3200">
                <a:solidFill>
                  <a:srgbClr val="CCFFCC"/>
                </a:solidFill>
                <a:latin typeface="Times New Roman" panose="02020603050405020304" pitchFamily="18" charset="0"/>
                <a:ea typeface="隶书" panose="02010509060101010101" pitchFamily="49" charset="-122"/>
              </a:rPr>
              <a:t>,</a:t>
            </a:r>
            <a:r>
              <a:rPr kumimoji="1" lang="zh-CN" altLang="en-US" sz="3200">
                <a:solidFill>
                  <a:srgbClr val="CCFFCC"/>
                </a:solidFill>
                <a:latin typeface="Times New Roman" panose="02020603050405020304" pitchFamily="18" charset="0"/>
                <a:ea typeface="隶书" panose="02010509060101010101" pitchFamily="49" charset="-122"/>
              </a:rPr>
              <a:t>实际上是在说诗人自己。他因为理想难以实现</a:t>
            </a:r>
            <a:r>
              <a:rPr kumimoji="1" lang="en-US" altLang="zh-CN" sz="3200">
                <a:solidFill>
                  <a:srgbClr val="CCFFCC"/>
                </a:solidFill>
                <a:latin typeface="Times New Roman" panose="02020603050405020304" pitchFamily="18" charset="0"/>
                <a:ea typeface="隶书" panose="02010509060101010101" pitchFamily="49" charset="-122"/>
              </a:rPr>
              <a:t>,</a:t>
            </a:r>
            <a:r>
              <a:rPr kumimoji="1" lang="zh-CN" altLang="en-US" sz="3200">
                <a:solidFill>
                  <a:srgbClr val="CCFFCC"/>
                </a:solidFill>
                <a:latin typeface="Times New Roman" panose="02020603050405020304" pitchFamily="18" charset="0"/>
                <a:ea typeface="隶书" panose="02010509060101010101" pitchFamily="49" charset="-122"/>
              </a:rPr>
              <a:t>心情是冷漠</a:t>
            </a:r>
            <a:r>
              <a:rPr kumimoji="1" lang="en-US" altLang="zh-CN" sz="3200">
                <a:solidFill>
                  <a:srgbClr val="CCFFCC"/>
                </a:solidFill>
                <a:latin typeface="Times New Roman" panose="02020603050405020304" pitchFamily="18" charset="0"/>
                <a:ea typeface="隶书" panose="02010509060101010101" pitchFamily="49" charset="-122"/>
              </a:rPr>
              <a:t>,</a:t>
            </a:r>
            <a:r>
              <a:rPr kumimoji="1" lang="zh-CN" altLang="en-US" sz="3200">
                <a:solidFill>
                  <a:srgbClr val="CCFFCC"/>
                </a:solidFill>
                <a:latin typeface="Times New Roman" panose="02020603050405020304" pitchFamily="18" charset="0"/>
                <a:ea typeface="隶书" panose="02010509060101010101" pitchFamily="49" charset="-122"/>
              </a:rPr>
              <a:t>凄清又惆怅的。</a:t>
            </a:r>
          </a:p>
          <a:p>
            <a:pPr fontAlgn="base">
              <a:spcBef>
                <a:spcPct val="50000"/>
              </a:spcBef>
              <a:spcAft>
                <a:spcPct val="0"/>
              </a:spcAft>
            </a:pPr>
            <a:endParaRPr kumimoji="1" lang="en-US" altLang="zh-CN" sz="3200">
              <a:solidFill>
                <a:srgbClr val="CCFFCC"/>
              </a:solidFill>
              <a:latin typeface="Times New Roman" panose="02020603050405020304" pitchFamily="18" charset="0"/>
              <a:ea typeface="隶书" panose="02010509060101010101" pitchFamily="49" charset="-122"/>
            </a:endParaRPr>
          </a:p>
        </p:txBody>
      </p:sp>
      <p:sp>
        <p:nvSpPr>
          <p:cNvPr id="107529" name="AutoShape 9"/>
          <p:cNvSpPr>
            <a:spLocks noChangeArrowheads="1"/>
          </p:cNvSpPr>
          <p:nvPr/>
        </p:nvSpPr>
        <p:spPr bwMode="auto">
          <a:xfrm>
            <a:off x="6324600" y="2590800"/>
            <a:ext cx="1143000" cy="1600200"/>
          </a:xfrm>
          <a:prstGeom prst="rightArrow">
            <a:avLst>
              <a:gd name="adj1" fmla="val 50000"/>
              <a:gd name="adj2" fmla="val 25000"/>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8399940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7525"/>
                                        </p:tgtEl>
                                        <p:attrNameLst>
                                          <p:attrName>style.visibility</p:attrName>
                                        </p:attrNameLst>
                                      </p:cBhvr>
                                      <p:to>
                                        <p:strVal val="visible"/>
                                      </p:to>
                                    </p:set>
                                    <p:animEffect transition="in" filter="checkerboard(across)">
                                      <p:cBhvr>
                                        <p:cTn id="7" dur="500"/>
                                        <p:tgtEl>
                                          <p:spTgt spid="10752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8" fill="hold" nodeType="clickEffect">
                                  <p:stCondLst>
                                    <p:cond delay="0"/>
                                  </p:stCondLst>
                                  <p:childTnLst>
                                    <p:set>
                                      <p:cBhvr>
                                        <p:cTn id="11" dur="1" fill="hold">
                                          <p:stCondLst>
                                            <p:cond delay="0"/>
                                          </p:stCondLst>
                                        </p:cTn>
                                        <p:tgtEl>
                                          <p:spTgt spid="107529"/>
                                        </p:tgtEl>
                                        <p:attrNameLst>
                                          <p:attrName>style.visibility</p:attrName>
                                        </p:attrNameLst>
                                      </p:cBhvr>
                                      <p:to>
                                        <p:strVal val="visible"/>
                                      </p:to>
                                    </p:set>
                                    <p:anim calcmode="lin" valueType="num">
                                      <p:cBhvr>
                                        <p:cTn id="12" dur="500" fill="hold"/>
                                        <p:tgtEl>
                                          <p:spTgt spid="107529"/>
                                        </p:tgtEl>
                                        <p:attrNameLst>
                                          <p:attrName>ppt_x</p:attrName>
                                        </p:attrNameLst>
                                      </p:cBhvr>
                                      <p:tavLst>
                                        <p:tav tm="0">
                                          <p:val>
                                            <p:strVal val="#ppt_x-#ppt_w/2"/>
                                          </p:val>
                                        </p:tav>
                                        <p:tav tm="100000">
                                          <p:val>
                                            <p:strVal val="#ppt_x"/>
                                          </p:val>
                                        </p:tav>
                                      </p:tavLst>
                                    </p:anim>
                                    <p:anim calcmode="lin" valueType="num">
                                      <p:cBhvr>
                                        <p:cTn id="13" dur="500" fill="hold"/>
                                        <p:tgtEl>
                                          <p:spTgt spid="107529"/>
                                        </p:tgtEl>
                                        <p:attrNameLst>
                                          <p:attrName>ppt_y</p:attrName>
                                        </p:attrNameLst>
                                      </p:cBhvr>
                                      <p:tavLst>
                                        <p:tav tm="0">
                                          <p:val>
                                            <p:strVal val="#ppt_y"/>
                                          </p:val>
                                        </p:tav>
                                        <p:tav tm="100000">
                                          <p:val>
                                            <p:strVal val="#ppt_y"/>
                                          </p:val>
                                        </p:tav>
                                      </p:tavLst>
                                    </p:anim>
                                    <p:anim calcmode="lin" valueType="num">
                                      <p:cBhvr>
                                        <p:cTn id="14" dur="500" fill="hold"/>
                                        <p:tgtEl>
                                          <p:spTgt spid="107529"/>
                                        </p:tgtEl>
                                        <p:attrNameLst>
                                          <p:attrName>ppt_w</p:attrName>
                                        </p:attrNameLst>
                                      </p:cBhvr>
                                      <p:tavLst>
                                        <p:tav tm="0">
                                          <p:val>
                                            <p:fltVal val="0"/>
                                          </p:val>
                                        </p:tav>
                                        <p:tav tm="100000">
                                          <p:val>
                                            <p:strVal val="#ppt_w"/>
                                          </p:val>
                                        </p:tav>
                                      </p:tavLst>
                                    </p:anim>
                                    <p:anim calcmode="lin" valueType="num">
                                      <p:cBhvr>
                                        <p:cTn id="15" dur="500" fill="hold"/>
                                        <p:tgtEl>
                                          <p:spTgt spid="107529"/>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07528"/>
                                        </p:tgtEl>
                                        <p:attrNameLst>
                                          <p:attrName>style.visibility</p:attrName>
                                        </p:attrNameLst>
                                      </p:cBhvr>
                                      <p:to>
                                        <p:strVal val="visible"/>
                                      </p:to>
                                    </p:set>
                                    <p:animEffect transition="in" filter="dissolve">
                                      <p:cBhvr>
                                        <p:cTn id="20" dur="500"/>
                                        <p:tgtEl>
                                          <p:spTgt spid="1075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5" grpId="0" animBg="1" autoUpdateAnimBg="0"/>
      <p:bldP spid="107528"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4516" name="Text Box 4"/>
          <p:cNvSpPr txBox="1">
            <a:spLocks noChangeArrowheads="1"/>
          </p:cNvSpPr>
          <p:nvPr>
            <p:ph type="title"/>
          </p:nvPr>
        </p:nvSpPr>
        <p:spPr>
          <a:xfrm>
            <a:off x="1524000" y="0"/>
            <a:ext cx="2514600" cy="762000"/>
          </a:xfrm>
          <a:noFill/>
          <a:ln/>
          <a:extLs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a:lstStyle/>
          <a:p>
            <a:pPr algn="l">
              <a:spcBef>
                <a:spcPct val="50000"/>
              </a:spcBef>
            </a:pPr>
            <a:r>
              <a:rPr lang="zh-CN" altLang="en-US" b="1">
                <a:solidFill>
                  <a:srgbClr val="FFFFCC"/>
                </a:solidFill>
                <a:effectLst>
                  <a:outerShdw blurRad="38100" dist="38100" dir="2700000" algn="tl">
                    <a:srgbClr val="FFFFFF"/>
                  </a:outerShdw>
                </a:effectLst>
                <a:latin typeface="Trebuchet MS" panose="020B0603020202020204" pitchFamily="34" charset="0"/>
                <a:ea typeface="华文彩云" panose="02010800040101010101" pitchFamily="2" charset="-122"/>
              </a:rPr>
              <a:t>作者简介</a:t>
            </a:r>
          </a:p>
        </p:txBody>
      </p:sp>
      <p:pic>
        <p:nvPicPr>
          <p:cNvPr id="64517" name="Picture 5" descr="xinsrc_0120802051019343286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143000"/>
            <a:ext cx="3276600" cy="4648200"/>
          </a:xfrm>
          <a:prstGeom prst="rect">
            <a:avLst/>
          </a:prstGeom>
          <a:noFill/>
          <a:extLst>
            <a:ext uri="{909E8E84-426E-40DD-AFC4-6F175D3DCCD1}">
              <a14:hiddenFill xmlns:a14="http://schemas.microsoft.com/office/drawing/2010/main">
                <a:solidFill>
                  <a:srgbClr val="FFFFFF"/>
                </a:solidFill>
              </a14:hiddenFill>
            </a:ext>
          </a:extLst>
        </p:spPr>
      </p:pic>
      <p:sp>
        <p:nvSpPr>
          <p:cNvPr id="64518" name="Text Box 6"/>
          <p:cNvSpPr txBox="1">
            <a:spLocks noChangeArrowheads="1"/>
          </p:cNvSpPr>
          <p:nvPr/>
        </p:nvSpPr>
        <p:spPr bwMode="auto">
          <a:xfrm>
            <a:off x="4953000" y="228601"/>
            <a:ext cx="5715000" cy="585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2800" b="1">
                <a:solidFill>
                  <a:srgbClr val="FFFFCC"/>
                </a:solidFill>
                <a:latin typeface="黑体" panose="02010609060101010101" pitchFamily="49" charset="-122"/>
                <a:ea typeface="黑体" panose="02010609060101010101" pitchFamily="49" charset="-122"/>
              </a:rPr>
              <a:t>    </a:t>
            </a:r>
            <a:r>
              <a:rPr kumimoji="1" lang="zh-CN" altLang="en-US" sz="2800" b="1">
                <a:solidFill>
                  <a:srgbClr val="FFFFCC"/>
                </a:solidFill>
                <a:latin typeface="黑体" panose="02010609060101010101" pitchFamily="49" charset="-122"/>
                <a:ea typeface="黑体" panose="02010609060101010101" pitchFamily="49" charset="-122"/>
              </a:rPr>
              <a:t>戴望舒（</a:t>
            </a:r>
            <a:r>
              <a:rPr kumimoji="1" lang="en-US" altLang="zh-CN" sz="2800" b="1">
                <a:solidFill>
                  <a:srgbClr val="FFFFCC"/>
                </a:solidFill>
                <a:latin typeface="黑体" panose="02010609060101010101" pitchFamily="49" charset="-122"/>
                <a:ea typeface="黑体" panose="02010609060101010101" pitchFamily="49" charset="-122"/>
              </a:rPr>
              <a:t>1905</a:t>
            </a:r>
            <a:r>
              <a:rPr kumimoji="1" lang="en-US" altLang="zh-CN" sz="2800" b="1">
                <a:solidFill>
                  <a:srgbClr val="FFFFCC"/>
                </a:solidFill>
                <a:latin typeface="Times New Roman" panose="02020603050405020304" pitchFamily="18" charset="0"/>
                <a:ea typeface="黑体" panose="02010609060101010101" pitchFamily="49" charset="-122"/>
              </a:rPr>
              <a:t>——</a:t>
            </a:r>
            <a:r>
              <a:rPr kumimoji="1" lang="en-US" altLang="zh-CN" sz="2800" b="1">
                <a:solidFill>
                  <a:srgbClr val="FFFFCC"/>
                </a:solidFill>
                <a:latin typeface="黑体" panose="02010609060101010101" pitchFamily="49" charset="-122"/>
                <a:ea typeface="黑体" panose="02010609060101010101" pitchFamily="49" charset="-122"/>
              </a:rPr>
              <a:t>1950</a:t>
            </a:r>
            <a:r>
              <a:rPr kumimoji="1" lang="zh-CN" altLang="en-US" sz="2800" b="1">
                <a:solidFill>
                  <a:srgbClr val="FFFFCC"/>
                </a:solidFill>
                <a:latin typeface="黑体" panose="02010609060101010101" pitchFamily="49" charset="-122"/>
                <a:ea typeface="黑体" panose="02010609060101010101" pitchFamily="49" charset="-122"/>
              </a:rPr>
              <a:t>），浙江杭州人。现代派象征主义诗人。</a:t>
            </a:r>
            <a:r>
              <a:rPr kumimoji="1" lang="en-US" altLang="zh-CN" sz="2800" b="1">
                <a:solidFill>
                  <a:srgbClr val="FFFFCC"/>
                </a:solidFill>
                <a:latin typeface="黑体" panose="02010609060101010101" pitchFamily="49" charset="-122"/>
                <a:ea typeface="黑体" panose="02010609060101010101" pitchFamily="49" charset="-122"/>
              </a:rPr>
              <a:t>1924</a:t>
            </a:r>
            <a:r>
              <a:rPr kumimoji="1" lang="zh-CN" altLang="en-US" sz="2800" b="1">
                <a:solidFill>
                  <a:srgbClr val="FFFFCC"/>
                </a:solidFill>
                <a:latin typeface="黑体" panose="02010609060101010101" pitchFamily="49" charset="-122"/>
                <a:ea typeface="黑体" panose="02010609060101010101" pitchFamily="49" charset="-122"/>
              </a:rPr>
              <a:t>年考入上海大学文学系，</a:t>
            </a:r>
            <a:r>
              <a:rPr kumimoji="1" lang="en-US" altLang="zh-CN" sz="2800" b="1">
                <a:solidFill>
                  <a:srgbClr val="FFFFCC"/>
                </a:solidFill>
                <a:latin typeface="黑体" panose="02010609060101010101" pitchFamily="49" charset="-122"/>
                <a:ea typeface="黑体" panose="02010609060101010101" pitchFamily="49" charset="-122"/>
              </a:rPr>
              <a:t>1925</a:t>
            </a:r>
            <a:r>
              <a:rPr kumimoji="1" lang="zh-CN" altLang="en-US" sz="2800" b="1">
                <a:solidFill>
                  <a:srgbClr val="FFFFCC"/>
                </a:solidFill>
                <a:latin typeface="黑体" panose="02010609060101010101" pitchFamily="49" charset="-122"/>
                <a:ea typeface="黑体" panose="02010609060101010101" pitchFamily="49" charset="-122"/>
              </a:rPr>
              <a:t>年转入震旦大学法文班，</a:t>
            </a:r>
            <a:r>
              <a:rPr kumimoji="1" lang="en-US" altLang="zh-CN" sz="2800" b="1">
                <a:solidFill>
                  <a:srgbClr val="FFFFCC"/>
                </a:solidFill>
                <a:latin typeface="黑体" panose="02010609060101010101" pitchFamily="49" charset="-122"/>
                <a:ea typeface="黑体" panose="02010609060101010101" pitchFamily="49" charset="-122"/>
              </a:rPr>
              <a:t>1928</a:t>
            </a:r>
            <a:r>
              <a:rPr kumimoji="1" lang="zh-CN" altLang="en-US" sz="2800" b="1">
                <a:solidFill>
                  <a:srgbClr val="FFFFCC"/>
                </a:solidFill>
                <a:latin typeface="黑体" panose="02010609060101010101" pitchFamily="49" charset="-122"/>
                <a:ea typeface="黑体" panose="02010609060101010101" pitchFamily="49" charset="-122"/>
              </a:rPr>
              <a:t>年发表成名作</a:t>
            </a:r>
            <a:r>
              <a:rPr kumimoji="1" lang="en-US" altLang="zh-CN" sz="2800" b="1">
                <a:solidFill>
                  <a:srgbClr val="FFFFCC"/>
                </a:solidFill>
                <a:latin typeface="黑体" panose="02010609060101010101" pitchFamily="49" charset="-122"/>
                <a:ea typeface="黑体" panose="02010609060101010101" pitchFamily="49" charset="-122"/>
              </a:rPr>
              <a:t>《</a:t>
            </a:r>
            <a:r>
              <a:rPr kumimoji="1" lang="zh-CN" altLang="en-US" sz="2800" b="1">
                <a:solidFill>
                  <a:srgbClr val="FFFFCC"/>
                </a:solidFill>
                <a:latin typeface="黑体" panose="02010609060101010101" pitchFamily="49" charset="-122"/>
                <a:ea typeface="黑体" panose="02010609060101010101" pitchFamily="49" charset="-122"/>
              </a:rPr>
              <a:t>雨巷</a:t>
            </a:r>
            <a:r>
              <a:rPr kumimoji="1" lang="en-US" altLang="zh-CN" sz="2800" b="1">
                <a:solidFill>
                  <a:srgbClr val="FFFFCC"/>
                </a:solidFill>
                <a:latin typeface="黑体" panose="02010609060101010101" pitchFamily="49" charset="-122"/>
                <a:ea typeface="黑体" panose="02010609060101010101" pitchFamily="49" charset="-122"/>
              </a:rPr>
              <a:t>》</a:t>
            </a:r>
            <a:r>
              <a:rPr kumimoji="1" lang="zh-CN" altLang="en-US" sz="2800" b="1">
                <a:solidFill>
                  <a:srgbClr val="FFFFCC"/>
                </a:solidFill>
                <a:latin typeface="黑体" panose="02010609060101010101" pitchFamily="49" charset="-122"/>
                <a:ea typeface="黑体" panose="02010609060101010101" pitchFamily="49" charset="-122"/>
              </a:rPr>
              <a:t>，</a:t>
            </a:r>
            <a:r>
              <a:rPr kumimoji="1" lang="en-US" altLang="zh-CN" sz="2800" b="1">
                <a:solidFill>
                  <a:srgbClr val="FFFFCC"/>
                </a:solidFill>
                <a:latin typeface="黑体" panose="02010609060101010101" pitchFamily="49" charset="-122"/>
                <a:ea typeface="黑体" panose="02010609060101010101" pitchFamily="49" charset="-122"/>
              </a:rPr>
              <a:t>1932</a:t>
            </a:r>
            <a:r>
              <a:rPr kumimoji="1" lang="zh-CN" altLang="en-US" sz="2800" b="1">
                <a:solidFill>
                  <a:srgbClr val="FFFFCC"/>
                </a:solidFill>
                <a:latin typeface="黑体" panose="02010609060101010101" pitchFamily="49" charset="-122"/>
                <a:ea typeface="黑体" panose="02010609060101010101" pitchFamily="49" charset="-122"/>
              </a:rPr>
              <a:t>年参加施蛰存主编</a:t>
            </a:r>
            <a:r>
              <a:rPr kumimoji="1" lang="en-US" altLang="zh-CN" sz="2800" b="1">
                <a:solidFill>
                  <a:srgbClr val="FFFFCC"/>
                </a:solidFill>
                <a:latin typeface="黑体" panose="02010609060101010101" pitchFamily="49" charset="-122"/>
                <a:ea typeface="黑体" panose="02010609060101010101" pitchFamily="49" charset="-122"/>
              </a:rPr>
              <a:t>《</a:t>
            </a:r>
            <a:r>
              <a:rPr kumimoji="1" lang="zh-CN" altLang="en-US" sz="2800" b="1">
                <a:solidFill>
                  <a:srgbClr val="FFFFCC"/>
                </a:solidFill>
                <a:latin typeface="黑体" panose="02010609060101010101" pitchFamily="49" charset="-122"/>
                <a:ea typeface="黑体" panose="02010609060101010101" pitchFamily="49" charset="-122"/>
              </a:rPr>
              <a:t>现代</a:t>
            </a:r>
            <a:r>
              <a:rPr kumimoji="1" lang="en-US" altLang="zh-CN" sz="2800" b="1">
                <a:solidFill>
                  <a:srgbClr val="FFFFCC"/>
                </a:solidFill>
                <a:latin typeface="黑体" panose="02010609060101010101" pitchFamily="49" charset="-122"/>
                <a:ea typeface="黑体" panose="02010609060101010101" pitchFamily="49" charset="-122"/>
              </a:rPr>
              <a:t>》</a:t>
            </a:r>
            <a:r>
              <a:rPr kumimoji="1" lang="zh-CN" altLang="en-US" sz="2800" b="1">
                <a:solidFill>
                  <a:srgbClr val="FFFFCC"/>
                </a:solidFill>
                <a:latin typeface="黑体" panose="02010609060101010101" pitchFamily="49" charset="-122"/>
                <a:ea typeface="黑体" panose="02010609060101010101" pitchFamily="49" charset="-122"/>
              </a:rPr>
              <a:t>杂志的创作，并成为</a:t>
            </a:r>
            <a:r>
              <a:rPr kumimoji="1" lang="en-US" altLang="zh-CN" sz="2800" b="1">
                <a:solidFill>
                  <a:srgbClr val="FFFFCC"/>
                </a:solidFill>
                <a:latin typeface="黑体" panose="02010609060101010101" pitchFamily="49" charset="-122"/>
                <a:ea typeface="黑体" panose="02010609060101010101" pitchFamily="49" charset="-122"/>
              </a:rPr>
              <a:t>30</a:t>
            </a:r>
            <a:r>
              <a:rPr kumimoji="1" lang="zh-CN" altLang="en-US" sz="2800" b="1">
                <a:solidFill>
                  <a:srgbClr val="FFFFCC"/>
                </a:solidFill>
                <a:latin typeface="黑体" panose="02010609060101010101" pitchFamily="49" charset="-122"/>
                <a:ea typeface="黑体" panose="02010609060101010101" pitchFamily="49" charset="-122"/>
              </a:rPr>
              <a:t>年代</a:t>
            </a:r>
            <a:r>
              <a:rPr kumimoji="1" lang="zh-CN" altLang="en-US" sz="2800" b="1">
                <a:solidFill>
                  <a:srgbClr val="FFFFCC"/>
                </a:solidFill>
                <a:latin typeface="Times New Roman" panose="02020603050405020304" pitchFamily="18" charset="0"/>
                <a:ea typeface="黑体" panose="02010609060101010101" pitchFamily="49" charset="-122"/>
              </a:rPr>
              <a:t>“</a:t>
            </a:r>
            <a:r>
              <a:rPr kumimoji="1" lang="zh-CN" altLang="en-US" sz="2800" b="1">
                <a:solidFill>
                  <a:srgbClr val="FFFFCC"/>
                </a:solidFill>
                <a:latin typeface="黑体" panose="02010609060101010101" pitchFamily="49" charset="-122"/>
                <a:ea typeface="黑体" panose="02010609060101010101" pitchFamily="49" charset="-122"/>
              </a:rPr>
              <a:t>现代派</a:t>
            </a:r>
            <a:r>
              <a:rPr kumimoji="1" lang="zh-CN" altLang="en-US" sz="2800" b="1">
                <a:solidFill>
                  <a:srgbClr val="FFFFCC"/>
                </a:solidFill>
                <a:latin typeface="Times New Roman" panose="02020603050405020304" pitchFamily="18" charset="0"/>
                <a:ea typeface="黑体" panose="02010609060101010101" pitchFamily="49" charset="-122"/>
              </a:rPr>
              <a:t>”</a:t>
            </a:r>
            <a:r>
              <a:rPr kumimoji="1" lang="zh-CN" altLang="en-US" sz="2800" b="1">
                <a:solidFill>
                  <a:srgbClr val="FFFFCC"/>
                </a:solidFill>
                <a:latin typeface="黑体" panose="02010609060101010101" pitchFamily="49" charset="-122"/>
                <a:ea typeface="黑体" panose="02010609060101010101" pitchFamily="49" charset="-122"/>
              </a:rPr>
              <a:t>诗人群体的领袖。</a:t>
            </a:r>
          </a:p>
          <a:p>
            <a:pPr fontAlgn="base">
              <a:spcBef>
                <a:spcPct val="50000"/>
              </a:spcBef>
              <a:spcAft>
                <a:spcPct val="0"/>
              </a:spcAft>
            </a:pPr>
            <a:r>
              <a:rPr kumimoji="1" lang="zh-CN" altLang="en-US" sz="2800" b="1">
                <a:solidFill>
                  <a:srgbClr val="FFFFCC"/>
                </a:solidFill>
                <a:latin typeface="黑体" panose="02010609060101010101" pitchFamily="49" charset="-122"/>
                <a:ea typeface="黑体" panose="02010609060101010101" pitchFamily="49" charset="-122"/>
              </a:rPr>
              <a:t>   </a:t>
            </a:r>
            <a:r>
              <a:rPr kumimoji="1" lang="en-US" altLang="zh-CN" sz="2800" b="1">
                <a:solidFill>
                  <a:srgbClr val="FFFFCC"/>
                </a:solidFill>
                <a:latin typeface="黑体" panose="02010609060101010101" pitchFamily="49" charset="-122"/>
                <a:ea typeface="黑体" panose="02010609060101010101" pitchFamily="49" charset="-122"/>
              </a:rPr>
              <a:t>《</a:t>
            </a:r>
            <a:r>
              <a:rPr kumimoji="1" lang="zh-CN" altLang="en-US" sz="2800" b="1">
                <a:solidFill>
                  <a:srgbClr val="FFFFCC"/>
                </a:solidFill>
                <a:latin typeface="黑体" panose="02010609060101010101" pitchFamily="49" charset="-122"/>
                <a:ea typeface="黑体" panose="02010609060101010101" pitchFamily="49" charset="-122"/>
              </a:rPr>
              <a:t>雨巷</a:t>
            </a:r>
            <a:r>
              <a:rPr kumimoji="1" lang="en-US" altLang="zh-CN" sz="2800" b="1">
                <a:solidFill>
                  <a:srgbClr val="FFFFCC"/>
                </a:solidFill>
                <a:latin typeface="黑体" panose="02010609060101010101" pitchFamily="49" charset="-122"/>
                <a:ea typeface="黑体" panose="02010609060101010101" pitchFamily="49" charset="-122"/>
              </a:rPr>
              <a:t>》</a:t>
            </a:r>
            <a:r>
              <a:rPr kumimoji="1" lang="zh-CN" altLang="en-US" sz="2800" b="1">
                <a:solidFill>
                  <a:srgbClr val="FFFFCC"/>
                </a:solidFill>
                <a:latin typeface="黑体" panose="02010609060101010101" pitchFamily="49" charset="-122"/>
                <a:ea typeface="黑体" panose="02010609060101010101" pitchFamily="49" charset="-122"/>
              </a:rPr>
              <a:t>最初发表在</a:t>
            </a:r>
            <a:r>
              <a:rPr kumimoji="1" lang="en-US" altLang="zh-CN" sz="2800" b="1">
                <a:solidFill>
                  <a:srgbClr val="FFFFCC"/>
                </a:solidFill>
                <a:latin typeface="黑体" panose="02010609060101010101" pitchFamily="49" charset="-122"/>
                <a:ea typeface="黑体" panose="02010609060101010101" pitchFamily="49" charset="-122"/>
              </a:rPr>
              <a:t>1928</a:t>
            </a:r>
            <a:r>
              <a:rPr kumimoji="1" lang="zh-CN" altLang="en-US" sz="2800" b="1">
                <a:solidFill>
                  <a:srgbClr val="FFFFCC"/>
                </a:solidFill>
                <a:latin typeface="黑体" panose="02010609060101010101" pitchFamily="49" charset="-122"/>
                <a:ea typeface="黑体" panose="02010609060101010101" pitchFamily="49" charset="-122"/>
              </a:rPr>
              <a:t>年</a:t>
            </a:r>
            <a:r>
              <a:rPr kumimoji="1" lang="en-US" altLang="zh-CN" sz="2800" b="1">
                <a:solidFill>
                  <a:srgbClr val="FFFFCC"/>
                </a:solidFill>
                <a:latin typeface="黑体" panose="02010609060101010101" pitchFamily="49" charset="-122"/>
                <a:ea typeface="黑体" panose="02010609060101010101" pitchFamily="49" charset="-122"/>
              </a:rPr>
              <a:t>《</a:t>
            </a:r>
            <a:r>
              <a:rPr kumimoji="1" lang="zh-CN" altLang="en-US" sz="2800" b="1">
                <a:solidFill>
                  <a:srgbClr val="FFFFCC"/>
                </a:solidFill>
                <a:latin typeface="黑体" panose="02010609060101010101" pitchFamily="49" charset="-122"/>
                <a:ea typeface="黑体" panose="02010609060101010101" pitchFamily="49" charset="-122"/>
              </a:rPr>
              <a:t>小说月报</a:t>
            </a:r>
            <a:r>
              <a:rPr kumimoji="1" lang="en-US" altLang="zh-CN" sz="2800" b="1">
                <a:solidFill>
                  <a:srgbClr val="FFFFCC"/>
                </a:solidFill>
                <a:latin typeface="黑体" panose="02010609060101010101" pitchFamily="49" charset="-122"/>
                <a:ea typeface="黑体" panose="02010609060101010101" pitchFamily="49" charset="-122"/>
              </a:rPr>
              <a:t>》</a:t>
            </a:r>
            <a:r>
              <a:rPr kumimoji="1" lang="zh-CN" altLang="en-US" sz="2800" b="1">
                <a:solidFill>
                  <a:srgbClr val="FFFFCC"/>
                </a:solidFill>
                <a:latin typeface="黑体" panose="02010609060101010101" pitchFamily="49" charset="-122"/>
                <a:ea typeface="黑体" panose="02010609060101010101" pitchFamily="49" charset="-122"/>
              </a:rPr>
              <a:t>上，引起很大反响，叶圣陶称</a:t>
            </a:r>
            <a:r>
              <a:rPr kumimoji="1" lang="en-US" altLang="zh-CN" sz="2800" b="1">
                <a:solidFill>
                  <a:srgbClr val="FFFFCC"/>
                </a:solidFill>
                <a:latin typeface="黑体" panose="02010609060101010101" pitchFamily="49" charset="-122"/>
                <a:ea typeface="黑体" panose="02010609060101010101" pitchFamily="49" charset="-122"/>
              </a:rPr>
              <a:t>《</a:t>
            </a:r>
            <a:r>
              <a:rPr kumimoji="1" lang="zh-CN" altLang="en-US" sz="2800" b="1">
                <a:solidFill>
                  <a:srgbClr val="FFFFCC"/>
                </a:solidFill>
                <a:latin typeface="黑体" panose="02010609060101010101" pitchFamily="49" charset="-122"/>
                <a:ea typeface="黑体" panose="02010609060101010101" pitchFamily="49" charset="-122"/>
              </a:rPr>
              <a:t>雨巷</a:t>
            </a:r>
            <a:r>
              <a:rPr kumimoji="1" lang="en-US" altLang="zh-CN" sz="2800" b="1">
                <a:solidFill>
                  <a:srgbClr val="FFFFCC"/>
                </a:solidFill>
                <a:latin typeface="黑体" panose="02010609060101010101" pitchFamily="49" charset="-122"/>
                <a:ea typeface="黑体" panose="02010609060101010101" pitchFamily="49" charset="-122"/>
              </a:rPr>
              <a:t>》</a:t>
            </a:r>
            <a:r>
              <a:rPr kumimoji="1" lang="en-US" altLang="zh-CN" sz="2800" b="1">
                <a:solidFill>
                  <a:srgbClr val="FFFFCC"/>
                </a:solidFill>
                <a:latin typeface="Times New Roman" panose="02020603050405020304" pitchFamily="18" charset="0"/>
                <a:ea typeface="黑体" panose="02010609060101010101" pitchFamily="49" charset="-122"/>
              </a:rPr>
              <a:t>“</a:t>
            </a:r>
            <a:r>
              <a:rPr kumimoji="1" lang="zh-CN" altLang="en-US" sz="2800" b="1">
                <a:solidFill>
                  <a:srgbClr val="FFFFCC"/>
                </a:solidFill>
                <a:latin typeface="黑体" panose="02010609060101010101" pitchFamily="49" charset="-122"/>
                <a:ea typeface="黑体" panose="02010609060101010101" pitchFamily="49" charset="-122"/>
              </a:rPr>
              <a:t>替新诗的音节开了一个新纪元</a:t>
            </a:r>
            <a:r>
              <a:rPr kumimoji="1" lang="zh-CN" altLang="en-US" sz="2800" b="1">
                <a:solidFill>
                  <a:srgbClr val="FFFFCC"/>
                </a:solidFill>
                <a:latin typeface="Times New Roman" panose="02020603050405020304" pitchFamily="18" charset="0"/>
                <a:ea typeface="黑体" panose="02010609060101010101" pitchFamily="49" charset="-122"/>
              </a:rPr>
              <a:t>”</a:t>
            </a:r>
            <a:r>
              <a:rPr kumimoji="1" lang="zh-CN" altLang="en-US" sz="2800" b="1">
                <a:solidFill>
                  <a:srgbClr val="FFFFCC"/>
                </a:solidFill>
                <a:latin typeface="黑体" panose="02010609060101010101" pitchFamily="49" charset="-122"/>
                <a:ea typeface="黑体" panose="02010609060101010101" pitchFamily="49" charset="-122"/>
              </a:rPr>
              <a:t>，戴望舒也因此诗获得</a:t>
            </a:r>
            <a:r>
              <a:rPr kumimoji="1" lang="zh-CN" altLang="en-US" sz="2800" b="1">
                <a:solidFill>
                  <a:srgbClr val="FFFFCC"/>
                </a:solidFill>
                <a:latin typeface="Times New Roman" panose="02020603050405020304" pitchFamily="18" charset="0"/>
                <a:ea typeface="黑体" panose="02010609060101010101" pitchFamily="49" charset="-122"/>
              </a:rPr>
              <a:t>“</a:t>
            </a:r>
            <a:r>
              <a:rPr kumimoji="1" lang="zh-CN" altLang="en-US" sz="2800" b="1">
                <a:solidFill>
                  <a:srgbClr val="FFFFCC"/>
                </a:solidFill>
                <a:latin typeface="黑体" panose="02010609060101010101" pitchFamily="49" charset="-122"/>
                <a:ea typeface="黑体" panose="02010609060101010101" pitchFamily="49" charset="-122"/>
              </a:rPr>
              <a:t>雨巷诗人</a:t>
            </a:r>
            <a:r>
              <a:rPr kumimoji="1" lang="zh-CN" altLang="en-US" sz="2800" b="1">
                <a:solidFill>
                  <a:srgbClr val="FFFFCC"/>
                </a:solidFill>
                <a:latin typeface="Times New Roman" panose="02020603050405020304" pitchFamily="18" charset="0"/>
                <a:ea typeface="黑体" panose="02010609060101010101" pitchFamily="49" charset="-122"/>
              </a:rPr>
              <a:t>”</a:t>
            </a:r>
            <a:r>
              <a:rPr kumimoji="1" lang="zh-CN" altLang="en-US" sz="2800" b="1">
                <a:solidFill>
                  <a:srgbClr val="FFFFCC"/>
                </a:solidFill>
                <a:latin typeface="黑体" panose="02010609060101010101" pitchFamily="49" charset="-122"/>
                <a:ea typeface="黑体" panose="02010609060101010101" pitchFamily="49" charset="-122"/>
              </a:rPr>
              <a:t>的称号。</a:t>
            </a:r>
          </a:p>
        </p:txBody>
      </p:sp>
    </p:spTree>
    <p:extLst>
      <p:ext uri="{BB962C8B-B14F-4D97-AF65-F5344CB8AC3E}">
        <p14:creationId xmlns:p14="http://schemas.microsoft.com/office/powerpoint/2010/main" val="35884066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4518"/>
                                        </p:tgtEl>
                                        <p:attrNameLst>
                                          <p:attrName>style.visibility</p:attrName>
                                        </p:attrNameLst>
                                      </p:cBhvr>
                                      <p:to>
                                        <p:strVal val="visible"/>
                                      </p:to>
                                    </p:set>
                                    <p:animEffect transition="in" filter="blinds(horizontal)">
                                      <p:cBhvr>
                                        <p:cTn id="7" dur="500"/>
                                        <p:tgtEl>
                                          <p:spTgt spid="645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64517"/>
                                        </p:tgtEl>
                                        <p:attrNameLst>
                                          <p:attrName>style.visibility</p:attrName>
                                        </p:attrNameLst>
                                      </p:cBhvr>
                                      <p:to>
                                        <p:strVal val="visible"/>
                                      </p:to>
                                    </p:set>
                                    <p:animEffect transition="in" filter="dissolve">
                                      <p:cBhvr>
                                        <p:cTn id="12" dur="500"/>
                                        <p:tgtEl>
                                          <p:spTgt spid="64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10594" name="Picture 2" descr="03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39326" y="152400"/>
            <a:ext cx="828675"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10595" name="Picture 3" descr="gif048">
            <a:hlinkClick r:id="rId3" action="ppaction://hlinksldjump"/>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9982200" y="6227764"/>
            <a:ext cx="685800" cy="623887"/>
          </a:xfrm>
          <a:prstGeom prst="rect">
            <a:avLst/>
          </a:prstGeom>
          <a:noFill/>
          <a:extLst>
            <a:ext uri="{909E8E84-426E-40DD-AFC4-6F175D3DCCD1}">
              <a14:hiddenFill xmlns:a14="http://schemas.microsoft.com/office/drawing/2010/main">
                <a:solidFill>
                  <a:srgbClr val="FFFFFF"/>
                </a:solidFill>
              </a14:hiddenFill>
            </a:ext>
          </a:extLst>
        </p:spPr>
      </p:pic>
      <p:sp>
        <p:nvSpPr>
          <p:cNvPr id="110596" name="Text Box 4"/>
          <p:cNvSpPr txBox="1">
            <a:spLocks noChangeArrowheads="1"/>
          </p:cNvSpPr>
          <p:nvPr/>
        </p:nvSpPr>
        <p:spPr bwMode="auto">
          <a:xfrm>
            <a:off x="1524000" y="1"/>
            <a:ext cx="26352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4800" b="1">
                <a:solidFill>
                  <a:srgbClr val="FFFFCC"/>
                </a:solidFill>
                <a:latin typeface="Times New Roman" panose="02020603050405020304" pitchFamily="18" charset="0"/>
                <a:ea typeface="黑体" panose="02010609060101010101" pitchFamily="49" charset="-122"/>
              </a:rPr>
              <a:t>丁香先生</a:t>
            </a:r>
          </a:p>
        </p:txBody>
      </p:sp>
      <p:sp>
        <p:nvSpPr>
          <p:cNvPr id="110599" name="AutoShape 7"/>
          <p:cNvSpPr>
            <a:spLocks noChangeArrowheads="1"/>
          </p:cNvSpPr>
          <p:nvPr/>
        </p:nvSpPr>
        <p:spPr bwMode="auto">
          <a:xfrm>
            <a:off x="5562600" y="2743200"/>
            <a:ext cx="1143000" cy="1600200"/>
          </a:xfrm>
          <a:prstGeom prst="rightArrow">
            <a:avLst>
              <a:gd name="adj1" fmla="val 50000"/>
              <a:gd name="adj2" fmla="val 25000"/>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sp>
        <p:nvSpPr>
          <p:cNvPr id="110600" name="Text Box 8"/>
          <p:cNvSpPr txBox="1">
            <a:spLocks noChangeArrowheads="1"/>
          </p:cNvSpPr>
          <p:nvPr/>
        </p:nvSpPr>
        <p:spPr bwMode="auto">
          <a:xfrm>
            <a:off x="1752600" y="936626"/>
            <a:ext cx="3733800" cy="5345113"/>
          </a:xfrm>
          <a:prstGeom prst="rect">
            <a:avLst/>
          </a:prstGeom>
          <a:noFill/>
          <a:ln w="9525">
            <a:solidFill>
              <a:srgbClr val="CCECFF"/>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89803" dir="2700000" algn="ctr" rotWithShape="0">
                    <a:schemeClr val="bg2"/>
                  </a:outerShdw>
                </a:effectLst>
              </a14:hiddenEffects>
            </a:ext>
          </a:extLst>
        </p:spPr>
        <p:txBody>
          <a:bodyPr anchor="b">
            <a:spAutoFit/>
          </a:bodyPr>
          <a:lstStyle/>
          <a:p>
            <a:pPr fontAlgn="base">
              <a:spcBef>
                <a:spcPct val="50000"/>
              </a:spcBef>
              <a:spcAft>
                <a:spcPct val="0"/>
              </a:spcAft>
            </a:pPr>
            <a:r>
              <a:rPr kumimoji="1" lang="zh-CN" altLang="en-US" sz="3200">
                <a:solidFill>
                  <a:srgbClr val="FFCCFF"/>
                </a:solidFill>
                <a:latin typeface="隶书" panose="02010509060101010101" pitchFamily="49" charset="-122"/>
                <a:ea typeface="隶书" panose="02010509060101010101" pitchFamily="49" charset="-122"/>
              </a:rPr>
              <a:t>撑着油纸伞，独自 </a:t>
            </a:r>
          </a:p>
          <a:p>
            <a:pPr fontAlgn="base">
              <a:spcBef>
                <a:spcPct val="50000"/>
              </a:spcBef>
              <a:spcAft>
                <a:spcPct val="0"/>
              </a:spcAft>
            </a:pPr>
            <a:r>
              <a:rPr kumimoji="1" lang="zh-CN" altLang="en-US" sz="3200">
                <a:solidFill>
                  <a:srgbClr val="FFCCFF"/>
                </a:solidFill>
                <a:latin typeface="隶书" panose="02010509060101010101" pitchFamily="49" charset="-122"/>
                <a:ea typeface="隶书" panose="02010509060101010101" pitchFamily="49" charset="-122"/>
              </a:rPr>
              <a:t>彷徨在悠长，悠长 </a:t>
            </a:r>
          </a:p>
          <a:p>
            <a:pPr fontAlgn="base">
              <a:spcBef>
                <a:spcPct val="50000"/>
              </a:spcBef>
              <a:spcAft>
                <a:spcPct val="0"/>
              </a:spcAft>
            </a:pPr>
            <a:r>
              <a:rPr kumimoji="1" lang="zh-CN" altLang="en-US" sz="3200">
                <a:solidFill>
                  <a:srgbClr val="FFCCFF"/>
                </a:solidFill>
                <a:latin typeface="隶书" panose="02010509060101010101" pitchFamily="49" charset="-122"/>
                <a:ea typeface="隶书" panose="02010509060101010101" pitchFamily="49" charset="-122"/>
              </a:rPr>
              <a:t>又寂寥的雨巷， </a:t>
            </a:r>
          </a:p>
          <a:p>
            <a:pPr fontAlgn="base">
              <a:spcBef>
                <a:spcPct val="50000"/>
              </a:spcBef>
              <a:spcAft>
                <a:spcPct val="0"/>
              </a:spcAft>
            </a:pPr>
            <a:r>
              <a:rPr kumimoji="1" lang="zh-CN" altLang="en-US" sz="3200">
                <a:solidFill>
                  <a:srgbClr val="FFCCFF"/>
                </a:solidFill>
                <a:latin typeface="隶书" panose="02010509060101010101" pitchFamily="49" charset="-122"/>
                <a:ea typeface="隶书" panose="02010509060101010101" pitchFamily="49" charset="-122"/>
              </a:rPr>
              <a:t>我</a:t>
            </a:r>
            <a:r>
              <a:rPr kumimoji="1" lang="zh-CN" altLang="en-US" sz="4400">
                <a:solidFill>
                  <a:srgbClr val="00FFCC"/>
                </a:solidFill>
                <a:effectLst>
                  <a:outerShdw blurRad="38100" dist="38100" dir="2700000" algn="tl">
                    <a:srgbClr val="C0C0C0"/>
                  </a:outerShdw>
                </a:effectLst>
                <a:latin typeface="隶书" panose="02010509060101010101" pitchFamily="49" charset="-122"/>
                <a:ea typeface="隶书" panose="02010509060101010101" pitchFamily="49" charset="-122"/>
              </a:rPr>
              <a:t>希望</a:t>
            </a:r>
            <a:r>
              <a:rPr kumimoji="1" lang="zh-CN" altLang="en-US" sz="3200">
                <a:solidFill>
                  <a:srgbClr val="FFCCFF"/>
                </a:solidFill>
                <a:latin typeface="隶书" panose="02010509060101010101" pitchFamily="49" charset="-122"/>
                <a:ea typeface="隶书" panose="02010509060101010101" pitchFamily="49" charset="-122"/>
              </a:rPr>
              <a:t>飘过 </a:t>
            </a:r>
          </a:p>
          <a:p>
            <a:pPr fontAlgn="base">
              <a:spcBef>
                <a:spcPct val="50000"/>
              </a:spcBef>
              <a:spcAft>
                <a:spcPct val="0"/>
              </a:spcAft>
            </a:pPr>
            <a:r>
              <a:rPr kumimoji="1" lang="zh-CN" altLang="en-US" sz="3200">
                <a:solidFill>
                  <a:srgbClr val="FFCCFF"/>
                </a:solidFill>
                <a:latin typeface="隶书" panose="02010509060101010101" pitchFamily="49" charset="-122"/>
                <a:ea typeface="隶书" panose="02010509060101010101" pitchFamily="49" charset="-122"/>
              </a:rPr>
              <a:t>一个丁香一样地</a:t>
            </a:r>
          </a:p>
          <a:p>
            <a:pPr fontAlgn="base">
              <a:spcBef>
                <a:spcPct val="50000"/>
              </a:spcBef>
              <a:spcAft>
                <a:spcPct val="0"/>
              </a:spcAft>
            </a:pPr>
            <a:r>
              <a:rPr kumimoji="1" lang="zh-CN" altLang="en-US" sz="3200">
                <a:solidFill>
                  <a:srgbClr val="FFCCFF"/>
                </a:solidFill>
                <a:latin typeface="隶书" panose="02010509060101010101" pitchFamily="49" charset="-122"/>
                <a:ea typeface="隶书" panose="02010509060101010101" pitchFamily="49" charset="-122"/>
              </a:rPr>
              <a:t>结着愁怨的姑娘。</a:t>
            </a:r>
          </a:p>
          <a:p>
            <a:pPr fontAlgn="base">
              <a:spcBef>
                <a:spcPct val="50000"/>
              </a:spcBef>
              <a:spcAft>
                <a:spcPct val="0"/>
              </a:spcAft>
            </a:pPr>
            <a:endParaRPr kumimoji="1" lang="en-US" altLang="zh-CN" sz="3600" b="1">
              <a:solidFill>
                <a:srgbClr val="FFCCFF"/>
              </a:solidFill>
              <a:latin typeface="隶书" panose="02010509060101010101" pitchFamily="49" charset="-122"/>
              <a:ea typeface="隶书" panose="02010509060101010101" pitchFamily="49" charset="-122"/>
            </a:endParaRPr>
          </a:p>
        </p:txBody>
      </p:sp>
      <p:sp>
        <p:nvSpPr>
          <p:cNvPr id="110601" name="Text Box 9"/>
          <p:cNvSpPr txBox="1">
            <a:spLocks noChangeArrowheads="1"/>
          </p:cNvSpPr>
          <p:nvPr/>
        </p:nvSpPr>
        <p:spPr bwMode="auto">
          <a:xfrm>
            <a:off x="8217178" y="381000"/>
            <a:ext cx="1415772" cy="6096000"/>
          </a:xfrm>
          <a:prstGeom prst="rect">
            <a:avLst/>
          </a:prstGeom>
          <a:noFill/>
          <a:ln w="9525">
            <a:solidFill>
              <a:srgbClr val="FFCCFF"/>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89803" dir="2700000" algn="ctr" rotWithShape="0">
                    <a:schemeClr val="bg2"/>
                  </a:outerShdw>
                </a:effectLst>
              </a14:hiddenEffects>
            </a:ext>
          </a:extLst>
        </p:spPr>
        <p:txBody>
          <a:bodyPr vert="eaVert">
            <a:spAutoFit/>
          </a:bodyPr>
          <a:lstStyle/>
          <a:p>
            <a:pPr fontAlgn="base">
              <a:spcBef>
                <a:spcPct val="50000"/>
              </a:spcBef>
              <a:spcAft>
                <a:spcPct val="0"/>
              </a:spcAft>
            </a:pPr>
            <a:r>
              <a:rPr kumimoji="1" lang="zh-CN" altLang="en-US" sz="3200">
                <a:solidFill>
                  <a:srgbClr val="CCFFCC"/>
                </a:solidFill>
                <a:latin typeface="Times New Roman" panose="02020603050405020304" pitchFamily="18" charset="0"/>
                <a:ea typeface="隶书" panose="02010509060101010101" pitchFamily="49" charset="-122"/>
              </a:rPr>
              <a:t>仍然怀着对理想的追求和憧憬</a:t>
            </a:r>
          </a:p>
          <a:p>
            <a:pPr fontAlgn="base">
              <a:spcBef>
                <a:spcPct val="50000"/>
              </a:spcBef>
              <a:spcAft>
                <a:spcPct val="0"/>
              </a:spcAft>
            </a:pPr>
            <a:r>
              <a:rPr kumimoji="1" lang="zh-CN" altLang="en-US" sz="3200">
                <a:solidFill>
                  <a:srgbClr val="CCFFCC"/>
                </a:solidFill>
                <a:latin typeface="Times New Roman" panose="02020603050405020304" pitchFamily="18" charset="0"/>
                <a:ea typeface="隶书" panose="02010509060101010101" pitchFamily="49" charset="-122"/>
              </a:rPr>
              <a:t>虽然理想渺茫难以实现，但诗人</a:t>
            </a:r>
          </a:p>
        </p:txBody>
      </p:sp>
      <p:sp>
        <p:nvSpPr>
          <p:cNvPr id="110602" name="Text Box 10"/>
          <p:cNvSpPr txBox="1">
            <a:spLocks noChangeArrowheads="1"/>
          </p:cNvSpPr>
          <p:nvPr/>
        </p:nvSpPr>
        <p:spPr bwMode="auto">
          <a:xfrm>
            <a:off x="6790492" y="381000"/>
            <a:ext cx="677108" cy="6019800"/>
          </a:xfrm>
          <a:prstGeom prst="rect">
            <a:avLst/>
          </a:prstGeom>
          <a:noFill/>
          <a:ln w="9525">
            <a:solidFill>
              <a:srgbClr val="CCECFF"/>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89803" dir="2700000" algn="ctr" rotWithShape="0">
                    <a:schemeClr val="bg2"/>
                  </a:outerShdw>
                </a:effectLst>
              </a14:hiddenEffects>
            </a:ext>
          </a:extLst>
        </p:spPr>
        <p:txBody>
          <a:bodyPr vert="eaVert">
            <a:spAutoFit/>
          </a:bodyPr>
          <a:lstStyle/>
          <a:p>
            <a:pPr fontAlgn="base">
              <a:spcBef>
                <a:spcPct val="50000"/>
              </a:spcBef>
              <a:spcAft>
                <a:spcPct val="0"/>
              </a:spcAft>
            </a:pPr>
            <a:r>
              <a:rPr kumimoji="1" lang="zh-CN" altLang="en-US" sz="3200" b="1">
                <a:solidFill>
                  <a:srgbClr val="FFFFCC"/>
                </a:solidFill>
                <a:latin typeface="Times New Roman" panose="02020603050405020304" pitchFamily="18" charset="0"/>
                <a:ea typeface="隶书" panose="02010509060101010101" pitchFamily="49" charset="-122"/>
              </a:rPr>
              <a:t>诗人继续追寻着丁香一样的姑娘</a:t>
            </a:r>
            <a:endParaRPr kumimoji="1" lang="zh-CN" altLang="en-US" sz="2400" b="1">
              <a:solidFill>
                <a:srgbClr val="FFFFCC"/>
              </a:solidFill>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7593584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0602"/>
                                        </p:tgtEl>
                                        <p:attrNameLst>
                                          <p:attrName>style.visibility</p:attrName>
                                        </p:attrNameLst>
                                      </p:cBhvr>
                                      <p:to>
                                        <p:strVal val="visible"/>
                                      </p:to>
                                    </p:set>
                                    <p:animEffect transition="in" filter="blinds(horizontal)">
                                      <p:cBhvr>
                                        <p:cTn id="7" dur="500"/>
                                        <p:tgtEl>
                                          <p:spTgt spid="11060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0600"/>
                                        </p:tgtEl>
                                        <p:attrNameLst>
                                          <p:attrName>style.visibility</p:attrName>
                                        </p:attrNameLst>
                                      </p:cBhvr>
                                      <p:to>
                                        <p:strVal val="visible"/>
                                      </p:to>
                                    </p:set>
                                    <p:animEffect transition="in" filter="blinds(horizontal)">
                                      <p:cBhvr>
                                        <p:cTn id="12" dur="500"/>
                                        <p:tgtEl>
                                          <p:spTgt spid="11060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8" fill="hold" nodeType="clickEffect">
                                  <p:stCondLst>
                                    <p:cond delay="0"/>
                                  </p:stCondLst>
                                  <p:childTnLst>
                                    <p:set>
                                      <p:cBhvr>
                                        <p:cTn id="16" dur="1" fill="hold">
                                          <p:stCondLst>
                                            <p:cond delay="0"/>
                                          </p:stCondLst>
                                        </p:cTn>
                                        <p:tgtEl>
                                          <p:spTgt spid="110599"/>
                                        </p:tgtEl>
                                        <p:attrNameLst>
                                          <p:attrName>style.visibility</p:attrName>
                                        </p:attrNameLst>
                                      </p:cBhvr>
                                      <p:to>
                                        <p:strVal val="visible"/>
                                      </p:to>
                                    </p:set>
                                    <p:anim calcmode="lin" valueType="num">
                                      <p:cBhvr>
                                        <p:cTn id="17" dur="500" fill="hold"/>
                                        <p:tgtEl>
                                          <p:spTgt spid="110599"/>
                                        </p:tgtEl>
                                        <p:attrNameLst>
                                          <p:attrName>ppt_x</p:attrName>
                                        </p:attrNameLst>
                                      </p:cBhvr>
                                      <p:tavLst>
                                        <p:tav tm="0">
                                          <p:val>
                                            <p:strVal val="#ppt_x-#ppt_w/2"/>
                                          </p:val>
                                        </p:tav>
                                        <p:tav tm="100000">
                                          <p:val>
                                            <p:strVal val="#ppt_x"/>
                                          </p:val>
                                        </p:tav>
                                      </p:tavLst>
                                    </p:anim>
                                    <p:anim calcmode="lin" valueType="num">
                                      <p:cBhvr>
                                        <p:cTn id="18" dur="500" fill="hold"/>
                                        <p:tgtEl>
                                          <p:spTgt spid="110599"/>
                                        </p:tgtEl>
                                        <p:attrNameLst>
                                          <p:attrName>ppt_y</p:attrName>
                                        </p:attrNameLst>
                                      </p:cBhvr>
                                      <p:tavLst>
                                        <p:tav tm="0">
                                          <p:val>
                                            <p:strVal val="#ppt_y"/>
                                          </p:val>
                                        </p:tav>
                                        <p:tav tm="100000">
                                          <p:val>
                                            <p:strVal val="#ppt_y"/>
                                          </p:val>
                                        </p:tav>
                                      </p:tavLst>
                                    </p:anim>
                                    <p:anim calcmode="lin" valueType="num">
                                      <p:cBhvr>
                                        <p:cTn id="19" dur="500" fill="hold"/>
                                        <p:tgtEl>
                                          <p:spTgt spid="110599"/>
                                        </p:tgtEl>
                                        <p:attrNameLst>
                                          <p:attrName>ppt_w</p:attrName>
                                        </p:attrNameLst>
                                      </p:cBhvr>
                                      <p:tavLst>
                                        <p:tav tm="0">
                                          <p:val>
                                            <p:fltVal val="0"/>
                                          </p:val>
                                        </p:tav>
                                        <p:tav tm="100000">
                                          <p:val>
                                            <p:strVal val="#ppt_w"/>
                                          </p:val>
                                        </p:tav>
                                      </p:tavLst>
                                    </p:anim>
                                    <p:anim calcmode="lin" valueType="num">
                                      <p:cBhvr>
                                        <p:cTn id="20" dur="500" fill="hold"/>
                                        <p:tgtEl>
                                          <p:spTgt spid="110599"/>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110601"/>
                                        </p:tgtEl>
                                        <p:attrNameLst>
                                          <p:attrName>style.visibility</p:attrName>
                                        </p:attrNameLst>
                                      </p:cBhvr>
                                      <p:to>
                                        <p:strVal val="visible"/>
                                      </p:to>
                                    </p:set>
                                    <p:animEffect transition="in" filter="box(in)">
                                      <p:cBhvr>
                                        <p:cTn id="25" dur="500"/>
                                        <p:tgtEl>
                                          <p:spTgt spid="110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00" grpId="0" animBg="1" autoUpdateAnimBg="0"/>
      <p:bldP spid="110601" grpId="0" animBg="1" autoUpdateAnimBg="0"/>
      <p:bldP spid="110602"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08546" name="Picture 2" descr="03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39326" y="152400"/>
            <a:ext cx="828675"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08547" name="Picture 3" descr="gif048">
            <a:hlinkClick r:id="rId3" action="ppaction://hlinksldjump"/>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9982200" y="6227764"/>
            <a:ext cx="685800" cy="623887"/>
          </a:xfrm>
          <a:prstGeom prst="rect">
            <a:avLst/>
          </a:prstGeom>
          <a:noFill/>
          <a:extLst>
            <a:ext uri="{909E8E84-426E-40DD-AFC4-6F175D3DCCD1}">
              <a14:hiddenFill xmlns:a14="http://schemas.microsoft.com/office/drawing/2010/main">
                <a:solidFill>
                  <a:srgbClr val="FFFFFF"/>
                </a:solidFill>
              </a14:hiddenFill>
            </a:ext>
          </a:extLst>
        </p:spPr>
      </p:pic>
      <p:sp>
        <p:nvSpPr>
          <p:cNvPr id="108548" name="Text Box 4"/>
          <p:cNvSpPr txBox="1">
            <a:spLocks noChangeArrowheads="1"/>
          </p:cNvSpPr>
          <p:nvPr/>
        </p:nvSpPr>
        <p:spPr bwMode="auto">
          <a:xfrm>
            <a:off x="1524000" y="1"/>
            <a:ext cx="26352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4800" b="1">
                <a:solidFill>
                  <a:srgbClr val="FFFFCC"/>
                </a:solidFill>
                <a:latin typeface="Times New Roman" panose="02020603050405020304" pitchFamily="18" charset="0"/>
                <a:ea typeface="黑体" panose="02010609060101010101" pitchFamily="49" charset="-122"/>
              </a:rPr>
              <a:t>丁香先生</a:t>
            </a:r>
          </a:p>
        </p:txBody>
      </p:sp>
      <p:sp>
        <p:nvSpPr>
          <p:cNvPr id="108550" name="Rectangle 6"/>
          <p:cNvSpPr>
            <a:spLocks noChangeArrowheads="1"/>
          </p:cNvSpPr>
          <p:nvPr/>
        </p:nvSpPr>
        <p:spPr bwMode="auto">
          <a:xfrm>
            <a:off x="1524000" y="990600"/>
            <a:ext cx="8686800" cy="556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20000"/>
              </a:spcBef>
              <a:spcAft>
                <a:spcPct val="0"/>
              </a:spcAft>
              <a:buFontTx/>
              <a:buChar char="•"/>
            </a:pPr>
            <a:r>
              <a:rPr kumimoji="1" lang="en-US" altLang="zh-CN" sz="2000">
                <a:solidFill>
                  <a:srgbClr val="000000"/>
                </a:solidFill>
                <a:latin typeface="Times New Roman" panose="02020603050405020304" pitchFamily="18" charset="0"/>
                <a:ea typeface="宋体" panose="02010600030101010101" pitchFamily="2" charset="-122"/>
              </a:rPr>
              <a:t>         </a:t>
            </a:r>
            <a:r>
              <a:rPr kumimoji="1" lang="zh-CN" altLang="en-US" sz="2800" b="1">
                <a:solidFill>
                  <a:srgbClr val="CCFFCC"/>
                </a:solidFill>
                <a:latin typeface="隶书" panose="02010509060101010101" pitchFamily="49" charset="-122"/>
                <a:ea typeface="隶书" panose="02010509060101010101" pitchFamily="49" charset="-122"/>
              </a:rPr>
              <a:t>诗中的</a:t>
            </a:r>
            <a:r>
              <a:rPr kumimoji="1" lang="zh-CN" altLang="en-US" sz="2800" b="1">
                <a:solidFill>
                  <a:srgbClr val="CCFFCC"/>
                </a:solidFill>
                <a:latin typeface="Times New Roman" panose="02020603050405020304" pitchFamily="18" charset="0"/>
                <a:ea typeface="隶书" panose="02010509060101010101" pitchFamily="49" charset="-122"/>
              </a:rPr>
              <a:t>“</a:t>
            </a:r>
            <a:r>
              <a:rPr kumimoji="1" lang="zh-CN" altLang="en-US" sz="2800" b="1">
                <a:solidFill>
                  <a:srgbClr val="CCFFCC"/>
                </a:solidFill>
                <a:latin typeface="隶书" panose="02010509060101010101" pitchFamily="49" charset="-122"/>
                <a:ea typeface="隶书" panose="02010509060101010101" pitchFamily="49" charset="-122"/>
              </a:rPr>
              <a:t>我</a:t>
            </a:r>
            <a:r>
              <a:rPr kumimoji="1" lang="zh-CN" altLang="en-US" sz="2800" b="1">
                <a:solidFill>
                  <a:srgbClr val="CCFFCC"/>
                </a:solidFill>
                <a:latin typeface="Times New Roman" panose="02020603050405020304" pitchFamily="18" charset="0"/>
                <a:ea typeface="隶书" panose="02010509060101010101" pitchFamily="49" charset="-122"/>
              </a:rPr>
              <a:t>”</a:t>
            </a:r>
            <a:r>
              <a:rPr kumimoji="1" lang="zh-CN" altLang="en-US" sz="2800" b="1">
                <a:solidFill>
                  <a:srgbClr val="CCFFCC"/>
                </a:solidFill>
                <a:latin typeface="隶书" panose="02010509060101010101" pitchFamily="49" charset="-122"/>
                <a:ea typeface="隶书" panose="02010509060101010101" pitchFamily="49" charset="-122"/>
              </a:rPr>
              <a:t>在寂寞的雨巷中</a:t>
            </a:r>
            <a:r>
              <a:rPr kumimoji="1" lang="zh-CN" altLang="en-US" sz="2800" b="1">
                <a:solidFill>
                  <a:srgbClr val="CCFFCC"/>
                </a:solidFill>
                <a:latin typeface="Times New Roman" panose="02020603050405020304" pitchFamily="18" charset="0"/>
                <a:ea typeface="隶书" panose="02010509060101010101" pitchFamily="49" charset="-122"/>
              </a:rPr>
              <a:t>“</a:t>
            </a:r>
            <a:r>
              <a:rPr kumimoji="1" lang="zh-CN" altLang="en-US" sz="2800" b="1">
                <a:solidFill>
                  <a:srgbClr val="CCFFCC"/>
                </a:solidFill>
                <a:latin typeface="隶书" panose="02010509060101010101" pitchFamily="49" charset="-122"/>
                <a:ea typeface="隶书" panose="02010509060101010101" pitchFamily="49" charset="-122"/>
              </a:rPr>
              <a:t>彷徨</a:t>
            </a:r>
            <a:r>
              <a:rPr kumimoji="1" lang="zh-CN" altLang="en-US" sz="2800" b="1">
                <a:solidFill>
                  <a:srgbClr val="CCFFCC"/>
                </a:solidFill>
                <a:latin typeface="Times New Roman" panose="02020603050405020304" pitchFamily="18" charset="0"/>
                <a:ea typeface="隶书" panose="02010509060101010101" pitchFamily="49" charset="-122"/>
              </a:rPr>
              <a:t>”</a:t>
            </a:r>
            <a:r>
              <a:rPr kumimoji="1" lang="zh-CN" altLang="en-US" sz="2800" b="1">
                <a:solidFill>
                  <a:srgbClr val="CCFFCC"/>
                </a:solidFill>
                <a:latin typeface="隶书" panose="02010509060101010101" pitchFamily="49" charset="-122"/>
                <a:ea typeface="隶书" panose="02010509060101010101" pitchFamily="49" charset="-122"/>
              </a:rPr>
              <a:t>。希望逢着一个丁香一样的颜色丁香一样的芬芳又带着淡淡忧愁的姑娘，这个姑娘仿佛是</a:t>
            </a:r>
            <a:r>
              <a:rPr kumimoji="1" lang="zh-CN" altLang="en-US" sz="2800" b="1">
                <a:solidFill>
                  <a:srgbClr val="CCFFCC"/>
                </a:solidFill>
                <a:latin typeface="Times New Roman" panose="02020603050405020304" pitchFamily="18" charset="0"/>
                <a:ea typeface="隶书" panose="02010509060101010101" pitchFamily="49" charset="-122"/>
              </a:rPr>
              <a:t>“</a:t>
            </a:r>
            <a:r>
              <a:rPr kumimoji="1" lang="zh-CN" altLang="en-US" sz="2800" b="1">
                <a:solidFill>
                  <a:srgbClr val="CCFFCC"/>
                </a:solidFill>
                <a:latin typeface="隶书" panose="02010509060101010101" pitchFamily="49" charset="-122"/>
                <a:ea typeface="隶书" panose="02010509060101010101" pitchFamily="49" charset="-122"/>
              </a:rPr>
              <a:t>我</a:t>
            </a:r>
            <a:r>
              <a:rPr kumimoji="1" lang="zh-CN" altLang="en-US" sz="2800" b="1">
                <a:solidFill>
                  <a:srgbClr val="CCFFCC"/>
                </a:solidFill>
                <a:latin typeface="Times New Roman" panose="02020603050405020304" pitchFamily="18" charset="0"/>
                <a:ea typeface="隶书" panose="02010509060101010101" pitchFamily="49" charset="-122"/>
              </a:rPr>
              <a:t>”</a:t>
            </a:r>
            <a:r>
              <a:rPr kumimoji="1" lang="zh-CN" altLang="en-US" sz="2800" b="1">
                <a:solidFill>
                  <a:srgbClr val="CCFFCC"/>
                </a:solidFill>
                <a:latin typeface="隶书" panose="02010509060101010101" pitchFamily="49" charset="-122"/>
                <a:ea typeface="隶书" panose="02010509060101010101" pitchFamily="49" charset="-122"/>
              </a:rPr>
              <a:t>的影子。作者希望她能找到出路，同时又希望自已也能找到出路，但是连这最后一点希望也消失了。</a:t>
            </a:r>
            <a:r>
              <a:rPr kumimoji="1" lang="zh-CN" altLang="en-US" sz="2800" b="1">
                <a:solidFill>
                  <a:srgbClr val="CCFFCC"/>
                </a:solidFill>
                <a:latin typeface="Times New Roman" panose="02020603050405020304" pitchFamily="18" charset="0"/>
                <a:ea typeface="隶书" panose="02010509060101010101" pitchFamily="49" charset="-122"/>
              </a:rPr>
              <a:t>“</a:t>
            </a:r>
            <a:r>
              <a:rPr kumimoji="1" lang="zh-CN" altLang="en-US" sz="2800" b="1">
                <a:solidFill>
                  <a:srgbClr val="CCFFCC"/>
                </a:solidFill>
                <a:latin typeface="隶书" panose="02010509060101010101" pitchFamily="49" charset="-122"/>
                <a:ea typeface="隶书" panose="02010509060101010101" pitchFamily="49" charset="-122"/>
              </a:rPr>
              <a:t>消散了她</a:t>
            </a:r>
            <a:r>
              <a:rPr kumimoji="1" lang="en-US" altLang="zh-CN" sz="2800" b="1">
                <a:solidFill>
                  <a:srgbClr val="CCFFCC"/>
                </a:solidFill>
                <a:latin typeface="Times New Roman" panose="02020603050405020304" pitchFamily="18" charset="0"/>
                <a:ea typeface="隶书" panose="02010509060101010101" pitchFamily="49" charset="-122"/>
              </a:rPr>
              <a:t>……</a:t>
            </a:r>
            <a:r>
              <a:rPr kumimoji="1" lang="zh-CN" altLang="en-US" sz="2800" b="1">
                <a:solidFill>
                  <a:srgbClr val="CCFFCC"/>
                </a:solidFill>
                <a:latin typeface="隶书" panose="02010509060101010101" pitchFamily="49" charset="-122"/>
                <a:ea typeface="隶书" panose="02010509060101010101" pitchFamily="49" charset="-122"/>
              </a:rPr>
              <a:t>眼光</a:t>
            </a:r>
            <a:r>
              <a:rPr kumimoji="1" lang="zh-CN" altLang="en-US" sz="2800" b="1">
                <a:solidFill>
                  <a:srgbClr val="CCFFCC"/>
                </a:solidFill>
                <a:latin typeface="Times New Roman" panose="02020603050405020304" pitchFamily="18" charset="0"/>
                <a:ea typeface="隶书" panose="02010509060101010101" pitchFamily="49" charset="-122"/>
              </a:rPr>
              <a:t>”</a:t>
            </a:r>
            <a:r>
              <a:rPr kumimoji="1" lang="zh-CN" altLang="en-US" sz="2800" b="1">
                <a:solidFill>
                  <a:srgbClr val="CCFFCC"/>
                </a:solidFill>
                <a:latin typeface="隶书" panose="02010509060101010101" pitchFamily="49" charset="-122"/>
                <a:ea typeface="隶书" panose="02010509060101010101" pitchFamily="49" charset="-122"/>
              </a:rPr>
              <a:t>，而</a:t>
            </a:r>
            <a:r>
              <a:rPr kumimoji="1" lang="zh-CN" altLang="en-US" sz="2800" b="1">
                <a:solidFill>
                  <a:srgbClr val="CCFFCC"/>
                </a:solidFill>
                <a:latin typeface="Times New Roman" panose="02020603050405020304" pitchFamily="18" charset="0"/>
                <a:ea typeface="隶书" panose="02010509060101010101" pitchFamily="49" charset="-122"/>
              </a:rPr>
              <a:t>“</a:t>
            </a:r>
            <a:r>
              <a:rPr kumimoji="1" lang="zh-CN" altLang="en-US" sz="2800" b="1">
                <a:solidFill>
                  <a:srgbClr val="CCFFCC"/>
                </a:solidFill>
                <a:latin typeface="隶书" panose="02010509060101010101" pitchFamily="49" charset="-122"/>
                <a:ea typeface="隶书" panose="02010509060101010101" pitchFamily="49" charset="-122"/>
              </a:rPr>
              <a:t>我</a:t>
            </a:r>
            <a:r>
              <a:rPr kumimoji="1" lang="zh-CN" altLang="en-US" sz="2800" b="1">
                <a:solidFill>
                  <a:srgbClr val="CCFFCC"/>
                </a:solidFill>
                <a:latin typeface="Times New Roman" panose="02020603050405020304" pitchFamily="18" charset="0"/>
                <a:ea typeface="隶书" panose="02010509060101010101" pitchFamily="49" charset="-122"/>
              </a:rPr>
              <a:t>”</a:t>
            </a:r>
            <a:r>
              <a:rPr kumimoji="1" lang="zh-CN" altLang="en-US" sz="2800" b="1">
                <a:solidFill>
                  <a:srgbClr val="CCFFCC"/>
                </a:solidFill>
                <a:latin typeface="隶书" panose="02010509060101010101" pitchFamily="49" charset="-122"/>
                <a:ea typeface="隶书" panose="02010509060101010101" pitchFamily="49" charset="-122"/>
              </a:rPr>
              <a:t>仍旧彷徨在这雨巷，仍旧希望飘过一个丁香一般的结着愁怨的姑娘</a:t>
            </a:r>
            <a:r>
              <a:rPr kumimoji="1" lang="zh-CN" altLang="en-US" sz="2800" b="1">
                <a:solidFill>
                  <a:srgbClr val="CCFFCC"/>
                </a:solidFill>
                <a:latin typeface="Times New Roman" panose="02020603050405020304" pitchFamily="18" charset="0"/>
                <a:ea typeface="隶书" panose="02010509060101010101" pitchFamily="49" charset="-122"/>
              </a:rPr>
              <a:t>”</a:t>
            </a:r>
            <a:r>
              <a:rPr kumimoji="1" lang="zh-CN" altLang="en-US" sz="2800" b="1">
                <a:solidFill>
                  <a:srgbClr val="CCFFCC"/>
                </a:solidFill>
                <a:latin typeface="隶书" panose="02010509060101010101" pitchFamily="49" charset="-122"/>
                <a:ea typeface="隶书" panose="02010509060101010101" pitchFamily="49" charset="-122"/>
              </a:rPr>
              <a:t>。诗人将丁香一般的姑娘，写得那般清雅凄美，飘渺，哀怨。表现了诗人对理想，人生和美好事物的追求。也表现了理想幻灭后空虚和伤感的心境。</a:t>
            </a:r>
          </a:p>
          <a:p>
            <a:pPr fontAlgn="base">
              <a:spcBef>
                <a:spcPct val="20000"/>
              </a:spcBef>
              <a:spcAft>
                <a:spcPct val="0"/>
              </a:spcAft>
              <a:buFontTx/>
              <a:buChar char="•"/>
            </a:pPr>
            <a:r>
              <a:rPr kumimoji="1" lang="zh-CN" altLang="en-US" sz="2800" b="1">
                <a:solidFill>
                  <a:srgbClr val="CCFFCC"/>
                </a:solidFill>
                <a:latin typeface="隶书" panose="02010509060101010101" pitchFamily="49" charset="-122"/>
                <a:ea typeface="隶书" panose="02010509060101010101" pitchFamily="49" charset="-122"/>
              </a:rPr>
              <a:t>    诗人把美好生活摩拟成了丁香般的姑娘。诗人明明看到了她，却又无法走近她，像梦一般美，又像梦一般远去。</a:t>
            </a:r>
          </a:p>
        </p:txBody>
      </p:sp>
    </p:spTree>
    <p:extLst>
      <p:ext uri="{BB962C8B-B14F-4D97-AF65-F5344CB8AC3E}">
        <p14:creationId xmlns:p14="http://schemas.microsoft.com/office/powerpoint/2010/main" val="6042130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iterate type="wd">
                                    <p:tmPct val="100000"/>
                                  </p:iterate>
                                  <p:childTnLst>
                                    <p:set>
                                      <p:cBhvr>
                                        <p:cTn id="6" dur="1" fill="hold">
                                          <p:stCondLst>
                                            <p:cond delay="0"/>
                                          </p:stCondLst>
                                        </p:cTn>
                                        <p:tgtEl>
                                          <p:spTgt spid="108550"/>
                                        </p:tgtEl>
                                        <p:attrNameLst>
                                          <p:attrName>style.visibility</p:attrName>
                                        </p:attrNameLst>
                                      </p:cBhvr>
                                      <p:to>
                                        <p:strVal val="visible"/>
                                      </p:to>
                                    </p:set>
                                    <p:animEffect transition="in" filter="box(in)">
                                      <p:cBhvr>
                                        <p:cTn id="7" dur="300"/>
                                        <p:tgtEl>
                                          <p:spTgt spid="1085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0"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11618" name="Picture 2" descr="03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39326" y="152400"/>
            <a:ext cx="828675"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11619" name="Picture 3" descr="gif048">
            <a:hlinkClick r:id="rId3" action="ppaction://hlinksldjump"/>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9982200" y="6227764"/>
            <a:ext cx="685800" cy="623887"/>
          </a:xfrm>
          <a:prstGeom prst="rect">
            <a:avLst/>
          </a:prstGeom>
          <a:noFill/>
          <a:extLst>
            <a:ext uri="{909E8E84-426E-40DD-AFC4-6F175D3DCCD1}">
              <a14:hiddenFill xmlns:a14="http://schemas.microsoft.com/office/drawing/2010/main">
                <a:solidFill>
                  <a:srgbClr val="FFFFFF"/>
                </a:solidFill>
              </a14:hiddenFill>
            </a:ext>
          </a:extLst>
        </p:spPr>
      </p:pic>
      <p:sp>
        <p:nvSpPr>
          <p:cNvPr id="111620" name="Rectangle 4"/>
          <p:cNvSpPr>
            <a:spLocks noChangeArrowheads="1"/>
          </p:cNvSpPr>
          <p:nvPr/>
        </p:nvSpPr>
        <p:spPr bwMode="auto">
          <a:xfrm>
            <a:off x="1905001" y="1143000"/>
            <a:ext cx="84423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en-US" altLang="zh-CN" sz="3600" b="1">
                <a:solidFill>
                  <a:srgbClr val="FFCCFF"/>
                </a:solidFill>
                <a:latin typeface="Times New Roman" panose="02020603050405020304" pitchFamily="18" charset="0"/>
                <a:ea typeface="黑体" panose="02010609060101010101" pitchFamily="49" charset="-122"/>
              </a:rPr>
              <a:t>《</a:t>
            </a:r>
            <a:r>
              <a:rPr kumimoji="1" lang="zh-CN" altLang="en-US" sz="3600" b="1">
                <a:solidFill>
                  <a:srgbClr val="FFCCFF"/>
                </a:solidFill>
                <a:latin typeface="Times New Roman" panose="02020603050405020304" pitchFamily="18" charset="0"/>
                <a:ea typeface="黑体" panose="02010609060101010101" pitchFamily="49" charset="-122"/>
              </a:rPr>
              <a:t>雨巷</a:t>
            </a:r>
            <a:r>
              <a:rPr kumimoji="1" lang="en-US" altLang="zh-CN" sz="3600" b="1">
                <a:solidFill>
                  <a:srgbClr val="FFCCFF"/>
                </a:solidFill>
                <a:latin typeface="Times New Roman" panose="02020603050405020304" pitchFamily="18" charset="0"/>
                <a:ea typeface="黑体" panose="02010609060101010101" pitchFamily="49" charset="-122"/>
              </a:rPr>
              <a:t>》</a:t>
            </a:r>
            <a:r>
              <a:rPr kumimoji="1" lang="zh-CN" altLang="en-US" sz="3600" b="1">
                <a:solidFill>
                  <a:srgbClr val="FFCCFF"/>
                </a:solidFill>
                <a:latin typeface="Times New Roman" panose="02020603050405020304" pitchFamily="18" charset="0"/>
                <a:ea typeface="黑体" panose="02010609060101010101" pitchFamily="49" charset="-122"/>
              </a:rPr>
              <a:t>是诗人伤感寂寞心灵的痛苦歌唱</a:t>
            </a:r>
          </a:p>
        </p:txBody>
      </p:sp>
      <p:sp>
        <p:nvSpPr>
          <p:cNvPr id="111621" name="Rectangle 5"/>
          <p:cNvSpPr>
            <a:spLocks noChangeArrowheads="1"/>
          </p:cNvSpPr>
          <p:nvPr/>
        </p:nvSpPr>
        <p:spPr bwMode="auto">
          <a:xfrm>
            <a:off x="1524001" y="1"/>
            <a:ext cx="3248025"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50000"/>
              </a:spcBef>
              <a:spcAft>
                <a:spcPct val="0"/>
              </a:spcAft>
            </a:pPr>
            <a:r>
              <a:rPr kumimoji="1" lang="zh-CN" altLang="en-US" sz="4800" b="1">
                <a:solidFill>
                  <a:srgbClr val="FFFFCC"/>
                </a:solidFill>
                <a:latin typeface="Times New Roman" panose="02020603050405020304" pitchFamily="18" charset="0"/>
                <a:ea typeface="黑体" panose="02010609060101010101" pitchFamily="49" charset="-122"/>
              </a:rPr>
              <a:t>本诗主题：</a:t>
            </a:r>
          </a:p>
        </p:txBody>
      </p:sp>
      <p:sp>
        <p:nvSpPr>
          <p:cNvPr id="111622" name="Text Box 6"/>
          <p:cNvSpPr txBox="1">
            <a:spLocks noChangeArrowheads="1"/>
          </p:cNvSpPr>
          <p:nvPr/>
        </p:nvSpPr>
        <p:spPr bwMode="auto">
          <a:xfrm>
            <a:off x="1981200" y="2895601"/>
            <a:ext cx="8153400" cy="338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a:spAutoFit/>
          </a:bodyPr>
          <a:lstStyle/>
          <a:p>
            <a:pPr algn="just" fontAlgn="base">
              <a:spcBef>
                <a:spcPct val="50000"/>
              </a:spcBef>
              <a:spcAft>
                <a:spcPct val="0"/>
              </a:spcAft>
            </a:pPr>
            <a:r>
              <a:rPr kumimoji="1" lang="en-US" altLang="zh-CN" sz="2800">
                <a:solidFill>
                  <a:srgbClr val="000000"/>
                </a:solidFill>
                <a:latin typeface="Times New Roman" panose="02020603050405020304" pitchFamily="18" charset="0"/>
                <a:ea typeface="宋体" panose="02010600030101010101" pitchFamily="2" charset="-122"/>
              </a:rPr>
              <a:t>          </a:t>
            </a:r>
            <a:r>
              <a:rPr kumimoji="1" lang="zh-CN" altLang="en-US" sz="3600">
                <a:solidFill>
                  <a:srgbClr val="CCECFF"/>
                </a:solidFill>
                <a:latin typeface="隶书" panose="02010509060101010101" pitchFamily="49" charset="-122"/>
                <a:ea typeface="隶书" panose="02010509060101010101" pitchFamily="49" charset="-122"/>
              </a:rPr>
              <a:t>诗人借</a:t>
            </a:r>
            <a:r>
              <a:rPr kumimoji="1" lang="zh-CN" altLang="en-US" sz="3600">
                <a:solidFill>
                  <a:srgbClr val="CCECFF"/>
                </a:solidFill>
                <a:latin typeface="Times New Roman" panose="02020603050405020304" pitchFamily="18" charset="0"/>
                <a:ea typeface="隶书" panose="02010509060101010101" pitchFamily="49" charset="-122"/>
              </a:rPr>
              <a:t>“</a:t>
            </a:r>
            <a:r>
              <a:rPr kumimoji="1" lang="zh-CN" altLang="en-US" sz="3600">
                <a:solidFill>
                  <a:srgbClr val="CCECFF"/>
                </a:solidFill>
                <a:latin typeface="隶书" panose="02010509060101010101" pitchFamily="49" charset="-122"/>
                <a:ea typeface="隶书" panose="02010509060101010101" pitchFamily="49" charset="-122"/>
              </a:rPr>
              <a:t>丁香一样的姑娘</a:t>
            </a:r>
            <a:r>
              <a:rPr kumimoji="1" lang="zh-CN" altLang="en-US" sz="3600">
                <a:solidFill>
                  <a:srgbClr val="CCECFF"/>
                </a:solidFill>
                <a:latin typeface="Times New Roman" panose="02020603050405020304" pitchFamily="18" charset="0"/>
                <a:ea typeface="隶书" panose="02010509060101010101" pitchFamily="49" charset="-122"/>
              </a:rPr>
              <a:t>”</a:t>
            </a:r>
            <a:r>
              <a:rPr kumimoji="1" lang="zh-CN" altLang="en-US" sz="3600">
                <a:solidFill>
                  <a:srgbClr val="CCECFF"/>
                </a:solidFill>
                <a:latin typeface="隶书" panose="02010509060101010101" pitchFamily="49" charset="-122"/>
                <a:ea typeface="隶书" panose="02010509060101010101" pitchFamily="49" charset="-122"/>
              </a:rPr>
              <a:t>表达一种追求美好理想的愿望，以及理想幻灭后的空虚和伤感，从而反映了诗人对现实的不满和失望，也是当时不满现实又找不到出路的知识分子共同的复杂内心世界的表露。 </a:t>
            </a:r>
          </a:p>
        </p:txBody>
      </p:sp>
    </p:spTree>
    <p:extLst>
      <p:ext uri="{BB962C8B-B14F-4D97-AF65-F5344CB8AC3E}">
        <p14:creationId xmlns:p14="http://schemas.microsoft.com/office/powerpoint/2010/main" val="22520919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11620"/>
                                        </p:tgtEl>
                                        <p:attrNameLst>
                                          <p:attrName>style.visibility</p:attrName>
                                        </p:attrNameLst>
                                      </p:cBhvr>
                                      <p:to>
                                        <p:strVal val="visible"/>
                                      </p:to>
                                    </p:set>
                                    <p:anim calcmode="lin" valueType="num">
                                      <p:cBhvr>
                                        <p:cTn id="7" dur="1000" fill="hold"/>
                                        <p:tgtEl>
                                          <p:spTgt spid="111620"/>
                                        </p:tgtEl>
                                        <p:attrNameLst>
                                          <p:attrName>ppt_w</p:attrName>
                                        </p:attrNameLst>
                                      </p:cBhvr>
                                      <p:tavLst>
                                        <p:tav tm="0">
                                          <p:val>
                                            <p:fltVal val="0"/>
                                          </p:val>
                                        </p:tav>
                                        <p:tav tm="100000">
                                          <p:val>
                                            <p:strVal val="#ppt_w"/>
                                          </p:val>
                                        </p:tav>
                                      </p:tavLst>
                                    </p:anim>
                                    <p:anim calcmode="lin" valueType="num">
                                      <p:cBhvr>
                                        <p:cTn id="8" dur="1000" fill="hold"/>
                                        <p:tgtEl>
                                          <p:spTgt spid="111620"/>
                                        </p:tgtEl>
                                        <p:attrNameLst>
                                          <p:attrName>ppt_h</p:attrName>
                                        </p:attrNameLst>
                                      </p:cBhvr>
                                      <p:tavLst>
                                        <p:tav tm="0">
                                          <p:val>
                                            <p:fltVal val="0"/>
                                          </p:val>
                                        </p:tav>
                                        <p:tav tm="100000">
                                          <p:val>
                                            <p:strVal val="#ppt_h"/>
                                          </p:val>
                                        </p:tav>
                                      </p:tavLst>
                                    </p:anim>
                                    <p:anim calcmode="lin" valueType="num">
                                      <p:cBhvr>
                                        <p:cTn id="9" dur="1000" fill="hold"/>
                                        <p:tgtEl>
                                          <p:spTgt spid="11162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1162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11622"/>
                                        </p:tgtEl>
                                        <p:attrNameLst>
                                          <p:attrName>style.visibility</p:attrName>
                                        </p:attrNameLst>
                                      </p:cBhvr>
                                      <p:to>
                                        <p:strVal val="visible"/>
                                      </p:to>
                                    </p:set>
                                    <p:animEffect transition="in" filter="blinds(horizontal)">
                                      <p:cBhvr>
                                        <p:cTn id="15" dur="500"/>
                                        <p:tgtEl>
                                          <p:spTgt spid="1116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autoUpdateAnimBg="0"/>
      <p:bldP spid="111622"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a:off x="1889125" y="-3175"/>
            <a:ext cx="13731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4000" b="1">
                <a:solidFill>
                  <a:srgbClr val="FFCCFF"/>
                </a:solidFill>
                <a:latin typeface="Times New Roman" panose="02020603050405020304" pitchFamily="18" charset="0"/>
                <a:ea typeface="黑体" panose="02010609060101010101" pitchFamily="49" charset="-122"/>
              </a:rPr>
              <a:t>时间</a:t>
            </a:r>
            <a:r>
              <a:rPr kumimoji="1" lang="en-US" altLang="zh-CN" sz="4000" b="1">
                <a:solidFill>
                  <a:srgbClr val="FFCCFF"/>
                </a:solidFill>
                <a:latin typeface="Times New Roman" panose="02020603050405020304" pitchFamily="18" charset="0"/>
                <a:ea typeface="黑体" panose="02010609060101010101" pitchFamily="49" charset="-122"/>
              </a:rPr>
              <a:t>:</a:t>
            </a:r>
          </a:p>
        </p:txBody>
      </p:sp>
      <p:sp>
        <p:nvSpPr>
          <p:cNvPr id="54275" name="Text Box 3"/>
          <p:cNvSpPr txBox="1">
            <a:spLocks noChangeArrowheads="1"/>
          </p:cNvSpPr>
          <p:nvPr/>
        </p:nvSpPr>
        <p:spPr bwMode="auto">
          <a:xfrm>
            <a:off x="1889125" y="758826"/>
            <a:ext cx="13731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4000" b="1">
                <a:solidFill>
                  <a:srgbClr val="FFCCFF"/>
                </a:solidFill>
                <a:latin typeface="Times New Roman" panose="02020603050405020304" pitchFamily="18" charset="0"/>
                <a:ea typeface="黑体" panose="02010609060101010101" pitchFamily="49" charset="-122"/>
              </a:rPr>
              <a:t>地点</a:t>
            </a:r>
            <a:r>
              <a:rPr kumimoji="1" lang="en-US" altLang="zh-CN" sz="4000" b="1">
                <a:solidFill>
                  <a:srgbClr val="FFCCFF"/>
                </a:solidFill>
                <a:latin typeface="Times New Roman" panose="02020603050405020304" pitchFamily="18" charset="0"/>
                <a:ea typeface="黑体" panose="02010609060101010101" pitchFamily="49" charset="-122"/>
              </a:rPr>
              <a:t>:</a:t>
            </a:r>
          </a:p>
        </p:txBody>
      </p:sp>
      <p:sp>
        <p:nvSpPr>
          <p:cNvPr id="54276" name="Text Box 4"/>
          <p:cNvSpPr txBox="1">
            <a:spLocks noChangeArrowheads="1"/>
          </p:cNvSpPr>
          <p:nvPr/>
        </p:nvSpPr>
        <p:spPr bwMode="auto">
          <a:xfrm>
            <a:off x="1889125" y="1444626"/>
            <a:ext cx="13731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4000" b="1">
                <a:solidFill>
                  <a:srgbClr val="FFCCFF"/>
                </a:solidFill>
                <a:latin typeface="Times New Roman" panose="02020603050405020304" pitchFamily="18" charset="0"/>
                <a:ea typeface="黑体" panose="02010609060101010101" pitchFamily="49" charset="-122"/>
              </a:rPr>
              <a:t>情景</a:t>
            </a:r>
            <a:r>
              <a:rPr kumimoji="1" lang="en-US" altLang="zh-CN" sz="4000" b="1">
                <a:solidFill>
                  <a:srgbClr val="FFCCFF"/>
                </a:solidFill>
                <a:latin typeface="Times New Roman" panose="02020603050405020304" pitchFamily="18" charset="0"/>
                <a:ea typeface="黑体" panose="02010609060101010101" pitchFamily="49" charset="-122"/>
              </a:rPr>
              <a:t>:</a:t>
            </a:r>
          </a:p>
        </p:txBody>
      </p:sp>
      <p:sp>
        <p:nvSpPr>
          <p:cNvPr id="54277" name="Text Box 5"/>
          <p:cNvSpPr txBox="1">
            <a:spLocks noChangeArrowheads="1"/>
          </p:cNvSpPr>
          <p:nvPr/>
        </p:nvSpPr>
        <p:spPr bwMode="auto">
          <a:xfrm>
            <a:off x="1905000" y="2187576"/>
            <a:ext cx="13731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4000" b="1">
                <a:solidFill>
                  <a:srgbClr val="FFCCFF"/>
                </a:solidFill>
                <a:latin typeface="Times New Roman" panose="02020603050405020304" pitchFamily="18" charset="0"/>
                <a:ea typeface="黑体" panose="02010609060101010101" pitchFamily="49" charset="-122"/>
              </a:rPr>
              <a:t>道具</a:t>
            </a:r>
            <a:r>
              <a:rPr kumimoji="1" lang="en-US" altLang="zh-CN" sz="4000" b="1">
                <a:solidFill>
                  <a:srgbClr val="FFCCFF"/>
                </a:solidFill>
                <a:latin typeface="Times New Roman" panose="02020603050405020304" pitchFamily="18" charset="0"/>
                <a:ea typeface="黑体" panose="02010609060101010101" pitchFamily="49" charset="-122"/>
              </a:rPr>
              <a:t>:</a:t>
            </a:r>
            <a:endParaRPr kumimoji="1" lang="en-US" altLang="zh-CN" sz="4000" b="1">
              <a:solidFill>
                <a:srgbClr val="FF00FF"/>
              </a:solidFill>
              <a:latin typeface="Times New Roman" panose="02020603050405020304" pitchFamily="18" charset="0"/>
              <a:ea typeface="黑体" panose="02010609060101010101" pitchFamily="49" charset="-122"/>
            </a:endParaRPr>
          </a:p>
        </p:txBody>
      </p:sp>
      <p:sp>
        <p:nvSpPr>
          <p:cNvPr id="54278" name="Rectangle 6"/>
          <p:cNvSpPr>
            <a:spLocks noChangeArrowheads="1"/>
          </p:cNvSpPr>
          <p:nvPr/>
        </p:nvSpPr>
        <p:spPr bwMode="auto">
          <a:xfrm>
            <a:off x="1905000" y="2971801"/>
            <a:ext cx="13716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4000" b="1">
                <a:solidFill>
                  <a:srgbClr val="FFCCFF"/>
                </a:solidFill>
                <a:latin typeface="Times New Roman" panose="02020603050405020304" pitchFamily="18" charset="0"/>
                <a:ea typeface="黑体" panose="02010609060101010101" pitchFamily="49" charset="-122"/>
              </a:rPr>
              <a:t>故事</a:t>
            </a:r>
            <a:r>
              <a:rPr kumimoji="1" lang="en-US" altLang="zh-CN" sz="4000" b="1">
                <a:solidFill>
                  <a:srgbClr val="FFCCFF"/>
                </a:solidFill>
                <a:latin typeface="Times New Roman" panose="02020603050405020304" pitchFamily="18" charset="0"/>
                <a:ea typeface="黑体" panose="02010609060101010101" pitchFamily="49" charset="-122"/>
              </a:rPr>
              <a:t>:</a:t>
            </a:r>
          </a:p>
        </p:txBody>
      </p:sp>
      <p:sp>
        <p:nvSpPr>
          <p:cNvPr id="54279" name="Text Box 7"/>
          <p:cNvSpPr txBox="1">
            <a:spLocks noChangeArrowheads="1"/>
          </p:cNvSpPr>
          <p:nvPr/>
        </p:nvSpPr>
        <p:spPr bwMode="auto">
          <a:xfrm>
            <a:off x="1905001" y="3733801"/>
            <a:ext cx="121126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4000" b="1">
                <a:solidFill>
                  <a:srgbClr val="FFCCFF"/>
                </a:solidFill>
                <a:latin typeface="Times New Roman" panose="02020603050405020304" pitchFamily="18" charset="0"/>
                <a:ea typeface="黑体" panose="02010609060101010101" pitchFamily="49" charset="-122"/>
              </a:rPr>
              <a:t>人物</a:t>
            </a:r>
            <a:r>
              <a:rPr kumimoji="1" lang="en-US" altLang="zh-CN" sz="4000" b="1">
                <a:solidFill>
                  <a:srgbClr val="FFCCFF"/>
                </a:solidFill>
                <a:latin typeface="Times New Roman" panose="02020603050405020304" pitchFamily="18" charset="0"/>
                <a:ea typeface="黑体" panose="02010609060101010101" pitchFamily="49" charset="-122"/>
              </a:rPr>
              <a:t>:</a:t>
            </a:r>
          </a:p>
        </p:txBody>
      </p:sp>
      <p:sp>
        <p:nvSpPr>
          <p:cNvPr id="54280" name="Rectangle 8"/>
          <p:cNvSpPr>
            <a:spLocks noChangeArrowheads="1"/>
          </p:cNvSpPr>
          <p:nvPr/>
        </p:nvSpPr>
        <p:spPr bwMode="auto">
          <a:xfrm>
            <a:off x="3276600" y="3733800"/>
            <a:ext cx="18161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200" b="1">
                <a:solidFill>
                  <a:srgbClr val="FFFFCC"/>
                </a:solidFill>
                <a:latin typeface="Times New Roman" panose="02020603050405020304" pitchFamily="18" charset="0"/>
                <a:ea typeface="黑体" panose="02010609060101010101" pitchFamily="49" charset="-122"/>
              </a:rPr>
              <a:t>丁香姑娘</a:t>
            </a:r>
          </a:p>
        </p:txBody>
      </p:sp>
      <p:sp>
        <p:nvSpPr>
          <p:cNvPr id="54281" name="Rectangle 9"/>
          <p:cNvSpPr>
            <a:spLocks noChangeArrowheads="1"/>
          </p:cNvSpPr>
          <p:nvPr/>
        </p:nvSpPr>
        <p:spPr bwMode="auto">
          <a:xfrm>
            <a:off x="5715000" y="3733800"/>
            <a:ext cx="40576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200" b="1">
                <a:solidFill>
                  <a:srgbClr val="FFFFCC"/>
                </a:solidFill>
                <a:latin typeface="Times New Roman" panose="02020603050405020304" pitchFamily="18" charset="0"/>
                <a:ea typeface="黑体" panose="02010609060101010101" pitchFamily="49" charset="-122"/>
              </a:rPr>
              <a:t>美丽  忧郁  哀怨  凄婉</a:t>
            </a:r>
          </a:p>
        </p:txBody>
      </p:sp>
      <p:sp>
        <p:nvSpPr>
          <p:cNvPr id="54282" name="Rectangle 10"/>
          <p:cNvSpPr>
            <a:spLocks noChangeArrowheads="1"/>
          </p:cNvSpPr>
          <p:nvPr/>
        </p:nvSpPr>
        <p:spPr bwMode="auto">
          <a:xfrm>
            <a:off x="3276600" y="4724400"/>
            <a:ext cx="18161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200" b="1">
                <a:solidFill>
                  <a:srgbClr val="FFFFCC"/>
                </a:solidFill>
                <a:latin typeface="Times New Roman" panose="02020603050405020304" pitchFamily="18" charset="0"/>
                <a:ea typeface="黑体" panose="02010609060101010101" pitchFamily="49" charset="-122"/>
              </a:rPr>
              <a:t>丁香先生</a:t>
            </a:r>
          </a:p>
        </p:txBody>
      </p:sp>
      <p:sp>
        <p:nvSpPr>
          <p:cNvPr id="54283" name="Text Box 11"/>
          <p:cNvSpPr txBox="1">
            <a:spLocks noChangeArrowheads="1"/>
          </p:cNvSpPr>
          <p:nvPr/>
        </p:nvSpPr>
        <p:spPr bwMode="auto">
          <a:xfrm>
            <a:off x="5715001" y="4572000"/>
            <a:ext cx="436562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200" b="1">
                <a:solidFill>
                  <a:srgbClr val="FFFFCC"/>
                </a:solidFill>
                <a:latin typeface="Times New Roman" panose="02020603050405020304" pitchFamily="18" charset="0"/>
                <a:ea typeface="黑体" panose="02010609060101010101" pitchFamily="49" charset="-122"/>
              </a:rPr>
              <a:t>我喜欢你彷徨中的美丽</a:t>
            </a:r>
            <a:r>
              <a:rPr kumimoji="1" lang="en-US" altLang="zh-CN" sz="3200" b="1">
                <a:solidFill>
                  <a:srgbClr val="FFFFCC"/>
                </a:solidFill>
                <a:latin typeface="Times New Roman" panose="02020603050405020304" pitchFamily="18" charset="0"/>
                <a:ea typeface="黑体" panose="02010609060101010101" pitchFamily="49" charset="-122"/>
              </a:rPr>
              <a:t>,</a:t>
            </a:r>
          </a:p>
          <a:p>
            <a:pPr fontAlgn="base">
              <a:spcBef>
                <a:spcPct val="0"/>
              </a:spcBef>
              <a:spcAft>
                <a:spcPct val="0"/>
              </a:spcAft>
            </a:pPr>
            <a:r>
              <a:rPr kumimoji="1" lang="zh-CN" altLang="en-US" sz="3200" b="1">
                <a:solidFill>
                  <a:srgbClr val="FFFFCC"/>
                </a:solidFill>
                <a:latin typeface="Times New Roman" panose="02020603050405020304" pitchFamily="18" charset="0"/>
                <a:ea typeface="黑体" panose="02010609060101010101" pitchFamily="49" charset="-122"/>
              </a:rPr>
              <a:t>我铭记你遗憾时的忧伤</a:t>
            </a:r>
          </a:p>
        </p:txBody>
      </p:sp>
      <p:sp>
        <p:nvSpPr>
          <p:cNvPr id="54284" name="Text Box 12"/>
          <p:cNvSpPr txBox="1">
            <a:spLocks noChangeArrowheads="1"/>
          </p:cNvSpPr>
          <p:nvPr/>
        </p:nvSpPr>
        <p:spPr bwMode="auto">
          <a:xfrm>
            <a:off x="3143250" y="5791200"/>
            <a:ext cx="7524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600" b="1">
                <a:solidFill>
                  <a:srgbClr val="CC99FF"/>
                </a:solidFill>
                <a:latin typeface="Times New Roman" panose="02020603050405020304" pitchFamily="18" charset="0"/>
                <a:ea typeface="黑体" panose="02010609060101010101" pitchFamily="49" charset="-122"/>
              </a:rPr>
              <a:t>尽情地抒发着自己的伤感忧愁和迷惘</a:t>
            </a:r>
          </a:p>
        </p:txBody>
      </p:sp>
      <p:sp>
        <p:nvSpPr>
          <p:cNvPr id="54285" name="Rectangle 13"/>
          <p:cNvSpPr>
            <a:spLocks noChangeArrowheads="1"/>
          </p:cNvSpPr>
          <p:nvPr/>
        </p:nvSpPr>
        <p:spPr bwMode="auto">
          <a:xfrm>
            <a:off x="3429001" y="0"/>
            <a:ext cx="43592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200" b="1">
                <a:solidFill>
                  <a:srgbClr val="FFFFCC"/>
                </a:solidFill>
                <a:latin typeface="Times New Roman" panose="02020603050405020304" pitchFamily="18" charset="0"/>
                <a:ea typeface="黑体" panose="02010609060101010101" pitchFamily="49" charset="-122"/>
              </a:rPr>
              <a:t>暮春              凄婉   伤感</a:t>
            </a:r>
          </a:p>
        </p:txBody>
      </p:sp>
      <p:sp>
        <p:nvSpPr>
          <p:cNvPr id="54286" name="Rectangle 14"/>
          <p:cNvSpPr>
            <a:spLocks noChangeArrowheads="1"/>
          </p:cNvSpPr>
          <p:nvPr/>
        </p:nvSpPr>
        <p:spPr bwMode="auto">
          <a:xfrm>
            <a:off x="3429001" y="788989"/>
            <a:ext cx="62960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200" b="1">
                <a:solidFill>
                  <a:srgbClr val="FFFFCC"/>
                </a:solidFill>
                <a:latin typeface="Times New Roman" panose="02020603050405020304" pitchFamily="18" charset="0"/>
                <a:ea typeface="黑体" panose="02010609060101010101" pitchFamily="49" charset="-122"/>
              </a:rPr>
              <a:t>小巷              悠长  幽深  寂静  颓圮</a:t>
            </a:r>
          </a:p>
        </p:txBody>
      </p:sp>
      <p:sp>
        <p:nvSpPr>
          <p:cNvPr id="54287" name="Rectangle 15"/>
          <p:cNvSpPr>
            <a:spLocks noChangeArrowheads="1"/>
          </p:cNvSpPr>
          <p:nvPr/>
        </p:nvSpPr>
        <p:spPr bwMode="auto">
          <a:xfrm>
            <a:off x="3429001" y="1524000"/>
            <a:ext cx="48418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3200" b="1">
                <a:solidFill>
                  <a:srgbClr val="FFFFCC"/>
                </a:solidFill>
                <a:latin typeface="Times New Roman" panose="02020603050405020304" pitchFamily="18" charset="0"/>
                <a:ea typeface="黑体" panose="02010609060101010101" pitchFamily="49" charset="-122"/>
              </a:rPr>
              <a:t>细雨              空蒙  迷离  </a:t>
            </a:r>
          </a:p>
        </p:txBody>
      </p:sp>
      <p:sp>
        <p:nvSpPr>
          <p:cNvPr id="54288" name="Rectangle 16"/>
          <p:cNvSpPr>
            <a:spLocks noChangeArrowheads="1"/>
          </p:cNvSpPr>
          <p:nvPr/>
        </p:nvSpPr>
        <p:spPr bwMode="auto">
          <a:xfrm>
            <a:off x="3429000" y="2312989"/>
            <a:ext cx="5176838"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200" b="1">
                <a:solidFill>
                  <a:srgbClr val="FFFFCC"/>
                </a:solidFill>
                <a:latin typeface="Times New Roman" panose="02020603050405020304" pitchFamily="18" charset="0"/>
                <a:ea typeface="黑体" panose="02010609060101010101" pitchFamily="49" charset="-122"/>
              </a:rPr>
              <a:t>油纸伞          复古  怀旧 神秘</a:t>
            </a:r>
          </a:p>
        </p:txBody>
      </p:sp>
      <p:sp>
        <p:nvSpPr>
          <p:cNvPr id="54289" name="Rectangle 17"/>
          <p:cNvSpPr>
            <a:spLocks noChangeArrowheads="1"/>
          </p:cNvSpPr>
          <p:nvPr/>
        </p:nvSpPr>
        <p:spPr bwMode="auto">
          <a:xfrm>
            <a:off x="3505200" y="3048000"/>
            <a:ext cx="548798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200" b="1">
                <a:solidFill>
                  <a:srgbClr val="FFFFCC"/>
                </a:solidFill>
                <a:latin typeface="Times New Roman" panose="02020603050405020304" pitchFamily="18" charset="0"/>
                <a:ea typeface="黑体" panose="02010609060101010101" pitchFamily="49" charset="-122"/>
              </a:rPr>
              <a:t>我在雨巷想逢着一个丁香姑娘</a:t>
            </a:r>
          </a:p>
        </p:txBody>
      </p:sp>
      <p:sp>
        <p:nvSpPr>
          <p:cNvPr id="54290" name="Text Box 18"/>
          <p:cNvSpPr txBox="1">
            <a:spLocks noChangeArrowheads="1"/>
          </p:cNvSpPr>
          <p:nvPr/>
        </p:nvSpPr>
        <p:spPr bwMode="auto">
          <a:xfrm>
            <a:off x="1524000" y="5791201"/>
            <a:ext cx="13731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4000" b="1">
                <a:solidFill>
                  <a:srgbClr val="FFCCFF"/>
                </a:solidFill>
                <a:latin typeface="Times New Roman" panose="02020603050405020304" pitchFamily="18" charset="0"/>
                <a:ea typeface="黑体" panose="02010609060101010101" pitchFamily="49" charset="-122"/>
              </a:rPr>
              <a:t>主题</a:t>
            </a:r>
            <a:r>
              <a:rPr kumimoji="1" lang="en-US" altLang="zh-CN" sz="4000" b="1">
                <a:solidFill>
                  <a:srgbClr val="FFCCFF"/>
                </a:solidFill>
                <a:latin typeface="Times New Roman" panose="02020603050405020304" pitchFamily="18" charset="0"/>
                <a:ea typeface="黑体" panose="02010609060101010101" pitchFamily="49" charset="-122"/>
              </a:rPr>
              <a:t>:</a:t>
            </a:r>
          </a:p>
        </p:txBody>
      </p:sp>
      <p:sp>
        <p:nvSpPr>
          <p:cNvPr id="54291" name="Line 19"/>
          <p:cNvSpPr>
            <a:spLocks noChangeShapeType="1"/>
          </p:cNvSpPr>
          <p:nvPr/>
        </p:nvSpPr>
        <p:spPr bwMode="auto">
          <a:xfrm>
            <a:off x="4495800" y="304800"/>
            <a:ext cx="1219200" cy="0"/>
          </a:xfrm>
          <a:prstGeom prst="line">
            <a:avLst/>
          </a:prstGeom>
          <a:noFill/>
          <a:ln w="9525">
            <a:solidFill>
              <a:srgbClr val="00FF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sp>
        <p:nvSpPr>
          <p:cNvPr id="54292" name="Line 20"/>
          <p:cNvSpPr>
            <a:spLocks noChangeShapeType="1"/>
          </p:cNvSpPr>
          <p:nvPr/>
        </p:nvSpPr>
        <p:spPr bwMode="auto">
          <a:xfrm>
            <a:off x="4495800" y="1066800"/>
            <a:ext cx="1143000" cy="0"/>
          </a:xfrm>
          <a:prstGeom prst="line">
            <a:avLst/>
          </a:prstGeom>
          <a:noFill/>
          <a:ln w="9525">
            <a:solidFill>
              <a:srgbClr val="00FF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sp>
        <p:nvSpPr>
          <p:cNvPr id="54293" name="Line 21"/>
          <p:cNvSpPr>
            <a:spLocks noChangeShapeType="1"/>
          </p:cNvSpPr>
          <p:nvPr/>
        </p:nvSpPr>
        <p:spPr bwMode="auto">
          <a:xfrm>
            <a:off x="4495800" y="1828800"/>
            <a:ext cx="1143000" cy="0"/>
          </a:xfrm>
          <a:prstGeom prst="line">
            <a:avLst/>
          </a:prstGeom>
          <a:noFill/>
          <a:ln w="9525">
            <a:solidFill>
              <a:srgbClr val="00FF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sp>
        <p:nvSpPr>
          <p:cNvPr id="54294" name="Line 22"/>
          <p:cNvSpPr>
            <a:spLocks noChangeShapeType="1"/>
          </p:cNvSpPr>
          <p:nvPr/>
        </p:nvSpPr>
        <p:spPr bwMode="auto">
          <a:xfrm>
            <a:off x="4800600" y="2667000"/>
            <a:ext cx="914400" cy="0"/>
          </a:xfrm>
          <a:prstGeom prst="line">
            <a:avLst/>
          </a:prstGeom>
          <a:noFill/>
          <a:ln w="9525">
            <a:solidFill>
              <a:srgbClr val="00FF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sp>
        <p:nvSpPr>
          <p:cNvPr id="54295" name="Line 23"/>
          <p:cNvSpPr>
            <a:spLocks noChangeShapeType="1"/>
          </p:cNvSpPr>
          <p:nvPr/>
        </p:nvSpPr>
        <p:spPr bwMode="auto">
          <a:xfrm>
            <a:off x="5105400" y="4038600"/>
            <a:ext cx="685800" cy="0"/>
          </a:xfrm>
          <a:prstGeom prst="line">
            <a:avLst/>
          </a:prstGeom>
          <a:noFill/>
          <a:ln w="9525">
            <a:solidFill>
              <a:srgbClr val="00FF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sp>
        <p:nvSpPr>
          <p:cNvPr id="54296" name="AutoShape 24"/>
          <p:cNvSpPr>
            <a:spLocks/>
          </p:cNvSpPr>
          <p:nvPr/>
        </p:nvSpPr>
        <p:spPr bwMode="auto">
          <a:xfrm>
            <a:off x="5257800" y="4854476"/>
            <a:ext cx="518818" cy="501848"/>
          </a:xfrm>
          <a:prstGeom prst="leftBrace">
            <a:avLst>
              <a:gd name="adj1" fmla="val 13889"/>
              <a:gd name="adj2" fmla="val 50000"/>
            </a:avLst>
          </a:prstGeom>
          <a:noFill/>
          <a:ln w="9525">
            <a:solidFill>
              <a:srgbClr val="00FFC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5688371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1" fill="hold" grpId="0" nodeType="clickEffect">
                                  <p:stCondLst>
                                    <p:cond delay="0"/>
                                  </p:stCondLst>
                                  <p:childTnLst>
                                    <p:set>
                                      <p:cBhvr>
                                        <p:cTn id="6" dur="1" fill="hold">
                                          <p:stCondLst>
                                            <p:cond delay="0"/>
                                          </p:stCondLst>
                                        </p:cTn>
                                        <p:tgtEl>
                                          <p:spTgt spid="54274"/>
                                        </p:tgtEl>
                                        <p:attrNameLst>
                                          <p:attrName>style.visibility</p:attrName>
                                        </p:attrNameLst>
                                      </p:cBhvr>
                                      <p:to>
                                        <p:strVal val="visible"/>
                                      </p:to>
                                    </p:set>
                                    <p:anim calcmode="lin" valueType="num">
                                      <p:cBhvr additive="base">
                                        <p:cTn id="7" dur="5000" fill="hold"/>
                                        <p:tgtEl>
                                          <p:spTgt spid="54274"/>
                                        </p:tgtEl>
                                        <p:attrNameLst>
                                          <p:attrName>ppt_x</p:attrName>
                                        </p:attrNameLst>
                                      </p:cBhvr>
                                      <p:tavLst>
                                        <p:tav tm="0">
                                          <p:val>
                                            <p:strVal val="#ppt_x"/>
                                          </p:val>
                                        </p:tav>
                                        <p:tav tm="100000">
                                          <p:val>
                                            <p:strVal val="#ppt_x"/>
                                          </p:val>
                                        </p:tav>
                                      </p:tavLst>
                                    </p:anim>
                                    <p:anim calcmode="lin" valueType="num">
                                      <p:cBhvr additive="base">
                                        <p:cTn id="8" dur="5000" fill="hold"/>
                                        <p:tgtEl>
                                          <p:spTgt spid="54274"/>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54285"/>
                                        </p:tgtEl>
                                        <p:attrNameLst>
                                          <p:attrName>style.visibility</p:attrName>
                                        </p:attrNameLst>
                                      </p:cBhvr>
                                      <p:to>
                                        <p:strVal val="visible"/>
                                      </p:to>
                                    </p:set>
                                    <p:animEffect transition="in" filter="dissolve">
                                      <p:cBhvr>
                                        <p:cTn id="13" dur="500"/>
                                        <p:tgtEl>
                                          <p:spTgt spid="5428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7" presetClass="entr" presetSubtype="8" fill="hold" grpId="0" nodeType="clickEffect">
                                  <p:stCondLst>
                                    <p:cond delay="0"/>
                                  </p:stCondLst>
                                  <p:childTnLst>
                                    <p:set>
                                      <p:cBhvr>
                                        <p:cTn id="17" dur="1" fill="hold">
                                          <p:stCondLst>
                                            <p:cond delay="0"/>
                                          </p:stCondLst>
                                        </p:cTn>
                                        <p:tgtEl>
                                          <p:spTgt spid="54275"/>
                                        </p:tgtEl>
                                        <p:attrNameLst>
                                          <p:attrName>style.visibility</p:attrName>
                                        </p:attrNameLst>
                                      </p:cBhvr>
                                      <p:to>
                                        <p:strVal val="visible"/>
                                      </p:to>
                                    </p:set>
                                    <p:anim calcmode="lin" valueType="num">
                                      <p:cBhvr additive="base">
                                        <p:cTn id="18" dur="5000" fill="hold"/>
                                        <p:tgtEl>
                                          <p:spTgt spid="54275"/>
                                        </p:tgtEl>
                                        <p:attrNameLst>
                                          <p:attrName>ppt_x</p:attrName>
                                        </p:attrNameLst>
                                      </p:cBhvr>
                                      <p:tavLst>
                                        <p:tav tm="0">
                                          <p:val>
                                            <p:strVal val="0-#ppt_w/2"/>
                                          </p:val>
                                        </p:tav>
                                        <p:tav tm="100000">
                                          <p:val>
                                            <p:strVal val="#ppt_x"/>
                                          </p:val>
                                        </p:tav>
                                      </p:tavLst>
                                    </p:anim>
                                    <p:anim calcmode="lin" valueType="num">
                                      <p:cBhvr additive="base">
                                        <p:cTn id="19" dur="5000" fill="hold"/>
                                        <p:tgtEl>
                                          <p:spTgt spid="54275"/>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grpId="0" nodeType="clickEffect">
                                  <p:stCondLst>
                                    <p:cond delay="0"/>
                                  </p:stCondLst>
                                  <p:iterate type="wd">
                                    <p:tmPct val="100000"/>
                                  </p:iterate>
                                  <p:childTnLst>
                                    <p:set>
                                      <p:cBhvr>
                                        <p:cTn id="23" dur="1" fill="hold">
                                          <p:stCondLst>
                                            <p:cond delay="0"/>
                                          </p:stCondLst>
                                        </p:cTn>
                                        <p:tgtEl>
                                          <p:spTgt spid="54286"/>
                                        </p:tgtEl>
                                        <p:attrNameLst>
                                          <p:attrName>style.visibility</p:attrName>
                                        </p:attrNameLst>
                                      </p:cBhvr>
                                      <p:to>
                                        <p:strVal val="visible"/>
                                      </p:to>
                                    </p:set>
                                    <p:animEffect transition="in" filter="blinds(horizontal)">
                                      <p:cBhvr>
                                        <p:cTn id="24" dur="300"/>
                                        <p:tgtEl>
                                          <p:spTgt spid="54286"/>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7" presetClass="entr" presetSubtype="2" fill="hold" grpId="0" nodeType="clickEffect">
                                  <p:stCondLst>
                                    <p:cond delay="0"/>
                                  </p:stCondLst>
                                  <p:childTnLst>
                                    <p:set>
                                      <p:cBhvr>
                                        <p:cTn id="28" dur="1" fill="hold">
                                          <p:stCondLst>
                                            <p:cond delay="0"/>
                                          </p:stCondLst>
                                        </p:cTn>
                                        <p:tgtEl>
                                          <p:spTgt spid="54276"/>
                                        </p:tgtEl>
                                        <p:attrNameLst>
                                          <p:attrName>style.visibility</p:attrName>
                                        </p:attrNameLst>
                                      </p:cBhvr>
                                      <p:to>
                                        <p:strVal val="visible"/>
                                      </p:to>
                                    </p:set>
                                    <p:anim calcmode="lin" valueType="num">
                                      <p:cBhvr additive="base">
                                        <p:cTn id="29" dur="5000" fill="hold"/>
                                        <p:tgtEl>
                                          <p:spTgt spid="54276"/>
                                        </p:tgtEl>
                                        <p:attrNameLst>
                                          <p:attrName>ppt_x</p:attrName>
                                        </p:attrNameLst>
                                      </p:cBhvr>
                                      <p:tavLst>
                                        <p:tav tm="0">
                                          <p:val>
                                            <p:strVal val="1+#ppt_w/2"/>
                                          </p:val>
                                        </p:tav>
                                        <p:tav tm="100000">
                                          <p:val>
                                            <p:strVal val="#ppt_x"/>
                                          </p:val>
                                        </p:tav>
                                      </p:tavLst>
                                    </p:anim>
                                    <p:anim calcmode="lin" valueType="num">
                                      <p:cBhvr additive="base">
                                        <p:cTn id="30" dur="5000" fill="hold"/>
                                        <p:tgtEl>
                                          <p:spTgt spid="54276"/>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 presetClass="entr" presetSubtype="16" fill="hold" grpId="0" nodeType="clickEffect">
                                  <p:stCondLst>
                                    <p:cond delay="0"/>
                                  </p:stCondLst>
                                  <p:iterate type="wd">
                                    <p:tmPct val="100000"/>
                                  </p:iterate>
                                  <p:childTnLst>
                                    <p:set>
                                      <p:cBhvr>
                                        <p:cTn id="34" dur="1" fill="hold">
                                          <p:stCondLst>
                                            <p:cond delay="0"/>
                                          </p:stCondLst>
                                        </p:cTn>
                                        <p:tgtEl>
                                          <p:spTgt spid="54287"/>
                                        </p:tgtEl>
                                        <p:attrNameLst>
                                          <p:attrName>style.visibility</p:attrName>
                                        </p:attrNameLst>
                                      </p:cBhvr>
                                      <p:to>
                                        <p:strVal val="visible"/>
                                      </p:to>
                                    </p:set>
                                    <p:animEffect transition="in" filter="box(in)">
                                      <p:cBhvr>
                                        <p:cTn id="35" dur="300"/>
                                        <p:tgtEl>
                                          <p:spTgt spid="54287"/>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7" presetClass="entr" presetSubtype="2" fill="hold" grpId="0" nodeType="clickEffect">
                                  <p:stCondLst>
                                    <p:cond delay="0"/>
                                  </p:stCondLst>
                                  <p:childTnLst>
                                    <p:set>
                                      <p:cBhvr>
                                        <p:cTn id="39" dur="1" fill="hold">
                                          <p:stCondLst>
                                            <p:cond delay="0"/>
                                          </p:stCondLst>
                                        </p:cTn>
                                        <p:tgtEl>
                                          <p:spTgt spid="54277"/>
                                        </p:tgtEl>
                                        <p:attrNameLst>
                                          <p:attrName>style.visibility</p:attrName>
                                        </p:attrNameLst>
                                      </p:cBhvr>
                                      <p:to>
                                        <p:strVal val="visible"/>
                                      </p:to>
                                    </p:set>
                                    <p:anim calcmode="lin" valueType="num">
                                      <p:cBhvr additive="base">
                                        <p:cTn id="40" dur="5000" fill="hold"/>
                                        <p:tgtEl>
                                          <p:spTgt spid="54277"/>
                                        </p:tgtEl>
                                        <p:attrNameLst>
                                          <p:attrName>ppt_x</p:attrName>
                                        </p:attrNameLst>
                                      </p:cBhvr>
                                      <p:tavLst>
                                        <p:tav tm="0">
                                          <p:val>
                                            <p:strVal val="1+#ppt_w/2"/>
                                          </p:val>
                                        </p:tav>
                                        <p:tav tm="100000">
                                          <p:val>
                                            <p:strVal val="#ppt_x"/>
                                          </p:val>
                                        </p:tav>
                                      </p:tavLst>
                                    </p:anim>
                                    <p:anim calcmode="lin" valueType="num">
                                      <p:cBhvr additive="base">
                                        <p:cTn id="41" dur="5000" fill="hold"/>
                                        <p:tgtEl>
                                          <p:spTgt spid="54277"/>
                                        </p:tgtEl>
                                        <p:attrNameLst>
                                          <p:attrName>ppt_y</p:attrName>
                                        </p:attrNameLst>
                                      </p:cBhvr>
                                      <p:tavLst>
                                        <p:tav tm="0">
                                          <p:val>
                                            <p:strVal val="#ppt_y"/>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2" fill="hold" grpId="0" nodeType="clickEffect">
                                  <p:stCondLst>
                                    <p:cond delay="0"/>
                                  </p:stCondLst>
                                  <p:iterate type="wd">
                                    <p:tmPct val="100000"/>
                                  </p:iterate>
                                  <p:childTnLst>
                                    <p:set>
                                      <p:cBhvr>
                                        <p:cTn id="45" dur="1" fill="hold">
                                          <p:stCondLst>
                                            <p:cond delay="0"/>
                                          </p:stCondLst>
                                        </p:cTn>
                                        <p:tgtEl>
                                          <p:spTgt spid="54288"/>
                                        </p:tgtEl>
                                        <p:attrNameLst>
                                          <p:attrName>style.visibility</p:attrName>
                                        </p:attrNameLst>
                                      </p:cBhvr>
                                      <p:to>
                                        <p:strVal val="visible"/>
                                      </p:to>
                                    </p:set>
                                    <p:anim calcmode="lin" valueType="num">
                                      <p:cBhvr additive="base">
                                        <p:cTn id="46" dur="300" fill="hold"/>
                                        <p:tgtEl>
                                          <p:spTgt spid="54288"/>
                                        </p:tgtEl>
                                        <p:attrNameLst>
                                          <p:attrName>ppt_x</p:attrName>
                                        </p:attrNameLst>
                                      </p:cBhvr>
                                      <p:tavLst>
                                        <p:tav tm="0">
                                          <p:val>
                                            <p:strVal val="1+#ppt_w/2"/>
                                          </p:val>
                                        </p:tav>
                                        <p:tav tm="100000">
                                          <p:val>
                                            <p:strVal val="#ppt_x"/>
                                          </p:val>
                                        </p:tav>
                                      </p:tavLst>
                                    </p:anim>
                                    <p:anim calcmode="lin" valueType="num">
                                      <p:cBhvr additive="base">
                                        <p:cTn id="47" dur="300" fill="hold"/>
                                        <p:tgtEl>
                                          <p:spTgt spid="54288"/>
                                        </p:tgtEl>
                                        <p:attrNameLst>
                                          <p:attrName>ppt_y</p:attrName>
                                        </p:attrNameLst>
                                      </p:cBhvr>
                                      <p:tavLst>
                                        <p:tav tm="0">
                                          <p:val>
                                            <p:strVal val="#ppt_y"/>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7" presetClass="entr" presetSubtype="4" fill="hold" grpId="0" nodeType="clickEffect">
                                  <p:stCondLst>
                                    <p:cond delay="0"/>
                                  </p:stCondLst>
                                  <p:childTnLst>
                                    <p:set>
                                      <p:cBhvr>
                                        <p:cTn id="51" dur="1" fill="hold">
                                          <p:stCondLst>
                                            <p:cond delay="0"/>
                                          </p:stCondLst>
                                        </p:cTn>
                                        <p:tgtEl>
                                          <p:spTgt spid="54278"/>
                                        </p:tgtEl>
                                        <p:attrNameLst>
                                          <p:attrName>style.visibility</p:attrName>
                                        </p:attrNameLst>
                                      </p:cBhvr>
                                      <p:to>
                                        <p:strVal val="visible"/>
                                      </p:to>
                                    </p:set>
                                    <p:anim calcmode="lin" valueType="num">
                                      <p:cBhvr additive="base">
                                        <p:cTn id="52" dur="5000" fill="hold"/>
                                        <p:tgtEl>
                                          <p:spTgt spid="54278"/>
                                        </p:tgtEl>
                                        <p:attrNameLst>
                                          <p:attrName>ppt_x</p:attrName>
                                        </p:attrNameLst>
                                      </p:cBhvr>
                                      <p:tavLst>
                                        <p:tav tm="0">
                                          <p:val>
                                            <p:strVal val="#ppt_x"/>
                                          </p:val>
                                        </p:tav>
                                        <p:tav tm="100000">
                                          <p:val>
                                            <p:strVal val="#ppt_x"/>
                                          </p:val>
                                        </p:tav>
                                      </p:tavLst>
                                    </p:anim>
                                    <p:anim calcmode="lin" valueType="num">
                                      <p:cBhvr additive="base">
                                        <p:cTn id="53" dur="5000" fill="hold"/>
                                        <p:tgtEl>
                                          <p:spTgt spid="54278"/>
                                        </p:tgtEl>
                                        <p:attrNameLst>
                                          <p:attrName>ppt_y</p:attrName>
                                        </p:attrNameLst>
                                      </p:cBhvr>
                                      <p:tavLst>
                                        <p:tav tm="0">
                                          <p:val>
                                            <p:strVal val="1+#ppt_h/2"/>
                                          </p:val>
                                        </p:tav>
                                        <p:tav tm="100000">
                                          <p:val>
                                            <p:strVal val="#ppt_y"/>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16" presetClass="entr" presetSubtype="42" fill="hold" grpId="0" nodeType="clickEffect">
                                  <p:stCondLst>
                                    <p:cond delay="0"/>
                                  </p:stCondLst>
                                  <p:iterate type="wd">
                                    <p:tmPct val="100000"/>
                                  </p:iterate>
                                  <p:childTnLst>
                                    <p:set>
                                      <p:cBhvr>
                                        <p:cTn id="57" dur="1" fill="hold">
                                          <p:stCondLst>
                                            <p:cond delay="0"/>
                                          </p:stCondLst>
                                        </p:cTn>
                                        <p:tgtEl>
                                          <p:spTgt spid="54289"/>
                                        </p:tgtEl>
                                        <p:attrNameLst>
                                          <p:attrName>style.visibility</p:attrName>
                                        </p:attrNameLst>
                                      </p:cBhvr>
                                      <p:to>
                                        <p:strVal val="visible"/>
                                      </p:to>
                                    </p:set>
                                    <p:animEffect transition="in" filter="barn(outHorizontal)">
                                      <p:cBhvr>
                                        <p:cTn id="58" dur="300"/>
                                        <p:tgtEl>
                                          <p:spTgt spid="54289"/>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6" fill="hold" grpId="0" nodeType="clickEffect">
                                  <p:stCondLst>
                                    <p:cond delay="0"/>
                                  </p:stCondLst>
                                  <p:childTnLst>
                                    <p:set>
                                      <p:cBhvr>
                                        <p:cTn id="62" dur="1" fill="hold">
                                          <p:stCondLst>
                                            <p:cond delay="0"/>
                                          </p:stCondLst>
                                        </p:cTn>
                                        <p:tgtEl>
                                          <p:spTgt spid="54279"/>
                                        </p:tgtEl>
                                        <p:attrNameLst>
                                          <p:attrName>style.visibility</p:attrName>
                                        </p:attrNameLst>
                                      </p:cBhvr>
                                      <p:to>
                                        <p:strVal val="visible"/>
                                      </p:to>
                                    </p:set>
                                    <p:anim calcmode="lin" valueType="num">
                                      <p:cBhvr additive="base">
                                        <p:cTn id="63" dur="500" fill="hold"/>
                                        <p:tgtEl>
                                          <p:spTgt spid="54279"/>
                                        </p:tgtEl>
                                        <p:attrNameLst>
                                          <p:attrName>ppt_x</p:attrName>
                                        </p:attrNameLst>
                                      </p:cBhvr>
                                      <p:tavLst>
                                        <p:tav tm="0">
                                          <p:val>
                                            <p:strVal val="1+#ppt_w/2"/>
                                          </p:val>
                                        </p:tav>
                                        <p:tav tm="100000">
                                          <p:val>
                                            <p:strVal val="#ppt_x"/>
                                          </p:val>
                                        </p:tav>
                                      </p:tavLst>
                                    </p:anim>
                                    <p:anim calcmode="lin" valueType="num">
                                      <p:cBhvr additive="base">
                                        <p:cTn id="64" dur="500" fill="hold"/>
                                        <p:tgtEl>
                                          <p:spTgt spid="54279"/>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7" presetClass="entr" presetSubtype="4" fill="hold" grpId="0" nodeType="clickEffect">
                                  <p:stCondLst>
                                    <p:cond delay="0"/>
                                  </p:stCondLst>
                                  <p:childTnLst>
                                    <p:set>
                                      <p:cBhvr>
                                        <p:cTn id="68" dur="1" fill="hold">
                                          <p:stCondLst>
                                            <p:cond delay="0"/>
                                          </p:stCondLst>
                                        </p:cTn>
                                        <p:tgtEl>
                                          <p:spTgt spid="54280"/>
                                        </p:tgtEl>
                                        <p:attrNameLst>
                                          <p:attrName>style.visibility</p:attrName>
                                        </p:attrNameLst>
                                      </p:cBhvr>
                                      <p:to>
                                        <p:strVal val="visible"/>
                                      </p:to>
                                    </p:set>
                                    <p:anim calcmode="lin" valueType="num">
                                      <p:cBhvr additive="base">
                                        <p:cTn id="69" dur="5000" fill="hold"/>
                                        <p:tgtEl>
                                          <p:spTgt spid="54280"/>
                                        </p:tgtEl>
                                        <p:attrNameLst>
                                          <p:attrName>ppt_x</p:attrName>
                                        </p:attrNameLst>
                                      </p:cBhvr>
                                      <p:tavLst>
                                        <p:tav tm="0">
                                          <p:val>
                                            <p:strVal val="#ppt_x"/>
                                          </p:val>
                                        </p:tav>
                                        <p:tav tm="100000">
                                          <p:val>
                                            <p:strVal val="#ppt_x"/>
                                          </p:val>
                                        </p:tav>
                                      </p:tavLst>
                                    </p:anim>
                                    <p:anim calcmode="lin" valueType="num">
                                      <p:cBhvr additive="base">
                                        <p:cTn id="70" dur="5000" fill="hold"/>
                                        <p:tgtEl>
                                          <p:spTgt spid="54280"/>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18" presetClass="entr" presetSubtype="12" fill="hold" grpId="0" nodeType="clickEffect">
                                  <p:stCondLst>
                                    <p:cond delay="0"/>
                                  </p:stCondLst>
                                  <p:iterate type="wd">
                                    <p:tmPct val="100000"/>
                                  </p:iterate>
                                  <p:childTnLst>
                                    <p:set>
                                      <p:cBhvr>
                                        <p:cTn id="74" dur="1" fill="hold">
                                          <p:stCondLst>
                                            <p:cond delay="0"/>
                                          </p:stCondLst>
                                        </p:cTn>
                                        <p:tgtEl>
                                          <p:spTgt spid="54281"/>
                                        </p:tgtEl>
                                        <p:attrNameLst>
                                          <p:attrName>style.visibility</p:attrName>
                                        </p:attrNameLst>
                                      </p:cBhvr>
                                      <p:to>
                                        <p:strVal val="visible"/>
                                      </p:to>
                                    </p:set>
                                    <p:animEffect transition="in" filter="strips(downLeft)">
                                      <p:cBhvr>
                                        <p:cTn id="75" dur="300"/>
                                        <p:tgtEl>
                                          <p:spTgt spid="54281"/>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7" presetClass="entr" presetSubtype="8" fill="hold" grpId="0" nodeType="clickEffect">
                                  <p:stCondLst>
                                    <p:cond delay="0"/>
                                  </p:stCondLst>
                                  <p:childTnLst>
                                    <p:set>
                                      <p:cBhvr>
                                        <p:cTn id="79" dur="1" fill="hold">
                                          <p:stCondLst>
                                            <p:cond delay="0"/>
                                          </p:stCondLst>
                                        </p:cTn>
                                        <p:tgtEl>
                                          <p:spTgt spid="54282"/>
                                        </p:tgtEl>
                                        <p:attrNameLst>
                                          <p:attrName>style.visibility</p:attrName>
                                        </p:attrNameLst>
                                      </p:cBhvr>
                                      <p:to>
                                        <p:strVal val="visible"/>
                                      </p:to>
                                    </p:set>
                                    <p:anim calcmode="lin" valueType="num">
                                      <p:cBhvr additive="base">
                                        <p:cTn id="80" dur="5000" fill="hold"/>
                                        <p:tgtEl>
                                          <p:spTgt spid="54282"/>
                                        </p:tgtEl>
                                        <p:attrNameLst>
                                          <p:attrName>ppt_x</p:attrName>
                                        </p:attrNameLst>
                                      </p:cBhvr>
                                      <p:tavLst>
                                        <p:tav tm="0">
                                          <p:val>
                                            <p:strVal val="0-#ppt_w/2"/>
                                          </p:val>
                                        </p:tav>
                                        <p:tav tm="100000">
                                          <p:val>
                                            <p:strVal val="#ppt_x"/>
                                          </p:val>
                                        </p:tav>
                                      </p:tavLst>
                                    </p:anim>
                                    <p:anim calcmode="lin" valueType="num">
                                      <p:cBhvr additive="base">
                                        <p:cTn id="81" dur="5000" fill="hold"/>
                                        <p:tgtEl>
                                          <p:spTgt spid="54282"/>
                                        </p:tgtEl>
                                        <p:attrNameLst>
                                          <p:attrName>ppt_y</p:attrName>
                                        </p:attrNameLst>
                                      </p:cBhvr>
                                      <p:tavLst>
                                        <p:tav tm="0">
                                          <p:val>
                                            <p:strVal val="#ppt_y"/>
                                          </p:val>
                                        </p:tav>
                                        <p:tav tm="100000">
                                          <p:val>
                                            <p:strVal val="#ppt_y"/>
                                          </p:val>
                                        </p:tav>
                                      </p:tavLst>
                                    </p:anim>
                                  </p:childTnLst>
                                </p:cTn>
                              </p:par>
                            </p:childTnLst>
                          </p:cTn>
                        </p:par>
                      </p:childTnLst>
                    </p:cTn>
                  </p:par>
                  <p:par>
                    <p:cTn id="82" fill="hold" nodeType="clickPar">
                      <p:stCondLst>
                        <p:cond delay="indefinite"/>
                      </p:stCondLst>
                      <p:childTnLst>
                        <p:par>
                          <p:cTn id="83" fill="hold" nodeType="withGroup">
                            <p:stCondLst>
                              <p:cond delay="0"/>
                            </p:stCondLst>
                            <p:childTnLst>
                              <p:par>
                                <p:cTn id="84" presetID="15" presetClass="entr" presetSubtype="0" fill="hold" grpId="0" nodeType="clickEffect">
                                  <p:stCondLst>
                                    <p:cond delay="0"/>
                                  </p:stCondLst>
                                  <p:iterate type="wd">
                                    <p:tmPct val="100000"/>
                                  </p:iterate>
                                  <p:childTnLst>
                                    <p:set>
                                      <p:cBhvr>
                                        <p:cTn id="85" dur="1" fill="hold">
                                          <p:stCondLst>
                                            <p:cond delay="0"/>
                                          </p:stCondLst>
                                        </p:cTn>
                                        <p:tgtEl>
                                          <p:spTgt spid="54283"/>
                                        </p:tgtEl>
                                        <p:attrNameLst>
                                          <p:attrName>style.visibility</p:attrName>
                                        </p:attrNameLst>
                                      </p:cBhvr>
                                      <p:to>
                                        <p:strVal val="visible"/>
                                      </p:to>
                                    </p:set>
                                    <p:anim calcmode="lin" valueType="num">
                                      <p:cBhvr>
                                        <p:cTn id="86" dur="750" fill="hold"/>
                                        <p:tgtEl>
                                          <p:spTgt spid="54283"/>
                                        </p:tgtEl>
                                        <p:attrNameLst>
                                          <p:attrName>ppt_w</p:attrName>
                                        </p:attrNameLst>
                                      </p:cBhvr>
                                      <p:tavLst>
                                        <p:tav tm="0">
                                          <p:val>
                                            <p:fltVal val="0"/>
                                          </p:val>
                                        </p:tav>
                                        <p:tav tm="100000">
                                          <p:val>
                                            <p:strVal val="#ppt_w"/>
                                          </p:val>
                                        </p:tav>
                                      </p:tavLst>
                                    </p:anim>
                                    <p:anim calcmode="lin" valueType="num">
                                      <p:cBhvr>
                                        <p:cTn id="87" dur="750" fill="hold"/>
                                        <p:tgtEl>
                                          <p:spTgt spid="54283"/>
                                        </p:tgtEl>
                                        <p:attrNameLst>
                                          <p:attrName>ppt_h</p:attrName>
                                        </p:attrNameLst>
                                      </p:cBhvr>
                                      <p:tavLst>
                                        <p:tav tm="0">
                                          <p:val>
                                            <p:fltVal val="0"/>
                                          </p:val>
                                        </p:tav>
                                        <p:tav tm="100000">
                                          <p:val>
                                            <p:strVal val="#ppt_h"/>
                                          </p:val>
                                        </p:tav>
                                      </p:tavLst>
                                    </p:anim>
                                    <p:anim calcmode="lin" valueType="num">
                                      <p:cBhvr>
                                        <p:cTn id="88" dur="750" fill="hold"/>
                                        <p:tgtEl>
                                          <p:spTgt spid="54283"/>
                                        </p:tgtEl>
                                        <p:attrNameLst>
                                          <p:attrName>ppt_x</p:attrName>
                                        </p:attrNameLst>
                                      </p:cBhvr>
                                      <p:tavLst>
                                        <p:tav tm="0" fmla="#ppt_x+(cos(-2*pi*(1-$))*-#ppt_x-sin(-2*pi*(1-$))*(1-#ppt_y))*(1-$)">
                                          <p:val>
                                            <p:fltVal val="0"/>
                                          </p:val>
                                        </p:tav>
                                        <p:tav tm="100000">
                                          <p:val>
                                            <p:fltVal val="1"/>
                                          </p:val>
                                        </p:tav>
                                      </p:tavLst>
                                    </p:anim>
                                    <p:anim calcmode="lin" valueType="num">
                                      <p:cBhvr>
                                        <p:cTn id="89" dur="750" fill="hold"/>
                                        <p:tgtEl>
                                          <p:spTgt spid="5428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0" fill="hold" nodeType="clickPar">
                      <p:stCondLst>
                        <p:cond delay="indefinite"/>
                      </p:stCondLst>
                      <p:childTnLst>
                        <p:par>
                          <p:cTn id="91" fill="hold" nodeType="withGroup">
                            <p:stCondLst>
                              <p:cond delay="0"/>
                            </p:stCondLst>
                            <p:childTnLst>
                              <p:par>
                                <p:cTn id="92" presetID="7" presetClass="entr" presetSubtype="2" fill="hold" grpId="0" nodeType="clickEffect">
                                  <p:stCondLst>
                                    <p:cond delay="0"/>
                                  </p:stCondLst>
                                  <p:childTnLst>
                                    <p:set>
                                      <p:cBhvr>
                                        <p:cTn id="93" dur="1" fill="hold">
                                          <p:stCondLst>
                                            <p:cond delay="0"/>
                                          </p:stCondLst>
                                        </p:cTn>
                                        <p:tgtEl>
                                          <p:spTgt spid="54290"/>
                                        </p:tgtEl>
                                        <p:attrNameLst>
                                          <p:attrName>style.visibility</p:attrName>
                                        </p:attrNameLst>
                                      </p:cBhvr>
                                      <p:to>
                                        <p:strVal val="visible"/>
                                      </p:to>
                                    </p:set>
                                    <p:anim calcmode="lin" valueType="num">
                                      <p:cBhvr additive="base">
                                        <p:cTn id="94" dur="5000" fill="hold"/>
                                        <p:tgtEl>
                                          <p:spTgt spid="54290"/>
                                        </p:tgtEl>
                                        <p:attrNameLst>
                                          <p:attrName>ppt_x</p:attrName>
                                        </p:attrNameLst>
                                      </p:cBhvr>
                                      <p:tavLst>
                                        <p:tav tm="0">
                                          <p:val>
                                            <p:strVal val="1+#ppt_w/2"/>
                                          </p:val>
                                        </p:tav>
                                        <p:tav tm="100000">
                                          <p:val>
                                            <p:strVal val="#ppt_x"/>
                                          </p:val>
                                        </p:tav>
                                      </p:tavLst>
                                    </p:anim>
                                    <p:anim calcmode="lin" valueType="num">
                                      <p:cBhvr additive="base">
                                        <p:cTn id="95" dur="5000" fill="hold"/>
                                        <p:tgtEl>
                                          <p:spTgt spid="54290"/>
                                        </p:tgtEl>
                                        <p:attrNameLst>
                                          <p:attrName>ppt_y</p:attrName>
                                        </p:attrNameLst>
                                      </p:cBhvr>
                                      <p:tavLst>
                                        <p:tav tm="0">
                                          <p:val>
                                            <p:strVal val="#ppt_y"/>
                                          </p:val>
                                        </p:tav>
                                        <p:tav tm="100000">
                                          <p:val>
                                            <p:strVal val="#ppt_y"/>
                                          </p:val>
                                        </p:tav>
                                      </p:tavLst>
                                    </p:anim>
                                  </p:childTnLst>
                                </p:cTn>
                              </p:par>
                            </p:childTnLst>
                          </p:cTn>
                        </p:par>
                      </p:childTnLst>
                    </p:cTn>
                  </p:par>
                  <p:par>
                    <p:cTn id="96" fill="hold" nodeType="clickPar">
                      <p:stCondLst>
                        <p:cond delay="indefinite"/>
                      </p:stCondLst>
                      <p:childTnLst>
                        <p:par>
                          <p:cTn id="97" fill="hold" nodeType="withGroup">
                            <p:stCondLst>
                              <p:cond delay="0"/>
                            </p:stCondLst>
                            <p:childTnLst>
                              <p:par>
                                <p:cTn id="98" presetID="19" presetClass="entr" presetSubtype="10" fill="hold" grpId="0" nodeType="clickEffect">
                                  <p:stCondLst>
                                    <p:cond delay="0"/>
                                  </p:stCondLst>
                                  <p:childTnLst>
                                    <p:set>
                                      <p:cBhvr>
                                        <p:cTn id="99" dur="1" fill="hold">
                                          <p:stCondLst>
                                            <p:cond delay="0"/>
                                          </p:stCondLst>
                                        </p:cTn>
                                        <p:tgtEl>
                                          <p:spTgt spid="54284"/>
                                        </p:tgtEl>
                                        <p:attrNameLst>
                                          <p:attrName>style.visibility</p:attrName>
                                        </p:attrNameLst>
                                      </p:cBhvr>
                                      <p:to>
                                        <p:strVal val="visible"/>
                                      </p:to>
                                    </p:set>
                                    <p:anim calcmode="lin" valueType="num">
                                      <p:cBhvr>
                                        <p:cTn id="100" dur="5000" fill="hold"/>
                                        <p:tgtEl>
                                          <p:spTgt spid="54284"/>
                                        </p:tgtEl>
                                        <p:attrNameLst>
                                          <p:attrName>ppt_w</p:attrName>
                                        </p:attrNameLst>
                                      </p:cBhvr>
                                      <p:tavLst>
                                        <p:tav tm="0" fmla="#ppt_w*sin(2.5*pi*$)">
                                          <p:val>
                                            <p:fltVal val="0"/>
                                          </p:val>
                                        </p:tav>
                                        <p:tav tm="100000">
                                          <p:val>
                                            <p:fltVal val="1"/>
                                          </p:val>
                                        </p:tav>
                                      </p:tavLst>
                                    </p:anim>
                                    <p:anim calcmode="lin" valueType="num">
                                      <p:cBhvr>
                                        <p:cTn id="101" dur="5000" fill="hold"/>
                                        <p:tgtEl>
                                          <p:spTgt spid="5428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98"/>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autoUpdateAnimBg="0"/>
      <p:bldP spid="54275" grpId="0" autoUpdateAnimBg="0"/>
      <p:bldP spid="54276" grpId="0" autoUpdateAnimBg="0"/>
      <p:bldP spid="54277" grpId="0" autoUpdateAnimBg="0"/>
      <p:bldP spid="54278" grpId="0" autoUpdateAnimBg="0"/>
      <p:bldP spid="54279" grpId="0" autoUpdateAnimBg="0"/>
      <p:bldP spid="54280" grpId="0" autoUpdateAnimBg="0"/>
      <p:bldP spid="54281" grpId="0" autoUpdateAnimBg="0"/>
      <p:bldP spid="54282" grpId="0" autoUpdateAnimBg="0"/>
      <p:bldP spid="54283" grpId="0" autoUpdateAnimBg="0"/>
      <p:bldP spid="54284" grpId="0" autoUpdateAnimBg="0"/>
      <p:bldP spid="54285" grpId="0" autoUpdateAnimBg="0"/>
      <p:bldP spid="54286" grpId="0" autoUpdateAnimBg="0"/>
      <p:bldP spid="54287" grpId="0" autoUpdateAnimBg="0"/>
      <p:bldP spid="54288" grpId="0" autoUpdateAnimBg="0"/>
      <p:bldP spid="54289" grpId="0" autoUpdateAnimBg="0"/>
      <p:bldP spid="54290"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1524000" y="0"/>
            <a:ext cx="2895600" cy="838200"/>
          </a:xfrm>
        </p:spPr>
        <p:txBody>
          <a:bodyPr/>
          <a:lstStyle/>
          <a:p>
            <a:pPr algn="l"/>
            <a:r>
              <a:rPr lang="zh-CN" altLang="en-US" sz="4800" b="1">
                <a:solidFill>
                  <a:srgbClr val="FFFFCC"/>
                </a:solidFill>
                <a:latin typeface="黑体" panose="02010609060101010101" pitchFamily="49" charset="-122"/>
                <a:ea typeface="黑体" panose="02010609060101010101" pitchFamily="49" charset="-122"/>
              </a:rPr>
              <a:t>诗情画意</a:t>
            </a:r>
            <a:endParaRPr lang="zh-CN" altLang="en-US" sz="4800" i="1">
              <a:solidFill>
                <a:srgbClr val="FFFFCC"/>
              </a:solidFill>
              <a:latin typeface="方正姚体" panose="02010601030101010101" pitchFamily="2" charset="-122"/>
              <a:ea typeface="方正姚体" panose="02010601030101010101" pitchFamily="2" charset="-122"/>
            </a:endParaRPr>
          </a:p>
        </p:txBody>
      </p:sp>
      <p:sp>
        <p:nvSpPr>
          <p:cNvPr id="82947" name="Rectangle 3"/>
          <p:cNvSpPr>
            <a:spLocks noGrp="1" noChangeArrowheads="1"/>
          </p:cNvSpPr>
          <p:nvPr>
            <p:ph type="body" idx="1"/>
          </p:nvPr>
        </p:nvSpPr>
        <p:spPr>
          <a:xfrm>
            <a:off x="5181600" y="152400"/>
            <a:ext cx="4419600" cy="762000"/>
          </a:xfrm>
        </p:spPr>
        <p:txBody>
          <a:bodyPr/>
          <a:lstStyle/>
          <a:p>
            <a:pPr>
              <a:buFontTx/>
              <a:buNone/>
            </a:pPr>
            <a:r>
              <a:rPr lang="zh-CN" altLang="en-US" sz="3600">
                <a:solidFill>
                  <a:srgbClr val="00FF00"/>
                </a:solidFill>
                <a:latin typeface="方正姚体" panose="02010601030101010101" pitchFamily="2" charset="-122"/>
                <a:ea typeface="方正姚体" panose="02010601030101010101" pitchFamily="2" charset="-122"/>
              </a:rPr>
              <a:t>以画面照应诗文</a:t>
            </a:r>
          </a:p>
        </p:txBody>
      </p:sp>
      <p:pic>
        <p:nvPicPr>
          <p:cNvPr id="82951" name="Picture 7" descr="l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914400"/>
            <a:ext cx="4191000" cy="5791200"/>
          </a:xfrm>
          <a:prstGeom prst="rect">
            <a:avLst/>
          </a:prstGeom>
          <a:noFill/>
          <a:extLst>
            <a:ext uri="{909E8E84-426E-40DD-AFC4-6F175D3DCCD1}">
              <a14:hiddenFill xmlns:a14="http://schemas.microsoft.com/office/drawing/2010/main">
                <a:solidFill>
                  <a:srgbClr val="FFFFFF"/>
                </a:solidFill>
              </a14:hiddenFill>
            </a:ext>
          </a:extLst>
        </p:spPr>
      </p:pic>
      <p:pic>
        <p:nvPicPr>
          <p:cNvPr id="82952" name="Picture 8" descr="200505102325309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838200"/>
            <a:ext cx="3792538" cy="586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10055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6" fill="hold" nodeType="afterEffect">
                                  <p:stCondLst>
                                    <p:cond delay="1000"/>
                                  </p:stCondLst>
                                  <p:childTnLst>
                                    <p:set>
                                      <p:cBhvr>
                                        <p:cTn id="6" dur="1" fill="hold">
                                          <p:stCondLst>
                                            <p:cond delay="0"/>
                                          </p:stCondLst>
                                        </p:cTn>
                                        <p:tgtEl>
                                          <p:spTgt spid="82952"/>
                                        </p:tgtEl>
                                        <p:attrNameLst>
                                          <p:attrName>style.visibility</p:attrName>
                                        </p:attrNameLst>
                                      </p:cBhvr>
                                      <p:to>
                                        <p:strVal val="visible"/>
                                      </p:to>
                                    </p:set>
                                    <p:anim calcmode="lin" valueType="num">
                                      <p:cBhvr additive="base">
                                        <p:cTn id="7" dur="500" fill="hold"/>
                                        <p:tgtEl>
                                          <p:spTgt spid="82952"/>
                                        </p:tgtEl>
                                        <p:attrNameLst>
                                          <p:attrName>ppt_x</p:attrName>
                                        </p:attrNameLst>
                                      </p:cBhvr>
                                      <p:tavLst>
                                        <p:tav tm="0">
                                          <p:val>
                                            <p:strVal val="1+#ppt_w/2"/>
                                          </p:val>
                                        </p:tav>
                                        <p:tav tm="100000">
                                          <p:val>
                                            <p:strVal val="#ppt_x"/>
                                          </p:val>
                                        </p:tav>
                                      </p:tavLst>
                                    </p:anim>
                                    <p:anim calcmode="lin" valueType="num">
                                      <p:cBhvr additive="base">
                                        <p:cTn id="8" dur="500" fill="hold"/>
                                        <p:tgtEl>
                                          <p:spTgt spid="829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83970" name="Picture 2" descr="556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838200"/>
            <a:ext cx="70104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83971" name="Picture 3" descr="033">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39326" y="152400"/>
            <a:ext cx="828675" cy="2286000"/>
          </a:xfrm>
          <a:prstGeom prst="rect">
            <a:avLst/>
          </a:prstGeom>
          <a:noFill/>
          <a:extLst>
            <a:ext uri="{909E8E84-426E-40DD-AFC4-6F175D3DCCD1}">
              <a14:hiddenFill xmlns:a14="http://schemas.microsoft.com/office/drawing/2010/main">
                <a:solidFill>
                  <a:srgbClr val="FFFFFF"/>
                </a:solidFill>
              </a14:hiddenFill>
            </a:ext>
          </a:extLst>
        </p:spPr>
      </p:pic>
      <p:pic>
        <p:nvPicPr>
          <p:cNvPr id="83972" name="Picture 4" descr="gif048">
            <a:hlinkClick r:id="rId4" action="ppaction://hlinksldjump"/>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9982200" y="6227764"/>
            <a:ext cx="685800" cy="623887"/>
          </a:xfrm>
          <a:prstGeom prst="rect">
            <a:avLst/>
          </a:prstGeom>
          <a:noFill/>
          <a:extLst>
            <a:ext uri="{909E8E84-426E-40DD-AFC4-6F175D3DCCD1}">
              <a14:hiddenFill xmlns:a14="http://schemas.microsoft.com/office/drawing/2010/main">
                <a:solidFill>
                  <a:srgbClr val="FFFFFF"/>
                </a:solidFill>
              </a14:hiddenFill>
            </a:ext>
          </a:extLst>
        </p:spPr>
      </p:pic>
      <p:pic>
        <p:nvPicPr>
          <p:cNvPr id="83973" name="Picture 5" descr="20054716512375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33600" y="762000"/>
            <a:ext cx="4191000" cy="5257800"/>
          </a:xfrm>
          <a:prstGeom prst="rect">
            <a:avLst/>
          </a:prstGeom>
          <a:noFill/>
          <a:extLst>
            <a:ext uri="{909E8E84-426E-40DD-AFC4-6F175D3DCCD1}">
              <a14:hiddenFill xmlns:a14="http://schemas.microsoft.com/office/drawing/2010/main">
                <a:solidFill>
                  <a:srgbClr val="FFFFFF"/>
                </a:solidFill>
              </a14:hiddenFill>
            </a:ext>
          </a:extLst>
        </p:spPr>
      </p:pic>
      <p:pic>
        <p:nvPicPr>
          <p:cNvPr id="83974" name="Picture 6" descr="544319--embed 拷贝"/>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72200" y="762000"/>
            <a:ext cx="3810000" cy="5257800"/>
          </a:xfrm>
          <a:prstGeom prst="rect">
            <a:avLst/>
          </a:prstGeom>
          <a:noFill/>
          <a:extLst>
            <a:ext uri="{909E8E84-426E-40DD-AFC4-6F175D3DCCD1}">
              <a14:hiddenFill xmlns:a14="http://schemas.microsoft.com/office/drawing/2010/main">
                <a:solidFill>
                  <a:srgbClr val="FFFFFF"/>
                </a:solidFill>
              </a14:hiddenFill>
            </a:ext>
          </a:extLst>
        </p:spPr>
      </p:pic>
      <p:grpSp>
        <p:nvGrpSpPr>
          <p:cNvPr id="83975" name="Group 7"/>
          <p:cNvGrpSpPr>
            <a:grpSpLocks/>
          </p:cNvGrpSpPr>
          <p:nvPr/>
        </p:nvGrpSpPr>
        <p:grpSpPr bwMode="auto">
          <a:xfrm>
            <a:off x="5699126" y="674688"/>
            <a:ext cx="1082675" cy="620712"/>
            <a:chOff x="1094" y="809"/>
            <a:chExt cx="682" cy="391"/>
          </a:xfrm>
        </p:grpSpPr>
        <p:sp>
          <p:nvSpPr>
            <p:cNvPr id="83976" name="Oval 8"/>
            <p:cNvSpPr>
              <a:spLocks noChangeArrowheads="1"/>
            </p:cNvSpPr>
            <p:nvPr/>
          </p:nvSpPr>
          <p:spPr bwMode="auto">
            <a:xfrm>
              <a:off x="1104" y="864"/>
              <a:ext cx="672" cy="336"/>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sp>
          <p:nvSpPr>
            <p:cNvPr id="83977" name="Text Box 9"/>
            <p:cNvSpPr txBox="1">
              <a:spLocks noChangeArrowheads="1"/>
            </p:cNvSpPr>
            <p:nvPr/>
          </p:nvSpPr>
          <p:spPr bwMode="auto">
            <a:xfrm>
              <a:off x="1094" y="809"/>
              <a:ext cx="628"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200">
                  <a:solidFill>
                    <a:srgbClr val="0000FF"/>
                  </a:solidFill>
                  <a:latin typeface="Times New Roman" panose="02020603050405020304" pitchFamily="18" charset="0"/>
                  <a:ea typeface="方正舒体" panose="02010601030101010101" pitchFamily="2" charset="-122"/>
                </a:rPr>
                <a:t>丁香</a:t>
              </a:r>
            </a:p>
          </p:txBody>
        </p:sp>
      </p:grpSp>
      <p:sp>
        <p:nvSpPr>
          <p:cNvPr id="83978" name="Text Box 10"/>
          <p:cNvSpPr txBox="1">
            <a:spLocks noChangeArrowheads="1"/>
          </p:cNvSpPr>
          <p:nvPr/>
        </p:nvSpPr>
        <p:spPr bwMode="auto">
          <a:xfrm>
            <a:off x="4800600" y="6019800"/>
            <a:ext cx="3124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3200" b="1">
                <a:solidFill>
                  <a:srgbClr val="00FF00"/>
                </a:solidFill>
                <a:latin typeface="Times New Roman" panose="02020603050405020304" pitchFamily="18" charset="0"/>
                <a:ea typeface="宋体" panose="02010600030101010101" pitchFamily="2" charset="-122"/>
              </a:rPr>
              <a:t>美丽  高洁  哀愁</a:t>
            </a:r>
          </a:p>
        </p:txBody>
      </p:sp>
      <p:sp>
        <p:nvSpPr>
          <p:cNvPr id="83979" name="Line 11"/>
          <p:cNvSpPr>
            <a:spLocks noChangeShapeType="1"/>
          </p:cNvSpPr>
          <p:nvPr/>
        </p:nvSpPr>
        <p:spPr bwMode="auto">
          <a:xfrm>
            <a:off x="6248400" y="1371600"/>
            <a:ext cx="0" cy="472440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grpSp>
        <p:nvGrpSpPr>
          <p:cNvPr id="83986" name="Group 18"/>
          <p:cNvGrpSpPr>
            <a:grpSpLocks/>
          </p:cNvGrpSpPr>
          <p:nvPr/>
        </p:nvGrpSpPr>
        <p:grpSpPr bwMode="auto">
          <a:xfrm>
            <a:off x="2133601" y="136526"/>
            <a:ext cx="5573713" cy="701675"/>
            <a:chOff x="384" y="86"/>
            <a:chExt cx="3511" cy="442"/>
          </a:xfrm>
        </p:grpSpPr>
        <p:sp>
          <p:nvSpPr>
            <p:cNvPr id="83987" name="Text Box 19"/>
            <p:cNvSpPr txBox="1">
              <a:spLocks noChangeArrowheads="1"/>
            </p:cNvSpPr>
            <p:nvPr/>
          </p:nvSpPr>
          <p:spPr bwMode="auto">
            <a:xfrm>
              <a:off x="384" y="86"/>
              <a:ext cx="351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4000" b="1">
                  <a:solidFill>
                    <a:srgbClr val="FF0000"/>
                  </a:solidFill>
                  <a:latin typeface="黑体" panose="02010609060101010101" pitchFamily="49" charset="-122"/>
                  <a:ea typeface="黑体" panose="02010609060101010101" pitchFamily="49" charset="-122"/>
                </a:rPr>
                <a:t>诗情画意 </a:t>
              </a:r>
              <a:r>
                <a:rPr kumimoji="1" lang="zh-CN" altLang="en-US" sz="3200" b="1">
                  <a:solidFill>
                    <a:srgbClr val="FFFF00"/>
                  </a:solidFill>
                  <a:latin typeface="华文彩云" panose="02010800040101010101" pitchFamily="2" charset="-122"/>
                  <a:ea typeface="华文彩云" panose="02010800040101010101" pitchFamily="2" charset="-122"/>
                </a:rPr>
                <a:t>之  </a:t>
              </a:r>
              <a:r>
                <a:rPr kumimoji="1" lang="zh-CN" altLang="en-US" sz="2800" i="1">
                  <a:solidFill>
                    <a:srgbClr val="00FF00"/>
                  </a:solidFill>
                  <a:latin typeface="方正姚体" panose="02010601030101010101" pitchFamily="2" charset="-122"/>
                  <a:ea typeface="方正姚体" panose="02010601030101010101" pitchFamily="2" charset="-122"/>
                </a:rPr>
                <a:t>以画面照应诗文</a:t>
              </a:r>
            </a:p>
          </p:txBody>
        </p:sp>
        <p:sp>
          <p:nvSpPr>
            <p:cNvPr id="83988" name="Line 20"/>
            <p:cNvSpPr>
              <a:spLocks noChangeShapeType="1"/>
            </p:cNvSpPr>
            <p:nvPr/>
          </p:nvSpPr>
          <p:spPr bwMode="auto">
            <a:xfrm>
              <a:off x="2208" y="480"/>
              <a:ext cx="1680" cy="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grpSp>
    </p:spTree>
    <p:extLst>
      <p:ext uri="{BB962C8B-B14F-4D97-AF65-F5344CB8AC3E}">
        <p14:creationId xmlns:p14="http://schemas.microsoft.com/office/powerpoint/2010/main" val="34137372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8397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8" fill="hold" nodeType="clickEffect">
                                  <p:stCondLst>
                                    <p:cond delay="0"/>
                                  </p:stCondLst>
                                  <p:childTnLst>
                                    <p:set>
                                      <p:cBhvr>
                                        <p:cTn id="10" dur="1" fill="hold">
                                          <p:stCondLst>
                                            <p:cond delay="0"/>
                                          </p:stCondLst>
                                        </p:cTn>
                                        <p:tgtEl>
                                          <p:spTgt spid="83973"/>
                                        </p:tgtEl>
                                        <p:attrNameLst>
                                          <p:attrName>style.visibility</p:attrName>
                                        </p:attrNameLst>
                                      </p:cBhvr>
                                      <p:to>
                                        <p:strVal val="visible"/>
                                      </p:to>
                                    </p:set>
                                    <p:anim calcmode="lin" valueType="num">
                                      <p:cBhvr additive="base">
                                        <p:cTn id="11" dur="500" fill="hold"/>
                                        <p:tgtEl>
                                          <p:spTgt spid="83973"/>
                                        </p:tgtEl>
                                        <p:attrNameLst>
                                          <p:attrName>ppt_x</p:attrName>
                                        </p:attrNameLst>
                                      </p:cBhvr>
                                      <p:tavLst>
                                        <p:tav tm="0">
                                          <p:val>
                                            <p:strVal val="0-#ppt_w/2"/>
                                          </p:val>
                                        </p:tav>
                                        <p:tav tm="100000">
                                          <p:val>
                                            <p:strVal val="#ppt_x"/>
                                          </p:val>
                                        </p:tav>
                                      </p:tavLst>
                                    </p:anim>
                                    <p:anim calcmode="lin" valueType="num">
                                      <p:cBhvr additive="base">
                                        <p:cTn id="12" dur="500" fill="hold"/>
                                        <p:tgtEl>
                                          <p:spTgt spid="83973"/>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2" presetClass="entr" presetSubtype="2" fill="hold" nodeType="afterEffect">
                                  <p:stCondLst>
                                    <p:cond delay="1000"/>
                                  </p:stCondLst>
                                  <p:childTnLst>
                                    <p:set>
                                      <p:cBhvr>
                                        <p:cTn id="15" dur="1" fill="hold">
                                          <p:stCondLst>
                                            <p:cond delay="0"/>
                                          </p:stCondLst>
                                        </p:cTn>
                                        <p:tgtEl>
                                          <p:spTgt spid="83974"/>
                                        </p:tgtEl>
                                        <p:attrNameLst>
                                          <p:attrName>style.visibility</p:attrName>
                                        </p:attrNameLst>
                                      </p:cBhvr>
                                      <p:to>
                                        <p:strVal val="visible"/>
                                      </p:to>
                                    </p:set>
                                    <p:anim calcmode="lin" valueType="num">
                                      <p:cBhvr additive="base">
                                        <p:cTn id="16" dur="500" fill="hold"/>
                                        <p:tgtEl>
                                          <p:spTgt spid="83974"/>
                                        </p:tgtEl>
                                        <p:attrNameLst>
                                          <p:attrName>ppt_x</p:attrName>
                                        </p:attrNameLst>
                                      </p:cBhvr>
                                      <p:tavLst>
                                        <p:tav tm="0">
                                          <p:val>
                                            <p:strVal val="1+#ppt_w/2"/>
                                          </p:val>
                                        </p:tav>
                                        <p:tav tm="100000">
                                          <p:val>
                                            <p:strVal val="#ppt_x"/>
                                          </p:val>
                                        </p:tav>
                                      </p:tavLst>
                                    </p:anim>
                                    <p:anim calcmode="lin" valueType="num">
                                      <p:cBhvr additive="base">
                                        <p:cTn id="17" dur="500" fill="hold"/>
                                        <p:tgtEl>
                                          <p:spTgt spid="83974"/>
                                        </p:tgtEl>
                                        <p:attrNameLst>
                                          <p:attrName>ppt_y</p:attrName>
                                        </p:attrNameLst>
                                      </p:cBhvr>
                                      <p:tavLst>
                                        <p:tav tm="0">
                                          <p:val>
                                            <p:strVal val="#ppt_y"/>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nodeType="clickEffect">
                                  <p:stCondLst>
                                    <p:cond delay="0"/>
                                  </p:stCondLst>
                                  <p:childTnLst>
                                    <p:set>
                                      <p:cBhvr>
                                        <p:cTn id="21" dur="1" fill="hold">
                                          <p:stCondLst>
                                            <p:cond delay="0"/>
                                          </p:stCondLst>
                                        </p:cTn>
                                        <p:tgtEl>
                                          <p:spTgt spid="83975"/>
                                        </p:tgtEl>
                                        <p:attrNameLst>
                                          <p:attrName>style.visibility</p:attrName>
                                        </p:attrNameLst>
                                      </p:cBhvr>
                                      <p:to>
                                        <p:strVal val="visible"/>
                                      </p:to>
                                    </p:set>
                                    <p:animEffect transition="in" filter="barn(inVertical)">
                                      <p:cBhvr>
                                        <p:cTn id="22" dur="500"/>
                                        <p:tgtEl>
                                          <p:spTgt spid="8397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1" fill="hold" nodeType="clickEffect">
                                  <p:stCondLst>
                                    <p:cond delay="0"/>
                                  </p:stCondLst>
                                  <p:childTnLst>
                                    <p:set>
                                      <p:cBhvr>
                                        <p:cTn id="26" dur="1" fill="hold">
                                          <p:stCondLst>
                                            <p:cond delay="0"/>
                                          </p:stCondLst>
                                        </p:cTn>
                                        <p:tgtEl>
                                          <p:spTgt spid="83979"/>
                                        </p:tgtEl>
                                        <p:attrNameLst>
                                          <p:attrName>style.visibility</p:attrName>
                                        </p:attrNameLst>
                                      </p:cBhvr>
                                      <p:to>
                                        <p:strVal val="visible"/>
                                      </p:to>
                                    </p:set>
                                    <p:anim calcmode="lin" valueType="num">
                                      <p:cBhvr additive="base">
                                        <p:cTn id="27" dur="500" fill="hold"/>
                                        <p:tgtEl>
                                          <p:spTgt spid="83979"/>
                                        </p:tgtEl>
                                        <p:attrNameLst>
                                          <p:attrName>ppt_x</p:attrName>
                                        </p:attrNameLst>
                                      </p:cBhvr>
                                      <p:tavLst>
                                        <p:tav tm="0">
                                          <p:val>
                                            <p:strVal val="#ppt_x"/>
                                          </p:val>
                                        </p:tav>
                                        <p:tav tm="100000">
                                          <p:val>
                                            <p:strVal val="#ppt_x"/>
                                          </p:val>
                                        </p:tav>
                                      </p:tavLst>
                                    </p:anim>
                                    <p:anim calcmode="lin" valueType="num">
                                      <p:cBhvr additive="base">
                                        <p:cTn id="28" dur="500" fill="hold"/>
                                        <p:tgtEl>
                                          <p:spTgt spid="83979"/>
                                        </p:tgtEl>
                                        <p:attrNameLst>
                                          <p:attrName>ppt_y</p:attrName>
                                        </p:attrNameLst>
                                      </p:cBhvr>
                                      <p:tavLst>
                                        <p:tav tm="0">
                                          <p:val>
                                            <p:strVal val="0-#ppt_h/2"/>
                                          </p:val>
                                        </p:tav>
                                        <p:tav tm="100000">
                                          <p:val>
                                            <p:strVal val="#ppt_y"/>
                                          </p:val>
                                        </p:tav>
                                      </p:tavLst>
                                    </p:anim>
                                  </p:childTnLst>
                                </p:cTn>
                              </p:par>
                            </p:childTnLst>
                          </p:cTn>
                        </p:par>
                        <p:par>
                          <p:cTn id="29" fill="hold" nodeType="afterGroup">
                            <p:stCondLst>
                              <p:cond delay="500"/>
                            </p:stCondLst>
                            <p:childTnLst>
                              <p:par>
                                <p:cTn id="30" presetID="16" presetClass="entr" presetSubtype="37" fill="hold" grpId="0" nodeType="afterEffect">
                                  <p:stCondLst>
                                    <p:cond delay="1000"/>
                                  </p:stCondLst>
                                  <p:childTnLst>
                                    <p:set>
                                      <p:cBhvr>
                                        <p:cTn id="31" dur="1" fill="hold">
                                          <p:stCondLst>
                                            <p:cond delay="0"/>
                                          </p:stCondLst>
                                        </p:cTn>
                                        <p:tgtEl>
                                          <p:spTgt spid="83978"/>
                                        </p:tgtEl>
                                        <p:attrNameLst>
                                          <p:attrName>style.visibility</p:attrName>
                                        </p:attrNameLst>
                                      </p:cBhvr>
                                      <p:to>
                                        <p:strVal val="visible"/>
                                      </p:to>
                                    </p:set>
                                    <p:animEffect transition="in" filter="barn(outVertical)">
                                      <p:cBhvr>
                                        <p:cTn id="32" dur="500"/>
                                        <p:tgtEl>
                                          <p:spTgt spid="839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8"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4" name="Rectangle 2"/>
          <p:cNvSpPr>
            <a:spLocks noChangeArrowheads="1"/>
          </p:cNvSpPr>
          <p:nvPr/>
        </p:nvSpPr>
        <p:spPr bwMode="auto">
          <a:xfrm>
            <a:off x="1524000" y="152400"/>
            <a:ext cx="5105400" cy="457200"/>
          </a:xfrm>
          <a:prstGeom prst="rect">
            <a:avLst/>
          </a:prstGeom>
          <a:solidFill>
            <a:schemeClr val="accent2"/>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sp>
        <p:nvSpPr>
          <p:cNvPr id="84995" name="Text Box 3"/>
          <p:cNvSpPr txBox="1">
            <a:spLocks noChangeArrowheads="1"/>
          </p:cNvSpPr>
          <p:nvPr/>
        </p:nvSpPr>
        <p:spPr bwMode="auto">
          <a:xfrm>
            <a:off x="1600201" y="-15875"/>
            <a:ext cx="50260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200" b="1">
                <a:solidFill>
                  <a:srgbClr val="FF0000"/>
                </a:solidFill>
                <a:latin typeface="黑体" panose="02010609060101010101" pitchFamily="49" charset="-122"/>
                <a:ea typeface="黑体" panose="02010609060101010101" pitchFamily="49" charset="-122"/>
              </a:rPr>
              <a:t>诗情画意</a:t>
            </a:r>
            <a:r>
              <a:rPr kumimoji="1" lang="zh-CN" altLang="en-US" sz="4000" b="1">
                <a:solidFill>
                  <a:srgbClr val="FF0000"/>
                </a:solidFill>
                <a:latin typeface="黑体" panose="02010609060101010101" pitchFamily="49" charset="-122"/>
                <a:ea typeface="黑体" panose="02010609060101010101" pitchFamily="49" charset="-122"/>
              </a:rPr>
              <a:t> </a:t>
            </a:r>
            <a:r>
              <a:rPr kumimoji="1" lang="zh-CN" altLang="en-US" sz="2400" b="1">
                <a:solidFill>
                  <a:srgbClr val="FFFF00"/>
                </a:solidFill>
                <a:latin typeface="华文彩云" panose="02010800040101010101" pitchFamily="2" charset="-122"/>
                <a:ea typeface="华文彩云" panose="02010800040101010101" pitchFamily="2" charset="-122"/>
              </a:rPr>
              <a:t>之  </a:t>
            </a:r>
            <a:r>
              <a:rPr kumimoji="1" lang="zh-CN" altLang="en-US" sz="2800" b="1" i="1">
                <a:solidFill>
                  <a:srgbClr val="00FF00"/>
                </a:solidFill>
                <a:latin typeface="方正姚体" panose="02010601030101010101" pitchFamily="2" charset="-122"/>
                <a:ea typeface="方正姚体" panose="02010601030101010101" pitchFamily="2" charset="-122"/>
              </a:rPr>
              <a:t>以诗文想像画面</a:t>
            </a:r>
          </a:p>
        </p:txBody>
      </p:sp>
      <p:sp>
        <p:nvSpPr>
          <p:cNvPr id="84996" name="Line 4"/>
          <p:cNvSpPr>
            <a:spLocks noChangeShapeType="1"/>
          </p:cNvSpPr>
          <p:nvPr/>
        </p:nvSpPr>
        <p:spPr bwMode="auto">
          <a:xfrm>
            <a:off x="4217988" y="839788"/>
            <a:ext cx="2411412" cy="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grpSp>
        <p:nvGrpSpPr>
          <p:cNvPr id="84997" name="Group 5"/>
          <p:cNvGrpSpPr>
            <a:grpSpLocks/>
          </p:cNvGrpSpPr>
          <p:nvPr/>
        </p:nvGrpSpPr>
        <p:grpSpPr bwMode="auto">
          <a:xfrm>
            <a:off x="1568450" y="990600"/>
            <a:ext cx="3613150" cy="4648200"/>
            <a:chOff x="28" y="624"/>
            <a:chExt cx="2276" cy="2928"/>
          </a:xfrm>
        </p:grpSpPr>
        <p:pic>
          <p:nvPicPr>
            <p:cNvPr id="84998" name="Picture 6" descr="105bfef8dd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 y="624"/>
              <a:ext cx="2276" cy="2928"/>
            </a:xfrm>
            <a:prstGeom prst="rect">
              <a:avLst/>
            </a:prstGeom>
            <a:noFill/>
            <a:extLst>
              <a:ext uri="{909E8E84-426E-40DD-AFC4-6F175D3DCCD1}">
                <a14:hiddenFill xmlns:a14="http://schemas.microsoft.com/office/drawing/2010/main">
                  <a:solidFill>
                    <a:srgbClr val="FFFFFF"/>
                  </a:solidFill>
                </a14:hiddenFill>
              </a:ext>
            </a:extLst>
          </p:spPr>
        </p:pic>
        <p:grpSp>
          <p:nvGrpSpPr>
            <p:cNvPr id="84999" name="Group 7"/>
            <p:cNvGrpSpPr>
              <a:grpSpLocks/>
            </p:cNvGrpSpPr>
            <p:nvPr/>
          </p:nvGrpSpPr>
          <p:grpSpPr bwMode="auto">
            <a:xfrm>
              <a:off x="1872" y="3072"/>
              <a:ext cx="288" cy="442"/>
              <a:chOff x="240" y="3696"/>
              <a:chExt cx="288" cy="442"/>
            </a:xfrm>
          </p:grpSpPr>
          <p:sp>
            <p:nvSpPr>
              <p:cNvPr id="85000" name="Oval 8"/>
              <p:cNvSpPr>
                <a:spLocks noChangeArrowheads="1"/>
              </p:cNvSpPr>
              <p:nvPr/>
            </p:nvSpPr>
            <p:spPr bwMode="auto">
              <a:xfrm>
                <a:off x="240" y="3792"/>
                <a:ext cx="288" cy="288"/>
              </a:xfrm>
              <a:prstGeom prst="ellipse">
                <a:avLst/>
              </a:prstGeom>
              <a:solidFill>
                <a:srgbClr val="FFFF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sp>
            <p:nvSpPr>
              <p:cNvPr id="85001" name="Text Box 9"/>
              <p:cNvSpPr txBox="1">
                <a:spLocks noChangeArrowheads="1"/>
              </p:cNvSpPr>
              <p:nvPr/>
            </p:nvSpPr>
            <p:spPr bwMode="auto">
              <a:xfrm>
                <a:off x="240" y="3696"/>
                <a:ext cx="277"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en-US" altLang="zh-CN" sz="4000" b="1">
                    <a:solidFill>
                      <a:srgbClr val="000000"/>
                    </a:solidFill>
                    <a:latin typeface="隶书" panose="02010509060101010101" pitchFamily="49" charset="-122"/>
                    <a:ea typeface="隶书" panose="02010509060101010101" pitchFamily="49" charset="-122"/>
                  </a:rPr>
                  <a:t>1</a:t>
                </a:r>
              </a:p>
            </p:txBody>
          </p:sp>
        </p:grpSp>
      </p:grpSp>
      <p:grpSp>
        <p:nvGrpSpPr>
          <p:cNvPr id="85002" name="Group 10"/>
          <p:cNvGrpSpPr>
            <a:grpSpLocks/>
          </p:cNvGrpSpPr>
          <p:nvPr/>
        </p:nvGrpSpPr>
        <p:grpSpPr bwMode="auto">
          <a:xfrm>
            <a:off x="6858000" y="1"/>
            <a:ext cx="3810000" cy="3825875"/>
            <a:chOff x="3360" y="0"/>
            <a:chExt cx="2400" cy="2410"/>
          </a:xfrm>
        </p:grpSpPr>
        <p:pic>
          <p:nvPicPr>
            <p:cNvPr id="85003" name="Picture 11" descr="sf_1241_2005741456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0" y="0"/>
              <a:ext cx="2400" cy="2352"/>
            </a:xfrm>
            <a:prstGeom prst="rect">
              <a:avLst/>
            </a:prstGeom>
            <a:noFill/>
            <a:extLst>
              <a:ext uri="{909E8E84-426E-40DD-AFC4-6F175D3DCCD1}">
                <a14:hiddenFill xmlns:a14="http://schemas.microsoft.com/office/drawing/2010/main">
                  <a:solidFill>
                    <a:srgbClr val="FFFFFF"/>
                  </a:solidFill>
                </a14:hiddenFill>
              </a:ext>
            </a:extLst>
          </p:spPr>
        </p:pic>
        <p:grpSp>
          <p:nvGrpSpPr>
            <p:cNvPr id="85004" name="Group 12"/>
            <p:cNvGrpSpPr>
              <a:grpSpLocks/>
            </p:cNvGrpSpPr>
            <p:nvPr/>
          </p:nvGrpSpPr>
          <p:grpSpPr bwMode="auto">
            <a:xfrm>
              <a:off x="5376" y="1968"/>
              <a:ext cx="288" cy="442"/>
              <a:chOff x="240" y="3696"/>
              <a:chExt cx="288" cy="442"/>
            </a:xfrm>
          </p:grpSpPr>
          <p:sp>
            <p:nvSpPr>
              <p:cNvPr id="85005" name="Oval 13"/>
              <p:cNvSpPr>
                <a:spLocks noChangeArrowheads="1"/>
              </p:cNvSpPr>
              <p:nvPr/>
            </p:nvSpPr>
            <p:spPr bwMode="auto">
              <a:xfrm>
                <a:off x="240" y="3792"/>
                <a:ext cx="288" cy="288"/>
              </a:xfrm>
              <a:prstGeom prst="ellipse">
                <a:avLst/>
              </a:prstGeom>
              <a:solidFill>
                <a:srgbClr val="FFFF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sp>
            <p:nvSpPr>
              <p:cNvPr id="85006" name="Text Box 14"/>
              <p:cNvSpPr txBox="1">
                <a:spLocks noChangeArrowheads="1"/>
              </p:cNvSpPr>
              <p:nvPr/>
            </p:nvSpPr>
            <p:spPr bwMode="auto">
              <a:xfrm>
                <a:off x="240" y="3696"/>
                <a:ext cx="277"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en-US" altLang="zh-CN" sz="4000" b="1">
                    <a:solidFill>
                      <a:srgbClr val="000000"/>
                    </a:solidFill>
                    <a:latin typeface="隶书" panose="02010509060101010101" pitchFamily="49" charset="-122"/>
                    <a:ea typeface="隶书" panose="02010509060101010101" pitchFamily="49" charset="-122"/>
                  </a:rPr>
                  <a:t>3</a:t>
                </a:r>
              </a:p>
            </p:txBody>
          </p:sp>
        </p:grpSp>
      </p:grpSp>
      <p:grpSp>
        <p:nvGrpSpPr>
          <p:cNvPr id="85007" name="Group 15"/>
          <p:cNvGrpSpPr>
            <a:grpSpLocks/>
          </p:cNvGrpSpPr>
          <p:nvPr/>
        </p:nvGrpSpPr>
        <p:grpSpPr bwMode="auto">
          <a:xfrm>
            <a:off x="5256214" y="3184526"/>
            <a:ext cx="2592387" cy="3597275"/>
            <a:chOff x="2351" y="2006"/>
            <a:chExt cx="1633" cy="2266"/>
          </a:xfrm>
        </p:grpSpPr>
        <p:pic>
          <p:nvPicPr>
            <p:cNvPr id="85008" name="Picture 16" descr="4336913_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1" y="2006"/>
              <a:ext cx="1633" cy="2266"/>
            </a:xfrm>
            <a:prstGeom prst="rect">
              <a:avLst/>
            </a:prstGeom>
            <a:noFill/>
            <a:extLst>
              <a:ext uri="{909E8E84-426E-40DD-AFC4-6F175D3DCCD1}">
                <a14:hiddenFill xmlns:a14="http://schemas.microsoft.com/office/drawing/2010/main">
                  <a:solidFill>
                    <a:srgbClr val="FFFFFF"/>
                  </a:solidFill>
                </a14:hiddenFill>
              </a:ext>
            </a:extLst>
          </p:spPr>
        </p:pic>
        <p:grpSp>
          <p:nvGrpSpPr>
            <p:cNvPr id="85009" name="Group 17"/>
            <p:cNvGrpSpPr>
              <a:grpSpLocks/>
            </p:cNvGrpSpPr>
            <p:nvPr/>
          </p:nvGrpSpPr>
          <p:grpSpPr bwMode="auto">
            <a:xfrm>
              <a:off x="3600" y="3868"/>
              <a:ext cx="288" cy="404"/>
              <a:chOff x="3456" y="3868"/>
              <a:chExt cx="288" cy="404"/>
            </a:xfrm>
          </p:grpSpPr>
          <p:sp>
            <p:nvSpPr>
              <p:cNvPr id="85010" name="Oval 18"/>
              <p:cNvSpPr>
                <a:spLocks noChangeArrowheads="1"/>
              </p:cNvSpPr>
              <p:nvPr/>
            </p:nvSpPr>
            <p:spPr bwMode="auto">
              <a:xfrm>
                <a:off x="3471" y="3965"/>
                <a:ext cx="273" cy="259"/>
              </a:xfrm>
              <a:prstGeom prst="ellipse">
                <a:avLst/>
              </a:prstGeom>
              <a:solidFill>
                <a:srgbClr val="FFFF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sp>
            <p:nvSpPr>
              <p:cNvPr id="85011" name="Text Box 19"/>
              <p:cNvSpPr txBox="1">
                <a:spLocks noChangeArrowheads="1"/>
              </p:cNvSpPr>
              <p:nvPr/>
            </p:nvSpPr>
            <p:spPr bwMode="auto">
              <a:xfrm>
                <a:off x="3456" y="3868"/>
                <a:ext cx="261"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en-US" altLang="zh-CN" sz="3600" b="1">
                    <a:solidFill>
                      <a:srgbClr val="000000"/>
                    </a:solidFill>
                    <a:latin typeface="隶书" panose="02010509060101010101" pitchFamily="49" charset="-122"/>
                    <a:ea typeface="隶书" panose="02010509060101010101" pitchFamily="49" charset="-122"/>
                  </a:rPr>
                  <a:t>2</a:t>
                </a:r>
              </a:p>
            </p:txBody>
          </p:sp>
        </p:grpSp>
      </p:grpSp>
      <p:pic>
        <p:nvPicPr>
          <p:cNvPr id="85012" name="Picture 20" descr="0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39201" y="4267200"/>
            <a:ext cx="828675" cy="2286000"/>
          </a:xfrm>
          <a:prstGeom prst="rect">
            <a:avLst/>
          </a:prstGeom>
          <a:noFill/>
          <a:extLst>
            <a:ext uri="{909E8E84-426E-40DD-AFC4-6F175D3DCCD1}">
              <a14:hiddenFill xmlns:a14="http://schemas.microsoft.com/office/drawing/2010/main">
                <a:solidFill>
                  <a:srgbClr val="FFFFFF"/>
                </a:solidFill>
              </a14:hiddenFill>
            </a:ext>
          </a:extLst>
        </p:spPr>
      </p:pic>
      <p:pic>
        <p:nvPicPr>
          <p:cNvPr id="85013" name="Picture 21" descr="gif048">
            <a:hlinkClick r:id="rId6" action="ppaction://hlinksldjump"/>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982200" y="6227764"/>
            <a:ext cx="685800" cy="623887"/>
          </a:xfrm>
          <a:prstGeom prst="rect">
            <a:avLst/>
          </a:prstGeom>
          <a:noFill/>
          <a:extLst>
            <a:ext uri="{909E8E84-426E-40DD-AFC4-6F175D3DCCD1}">
              <a14:hiddenFill xmlns:a14="http://schemas.microsoft.com/office/drawing/2010/main">
                <a:solidFill>
                  <a:srgbClr val="FFFFFF"/>
                </a:solidFill>
              </a14:hiddenFill>
            </a:ext>
          </a:extLst>
        </p:spPr>
      </p:pic>
      <p:sp>
        <p:nvSpPr>
          <p:cNvPr id="85014" name="Text Box 22"/>
          <p:cNvSpPr txBox="1">
            <a:spLocks noChangeArrowheads="1"/>
          </p:cNvSpPr>
          <p:nvPr/>
        </p:nvSpPr>
        <p:spPr bwMode="auto">
          <a:xfrm>
            <a:off x="5096829" y="609600"/>
            <a:ext cx="984885" cy="2605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pPr fontAlgn="base">
              <a:spcBef>
                <a:spcPct val="0"/>
              </a:spcBef>
              <a:spcAft>
                <a:spcPct val="0"/>
              </a:spcAft>
            </a:pPr>
            <a:r>
              <a:rPr kumimoji="1" lang="zh-CN" altLang="en-US" sz="2800">
                <a:solidFill>
                  <a:srgbClr val="FF00FF"/>
                </a:solidFill>
                <a:latin typeface="Times New Roman" panose="02020603050405020304" pitchFamily="18" charset="0"/>
                <a:ea typeface="隶书" panose="02010509060101010101" pitchFamily="49" charset="-122"/>
              </a:rPr>
              <a:t>丁香一样的姑娘</a:t>
            </a:r>
          </a:p>
          <a:p>
            <a:pPr fontAlgn="base">
              <a:spcBef>
                <a:spcPct val="0"/>
              </a:spcBef>
              <a:spcAft>
                <a:spcPct val="0"/>
              </a:spcAft>
            </a:pPr>
            <a:endParaRPr kumimoji="1" lang="en-US" altLang="zh-CN" sz="2400">
              <a:solidFill>
                <a:srgbClr val="000000"/>
              </a:solidFill>
              <a:latin typeface="Times New Roman" panose="02020603050405020304" pitchFamily="18" charset="0"/>
              <a:ea typeface="宋体" panose="02010600030101010101" pitchFamily="2" charset="-122"/>
            </a:endParaRPr>
          </a:p>
        </p:txBody>
      </p:sp>
      <p:sp>
        <p:nvSpPr>
          <p:cNvPr id="85015" name="Text Box 23"/>
          <p:cNvSpPr txBox="1">
            <a:spLocks noChangeArrowheads="1"/>
          </p:cNvSpPr>
          <p:nvPr/>
        </p:nvSpPr>
        <p:spPr bwMode="auto">
          <a:xfrm>
            <a:off x="6324600" y="2362200"/>
            <a:ext cx="52705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en-US" altLang="zh-CN" sz="5400" b="1">
                <a:solidFill>
                  <a:srgbClr val="FF0000"/>
                </a:solidFill>
                <a:latin typeface="Times New Roman" panose="02020603050405020304" pitchFamily="18" charset="0"/>
                <a:ea typeface="宋体" panose="02010600030101010101" pitchFamily="2" charset="-122"/>
              </a:rPr>
              <a:t>?</a:t>
            </a:r>
          </a:p>
        </p:txBody>
      </p:sp>
    </p:spTree>
    <p:extLst>
      <p:ext uri="{BB962C8B-B14F-4D97-AF65-F5344CB8AC3E}">
        <p14:creationId xmlns:p14="http://schemas.microsoft.com/office/powerpoint/2010/main" val="20086355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84997"/>
                                        </p:tgtEl>
                                        <p:attrNameLst>
                                          <p:attrName>style.visibility</p:attrName>
                                        </p:attrNameLst>
                                      </p:cBhvr>
                                      <p:to>
                                        <p:strVal val="visible"/>
                                      </p:to>
                                    </p:set>
                                    <p:anim calcmode="lin" valueType="num">
                                      <p:cBhvr additive="base">
                                        <p:cTn id="7" dur="500" fill="hold"/>
                                        <p:tgtEl>
                                          <p:spTgt spid="84997"/>
                                        </p:tgtEl>
                                        <p:attrNameLst>
                                          <p:attrName>ppt_x</p:attrName>
                                        </p:attrNameLst>
                                      </p:cBhvr>
                                      <p:tavLst>
                                        <p:tav tm="0">
                                          <p:val>
                                            <p:strVal val="0-#ppt_w/2"/>
                                          </p:val>
                                        </p:tav>
                                        <p:tav tm="100000">
                                          <p:val>
                                            <p:strVal val="#ppt_x"/>
                                          </p:val>
                                        </p:tav>
                                      </p:tavLst>
                                    </p:anim>
                                    <p:anim calcmode="lin" valueType="num">
                                      <p:cBhvr additive="base">
                                        <p:cTn id="8" dur="500" fill="hold"/>
                                        <p:tgtEl>
                                          <p:spTgt spid="8499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85007"/>
                                        </p:tgtEl>
                                        <p:attrNameLst>
                                          <p:attrName>style.visibility</p:attrName>
                                        </p:attrNameLst>
                                      </p:cBhvr>
                                      <p:to>
                                        <p:strVal val="visible"/>
                                      </p:to>
                                    </p:set>
                                    <p:anim calcmode="lin" valueType="num">
                                      <p:cBhvr additive="base">
                                        <p:cTn id="12" dur="500" fill="hold"/>
                                        <p:tgtEl>
                                          <p:spTgt spid="85007"/>
                                        </p:tgtEl>
                                        <p:attrNameLst>
                                          <p:attrName>ppt_x</p:attrName>
                                        </p:attrNameLst>
                                      </p:cBhvr>
                                      <p:tavLst>
                                        <p:tav tm="0">
                                          <p:val>
                                            <p:strVal val="#ppt_x"/>
                                          </p:val>
                                        </p:tav>
                                        <p:tav tm="100000">
                                          <p:val>
                                            <p:strVal val="#ppt_x"/>
                                          </p:val>
                                        </p:tav>
                                      </p:tavLst>
                                    </p:anim>
                                    <p:anim calcmode="lin" valueType="num">
                                      <p:cBhvr additive="base">
                                        <p:cTn id="13" dur="500" fill="hold"/>
                                        <p:tgtEl>
                                          <p:spTgt spid="85007"/>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2" fill="hold" nodeType="afterEffect">
                                  <p:stCondLst>
                                    <p:cond delay="0"/>
                                  </p:stCondLst>
                                  <p:childTnLst>
                                    <p:set>
                                      <p:cBhvr>
                                        <p:cTn id="16" dur="1" fill="hold">
                                          <p:stCondLst>
                                            <p:cond delay="0"/>
                                          </p:stCondLst>
                                        </p:cTn>
                                        <p:tgtEl>
                                          <p:spTgt spid="85002"/>
                                        </p:tgtEl>
                                        <p:attrNameLst>
                                          <p:attrName>style.visibility</p:attrName>
                                        </p:attrNameLst>
                                      </p:cBhvr>
                                      <p:to>
                                        <p:strVal val="visible"/>
                                      </p:to>
                                    </p:set>
                                    <p:anim calcmode="lin" valueType="num">
                                      <p:cBhvr additive="base">
                                        <p:cTn id="17" dur="500" fill="hold"/>
                                        <p:tgtEl>
                                          <p:spTgt spid="85002"/>
                                        </p:tgtEl>
                                        <p:attrNameLst>
                                          <p:attrName>ppt_x</p:attrName>
                                        </p:attrNameLst>
                                      </p:cBhvr>
                                      <p:tavLst>
                                        <p:tav tm="0">
                                          <p:val>
                                            <p:strVal val="1+#ppt_w/2"/>
                                          </p:val>
                                        </p:tav>
                                        <p:tav tm="100000">
                                          <p:val>
                                            <p:strVal val="#ppt_x"/>
                                          </p:val>
                                        </p:tav>
                                      </p:tavLst>
                                    </p:anim>
                                    <p:anim calcmode="lin" valueType="num">
                                      <p:cBhvr additive="base">
                                        <p:cTn id="18" dur="500" fill="hold"/>
                                        <p:tgtEl>
                                          <p:spTgt spid="85002"/>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1" presetClass="entr" presetSubtype="0" fill="hold" nodeType="afterEffect">
                                  <p:stCondLst>
                                    <p:cond delay="0"/>
                                  </p:stCondLst>
                                  <p:childTnLst>
                                    <p:set>
                                      <p:cBhvr>
                                        <p:cTn id="21" dur="1" fill="hold">
                                          <p:stCondLst>
                                            <p:cond delay="499"/>
                                          </p:stCondLst>
                                        </p:cTn>
                                        <p:tgtEl>
                                          <p:spTgt spid="850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6018" name="Picture 2" descr="雨巷"/>
          <p:cNvPicPr>
            <a:picLocks noChangeAspect="1" noChangeArrowheads="1"/>
          </p:cNvPicPr>
          <p:nvPr/>
        </p:nvPicPr>
        <p:blipFill>
          <a:blip r:embed="rId2">
            <a:extLst>
              <a:ext uri="{28A0092B-C50C-407E-A947-70E740481C1C}">
                <a14:useLocalDpi xmlns:a14="http://schemas.microsoft.com/office/drawing/2010/main" val="0"/>
              </a:ext>
            </a:extLst>
          </a:blip>
          <a:srcRect l="22501" t="22501"/>
          <a:stretch>
            <a:fillRect/>
          </a:stretch>
        </p:blipFill>
        <p:spPr bwMode="auto">
          <a:xfrm>
            <a:off x="152400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6019" name="Rectangle 3"/>
          <p:cNvSpPr>
            <a:spLocks noChangeArrowheads="1"/>
          </p:cNvSpPr>
          <p:nvPr/>
        </p:nvSpPr>
        <p:spPr bwMode="auto">
          <a:xfrm>
            <a:off x="1524000" y="0"/>
            <a:ext cx="2590800"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400">
                <a:solidFill>
                  <a:schemeClr val="tx1"/>
                </a:solidFill>
                <a:latin typeface="Times New Roman" panose="02020603050405020304" pitchFamily="18" charset="0"/>
                <a:ea typeface="宋体" panose="02010600030101010101" pitchFamily="2" charset="-122"/>
              </a:defRPr>
            </a:lvl1pPr>
            <a:lvl2pPr>
              <a:defRPr kumimoji="1" sz="2400">
                <a:solidFill>
                  <a:schemeClr val="tx1"/>
                </a:solidFill>
                <a:latin typeface="Times New Roman" panose="02020603050405020304" pitchFamily="18" charset="0"/>
                <a:ea typeface="宋体" panose="02010600030101010101" pitchFamily="2" charset="-122"/>
              </a:defRPr>
            </a:lvl2pPr>
            <a:lvl3pPr>
              <a:defRPr kumimoji="1" sz="2400">
                <a:solidFill>
                  <a:schemeClr val="tx1"/>
                </a:solidFill>
                <a:latin typeface="Times New Roman" panose="02020603050405020304" pitchFamily="18" charset="0"/>
                <a:ea typeface="宋体" panose="02010600030101010101" pitchFamily="2" charset="-122"/>
              </a:defRPr>
            </a:lvl3pPr>
            <a:lvl4pPr>
              <a:defRPr kumimoji="1" sz="2400">
                <a:solidFill>
                  <a:schemeClr val="tx1"/>
                </a:solidFill>
                <a:latin typeface="Times New Roman" panose="02020603050405020304" pitchFamily="18" charset="0"/>
                <a:ea typeface="宋体" panose="02010600030101010101" pitchFamily="2" charset="-122"/>
              </a:defRPr>
            </a:lvl4pPr>
            <a:lvl5pPr>
              <a:defRPr kumimoji="1" sz="2400">
                <a:solidFill>
                  <a:schemeClr val="tx1"/>
                </a:solidFill>
                <a:latin typeface="Times New Roman" panose="02020603050405020304" pitchFamily="18" charset="0"/>
                <a:ea typeface="宋体" panose="02010600030101010101" pitchFamily="2" charset="-122"/>
              </a:defRPr>
            </a:lvl5pPr>
            <a:lvl6pPr marL="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9144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1371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18288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pPr>
            <a:r>
              <a:rPr lang="zh-CN" altLang="en-US" sz="4400" b="1">
                <a:solidFill>
                  <a:srgbClr val="9900CC"/>
                </a:solidFill>
                <a:latin typeface="Verdana" panose="020B0604030504040204" pitchFamily="34" charset="0"/>
                <a:ea typeface="黑体" panose="02010609060101010101" pitchFamily="49" charset="-122"/>
              </a:rPr>
              <a:t>丁香</a:t>
            </a:r>
            <a:r>
              <a:rPr lang="zh-CN" altLang="en-US" sz="4400" b="1">
                <a:solidFill>
                  <a:srgbClr val="9900CC"/>
                </a:solidFill>
                <a:ea typeface="黑体" panose="02010609060101010101" pitchFamily="49" charset="-122"/>
              </a:rPr>
              <a:t>姑娘</a:t>
            </a:r>
          </a:p>
        </p:txBody>
      </p:sp>
      <p:sp>
        <p:nvSpPr>
          <p:cNvPr id="86020" name="Text Box 4"/>
          <p:cNvSpPr txBox="1">
            <a:spLocks noChangeArrowheads="1"/>
          </p:cNvSpPr>
          <p:nvPr/>
        </p:nvSpPr>
        <p:spPr bwMode="auto">
          <a:xfrm>
            <a:off x="6934200" y="304801"/>
            <a:ext cx="3733800" cy="594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anchor="b">
            <a:spAutoFit/>
          </a:bodyPr>
          <a:lstStyle/>
          <a:p>
            <a:pPr fontAlgn="base">
              <a:spcBef>
                <a:spcPct val="50000"/>
              </a:spcBef>
              <a:spcAft>
                <a:spcPct val="0"/>
              </a:spcAft>
            </a:pPr>
            <a:r>
              <a:rPr kumimoji="1" lang="zh-CN" altLang="en-US" sz="4800" b="1">
                <a:solidFill>
                  <a:srgbClr val="003300"/>
                </a:solidFill>
                <a:latin typeface="Times New Roman" panose="02020603050405020304" pitchFamily="18" charset="0"/>
                <a:ea typeface="隶书" panose="02010509060101010101" pitchFamily="49" charset="-122"/>
              </a:rPr>
              <a:t>美丽高洁；</a:t>
            </a:r>
            <a:r>
              <a:rPr kumimoji="1" lang="zh-CN" altLang="en-US" sz="4800" b="1">
                <a:solidFill>
                  <a:srgbClr val="003300"/>
                </a:solidFill>
                <a:latin typeface="隶书" panose="02010509060101010101" pitchFamily="49" charset="-122"/>
                <a:ea typeface="隶书" panose="02010509060101010101" pitchFamily="49" charset="-122"/>
              </a:rPr>
              <a:t>愁怨，忧愁，哀怨，彷徨；冷漠</a:t>
            </a:r>
            <a:r>
              <a:rPr kumimoji="1" lang="en-US" altLang="zh-CN" sz="4800" b="1">
                <a:solidFill>
                  <a:srgbClr val="003300"/>
                </a:solidFill>
                <a:latin typeface="隶书" panose="02010509060101010101" pitchFamily="49" charset="-122"/>
                <a:ea typeface="隶书" panose="02010509060101010101" pitchFamily="49" charset="-122"/>
              </a:rPr>
              <a:t>,</a:t>
            </a:r>
            <a:r>
              <a:rPr kumimoji="1" lang="zh-CN" altLang="en-US" sz="4800" b="1">
                <a:solidFill>
                  <a:srgbClr val="003300"/>
                </a:solidFill>
                <a:latin typeface="隶书" panose="02010509060101010101" pitchFamily="49" charset="-122"/>
                <a:ea typeface="隶书" panose="02010509060101010101" pitchFamily="49" charset="-122"/>
              </a:rPr>
              <a:t>凄清，又惆怅；叹息，凄婉迷茫；静默，消散</a:t>
            </a:r>
          </a:p>
        </p:txBody>
      </p:sp>
    </p:spTree>
    <p:extLst>
      <p:ext uri="{BB962C8B-B14F-4D97-AF65-F5344CB8AC3E}">
        <p14:creationId xmlns:p14="http://schemas.microsoft.com/office/powerpoint/2010/main" val="3541043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randombar(horizontal)">
                                      <p:cBhvr>
                                        <p:cTn id="7" dur="500"/>
                                        <p:tgtEl>
                                          <p:spTgt spid="860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6020"/>
                                        </p:tgtEl>
                                        <p:attrNameLst>
                                          <p:attrName>style.visibility</p:attrName>
                                        </p:attrNameLst>
                                      </p:cBhvr>
                                      <p:to>
                                        <p:strVal val="visible"/>
                                      </p:to>
                                    </p:set>
                                    <p:animEffect transition="in" filter="blinds(horizontal)">
                                      <p:cBhvr>
                                        <p:cTn id="12" dur="500"/>
                                        <p:tgtEl>
                                          <p:spTgt spid="86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0"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4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44958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9331" name="Text Box 3"/>
          <p:cNvSpPr txBox="1">
            <a:spLocks noChangeArrowheads="1"/>
          </p:cNvSpPr>
          <p:nvPr/>
        </p:nvSpPr>
        <p:spPr bwMode="auto">
          <a:xfrm>
            <a:off x="6781800" y="911226"/>
            <a:ext cx="3733800" cy="594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anchor="b">
            <a:spAutoFit/>
          </a:bodyPr>
          <a:lstStyle/>
          <a:p>
            <a:pPr fontAlgn="base">
              <a:spcBef>
                <a:spcPct val="50000"/>
              </a:spcBef>
              <a:spcAft>
                <a:spcPct val="0"/>
              </a:spcAft>
            </a:pPr>
            <a:r>
              <a:rPr kumimoji="1" lang="zh-CN" altLang="en-US" sz="4800" b="1">
                <a:solidFill>
                  <a:srgbClr val="003300"/>
                </a:solidFill>
                <a:latin typeface="Times New Roman" panose="02020603050405020304" pitchFamily="18" charset="0"/>
                <a:ea typeface="隶书" panose="02010509060101010101" pitchFamily="49" charset="-122"/>
              </a:rPr>
              <a:t>美丽高洁；</a:t>
            </a:r>
            <a:r>
              <a:rPr kumimoji="1" lang="zh-CN" altLang="en-US" sz="4800" b="1">
                <a:solidFill>
                  <a:srgbClr val="003300"/>
                </a:solidFill>
                <a:latin typeface="隶书" panose="02010509060101010101" pitchFamily="49" charset="-122"/>
                <a:ea typeface="隶书" panose="02010509060101010101" pitchFamily="49" charset="-122"/>
              </a:rPr>
              <a:t>愁怨，忧愁，哀怨，彷徨；冷漠</a:t>
            </a:r>
            <a:r>
              <a:rPr kumimoji="1" lang="en-US" altLang="zh-CN" sz="4800" b="1">
                <a:solidFill>
                  <a:srgbClr val="003300"/>
                </a:solidFill>
                <a:latin typeface="隶书" panose="02010509060101010101" pitchFamily="49" charset="-122"/>
                <a:ea typeface="隶书" panose="02010509060101010101" pitchFamily="49" charset="-122"/>
              </a:rPr>
              <a:t>,</a:t>
            </a:r>
            <a:r>
              <a:rPr kumimoji="1" lang="zh-CN" altLang="en-US" sz="4800" b="1">
                <a:solidFill>
                  <a:srgbClr val="003300"/>
                </a:solidFill>
                <a:latin typeface="隶书" panose="02010509060101010101" pitchFamily="49" charset="-122"/>
                <a:ea typeface="隶书" panose="02010509060101010101" pitchFamily="49" charset="-122"/>
              </a:rPr>
              <a:t>凄清，又惆怅；叹息，凄婉迷茫；静默，消散</a:t>
            </a:r>
          </a:p>
        </p:txBody>
      </p:sp>
      <p:sp>
        <p:nvSpPr>
          <p:cNvPr id="99332" name="Rectangle 4"/>
          <p:cNvSpPr>
            <a:spLocks noChangeArrowheads="1"/>
          </p:cNvSpPr>
          <p:nvPr/>
        </p:nvSpPr>
        <p:spPr bwMode="auto">
          <a:xfrm>
            <a:off x="6781800" y="0"/>
            <a:ext cx="2590800"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400">
                <a:solidFill>
                  <a:schemeClr val="tx1"/>
                </a:solidFill>
                <a:latin typeface="Times New Roman" panose="02020603050405020304" pitchFamily="18" charset="0"/>
                <a:ea typeface="宋体" panose="02010600030101010101" pitchFamily="2" charset="-122"/>
              </a:defRPr>
            </a:lvl1pPr>
            <a:lvl2pPr>
              <a:defRPr kumimoji="1" sz="2400">
                <a:solidFill>
                  <a:schemeClr val="tx1"/>
                </a:solidFill>
                <a:latin typeface="Times New Roman" panose="02020603050405020304" pitchFamily="18" charset="0"/>
                <a:ea typeface="宋体" panose="02010600030101010101" pitchFamily="2" charset="-122"/>
              </a:defRPr>
            </a:lvl2pPr>
            <a:lvl3pPr>
              <a:defRPr kumimoji="1" sz="2400">
                <a:solidFill>
                  <a:schemeClr val="tx1"/>
                </a:solidFill>
                <a:latin typeface="Times New Roman" panose="02020603050405020304" pitchFamily="18" charset="0"/>
                <a:ea typeface="宋体" panose="02010600030101010101" pitchFamily="2" charset="-122"/>
              </a:defRPr>
            </a:lvl3pPr>
            <a:lvl4pPr>
              <a:defRPr kumimoji="1" sz="2400">
                <a:solidFill>
                  <a:schemeClr val="tx1"/>
                </a:solidFill>
                <a:latin typeface="Times New Roman" panose="02020603050405020304" pitchFamily="18" charset="0"/>
                <a:ea typeface="宋体" panose="02010600030101010101" pitchFamily="2" charset="-122"/>
              </a:defRPr>
            </a:lvl4pPr>
            <a:lvl5pPr>
              <a:defRPr kumimoji="1" sz="2400">
                <a:solidFill>
                  <a:schemeClr val="tx1"/>
                </a:solidFill>
                <a:latin typeface="Times New Roman" panose="02020603050405020304" pitchFamily="18" charset="0"/>
                <a:ea typeface="宋体" panose="02010600030101010101" pitchFamily="2" charset="-122"/>
              </a:defRPr>
            </a:lvl5pPr>
            <a:lvl6pPr marL="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9144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1371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18288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pPr>
            <a:r>
              <a:rPr lang="zh-CN" altLang="en-US" sz="4400" b="1">
                <a:solidFill>
                  <a:srgbClr val="9900CC"/>
                </a:solidFill>
                <a:latin typeface="Verdana" panose="020B0604030504040204" pitchFamily="34" charset="0"/>
                <a:ea typeface="黑体" panose="02010609060101010101" pitchFamily="49" charset="-122"/>
              </a:rPr>
              <a:t>丁香</a:t>
            </a:r>
            <a:r>
              <a:rPr lang="zh-CN" altLang="en-US" sz="4400" b="1">
                <a:solidFill>
                  <a:srgbClr val="9900CC"/>
                </a:solidFill>
                <a:ea typeface="黑体" panose="02010609060101010101" pitchFamily="49" charset="-122"/>
              </a:rPr>
              <a:t>姑娘</a:t>
            </a:r>
          </a:p>
        </p:txBody>
      </p:sp>
    </p:spTree>
    <p:extLst>
      <p:ext uri="{BB962C8B-B14F-4D97-AF65-F5344CB8AC3E}">
        <p14:creationId xmlns:p14="http://schemas.microsoft.com/office/powerpoint/2010/main" val="42424096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iterate type="wd">
                                    <p:tmPct val="100000"/>
                                  </p:iterate>
                                  <p:childTnLst>
                                    <p:set>
                                      <p:cBhvr>
                                        <p:cTn id="6" dur="1" fill="hold">
                                          <p:stCondLst>
                                            <p:cond delay="0"/>
                                          </p:stCondLst>
                                        </p:cTn>
                                        <p:tgtEl>
                                          <p:spTgt spid="99332"/>
                                        </p:tgtEl>
                                        <p:attrNameLst>
                                          <p:attrName>style.visibility</p:attrName>
                                        </p:attrNameLst>
                                      </p:cBhvr>
                                      <p:to>
                                        <p:strVal val="visible"/>
                                      </p:to>
                                    </p:set>
                                    <p:animEffect transition="in" filter="dissolve">
                                      <p:cBhvr>
                                        <p:cTn id="7" dur="300"/>
                                        <p:tgtEl>
                                          <p:spTgt spid="99332"/>
                                        </p:tgtEl>
                                      </p:cBhvr>
                                    </p:animEffect>
                                  </p:childTnLst>
                                </p:cTn>
                              </p:par>
                            </p:childTnLst>
                          </p:cTn>
                        </p:par>
                        <p:par>
                          <p:cTn id="8" fill="hold" nodeType="afterGroup">
                            <p:stCondLst>
                              <p:cond delay="600"/>
                            </p:stCondLst>
                            <p:childTnLst>
                              <p:par>
                                <p:cTn id="9" presetID="9" presetClass="entr" presetSubtype="0" fill="hold" nodeType="afterEffect">
                                  <p:stCondLst>
                                    <p:cond delay="0"/>
                                  </p:stCondLst>
                                  <p:childTnLst>
                                    <p:set>
                                      <p:cBhvr>
                                        <p:cTn id="10" dur="1" fill="hold">
                                          <p:stCondLst>
                                            <p:cond delay="0"/>
                                          </p:stCondLst>
                                        </p:cTn>
                                        <p:tgtEl>
                                          <p:spTgt spid="99330"/>
                                        </p:tgtEl>
                                        <p:attrNameLst>
                                          <p:attrName>style.visibility</p:attrName>
                                        </p:attrNameLst>
                                      </p:cBhvr>
                                      <p:to>
                                        <p:strVal val="visible"/>
                                      </p:to>
                                    </p:set>
                                    <p:animEffect transition="in" filter="dissolve">
                                      <p:cBhvr>
                                        <p:cTn id="11" dur="500"/>
                                        <p:tgtEl>
                                          <p:spTgt spid="9933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99331"/>
                                        </p:tgtEl>
                                        <p:attrNameLst>
                                          <p:attrName>style.visibility</p:attrName>
                                        </p:attrNameLst>
                                      </p:cBhvr>
                                      <p:to>
                                        <p:strVal val="visible"/>
                                      </p:to>
                                    </p:set>
                                    <p:anim calcmode="lin" valueType="num">
                                      <p:cBhvr additive="base">
                                        <p:cTn id="16" dur="500" fill="hold"/>
                                        <p:tgtEl>
                                          <p:spTgt spid="99331"/>
                                        </p:tgtEl>
                                        <p:attrNameLst>
                                          <p:attrName>ppt_x</p:attrName>
                                        </p:attrNameLst>
                                      </p:cBhvr>
                                      <p:tavLst>
                                        <p:tav tm="0">
                                          <p:val>
                                            <p:strVal val="0-#ppt_w/2"/>
                                          </p:val>
                                        </p:tav>
                                        <p:tav tm="100000">
                                          <p:val>
                                            <p:strVal val="#ppt_x"/>
                                          </p:val>
                                        </p:tav>
                                      </p:tavLst>
                                    </p:anim>
                                    <p:anim calcmode="lin" valueType="num">
                                      <p:cBhvr additive="base">
                                        <p:cTn id="17" dur="500" fill="hold"/>
                                        <p:tgtEl>
                                          <p:spTgt spid="993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autoUpdateAnimBg="0"/>
      <p:bldP spid="99332"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87042" name="Picture 2" descr="03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39326" y="0"/>
            <a:ext cx="828675" cy="2286000"/>
          </a:xfrm>
          <a:prstGeom prst="rect">
            <a:avLst/>
          </a:prstGeom>
          <a:noFill/>
          <a:extLst>
            <a:ext uri="{909E8E84-426E-40DD-AFC4-6F175D3DCCD1}">
              <a14:hiddenFill xmlns:a14="http://schemas.microsoft.com/office/drawing/2010/main">
                <a:solidFill>
                  <a:srgbClr val="FFFFFF"/>
                </a:solidFill>
              </a14:hiddenFill>
            </a:ext>
          </a:extLst>
        </p:spPr>
      </p:pic>
      <p:grpSp>
        <p:nvGrpSpPr>
          <p:cNvPr id="87043" name="Group 3"/>
          <p:cNvGrpSpPr>
            <a:grpSpLocks/>
          </p:cNvGrpSpPr>
          <p:nvPr/>
        </p:nvGrpSpPr>
        <p:grpSpPr bwMode="auto">
          <a:xfrm>
            <a:off x="2133600" y="136526"/>
            <a:ext cx="5626100" cy="708025"/>
            <a:chOff x="384" y="86"/>
            <a:chExt cx="3544" cy="446"/>
          </a:xfrm>
        </p:grpSpPr>
        <p:sp>
          <p:nvSpPr>
            <p:cNvPr id="87044" name="Text Box 4"/>
            <p:cNvSpPr txBox="1">
              <a:spLocks noChangeArrowheads="1"/>
            </p:cNvSpPr>
            <p:nvPr/>
          </p:nvSpPr>
          <p:spPr bwMode="auto">
            <a:xfrm>
              <a:off x="384" y="86"/>
              <a:ext cx="3544" cy="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4000" b="1">
                  <a:solidFill>
                    <a:srgbClr val="FF0000"/>
                  </a:solidFill>
                  <a:latin typeface="黑体" panose="02010609060101010101" pitchFamily="49" charset="-122"/>
                  <a:ea typeface="黑体" panose="02010609060101010101" pitchFamily="49" charset="-122"/>
                </a:rPr>
                <a:t>诗情画意 </a:t>
              </a:r>
              <a:r>
                <a:rPr kumimoji="1" lang="zh-CN" altLang="en-US" sz="3200" b="1">
                  <a:solidFill>
                    <a:srgbClr val="FFFF00"/>
                  </a:solidFill>
                  <a:latin typeface="华文彩云" panose="02010800040101010101" pitchFamily="2" charset="-122"/>
                  <a:ea typeface="华文彩云" panose="02010800040101010101" pitchFamily="2" charset="-122"/>
                </a:rPr>
                <a:t>之  </a:t>
              </a:r>
              <a:r>
                <a:rPr kumimoji="1" lang="zh-CN" altLang="en-US" sz="2800" i="1">
                  <a:solidFill>
                    <a:srgbClr val="00FF00"/>
                  </a:solidFill>
                  <a:latin typeface="方正姚体" panose="02010601030101010101" pitchFamily="2" charset="-122"/>
                  <a:ea typeface="方正姚体" panose="02010601030101010101" pitchFamily="2" charset="-122"/>
                </a:rPr>
                <a:t>以诗文想像画面</a:t>
              </a:r>
            </a:p>
          </p:txBody>
        </p:sp>
        <p:sp>
          <p:nvSpPr>
            <p:cNvPr id="87045" name="Line 5"/>
            <p:cNvSpPr>
              <a:spLocks noChangeShapeType="1"/>
            </p:cNvSpPr>
            <p:nvPr/>
          </p:nvSpPr>
          <p:spPr bwMode="auto">
            <a:xfrm>
              <a:off x="2208" y="480"/>
              <a:ext cx="1680" cy="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grpSp>
      <p:pic>
        <p:nvPicPr>
          <p:cNvPr id="87046" name="Picture 6" descr="gif048">
            <a:hlinkClick r:id="rId5" action="ppaction://hlinksldjump"/>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982200" y="6227764"/>
            <a:ext cx="685800" cy="623887"/>
          </a:xfrm>
          <a:prstGeom prst="rect">
            <a:avLst/>
          </a:prstGeom>
          <a:noFill/>
          <a:extLst>
            <a:ext uri="{909E8E84-426E-40DD-AFC4-6F175D3DCCD1}">
              <a14:hiddenFill xmlns:a14="http://schemas.microsoft.com/office/drawing/2010/main">
                <a:solidFill>
                  <a:srgbClr val="FFFFFF"/>
                </a:solidFill>
              </a14:hiddenFill>
            </a:ext>
          </a:extLst>
        </p:spPr>
      </p:pic>
    </p:spTree>
    <p:controls>
      <mc:AlternateContent xmlns:mc="http://schemas.openxmlformats.org/markup-compatibility/2006">
        <mc:Choice xmlns:v="urn:schemas-microsoft-com:vml" Requires="v">
          <p:control spid="1026" name="ShockwaveFlash1" r:id="rId2" imgW="7008840" imgH="5181480"/>
        </mc:Choice>
        <mc:Fallback>
          <p:control name="ShockwaveFlash1" r:id="rId2" imgW="7008840" imgH="5181480">
            <p:pic>
              <p:nvPicPr>
                <p:cNvPr id="87047" name="ShockwaveFlash1"/>
                <p:cNvPicPr preferRelativeResize="0">
                  <a:picLocks noChangeArrowheads="1" noChangeShapeType="1"/>
                </p:cNvPicPr>
                <p:nvPr/>
              </p:nvPicPr>
              <p:blipFill>
                <a:blip r:embed="rId8"/>
                <a:srcRect/>
                <a:stretch>
                  <a:fillRect/>
                </a:stretch>
              </p:blipFill>
              <p:spPr bwMode="auto">
                <a:xfrm>
                  <a:off x="2743201" y="914400"/>
                  <a:ext cx="7008813" cy="5181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31861668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1828800" y="1066800"/>
            <a:ext cx="8610600" cy="421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SzPct val="100000"/>
            </a:pPr>
            <a:r>
              <a:rPr lang="en-US" altLang="zh-CN" sz="3600" b="1">
                <a:solidFill>
                  <a:srgbClr val="FFFFCC"/>
                </a:solidFill>
                <a:latin typeface="黑体" panose="02010609060101010101" pitchFamily="49" charset="-122"/>
                <a:ea typeface="黑体" panose="02010609060101010101" pitchFamily="49" charset="-122"/>
              </a:rPr>
              <a:t>    </a:t>
            </a:r>
            <a:r>
              <a:rPr lang="zh-CN" altLang="en-US" sz="3600" b="1">
                <a:solidFill>
                  <a:srgbClr val="FFFFCC"/>
                </a:solidFill>
                <a:latin typeface="黑体" panose="02010609060101010101" pitchFamily="49" charset="-122"/>
                <a:ea typeface="黑体" panose="02010609060101010101" pitchFamily="49" charset="-122"/>
              </a:rPr>
              <a:t>诗集有</a:t>
            </a:r>
            <a:r>
              <a:rPr lang="en-US" altLang="zh-CN" sz="3600" b="1">
                <a:solidFill>
                  <a:srgbClr val="FFFFCC"/>
                </a:solidFill>
                <a:latin typeface="黑体" panose="02010609060101010101" pitchFamily="49" charset="-122"/>
                <a:ea typeface="黑体" panose="02010609060101010101" pitchFamily="49" charset="-122"/>
              </a:rPr>
              <a:t>《</a:t>
            </a:r>
            <a:r>
              <a:rPr lang="zh-CN" altLang="en-US" sz="3600" b="1">
                <a:solidFill>
                  <a:srgbClr val="FFFFCC"/>
                </a:solidFill>
                <a:latin typeface="黑体" panose="02010609060101010101" pitchFamily="49" charset="-122"/>
                <a:ea typeface="黑体" panose="02010609060101010101" pitchFamily="49" charset="-122"/>
              </a:rPr>
              <a:t>我底记忆</a:t>
            </a:r>
            <a:r>
              <a:rPr lang="en-US" altLang="zh-CN" sz="3600" b="1">
                <a:solidFill>
                  <a:srgbClr val="FFFFCC"/>
                </a:solidFill>
                <a:latin typeface="黑体" panose="02010609060101010101" pitchFamily="49" charset="-122"/>
                <a:ea typeface="黑体" panose="02010609060101010101" pitchFamily="49" charset="-122"/>
              </a:rPr>
              <a:t>》</a:t>
            </a:r>
            <a:r>
              <a:rPr lang="zh-CN" altLang="en-US" sz="3600" b="1">
                <a:solidFill>
                  <a:srgbClr val="FFFFCC"/>
                </a:solidFill>
                <a:latin typeface="黑体" panose="02010609060101010101" pitchFamily="49" charset="-122"/>
                <a:ea typeface="黑体" panose="02010609060101010101" pitchFamily="49" charset="-122"/>
              </a:rPr>
              <a:t>、</a:t>
            </a:r>
            <a:r>
              <a:rPr lang="en-US" altLang="zh-CN" sz="3600" b="1">
                <a:solidFill>
                  <a:srgbClr val="FFFFCC"/>
                </a:solidFill>
                <a:latin typeface="黑体" panose="02010609060101010101" pitchFamily="49" charset="-122"/>
                <a:ea typeface="黑体" panose="02010609060101010101" pitchFamily="49" charset="-122"/>
              </a:rPr>
              <a:t>《</a:t>
            </a:r>
            <a:r>
              <a:rPr lang="zh-CN" altLang="en-US" sz="3600" b="1">
                <a:solidFill>
                  <a:srgbClr val="FFFFCC"/>
                </a:solidFill>
                <a:latin typeface="黑体" panose="02010609060101010101" pitchFamily="49" charset="-122"/>
                <a:ea typeface="黑体" panose="02010609060101010101" pitchFamily="49" charset="-122"/>
              </a:rPr>
              <a:t>望舒草</a:t>
            </a:r>
            <a:r>
              <a:rPr lang="en-US" altLang="zh-CN" sz="3600" b="1">
                <a:solidFill>
                  <a:srgbClr val="FFFFCC"/>
                </a:solidFill>
                <a:latin typeface="黑体" panose="02010609060101010101" pitchFamily="49" charset="-122"/>
                <a:ea typeface="黑体" panose="02010609060101010101" pitchFamily="49" charset="-122"/>
              </a:rPr>
              <a:t>》</a:t>
            </a:r>
            <a:r>
              <a:rPr lang="zh-CN" altLang="en-US" sz="3600" b="1">
                <a:solidFill>
                  <a:srgbClr val="FFFFCC"/>
                </a:solidFill>
                <a:latin typeface="黑体" panose="02010609060101010101" pitchFamily="49" charset="-122"/>
                <a:ea typeface="黑体" panose="02010609060101010101" pitchFamily="49" charset="-122"/>
              </a:rPr>
              <a:t>、</a:t>
            </a:r>
            <a:r>
              <a:rPr lang="en-US" altLang="zh-CN" sz="3600" b="1">
                <a:solidFill>
                  <a:srgbClr val="FFFFCC"/>
                </a:solidFill>
                <a:latin typeface="黑体" panose="02010609060101010101" pitchFamily="49" charset="-122"/>
                <a:ea typeface="黑体" panose="02010609060101010101" pitchFamily="49" charset="-122"/>
              </a:rPr>
              <a:t>《</a:t>
            </a:r>
            <a:r>
              <a:rPr lang="zh-CN" altLang="en-US" sz="3600" b="1">
                <a:solidFill>
                  <a:srgbClr val="FFFFCC"/>
                </a:solidFill>
                <a:latin typeface="黑体" panose="02010609060101010101" pitchFamily="49" charset="-122"/>
                <a:ea typeface="黑体" panose="02010609060101010101" pitchFamily="49" charset="-122"/>
              </a:rPr>
              <a:t>望舒诗稿</a:t>
            </a:r>
            <a:r>
              <a:rPr lang="en-US" altLang="zh-CN" sz="3600" b="1">
                <a:solidFill>
                  <a:srgbClr val="FFFFCC"/>
                </a:solidFill>
                <a:latin typeface="黑体" panose="02010609060101010101" pitchFamily="49" charset="-122"/>
                <a:ea typeface="黑体" panose="02010609060101010101" pitchFamily="49" charset="-122"/>
              </a:rPr>
              <a:t>》</a:t>
            </a:r>
            <a:r>
              <a:rPr lang="zh-CN" altLang="en-US" sz="3600" b="1">
                <a:solidFill>
                  <a:srgbClr val="FFFFCC"/>
                </a:solidFill>
                <a:latin typeface="黑体" panose="02010609060101010101" pitchFamily="49" charset="-122"/>
                <a:ea typeface="黑体" panose="02010609060101010101" pitchFamily="49" charset="-122"/>
              </a:rPr>
              <a:t>和</a:t>
            </a:r>
            <a:r>
              <a:rPr lang="en-US" altLang="zh-CN" sz="3600" b="1">
                <a:solidFill>
                  <a:srgbClr val="FFFFCC"/>
                </a:solidFill>
                <a:latin typeface="黑体" panose="02010609060101010101" pitchFamily="49" charset="-122"/>
                <a:ea typeface="黑体" panose="02010609060101010101" pitchFamily="49" charset="-122"/>
              </a:rPr>
              <a:t>《</a:t>
            </a:r>
            <a:r>
              <a:rPr lang="zh-CN" altLang="en-US" sz="3600" b="1">
                <a:solidFill>
                  <a:srgbClr val="FFFFCC"/>
                </a:solidFill>
                <a:latin typeface="黑体" panose="02010609060101010101" pitchFamily="49" charset="-122"/>
                <a:ea typeface="黑体" panose="02010609060101010101" pitchFamily="49" charset="-122"/>
              </a:rPr>
              <a:t>灾难的岁月</a:t>
            </a:r>
            <a:r>
              <a:rPr lang="en-US" altLang="zh-CN" sz="3600" b="1">
                <a:solidFill>
                  <a:srgbClr val="FFFFCC"/>
                </a:solidFill>
                <a:latin typeface="黑体" panose="02010609060101010101" pitchFamily="49" charset="-122"/>
                <a:ea typeface="黑体" panose="02010609060101010101" pitchFamily="49" charset="-122"/>
              </a:rPr>
              <a:t>》</a:t>
            </a:r>
            <a:r>
              <a:rPr lang="zh-CN" altLang="en-US" sz="3600" b="1">
                <a:solidFill>
                  <a:srgbClr val="FFFFCC"/>
                </a:solidFill>
                <a:latin typeface="黑体" panose="02010609060101010101" pitchFamily="49" charset="-122"/>
                <a:ea typeface="黑体" panose="02010609060101010101" pitchFamily="49" charset="-122"/>
              </a:rPr>
              <a:t>。</a:t>
            </a:r>
          </a:p>
          <a:p>
            <a:pPr fontAlgn="base">
              <a:spcBef>
                <a:spcPct val="50000"/>
              </a:spcBef>
              <a:spcAft>
                <a:spcPct val="0"/>
              </a:spcAft>
              <a:buSzPct val="100000"/>
            </a:pPr>
            <a:r>
              <a:rPr lang="zh-CN" altLang="en-US" sz="3600" b="1">
                <a:solidFill>
                  <a:srgbClr val="FFFFCC"/>
                </a:solidFill>
                <a:latin typeface="黑体" panose="02010609060101010101" pitchFamily="49" charset="-122"/>
                <a:ea typeface="黑体" panose="02010609060101010101" pitchFamily="49" charset="-122"/>
              </a:rPr>
              <a:t>    早期诗歌多写个人的孤寂心境，感伤气息较重，因受西方象征派的影响，意象朦胧、含蓄。后期诗歌表现了热爱祖国、憎恨侵略者的强烈感情和对美好未来的热烈向往，诗风显的明朗、沉挚。</a:t>
            </a:r>
          </a:p>
        </p:txBody>
      </p:sp>
    </p:spTree>
    <p:extLst>
      <p:ext uri="{BB962C8B-B14F-4D97-AF65-F5344CB8AC3E}">
        <p14:creationId xmlns:p14="http://schemas.microsoft.com/office/powerpoint/2010/main" val="37103018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6562"/>
                                        </p:tgtEl>
                                        <p:attrNameLst>
                                          <p:attrName>style.visibility</p:attrName>
                                        </p:attrNameLst>
                                      </p:cBhvr>
                                      <p:to>
                                        <p:strVal val="visible"/>
                                      </p:to>
                                    </p:set>
                                    <p:animEffect transition="in" filter="blinds(horizontal)">
                                      <p:cBhvr>
                                        <p:cTn id="7" dur="500"/>
                                        <p:tgtEl>
                                          <p:spTgt spid="66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1524000" y="0"/>
            <a:ext cx="2819400" cy="838200"/>
          </a:xfrm>
        </p:spPr>
        <p:txBody>
          <a:bodyPr/>
          <a:lstStyle/>
          <a:p>
            <a:pPr algn="l"/>
            <a:r>
              <a:rPr lang="zh-CN" altLang="en-US" sz="4800" b="1">
                <a:solidFill>
                  <a:srgbClr val="FFFFCC"/>
                </a:solidFill>
                <a:ea typeface="黑体" panose="02010609060101010101" pitchFamily="49" charset="-122"/>
              </a:rPr>
              <a:t>原因探究</a:t>
            </a:r>
          </a:p>
        </p:txBody>
      </p:sp>
      <p:sp>
        <p:nvSpPr>
          <p:cNvPr id="52228" name="Rectangle 4"/>
          <p:cNvSpPr>
            <a:spLocks noChangeArrowheads="1"/>
          </p:cNvSpPr>
          <p:nvPr/>
        </p:nvSpPr>
        <p:spPr bwMode="auto">
          <a:xfrm>
            <a:off x="1524000" y="1295400"/>
            <a:ext cx="9144000" cy="28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400">
                <a:solidFill>
                  <a:schemeClr val="tx1"/>
                </a:solidFill>
                <a:latin typeface="Times New Roman" panose="02020603050405020304" pitchFamily="18" charset="0"/>
                <a:ea typeface="宋体" panose="02010600030101010101" pitchFamily="2" charset="-122"/>
              </a:defRPr>
            </a:lvl1pPr>
            <a:lvl2pPr>
              <a:defRPr kumimoji="1" sz="2400">
                <a:solidFill>
                  <a:schemeClr val="tx1"/>
                </a:solidFill>
                <a:latin typeface="Times New Roman" panose="02020603050405020304" pitchFamily="18" charset="0"/>
                <a:ea typeface="宋体" panose="02010600030101010101" pitchFamily="2" charset="-122"/>
              </a:defRPr>
            </a:lvl2pPr>
            <a:lvl3pPr>
              <a:defRPr kumimoji="1" sz="2400">
                <a:solidFill>
                  <a:schemeClr val="tx1"/>
                </a:solidFill>
                <a:latin typeface="Times New Roman" panose="02020603050405020304" pitchFamily="18" charset="0"/>
                <a:ea typeface="宋体" panose="02010600030101010101" pitchFamily="2" charset="-122"/>
              </a:defRPr>
            </a:lvl3pPr>
            <a:lvl4pPr>
              <a:defRPr kumimoji="1" sz="2400">
                <a:solidFill>
                  <a:schemeClr val="tx1"/>
                </a:solidFill>
                <a:latin typeface="Times New Roman" panose="02020603050405020304" pitchFamily="18" charset="0"/>
                <a:ea typeface="宋体" panose="02010600030101010101" pitchFamily="2" charset="-122"/>
              </a:defRPr>
            </a:lvl4pPr>
            <a:lvl5pPr>
              <a:defRPr kumimoji="1" sz="2400">
                <a:solidFill>
                  <a:schemeClr val="tx1"/>
                </a:solidFill>
                <a:latin typeface="Times New Roman" panose="02020603050405020304" pitchFamily="18" charset="0"/>
                <a:ea typeface="宋体" panose="02010600030101010101" pitchFamily="2" charset="-122"/>
              </a:defRPr>
            </a:lvl5pPr>
            <a:lvl6pPr marL="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9144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1371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18288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pPr>
            <a:r>
              <a:rPr lang="en-US" altLang="zh-CN" sz="2000">
                <a:solidFill>
                  <a:srgbClr val="000000"/>
                </a:solidFill>
                <a:latin typeface="宋体" panose="02010600030101010101" pitchFamily="2" charset="-122"/>
              </a:rPr>
              <a:t>         </a:t>
            </a:r>
            <a:r>
              <a:rPr lang="zh-CN" altLang="en-US" sz="4400" b="1">
                <a:solidFill>
                  <a:srgbClr val="FFFFCC"/>
                </a:solidFill>
                <a:latin typeface="隶书" panose="02010509060101010101" pitchFamily="49" charset="-122"/>
                <a:ea typeface="隶书" panose="02010509060101010101" pitchFamily="49" charset="-122"/>
              </a:rPr>
              <a:t>作者用</a:t>
            </a:r>
            <a:r>
              <a:rPr lang="zh-CN" altLang="en-US" sz="4400" b="1">
                <a:solidFill>
                  <a:srgbClr val="FFCCCC"/>
                </a:solidFill>
                <a:latin typeface="隶书" panose="02010509060101010101" pitchFamily="49" charset="-122"/>
                <a:ea typeface="隶书" panose="02010509060101010101" pitchFamily="49" charset="-122"/>
              </a:rPr>
              <a:t>雨巷、丁香、丁香姑娘</a:t>
            </a:r>
            <a:r>
              <a:rPr lang="zh-CN" altLang="en-US" sz="4400" b="1">
                <a:solidFill>
                  <a:srgbClr val="FFFFCC"/>
                </a:solidFill>
                <a:latin typeface="隶书" panose="02010509060101010101" pitchFamily="49" charset="-122"/>
                <a:ea typeface="隶书" panose="02010509060101010101" pitchFamily="49" charset="-122"/>
              </a:rPr>
              <a:t>等典型的意象，准确的传达出了</a:t>
            </a:r>
            <a:r>
              <a:rPr lang="zh-CN" altLang="en-US" sz="4400" b="1">
                <a:solidFill>
                  <a:srgbClr val="FFFFCC"/>
                </a:solidFill>
                <a:latin typeface="Verdana" panose="020B0604030504040204" pitchFamily="34" charset="0"/>
                <a:ea typeface="隶书" panose="02010509060101010101" pitchFamily="49" charset="-122"/>
              </a:rPr>
              <a:t>“</a:t>
            </a:r>
            <a:r>
              <a:rPr lang="zh-CN" altLang="en-US" sz="4400" b="1">
                <a:solidFill>
                  <a:srgbClr val="FFFFCC"/>
                </a:solidFill>
                <a:latin typeface="隶书" panose="02010509060101010101" pitchFamily="49" charset="-122"/>
                <a:ea typeface="隶书" panose="02010509060101010101" pitchFamily="49" charset="-122"/>
              </a:rPr>
              <a:t>忧伤</a:t>
            </a:r>
            <a:r>
              <a:rPr lang="zh-CN" altLang="en-US" sz="4400" b="1">
                <a:solidFill>
                  <a:srgbClr val="FFFFCC"/>
                </a:solidFill>
                <a:latin typeface="Verdana" panose="020B0604030504040204" pitchFamily="34" charset="0"/>
                <a:ea typeface="隶书" panose="02010509060101010101" pitchFamily="49" charset="-122"/>
              </a:rPr>
              <a:t>”</a:t>
            </a:r>
            <a:r>
              <a:rPr lang="zh-CN" altLang="en-US" sz="4400" b="1">
                <a:solidFill>
                  <a:srgbClr val="FFFFCC"/>
                </a:solidFill>
                <a:latin typeface="隶书" panose="02010509060101010101" pitchFamily="49" charset="-122"/>
                <a:ea typeface="隶书" panose="02010509060101010101" pitchFamily="49" charset="-122"/>
              </a:rPr>
              <a:t>这种典型情绪。那为什么戴望舒这么忧伤呢？ </a:t>
            </a:r>
          </a:p>
        </p:txBody>
      </p:sp>
      <p:sp>
        <p:nvSpPr>
          <p:cNvPr id="52230" name="Rectangle 6"/>
          <p:cNvSpPr>
            <a:spLocks noChangeArrowheads="1"/>
          </p:cNvSpPr>
          <p:nvPr/>
        </p:nvSpPr>
        <p:spPr bwMode="auto">
          <a:xfrm>
            <a:off x="2590801" y="4495801"/>
            <a:ext cx="2225675" cy="131127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8000" b="1">
                <a:solidFill>
                  <a:srgbClr val="FF00FF"/>
                </a:solidFill>
                <a:latin typeface="隶书" panose="02010509060101010101" pitchFamily="49" charset="-122"/>
                <a:ea typeface="隶书" panose="02010509060101010101" pitchFamily="49" charset="-122"/>
              </a:rPr>
              <a:t>忧伤</a:t>
            </a:r>
          </a:p>
        </p:txBody>
      </p:sp>
      <p:sp>
        <p:nvSpPr>
          <p:cNvPr id="52231" name="AutoShape 7"/>
          <p:cNvSpPr>
            <a:spLocks noChangeArrowheads="1"/>
          </p:cNvSpPr>
          <p:nvPr/>
        </p:nvSpPr>
        <p:spPr bwMode="auto">
          <a:xfrm>
            <a:off x="5181600" y="4800600"/>
            <a:ext cx="3352800" cy="609600"/>
          </a:xfrm>
          <a:prstGeom prst="rightArrow">
            <a:avLst>
              <a:gd name="adj1" fmla="val 50000"/>
              <a:gd name="adj2" fmla="val 1375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1" lang="zh-CN" altLang="en-US" sz="2400">
              <a:solidFill>
                <a:srgbClr val="000000"/>
              </a:solidFill>
              <a:latin typeface="Times New Roman" panose="02020603050405020304" pitchFamily="18" charset="0"/>
              <a:ea typeface="宋体" panose="02010600030101010101" pitchFamily="2" charset="-122"/>
            </a:endParaRPr>
          </a:p>
        </p:txBody>
      </p:sp>
      <p:sp>
        <p:nvSpPr>
          <p:cNvPr id="52232" name="Text Box 8"/>
          <p:cNvSpPr txBox="1">
            <a:spLocks noChangeArrowheads="1"/>
          </p:cNvSpPr>
          <p:nvPr/>
        </p:nvSpPr>
        <p:spPr bwMode="auto">
          <a:xfrm>
            <a:off x="8686801" y="4343401"/>
            <a:ext cx="1463675" cy="1433513"/>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en-US" altLang="zh-CN" sz="8800">
                <a:solidFill>
                  <a:srgbClr val="FF00FF"/>
                </a:solidFill>
                <a:latin typeface="Times New Roman" panose="02020603050405020304" pitchFamily="18" charset="0"/>
                <a:ea typeface="宋体" panose="02010600030101010101" pitchFamily="2" charset="-122"/>
              </a:rPr>
              <a:t> </a:t>
            </a:r>
            <a:r>
              <a:rPr kumimoji="1" lang="zh-CN" altLang="en-US" sz="8800">
                <a:solidFill>
                  <a:srgbClr val="FF00FF"/>
                </a:solidFill>
                <a:latin typeface="Times New Roman" panose="02020603050405020304" pitchFamily="18" charset="0"/>
                <a:ea typeface="宋体" panose="02010600030101010101" pitchFamily="2" charset="-122"/>
              </a:rPr>
              <a:t>？</a:t>
            </a:r>
          </a:p>
        </p:txBody>
      </p:sp>
    </p:spTree>
    <p:extLst>
      <p:ext uri="{BB962C8B-B14F-4D97-AF65-F5344CB8AC3E}">
        <p14:creationId xmlns:p14="http://schemas.microsoft.com/office/powerpoint/2010/main" val="28844608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2228"/>
                                        </p:tgtEl>
                                        <p:attrNameLst>
                                          <p:attrName>style.visibility</p:attrName>
                                        </p:attrNameLst>
                                      </p:cBhvr>
                                      <p:to>
                                        <p:strVal val="visible"/>
                                      </p:to>
                                    </p:set>
                                    <p:animEffect transition="in" filter="blinds(horizontal)">
                                      <p:cBhvr>
                                        <p:cTn id="7" dur="500"/>
                                        <p:tgtEl>
                                          <p:spTgt spid="522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52230"/>
                                        </p:tgtEl>
                                        <p:attrNameLst>
                                          <p:attrName>style.visibility</p:attrName>
                                        </p:attrNameLst>
                                      </p:cBhvr>
                                      <p:to>
                                        <p:strVal val="visible"/>
                                      </p:to>
                                    </p:set>
                                    <p:anim calcmode="lin" valueType="num">
                                      <p:cBhvr additive="base">
                                        <p:cTn id="12" dur="5000" fill="hold"/>
                                        <p:tgtEl>
                                          <p:spTgt spid="52230"/>
                                        </p:tgtEl>
                                        <p:attrNameLst>
                                          <p:attrName>ppt_x</p:attrName>
                                        </p:attrNameLst>
                                      </p:cBhvr>
                                      <p:tavLst>
                                        <p:tav tm="0">
                                          <p:val>
                                            <p:strVal val="#ppt_x"/>
                                          </p:val>
                                        </p:tav>
                                        <p:tav tm="100000">
                                          <p:val>
                                            <p:strVal val="#ppt_x"/>
                                          </p:val>
                                        </p:tav>
                                      </p:tavLst>
                                    </p:anim>
                                    <p:anim calcmode="lin" valueType="num">
                                      <p:cBhvr additive="base">
                                        <p:cTn id="13" dur="5000" fill="hold"/>
                                        <p:tgtEl>
                                          <p:spTgt spid="52230"/>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7" presetClass="entr" presetSubtype="8" fill="hold" nodeType="clickEffect">
                                  <p:stCondLst>
                                    <p:cond delay="0"/>
                                  </p:stCondLst>
                                  <p:childTnLst>
                                    <p:set>
                                      <p:cBhvr>
                                        <p:cTn id="17" dur="1" fill="hold">
                                          <p:stCondLst>
                                            <p:cond delay="0"/>
                                          </p:stCondLst>
                                        </p:cTn>
                                        <p:tgtEl>
                                          <p:spTgt spid="52231"/>
                                        </p:tgtEl>
                                        <p:attrNameLst>
                                          <p:attrName>style.visibility</p:attrName>
                                        </p:attrNameLst>
                                      </p:cBhvr>
                                      <p:to>
                                        <p:strVal val="visible"/>
                                      </p:to>
                                    </p:set>
                                    <p:anim calcmode="lin" valueType="num">
                                      <p:cBhvr>
                                        <p:cTn id="18" dur="500" fill="hold"/>
                                        <p:tgtEl>
                                          <p:spTgt spid="52231"/>
                                        </p:tgtEl>
                                        <p:attrNameLst>
                                          <p:attrName>ppt_x</p:attrName>
                                        </p:attrNameLst>
                                      </p:cBhvr>
                                      <p:tavLst>
                                        <p:tav tm="0">
                                          <p:val>
                                            <p:strVal val="#ppt_x-#ppt_w/2"/>
                                          </p:val>
                                        </p:tav>
                                        <p:tav tm="100000">
                                          <p:val>
                                            <p:strVal val="#ppt_x"/>
                                          </p:val>
                                        </p:tav>
                                      </p:tavLst>
                                    </p:anim>
                                    <p:anim calcmode="lin" valueType="num">
                                      <p:cBhvr>
                                        <p:cTn id="19" dur="500" fill="hold"/>
                                        <p:tgtEl>
                                          <p:spTgt spid="52231"/>
                                        </p:tgtEl>
                                        <p:attrNameLst>
                                          <p:attrName>ppt_y</p:attrName>
                                        </p:attrNameLst>
                                      </p:cBhvr>
                                      <p:tavLst>
                                        <p:tav tm="0">
                                          <p:val>
                                            <p:strVal val="#ppt_y"/>
                                          </p:val>
                                        </p:tav>
                                        <p:tav tm="100000">
                                          <p:val>
                                            <p:strVal val="#ppt_y"/>
                                          </p:val>
                                        </p:tav>
                                      </p:tavLst>
                                    </p:anim>
                                    <p:anim calcmode="lin" valueType="num">
                                      <p:cBhvr>
                                        <p:cTn id="20" dur="500" fill="hold"/>
                                        <p:tgtEl>
                                          <p:spTgt spid="52231"/>
                                        </p:tgtEl>
                                        <p:attrNameLst>
                                          <p:attrName>ppt_w</p:attrName>
                                        </p:attrNameLst>
                                      </p:cBhvr>
                                      <p:tavLst>
                                        <p:tav tm="0">
                                          <p:val>
                                            <p:fltVal val="0"/>
                                          </p:val>
                                        </p:tav>
                                        <p:tav tm="100000">
                                          <p:val>
                                            <p:strVal val="#ppt_w"/>
                                          </p:val>
                                        </p:tav>
                                      </p:tavLst>
                                    </p:anim>
                                    <p:anim calcmode="lin" valueType="num">
                                      <p:cBhvr>
                                        <p:cTn id="21" dur="500" fill="hold"/>
                                        <p:tgtEl>
                                          <p:spTgt spid="52231"/>
                                        </p:tgtEl>
                                        <p:attrNameLst>
                                          <p:attrName>ppt_h</p:attrName>
                                        </p:attrNameLst>
                                      </p:cBhvr>
                                      <p:tavLst>
                                        <p:tav tm="0">
                                          <p:val>
                                            <p:strVal val="#ppt_h"/>
                                          </p:val>
                                        </p:tav>
                                        <p:tav tm="100000">
                                          <p:val>
                                            <p:strVal val="#ppt_h"/>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52232"/>
                                        </p:tgtEl>
                                        <p:attrNameLst>
                                          <p:attrName>style.visibility</p:attrName>
                                        </p:attrNameLst>
                                      </p:cBhvr>
                                      <p:to>
                                        <p:strVal val="visible"/>
                                      </p:to>
                                    </p:set>
                                    <p:animEffect transition="in" filter="dissolve">
                                      <p:cBhvr>
                                        <p:cTn id="26" dur="500"/>
                                        <p:tgtEl>
                                          <p:spTgt spid="52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autoUpdateAnimBg="0"/>
      <p:bldP spid="52230" grpId="0" animBg="1" autoUpdateAnimBg="0"/>
      <p:bldP spid="52232" grpId="0"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1524000" y="0"/>
            <a:ext cx="4419600"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20000"/>
              </a:spcBef>
              <a:spcAft>
                <a:spcPct val="0"/>
              </a:spcAft>
            </a:pPr>
            <a:r>
              <a:rPr kumimoji="1" lang="en-US" altLang="zh-CN" sz="4000" b="1">
                <a:solidFill>
                  <a:srgbClr val="FFFFCC"/>
                </a:solidFill>
                <a:latin typeface="Verdana" panose="020B0604030504040204" pitchFamily="34" charset="0"/>
                <a:ea typeface="宋体" panose="02010600030101010101" pitchFamily="2" charset="-122"/>
              </a:rPr>
              <a:t>1</a:t>
            </a:r>
            <a:r>
              <a:rPr kumimoji="1" lang="zh-CN" altLang="en-US" sz="4000" b="1">
                <a:solidFill>
                  <a:srgbClr val="FFFFCC"/>
                </a:solidFill>
                <a:latin typeface="宋体" panose="02010600030101010101" pitchFamily="2" charset="-122"/>
                <a:ea typeface="宋体" panose="02010600030101010101" pitchFamily="2" charset="-122"/>
              </a:rPr>
              <a:t>、</a:t>
            </a:r>
            <a:r>
              <a:rPr kumimoji="1" lang="zh-CN" altLang="en-US" sz="4000" b="1">
                <a:solidFill>
                  <a:srgbClr val="FFFF00"/>
                </a:solidFill>
                <a:latin typeface="Times New Roman" panose="02020603050405020304" pitchFamily="18" charset="0"/>
                <a:ea typeface="隶书" panose="02010509060101010101" pitchFamily="49" charset="-122"/>
              </a:rPr>
              <a:t>失恋的痛苦</a:t>
            </a:r>
            <a:r>
              <a:rPr kumimoji="1" lang="zh-CN" altLang="en-US" sz="4000" b="1">
                <a:solidFill>
                  <a:srgbClr val="FFFFCC"/>
                </a:solidFill>
                <a:latin typeface="宋体" panose="02010600030101010101" pitchFamily="2" charset="-122"/>
                <a:ea typeface="宋体" panose="02010600030101010101" pitchFamily="2" charset="-122"/>
              </a:rPr>
              <a:t>：</a:t>
            </a:r>
          </a:p>
        </p:txBody>
      </p:sp>
      <p:pic>
        <p:nvPicPr>
          <p:cNvPr id="38915" name="Picture 3"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1600200"/>
            <a:ext cx="48006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8" name="Rectangle 6"/>
          <p:cNvSpPr>
            <a:spLocks noChangeArrowheads="1"/>
          </p:cNvSpPr>
          <p:nvPr/>
        </p:nvSpPr>
        <p:spPr bwMode="auto">
          <a:xfrm>
            <a:off x="1524000" y="609600"/>
            <a:ext cx="91440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20000"/>
              </a:spcBef>
              <a:spcAft>
                <a:spcPct val="0"/>
              </a:spcAft>
            </a:pPr>
            <a:r>
              <a:rPr kumimoji="1" lang="zh-CN" altLang="en-US" sz="2800" b="1">
                <a:solidFill>
                  <a:srgbClr val="FFFFFF"/>
                </a:solidFill>
                <a:latin typeface="黑体" panose="02010609060101010101" pitchFamily="49" charset="-122"/>
                <a:ea typeface="黑体" panose="02010609060101010101" pitchFamily="49" charset="-122"/>
              </a:rPr>
              <a:t>在爱情上，戴望舒第一次的恋爱在</a:t>
            </a:r>
            <a:r>
              <a:rPr kumimoji="1" lang="en-US" altLang="zh-CN" sz="2800" b="1">
                <a:solidFill>
                  <a:srgbClr val="FFFFFF"/>
                </a:solidFill>
                <a:latin typeface="黑体" panose="02010609060101010101" pitchFamily="49" charset="-122"/>
                <a:ea typeface="黑体" panose="02010609060101010101" pitchFamily="49" charset="-122"/>
              </a:rPr>
              <a:t>1927</a:t>
            </a:r>
            <a:r>
              <a:rPr kumimoji="1" lang="zh-CN" altLang="en-US" sz="2800" b="1">
                <a:solidFill>
                  <a:srgbClr val="FFFFFF"/>
                </a:solidFill>
                <a:latin typeface="黑体" panose="02010609060101010101" pitchFamily="49" charset="-122"/>
                <a:ea typeface="黑体" panose="02010609060101010101" pitchFamily="49" charset="-122"/>
              </a:rPr>
              <a:t>年，他爱恋着同学施蜇存的妹妹，后来恋爱失败了，戴望舒十分痛苦。</a:t>
            </a:r>
            <a:r>
              <a:rPr kumimoji="1" lang="zh-CN" altLang="en-US" sz="2800" b="1">
                <a:solidFill>
                  <a:srgbClr val="FFFFFF"/>
                </a:solidFill>
                <a:latin typeface="Times New Roman" panose="02020603050405020304" pitchFamily="18" charset="0"/>
                <a:ea typeface="黑体" panose="02010609060101010101" pitchFamily="49" charset="-122"/>
              </a:rPr>
              <a:t> </a:t>
            </a:r>
            <a:endParaRPr kumimoji="1" lang="zh-CN" altLang="en-US" sz="2800" b="1">
              <a:solidFill>
                <a:srgbClr val="FFFFFF"/>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6787079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8914">
                                            <p:txEl>
                                              <p:pRg st="0" end="0"/>
                                            </p:txEl>
                                          </p:spTgt>
                                        </p:tgtEl>
                                        <p:attrNameLst>
                                          <p:attrName>style.visibility</p:attrName>
                                        </p:attrNameLst>
                                      </p:cBhvr>
                                      <p:to>
                                        <p:strVal val="visible"/>
                                      </p:to>
                                    </p:set>
                                    <p:anim calcmode="lin" valueType="num">
                                      <p:cBhvr additive="base">
                                        <p:cTn id="7" dur="500" fill="hold"/>
                                        <p:tgtEl>
                                          <p:spTgt spid="3891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891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8918"/>
                                        </p:tgtEl>
                                        <p:attrNameLst>
                                          <p:attrName>style.visibility</p:attrName>
                                        </p:attrNameLst>
                                      </p:cBhvr>
                                      <p:to>
                                        <p:strVal val="visible"/>
                                      </p:to>
                                    </p:set>
                                    <p:anim calcmode="lin" valueType="num">
                                      <p:cBhvr additive="base">
                                        <p:cTn id="13" dur="500" fill="hold"/>
                                        <p:tgtEl>
                                          <p:spTgt spid="38918"/>
                                        </p:tgtEl>
                                        <p:attrNameLst>
                                          <p:attrName>ppt_x</p:attrName>
                                        </p:attrNameLst>
                                      </p:cBhvr>
                                      <p:tavLst>
                                        <p:tav tm="0">
                                          <p:val>
                                            <p:strVal val="0-#ppt_w/2"/>
                                          </p:val>
                                        </p:tav>
                                        <p:tav tm="100000">
                                          <p:val>
                                            <p:strVal val="#ppt_x"/>
                                          </p:val>
                                        </p:tav>
                                      </p:tavLst>
                                    </p:anim>
                                    <p:anim calcmode="lin" valueType="num">
                                      <p:cBhvr additive="base">
                                        <p:cTn id="14" dur="500" fill="hold"/>
                                        <p:tgtEl>
                                          <p:spTgt spid="38918"/>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9" presetClass="entr" presetSubtype="0" fill="hold" nodeType="clickEffect">
                                  <p:stCondLst>
                                    <p:cond delay="0"/>
                                  </p:stCondLst>
                                  <p:childTnLst>
                                    <p:set>
                                      <p:cBhvr>
                                        <p:cTn id="18" dur="1" fill="hold">
                                          <p:stCondLst>
                                            <p:cond delay="0"/>
                                          </p:stCondLst>
                                        </p:cTn>
                                        <p:tgtEl>
                                          <p:spTgt spid="38915"/>
                                        </p:tgtEl>
                                        <p:attrNameLst>
                                          <p:attrName>style.visibility</p:attrName>
                                        </p:attrNameLst>
                                      </p:cBhvr>
                                      <p:to>
                                        <p:strVal val="visible"/>
                                      </p:to>
                                    </p:set>
                                    <p:animEffect transition="in" filter="dissolve">
                                      <p:cBhvr>
                                        <p:cTn id="19" dur="500"/>
                                        <p:tgtEl>
                                          <p:spTgt spid="38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build="p" autoUpdateAnimBg="0"/>
      <p:bldP spid="38918"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9939" name="Text Box 3"/>
          <p:cNvSpPr txBox="1">
            <a:spLocks noChangeArrowheads="1"/>
          </p:cNvSpPr>
          <p:nvPr/>
        </p:nvSpPr>
        <p:spPr bwMode="auto">
          <a:xfrm>
            <a:off x="1524000" y="0"/>
            <a:ext cx="39433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en-US" altLang="zh-CN" sz="4400" b="1">
                <a:solidFill>
                  <a:srgbClr val="FFFFCC"/>
                </a:solidFill>
                <a:latin typeface="Verdana" panose="020B0604030504040204" pitchFamily="34" charset="0"/>
                <a:ea typeface="宋体" panose="02010600030101010101" pitchFamily="2" charset="-122"/>
              </a:rPr>
              <a:t>2</a:t>
            </a:r>
            <a:r>
              <a:rPr kumimoji="1" lang="zh-CN" altLang="en-US" sz="4400" b="1">
                <a:solidFill>
                  <a:srgbClr val="FFFFCC"/>
                </a:solidFill>
                <a:latin typeface="宋体" panose="02010600030101010101" pitchFamily="2" charset="-122"/>
                <a:ea typeface="宋体" panose="02010600030101010101" pitchFamily="2" charset="-122"/>
              </a:rPr>
              <a:t>、</a:t>
            </a:r>
            <a:r>
              <a:rPr kumimoji="1" lang="zh-CN" altLang="en-US" sz="4400" b="1">
                <a:solidFill>
                  <a:srgbClr val="FFFF00"/>
                </a:solidFill>
                <a:latin typeface="Times New Roman" panose="02020603050405020304" pitchFamily="18" charset="0"/>
                <a:ea typeface="隶书" panose="02010509060101010101" pitchFamily="49" charset="-122"/>
              </a:rPr>
              <a:t>现实的黑暗</a:t>
            </a:r>
          </a:p>
        </p:txBody>
      </p:sp>
      <p:sp>
        <p:nvSpPr>
          <p:cNvPr id="39940" name="Rectangle 4"/>
          <p:cNvSpPr>
            <a:spLocks noChangeArrowheads="1"/>
          </p:cNvSpPr>
          <p:nvPr/>
        </p:nvSpPr>
        <p:spPr bwMode="auto">
          <a:xfrm>
            <a:off x="1524000" y="1447801"/>
            <a:ext cx="8509000" cy="508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en-US" altLang="zh-CN" sz="2400" b="1">
                <a:solidFill>
                  <a:srgbClr val="FFFFFF"/>
                </a:solidFill>
                <a:latin typeface="黑体" panose="02010609060101010101" pitchFamily="49" charset="-122"/>
                <a:ea typeface="黑体" panose="02010609060101010101" pitchFamily="49" charset="-122"/>
              </a:rPr>
              <a:t>   《</a:t>
            </a:r>
            <a:r>
              <a:rPr kumimoji="1" lang="zh-CN" altLang="en-US" sz="2400" b="1">
                <a:solidFill>
                  <a:srgbClr val="FFFFFF"/>
                </a:solidFill>
                <a:latin typeface="黑体" panose="02010609060101010101" pitchFamily="49" charset="-122"/>
                <a:ea typeface="黑体" panose="02010609060101010101" pitchFamily="49" charset="-122"/>
              </a:rPr>
              <a:t>雨巷</a:t>
            </a:r>
            <a:r>
              <a:rPr kumimoji="1" lang="en-US" altLang="zh-CN" sz="2400" b="1">
                <a:solidFill>
                  <a:srgbClr val="FFFFFF"/>
                </a:solidFill>
                <a:latin typeface="黑体" panose="02010609060101010101" pitchFamily="49" charset="-122"/>
                <a:ea typeface="黑体" panose="02010609060101010101" pitchFamily="49" charset="-122"/>
              </a:rPr>
              <a:t>》</a:t>
            </a:r>
            <a:r>
              <a:rPr kumimoji="1" lang="zh-CN" altLang="en-US" sz="2400" b="1">
                <a:solidFill>
                  <a:srgbClr val="FFFFFF"/>
                </a:solidFill>
                <a:latin typeface="黑体" panose="02010609060101010101" pitchFamily="49" charset="-122"/>
                <a:ea typeface="黑体" panose="02010609060101010101" pitchFamily="49" charset="-122"/>
              </a:rPr>
              <a:t>产生的</a:t>
            </a:r>
            <a:r>
              <a:rPr kumimoji="1" lang="en-US" altLang="zh-CN" sz="2400" b="1">
                <a:solidFill>
                  <a:srgbClr val="FFFFFF"/>
                </a:solidFill>
                <a:latin typeface="黑体" panose="02010609060101010101" pitchFamily="49" charset="-122"/>
                <a:ea typeface="黑体" panose="02010609060101010101" pitchFamily="49" charset="-122"/>
              </a:rPr>
              <a:t>1927</a:t>
            </a:r>
            <a:r>
              <a:rPr kumimoji="1" lang="zh-CN" altLang="en-US" sz="2400" b="1">
                <a:solidFill>
                  <a:srgbClr val="FFFFFF"/>
                </a:solidFill>
                <a:latin typeface="黑体" panose="02010609060101010101" pitchFamily="49" charset="-122"/>
                <a:ea typeface="黑体" panose="02010609060101010101" pitchFamily="49" charset="-122"/>
              </a:rPr>
              <a:t>年夏天，                                        是中国历史上一个最黑暗的时代。                                         反动派对革命者的血腥屠杀，造                                           成了笼罩全国的白色恐怖。原来                                         热烈响应了革命的青年，一下子                                            从火的高潮堕入了夜的深渊。他                                                们中的一部分人，找不到革命的                                             前途。他们在痛苦中陷于彷徨迷惘，他们在失望中渴求着新的希望的出现，在阴霾中盼望飘起绚丽的彩虹。 </a:t>
            </a:r>
            <a:r>
              <a:rPr kumimoji="1" lang="zh-CN" altLang="en-US" sz="2400" b="1">
                <a:solidFill>
                  <a:srgbClr val="FFFFFF"/>
                </a:solidFill>
                <a:latin typeface="Times New Roman" panose="02020603050405020304" pitchFamily="18" charset="0"/>
                <a:ea typeface="黑体" panose="02010609060101010101" pitchFamily="49" charset="-122"/>
              </a:rPr>
              <a:t>“</a:t>
            </a:r>
            <a:r>
              <a:rPr kumimoji="1" lang="zh-CN" altLang="en-US" sz="2400" b="1">
                <a:solidFill>
                  <a:srgbClr val="FFFFFF"/>
                </a:solidFill>
                <a:latin typeface="黑体" panose="02010609060101010101" pitchFamily="49" charset="-122"/>
                <a:ea typeface="黑体" panose="02010609060101010101" pitchFamily="49" charset="-122"/>
              </a:rPr>
              <a:t>四，一二</a:t>
            </a:r>
            <a:r>
              <a:rPr kumimoji="1" lang="zh-CN" altLang="en-US" sz="2400" b="1">
                <a:solidFill>
                  <a:srgbClr val="FFFFFF"/>
                </a:solidFill>
                <a:latin typeface="Times New Roman" panose="02020603050405020304" pitchFamily="18" charset="0"/>
                <a:ea typeface="黑体" panose="02010609060101010101" pitchFamily="49" charset="-122"/>
              </a:rPr>
              <a:t>”</a:t>
            </a:r>
            <a:r>
              <a:rPr kumimoji="1" lang="zh-CN" altLang="en-US" sz="2400" b="1">
                <a:solidFill>
                  <a:srgbClr val="FFFFFF"/>
                </a:solidFill>
                <a:latin typeface="黑体" panose="02010609060101010101" pitchFamily="49" charset="-122"/>
                <a:ea typeface="黑体" panose="02010609060101010101" pitchFamily="49" charset="-122"/>
              </a:rPr>
              <a:t>政变后，他隐居江苏松江，在孤寂中嚼味着</a:t>
            </a:r>
            <a:r>
              <a:rPr kumimoji="1" lang="zh-CN" altLang="en-US" sz="2400" b="1">
                <a:solidFill>
                  <a:srgbClr val="FFFFFF"/>
                </a:solidFill>
                <a:latin typeface="Times New Roman" panose="02020603050405020304" pitchFamily="18" charset="0"/>
                <a:ea typeface="黑体" panose="02010609060101010101" pitchFamily="49" charset="-122"/>
              </a:rPr>
              <a:t>“</a:t>
            </a:r>
            <a:r>
              <a:rPr kumimoji="1" lang="zh-CN" altLang="en-US" sz="2400" b="1">
                <a:solidFill>
                  <a:srgbClr val="FFFFFF"/>
                </a:solidFill>
                <a:latin typeface="黑体" panose="02010609060101010101" pitchFamily="49" charset="-122"/>
                <a:ea typeface="黑体" panose="02010609060101010101" pitchFamily="49" charset="-122"/>
              </a:rPr>
              <a:t>在这个时代做中国人的苦恼</a:t>
            </a:r>
            <a:r>
              <a:rPr kumimoji="1" lang="zh-CN" altLang="en-US" sz="2400" b="1">
                <a:solidFill>
                  <a:srgbClr val="FFFFFF"/>
                </a:solidFill>
                <a:latin typeface="Times New Roman" panose="02020603050405020304" pitchFamily="18" charset="0"/>
                <a:ea typeface="黑体" panose="02010609060101010101" pitchFamily="49" charset="-122"/>
              </a:rPr>
              <a:t>”</a:t>
            </a:r>
            <a:r>
              <a:rPr kumimoji="1" lang="zh-CN" altLang="en-US" sz="2400" b="1">
                <a:solidFill>
                  <a:srgbClr val="FFFFFF"/>
                </a:solidFill>
                <a:latin typeface="黑体" panose="02010609060101010101" pitchFamily="49" charset="-122"/>
                <a:ea typeface="黑体" panose="02010609060101010101" pitchFamily="49" charset="-122"/>
              </a:rPr>
              <a:t>。他这时候所写的</a:t>
            </a:r>
            <a:r>
              <a:rPr kumimoji="1" lang="en-US" altLang="zh-CN" sz="2400" b="1">
                <a:solidFill>
                  <a:srgbClr val="FFFFFF"/>
                </a:solidFill>
                <a:latin typeface="黑体" panose="02010609060101010101" pitchFamily="49" charset="-122"/>
                <a:ea typeface="黑体" panose="02010609060101010101" pitchFamily="49" charset="-122"/>
              </a:rPr>
              <a:t>《</a:t>
            </a:r>
            <a:r>
              <a:rPr kumimoji="1" lang="zh-CN" altLang="en-US" sz="2400" b="1">
                <a:solidFill>
                  <a:srgbClr val="FFFFFF"/>
                </a:solidFill>
                <a:latin typeface="黑体" panose="02010609060101010101" pitchFamily="49" charset="-122"/>
                <a:ea typeface="黑体" panose="02010609060101010101" pitchFamily="49" charset="-122"/>
              </a:rPr>
              <a:t>雨巷</a:t>
            </a:r>
            <a:r>
              <a:rPr kumimoji="1" lang="en-US" altLang="zh-CN" sz="2400" b="1">
                <a:solidFill>
                  <a:srgbClr val="FFFFFF"/>
                </a:solidFill>
                <a:latin typeface="黑体" panose="02010609060101010101" pitchFamily="49" charset="-122"/>
                <a:ea typeface="黑体" panose="02010609060101010101" pitchFamily="49" charset="-122"/>
              </a:rPr>
              <a:t>》</a:t>
            </a:r>
            <a:r>
              <a:rPr kumimoji="1" lang="zh-CN" altLang="en-US" sz="2400" b="1">
                <a:solidFill>
                  <a:srgbClr val="FFFFFF"/>
                </a:solidFill>
                <a:latin typeface="黑体" panose="02010609060101010101" pitchFamily="49" charset="-122"/>
                <a:ea typeface="黑体" panose="02010609060101010101" pitchFamily="49" charset="-122"/>
              </a:rPr>
              <a:t>等诗中便自然贮满了</a:t>
            </a:r>
            <a:r>
              <a:rPr kumimoji="1" lang="zh-CN" altLang="en-US" sz="3200" b="1">
                <a:solidFill>
                  <a:srgbClr val="CCFF99"/>
                </a:solidFill>
                <a:latin typeface="黑体" panose="02010609060101010101" pitchFamily="49" charset="-122"/>
                <a:ea typeface="黑体" panose="02010609060101010101" pitchFamily="49" charset="-122"/>
              </a:rPr>
              <a:t>彷徨失望和感伤痛苦</a:t>
            </a:r>
            <a:r>
              <a:rPr kumimoji="1" lang="zh-CN" altLang="en-US" sz="2400" b="1">
                <a:solidFill>
                  <a:srgbClr val="FFFFFF"/>
                </a:solidFill>
                <a:latin typeface="黑体" panose="02010609060101010101" pitchFamily="49" charset="-122"/>
                <a:ea typeface="黑体" panose="02010609060101010101" pitchFamily="49" charset="-122"/>
              </a:rPr>
              <a:t>的情绪。</a:t>
            </a:r>
            <a:br>
              <a:rPr kumimoji="1" lang="zh-CN" altLang="en-US" sz="2400" b="1">
                <a:solidFill>
                  <a:srgbClr val="FFFFFF"/>
                </a:solidFill>
                <a:latin typeface="黑体" panose="02010609060101010101" pitchFamily="49" charset="-122"/>
                <a:ea typeface="黑体" panose="02010609060101010101" pitchFamily="49" charset="-122"/>
              </a:rPr>
            </a:br>
            <a:endParaRPr kumimoji="1" lang="zh-CN" altLang="en-US" sz="2400" b="1">
              <a:solidFill>
                <a:srgbClr val="FFFFFF"/>
              </a:solidFill>
              <a:latin typeface="黑体" panose="02010609060101010101" pitchFamily="49" charset="-122"/>
              <a:ea typeface="黑体" panose="02010609060101010101" pitchFamily="49" charset="-122"/>
            </a:endParaRPr>
          </a:p>
        </p:txBody>
      </p:sp>
      <p:pic>
        <p:nvPicPr>
          <p:cNvPr id="39941" name="Picture 5" descr="Image31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
            <a:ext cx="4572000" cy="3673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65718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9939"/>
                                        </p:tgtEl>
                                        <p:attrNameLst>
                                          <p:attrName>style.visibility</p:attrName>
                                        </p:attrNameLst>
                                      </p:cBhvr>
                                      <p:to>
                                        <p:strVal val="visible"/>
                                      </p:to>
                                    </p:set>
                                    <p:anim calcmode="lin" valueType="num">
                                      <p:cBhvr>
                                        <p:cTn id="7" dur="1000" fill="hold"/>
                                        <p:tgtEl>
                                          <p:spTgt spid="39939"/>
                                        </p:tgtEl>
                                        <p:attrNameLst>
                                          <p:attrName>ppt_w</p:attrName>
                                        </p:attrNameLst>
                                      </p:cBhvr>
                                      <p:tavLst>
                                        <p:tav tm="0">
                                          <p:val>
                                            <p:fltVal val="0"/>
                                          </p:val>
                                        </p:tav>
                                        <p:tav tm="100000">
                                          <p:val>
                                            <p:strVal val="#ppt_w"/>
                                          </p:val>
                                        </p:tav>
                                      </p:tavLst>
                                    </p:anim>
                                    <p:anim calcmode="lin" valueType="num">
                                      <p:cBhvr>
                                        <p:cTn id="8" dur="1000" fill="hold"/>
                                        <p:tgtEl>
                                          <p:spTgt spid="39939"/>
                                        </p:tgtEl>
                                        <p:attrNameLst>
                                          <p:attrName>ppt_h</p:attrName>
                                        </p:attrNameLst>
                                      </p:cBhvr>
                                      <p:tavLst>
                                        <p:tav tm="0">
                                          <p:val>
                                            <p:fltVal val="0"/>
                                          </p:val>
                                        </p:tav>
                                        <p:tav tm="100000">
                                          <p:val>
                                            <p:strVal val="#ppt_h"/>
                                          </p:val>
                                        </p:tav>
                                      </p:tavLst>
                                    </p:anim>
                                    <p:anim calcmode="lin" valueType="num">
                                      <p:cBhvr>
                                        <p:cTn id="9" dur="1000" fill="hold"/>
                                        <p:tgtEl>
                                          <p:spTgt spid="3993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9939"/>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2" presetClass="entr" presetSubtype="1" fill="hold" nodeType="afterEffect">
                                  <p:stCondLst>
                                    <p:cond delay="4000"/>
                                  </p:stCondLst>
                                  <p:childTnLst>
                                    <p:set>
                                      <p:cBhvr>
                                        <p:cTn id="13" dur="1" fill="hold">
                                          <p:stCondLst>
                                            <p:cond delay="0"/>
                                          </p:stCondLst>
                                        </p:cTn>
                                        <p:tgtEl>
                                          <p:spTgt spid="39941"/>
                                        </p:tgtEl>
                                        <p:attrNameLst>
                                          <p:attrName>style.visibility</p:attrName>
                                        </p:attrNameLst>
                                      </p:cBhvr>
                                      <p:to>
                                        <p:strVal val="visible"/>
                                      </p:to>
                                    </p:set>
                                    <p:anim calcmode="lin" valueType="num">
                                      <p:cBhvr additive="base">
                                        <p:cTn id="14" dur="500" fill="hold"/>
                                        <p:tgtEl>
                                          <p:spTgt spid="39941"/>
                                        </p:tgtEl>
                                        <p:attrNameLst>
                                          <p:attrName>ppt_x</p:attrName>
                                        </p:attrNameLst>
                                      </p:cBhvr>
                                      <p:tavLst>
                                        <p:tav tm="0">
                                          <p:val>
                                            <p:strVal val="#ppt_x"/>
                                          </p:val>
                                        </p:tav>
                                        <p:tav tm="100000">
                                          <p:val>
                                            <p:strVal val="#ppt_x"/>
                                          </p:val>
                                        </p:tav>
                                      </p:tavLst>
                                    </p:anim>
                                    <p:anim calcmode="lin" valueType="num">
                                      <p:cBhvr additive="base">
                                        <p:cTn id="15" dur="500" fill="hold"/>
                                        <p:tgtEl>
                                          <p:spTgt spid="39941"/>
                                        </p:tgtEl>
                                        <p:attrNameLst>
                                          <p:attrName>ppt_y</p:attrName>
                                        </p:attrNameLst>
                                      </p:cBhvr>
                                      <p:tavLst>
                                        <p:tav tm="0">
                                          <p:val>
                                            <p:strVal val="0-#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39940"/>
                                        </p:tgtEl>
                                        <p:attrNameLst>
                                          <p:attrName>style.visibility</p:attrName>
                                        </p:attrNameLst>
                                      </p:cBhvr>
                                      <p:to>
                                        <p:strVal val="visible"/>
                                      </p:to>
                                    </p:set>
                                    <p:animEffect transition="in" filter="dissolve">
                                      <p:cBhvr>
                                        <p:cTn id="20" dur="500"/>
                                        <p:tgtEl>
                                          <p:spTgt spid="39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autoUpdateAnimBg="0"/>
      <p:bldP spid="39940"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1524000" y="0"/>
            <a:ext cx="2895600" cy="685800"/>
          </a:xfrm>
        </p:spPr>
        <p:txBody>
          <a:bodyPr/>
          <a:lstStyle/>
          <a:p>
            <a:pPr algn="l"/>
            <a:r>
              <a:rPr lang="zh-CN" altLang="en-US" b="1">
                <a:solidFill>
                  <a:srgbClr val="FFFFCC"/>
                </a:solidFill>
                <a:ea typeface="黑体" panose="02010609060101010101" pitchFamily="49" charset="-122"/>
              </a:rPr>
              <a:t>艺术特色</a:t>
            </a:r>
          </a:p>
        </p:txBody>
      </p:sp>
      <p:sp>
        <p:nvSpPr>
          <p:cNvPr id="56324" name="Text Box 4"/>
          <p:cNvSpPr txBox="1">
            <a:spLocks noChangeArrowheads="1"/>
          </p:cNvSpPr>
          <p:nvPr/>
        </p:nvSpPr>
        <p:spPr bwMode="auto">
          <a:xfrm>
            <a:off x="1524000" y="1219200"/>
            <a:ext cx="9144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anchor="b">
            <a:spAutoFit/>
          </a:bodyPr>
          <a:lstStyle/>
          <a:p>
            <a:pPr fontAlgn="base">
              <a:spcBef>
                <a:spcPct val="50000"/>
              </a:spcBef>
              <a:spcAft>
                <a:spcPct val="0"/>
              </a:spcAft>
            </a:pPr>
            <a:r>
              <a:rPr kumimoji="1" lang="zh-CN" altLang="en-US" sz="3200" b="1">
                <a:solidFill>
                  <a:srgbClr val="FFCCFF"/>
                </a:solidFill>
                <a:latin typeface="Times New Roman" panose="02020603050405020304" pitchFamily="18" charset="0"/>
                <a:ea typeface="隶书" panose="02010509060101010101" pitchFamily="49" charset="-122"/>
              </a:rPr>
              <a:t>本诗鲜明地体现了戴望舒早期诗歌的创作特色。</a:t>
            </a:r>
          </a:p>
        </p:txBody>
      </p:sp>
      <p:sp>
        <p:nvSpPr>
          <p:cNvPr id="56325" name="Text Box 5"/>
          <p:cNvSpPr txBox="1">
            <a:spLocks noChangeArrowheads="1"/>
          </p:cNvSpPr>
          <p:nvPr/>
        </p:nvSpPr>
        <p:spPr bwMode="auto">
          <a:xfrm>
            <a:off x="1828800" y="2895600"/>
            <a:ext cx="8534400" cy="277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200" b="1">
                <a:solidFill>
                  <a:srgbClr val="CCFFCC"/>
                </a:solidFill>
                <a:effectLst>
                  <a:outerShdw blurRad="38100" dist="38100" dir="2700000" algn="tl">
                    <a:srgbClr val="FFFFFF"/>
                  </a:outerShdw>
                </a:effectLst>
                <a:latin typeface="黑体" panose="02010609060101010101" pitchFamily="49" charset="-122"/>
                <a:ea typeface="黑体" panose="02010609060101010101" pitchFamily="49" charset="-122"/>
              </a:rPr>
              <a:t>1</a:t>
            </a:r>
            <a:r>
              <a:rPr kumimoji="1" lang="zh-CN" altLang="en-US" sz="3200" b="1">
                <a:solidFill>
                  <a:srgbClr val="CCFFCC"/>
                </a:solidFill>
                <a:effectLst>
                  <a:outerShdw blurRad="38100" dist="38100" dir="2700000" algn="tl">
                    <a:srgbClr val="FFFFFF"/>
                  </a:outerShdw>
                </a:effectLst>
                <a:latin typeface="黑体" panose="02010609060101010101" pitchFamily="49" charset="-122"/>
                <a:ea typeface="黑体" panose="02010609060101010101" pitchFamily="49" charset="-122"/>
              </a:rPr>
              <a:t>、它采用了象征手法：</a:t>
            </a:r>
            <a:r>
              <a:rPr kumimoji="1" lang="zh-CN" altLang="en-US" sz="3200" b="1">
                <a:solidFill>
                  <a:srgbClr val="FFCCCC"/>
                </a:solidFill>
                <a:latin typeface="Times New Roman" panose="02020603050405020304" pitchFamily="18" charset="0"/>
                <a:ea typeface="隶书" panose="02010509060101010101" pitchFamily="49" charset="-122"/>
              </a:rPr>
              <a:t>丁香一样的姑娘</a:t>
            </a:r>
            <a:endParaRPr kumimoji="1" lang="zh-CN" altLang="en-US" sz="3200" b="1">
              <a:solidFill>
                <a:srgbClr val="CCFFCC"/>
              </a:solidFill>
              <a:effectLst>
                <a:outerShdw blurRad="38100" dist="38100" dir="2700000" algn="tl">
                  <a:srgbClr val="FFFFFF"/>
                </a:outerShdw>
              </a:effectLst>
              <a:latin typeface="黑体" panose="02010609060101010101" pitchFamily="49" charset="-122"/>
              <a:ea typeface="黑体" panose="02010609060101010101" pitchFamily="49" charset="-122"/>
            </a:endParaRPr>
          </a:p>
          <a:p>
            <a:pPr fontAlgn="base">
              <a:spcBef>
                <a:spcPct val="50000"/>
              </a:spcBef>
              <a:spcAft>
                <a:spcPct val="0"/>
              </a:spcAft>
            </a:pPr>
            <a:r>
              <a:rPr kumimoji="1" lang="zh-CN" altLang="en-US" sz="3200">
                <a:solidFill>
                  <a:srgbClr val="CCFFCC"/>
                </a:solidFill>
                <a:latin typeface="Times New Roman" panose="02020603050405020304" pitchFamily="18" charset="0"/>
                <a:ea typeface="隶书" panose="02010509060101010101" pitchFamily="49" charset="-122"/>
              </a:rPr>
              <a:t>  </a:t>
            </a:r>
            <a:r>
              <a:rPr kumimoji="1" lang="zh-CN" altLang="en-US" sz="3200" b="1">
                <a:solidFill>
                  <a:srgbClr val="FFCCCC"/>
                </a:solidFill>
                <a:latin typeface="Times New Roman" panose="02020603050405020304" pitchFamily="18" charset="0"/>
                <a:ea typeface="隶书" panose="02010509060101010101" pitchFamily="49" charset="-122"/>
              </a:rPr>
              <a:t>丁香姑娘的</a:t>
            </a:r>
            <a:r>
              <a:rPr kumimoji="1" lang="zh-CN" altLang="en-US" sz="3200" b="1">
                <a:solidFill>
                  <a:srgbClr val="FF00FF"/>
                </a:solidFill>
                <a:effectLst>
                  <a:outerShdw blurRad="38100" dist="38100" dir="2700000" algn="tl">
                    <a:srgbClr val="FFFFFF"/>
                  </a:outerShdw>
                </a:effectLst>
                <a:latin typeface="Times New Roman" panose="02020603050405020304" pitchFamily="18" charset="0"/>
                <a:ea typeface="隶书" panose="02010509060101010101" pitchFamily="49" charset="-122"/>
              </a:rPr>
              <a:t>美丽高洁</a:t>
            </a:r>
            <a:r>
              <a:rPr kumimoji="1" lang="en-US" altLang="zh-CN" sz="3200" b="1">
                <a:solidFill>
                  <a:srgbClr val="FFCCCC"/>
                </a:solidFill>
                <a:latin typeface="Times New Roman" panose="02020603050405020304" pitchFamily="18" charset="0"/>
                <a:ea typeface="隶书" panose="02010509060101010101" pitchFamily="49" charset="-122"/>
              </a:rPr>
              <a:t>——</a:t>
            </a:r>
            <a:r>
              <a:rPr kumimoji="1" lang="zh-CN" altLang="en-US" sz="3200" b="1">
                <a:solidFill>
                  <a:srgbClr val="FFFFFF"/>
                </a:solidFill>
                <a:latin typeface="Times New Roman" panose="02020603050405020304" pitchFamily="18" charset="0"/>
                <a:ea typeface="隶书" panose="02010509060101010101" pitchFamily="49" charset="-122"/>
              </a:rPr>
              <a:t>美好的理想和愿望</a:t>
            </a:r>
            <a:endParaRPr kumimoji="1" lang="zh-CN" altLang="en-US" sz="3200" b="1">
              <a:solidFill>
                <a:srgbClr val="FFFFFF"/>
              </a:solidFill>
              <a:effectLst>
                <a:outerShdw blurRad="38100" dist="38100" dir="2700000" algn="tl">
                  <a:srgbClr val="808080"/>
                </a:outerShdw>
              </a:effectLst>
              <a:latin typeface="Times New Roman" panose="02020603050405020304" pitchFamily="18" charset="0"/>
              <a:ea typeface="隶书" panose="02010509060101010101" pitchFamily="49" charset="-122"/>
            </a:endParaRPr>
          </a:p>
          <a:p>
            <a:pPr fontAlgn="base">
              <a:spcBef>
                <a:spcPct val="50000"/>
              </a:spcBef>
              <a:spcAft>
                <a:spcPct val="0"/>
              </a:spcAft>
            </a:pPr>
            <a:r>
              <a:rPr kumimoji="1" lang="zh-CN" altLang="en-US" sz="3200" b="1">
                <a:solidFill>
                  <a:srgbClr val="FFCCCC"/>
                </a:solidFill>
                <a:latin typeface="Times New Roman" panose="02020603050405020304" pitchFamily="18" charset="0"/>
                <a:ea typeface="隶书" panose="02010509060101010101" pitchFamily="49" charset="-122"/>
              </a:rPr>
              <a:t>  丁香姑娘的</a:t>
            </a:r>
            <a:r>
              <a:rPr kumimoji="1" lang="zh-CN" altLang="en-US" sz="3200" b="1">
                <a:solidFill>
                  <a:srgbClr val="FF66FF"/>
                </a:solidFill>
                <a:effectLst>
                  <a:outerShdw blurRad="38100" dist="38100" dir="2700000" algn="tl">
                    <a:srgbClr val="FFFFFF"/>
                  </a:outerShdw>
                </a:effectLst>
                <a:latin typeface="Times New Roman" panose="02020603050405020304" pitchFamily="18" charset="0"/>
                <a:ea typeface="隶书" panose="02010509060101010101" pitchFamily="49" charset="-122"/>
              </a:rPr>
              <a:t>哀怨彷徨</a:t>
            </a:r>
            <a:r>
              <a:rPr kumimoji="1" lang="en-US" altLang="zh-CN" sz="3200" b="1">
                <a:solidFill>
                  <a:srgbClr val="FF66FF"/>
                </a:solidFill>
                <a:effectLst>
                  <a:outerShdw blurRad="38100" dist="38100" dir="2700000" algn="tl">
                    <a:srgbClr val="FFFFFF"/>
                  </a:outerShdw>
                </a:effectLst>
                <a:latin typeface="Times New Roman" panose="02020603050405020304" pitchFamily="18" charset="0"/>
                <a:ea typeface="隶书" panose="02010509060101010101" pitchFamily="49" charset="-122"/>
              </a:rPr>
              <a:t>——</a:t>
            </a:r>
            <a:r>
              <a:rPr kumimoji="1" lang="zh-CN" altLang="en-US" sz="3200" b="1">
                <a:solidFill>
                  <a:srgbClr val="FFFFFF"/>
                </a:solidFill>
                <a:latin typeface="Times New Roman" panose="02020603050405020304" pitchFamily="18" charset="0"/>
                <a:ea typeface="隶书" panose="02010509060101010101" pitchFamily="49" charset="-122"/>
              </a:rPr>
              <a:t>理想难以实现</a:t>
            </a:r>
            <a:endParaRPr kumimoji="1" lang="zh-CN" altLang="en-US" sz="3200" b="1">
              <a:solidFill>
                <a:srgbClr val="FFFFFF"/>
              </a:solidFill>
              <a:latin typeface="Times New Roman" panose="02020603050405020304" pitchFamily="18" charset="0"/>
              <a:ea typeface="宋体" panose="02010600030101010101" pitchFamily="2" charset="-122"/>
            </a:endParaRPr>
          </a:p>
          <a:p>
            <a:pPr fontAlgn="base">
              <a:spcBef>
                <a:spcPct val="50000"/>
              </a:spcBef>
              <a:spcAft>
                <a:spcPct val="0"/>
              </a:spcAft>
            </a:pPr>
            <a:r>
              <a:rPr kumimoji="1" lang="zh-CN" altLang="en-US" sz="3200" b="1">
                <a:solidFill>
                  <a:srgbClr val="FFCCCC"/>
                </a:solidFill>
                <a:latin typeface="Times New Roman" panose="02020603050405020304" pitchFamily="18" charset="0"/>
                <a:ea typeface="隶书" panose="02010509060101010101" pitchFamily="49" charset="-122"/>
              </a:rPr>
              <a:t>  丁香姑娘的</a:t>
            </a:r>
            <a:r>
              <a:rPr kumimoji="1" lang="zh-CN" altLang="en-US" sz="3200" b="1">
                <a:solidFill>
                  <a:srgbClr val="FF00FF"/>
                </a:solidFill>
                <a:effectLst>
                  <a:outerShdw blurRad="38100" dist="38100" dir="2700000" algn="tl">
                    <a:srgbClr val="FFFFFF"/>
                  </a:outerShdw>
                </a:effectLst>
                <a:latin typeface="Times New Roman" panose="02020603050405020304" pitchFamily="18" charset="0"/>
                <a:ea typeface="隶书" panose="02010509060101010101" pitchFamily="49" charset="-122"/>
              </a:rPr>
              <a:t>飘然离去</a:t>
            </a:r>
            <a:r>
              <a:rPr kumimoji="1" lang="en-US" altLang="zh-CN" sz="3200" b="1">
                <a:solidFill>
                  <a:srgbClr val="FFCCCC"/>
                </a:solidFill>
                <a:latin typeface="Times New Roman" panose="02020603050405020304" pitchFamily="18" charset="0"/>
                <a:ea typeface="隶书" panose="02010509060101010101" pitchFamily="49" charset="-122"/>
              </a:rPr>
              <a:t>——</a:t>
            </a:r>
            <a:r>
              <a:rPr kumimoji="1" lang="zh-CN" altLang="en-US" sz="3200" b="1">
                <a:solidFill>
                  <a:srgbClr val="FFFFFF"/>
                </a:solidFill>
                <a:latin typeface="Times New Roman" panose="02020603050405020304" pitchFamily="18" charset="0"/>
                <a:ea typeface="隶书" panose="02010509060101010101" pitchFamily="49" charset="-122"/>
              </a:rPr>
              <a:t>理想的幻灭</a:t>
            </a:r>
          </a:p>
        </p:txBody>
      </p:sp>
    </p:spTree>
    <p:extLst>
      <p:ext uri="{BB962C8B-B14F-4D97-AF65-F5344CB8AC3E}">
        <p14:creationId xmlns:p14="http://schemas.microsoft.com/office/powerpoint/2010/main" val="36445631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6324"/>
                                        </p:tgtEl>
                                        <p:attrNameLst>
                                          <p:attrName>style.visibility</p:attrName>
                                        </p:attrNameLst>
                                      </p:cBhvr>
                                      <p:to>
                                        <p:strVal val="visible"/>
                                      </p:to>
                                    </p:set>
                                    <p:animEffect transition="in" filter="blinds(horizontal)">
                                      <p:cBhvr>
                                        <p:cTn id="7" dur="500"/>
                                        <p:tgtEl>
                                          <p:spTgt spid="563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6325">
                                            <p:txEl>
                                              <p:pRg st="0" end="0"/>
                                            </p:txEl>
                                          </p:spTgt>
                                        </p:tgtEl>
                                        <p:attrNameLst>
                                          <p:attrName>style.visibility</p:attrName>
                                        </p:attrNameLst>
                                      </p:cBhvr>
                                      <p:to>
                                        <p:strVal val="visible"/>
                                      </p:to>
                                    </p:set>
                                    <p:animEffect transition="in" filter="blinds(horizontal)">
                                      <p:cBhvr>
                                        <p:cTn id="12" dur="500"/>
                                        <p:tgtEl>
                                          <p:spTgt spid="5632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6325">
                                            <p:txEl>
                                              <p:pRg st="1" end="1"/>
                                            </p:txEl>
                                          </p:spTgt>
                                        </p:tgtEl>
                                        <p:attrNameLst>
                                          <p:attrName>style.visibility</p:attrName>
                                        </p:attrNameLst>
                                      </p:cBhvr>
                                      <p:to>
                                        <p:strVal val="visible"/>
                                      </p:to>
                                    </p:set>
                                    <p:animEffect transition="in" filter="blinds(horizontal)">
                                      <p:cBhvr>
                                        <p:cTn id="17" dur="500"/>
                                        <p:tgtEl>
                                          <p:spTgt spid="56325">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6325">
                                            <p:txEl>
                                              <p:pRg st="2" end="2"/>
                                            </p:txEl>
                                          </p:spTgt>
                                        </p:tgtEl>
                                        <p:attrNameLst>
                                          <p:attrName>style.visibility</p:attrName>
                                        </p:attrNameLst>
                                      </p:cBhvr>
                                      <p:to>
                                        <p:strVal val="visible"/>
                                      </p:to>
                                    </p:set>
                                    <p:animEffect transition="in" filter="blinds(horizontal)">
                                      <p:cBhvr>
                                        <p:cTn id="22" dur="500"/>
                                        <p:tgtEl>
                                          <p:spTgt spid="56325">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6325">
                                            <p:txEl>
                                              <p:pRg st="3" end="3"/>
                                            </p:txEl>
                                          </p:spTgt>
                                        </p:tgtEl>
                                        <p:attrNameLst>
                                          <p:attrName>style.visibility</p:attrName>
                                        </p:attrNameLst>
                                      </p:cBhvr>
                                      <p:to>
                                        <p:strVal val="visible"/>
                                      </p:to>
                                    </p:set>
                                    <p:animEffect transition="in" filter="blinds(horizontal)">
                                      <p:cBhvr>
                                        <p:cTn id="27" dur="500"/>
                                        <p:tgtEl>
                                          <p:spTgt spid="5632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autoUpdateAnimBg="0"/>
      <p:bldP spid="56325"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9635" name="Text Box 3"/>
          <p:cNvSpPr txBox="1">
            <a:spLocks noChangeArrowheads="1"/>
          </p:cNvSpPr>
          <p:nvPr/>
        </p:nvSpPr>
        <p:spPr bwMode="auto">
          <a:xfrm>
            <a:off x="1905000" y="457200"/>
            <a:ext cx="8610600" cy="2439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600" b="1">
                <a:solidFill>
                  <a:srgbClr val="CCFFCC"/>
                </a:solidFill>
                <a:effectLst>
                  <a:outerShdw blurRad="38100" dist="38100" dir="2700000" algn="tl">
                    <a:srgbClr val="FFFFFF"/>
                  </a:outerShdw>
                </a:effectLst>
                <a:latin typeface="黑体" panose="02010609060101010101" pitchFamily="49" charset="-122"/>
                <a:ea typeface="黑体" panose="02010609060101010101" pitchFamily="49" charset="-122"/>
              </a:rPr>
              <a:t>2</a:t>
            </a:r>
            <a:r>
              <a:rPr kumimoji="1" lang="zh-CN" altLang="en-US" sz="3600" b="1">
                <a:solidFill>
                  <a:srgbClr val="CCFFCC"/>
                </a:solidFill>
                <a:effectLst>
                  <a:outerShdw blurRad="38100" dist="38100" dir="2700000" algn="tl">
                    <a:srgbClr val="FFFFFF"/>
                  </a:outerShdw>
                </a:effectLst>
                <a:latin typeface="黑体" panose="02010609060101010101" pitchFamily="49" charset="-122"/>
                <a:ea typeface="黑体" panose="02010609060101010101" pitchFamily="49" charset="-122"/>
              </a:rPr>
              <a:t>、优美的音乐旋律。</a:t>
            </a:r>
          </a:p>
          <a:p>
            <a:pPr fontAlgn="base">
              <a:spcBef>
                <a:spcPct val="50000"/>
              </a:spcBef>
              <a:spcAft>
                <a:spcPct val="0"/>
              </a:spcAft>
            </a:pPr>
            <a:r>
              <a:rPr kumimoji="1" lang="zh-CN" altLang="en-US" sz="3200" b="1">
                <a:solidFill>
                  <a:srgbClr val="CCFF99"/>
                </a:solidFill>
                <a:latin typeface="Times New Roman" panose="02020603050405020304" pitchFamily="18" charset="0"/>
                <a:ea typeface="隶书" panose="02010509060101010101" pitchFamily="49" charset="-122"/>
              </a:rPr>
              <a:t>全诗回荡着一种深沉的</a:t>
            </a:r>
            <a:r>
              <a:rPr kumimoji="1" lang="zh-CN" altLang="en-US" sz="3600" b="1" i="1">
                <a:solidFill>
                  <a:srgbClr val="FFCCCC"/>
                </a:solidFill>
                <a:latin typeface="黑体" panose="02010609060101010101" pitchFamily="49" charset="-122"/>
                <a:ea typeface="黑体" panose="02010609060101010101" pitchFamily="49" charset="-122"/>
              </a:rPr>
              <a:t>舒缓悠扬</a:t>
            </a:r>
            <a:r>
              <a:rPr kumimoji="1" lang="zh-CN" altLang="en-US" sz="3200" b="1">
                <a:solidFill>
                  <a:srgbClr val="CCFF99"/>
                </a:solidFill>
                <a:latin typeface="Times New Roman" panose="02020603050405020304" pitchFamily="18" charset="0"/>
                <a:ea typeface="隶书" panose="02010509060101010101" pitchFamily="49" charset="-122"/>
              </a:rPr>
              <a:t>的旋律。正如叶圣陶所说，</a:t>
            </a:r>
            <a:r>
              <a:rPr kumimoji="1" lang="en-US" altLang="zh-CN" sz="3200" b="1">
                <a:solidFill>
                  <a:srgbClr val="CCFF99"/>
                </a:solidFill>
                <a:latin typeface="Times New Roman" panose="02020603050405020304" pitchFamily="18" charset="0"/>
                <a:ea typeface="隶书" panose="02010509060101010101" pitchFamily="49" charset="-122"/>
              </a:rPr>
              <a:t>《</a:t>
            </a:r>
            <a:r>
              <a:rPr kumimoji="1" lang="zh-CN" altLang="en-US" sz="3200" b="1">
                <a:solidFill>
                  <a:srgbClr val="CCFF99"/>
                </a:solidFill>
                <a:latin typeface="Times New Roman" panose="02020603050405020304" pitchFamily="18" charset="0"/>
                <a:ea typeface="隶书" panose="02010509060101010101" pitchFamily="49" charset="-122"/>
              </a:rPr>
              <a:t>雨巷</a:t>
            </a:r>
            <a:r>
              <a:rPr kumimoji="1" lang="en-US" altLang="zh-CN" sz="3200" b="1">
                <a:solidFill>
                  <a:srgbClr val="CCFF99"/>
                </a:solidFill>
                <a:latin typeface="Times New Roman" panose="02020603050405020304" pitchFamily="18" charset="0"/>
                <a:ea typeface="隶书" panose="02010509060101010101" pitchFamily="49" charset="-122"/>
              </a:rPr>
              <a:t>》</a:t>
            </a:r>
            <a:r>
              <a:rPr kumimoji="1" lang="zh-CN" altLang="en-US" sz="3200" b="1">
                <a:solidFill>
                  <a:srgbClr val="CCFF99"/>
                </a:solidFill>
                <a:latin typeface="Times New Roman" panose="02020603050405020304" pitchFamily="18" charset="0"/>
                <a:ea typeface="隶书" panose="02010509060101010101" pitchFamily="49" charset="-122"/>
              </a:rPr>
              <a:t>是“替新诗的音节开了一个新的纪元”。</a:t>
            </a:r>
          </a:p>
        </p:txBody>
      </p:sp>
      <p:sp>
        <p:nvSpPr>
          <p:cNvPr id="69636" name="Rectangle 4"/>
          <p:cNvSpPr>
            <a:spLocks noChangeArrowheads="1"/>
          </p:cNvSpPr>
          <p:nvPr/>
        </p:nvSpPr>
        <p:spPr bwMode="auto">
          <a:xfrm>
            <a:off x="1905000" y="2971801"/>
            <a:ext cx="81534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en-US" altLang="zh-CN" sz="3600" b="1">
                <a:solidFill>
                  <a:srgbClr val="FFFFCC"/>
                </a:solidFill>
                <a:latin typeface="黑体" panose="02010609060101010101" pitchFamily="49" charset="-122"/>
                <a:ea typeface="黑体" panose="02010609060101010101" pitchFamily="49" charset="-122"/>
              </a:rPr>
              <a:t>①</a:t>
            </a:r>
            <a:r>
              <a:rPr kumimoji="1" lang="zh-CN" altLang="en-US" sz="3600" b="1">
                <a:solidFill>
                  <a:srgbClr val="FFFFCC"/>
                </a:solidFill>
                <a:latin typeface="黑体" panose="02010609060101010101" pitchFamily="49" charset="-122"/>
                <a:ea typeface="黑体" panose="02010609060101010101" pitchFamily="49" charset="-122"/>
              </a:rPr>
              <a:t>诗行的顿数基本为三顿</a:t>
            </a:r>
          </a:p>
          <a:p>
            <a:pPr fontAlgn="base">
              <a:spcBef>
                <a:spcPct val="0"/>
              </a:spcBef>
              <a:spcAft>
                <a:spcPct val="0"/>
              </a:spcAft>
            </a:pPr>
            <a:r>
              <a:rPr kumimoji="1" lang="zh-CN" altLang="en-US" sz="3200" b="1">
                <a:solidFill>
                  <a:srgbClr val="FFFFFF"/>
                </a:solidFill>
                <a:latin typeface="黑体" panose="02010609060101010101" pitchFamily="49" charset="-122"/>
                <a:ea typeface="黑体" panose="02010609060101010101" pitchFamily="49" charset="-122"/>
              </a:rPr>
              <a:t>    加上诗歌语言的音质配合，因此读起来有舒缓悠扬的效果</a:t>
            </a:r>
          </a:p>
        </p:txBody>
      </p:sp>
      <p:sp>
        <p:nvSpPr>
          <p:cNvPr id="69637" name="Rectangle 5"/>
          <p:cNvSpPr>
            <a:spLocks noChangeArrowheads="1"/>
          </p:cNvSpPr>
          <p:nvPr/>
        </p:nvSpPr>
        <p:spPr bwMode="auto">
          <a:xfrm>
            <a:off x="1905000" y="4724400"/>
            <a:ext cx="8229600" cy="186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600" b="1">
                <a:solidFill>
                  <a:srgbClr val="FFFFCC"/>
                </a:solidFill>
                <a:latin typeface="黑体" panose="02010609060101010101" pitchFamily="49" charset="-122"/>
                <a:ea typeface="黑体" panose="02010609060101010101" pitchFamily="49" charset="-122"/>
              </a:rPr>
              <a:t>②</a:t>
            </a:r>
            <a:r>
              <a:rPr kumimoji="1" lang="zh-CN" altLang="en-US" sz="3600" b="1">
                <a:solidFill>
                  <a:srgbClr val="FFFFCC"/>
                </a:solidFill>
                <a:latin typeface="黑体" panose="02010609060101010101" pitchFamily="49" charset="-122"/>
                <a:ea typeface="黑体" panose="02010609060101010101" pitchFamily="49" charset="-122"/>
              </a:rPr>
              <a:t>单字顿都设置在诗的首行</a:t>
            </a:r>
          </a:p>
          <a:p>
            <a:pPr fontAlgn="base">
              <a:spcBef>
                <a:spcPct val="50000"/>
              </a:spcBef>
              <a:spcAft>
                <a:spcPct val="0"/>
              </a:spcAft>
            </a:pPr>
            <a:r>
              <a:rPr kumimoji="1" lang="zh-CN" altLang="en-US" sz="3200" b="1">
                <a:solidFill>
                  <a:srgbClr val="FFFFFF"/>
                </a:solidFill>
                <a:latin typeface="黑体" panose="02010609060101010101" pitchFamily="49" charset="-122"/>
                <a:ea typeface="黑体" panose="02010609060101010101" pitchFamily="49" charset="-122"/>
              </a:rPr>
              <a:t>    一开始就拉长了这个字的韵尾，起着一种强调、舒缓的效果。</a:t>
            </a:r>
          </a:p>
        </p:txBody>
      </p:sp>
    </p:spTree>
    <p:extLst>
      <p:ext uri="{BB962C8B-B14F-4D97-AF65-F5344CB8AC3E}">
        <p14:creationId xmlns:p14="http://schemas.microsoft.com/office/powerpoint/2010/main" val="6812494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9635">
                                            <p:txEl>
                                              <p:pRg st="0" end="0"/>
                                            </p:txEl>
                                          </p:spTgt>
                                        </p:tgtEl>
                                        <p:attrNameLst>
                                          <p:attrName>style.visibility</p:attrName>
                                        </p:attrNameLst>
                                      </p:cBhvr>
                                      <p:to>
                                        <p:strVal val="visible"/>
                                      </p:to>
                                    </p:set>
                                    <p:animEffect transition="in" filter="checkerboard(across)">
                                      <p:cBhvr>
                                        <p:cTn id="7" dur="500"/>
                                        <p:tgtEl>
                                          <p:spTgt spid="696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9635">
                                            <p:txEl>
                                              <p:pRg st="1" end="1"/>
                                            </p:txEl>
                                          </p:spTgt>
                                        </p:tgtEl>
                                        <p:attrNameLst>
                                          <p:attrName>style.visibility</p:attrName>
                                        </p:attrNameLst>
                                      </p:cBhvr>
                                      <p:to>
                                        <p:strVal val="visible"/>
                                      </p:to>
                                    </p:set>
                                    <p:animEffect transition="in" filter="checkerboard(across)">
                                      <p:cBhvr>
                                        <p:cTn id="12" dur="500"/>
                                        <p:tgtEl>
                                          <p:spTgt spid="6963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9636"/>
                                        </p:tgtEl>
                                        <p:attrNameLst>
                                          <p:attrName>style.visibility</p:attrName>
                                        </p:attrNameLst>
                                      </p:cBhvr>
                                      <p:to>
                                        <p:strVal val="visible"/>
                                      </p:to>
                                    </p:set>
                                    <p:anim calcmode="lin" valueType="num">
                                      <p:cBhvr additive="base">
                                        <p:cTn id="17" dur="500" fill="hold"/>
                                        <p:tgtEl>
                                          <p:spTgt spid="69636"/>
                                        </p:tgtEl>
                                        <p:attrNameLst>
                                          <p:attrName>ppt_x</p:attrName>
                                        </p:attrNameLst>
                                      </p:cBhvr>
                                      <p:tavLst>
                                        <p:tav tm="0">
                                          <p:val>
                                            <p:strVal val="0-#ppt_w/2"/>
                                          </p:val>
                                        </p:tav>
                                        <p:tav tm="100000">
                                          <p:val>
                                            <p:strVal val="#ppt_x"/>
                                          </p:val>
                                        </p:tav>
                                      </p:tavLst>
                                    </p:anim>
                                    <p:anim calcmode="lin" valueType="num">
                                      <p:cBhvr additive="base">
                                        <p:cTn id="18" dur="500" fill="hold"/>
                                        <p:tgtEl>
                                          <p:spTgt spid="69636"/>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69637"/>
                                        </p:tgtEl>
                                        <p:attrNameLst>
                                          <p:attrName>style.visibility</p:attrName>
                                        </p:attrNameLst>
                                      </p:cBhvr>
                                      <p:to>
                                        <p:strVal val="visible"/>
                                      </p:to>
                                    </p:set>
                                    <p:anim calcmode="lin" valueType="num">
                                      <p:cBhvr additive="base">
                                        <p:cTn id="23" dur="500" fill="hold"/>
                                        <p:tgtEl>
                                          <p:spTgt spid="69637"/>
                                        </p:tgtEl>
                                        <p:attrNameLst>
                                          <p:attrName>ppt_x</p:attrName>
                                        </p:attrNameLst>
                                      </p:cBhvr>
                                      <p:tavLst>
                                        <p:tav tm="0">
                                          <p:val>
                                            <p:strVal val="1+#ppt_w/2"/>
                                          </p:val>
                                        </p:tav>
                                        <p:tav tm="100000">
                                          <p:val>
                                            <p:strVal val="#ppt_x"/>
                                          </p:val>
                                        </p:tav>
                                      </p:tavLst>
                                    </p:anim>
                                    <p:anim calcmode="lin" valueType="num">
                                      <p:cBhvr additive="base">
                                        <p:cTn id="24" dur="500" fill="hold"/>
                                        <p:tgtEl>
                                          <p:spTgt spid="696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build="p" autoUpdateAnimBg="0"/>
      <p:bldP spid="69636" grpId="0" autoUpdateAnimBg="0"/>
      <p:bldP spid="69637"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1828800" y="381001"/>
            <a:ext cx="8839200" cy="652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4000">
                <a:solidFill>
                  <a:srgbClr val="FFFFCC"/>
                </a:solidFill>
                <a:latin typeface="黑体" panose="02010609060101010101" pitchFamily="49" charset="-122"/>
                <a:ea typeface="黑体" panose="02010609060101010101" pitchFamily="49" charset="-122"/>
              </a:rPr>
              <a:t>③</a:t>
            </a:r>
            <a:r>
              <a:rPr kumimoji="1" lang="zh-CN" altLang="en-US" sz="4000" b="1">
                <a:solidFill>
                  <a:srgbClr val="FFFFCC"/>
                </a:solidFill>
                <a:latin typeface="黑体" panose="02010609060101010101" pitchFamily="49" charset="-122"/>
                <a:ea typeface="黑体" panose="02010609060101010101" pitchFamily="49" charset="-122"/>
              </a:rPr>
              <a:t>复沓句式的妙用</a:t>
            </a:r>
            <a:endParaRPr kumimoji="1" lang="zh-CN" altLang="en-US" sz="4000">
              <a:solidFill>
                <a:srgbClr val="FFFFCC"/>
              </a:solidFill>
              <a:latin typeface="黑体" panose="02010609060101010101" pitchFamily="49" charset="-122"/>
              <a:ea typeface="黑体" panose="02010609060101010101" pitchFamily="49" charset="-122"/>
            </a:endParaRPr>
          </a:p>
          <a:p>
            <a:pPr fontAlgn="base">
              <a:spcBef>
                <a:spcPct val="50000"/>
              </a:spcBef>
              <a:spcAft>
                <a:spcPct val="0"/>
              </a:spcAft>
            </a:pPr>
            <a:r>
              <a:rPr kumimoji="1" lang="zh-CN" altLang="en-US" sz="2800">
                <a:solidFill>
                  <a:srgbClr val="FFFFFF"/>
                </a:solidFill>
                <a:latin typeface="黑体" panose="02010609060101010101" pitchFamily="49" charset="-122"/>
                <a:ea typeface="黑体" panose="02010609060101010101" pitchFamily="49" charset="-122"/>
              </a:rPr>
              <a:t>    </a:t>
            </a:r>
            <a:r>
              <a:rPr kumimoji="1" lang="zh-CN" altLang="en-US" sz="2800" b="1">
                <a:solidFill>
                  <a:srgbClr val="FFFFFF"/>
                </a:solidFill>
                <a:latin typeface="黑体" panose="02010609060101010101" pitchFamily="49" charset="-122"/>
                <a:ea typeface="黑体" panose="02010609060101010101" pitchFamily="49" charset="-122"/>
              </a:rPr>
              <a:t>第三节</a:t>
            </a:r>
            <a:r>
              <a:rPr kumimoji="1" lang="en-US" altLang="zh-CN" sz="2800" b="1">
                <a:solidFill>
                  <a:srgbClr val="FFFFFF"/>
                </a:solidFill>
                <a:latin typeface="黑体" panose="02010609060101010101" pitchFamily="49" charset="-122"/>
                <a:ea typeface="黑体" panose="02010609060101010101" pitchFamily="49" charset="-122"/>
              </a:rPr>
              <a:t>:</a:t>
            </a:r>
            <a:r>
              <a:rPr kumimoji="1" lang="en-US" altLang="zh-CN" sz="2800" b="1">
                <a:solidFill>
                  <a:srgbClr val="FFFFFF"/>
                </a:solidFill>
                <a:latin typeface="Times New Roman" panose="02020603050405020304" pitchFamily="18" charset="0"/>
                <a:ea typeface="黑体" panose="02010609060101010101" pitchFamily="49" charset="-122"/>
              </a:rPr>
              <a:t>“</a:t>
            </a:r>
            <a:r>
              <a:rPr kumimoji="1" lang="zh-CN" altLang="en-US" sz="2800" b="1">
                <a:solidFill>
                  <a:srgbClr val="FFFFFF"/>
                </a:solidFill>
                <a:latin typeface="黑体" panose="02010609060101010101" pitchFamily="49" charset="-122"/>
                <a:ea typeface="黑体" panose="02010609060101010101" pitchFamily="49" charset="-122"/>
              </a:rPr>
              <a:t>象我一样</a:t>
            </a:r>
            <a:r>
              <a:rPr kumimoji="1" lang="zh-CN" altLang="en-US" sz="2800" b="1">
                <a:solidFill>
                  <a:srgbClr val="FFFFFF"/>
                </a:solidFill>
                <a:latin typeface="Times New Roman" panose="02020603050405020304" pitchFamily="18" charset="0"/>
                <a:ea typeface="黑体" panose="02010609060101010101" pitchFamily="49" charset="-122"/>
              </a:rPr>
              <a:t>”“</a:t>
            </a:r>
            <a:r>
              <a:rPr kumimoji="1" lang="zh-CN" altLang="en-US" sz="2800" b="1">
                <a:solidFill>
                  <a:srgbClr val="FFFFFF"/>
                </a:solidFill>
                <a:latin typeface="黑体" panose="02010609060101010101" pitchFamily="49" charset="-122"/>
                <a:ea typeface="黑体" panose="02010609060101010101" pitchFamily="49" charset="-122"/>
              </a:rPr>
              <a:t>象我一样地</a:t>
            </a:r>
            <a:r>
              <a:rPr kumimoji="1" lang="zh-CN" altLang="en-US" sz="2800" b="1">
                <a:solidFill>
                  <a:srgbClr val="FFFFFF"/>
                </a:solidFill>
                <a:latin typeface="Times New Roman" panose="02020603050405020304" pitchFamily="18" charset="0"/>
                <a:ea typeface="黑体" panose="02010609060101010101" pitchFamily="49" charset="-122"/>
              </a:rPr>
              <a:t>”</a:t>
            </a:r>
            <a:r>
              <a:rPr kumimoji="1" lang="en-US" altLang="zh-CN" sz="2800" b="1">
                <a:solidFill>
                  <a:srgbClr val="FFFFFF"/>
                </a:solidFill>
                <a:latin typeface="黑体" panose="02010609060101010101" pitchFamily="49" charset="-122"/>
                <a:ea typeface="黑体" panose="02010609060101010101" pitchFamily="49" charset="-122"/>
              </a:rPr>
              <a:t>.</a:t>
            </a:r>
            <a:r>
              <a:rPr kumimoji="1" lang="zh-CN" altLang="en-US" sz="2800" b="1">
                <a:solidFill>
                  <a:srgbClr val="FFFFFF"/>
                </a:solidFill>
                <a:latin typeface="黑体" panose="02010609060101010101" pitchFamily="49" charset="-122"/>
                <a:ea typeface="黑体" panose="02010609060101010101" pitchFamily="49" charset="-122"/>
              </a:rPr>
              <a:t>第四节</a:t>
            </a:r>
            <a:r>
              <a:rPr kumimoji="1" lang="en-US" altLang="zh-CN" sz="2800" b="1">
                <a:solidFill>
                  <a:srgbClr val="FFFFFF"/>
                </a:solidFill>
                <a:latin typeface="黑体" panose="02010609060101010101" pitchFamily="49" charset="-122"/>
                <a:ea typeface="黑体" panose="02010609060101010101" pitchFamily="49" charset="-122"/>
              </a:rPr>
              <a:t>:</a:t>
            </a:r>
            <a:r>
              <a:rPr kumimoji="1" lang="en-US" altLang="zh-CN" sz="2800" b="1">
                <a:solidFill>
                  <a:srgbClr val="FFFFFF"/>
                </a:solidFill>
                <a:latin typeface="Times New Roman" panose="02020603050405020304" pitchFamily="18" charset="0"/>
                <a:ea typeface="黑体" panose="02010609060101010101" pitchFamily="49" charset="-122"/>
              </a:rPr>
              <a:t>“</a:t>
            </a:r>
            <a:r>
              <a:rPr kumimoji="1" lang="zh-CN" altLang="en-US" sz="2800" b="1">
                <a:solidFill>
                  <a:srgbClr val="FFFFFF"/>
                </a:solidFill>
                <a:latin typeface="黑体" panose="02010609060101010101" pitchFamily="49" charset="-122"/>
                <a:ea typeface="黑体" panose="02010609060101010101" pitchFamily="49" charset="-122"/>
              </a:rPr>
              <a:t>象梦一</a:t>
            </a:r>
          </a:p>
          <a:p>
            <a:pPr fontAlgn="base">
              <a:spcBef>
                <a:spcPct val="50000"/>
              </a:spcBef>
              <a:spcAft>
                <a:spcPct val="0"/>
              </a:spcAft>
            </a:pPr>
            <a:r>
              <a:rPr kumimoji="1" lang="zh-CN" altLang="en-US" sz="2800" b="1">
                <a:solidFill>
                  <a:srgbClr val="FFFFFF"/>
                </a:solidFill>
                <a:latin typeface="黑体" panose="02010609060101010101" pitchFamily="49" charset="-122"/>
                <a:ea typeface="黑体" panose="02010609060101010101" pitchFamily="49" charset="-122"/>
              </a:rPr>
              <a:t>般地</a:t>
            </a:r>
            <a:r>
              <a:rPr kumimoji="1" lang="zh-CN" altLang="en-US" sz="2800" b="1">
                <a:solidFill>
                  <a:srgbClr val="FFFFFF"/>
                </a:solidFill>
                <a:latin typeface="Times New Roman" panose="02020603050405020304" pitchFamily="18" charset="0"/>
                <a:ea typeface="黑体" panose="02010609060101010101" pitchFamily="49" charset="-122"/>
              </a:rPr>
              <a:t>”“</a:t>
            </a:r>
            <a:r>
              <a:rPr kumimoji="1" lang="zh-CN" altLang="en-US" sz="2800" b="1">
                <a:solidFill>
                  <a:srgbClr val="FFFFFF"/>
                </a:solidFill>
                <a:latin typeface="黑体" panose="02010609060101010101" pitchFamily="49" charset="-122"/>
                <a:ea typeface="黑体" panose="02010609060101010101" pitchFamily="49" charset="-122"/>
              </a:rPr>
              <a:t>象梦一般地凄婉迷茫</a:t>
            </a:r>
            <a:r>
              <a:rPr kumimoji="1" lang="zh-CN" altLang="en-US" sz="2800" b="1">
                <a:solidFill>
                  <a:srgbClr val="FFFFFF"/>
                </a:solidFill>
                <a:latin typeface="Times New Roman" panose="02020603050405020304" pitchFamily="18" charset="0"/>
                <a:ea typeface="黑体" panose="02010609060101010101" pitchFamily="49" charset="-122"/>
              </a:rPr>
              <a:t>”</a:t>
            </a:r>
            <a:r>
              <a:rPr kumimoji="1" lang="en-US" altLang="zh-CN" sz="2800" b="1">
                <a:solidFill>
                  <a:srgbClr val="FFFFFF"/>
                </a:solidFill>
                <a:latin typeface="黑体" panose="02010609060101010101" pitchFamily="49" charset="-122"/>
                <a:ea typeface="黑体" panose="02010609060101010101" pitchFamily="49" charset="-122"/>
              </a:rPr>
              <a:t>.</a:t>
            </a:r>
            <a:r>
              <a:rPr kumimoji="1" lang="zh-CN" altLang="en-US" sz="2800" b="1">
                <a:solidFill>
                  <a:srgbClr val="FFFFFF"/>
                </a:solidFill>
                <a:latin typeface="黑体" panose="02010609060101010101" pitchFamily="49" charset="-122"/>
                <a:ea typeface="黑体" panose="02010609060101010101" pitchFamily="49" charset="-122"/>
              </a:rPr>
              <a:t>这些连贯的上下句式，可</a:t>
            </a:r>
          </a:p>
          <a:p>
            <a:pPr fontAlgn="base">
              <a:spcBef>
                <a:spcPct val="50000"/>
              </a:spcBef>
              <a:spcAft>
                <a:spcPct val="0"/>
              </a:spcAft>
            </a:pPr>
            <a:r>
              <a:rPr kumimoji="1" lang="zh-CN" altLang="en-US" sz="2800" b="1">
                <a:solidFill>
                  <a:srgbClr val="FFFFFF"/>
                </a:solidFill>
                <a:latin typeface="黑体" panose="02010609060101010101" pitchFamily="49" charset="-122"/>
                <a:ea typeface="黑体" panose="02010609060101010101" pitchFamily="49" charset="-122"/>
              </a:rPr>
              <a:t>以说是诗歌内在的巧妙拉长，形成了诗歌回环叠唱的效</a:t>
            </a:r>
          </a:p>
          <a:p>
            <a:pPr fontAlgn="base">
              <a:spcBef>
                <a:spcPct val="50000"/>
              </a:spcBef>
              <a:spcAft>
                <a:spcPct val="0"/>
              </a:spcAft>
            </a:pPr>
            <a:r>
              <a:rPr kumimoji="1" lang="zh-CN" altLang="en-US" sz="2800" b="1">
                <a:solidFill>
                  <a:srgbClr val="FFFFFF"/>
                </a:solidFill>
                <a:latin typeface="黑体" panose="02010609060101010101" pitchFamily="49" charset="-122"/>
                <a:ea typeface="黑体" panose="02010609060101010101" pitchFamily="49" charset="-122"/>
              </a:rPr>
              <a:t>果，使阅读时有起势</a:t>
            </a:r>
            <a:r>
              <a:rPr kumimoji="1" lang="en-US" altLang="zh-CN" sz="2800" b="1">
                <a:solidFill>
                  <a:srgbClr val="FFFFFF"/>
                </a:solidFill>
                <a:latin typeface="Times New Roman" panose="02020603050405020304" pitchFamily="18" charset="0"/>
                <a:ea typeface="黑体" panose="02010609060101010101" pitchFamily="49" charset="-122"/>
              </a:rPr>
              <a:t>—</a:t>
            </a:r>
            <a:r>
              <a:rPr kumimoji="1" lang="zh-CN" altLang="en-US" sz="2800" b="1">
                <a:solidFill>
                  <a:srgbClr val="FFFFFF"/>
                </a:solidFill>
                <a:latin typeface="黑体" panose="02010609060101010101" pitchFamily="49" charset="-122"/>
                <a:ea typeface="黑体" panose="02010609060101010101" pitchFamily="49" charset="-122"/>
              </a:rPr>
              <a:t>强调</a:t>
            </a:r>
            <a:r>
              <a:rPr kumimoji="1" lang="en-US" altLang="zh-CN" sz="2800" b="1">
                <a:solidFill>
                  <a:srgbClr val="FFFFFF"/>
                </a:solidFill>
                <a:latin typeface="Times New Roman" panose="02020603050405020304" pitchFamily="18" charset="0"/>
                <a:ea typeface="黑体" panose="02010609060101010101" pitchFamily="49" charset="-122"/>
              </a:rPr>
              <a:t>—</a:t>
            </a:r>
            <a:r>
              <a:rPr kumimoji="1" lang="zh-CN" altLang="en-US" sz="2800" b="1">
                <a:solidFill>
                  <a:srgbClr val="FFFFFF"/>
                </a:solidFill>
                <a:latin typeface="黑体" panose="02010609060101010101" pitchFamily="49" charset="-122"/>
                <a:ea typeface="黑体" panose="02010609060101010101" pitchFamily="49" charset="-122"/>
              </a:rPr>
              <a:t>飞跃的递进效果。</a:t>
            </a:r>
          </a:p>
          <a:p>
            <a:pPr fontAlgn="base">
              <a:spcBef>
                <a:spcPct val="50000"/>
              </a:spcBef>
              <a:spcAft>
                <a:spcPct val="0"/>
              </a:spcAft>
            </a:pPr>
            <a:endParaRPr kumimoji="1" lang="zh-CN" altLang="en-US" sz="2800" b="1">
              <a:solidFill>
                <a:srgbClr val="FFFFFF"/>
              </a:solidFill>
              <a:latin typeface="黑体" panose="02010609060101010101" pitchFamily="49" charset="-122"/>
              <a:ea typeface="黑体" panose="02010609060101010101" pitchFamily="49" charset="-122"/>
            </a:endParaRPr>
          </a:p>
          <a:p>
            <a:pPr fontAlgn="base">
              <a:spcBef>
                <a:spcPct val="50000"/>
              </a:spcBef>
              <a:spcAft>
                <a:spcPct val="0"/>
              </a:spcAft>
            </a:pPr>
            <a:r>
              <a:rPr kumimoji="1" lang="zh-CN" altLang="en-US" sz="2800" b="1">
                <a:solidFill>
                  <a:srgbClr val="FFFFFF"/>
                </a:solidFill>
                <a:latin typeface="黑体" panose="02010609060101010101" pitchFamily="49" charset="-122"/>
                <a:ea typeface="黑体" panose="02010609060101010101" pitchFamily="49" charset="-122"/>
              </a:rPr>
              <a:t>    复沓也表现在</a:t>
            </a:r>
            <a:r>
              <a:rPr kumimoji="1" lang="en-US" altLang="zh-CN" sz="2800" b="1">
                <a:solidFill>
                  <a:srgbClr val="FFFFFF"/>
                </a:solidFill>
                <a:latin typeface="黑体" panose="02010609060101010101" pitchFamily="49" charset="-122"/>
                <a:ea typeface="黑体" panose="02010609060101010101" pitchFamily="49" charset="-122"/>
              </a:rPr>
              <a:t>《</a:t>
            </a:r>
            <a:r>
              <a:rPr kumimoji="1" lang="zh-CN" altLang="en-US" sz="2800" b="1">
                <a:solidFill>
                  <a:srgbClr val="FFFFFF"/>
                </a:solidFill>
                <a:latin typeface="黑体" panose="02010609060101010101" pitchFamily="49" charset="-122"/>
                <a:ea typeface="黑体" panose="02010609060101010101" pitchFamily="49" charset="-122"/>
              </a:rPr>
              <a:t>雨巷</a:t>
            </a:r>
            <a:r>
              <a:rPr kumimoji="1" lang="en-US" altLang="zh-CN" sz="2800" b="1">
                <a:solidFill>
                  <a:srgbClr val="FFFFFF"/>
                </a:solidFill>
                <a:latin typeface="黑体" panose="02010609060101010101" pitchFamily="49" charset="-122"/>
                <a:ea typeface="黑体" panose="02010609060101010101" pitchFamily="49" charset="-122"/>
              </a:rPr>
              <a:t>》</a:t>
            </a:r>
            <a:r>
              <a:rPr kumimoji="1" lang="zh-CN" altLang="en-US" sz="2800" b="1">
                <a:solidFill>
                  <a:srgbClr val="FFFFFF"/>
                </a:solidFill>
                <a:latin typeface="黑体" panose="02010609060101010101" pitchFamily="49" charset="-122"/>
                <a:ea typeface="黑体" panose="02010609060101010101" pitchFamily="49" charset="-122"/>
              </a:rPr>
              <a:t>首尾两节上，从而使诗歌节</a:t>
            </a:r>
          </a:p>
          <a:p>
            <a:pPr fontAlgn="base">
              <a:spcBef>
                <a:spcPct val="50000"/>
              </a:spcBef>
              <a:spcAft>
                <a:spcPct val="0"/>
              </a:spcAft>
            </a:pPr>
            <a:r>
              <a:rPr kumimoji="1" lang="zh-CN" altLang="en-US" sz="2800" b="1">
                <a:solidFill>
                  <a:srgbClr val="FFFFFF"/>
                </a:solidFill>
                <a:latin typeface="黑体" panose="02010609060101010101" pitchFamily="49" charset="-122"/>
                <a:ea typeface="黑体" panose="02010609060101010101" pitchFamily="49" charset="-122"/>
              </a:rPr>
              <a:t>奏显得整齐和谐。</a:t>
            </a:r>
            <a:br>
              <a:rPr kumimoji="1" lang="zh-CN" altLang="en-US" sz="2800" b="1">
                <a:solidFill>
                  <a:srgbClr val="FFFFFF"/>
                </a:solidFill>
                <a:latin typeface="黑体" panose="02010609060101010101" pitchFamily="49" charset="-122"/>
                <a:ea typeface="黑体" panose="02010609060101010101" pitchFamily="49" charset="-122"/>
              </a:rPr>
            </a:br>
            <a:endParaRPr kumimoji="1" lang="zh-CN" altLang="en-US" sz="2800" b="1">
              <a:solidFill>
                <a:srgbClr val="FFFFFF"/>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4891624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blinds(vertical)">
                                      <p:cBhvr>
                                        <p:cTn id="7" dur="500"/>
                                        <p:tgtEl>
                                          <p:spTgt spid="44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1752600" y="457200"/>
            <a:ext cx="8915400" cy="5940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kumimoji="1" lang="en-US" altLang="zh-CN" sz="3600" b="1">
                <a:solidFill>
                  <a:srgbClr val="FFFFCC"/>
                </a:solidFill>
                <a:latin typeface="黑体" panose="02010609060101010101" pitchFamily="49" charset="-122"/>
                <a:ea typeface="黑体" panose="02010609060101010101" pitchFamily="49" charset="-122"/>
              </a:rPr>
              <a:t>④</a:t>
            </a:r>
            <a:r>
              <a:rPr kumimoji="1" lang="zh-CN" altLang="en-US" sz="3600" b="1">
                <a:solidFill>
                  <a:srgbClr val="FFFFCC"/>
                </a:solidFill>
                <a:latin typeface="黑体" panose="02010609060101010101" pitchFamily="49" charset="-122"/>
                <a:ea typeface="黑体" panose="02010609060101010101" pitchFamily="49" charset="-122"/>
              </a:rPr>
              <a:t>词的重叠运用</a:t>
            </a:r>
            <a:r>
              <a:rPr kumimoji="1" lang="zh-CN" altLang="en-US" sz="4400" b="1">
                <a:solidFill>
                  <a:srgbClr val="FFFFFF"/>
                </a:solidFill>
                <a:latin typeface="黑体" panose="02010609060101010101" pitchFamily="49" charset="-122"/>
                <a:ea typeface="黑体" panose="02010609060101010101" pitchFamily="49" charset="-122"/>
              </a:rPr>
              <a:t> </a:t>
            </a:r>
          </a:p>
          <a:p>
            <a:pPr fontAlgn="base">
              <a:spcBef>
                <a:spcPct val="50000"/>
              </a:spcBef>
              <a:spcAft>
                <a:spcPct val="0"/>
              </a:spcAft>
            </a:pPr>
            <a:r>
              <a:rPr kumimoji="1" lang="zh-CN" altLang="en-US" sz="3200" b="1">
                <a:solidFill>
                  <a:srgbClr val="FFFFFF"/>
                </a:solidFill>
                <a:latin typeface="黑体" panose="02010609060101010101" pitchFamily="49" charset="-122"/>
                <a:ea typeface="黑体" panose="02010609060101010101" pitchFamily="49" charset="-122"/>
              </a:rPr>
              <a:t>有时在同一行诗中，如</a:t>
            </a:r>
            <a:r>
              <a:rPr kumimoji="1" lang="zh-CN" altLang="en-US" sz="3200" b="1">
                <a:solidFill>
                  <a:srgbClr val="FFFFFF"/>
                </a:solidFill>
                <a:latin typeface="Times New Roman" panose="02020603050405020304" pitchFamily="18" charset="0"/>
                <a:ea typeface="黑体" panose="02010609060101010101" pitchFamily="49" charset="-122"/>
              </a:rPr>
              <a:t>“</a:t>
            </a:r>
            <a:r>
              <a:rPr kumimoji="1" lang="zh-CN" altLang="en-US" sz="3200" b="1">
                <a:solidFill>
                  <a:srgbClr val="FFFFFF"/>
                </a:solidFill>
                <a:latin typeface="黑体" panose="02010609060101010101" pitchFamily="49" charset="-122"/>
                <a:ea typeface="黑体" panose="02010609060101010101" pitchFamily="49" charset="-122"/>
              </a:rPr>
              <a:t>悠长，悠长</a:t>
            </a:r>
            <a:r>
              <a:rPr kumimoji="1" lang="zh-CN" altLang="en-US" sz="3200" b="1">
                <a:solidFill>
                  <a:srgbClr val="FFFFFF"/>
                </a:solidFill>
                <a:latin typeface="Times New Roman" panose="02020603050405020304" pitchFamily="18" charset="0"/>
                <a:ea typeface="黑体" panose="02010609060101010101" pitchFamily="49" charset="-122"/>
              </a:rPr>
              <a:t>”</a:t>
            </a:r>
            <a:r>
              <a:rPr kumimoji="1" lang="en-US" altLang="zh-CN" sz="3200" b="1">
                <a:solidFill>
                  <a:srgbClr val="FFFFFF"/>
                </a:solidFill>
                <a:latin typeface="黑体" panose="02010609060101010101" pitchFamily="49" charset="-122"/>
                <a:ea typeface="黑体" panose="02010609060101010101" pitchFamily="49" charset="-122"/>
              </a:rPr>
              <a:t>;</a:t>
            </a:r>
          </a:p>
          <a:p>
            <a:pPr fontAlgn="base">
              <a:spcBef>
                <a:spcPct val="50000"/>
              </a:spcBef>
              <a:spcAft>
                <a:spcPct val="0"/>
              </a:spcAft>
            </a:pPr>
            <a:r>
              <a:rPr kumimoji="1" lang="zh-CN" altLang="en-US" sz="3200" b="1">
                <a:solidFill>
                  <a:srgbClr val="FFFFFF"/>
                </a:solidFill>
                <a:latin typeface="黑体" panose="02010609060101010101" pitchFamily="49" charset="-122"/>
                <a:ea typeface="黑体" panose="02010609060101010101" pitchFamily="49" charset="-122"/>
              </a:rPr>
              <a:t>有时在两行诗的隔开处，如</a:t>
            </a:r>
            <a:r>
              <a:rPr kumimoji="1" lang="zh-CN" altLang="en-US" sz="3200" b="1">
                <a:solidFill>
                  <a:srgbClr val="FFFFFF"/>
                </a:solidFill>
                <a:latin typeface="Times New Roman" panose="02020603050405020304" pitchFamily="18" charset="0"/>
                <a:ea typeface="黑体" panose="02010609060101010101" pitchFamily="49" charset="-122"/>
              </a:rPr>
              <a:t>“</a:t>
            </a:r>
            <a:r>
              <a:rPr kumimoji="1" lang="zh-CN" altLang="en-US" sz="3200" b="1">
                <a:solidFill>
                  <a:srgbClr val="FFFFFF"/>
                </a:solidFill>
                <a:latin typeface="黑体" panose="02010609060101010101" pitchFamily="49" charset="-122"/>
                <a:ea typeface="黑体" panose="02010609060101010101" pitchFamily="49" charset="-122"/>
              </a:rPr>
              <a:t>哀怨，哀怨又彷徨</a:t>
            </a:r>
            <a:r>
              <a:rPr kumimoji="1" lang="zh-CN" altLang="en-US" sz="3200" b="1">
                <a:solidFill>
                  <a:srgbClr val="FFFFFF"/>
                </a:solidFill>
                <a:latin typeface="Times New Roman" panose="02020603050405020304" pitchFamily="18" charset="0"/>
                <a:ea typeface="黑体" panose="02010609060101010101" pitchFamily="49" charset="-122"/>
              </a:rPr>
              <a:t>”</a:t>
            </a:r>
            <a:r>
              <a:rPr kumimoji="1" lang="en-US" altLang="zh-CN" sz="3200" b="1">
                <a:solidFill>
                  <a:srgbClr val="FFFFFF"/>
                </a:solidFill>
                <a:latin typeface="黑体" panose="02010609060101010101" pitchFamily="49" charset="-122"/>
                <a:ea typeface="黑体" panose="02010609060101010101" pitchFamily="49" charset="-122"/>
              </a:rPr>
              <a:t>;</a:t>
            </a:r>
          </a:p>
          <a:p>
            <a:pPr fontAlgn="base">
              <a:spcBef>
                <a:spcPct val="50000"/>
              </a:spcBef>
              <a:spcAft>
                <a:spcPct val="0"/>
              </a:spcAft>
            </a:pPr>
            <a:r>
              <a:rPr kumimoji="1" lang="zh-CN" altLang="en-US" sz="3200" b="1">
                <a:solidFill>
                  <a:srgbClr val="FFFFFF"/>
                </a:solidFill>
                <a:latin typeface="黑体" panose="02010609060101010101" pitchFamily="49" charset="-122"/>
                <a:ea typeface="黑体" panose="02010609060101010101" pitchFamily="49" charset="-122"/>
              </a:rPr>
              <a:t>有时在诗节的分开处，如二、三节间的</a:t>
            </a:r>
            <a:r>
              <a:rPr kumimoji="1" lang="zh-CN" altLang="en-US" sz="3200" b="1">
                <a:solidFill>
                  <a:srgbClr val="FFFFFF"/>
                </a:solidFill>
                <a:latin typeface="Times New Roman" panose="02020603050405020304" pitchFamily="18" charset="0"/>
                <a:ea typeface="黑体" panose="02010609060101010101" pitchFamily="49" charset="-122"/>
              </a:rPr>
              <a:t>“</a:t>
            </a:r>
            <a:r>
              <a:rPr kumimoji="1" lang="zh-CN" altLang="en-US" sz="3200" b="1">
                <a:solidFill>
                  <a:srgbClr val="FFFFFF"/>
                </a:solidFill>
                <a:latin typeface="黑体" panose="02010609060101010101" pitchFamily="49" charset="-122"/>
                <a:ea typeface="黑体" panose="02010609060101010101" pitchFamily="49" charset="-122"/>
              </a:rPr>
              <a:t>彷徨</a:t>
            </a:r>
            <a:r>
              <a:rPr kumimoji="1" lang="zh-CN" altLang="en-US" sz="3200" b="1">
                <a:solidFill>
                  <a:srgbClr val="FFFFFF"/>
                </a:solidFill>
                <a:latin typeface="Times New Roman" panose="02020603050405020304" pitchFamily="18" charset="0"/>
                <a:ea typeface="黑体" panose="02010609060101010101" pitchFamily="49" charset="-122"/>
              </a:rPr>
              <a:t>”</a:t>
            </a:r>
            <a:r>
              <a:rPr kumimoji="1" lang="zh-CN" altLang="en-US" sz="3200" b="1">
                <a:solidFill>
                  <a:srgbClr val="FFFFFF"/>
                </a:solidFill>
                <a:latin typeface="黑体" panose="02010609060101010101" pitchFamily="49" charset="-122"/>
                <a:ea typeface="黑体" panose="02010609060101010101" pitchFamily="49" charset="-122"/>
              </a:rPr>
              <a:t>。</a:t>
            </a:r>
          </a:p>
          <a:p>
            <a:pPr fontAlgn="base">
              <a:spcBef>
                <a:spcPct val="50000"/>
              </a:spcBef>
              <a:spcAft>
                <a:spcPct val="0"/>
              </a:spcAft>
            </a:pPr>
            <a:r>
              <a:rPr kumimoji="1" lang="zh-CN" altLang="en-US" sz="3200" b="1">
                <a:solidFill>
                  <a:srgbClr val="FFFFFF"/>
                </a:solidFill>
                <a:latin typeface="黑体" panose="02010609060101010101" pitchFamily="49" charset="-122"/>
                <a:ea typeface="黑体" panose="02010609060101010101" pitchFamily="49" charset="-122"/>
              </a:rPr>
              <a:t/>
            </a:r>
            <a:br>
              <a:rPr kumimoji="1" lang="zh-CN" altLang="en-US" sz="3200" b="1">
                <a:solidFill>
                  <a:srgbClr val="FFFFFF"/>
                </a:solidFill>
                <a:latin typeface="黑体" panose="02010609060101010101" pitchFamily="49" charset="-122"/>
                <a:ea typeface="黑体" panose="02010609060101010101" pitchFamily="49" charset="-122"/>
              </a:rPr>
            </a:br>
            <a:r>
              <a:rPr kumimoji="1" lang="zh-CN" altLang="en-US" sz="3200" b="1">
                <a:solidFill>
                  <a:srgbClr val="FFFFFF"/>
                </a:solidFill>
                <a:latin typeface="黑体" panose="02010609060101010101" pitchFamily="49" charset="-122"/>
                <a:ea typeface="黑体" panose="02010609060101010101" pitchFamily="49" charset="-122"/>
              </a:rPr>
              <a:t>词的重叠把时值相同的停顿复沓化了，从而形成了舒缓悠扬的节奏。</a:t>
            </a:r>
          </a:p>
          <a:p>
            <a:pPr fontAlgn="base">
              <a:spcBef>
                <a:spcPct val="50000"/>
              </a:spcBef>
              <a:spcAft>
                <a:spcPct val="0"/>
              </a:spcAft>
            </a:pPr>
            <a:r>
              <a:rPr kumimoji="1" lang="en-US" altLang="zh-CN" sz="3200" b="1">
                <a:solidFill>
                  <a:srgbClr val="FFFFCC"/>
                </a:solidFill>
                <a:latin typeface="黑体" panose="02010609060101010101" pitchFamily="49" charset="-122"/>
                <a:ea typeface="黑体" panose="02010609060101010101" pitchFamily="49" charset="-122"/>
              </a:rPr>
              <a:t>5</a:t>
            </a:r>
            <a:r>
              <a:rPr kumimoji="1" lang="zh-CN" altLang="en-US" sz="3200" b="1">
                <a:solidFill>
                  <a:srgbClr val="FFFFCC"/>
                </a:solidFill>
                <a:latin typeface="黑体" panose="02010609060101010101" pitchFamily="49" charset="-122"/>
                <a:ea typeface="黑体" panose="02010609060101010101" pitchFamily="49" charset="-122"/>
              </a:rPr>
              <a:t>压韵的位置错综变化</a:t>
            </a:r>
          </a:p>
        </p:txBody>
      </p:sp>
    </p:spTree>
    <p:extLst>
      <p:ext uri="{BB962C8B-B14F-4D97-AF65-F5344CB8AC3E}">
        <p14:creationId xmlns:p14="http://schemas.microsoft.com/office/powerpoint/2010/main" val="2156979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0658"/>
                                        </p:tgtEl>
                                        <p:attrNameLst>
                                          <p:attrName>style.visibility</p:attrName>
                                        </p:attrNameLst>
                                      </p:cBhvr>
                                      <p:to>
                                        <p:strVal val="visible"/>
                                      </p:to>
                                    </p:set>
                                    <p:animEffect transition="in" filter="checkerboard(across)">
                                      <p:cBhvr>
                                        <p:cTn id="7" dur="500"/>
                                        <p:tgtEl>
                                          <p:spTgt spid="70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524000" y="0"/>
            <a:ext cx="2743200" cy="685800"/>
          </a:xfrm>
        </p:spPr>
        <p:txBody>
          <a:bodyPr/>
          <a:lstStyle/>
          <a:p>
            <a:pPr algn="l"/>
            <a:r>
              <a:rPr lang="zh-CN" altLang="en-US" b="1">
                <a:solidFill>
                  <a:srgbClr val="CCFF99"/>
                </a:solidFill>
                <a:ea typeface="黑体" panose="02010609060101010101" pitchFamily="49" charset="-122"/>
              </a:rPr>
              <a:t>歌曲欣赏</a:t>
            </a:r>
          </a:p>
        </p:txBody>
      </p:sp>
      <p:sp>
        <p:nvSpPr>
          <p:cNvPr id="60421" name="Rectangle 5"/>
          <p:cNvSpPr>
            <a:spLocks noChangeArrowheads="1"/>
          </p:cNvSpPr>
          <p:nvPr/>
        </p:nvSpPr>
        <p:spPr bwMode="auto">
          <a:xfrm>
            <a:off x="5715000" y="228601"/>
            <a:ext cx="332263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4000" b="1">
                <a:solidFill>
                  <a:srgbClr val="FF3300"/>
                </a:solidFill>
                <a:latin typeface="黑体" panose="02010609060101010101" pitchFamily="49" charset="-122"/>
                <a:ea typeface="黑体" panose="02010609060101010101" pitchFamily="49" charset="-122"/>
              </a:rPr>
              <a:t>雨  巷</a:t>
            </a:r>
            <a:r>
              <a:rPr kumimoji="1" lang="zh-CN" altLang="en-US" sz="3600" b="1">
                <a:solidFill>
                  <a:srgbClr val="FF3300"/>
                </a:solidFill>
                <a:latin typeface="黑体" panose="02010609060101010101" pitchFamily="49" charset="-122"/>
                <a:ea typeface="黑体" panose="02010609060101010101" pitchFamily="49" charset="-122"/>
              </a:rPr>
              <a:t>   </a:t>
            </a:r>
            <a:r>
              <a:rPr kumimoji="1" lang="zh-CN" altLang="en-US" sz="3600" b="1" i="1">
                <a:solidFill>
                  <a:srgbClr val="FF3300"/>
                </a:solidFill>
                <a:latin typeface="隶书" panose="02010509060101010101" pitchFamily="49" charset="-122"/>
                <a:ea typeface="隶书" panose="02010509060101010101" pitchFamily="49" charset="-122"/>
              </a:rPr>
              <a:t>江涛</a:t>
            </a:r>
          </a:p>
        </p:txBody>
      </p:sp>
      <p:sp>
        <p:nvSpPr>
          <p:cNvPr id="60422" name="Text Box 6"/>
          <p:cNvSpPr txBox="1">
            <a:spLocks noChangeArrowheads="1"/>
          </p:cNvSpPr>
          <p:nvPr/>
        </p:nvSpPr>
        <p:spPr bwMode="auto">
          <a:xfrm>
            <a:off x="1524000" y="1143000"/>
            <a:ext cx="4038600" cy="5226050"/>
          </a:xfrm>
          <a:prstGeom prst="rect">
            <a:avLst/>
          </a:prstGeom>
          <a:noFill/>
          <a:ln w="9525">
            <a:solidFill>
              <a:srgbClr val="CC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2800" b="1">
                <a:solidFill>
                  <a:srgbClr val="FFFFCC"/>
                </a:solidFill>
                <a:latin typeface="黑体" panose="02010609060101010101" pitchFamily="49" charset="-122"/>
                <a:ea typeface="黑体" panose="02010609060101010101" pitchFamily="49" charset="-122"/>
              </a:rPr>
              <a:t>独自撑着雨伞</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徘徊在悠长的雨巷</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多希望遇见一个 </a:t>
            </a:r>
            <a:br>
              <a:rPr kumimoji="1" lang="zh-CN" altLang="en-US"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结着愁怨的姑娘。 </a:t>
            </a:r>
            <a:br>
              <a:rPr kumimoji="1" lang="zh-CN" altLang="en-US"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她有丁香一样的颜色</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她有丁香一样的芬芳</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她像我一样撑着油纸伞</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而彷徨在雨巷。 </a:t>
            </a:r>
            <a:br>
              <a:rPr kumimoji="1" lang="zh-CN" altLang="en-US"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蓦然一位姑娘</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出现在寂寥的雨巷</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梦一般凄婉迷茫</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有着叹息的眼光</a:t>
            </a:r>
            <a:r>
              <a:rPr kumimoji="1" lang="en-US" altLang="zh-CN" sz="2800" b="1">
                <a:solidFill>
                  <a:srgbClr val="FFFFCC"/>
                </a:solidFill>
                <a:latin typeface="黑体" panose="02010609060101010101" pitchFamily="49" charset="-122"/>
                <a:ea typeface="黑体" panose="02010609060101010101" pitchFamily="49" charset="-122"/>
              </a:rPr>
              <a:t>, </a:t>
            </a:r>
          </a:p>
        </p:txBody>
      </p:sp>
      <p:sp>
        <p:nvSpPr>
          <p:cNvPr id="60423" name="Text Box 7"/>
          <p:cNvSpPr txBox="1">
            <a:spLocks noChangeArrowheads="1"/>
          </p:cNvSpPr>
          <p:nvPr/>
        </p:nvSpPr>
        <p:spPr bwMode="auto">
          <a:xfrm>
            <a:off x="5661026" y="1600201"/>
            <a:ext cx="4778375" cy="4799013"/>
          </a:xfrm>
          <a:prstGeom prst="rect">
            <a:avLst/>
          </a:prstGeom>
          <a:noFill/>
          <a:ln w="9525">
            <a:solidFill>
              <a:srgbClr val="CC99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2800" b="1">
                <a:solidFill>
                  <a:srgbClr val="FFFFCC"/>
                </a:solidFill>
                <a:latin typeface="黑体" panose="02010609060101010101" pitchFamily="49" charset="-122"/>
                <a:ea typeface="黑体" panose="02010609060101010101" pitchFamily="49" charset="-122"/>
              </a:rPr>
              <a:t>她有丁香一样的颜色</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她有丁香一样的芬芳</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我身旁飘过匆匆的女郎</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走到那竹篱墙。 </a:t>
            </a:r>
            <a:br>
              <a:rPr kumimoji="1" lang="zh-CN" altLang="en-US"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
            </a:r>
            <a:br>
              <a:rPr kumimoji="1" lang="zh-CN" altLang="en-US"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这女郎 </a:t>
            </a:r>
            <a:br>
              <a:rPr kumimoji="1" lang="zh-CN" altLang="en-US"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像梦一样</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冷漠凄清又惆怅</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我多希望 </a:t>
            </a:r>
            <a:br>
              <a:rPr kumimoji="1" lang="zh-CN" altLang="en-US"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送她一枝丁香花</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消散那眼光里面迷茫的忧伤。 </a:t>
            </a:r>
            <a:endParaRPr kumimoji="1" lang="zh-CN" altLang="en-US" sz="3200" b="1">
              <a:solidFill>
                <a:srgbClr val="FFFFCC"/>
              </a:solidFill>
              <a:latin typeface="Times New Roman" panose="02020603050405020304" pitchFamily="18" charset="0"/>
              <a:ea typeface="黑体" panose="02010609060101010101" pitchFamily="49" charset="-122"/>
            </a:endParaRPr>
          </a:p>
        </p:txBody>
      </p:sp>
      <p:sp>
        <p:nvSpPr>
          <p:cNvPr id="60425" name="Rectangle 9"/>
          <p:cNvSpPr>
            <a:spLocks noChangeArrowheads="1"/>
          </p:cNvSpPr>
          <p:nvPr/>
        </p:nvSpPr>
        <p:spPr bwMode="auto">
          <a:xfrm>
            <a:off x="1524001" y="777876"/>
            <a:ext cx="4124325" cy="6080125"/>
          </a:xfrm>
          <a:prstGeom prst="rect">
            <a:avLst/>
          </a:prstGeom>
          <a:solidFill>
            <a:schemeClr val="tx1"/>
          </a:solidFill>
          <a:ln w="9525">
            <a:solidFill>
              <a:srgbClr val="00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2800" b="1">
                <a:solidFill>
                  <a:srgbClr val="FFFFCC"/>
                </a:solidFill>
                <a:latin typeface="黑体" panose="02010609060101010101" pitchFamily="49" charset="-122"/>
                <a:ea typeface="黑体" panose="02010609060101010101" pitchFamily="49" charset="-122"/>
              </a:rPr>
              <a:t>独自撑着雨伞</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徘徊在悠长的雨巷</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多希望遇见一个 </a:t>
            </a:r>
            <a:br>
              <a:rPr kumimoji="1" lang="zh-CN" altLang="en-US"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结着愁怨的姑娘。 </a:t>
            </a:r>
            <a:br>
              <a:rPr kumimoji="1" lang="zh-CN" altLang="en-US"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她有丁香一样的颜色</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她有丁香一样的芬芳</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她像我一样撑着油纸伞</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彷徨在雨巷。 </a:t>
            </a:r>
            <a:br>
              <a:rPr kumimoji="1" lang="zh-CN" altLang="en-US"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这女郎 </a:t>
            </a:r>
            <a:br>
              <a:rPr kumimoji="1" lang="zh-CN" altLang="en-US"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像梦一样</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冷漠凄清又惆怅</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我多希望</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送她一枝丁香花</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endParaRPr kumimoji="1" lang="en-US" altLang="zh-CN" sz="2800" b="1">
              <a:solidFill>
                <a:srgbClr val="FFFFCC"/>
              </a:solidFill>
              <a:latin typeface="黑体" panose="02010609060101010101" pitchFamily="49" charset="-122"/>
              <a:ea typeface="黑体" panose="02010609060101010101" pitchFamily="49" charset="-122"/>
            </a:endParaRPr>
          </a:p>
        </p:txBody>
      </p:sp>
      <p:sp>
        <p:nvSpPr>
          <p:cNvPr id="60426" name="Text Box 10"/>
          <p:cNvSpPr txBox="1">
            <a:spLocks noChangeArrowheads="1"/>
          </p:cNvSpPr>
          <p:nvPr/>
        </p:nvSpPr>
        <p:spPr bwMode="auto">
          <a:xfrm>
            <a:off x="5715000" y="839788"/>
            <a:ext cx="4787900" cy="6018212"/>
          </a:xfrm>
          <a:prstGeom prst="rect">
            <a:avLst/>
          </a:prstGeom>
          <a:solidFill>
            <a:schemeClr val="tx1"/>
          </a:solidFill>
          <a:ln w="9525">
            <a:solidFill>
              <a:srgbClr val="00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en-US" altLang="zh-CN" sz="1200" b="1">
                <a:solidFill>
                  <a:srgbClr val="000000"/>
                </a:solidFill>
                <a:latin typeface="Times New Roman" panose="02020603050405020304" pitchFamily="18" charset="0"/>
                <a:ea typeface="黑体" panose="02010609060101010101" pitchFamily="49" charset="-122"/>
              </a:rPr>
              <a:t> </a:t>
            </a:r>
            <a:br>
              <a:rPr kumimoji="1" lang="en-US" altLang="zh-CN" sz="1200" b="1">
                <a:solidFill>
                  <a:srgbClr val="000000"/>
                </a:solidFill>
                <a:latin typeface="Times New Roman" panose="02020603050405020304" pitchFamily="18" charset="0"/>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消散那眼光里面迷茫的忧伤。</a:t>
            </a:r>
          </a:p>
          <a:p>
            <a:pPr fontAlgn="base">
              <a:spcBef>
                <a:spcPct val="0"/>
              </a:spcBef>
              <a:spcAft>
                <a:spcPct val="0"/>
              </a:spcAft>
            </a:pPr>
            <a:r>
              <a:rPr kumimoji="1" lang="zh-CN" altLang="en-US" sz="2800" b="1">
                <a:solidFill>
                  <a:srgbClr val="FFFFCC"/>
                </a:solidFill>
                <a:latin typeface="黑体" panose="02010609060101010101" pitchFamily="49" charset="-122"/>
                <a:ea typeface="黑体" panose="02010609060101010101" pitchFamily="49" charset="-122"/>
              </a:rPr>
              <a:t>这女郎像枝丁香</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寂寞啊美丽又芬芳</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我多希望送她一枝丁香花</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交换那眼光里面哀怨的惆怅。 </a:t>
            </a:r>
            <a:br>
              <a:rPr kumimoji="1" lang="zh-CN" altLang="en-US"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丁香一样的姑娘</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消隐在悠长的雨巷</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多希望再次相逢</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在这寂寥的雨巷。 </a:t>
            </a:r>
            <a:br>
              <a:rPr kumimoji="1" lang="zh-CN" altLang="en-US"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她有丁香一样的颜色</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她有丁香一样的芬芳</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她像梦一样撑着油纸伞</a:t>
            </a:r>
            <a:r>
              <a:rPr kumimoji="1" lang="en-US" altLang="zh-CN" sz="2800" b="1">
                <a:solidFill>
                  <a:srgbClr val="FFFFCC"/>
                </a:solidFill>
                <a:latin typeface="黑体" panose="02010609060101010101" pitchFamily="49" charset="-122"/>
                <a:ea typeface="黑体" panose="02010609060101010101" pitchFamily="49" charset="-122"/>
              </a:rPr>
              <a:t>, </a:t>
            </a:r>
            <a:br>
              <a:rPr kumimoji="1" lang="en-US" altLang="zh-CN" sz="2800" b="1">
                <a:solidFill>
                  <a:srgbClr val="FFFFCC"/>
                </a:solidFill>
                <a:latin typeface="黑体" panose="02010609060101010101" pitchFamily="49" charset="-122"/>
                <a:ea typeface="黑体" panose="02010609060101010101" pitchFamily="49" charset="-122"/>
              </a:rPr>
            </a:br>
            <a:r>
              <a:rPr kumimoji="1" lang="zh-CN" altLang="en-US" sz="2800" b="1">
                <a:solidFill>
                  <a:srgbClr val="FFFFCC"/>
                </a:solidFill>
                <a:latin typeface="黑体" panose="02010609060101010101" pitchFamily="49" charset="-122"/>
                <a:ea typeface="黑体" panose="02010609060101010101" pitchFamily="49" charset="-122"/>
              </a:rPr>
              <a:t>飘过了雨巷。 </a:t>
            </a:r>
          </a:p>
          <a:p>
            <a:pPr fontAlgn="base">
              <a:spcBef>
                <a:spcPct val="0"/>
              </a:spcBef>
              <a:spcAft>
                <a:spcPct val="0"/>
              </a:spcAft>
            </a:pPr>
            <a:endParaRPr kumimoji="1" lang="en-US" altLang="zh-CN" sz="1200" b="1">
              <a:solidFill>
                <a:srgbClr val="FFFFCC"/>
              </a:solidFill>
              <a:latin typeface="Times New Roman" panose="02020603050405020304" pitchFamily="18" charset="0"/>
              <a:ea typeface="黑体" panose="02010609060101010101" pitchFamily="49" charset="-122"/>
            </a:endParaRPr>
          </a:p>
        </p:txBody>
      </p:sp>
      <p:pic>
        <p:nvPicPr>
          <p:cNvPr id="60427" name="yx.wma">
            <a:hlinkClick r:id="" action="ppaction://media"/>
          </p:cNvPr>
          <p:cNvPicPr>
            <a:picLocks noRot="1" noChangeAspect="1" noChangeArrowheads="1"/>
          </p:cNvPicPr>
          <p:nvPr>
            <a:audioFile r:link="rId1"/>
          </p:nvPr>
        </p:nvPicPr>
        <p:blipFill>
          <a:blip r:embed="rId3">
            <a:extLst>
              <a:ext uri="{28A0092B-C50C-407E-A947-70E740481C1C}">
                <a14:useLocalDpi xmlns:a14="http://schemas.microsoft.com/office/drawing/2010/main" val="0"/>
              </a:ext>
            </a:extLst>
          </a:blip>
          <a:srcRect/>
          <a:stretch>
            <a:fillRect/>
          </a:stretch>
        </p:blipFill>
        <p:spPr bwMode="auto">
          <a:xfrm>
            <a:off x="9829800" y="381000"/>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29831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60421"/>
                                        </p:tgtEl>
                                        <p:attrNameLst>
                                          <p:attrName>style.visibility</p:attrName>
                                        </p:attrNameLst>
                                      </p:cBhvr>
                                      <p:to>
                                        <p:strVal val="visible"/>
                                      </p:to>
                                    </p:set>
                                    <p:anim calcmode="lin" valueType="num">
                                      <p:cBhvr additive="base">
                                        <p:cTn id="7" dur="5000" fill="hold"/>
                                        <p:tgtEl>
                                          <p:spTgt spid="60421"/>
                                        </p:tgtEl>
                                        <p:attrNameLst>
                                          <p:attrName>ppt_x</p:attrName>
                                        </p:attrNameLst>
                                      </p:cBhvr>
                                      <p:tavLst>
                                        <p:tav tm="0">
                                          <p:val>
                                            <p:strVal val="#ppt_x"/>
                                          </p:val>
                                        </p:tav>
                                        <p:tav tm="100000">
                                          <p:val>
                                            <p:strVal val="#ppt_x"/>
                                          </p:val>
                                        </p:tav>
                                      </p:tavLst>
                                    </p:anim>
                                    <p:anim calcmode="lin" valueType="num">
                                      <p:cBhvr additive="base">
                                        <p:cTn id="8" dur="5000" fill="hold"/>
                                        <p:tgtEl>
                                          <p:spTgt spid="6042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0422"/>
                                        </p:tgtEl>
                                        <p:attrNameLst>
                                          <p:attrName>style.visibility</p:attrName>
                                        </p:attrNameLst>
                                      </p:cBhvr>
                                      <p:to>
                                        <p:strVal val="visible"/>
                                      </p:to>
                                    </p:set>
                                    <p:anim calcmode="lin" valueType="num">
                                      <p:cBhvr additive="base">
                                        <p:cTn id="13" dur="500" fill="hold"/>
                                        <p:tgtEl>
                                          <p:spTgt spid="60422"/>
                                        </p:tgtEl>
                                        <p:attrNameLst>
                                          <p:attrName>ppt_x</p:attrName>
                                        </p:attrNameLst>
                                      </p:cBhvr>
                                      <p:tavLst>
                                        <p:tav tm="0">
                                          <p:val>
                                            <p:strVal val="0-#ppt_w/2"/>
                                          </p:val>
                                        </p:tav>
                                        <p:tav tm="100000">
                                          <p:val>
                                            <p:strVal val="#ppt_x"/>
                                          </p:val>
                                        </p:tav>
                                      </p:tavLst>
                                    </p:anim>
                                    <p:anim calcmode="lin" valueType="num">
                                      <p:cBhvr additive="base">
                                        <p:cTn id="14" dur="500" fill="hold"/>
                                        <p:tgtEl>
                                          <p:spTgt spid="6042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60423"/>
                                        </p:tgtEl>
                                        <p:attrNameLst>
                                          <p:attrName>style.visibility</p:attrName>
                                        </p:attrNameLst>
                                      </p:cBhvr>
                                      <p:to>
                                        <p:strVal val="visible"/>
                                      </p:to>
                                    </p:set>
                                    <p:anim calcmode="lin" valueType="num">
                                      <p:cBhvr additive="base">
                                        <p:cTn id="19" dur="500" fill="hold"/>
                                        <p:tgtEl>
                                          <p:spTgt spid="60423"/>
                                        </p:tgtEl>
                                        <p:attrNameLst>
                                          <p:attrName>ppt_x</p:attrName>
                                        </p:attrNameLst>
                                      </p:cBhvr>
                                      <p:tavLst>
                                        <p:tav tm="0">
                                          <p:val>
                                            <p:strVal val="1+#ppt_w/2"/>
                                          </p:val>
                                        </p:tav>
                                        <p:tav tm="100000">
                                          <p:val>
                                            <p:strVal val="#ppt_x"/>
                                          </p:val>
                                        </p:tav>
                                      </p:tavLst>
                                    </p:anim>
                                    <p:anim calcmode="lin" valueType="num">
                                      <p:cBhvr additive="base">
                                        <p:cTn id="20" dur="500" fill="hold"/>
                                        <p:tgtEl>
                                          <p:spTgt spid="6042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0425"/>
                                        </p:tgtEl>
                                        <p:attrNameLst>
                                          <p:attrName>style.visibility</p:attrName>
                                        </p:attrNameLst>
                                      </p:cBhvr>
                                      <p:to>
                                        <p:strVal val="visible"/>
                                      </p:to>
                                    </p:set>
                                    <p:anim calcmode="lin" valueType="num">
                                      <p:cBhvr additive="base">
                                        <p:cTn id="25" dur="500" fill="hold"/>
                                        <p:tgtEl>
                                          <p:spTgt spid="60425"/>
                                        </p:tgtEl>
                                        <p:attrNameLst>
                                          <p:attrName>ppt_x</p:attrName>
                                        </p:attrNameLst>
                                      </p:cBhvr>
                                      <p:tavLst>
                                        <p:tav tm="0">
                                          <p:val>
                                            <p:strVal val="0-#ppt_w/2"/>
                                          </p:val>
                                        </p:tav>
                                        <p:tav tm="100000">
                                          <p:val>
                                            <p:strVal val="#ppt_x"/>
                                          </p:val>
                                        </p:tav>
                                      </p:tavLst>
                                    </p:anim>
                                    <p:anim calcmode="lin" valueType="num">
                                      <p:cBhvr additive="base">
                                        <p:cTn id="26" dur="500" fill="hold"/>
                                        <p:tgtEl>
                                          <p:spTgt spid="60425"/>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60426"/>
                                        </p:tgtEl>
                                        <p:attrNameLst>
                                          <p:attrName>style.visibility</p:attrName>
                                        </p:attrNameLst>
                                      </p:cBhvr>
                                      <p:to>
                                        <p:strVal val="visible"/>
                                      </p:to>
                                    </p:set>
                                    <p:anim calcmode="lin" valueType="num">
                                      <p:cBhvr additive="base">
                                        <p:cTn id="31" dur="500" fill="hold"/>
                                        <p:tgtEl>
                                          <p:spTgt spid="60426"/>
                                        </p:tgtEl>
                                        <p:attrNameLst>
                                          <p:attrName>ppt_x</p:attrName>
                                        </p:attrNameLst>
                                      </p:cBhvr>
                                      <p:tavLst>
                                        <p:tav tm="0">
                                          <p:val>
                                            <p:strVal val="1+#ppt_w/2"/>
                                          </p:val>
                                        </p:tav>
                                        <p:tav tm="100000">
                                          <p:val>
                                            <p:strVal val="#ppt_x"/>
                                          </p:val>
                                        </p:tav>
                                      </p:tavLst>
                                    </p:anim>
                                    <p:anim calcmode="lin" valueType="num">
                                      <p:cBhvr additive="base">
                                        <p:cTn id="32" dur="500" fill="hold"/>
                                        <p:tgtEl>
                                          <p:spTgt spid="60426"/>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500"/>
                            </p:stCondLst>
                            <p:childTnLst>
                              <p:par>
                                <p:cTn id="34" presetID="1" presetClass="mediacall" presetSubtype="0" fill="hold" nodeType="afterEffect">
                                  <p:stCondLst>
                                    <p:cond delay="0"/>
                                  </p:stCondLst>
                                  <p:childTnLst>
                                    <p:cmd type="call" cmd="playFrom(0.0)">
                                      <p:cBhvr>
                                        <p:cTn id="35" dur="1" fill="hold"/>
                                        <p:tgtEl>
                                          <p:spTgt spid="6042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36" fill="hold" display="0">
                  <p:stCondLst>
                    <p:cond delay="indefinite"/>
                  </p:stCondLst>
                  <p:endCondLst>
                    <p:cond evt="onNext" delay="0">
                      <p:tgtEl>
                        <p:sldTgt/>
                      </p:tgtEl>
                    </p:cond>
                    <p:cond evt="onPrev" delay="0">
                      <p:tgtEl>
                        <p:sldTgt/>
                      </p:tgtEl>
                    </p:cond>
                    <p:cond evt="onStopAudio" delay="0">
                      <p:tgtEl>
                        <p:sldTgt/>
                      </p:tgtEl>
                    </p:cond>
                  </p:endCondLst>
                </p:cTn>
                <p:tgtEl>
                  <p:spTgt spid="60427"/>
                </p:tgtEl>
              </p:cMediaNode>
            </p:audio>
          </p:childTnLst>
        </p:cTn>
      </p:par>
    </p:tnLst>
    <p:bldLst>
      <p:bldP spid="60421" grpId="0" autoUpdateAnimBg="0"/>
      <p:bldP spid="60422" grpId="0" animBg="1" autoUpdateAnimBg="0"/>
      <p:bldP spid="60423" grpId="0" animBg="1" autoUpdateAnimBg="0"/>
      <p:bldP spid="60425" grpId="0" animBg="1" autoUpdateAnimBg="0"/>
      <p:bldP spid="60426" grpId="0" animBg="1"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dirty="0"/>
          </a:p>
        </p:txBody>
      </p:sp>
      <p:sp>
        <p:nvSpPr>
          <p:cNvPr id="3" name="副标题 2"/>
          <p:cNvSpPr>
            <a:spLocks noGrp="1"/>
          </p:cNvSpPr>
          <p:nvPr>
            <p:ph type="subTitle" idx="1"/>
          </p:nvPr>
        </p:nvSpPr>
        <p:spPr/>
        <p:txBody>
          <a:bodyPr/>
          <a:lstStyle/>
          <a:p>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 y="0"/>
            <a:ext cx="10504170" cy="6858000"/>
          </a:xfrm>
          <a:prstGeom prst="rect">
            <a:avLst/>
          </a:prstGeom>
        </p:spPr>
      </p:pic>
    </p:spTree>
    <p:extLst>
      <p:ext uri="{BB962C8B-B14F-4D97-AF65-F5344CB8AC3E}">
        <p14:creationId xmlns:p14="http://schemas.microsoft.com/office/powerpoint/2010/main" val="13160635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1524000" y="0"/>
            <a:ext cx="2514600" cy="762000"/>
          </a:xfrm>
        </p:spPr>
        <p:txBody>
          <a:bodyPr/>
          <a:lstStyle/>
          <a:p>
            <a:pPr algn="l"/>
            <a:r>
              <a:rPr lang="zh-CN" altLang="en-US" b="1">
                <a:solidFill>
                  <a:srgbClr val="FFFFCC"/>
                </a:solidFill>
                <a:ea typeface="黑体" panose="02010609060101010101" pitchFamily="49" charset="-122"/>
              </a:rPr>
              <a:t>背景简介</a:t>
            </a:r>
          </a:p>
        </p:txBody>
      </p:sp>
      <p:sp>
        <p:nvSpPr>
          <p:cNvPr id="65541" name="Rectangle 5"/>
          <p:cNvSpPr>
            <a:spLocks noChangeArrowheads="1"/>
          </p:cNvSpPr>
          <p:nvPr/>
        </p:nvSpPr>
        <p:spPr bwMode="auto">
          <a:xfrm>
            <a:off x="1981200" y="990601"/>
            <a:ext cx="8369300" cy="600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en-US" altLang="zh-CN" sz="2400" b="1">
                <a:solidFill>
                  <a:srgbClr val="FFFFCC"/>
                </a:solidFill>
                <a:latin typeface="黑体" panose="02010609060101010101" pitchFamily="49" charset="-122"/>
                <a:ea typeface="黑体" panose="02010609060101010101" pitchFamily="49" charset="-122"/>
              </a:rPr>
              <a:t>   </a:t>
            </a:r>
            <a:r>
              <a:rPr kumimoji="1" lang="en-US" altLang="zh-CN" sz="2400" b="1">
                <a:solidFill>
                  <a:srgbClr val="CCFFCC"/>
                </a:solidFill>
                <a:latin typeface="黑体" panose="02010609060101010101" pitchFamily="49" charset="-122"/>
                <a:ea typeface="黑体" panose="02010609060101010101" pitchFamily="49" charset="-122"/>
              </a:rPr>
              <a:t>《</a:t>
            </a:r>
            <a:r>
              <a:rPr kumimoji="1" lang="zh-CN" altLang="en-US" sz="2400" b="1">
                <a:solidFill>
                  <a:srgbClr val="CCFFCC"/>
                </a:solidFill>
                <a:latin typeface="黑体" panose="02010609060101010101" pitchFamily="49" charset="-122"/>
                <a:ea typeface="黑体" panose="02010609060101010101" pitchFamily="49" charset="-122"/>
              </a:rPr>
              <a:t>雨巷</a:t>
            </a:r>
            <a:r>
              <a:rPr kumimoji="1" lang="en-US" altLang="zh-CN" sz="2400" b="1">
                <a:solidFill>
                  <a:srgbClr val="CCFFCC"/>
                </a:solidFill>
                <a:latin typeface="黑体" panose="02010609060101010101" pitchFamily="49" charset="-122"/>
                <a:ea typeface="黑体" panose="02010609060101010101" pitchFamily="49" charset="-122"/>
              </a:rPr>
              <a:t>》</a:t>
            </a:r>
            <a:r>
              <a:rPr kumimoji="1" lang="zh-CN" altLang="en-US" sz="2400" b="1">
                <a:solidFill>
                  <a:srgbClr val="CCFFCC"/>
                </a:solidFill>
                <a:latin typeface="黑体" panose="02010609060101010101" pitchFamily="49" charset="-122"/>
                <a:ea typeface="黑体" panose="02010609060101010101" pitchFamily="49" charset="-122"/>
              </a:rPr>
              <a:t>产生的</a:t>
            </a:r>
            <a:r>
              <a:rPr kumimoji="1" lang="en-US" altLang="zh-CN" sz="2400" b="1">
                <a:solidFill>
                  <a:srgbClr val="CCFFCC"/>
                </a:solidFill>
                <a:latin typeface="黑体" panose="02010609060101010101" pitchFamily="49" charset="-122"/>
                <a:ea typeface="黑体" panose="02010609060101010101" pitchFamily="49" charset="-122"/>
              </a:rPr>
              <a:t>1927</a:t>
            </a:r>
            <a:r>
              <a:rPr kumimoji="1" lang="zh-CN" altLang="en-US" sz="2400" b="1">
                <a:solidFill>
                  <a:srgbClr val="CCFFCC"/>
                </a:solidFill>
                <a:latin typeface="黑体" panose="02010609060101010101" pitchFamily="49" charset="-122"/>
                <a:ea typeface="黑体" panose="02010609060101010101" pitchFamily="49" charset="-122"/>
              </a:rPr>
              <a:t>年夏天，是中国历史上一个最黑暗的时代。反动派对革命者的血腥屠杀，造成了笼罩全国的白色恐怖。原来热烈响应了革命的青年，一下子从火的高潮堕入了夜的深渊。他们中的一部分人，找不到革命的前途。他们在痛苦中陷于彷徨迷惘，他们在失望中渴求着新的希望的出现，在阴霾中盼望飘起绚丽的彩虹。</a:t>
            </a:r>
            <a:r>
              <a:rPr kumimoji="1" lang="en-US" altLang="zh-CN" sz="2400" b="1">
                <a:solidFill>
                  <a:srgbClr val="CCFFCC"/>
                </a:solidFill>
                <a:latin typeface="黑体" panose="02010609060101010101" pitchFamily="49" charset="-122"/>
                <a:ea typeface="黑体" panose="02010609060101010101" pitchFamily="49" charset="-122"/>
              </a:rPr>
              <a:t>《</a:t>
            </a:r>
            <a:r>
              <a:rPr kumimoji="1" lang="zh-CN" altLang="en-US" sz="2400" b="1">
                <a:solidFill>
                  <a:srgbClr val="CCFFCC"/>
                </a:solidFill>
                <a:latin typeface="黑体" panose="02010609060101010101" pitchFamily="49" charset="-122"/>
                <a:ea typeface="黑体" panose="02010609060101010101" pitchFamily="49" charset="-122"/>
              </a:rPr>
              <a:t>雨巷</a:t>
            </a:r>
            <a:r>
              <a:rPr kumimoji="1" lang="en-US" altLang="zh-CN" sz="2400" b="1">
                <a:solidFill>
                  <a:srgbClr val="CCFFCC"/>
                </a:solidFill>
                <a:latin typeface="黑体" panose="02010609060101010101" pitchFamily="49" charset="-122"/>
                <a:ea typeface="黑体" panose="02010609060101010101" pitchFamily="49" charset="-122"/>
              </a:rPr>
              <a:t>》</a:t>
            </a:r>
            <a:r>
              <a:rPr kumimoji="1" lang="zh-CN" altLang="en-US" sz="2400" b="1">
                <a:solidFill>
                  <a:srgbClr val="CCFFCC"/>
                </a:solidFill>
                <a:latin typeface="黑体" panose="02010609060101010101" pitchFamily="49" charset="-122"/>
                <a:ea typeface="黑体" panose="02010609060101010101" pitchFamily="49" charset="-122"/>
              </a:rPr>
              <a:t>就是一部分进步青年这种心境的反映。</a:t>
            </a:r>
          </a:p>
          <a:p>
            <a:pPr fontAlgn="base">
              <a:spcBef>
                <a:spcPct val="0"/>
              </a:spcBef>
              <a:spcAft>
                <a:spcPct val="0"/>
              </a:spcAft>
            </a:pPr>
            <a:r>
              <a:rPr kumimoji="1" lang="zh-CN" altLang="en-US" sz="2400" b="1">
                <a:solidFill>
                  <a:srgbClr val="CCFFCC"/>
                </a:solidFill>
                <a:latin typeface="黑体" panose="02010609060101010101" pitchFamily="49" charset="-122"/>
                <a:ea typeface="黑体" panose="02010609060101010101" pitchFamily="49" charset="-122"/>
              </a:rPr>
              <a:t>    戴望舒写这首诗的时候只有二十一二岁。一年多以前，他与同学杜衡、施蛰存、刘呐鸥一起从事革命的文艺活动，并加入了共产主义青年团，用他的热情的笔投入了党的宣传工作。</a:t>
            </a:r>
            <a:r>
              <a:rPr kumimoji="1" lang="en-US" altLang="zh-CN" sz="2400" b="1">
                <a:solidFill>
                  <a:srgbClr val="CCFFCC"/>
                </a:solidFill>
                <a:latin typeface="黑体" panose="02010609060101010101" pitchFamily="49" charset="-122"/>
                <a:ea typeface="黑体" panose="02010609060101010101" pitchFamily="49" charset="-122"/>
              </a:rPr>
              <a:t>1927</a:t>
            </a:r>
            <a:r>
              <a:rPr kumimoji="1" lang="zh-CN" altLang="en-US" sz="2400" b="1">
                <a:solidFill>
                  <a:srgbClr val="CCFFCC"/>
                </a:solidFill>
                <a:latin typeface="黑体" panose="02010609060101010101" pitchFamily="49" charset="-122"/>
                <a:ea typeface="黑体" panose="02010609060101010101" pitchFamily="49" charset="-122"/>
              </a:rPr>
              <a:t>年</a:t>
            </a:r>
            <a:r>
              <a:rPr kumimoji="1" lang="en-US" altLang="zh-CN" sz="2400" b="1">
                <a:solidFill>
                  <a:srgbClr val="CCFFCC"/>
                </a:solidFill>
                <a:latin typeface="黑体" panose="02010609060101010101" pitchFamily="49" charset="-122"/>
                <a:ea typeface="黑体" panose="02010609060101010101" pitchFamily="49" charset="-122"/>
              </a:rPr>
              <a:t>3</a:t>
            </a:r>
            <a:r>
              <a:rPr kumimoji="1" lang="zh-CN" altLang="en-US" sz="2400" b="1">
                <a:solidFill>
                  <a:srgbClr val="CCFFCC"/>
                </a:solidFill>
                <a:latin typeface="黑体" panose="02010609060101010101" pitchFamily="49" charset="-122"/>
                <a:ea typeface="黑体" panose="02010609060101010101" pitchFamily="49" charset="-122"/>
              </a:rPr>
              <a:t>月，还因宣传革命而被反动当局逮捕拘留过。</a:t>
            </a:r>
            <a:r>
              <a:rPr kumimoji="1" lang="zh-CN" altLang="en-US" sz="2400" b="1">
                <a:solidFill>
                  <a:srgbClr val="CCFFCC"/>
                </a:solidFill>
                <a:latin typeface="Times New Roman" panose="02020603050405020304" pitchFamily="18" charset="0"/>
                <a:ea typeface="黑体" panose="02010609060101010101" pitchFamily="49" charset="-122"/>
              </a:rPr>
              <a:t>“</a:t>
            </a:r>
            <a:r>
              <a:rPr kumimoji="1" lang="zh-CN" altLang="en-US" sz="2400" b="1">
                <a:solidFill>
                  <a:srgbClr val="CCFFCC"/>
                </a:solidFill>
                <a:latin typeface="黑体" panose="02010609060101010101" pitchFamily="49" charset="-122"/>
                <a:ea typeface="黑体" panose="02010609060101010101" pitchFamily="49" charset="-122"/>
              </a:rPr>
              <a:t>四，一二</a:t>
            </a:r>
            <a:r>
              <a:rPr kumimoji="1" lang="zh-CN" altLang="en-US" sz="2400" b="1">
                <a:solidFill>
                  <a:srgbClr val="CCFFCC"/>
                </a:solidFill>
                <a:latin typeface="Times New Roman" panose="02020603050405020304" pitchFamily="18" charset="0"/>
                <a:ea typeface="黑体" panose="02010609060101010101" pitchFamily="49" charset="-122"/>
              </a:rPr>
              <a:t>”</a:t>
            </a:r>
            <a:r>
              <a:rPr kumimoji="1" lang="zh-CN" altLang="en-US" sz="2400" b="1">
                <a:solidFill>
                  <a:srgbClr val="CCFFCC"/>
                </a:solidFill>
                <a:latin typeface="黑体" panose="02010609060101010101" pitchFamily="49" charset="-122"/>
                <a:ea typeface="黑体" panose="02010609060101010101" pitchFamily="49" charset="-122"/>
              </a:rPr>
              <a:t>政变后，他隐居江苏松江，在孤寂中嚼味着</a:t>
            </a:r>
            <a:r>
              <a:rPr kumimoji="1" lang="zh-CN" altLang="en-US" sz="2400" b="1">
                <a:solidFill>
                  <a:srgbClr val="CCFFCC"/>
                </a:solidFill>
                <a:latin typeface="Times New Roman" panose="02020603050405020304" pitchFamily="18" charset="0"/>
                <a:ea typeface="黑体" panose="02010609060101010101" pitchFamily="49" charset="-122"/>
              </a:rPr>
              <a:t>“</a:t>
            </a:r>
            <a:r>
              <a:rPr kumimoji="1" lang="zh-CN" altLang="en-US" sz="2400" b="1">
                <a:solidFill>
                  <a:srgbClr val="CCFFCC"/>
                </a:solidFill>
                <a:latin typeface="黑体" panose="02010609060101010101" pitchFamily="49" charset="-122"/>
                <a:ea typeface="黑体" panose="02010609060101010101" pitchFamily="49" charset="-122"/>
              </a:rPr>
              <a:t>在这个时代做中国人的苦恼</a:t>
            </a:r>
            <a:r>
              <a:rPr kumimoji="1" lang="zh-CN" altLang="en-US" sz="2400" b="1">
                <a:solidFill>
                  <a:srgbClr val="CCFFCC"/>
                </a:solidFill>
                <a:latin typeface="Times New Roman" panose="02020603050405020304" pitchFamily="18" charset="0"/>
                <a:ea typeface="黑体" panose="02010609060101010101" pitchFamily="49" charset="-122"/>
              </a:rPr>
              <a:t>”</a:t>
            </a:r>
            <a:r>
              <a:rPr kumimoji="1" lang="zh-CN" altLang="en-US" sz="2400" b="1">
                <a:solidFill>
                  <a:srgbClr val="CCFFCC"/>
                </a:solidFill>
                <a:latin typeface="黑体" panose="02010609060101010101" pitchFamily="49" charset="-122"/>
                <a:ea typeface="黑体" panose="02010609060101010101" pitchFamily="49" charset="-122"/>
              </a:rPr>
              <a:t>。（</a:t>
            </a:r>
            <a:r>
              <a:rPr kumimoji="1" lang="en-US" altLang="zh-CN" sz="2400" b="1">
                <a:solidFill>
                  <a:srgbClr val="CCFFCC"/>
                </a:solidFill>
                <a:latin typeface="黑体" panose="02010609060101010101" pitchFamily="49" charset="-122"/>
                <a:ea typeface="黑体" panose="02010609060101010101" pitchFamily="49" charset="-122"/>
              </a:rPr>
              <a:t>《</a:t>
            </a:r>
            <a:r>
              <a:rPr kumimoji="1" lang="zh-CN" altLang="en-US" sz="2400" b="1">
                <a:solidFill>
                  <a:srgbClr val="CCFFCC"/>
                </a:solidFill>
                <a:latin typeface="黑体" panose="02010609060101010101" pitchFamily="49" charset="-122"/>
                <a:ea typeface="黑体" panose="02010609060101010101" pitchFamily="49" charset="-122"/>
              </a:rPr>
              <a:t>望舒草</a:t>
            </a:r>
            <a:r>
              <a:rPr kumimoji="1" lang="en-US" altLang="zh-CN" sz="2400" b="1">
                <a:solidFill>
                  <a:srgbClr val="CCFFCC"/>
                </a:solidFill>
                <a:latin typeface="黑体" panose="02010609060101010101" pitchFamily="49" charset="-122"/>
                <a:ea typeface="黑体" panose="02010609060101010101" pitchFamily="49" charset="-122"/>
              </a:rPr>
              <a:t>/</a:t>
            </a:r>
            <a:r>
              <a:rPr kumimoji="1" lang="zh-CN" altLang="en-US" sz="2400" b="1">
                <a:solidFill>
                  <a:srgbClr val="CCFFCC"/>
                </a:solidFill>
                <a:latin typeface="黑体" panose="02010609060101010101" pitchFamily="49" charset="-122"/>
                <a:ea typeface="黑体" panose="02010609060101010101" pitchFamily="49" charset="-122"/>
              </a:rPr>
              <a:t>序</a:t>
            </a:r>
            <a:r>
              <a:rPr kumimoji="1" lang="en-US" altLang="zh-CN" sz="2400" b="1">
                <a:solidFill>
                  <a:srgbClr val="CCFFCC"/>
                </a:solidFill>
                <a:latin typeface="黑体" panose="02010609060101010101" pitchFamily="49" charset="-122"/>
                <a:ea typeface="黑体" panose="02010609060101010101" pitchFamily="49" charset="-122"/>
              </a:rPr>
              <a:t>》</a:t>
            </a:r>
            <a:r>
              <a:rPr kumimoji="1" lang="zh-CN" altLang="en-US" sz="2400" b="1">
                <a:solidFill>
                  <a:srgbClr val="CCFFCC"/>
                </a:solidFill>
                <a:latin typeface="黑体" panose="02010609060101010101" pitchFamily="49" charset="-122"/>
                <a:ea typeface="黑体" panose="02010609060101010101" pitchFamily="49" charset="-122"/>
              </a:rPr>
              <a:t>）他这时候所写的</a:t>
            </a:r>
            <a:r>
              <a:rPr kumimoji="1" lang="en-US" altLang="zh-CN" sz="2400" b="1">
                <a:solidFill>
                  <a:srgbClr val="CCFFCC"/>
                </a:solidFill>
                <a:latin typeface="黑体" panose="02010609060101010101" pitchFamily="49" charset="-122"/>
                <a:ea typeface="黑体" panose="02010609060101010101" pitchFamily="49" charset="-122"/>
              </a:rPr>
              <a:t>《</a:t>
            </a:r>
            <a:r>
              <a:rPr kumimoji="1" lang="zh-CN" altLang="en-US" sz="2400" b="1">
                <a:solidFill>
                  <a:srgbClr val="CCFFCC"/>
                </a:solidFill>
                <a:latin typeface="黑体" panose="02010609060101010101" pitchFamily="49" charset="-122"/>
                <a:ea typeface="黑体" panose="02010609060101010101" pitchFamily="49" charset="-122"/>
              </a:rPr>
              <a:t>雨巷</a:t>
            </a:r>
            <a:r>
              <a:rPr kumimoji="1" lang="en-US" altLang="zh-CN" sz="2400" b="1">
                <a:solidFill>
                  <a:srgbClr val="CCFFCC"/>
                </a:solidFill>
                <a:latin typeface="黑体" panose="02010609060101010101" pitchFamily="49" charset="-122"/>
                <a:ea typeface="黑体" panose="02010609060101010101" pitchFamily="49" charset="-122"/>
              </a:rPr>
              <a:t>》</a:t>
            </a:r>
            <a:r>
              <a:rPr kumimoji="1" lang="zh-CN" altLang="en-US" sz="2400" b="1">
                <a:solidFill>
                  <a:srgbClr val="CCFFCC"/>
                </a:solidFill>
                <a:latin typeface="黑体" panose="02010609060101010101" pitchFamily="49" charset="-122"/>
                <a:ea typeface="黑体" panose="02010609060101010101" pitchFamily="49" charset="-122"/>
              </a:rPr>
              <a:t>等诗中便自然贮满了彷徨失望和感伤痛苦的情绪。</a:t>
            </a:r>
            <a:br>
              <a:rPr kumimoji="1" lang="zh-CN" altLang="en-US" sz="2400" b="1">
                <a:solidFill>
                  <a:srgbClr val="CCFFCC"/>
                </a:solidFill>
                <a:latin typeface="黑体" panose="02010609060101010101" pitchFamily="49" charset="-122"/>
                <a:ea typeface="黑体" panose="02010609060101010101" pitchFamily="49" charset="-122"/>
              </a:rPr>
            </a:br>
            <a:endParaRPr kumimoji="1" lang="zh-CN" altLang="en-US" sz="2400" b="1">
              <a:solidFill>
                <a:srgbClr val="CCFFCC"/>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717858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5541"/>
                                        </p:tgtEl>
                                        <p:attrNameLst>
                                          <p:attrName>style.visibility</p:attrName>
                                        </p:attrNameLst>
                                      </p:cBhvr>
                                      <p:to>
                                        <p:strVal val="visible"/>
                                      </p:to>
                                    </p:set>
                                    <p:animEffect transition="in" filter="checkerboard(across)">
                                      <p:cBhvr>
                                        <p:cTn id="7" dur="500"/>
                                        <p:tgtEl>
                                          <p:spTgt spid="655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1"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30724" name="Rectangle 4"/>
          <p:cNvSpPr>
            <a:spLocks noChangeArrowheads="1"/>
          </p:cNvSpPr>
          <p:nvPr>
            <p:ph type="title"/>
          </p:nvPr>
        </p:nvSpPr>
        <p:spPr>
          <a:xfrm>
            <a:off x="1524000" y="0"/>
            <a:ext cx="3124200" cy="685800"/>
          </a:xfrm>
          <a:noFill/>
          <a:ln/>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a:r>
              <a:rPr lang="zh-CN" altLang="en-US" sz="4800" b="1">
                <a:solidFill>
                  <a:srgbClr val="FFFFCC"/>
                </a:solidFill>
                <a:ea typeface="黑体" panose="02010609060101010101" pitchFamily="49" charset="-122"/>
              </a:rPr>
              <a:t>意象情感</a:t>
            </a:r>
          </a:p>
        </p:txBody>
      </p:sp>
      <p:sp>
        <p:nvSpPr>
          <p:cNvPr id="30726" name="Rectangle 6"/>
          <p:cNvSpPr>
            <a:spLocks noChangeArrowheads="1"/>
          </p:cNvSpPr>
          <p:nvPr/>
        </p:nvSpPr>
        <p:spPr bwMode="auto">
          <a:xfrm>
            <a:off x="1828800" y="1600200"/>
            <a:ext cx="32004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041400" indent="-1041400" defTabSz="952500">
              <a:tabLst>
                <a:tab pos="952500" algn="l"/>
              </a:tabLst>
              <a:defRPr kumimoji="1" sz="2400">
                <a:solidFill>
                  <a:schemeClr val="tx1"/>
                </a:solidFill>
                <a:latin typeface="Times New Roman" panose="02020603050405020304" pitchFamily="18" charset="0"/>
                <a:ea typeface="宋体" panose="02010600030101010101" pitchFamily="2" charset="-122"/>
              </a:defRPr>
            </a:lvl1pPr>
            <a:lvl2pPr marL="1517650" indent="-285750" defTabSz="952500">
              <a:tabLst>
                <a:tab pos="952500" algn="l"/>
              </a:tabLst>
              <a:defRPr kumimoji="1" sz="2400">
                <a:solidFill>
                  <a:schemeClr val="tx1"/>
                </a:solidFill>
                <a:latin typeface="Times New Roman" panose="02020603050405020304" pitchFamily="18" charset="0"/>
                <a:ea typeface="宋体" panose="02010600030101010101" pitchFamily="2" charset="-122"/>
              </a:defRPr>
            </a:lvl2pPr>
            <a:lvl3pPr marL="1936750" indent="-228600" defTabSz="952500">
              <a:tabLst>
                <a:tab pos="952500" algn="l"/>
              </a:tabLst>
              <a:defRPr kumimoji="1" sz="2400">
                <a:solidFill>
                  <a:schemeClr val="tx1"/>
                </a:solidFill>
                <a:latin typeface="Times New Roman" panose="02020603050405020304" pitchFamily="18" charset="0"/>
                <a:ea typeface="宋体" panose="02010600030101010101" pitchFamily="2" charset="-122"/>
              </a:defRPr>
            </a:lvl3pPr>
            <a:lvl4pPr marL="2355850" indent="-228600" defTabSz="952500">
              <a:tabLst>
                <a:tab pos="952500" algn="l"/>
              </a:tabLst>
              <a:defRPr kumimoji="1" sz="2400">
                <a:solidFill>
                  <a:schemeClr val="tx1"/>
                </a:solidFill>
                <a:latin typeface="Times New Roman" panose="02020603050405020304" pitchFamily="18" charset="0"/>
                <a:ea typeface="宋体" panose="02010600030101010101" pitchFamily="2" charset="-122"/>
              </a:defRPr>
            </a:lvl4pPr>
            <a:lvl5pPr marL="2774950" indent="-228600" defTabSz="952500">
              <a:tabLst>
                <a:tab pos="952500" algn="l"/>
              </a:tabLst>
              <a:defRPr kumimoji="1" sz="2400">
                <a:solidFill>
                  <a:schemeClr val="tx1"/>
                </a:solidFill>
                <a:latin typeface="Times New Roman" panose="02020603050405020304" pitchFamily="18" charset="0"/>
                <a:ea typeface="宋体" panose="02010600030101010101" pitchFamily="2" charset="-122"/>
              </a:defRPr>
            </a:lvl5pPr>
            <a:lvl6pPr marL="3232150" indent="-228600" defTabSz="952500" fontAlgn="base">
              <a:spcBef>
                <a:spcPct val="0"/>
              </a:spcBef>
              <a:spcAft>
                <a:spcPct val="0"/>
              </a:spcAft>
              <a:tabLst>
                <a:tab pos="952500" algn="l"/>
              </a:tabLst>
              <a:defRPr kumimoji="1" sz="2400">
                <a:solidFill>
                  <a:schemeClr val="tx1"/>
                </a:solidFill>
                <a:latin typeface="Times New Roman" panose="02020603050405020304" pitchFamily="18" charset="0"/>
                <a:ea typeface="宋体" panose="02010600030101010101" pitchFamily="2" charset="-122"/>
              </a:defRPr>
            </a:lvl6pPr>
            <a:lvl7pPr marL="3689350" indent="-228600" defTabSz="952500" fontAlgn="base">
              <a:spcBef>
                <a:spcPct val="0"/>
              </a:spcBef>
              <a:spcAft>
                <a:spcPct val="0"/>
              </a:spcAft>
              <a:tabLst>
                <a:tab pos="952500" algn="l"/>
              </a:tabLst>
              <a:defRPr kumimoji="1" sz="2400">
                <a:solidFill>
                  <a:schemeClr val="tx1"/>
                </a:solidFill>
                <a:latin typeface="Times New Roman" panose="02020603050405020304" pitchFamily="18" charset="0"/>
                <a:ea typeface="宋体" panose="02010600030101010101" pitchFamily="2" charset="-122"/>
              </a:defRPr>
            </a:lvl7pPr>
            <a:lvl8pPr marL="4146550" indent="-228600" defTabSz="952500" fontAlgn="base">
              <a:spcBef>
                <a:spcPct val="0"/>
              </a:spcBef>
              <a:spcAft>
                <a:spcPct val="0"/>
              </a:spcAft>
              <a:tabLst>
                <a:tab pos="952500" algn="l"/>
              </a:tabLst>
              <a:defRPr kumimoji="1" sz="2400">
                <a:solidFill>
                  <a:schemeClr val="tx1"/>
                </a:solidFill>
                <a:latin typeface="Times New Roman" panose="02020603050405020304" pitchFamily="18" charset="0"/>
                <a:ea typeface="宋体" panose="02010600030101010101" pitchFamily="2" charset="-122"/>
              </a:defRPr>
            </a:lvl8pPr>
            <a:lvl9pPr marL="4603750" indent="-228600" defTabSz="952500" fontAlgn="base">
              <a:spcBef>
                <a:spcPct val="0"/>
              </a:spcBef>
              <a:spcAft>
                <a:spcPct val="0"/>
              </a:spcAft>
              <a:tabLst>
                <a:tab pos="952500" algn="l"/>
              </a:tabLs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20000"/>
              </a:spcBef>
              <a:spcAft>
                <a:spcPct val="0"/>
              </a:spcAft>
            </a:pPr>
            <a:r>
              <a:rPr lang="zh-CN" altLang="en-US" sz="3200" b="1">
                <a:solidFill>
                  <a:srgbClr val="FFCCCC"/>
                </a:solidFill>
                <a:latin typeface="黑体" panose="02010609060101010101" pitchFamily="49" charset="-122"/>
                <a:ea typeface="黑体" panose="02010609060101010101" pitchFamily="49" charset="-122"/>
              </a:rPr>
              <a:t>明确：有</a:t>
            </a:r>
            <a:r>
              <a:rPr lang="en-US" altLang="zh-CN" sz="3200" b="1">
                <a:solidFill>
                  <a:srgbClr val="FFCCCC"/>
                </a:solidFill>
                <a:latin typeface="黑体" panose="02010609060101010101" pitchFamily="49" charset="-122"/>
                <a:ea typeface="黑体" panose="02010609060101010101" pitchFamily="49" charset="-122"/>
              </a:rPr>
              <a:t>6</a:t>
            </a:r>
            <a:r>
              <a:rPr lang="zh-CN" altLang="en-US" sz="3200" b="1">
                <a:solidFill>
                  <a:srgbClr val="FFCCCC"/>
                </a:solidFill>
                <a:latin typeface="黑体" panose="02010609060101010101" pitchFamily="49" charset="-122"/>
                <a:ea typeface="黑体" panose="02010609060101010101" pitchFamily="49" charset="-122"/>
              </a:rPr>
              <a:t>个   </a:t>
            </a:r>
            <a:endParaRPr lang="zh-CN" altLang="en-US" sz="2000" b="1">
              <a:solidFill>
                <a:srgbClr val="FFCCCC"/>
              </a:solidFill>
              <a:latin typeface="黑体" panose="02010609060101010101" pitchFamily="49" charset="-122"/>
              <a:ea typeface="黑体" panose="02010609060101010101" pitchFamily="49" charset="-122"/>
            </a:endParaRPr>
          </a:p>
        </p:txBody>
      </p:sp>
      <p:sp>
        <p:nvSpPr>
          <p:cNvPr id="30730" name="Rectangle 10"/>
          <p:cNvSpPr>
            <a:spLocks noChangeArrowheads="1"/>
          </p:cNvSpPr>
          <p:nvPr/>
        </p:nvSpPr>
        <p:spPr bwMode="auto">
          <a:xfrm>
            <a:off x="2209801" y="887414"/>
            <a:ext cx="636424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200" b="1">
                <a:solidFill>
                  <a:srgbClr val="CCFFCC"/>
                </a:solidFill>
                <a:latin typeface="黑体" panose="02010609060101010101" pitchFamily="49" charset="-122"/>
                <a:ea typeface="黑体" panose="02010609060101010101" pitchFamily="49" charset="-122"/>
              </a:rPr>
              <a:t>全文当中有哪些意象？有何作用？</a:t>
            </a:r>
          </a:p>
        </p:txBody>
      </p:sp>
      <p:grpSp>
        <p:nvGrpSpPr>
          <p:cNvPr id="30731" name="Group 11"/>
          <p:cNvGrpSpPr>
            <a:grpSpLocks/>
          </p:cNvGrpSpPr>
          <p:nvPr/>
        </p:nvGrpSpPr>
        <p:grpSpPr bwMode="auto">
          <a:xfrm>
            <a:off x="1828802" y="2867026"/>
            <a:ext cx="2059203" cy="2742937"/>
            <a:chOff x="956" y="1356"/>
            <a:chExt cx="395" cy="942"/>
          </a:xfrm>
        </p:grpSpPr>
        <p:sp>
          <p:nvSpPr>
            <p:cNvPr id="30732" name="Text Box 12"/>
            <p:cNvSpPr txBox="1">
              <a:spLocks noChangeArrowheads="1"/>
            </p:cNvSpPr>
            <p:nvPr/>
          </p:nvSpPr>
          <p:spPr bwMode="auto">
            <a:xfrm>
              <a:off x="960" y="1356"/>
              <a:ext cx="391" cy="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600" b="1">
                  <a:solidFill>
                    <a:srgbClr val="FFFFFF"/>
                  </a:solidFill>
                  <a:latin typeface="Times New Roman" panose="02020603050405020304" pitchFamily="18" charset="0"/>
                  <a:ea typeface="黑体" panose="02010609060101010101" pitchFamily="49" charset="-122"/>
                </a:rPr>
                <a:t>背景道具</a:t>
              </a:r>
            </a:p>
          </p:txBody>
        </p:sp>
        <p:sp>
          <p:nvSpPr>
            <p:cNvPr id="30733" name="Text Box 13"/>
            <p:cNvSpPr txBox="1">
              <a:spLocks noChangeArrowheads="1"/>
            </p:cNvSpPr>
            <p:nvPr/>
          </p:nvSpPr>
          <p:spPr bwMode="auto">
            <a:xfrm>
              <a:off x="956" y="2076"/>
              <a:ext cx="391" cy="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600" b="1">
                  <a:solidFill>
                    <a:srgbClr val="FFFFFF"/>
                  </a:solidFill>
                  <a:latin typeface="Times New Roman" panose="02020603050405020304" pitchFamily="18" charset="0"/>
                  <a:ea typeface="黑体" panose="02010609060101010101" pitchFamily="49" charset="-122"/>
                </a:rPr>
                <a:t>人物形象</a:t>
              </a:r>
              <a:endParaRPr kumimoji="1" lang="zh-CN" altLang="en-US" sz="3600">
                <a:solidFill>
                  <a:srgbClr val="000000"/>
                </a:solidFill>
                <a:latin typeface="Times New Roman" panose="02020603050405020304" pitchFamily="18" charset="0"/>
                <a:ea typeface="黑体" panose="02010609060101010101" pitchFamily="49" charset="-122"/>
              </a:endParaRPr>
            </a:p>
          </p:txBody>
        </p:sp>
      </p:grpSp>
      <p:grpSp>
        <p:nvGrpSpPr>
          <p:cNvPr id="30734" name="Group 14"/>
          <p:cNvGrpSpPr>
            <a:grpSpLocks/>
          </p:cNvGrpSpPr>
          <p:nvPr/>
        </p:nvGrpSpPr>
        <p:grpSpPr bwMode="auto">
          <a:xfrm>
            <a:off x="4724401" y="2844800"/>
            <a:ext cx="5464175" cy="2762250"/>
            <a:chOff x="2016" y="1351"/>
            <a:chExt cx="1923" cy="937"/>
          </a:xfrm>
        </p:grpSpPr>
        <p:sp>
          <p:nvSpPr>
            <p:cNvPr id="30735" name="Text Box 15"/>
            <p:cNvSpPr txBox="1">
              <a:spLocks noChangeArrowheads="1"/>
            </p:cNvSpPr>
            <p:nvPr/>
          </p:nvSpPr>
          <p:spPr bwMode="auto">
            <a:xfrm>
              <a:off x="2016" y="1351"/>
              <a:ext cx="1923" cy="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600" b="1">
                  <a:solidFill>
                    <a:srgbClr val="00FF00"/>
                  </a:solidFill>
                  <a:latin typeface="黑体" panose="02010609060101010101" pitchFamily="49" charset="-122"/>
                  <a:ea typeface="黑体" panose="02010609060101010101" pitchFamily="49" charset="-122"/>
                </a:rPr>
                <a:t>雨巷  油纸伞  丁香 篱墙</a:t>
              </a:r>
              <a:endParaRPr kumimoji="1" lang="zh-CN" altLang="en-US" sz="3600" b="1">
                <a:solidFill>
                  <a:srgbClr val="FFFF00"/>
                </a:solidFill>
                <a:latin typeface="黑体" panose="02010609060101010101" pitchFamily="49" charset="-122"/>
                <a:ea typeface="黑体" panose="02010609060101010101" pitchFamily="49" charset="-122"/>
              </a:endParaRPr>
            </a:p>
          </p:txBody>
        </p:sp>
        <p:sp>
          <p:nvSpPr>
            <p:cNvPr id="30736" name="Text Box 16"/>
            <p:cNvSpPr txBox="1">
              <a:spLocks noChangeArrowheads="1"/>
            </p:cNvSpPr>
            <p:nvPr/>
          </p:nvSpPr>
          <p:spPr bwMode="auto">
            <a:xfrm>
              <a:off x="2116" y="2070"/>
              <a:ext cx="792" cy="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3600" b="1">
                  <a:solidFill>
                    <a:srgbClr val="FFCCCC"/>
                  </a:solidFill>
                  <a:latin typeface="黑体" panose="02010609060101010101" pitchFamily="49" charset="-122"/>
                  <a:ea typeface="黑体" panose="02010609060101010101" pitchFamily="49" charset="-122"/>
                </a:rPr>
                <a:t>我   姑娘</a:t>
              </a:r>
            </a:p>
          </p:txBody>
        </p:sp>
      </p:grpSp>
    </p:spTree>
    <p:extLst>
      <p:ext uri="{BB962C8B-B14F-4D97-AF65-F5344CB8AC3E}">
        <p14:creationId xmlns:p14="http://schemas.microsoft.com/office/powerpoint/2010/main" val="40908692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730"/>
                                        </p:tgtEl>
                                        <p:attrNameLst>
                                          <p:attrName>style.visibility</p:attrName>
                                        </p:attrNameLst>
                                      </p:cBhvr>
                                      <p:to>
                                        <p:strVal val="visible"/>
                                      </p:to>
                                    </p:set>
                                    <p:anim calcmode="lin" valueType="num">
                                      <p:cBhvr additive="base">
                                        <p:cTn id="7" dur="500" fill="hold"/>
                                        <p:tgtEl>
                                          <p:spTgt spid="30730"/>
                                        </p:tgtEl>
                                        <p:attrNameLst>
                                          <p:attrName>ppt_x</p:attrName>
                                        </p:attrNameLst>
                                      </p:cBhvr>
                                      <p:tavLst>
                                        <p:tav tm="0">
                                          <p:val>
                                            <p:strVal val="0-#ppt_w/2"/>
                                          </p:val>
                                        </p:tav>
                                        <p:tav tm="100000">
                                          <p:val>
                                            <p:strVal val="#ppt_x"/>
                                          </p:val>
                                        </p:tav>
                                      </p:tavLst>
                                    </p:anim>
                                    <p:anim calcmode="lin" valueType="num">
                                      <p:cBhvr additive="base">
                                        <p:cTn id="8" dur="500" fill="hold"/>
                                        <p:tgtEl>
                                          <p:spTgt spid="3073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726"/>
                                        </p:tgtEl>
                                        <p:attrNameLst>
                                          <p:attrName>style.visibility</p:attrName>
                                        </p:attrNameLst>
                                      </p:cBhvr>
                                      <p:to>
                                        <p:strVal val="visible"/>
                                      </p:to>
                                    </p:set>
                                    <p:anim calcmode="lin" valueType="num">
                                      <p:cBhvr additive="base">
                                        <p:cTn id="13" dur="500" fill="hold"/>
                                        <p:tgtEl>
                                          <p:spTgt spid="30726"/>
                                        </p:tgtEl>
                                        <p:attrNameLst>
                                          <p:attrName>ppt_x</p:attrName>
                                        </p:attrNameLst>
                                      </p:cBhvr>
                                      <p:tavLst>
                                        <p:tav tm="0">
                                          <p:val>
                                            <p:strVal val="0-#ppt_w/2"/>
                                          </p:val>
                                        </p:tav>
                                        <p:tav tm="100000">
                                          <p:val>
                                            <p:strVal val="#ppt_x"/>
                                          </p:val>
                                        </p:tav>
                                      </p:tavLst>
                                    </p:anim>
                                    <p:anim calcmode="lin" valueType="num">
                                      <p:cBhvr additive="base">
                                        <p:cTn id="14" dur="500" fill="hold"/>
                                        <p:tgtEl>
                                          <p:spTgt spid="3072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30731"/>
                                        </p:tgtEl>
                                        <p:attrNameLst>
                                          <p:attrName>style.visibility</p:attrName>
                                        </p:attrNameLst>
                                      </p:cBhvr>
                                      <p:to>
                                        <p:strVal val="visible"/>
                                      </p:to>
                                    </p:set>
                                    <p:anim calcmode="lin" valueType="num">
                                      <p:cBhvr additive="base">
                                        <p:cTn id="19" dur="500" fill="hold"/>
                                        <p:tgtEl>
                                          <p:spTgt spid="30731"/>
                                        </p:tgtEl>
                                        <p:attrNameLst>
                                          <p:attrName>ppt_x</p:attrName>
                                        </p:attrNameLst>
                                      </p:cBhvr>
                                      <p:tavLst>
                                        <p:tav tm="0">
                                          <p:val>
                                            <p:strVal val="0-#ppt_w/2"/>
                                          </p:val>
                                        </p:tav>
                                        <p:tav tm="100000">
                                          <p:val>
                                            <p:strVal val="#ppt_x"/>
                                          </p:val>
                                        </p:tav>
                                      </p:tavLst>
                                    </p:anim>
                                    <p:anim calcmode="lin" valueType="num">
                                      <p:cBhvr additive="base">
                                        <p:cTn id="20" dur="500" fill="hold"/>
                                        <p:tgtEl>
                                          <p:spTgt spid="30731"/>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30734"/>
                                        </p:tgtEl>
                                        <p:attrNameLst>
                                          <p:attrName>style.visibility</p:attrName>
                                        </p:attrNameLst>
                                      </p:cBhvr>
                                      <p:to>
                                        <p:strVal val="visible"/>
                                      </p:to>
                                    </p:set>
                                    <p:anim calcmode="lin" valueType="num">
                                      <p:cBhvr additive="base">
                                        <p:cTn id="25" dur="500" fill="hold"/>
                                        <p:tgtEl>
                                          <p:spTgt spid="30734"/>
                                        </p:tgtEl>
                                        <p:attrNameLst>
                                          <p:attrName>ppt_x</p:attrName>
                                        </p:attrNameLst>
                                      </p:cBhvr>
                                      <p:tavLst>
                                        <p:tav tm="0">
                                          <p:val>
                                            <p:strVal val="0-#ppt_w/2"/>
                                          </p:val>
                                        </p:tav>
                                        <p:tav tm="100000">
                                          <p:val>
                                            <p:strVal val="#ppt_x"/>
                                          </p:val>
                                        </p:tav>
                                      </p:tavLst>
                                    </p:anim>
                                    <p:anim calcmode="lin" valueType="num">
                                      <p:cBhvr additive="base">
                                        <p:cTn id="26" dur="500" fill="hold"/>
                                        <p:tgtEl>
                                          <p:spTgt spid="307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autoUpdateAnimBg="0"/>
      <p:bldP spid="30730"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0898" name="Rectangle 2"/>
          <p:cNvSpPr>
            <a:spLocks noChangeArrowheads="1"/>
          </p:cNvSpPr>
          <p:nvPr/>
        </p:nvSpPr>
        <p:spPr bwMode="auto">
          <a:xfrm>
            <a:off x="5105400" y="914401"/>
            <a:ext cx="22225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20000"/>
              </a:spcBef>
              <a:spcAft>
                <a:spcPct val="0"/>
              </a:spcAft>
            </a:pPr>
            <a:r>
              <a:rPr kumimoji="1" lang="zh-CN" altLang="en-US" sz="4000" b="1">
                <a:solidFill>
                  <a:srgbClr val="FFFFCC"/>
                </a:solidFill>
                <a:latin typeface="Verdana" panose="020B0604030504040204" pitchFamily="34" charset="0"/>
                <a:ea typeface="黑体" panose="02010609060101010101" pitchFamily="49" charset="-122"/>
              </a:rPr>
              <a:t>油纸伞：</a:t>
            </a:r>
          </a:p>
        </p:txBody>
      </p:sp>
      <p:sp>
        <p:nvSpPr>
          <p:cNvPr id="80899" name="Rectangle 3"/>
          <p:cNvSpPr>
            <a:spLocks noChangeArrowheads="1"/>
          </p:cNvSpPr>
          <p:nvPr/>
        </p:nvSpPr>
        <p:spPr bwMode="auto">
          <a:xfrm>
            <a:off x="2514600" y="2743200"/>
            <a:ext cx="7315200"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20000"/>
              </a:spcBef>
              <a:spcAft>
                <a:spcPct val="0"/>
              </a:spcAft>
              <a:buFontTx/>
              <a:buChar char="•"/>
            </a:pPr>
            <a:r>
              <a:rPr kumimoji="1" lang="zh-CN" altLang="en-US" sz="3200" b="1">
                <a:solidFill>
                  <a:srgbClr val="FFCCCC"/>
                </a:solidFill>
                <a:latin typeface="Verdana" panose="020B0604030504040204" pitchFamily="34" charset="0"/>
                <a:ea typeface="黑体" panose="02010609060101010101" pitchFamily="49" charset="-122"/>
              </a:rPr>
              <a:t>未做具体的描写，给读者以想像空间。油纸伞本身就有</a:t>
            </a:r>
            <a:r>
              <a:rPr kumimoji="1" lang="zh-CN" altLang="en-US" sz="3200" b="1">
                <a:solidFill>
                  <a:srgbClr val="CCFF99"/>
                </a:solidFill>
                <a:latin typeface="Verdana" panose="020B0604030504040204" pitchFamily="34" charset="0"/>
                <a:ea typeface="黑体" panose="02010609060101010101" pitchFamily="49" charset="-122"/>
              </a:rPr>
              <a:t>复古，怀旧，神秘，迷蒙</a:t>
            </a:r>
            <a:r>
              <a:rPr kumimoji="1" lang="zh-CN" altLang="en-US" sz="3200" b="1">
                <a:solidFill>
                  <a:srgbClr val="FFCCCC"/>
                </a:solidFill>
                <a:latin typeface="Verdana" panose="020B0604030504040204" pitchFamily="34" charset="0"/>
                <a:ea typeface="黑体" panose="02010609060101010101" pitchFamily="49" charset="-122"/>
              </a:rPr>
              <a:t>的特点。而且和雨巷很好地接合起来了。时间是暮春，在寂寥的下着小雨，凭添了一份冷漠，凄清的氛围，撑着一伞风雨独立消魂的形象，把它放于独特的环境中能产生独特的意象。</a:t>
            </a:r>
          </a:p>
        </p:txBody>
      </p:sp>
    </p:spTree>
    <p:extLst>
      <p:ext uri="{BB962C8B-B14F-4D97-AF65-F5344CB8AC3E}">
        <p14:creationId xmlns:p14="http://schemas.microsoft.com/office/powerpoint/2010/main" val="4705349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0899"/>
                                        </p:tgtEl>
                                        <p:attrNameLst>
                                          <p:attrName>style.visibility</p:attrName>
                                        </p:attrNameLst>
                                      </p:cBhvr>
                                      <p:to>
                                        <p:strVal val="visible"/>
                                      </p:to>
                                    </p:set>
                                    <p:animEffect transition="in" filter="randombar(horizontal)">
                                      <p:cBhvr>
                                        <p:cTn id="7" dur="500"/>
                                        <p:tgtEl>
                                          <p:spTgt spid="808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1751" name="Picture 7" descr="yuxiang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1400" y="457200"/>
            <a:ext cx="30480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4" name="Rectangle 10"/>
          <p:cNvSpPr>
            <a:spLocks noChangeArrowheads="1"/>
          </p:cNvSpPr>
          <p:nvPr/>
        </p:nvSpPr>
        <p:spPr bwMode="auto">
          <a:xfrm>
            <a:off x="1676400" y="-104775"/>
            <a:ext cx="172835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4000" b="1">
                <a:solidFill>
                  <a:srgbClr val="FFFFCC"/>
                </a:solidFill>
                <a:latin typeface="Verdana" panose="020B0604030504040204" pitchFamily="34" charset="0"/>
                <a:ea typeface="黑体" panose="02010609060101010101" pitchFamily="49" charset="-122"/>
              </a:rPr>
              <a:t>雨巷：</a:t>
            </a:r>
          </a:p>
        </p:txBody>
      </p:sp>
      <p:sp>
        <p:nvSpPr>
          <p:cNvPr id="31755" name="Rectangle 11"/>
          <p:cNvSpPr>
            <a:spLocks noChangeArrowheads="1"/>
          </p:cNvSpPr>
          <p:nvPr/>
        </p:nvSpPr>
        <p:spPr bwMode="auto">
          <a:xfrm>
            <a:off x="1828800" y="990600"/>
            <a:ext cx="5715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3200" b="1">
                <a:solidFill>
                  <a:srgbClr val="FFFFFF"/>
                </a:solidFill>
                <a:latin typeface="Verdana" panose="020B0604030504040204" pitchFamily="34" charset="0"/>
                <a:ea typeface="隶书" panose="02010509060101010101" pitchFamily="49" charset="-122"/>
              </a:rPr>
              <a:t>小巷本来就让人感到幽深，寂静，再加上蒙蒙细雨，意境充满了朦胧美。</a:t>
            </a:r>
          </a:p>
        </p:txBody>
      </p:sp>
      <p:sp>
        <p:nvSpPr>
          <p:cNvPr id="31756" name="Rectangle 12"/>
          <p:cNvSpPr>
            <a:spLocks noChangeArrowheads="1"/>
          </p:cNvSpPr>
          <p:nvPr/>
        </p:nvSpPr>
        <p:spPr bwMode="auto">
          <a:xfrm>
            <a:off x="1524001" y="2971801"/>
            <a:ext cx="171291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kumimoji="1" lang="zh-CN" altLang="en-US" sz="4000" b="1">
                <a:solidFill>
                  <a:srgbClr val="FFFFCC"/>
                </a:solidFill>
                <a:latin typeface="Verdana" panose="020B0604030504040204" pitchFamily="34" charset="0"/>
                <a:ea typeface="黑体" panose="02010609060101010101" pitchFamily="49" charset="-122"/>
              </a:rPr>
              <a:t>篱笆墙</a:t>
            </a:r>
          </a:p>
        </p:txBody>
      </p:sp>
      <p:sp>
        <p:nvSpPr>
          <p:cNvPr id="31757" name="Rectangle 13"/>
          <p:cNvSpPr>
            <a:spLocks noChangeArrowheads="1"/>
          </p:cNvSpPr>
          <p:nvPr/>
        </p:nvSpPr>
        <p:spPr bwMode="auto">
          <a:xfrm>
            <a:off x="1981200" y="3886200"/>
            <a:ext cx="51054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kumimoji="1" lang="zh-CN" altLang="en-US" sz="3200" b="1">
                <a:solidFill>
                  <a:srgbClr val="FFFFFF"/>
                </a:solidFill>
                <a:latin typeface="Verdana" panose="020B0604030504040204" pitchFamily="34" charset="0"/>
                <a:ea typeface="隶书" panose="02010509060101010101" pitchFamily="49" charset="-122"/>
              </a:rPr>
              <a:t>这个篱笆墙是颓圯的，就是让人有种哀怨，凄凉的氛围。</a:t>
            </a:r>
          </a:p>
        </p:txBody>
      </p:sp>
    </p:spTree>
    <p:extLst>
      <p:ext uri="{BB962C8B-B14F-4D97-AF65-F5344CB8AC3E}">
        <p14:creationId xmlns:p14="http://schemas.microsoft.com/office/powerpoint/2010/main" val="18634265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31751"/>
                                        </p:tgtEl>
                                        <p:attrNameLst>
                                          <p:attrName>style.visibility</p:attrName>
                                        </p:attrNameLst>
                                      </p:cBhvr>
                                      <p:to>
                                        <p:strVal val="visible"/>
                                      </p:to>
                                    </p:set>
                                    <p:anim calcmode="lin" valueType="num">
                                      <p:cBhvr additive="base">
                                        <p:cTn id="7" dur="500" fill="hold"/>
                                        <p:tgtEl>
                                          <p:spTgt spid="31751"/>
                                        </p:tgtEl>
                                        <p:attrNameLst>
                                          <p:attrName>ppt_x</p:attrName>
                                        </p:attrNameLst>
                                      </p:cBhvr>
                                      <p:tavLst>
                                        <p:tav tm="0">
                                          <p:val>
                                            <p:strVal val="0-#ppt_w/2"/>
                                          </p:val>
                                        </p:tav>
                                        <p:tav tm="100000">
                                          <p:val>
                                            <p:strVal val="#ppt_x"/>
                                          </p:val>
                                        </p:tav>
                                      </p:tavLst>
                                    </p:anim>
                                    <p:anim calcmode="lin" valueType="num">
                                      <p:cBhvr additive="base">
                                        <p:cTn id="8" dur="500" fill="hold"/>
                                        <p:tgtEl>
                                          <p:spTgt spid="3175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755"/>
                                        </p:tgtEl>
                                        <p:attrNameLst>
                                          <p:attrName>style.visibility</p:attrName>
                                        </p:attrNameLst>
                                      </p:cBhvr>
                                      <p:to>
                                        <p:strVal val="visible"/>
                                      </p:to>
                                    </p:set>
                                    <p:anim calcmode="lin" valueType="num">
                                      <p:cBhvr additive="base">
                                        <p:cTn id="13" dur="500" fill="hold"/>
                                        <p:tgtEl>
                                          <p:spTgt spid="31755"/>
                                        </p:tgtEl>
                                        <p:attrNameLst>
                                          <p:attrName>ppt_x</p:attrName>
                                        </p:attrNameLst>
                                      </p:cBhvr>
                                      <p:tavLst>
                                        <p:tav tm="0">
                                          <p:val>
                                            <p:strVal val="0-#ppt_w/2"/>
                                          </p:val>
                                        </p:tav>
                                        <p:tav tm="100000">
                                          <p:val>
                                            <p:strVal val="#ppt_x"/>
                                          </p:val>
                                        </p:tav>
                                      </p:tavLst>
                                    </p:anim>
                                    <p:anim calcmode="lin" valueType="num">
                                      <p:cBhvr additive="base">
                                        <p:cTn id="14" dur="500" fill="hold"/>
                                        <p:tgtEl>
                                          <p:spTgt spid="31755"/>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1757"/>
                                        </p:tgtEl>
                                        <p:attrNameLst>
                                          <p:attrName>style.visibility</p:attrName>
                                        </p:attrNameLst>
                                      </p:cBhvr>
                                      <p:to>
                                        <p:strVal val="visible"/>
                                      </p:to>
                                    </p:set>
                                    <p:anim calcmode="lin" valueType="num">
                                      <p:cBhvr additive="base">
                                        <p:cTn id="19" dur="500" fill="hold"/>
                                        <p:tgtEl>
                                          <p:spTgt spid="31757"/>
                                        </p:tgtEl>
                                        <p:attrNameLst>
                                          <p:attrName>ppt_x</p:attrName>
                                        </p:attrNameLst>
                                      </p:cBhvr>
                                      <p:tavLst>
                                        <p:tav tm="0">
                                          <p:val>
                                            <p:strVal val="0-#ppt_w/2"/>
                                          </p:val>
                                        </p:tav>
                                        <p:tav tm="100000">
                                          <p:val>
                                            <p:strVal val="#ppt_x"/>
                                          </p:val>
                                        </p:tav>
                                      </p:tavLst>
                                    </p:anim>
                                    <p:anim calcmode="lin" valueType="num">
                                      <p:cBhvr additive="base">
                                        <p:cTn id="20" dur="500" fill="hold"/>
                                        <p:tgtEl>
                                          <p:spTgt spid="317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5" grpId="0" autoUpdateAnimBg="0"/>
      <p:bldP spid="31757"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524000" y="0"/>
            <a:ext cx="2057400"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2400">
                <a:solidFill>
                  <a:schemeClr val="tx1"/>
                </a:solidFill>
                <a:latin typeface="Times New Roman" panose="02020603050405020304" pitchFamily="18" charset="0"/>
                <a:ea typeface="宋体" panose="02010600030101010101" pitchFamily="2" charset="-122"/>
              </a:defRPr>
            </a:lvl1pPr>
            <a:lvl2pPr>
              <a:defRPr kumimoji="1" sz="2400">
                <a:solidFill>
                  <a:schemeClr val="tx1"/>
                </a:solidFill>
                <a:latin typeface="Times New Roman" panose="02020603050405020304" pitchFamily="18" charset="0"/>
                <a:ea typeface="宋体" panose="02010600030101010101" pitchFamily="2" charset="-122"/>
              </a:defRPr>
            </a:lvl2pPr>
            <a:lvl3pPr>
              <a:defRPr kumimoji="1" sz="2400">
                <a:solidFill>
                  <a:schemeClr val="tx1"/>
                </a:solidFill>
                <a:latin typeface="Times New Roman" panose="02020603050405020304" pitchFamily="18" charset="0"/>
                <a:ea typeface="宋体" panose="02010600030101010101" pitchFamily="2" charset="-122"/>
              </a:defRPr>
            </a:lvl3pPr>
            <a:lvl4pPr>
              <a:defRPr kumimoji="1" sz="2400">
                <a:solidFill>
                  <a:schemeClr val="tx1"/>
                </a:solidFill>
                <a:latin typeface="Times New Roman" panose="02020603050405020304" pitchFamily="18" charset="0"/>
                <a:ea typeface="宋体" panose="02010600030101010101" pitchFamily="2" charset="-122"/>
              </a:defRPr>
            </a:lvl4pPr>
            <a:lvl5pPr>
              <a:defRPr kumimoji="1" sz="2400">
                <a:solidFill>
                  <a:schemeClr val="tx1"/>
                </a:solidFill>
                <a:latin typeface="Times New Roman" panose="02020603050405020304" pitchFamily="18" charset="0"/>
                <a:ea typeface="宋体" panose="02010600030101010101" pitchFamily="2" charset="-122"/>
              </a:defRPr>
            </a:lvl5pPr>
            <a:lvl6pPr marL="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9144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1371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18288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fontAlgn="base">
              <a:spcBef>
                <a:spcPct val="0"/>
              </a:spcBef>
              <a:spcAft>
                <a:spcPct val="0"/>
              </a:spcAft>
            </a:pPr>
            <a:r>
              <a:rPr lang="zh-CN" altLang="en-US" sz="4400" b="1">
                <a:solidFill>
                  <a:srgbClr val="FFFFCC"/>
                </a:solidFill>
                <a:latin typeface="Verdana" panose="020B0604030504040204" pitchFamily="34" charset="0"/>
                <a:ea typeface="黑体" panose="02010609060101010101" pitchFamily="49" charset="-122"/>
              </a:rPr>
              <a:t>丁香：</a:t>
            </a:r>
          </a:p>
        </p:txBody>
      </p:sp>
      <p:sp>
        <p:nvSpPr>
          <p:cNvPr id="33797" name="Rectangle 5"/>
          <p:cNvSpPr>
            <a:spLocks noChangeArrowheads="1"/>
          </p:cNvSpPr>
          <p:nvPr/>
        </p:nvSpPr>
        <p:spPr bwMode="auto">
          <a:xfrm>
            <a:off x="3200400" y="0"/>
            <a:ext cx="7467600"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20000"/>
              </a:spcBef>
              <a:spcAft>
                <a:spcPct val="0"/>
              </a:spcAft>
              <a:buFontTx/>
              <a:buChar char="•"/>
            </a:pPr>
            <a:r>
              <a:rPr kumimoji="1" lang="zh-CN" altLang="en-US" sz="2800" b="1">
                <a:solidFill>
                  <a:srgbClr val="FFFFFF"/>
                </a:solidFill>
                <a:latin typeface="Verdana" panose="020B0604030504040204" pitchFamily="34" charset="0"/>
                <a:ea typeface="黑体" panose="02010609060101010101" pitchFamily="49" charset="-122"/>
              </a:rPr>
              <a:t>整首诗说不清道不明的迷蒙意境都源于</a:t>
            </a:r>
            <a:r>
              <a:rPr kumimoji="1" lang="zh-CN" altLang="en-US" sz="2800" b="1">
                <a:solidFill>
                  <a:srgbClr val="FFFFFF"/>
                </a:solidFill>
                <a:latin typeface="Times New Roman" panose="02020603050405020304" pitchFamily="18" charset="0"/>
                <a:ea typeface="黑体" panose="02010609060101010101" pitchFamily="49" charset="-122"/>
              </a:rPr>
              <a:t>“</a:t>
            </a:r>
            <a:r>
              <a:rPr kumimoji="1" lang="zh-CN" altLang="en-US" sz="2800" b="1">
                <a:solidFill>
                  <a:srgbClr val="FFFFFF"/>
                </a:solidFill>
                <a:latin typeface="Verdana" panose="020B0604030504040204" pitchFamily="34" charset="0"/>
                <a:ea typeface="黑体" panose="02010609060101010101" pitchFamily="49" charset="-122"/>
              </a:rPr>
              <a:t>丁香</a:t>
            </a:r>
            <a:r>
              <a:rPr kumimoji="1" lang="zh-CN" altLang="en-US" sz="2800" b="1">
                <a:solidFill>
                  <a:srgbClr val="FFFFFF"/>
                </a:solidFill>
                <a:latin typeface="Times New Roman" panose="02020603050405020304" pitchFamily="18" charset="0"/>
                <a:ea typeface="黑体" panose="02010609060101010101" pitchFamily="49" charset="-122"/>
              </a:rPr>
              <a:t>”</a:t>
            </a:r>
            <a:r>
              <a:rPr kumimoji="1" lang="zh-CN" altLang="en-US" sz="2800" b="1">
                <a:solidFill>
                  <a:srgbClr val="FFFFFF"/>
                </a:solidFill>
                <a:latin typeface="Verdana" panose="020B0604030504040204" pitchFamily="34" charset="0"/>
                <a:ea typeface="黑体" panose="02010609060101010101" pitchFamily="49" charset="-122"/>
              </a:rPr>
              <a:t>二字。</a:t>
            </a:r>
            <a:r>
              <a:rPr kumimoji="1" lang="zh-CN" altLang="en-US" sz="2800" b="1">
                <a:solidFill>
                  <a:srgbClr val="CCFFCC"/>
                </a:solidFill>
                <a:latin typeface="Verdana" panose="020B0604030504040204" pitchFamily="34" charset="0"/>
                <a:ea typeface="黑体" panose="02010609060101010101" pitchFamily="49" charset="-122"/>
              </a:rPr>
              <a:t>丁香形状像结，开在暮春时节，</a:t>
            </a:r>
            <a:r>
              <a:rPr kumimoji="1" lang="zh-CN" altLang="en-US" sz="2800" b="1">
                <a:solidFill>
                  <a:srgbClr val="CCFFCC"/>
                </a:solidFill>
                <a:latin typeface="Times New Roman" panose="02020603050405020304" pitchFamily="18" charset="0"/>
                <a:ea typeface="黑体" panose="02010609060101010101" pitchFamily="49" charset="-122"/>
              </a:rPr>
              <a:t>易凋谢。</a:t>
            </a:r>
            <a:r>
              <a:rPr kumimoji="1" lang="zh-CN" altLang="en-US" sz="2800" b="1">
                <a:solidFill>
                  <a:srgbClr val="CCFFCC"/>
                </a:solidFill>
                <a:latin typeface="Verdana" panose="020B0604030504040204" pitchFamily="34" charset="0"/>
                <a:ea typeface="黑体" panose="02010609060101010101" pitchFamily="49" charset="-122"/>
              </a:rPr>
              <a:t>开花为白色或紫色。</a:t>
            </a:r>
          </a:p>
          <a:p>
            <a:pPr fontAlgn="base">
              <a:spcBef>
                <a:spcPct val="20000"/>
              </a:spcBef>
              <a:spcAft>
                <a:spcPct val="0"/>
              </a:spcAft>
              <a:buFontTx/>
              <a:buChar char="•"/>
            </a:pPr>
            <a:endParaRPr kumimoji="1" lang="en-US" altLang="zh-CN" sz="2800" b="1">
              <a:solidFill>
                <a:srgbClr val="FFFFFF"/>
              </a:solidFill>
              <a:latin typeface="Verdana" panose="020B0604030504040204" pitchFamily="34" charset="0"/>
              <a:ea typeface="隶书" panose="02010509060101010101" pitchFamily="49" charset="-122"/>
            </a:endParaRPr>
          </a:p>
        </p:txBody>
      </p:sp>
      <p:pic>
        <p:nvPicPr>
          <p:cNvPr id="33800" name="Picture 8" descr="2005471651237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600200"/>
            <a:ext cx="4724400" cy="5257800"/>
          </a:xfrm>
          <a:prstGeom prst="rect">
            <a:avLst/>
          </a:prstGeom>
          <a:noFill/>
          <a:extLst>
            <a:ext uri="{909E8E84-426E-40DD-AFC4-6F175D3DCCD1}">
              <a14:hiddenFill xmlns:a14="http://schemas.microsoft.com/office/drawing/2010/main">
                <a:solidFill>
                  <a:srgbClr val="FFFFFF"/>
                </a:solidFill>
              </a14:hiddenFill>
            </a:ext>
          </a:extLst>
        </p:spPr>
      </p:pic>
      <p:pic>
        <p:nvPicPr>
          <p:cNvPr id="33801" name="Picture 9" descr="544319--embed 拷贝"/>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1600200"/>
            <a:ext cx="4495800" cy="525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21965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additive="base">
                                        <p:cTn id="7" dur="500" fill="hold"/>
                                        <p:tgtEl>
                                          <p:spTgt spid="33794"/>
                                        </p:tgtEl>
                                        <p:attrNameLst>
                                          <p:attrName>ppt_x</p:attrName>
                                        </p:attrNameLst>
                                      </p:cBhvr>
                                      <p:tavLst>
                                        <p:tav tm="0">
                                          <p:val>
                                            <p:strVal val="0-#ppt_w/2"/>
                                          </p:val>
                                        </p:tav>
                                        <p:tav tm="100000">
                                          <p:val>
                                            <p:strVal val="#ppt_x"/>
                                          </p:val>
                                        </p:tav>
                                      </p:tavLst>
                                    </p:anim>
                                    <p:anim calcmode="lin" valueType="num">
                                      <p:cBhvr additive="base">
                                        <p:cTn id="8" dur="500" fill="hold"/>
                                        <p:tgtEl>
                                          <p:spTgt spid="3379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3797"/>
                                        </p:tgtEl>
                                        <p:attrNameLst>
                                          <p:attrName>style.visibility</p:attrName>
                                        </p:attrNameLst>
                                      </p:cBhvr>
                                      <p:to>
                                        <p:strVal val="visible"/>
                                      </p:to>
                                    </p:set>
                                    <p:anim calcmode="lin" valueType="num">
                                      <p:cBhvr additive="base">
                                        <p:cTn id="13" dur="500" fill="hold"/>
                                        <p:tgtEl>
                                          <p:spTgt spid="33797"/>
                                        </p:tgtEl>
                                        <p:attrNameLst>
                                          <p:attrName>ppt_x</p:attrName>
                                        </p:attrNameLst>
                                      </p:cBhvr>
                                      <p:tavLst>
                                        <p:tav tm="0">
                                          <p:val>
                                            <p:strVal val="0-#ppt_w/2"/>
                                          </p:val>
                                        </p:tav>
                                        <p:tav tm="100000">
                                          <p:val>
                                            <p:strVal val="#ppt_x"/>
                                          </p:val>
                                        </p:tav>
                                      </p:tavLst>
                                    </p:anim>
                                    <p:anim calcmode="lin" valueType="num">
                                      <p:cBhvr additive="base">
                                        <p:cTn id="14" dur="500" fill="hold"/>
                                        <p:tgtEl>
                                          <p:spTgt spid="3379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5" presetClass="entr" presetSubtype="10" fill="hold" nodeType="clickEffect">
                                  <p:stCondLst>
                                    <p:cond delay="0"/>
                                  </p:stCondLst>
                                  <p:childTnLst>
                                    <p:set>
                                      <p:cBhvr>
                                        <p:cTn id="18" dur="1" fill="hold">
                                          <p:stCondLst>
                                            <p:cond delay="0"/>
                                          </p:stCondLst>
                                        </p:cTn>
                                        <p:tgtEl>
                                          <p:spTgt spid="33800"/>
                                        </p:tgtEl>
                                        <p:attrNameLst>
                                          <p:attrName>style.visibility</p:attrName>
                                        </p:attrNameLst>
                                      </p:cBhvr>
                                      <p:to>
                                        <p:strVal val="visible"/>
                                      </p:to>
                                    </p:set>
                                    <p:animEffect transition="in" filter="checkerboard(across)">
                                      <p:cBhvr>
                                        <p:cTn id="19" dur="500"/>
                                        <p:tgtEl>
                                          <p:spTgt spid="33800"/>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4" presetClass="entr" presetSubtype="10" fill="hold" nodeType="clickEffect">
                                  <p:stCondLst>
                                    <p:cond delay="0"/>
                                  </p:stCondLst>
                                  <p:childTnLst>
                                    <p:set>
                                      <p:cBhvr>
                                        <p:cTn id="23" dur="1" fill="hold">
                                          <p:stCondLst>
                                            <p:cond delay="0"/>
                                          </p:stCondLst>
                                        </p:cTn>
                                        <p:tgtEl>
                                          <p:spTgt spid="33801"/>
                                        </p:tgtEl>
                                        <p:attrNameLst>
                                          <p:attrName>style.visibility</p:attrName>
                                        </p:attrNameLst>
                                      </p:cBhvr>
                                      <p:to>
                                        <p:strVal val="visible"/>
                                      </p:to>
                                    </p:set>
                                    <p:animEffect transition="in" filter="randombar(horizontal)">
                                      <p:cBhvr>
                                        <p:cTn id="24" dur="500"/>
                                        <p:tgtEl>
                                          <p:spTgt spid="338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hua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753600" cy="731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90545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00354"/>
                                        </p:tgtEl>
                                        <p:attrNameLst>
                                          <p:attrName>style.visibility</p:attrName>
                                        </p:attrNameLst>
                                      </p:cBhvr>
                                      <p:to>
                                        <p:strVal val="visible"/>
                                      </p:to>
                                    </p:set>
                                    <p:animEffect transition="in" filter="dissolve">
                                      <p:cBhvr>
                                        <p:cTn id="7" dur="500"/>
                                        <p:tgtEl>
                                          <p:spTgt spid="100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2148</Words>
  <Application>Microsoft Office PowerPoint</Application>
  <PresentationFormat>宽屏</PresentationFormat>
  <Paragraphs>192</Paragraphs>
  <Slides>38</Slides>
  <Notes>0</Notes>
  <HiddenSlides>0</HiddenSlides>
  <MMClips>2</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38</vt:i4>
      </vt:variant>
    </vt:vector>
  </HeadingPairs>
  <TitlesOfParts>
    <vt:vector size="53" baseType="lpstr">
      <vt:lpstr>等线</vt:lpstr>
      <vt:lpstr>等线 Light</vt:lpstr>
      <vt:lpstr>方正舒体</vt:lpstr>
      <vt:lpstr>方正姚体</vt:lpstr>
      <vt:lpstr>黑体</vt:lpstr>
      <vt:lpstr>华文彩云</vt:lpstr>
      <vt:lpstr>隶书</vt:lpstr>
      <vt:lpstr>宋体</vt:lpstr>
      <vt:lpstr>Arial</vt:lpstr>
      <vt:lpstr>Arial Black</vt:lpstr>
      <vt:lpstr>Times New Roman</vt:lpstr>
      <vt:lpstr>Trebuchet MS</vt:lpstr>
      <vt:lpstr>Verdana</vt:lpstr>
      <vt:lpstr>Office 主题​​</vt:lpstr>
      <vt:lpstr>默认设计模板</vt:lpstr>
      <vt:lpstr>PowerPoint 演示文稿</vt:lpstr>
      <vt:lpstr>作者简介</vt:lpstr>
      <vt:lpstr>PowerPoint 演示文稿</vt:lpstr>
      <vt:lpstr>背景简介</vt:lpstr>
      <vt:lpstr>意象情感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诗情画意</vt:lpstr>
      <vt:lpstr>PowerPoint 演示文稿</vt:lpstr>
      <vt:lpstr>PowerPoint 演示文稿</vt:lpstr>
      <vt:lpstr>PowerPoint 演示文稿</vt:lpstr>
      <vt:lpstr>PowerPoint 演示文稿</vt:lpstr>
      <vt:lpstr>PowerPoint 演示文稿</vt:lpstr>
      <vt:lpstr>原因探究</vt:lpstr>
      <vt:lpstr>PowerPoint 演示文稿</vt:lpstr>
      <vt:lpstr>PowerPoint 演示文稿</vt:lpstr>
      <vt:lpstr>艺术特色</vt:lpstr>
      <vt:lpstr>PowerPoint 演示文稿</vt:lpstr>
      <vt:lpstr>PowerPoint 演示文稿</vt:lpstr>
      <vt:lpstr>PowerPoint 演示文稿</vt:lpstr>
      <vt:lpstr>歌曲欣赏</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cp:revision>
  <dcterms:created xsi:type="dcterms:W3CDTF">2018-06-03T07:33:42Z</dcterms:created>
  <dcterms:modified xsi:type="dcterms:W3CDTF">2018-06-03T07:34:15Z</dcterms:modified>
</cp:coreProperties>
</file>