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8" r:id="rId3"/>
    <p:sldId id="263" r:id="rId4"/>
    <p:sldId id="264" r:id="rId5"/>
    <p:sldId id="375" r:id="rId6"/>
    <p:sldId id="265" r:id="rId7"/>
    <p:sldId id="376" r:id="rId8"/>
    <p:sldId id="372" r:id="rId9"/>
    <p:sldId id="377" r:id="rId10"/>
    <p:sldId id="374" r:id="rId1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FF"/>
    <a:srgbClr val="0000FF"/>
    <a:srgbClr val="99FFCC"/>
    <a:srgbClr val="66FFFF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38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34" y="72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3" name="日期占位符 2">
            <a:extLst/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D2A95A2-9B83-4FBC-9812-65AB7C3173FD}" type="datetimeFigureOut">
              <a:rPr lang="zh-CN" altLang="en-US"/>
              <a:pPr>
                <a:defRPr/>
              </a:pPr>
              <a:t>2019/3/5</a:t>
            </a:fld>
            <a:endParaRPr lang="zh-CN" altLang="en-US"/>
          </a:p>
        </p:txBody>
      </p:sp>
      <p:sp>
        <p:nvSpPr>
          <p:cNvPr id="4" name="页脚占位符 3">
            <a:extLst/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5" name="灯片编号占位符 4">
            <a:extLst/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248317B-9A5E-46A8-814C-66B8F01F4C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063727"/>
      </p:ext>
    </p:extLst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/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3" name="日期占位符 2">
            <a:extLst/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491793E-4637-45B6-938C-FE665FE06EDC}" type="datetimeFigureOut">
              <a:rPr lang="zh-CN" altLang="en-US"/>
              <a:pPr>
                <a:defRPr/>
              </a:pPr>
              <a:t>2019/3/5</a:t>
            </a:fld>
            <a:endParaRPr lang="zh-CN" altLang="en-US"/>
          </a:p>
        </p:txBody>
      </p:sp>
      <p:sp>
        <p:nvSpPr>
          <p:cNvPr id="4" name="幻灯片图像占位符 3">
            <a:extLst/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/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7" name="灯片编号占位符 6">
            <a:extLst/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C319DA7-7CEB-4888-9286-5C41AD9287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041923"/>
      </p:ext>
    </p:extLst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/>
              <a:t>状元成才路</a:t>
            </a:r>
          </a:p>
        </p:txBody>
      </p:sp>
      <p:sp>
        <p:nvSpPr>
          <p:cNvPr id="31749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/>
              <a:t>状元成才路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72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/>
              <a:t>状元成才路</a:t>
            </a:r>
          </a:p>
        </p:txBody>
      </p:sp>
      <p:sp>
        <p:nvSpPr>
          <p:cNvPr id="32773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/>
              <a:t>状元成才路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状元成才路</a:t>
            </a:r>
          </a:p>
        </p:txBody>
      </p:sp>
    </p:spTree>
    <p:extLst>
      <p:ext uri="{BB962C8B-B14F-4D97-AF65-F5344CB8AC3E}">
        <p14:creationId xmlns:p14="http://schemas.microsoft.com/office/powerpoint/2010/main" val="40217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状元成才路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状元成才路</a:t>
            </a:r>
          </a:p>
        </p:txBody>
      </p:sp>
    </p:spTree>
    <p:extLst>
      <p:ext uri="{BB962C8B-B14F-4D97-AF65-F5344CB8AC3E}">
        <p14:creationId xmlns:p14="http://schemas.microsoft.com/office/powerpoint/2010/main" val="14631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892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itchFamily="18" charset="0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5" descr="图片H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>
            <a:extLst/>
          </p:cNvPr>
          <p:cNvSpPr txBox="1">
            <a:spLocks/>
          </p:cNvSpPr>
          <p:nvPr/>
        </p:nvSpPr>
        <p:spPr bwMode="auto">
          <a:xfrm>
            <a:off x="2644775" y="4370918"/>
            <a:ext cx="4210050" cy="1037167"/>
          </a:xfrm>
          <a:prstGeom prst="rect">
            <a:avLst/>
          </a:prstGeom>
          <a:extLst/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7200" dirty="0">
                <a:latin typeface="+mj-ea"/>
              </a:rPr>
              <a:t>灯 笼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F951C9-2FD9-4DD1-8777-53C5F46B1967}"/>
              </a:ext>
            </a:extLst>
          </p:cNvPr>
          <p:cNvSpPr txBox="1"/>
          <p:nvPr/>
        </p:nvSpPr>
        <p:spPr>
          <a:xfrm>
            <a:off x="6069012" y="5617059"/>
            <a:ext cx="18192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吴伯箫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F07AFF6-4A44-44FF-B70B-358E76FBFFAF}"/>
              </a:ext>
            </a:extLst>
          </p:cNvPr>
          <p:cNvSpPr/>
          <p:nvPr/>
        </p:nvSpPr>
        <p:spPr>
          <a:xfrm>
            <a:off x="406400" y="1298922"/>
            <a:ext cx="8331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真的，灯笼的缘结得太多了，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它记录着童年往事，回忆挚爱亲情；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它体现着故乡民俗，寄托着儿时梦想；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它诉说着岁月故事，见证着历史沧桑；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它彰显着吴伯箫文字的典雅与蕴藉，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承载着他家国天下的豪情与壮志！</a:t>
            </a:r>
          </a:p>
        </p:txBody>
      </p:sp>
    </p:spTree>
    <p:extLst>
      <p:ext uri="{BB962C8B-B14F-4D97-AF65-F5344CB8AC3E}">
        <p14:creationId xmlns:p14="http://schemas.microsoft.com/office/powerpoint/2010/main" val="3124389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500">
                <a:solidFill>
                  <a:srgbClr val="FFFFFF"/>
                </a:solidFill>
              </a:rPr>
              <a:t>状元成才路</a:t>
            </a:r>
            <a:endParaRPr lang="zh-CN" altLang="zh-CN" sz="500">
              <a:solidFill>
                <a:srgbClr val="FFFFFF"/>
              </a:solidFill>
            </a:endParaRPr>
          </a:p>
        </p:txBody>
      </p:sp>
      <p:sp>
        <p:nvSpPr>
          <p:cNvPr id="5123" name="文本框 34"/>
          <p:cNvSpPr txBox="1">
            <a:spLocks noChangeArrowheads="1"/>
          </p:cNvSpPr>
          <p:nvPr/>
        </p:nvSpPr>
        <p:spPr bwMode="auto">
          <a:xfrm rot="21319903">
            <a:off x="8064280" y="21971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24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25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26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27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28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29" name="文本框 49"/>
          <p:cNvSpPr txBox="1">
            <a:spLocks noChangeArrowheads="1"/>
          </p:cNvSpPr>
          <p:nvPr/>
        </p:nvSpPr>
        <p:spPr bwMode="auto">
          <a:xfrm rot="657351">
            <a:off x="8168260" y="1604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30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31" name="文本框 51"/>
          <p:cNvSpPr txBox="1">
            <a:spLocks noChangeArrowheads="1"/>
          </p:cNvSpPr>
          <p:nvPr/>
        </p:nvSpPr>
        <p:spPr bwMode="auto">
          <a:xfrm rot="16249134">
            <a:off x="8367493" y="36481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32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33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34" name="文本框 36"/>
          <p:cNvSpPr txBox="1">
            <a:spLocks noChangeArrowheads="1"/>
          </p:cNvSpPr>
          <p:nvPr/>
        </p:nvSpPr>
        <p:spPr bwMode="auto">
          <a:xfrm rot="20220000">
            <a:off x="3809050" y="197752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35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36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37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38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39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40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41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42" name="文本框 32"/>
          <p:cNvSpPr txBox="1">
            <a:spLocks noChangeArrowheads="1"/>
          </p:cNvSpPr>
          <p:nvPr/>
        </p:nvSpPr>
        <p:spPr bwMode="auto">
          <a:xfrm rot="1209897">
            <a:off x="1137224" y="5194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43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44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45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46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47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48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49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50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51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52" name="文本框 37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53" name="文本框 38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54" name="文本框 36"/>
          <p:cNvSpPr txBox="1">
            <a:spLocks noChangeArrowheads="1"/>
          </p:cNvSpPr>
          <p:nvPr/>
        </p:nvSpPr>
        <p:spPr bwMode="auto">
          <a:xfrm rot="21429897">
            <a:off x="322835" y="1809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55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56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57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58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59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60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61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62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63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64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65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66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67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68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69" name="文本框 54"/>
          <p:cNvSpPr txBox="1">
            <a:spLocks noChangeArrowheads="1"/>
          </p:cNvSpPr>
          <p:nvPr/>
        </p:nvSpPr>
        <p:spPr bwMode="auto">
          <a:xfrm rot="18419577">
            <a:off x="8108729" y="438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70" name="文本框 55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71" name="文本框 56"/>
          <p:cNvSpPr txBox="1">
            <a:spLocks noChangeArrowheads="1"/>
          </p:cNvSpPr>
          <p:nvPr/>
        </p:nvSpPr>
        <p:spPr bwMode="auto">
          <a:xfrm rot="1549510">
            <a:off x="8030149" y="3230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72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73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74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75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76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77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78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79" name="文本框 49"/>
          <p:cNvSpPr txBox="1">
            <a:spLocks noChangeArrowheads="1"/>
          </p:cNvSpPr>
          <p:nvPr/>
        </p:nvSpPr>
        <p:spPr bwMode="auto">
          <a:xfrm rot="20439237">
            <a:off x="8022210" y="2783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80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81" name="文本框 51"/>
          <p:cNvSpPr txBox="1">
            <a:spLocks noChangeArrowheads="1"/>
          </p:cNvSpPr>
          <p:nvPr/>
        </p:nvSpPr>
        <p:spPr bwMode="auto">
          <a:xfrm rot="20439237">
            <a:off x="7965060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82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83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84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85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86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87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88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89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90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91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92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93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94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95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96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97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98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199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00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01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02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03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04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05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06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07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08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09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10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11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12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13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14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15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16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17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18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19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20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5221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grpSp>
        <p:nvGrpSpPr>
          <p:cNvPr id="5222" name="组合 27"/>
          <p:cNvGrpSpPr>
            <a:grpSpLocks/>
          </p:cNvGrpSpPr>
          <p:nvPr/>
        </p:nvGrpSpPr>
        <p:grpSpPr bwMode="auto">
          <a:xfrm>
            <a:off x="503238" y="615951"/>
            <a:ext cx="2570162" cy="914400"/>
            <a:chOff x="2747226" y="536188"/>
            <a:chExt cx="2458107" cy="604629"/>
          </a:xfrm>
        </p:grpSpPr>
        <p:sp>
          <p:nvSpPr>
            <p:cNvPr id="3" name="矩形: 圆角 28">
              <a:extLst/>
            </p:cNvPr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学</a:t>
              </a:r>
            </a:p>
          </p:txBody>
        </p:sp>
        <p:sp>
          <p:nvSpPr>
            <p:cNvPr id="4" name="矩形: 圆角 29">
              <a:extLst/>
            </p:cNvPr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习</a:t>
              </a:r>
            </a:p>
          </p:txBody>
        </p:sp>
        <p:sp>
          <p:nvSpPr>
            <p:cNvPr id="5" name="矩形: 圆角 30">
              <a:extLst/>
            </p:cNvPr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目</a:t>
              </a:r>
            </a:p>
          </p:txBody>
        </p:sp>
        <p:sp>
          <p:nvSpPr>
            <p:cNvPr id="6" name="矩形: 圆角 31">
              <a:extLst/>
            </p:cNvPr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</a:t>
              </a:r>
            </a:p>
          </p:txBody>
        </p:sp>
      </p:grp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501722" y="1858190"/>
            <a:ext cx="8323321" cy="3693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800"/>
              </a:spcBef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借助阅读提示，整体感知文章内容，概括关于灯笼的故事。（重点）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800"/>
              </a:spcBef>
            </a:pP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通过品读语言，积累文中富有表现力的语句，体会作者在叙事中蕴含的情感。（难点）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32"/>
          <p:cNvSpPr txBox="1">
            <a:spLocks noChangeArrowheads="1"/>
          </p:cNvSpPr>
          <p:nvPr/>
        </p:nvSpPr>
        <p:spPr bwMode="auto">
          <a:xfrm>
            <a:off x="4475164" y="390101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en-US" sz="500">
                <a:solidFill>
                  <a:srgbClr val="FFFFFF"/>
                </a:solidFill>
              </a:rPr>
              <a:t>状元成才路</a:t>
            </a:r>
            <a:endParaRPr lang="zh-CN" altLang="zh-CN" sz="500">
              <a:solidFill>
                <a:srgbClr val="FFFFFF"/>
              </a:solidFill>
            </a:endParaRPr>
          </a:p>
        </p:txBody>
      </p:sp>
      <p:sp>
        <p:nvSpPr>
          <p:cNvPr id="12291" name="文本框 34"/>
          <p:cNvSpPr txBox="1">
            <a:spLocks noChangeArrowheads="1"/>
          </p:cNvSpPr>
          <p:nvPr/>
        </p:nvSpPr>
        <p:spPr bwMode="auto">
          <a:xfrm rot="21319903">
            <a:off x="8064280" y="21971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2" name="文本框 36"/>
          <p:cNvSpPr txBox="1">
            <a:spLocks noChangeArrowheads="1"/>
          </p:cNvSpPr>
          <p:nvPr/>
        </p:nvSpPr>
        <p:spPr bwMode="auto">
          <a:xfrm rot="16249134">
            <a:off x="5862417" y="17833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3" name="文本框 37"/>
          <p:cNvSpPr txBox="1">
            <a:spLocks noChangeArrowheads="1"/>
          </p:cNvSpPr>
          <p:nvPr/>
        </p:nvSpPr>
        <p:spPr bwMode="auto">
          <a:xfrm rot="17449134">
            <a:off x="5332193" y="2327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4" name="文本框 45"/>
          <p:cNvSpPr txBox="1">
            <a:spLocks noChangeArrowheads="1"/>
          </p:cNvSpPr>
          <p:nvPr/>
        </p:nvSpPr>
        <p:spPr bwMode="auto">
          <a:xfrm rot="16249134">
            <a:off x="6422804" y="1812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5" name="文本框 46"/>
          <p:cNvSpPr txBox="1">
            <a:spLocks noChangeArrowheads="1"/>
          </p:cNvSpPr>
          <p:nvPr/>
        </p:nvSpPr>
        <p:spPr bwMode="auto">
          <a:xfrm rot="21175089">
            <a:off x="7068124" y="21209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6" name="文本框 47"/>
          <p:cNvSpPr txBox="1">
            <a:spLocks noChangeArrowheads="1"/>
          </p:cNvSpPr>
          <p:nvPr/>
        </p:nvSpPr>
        <p:spPr bwMode="auto">
          <a:xfrm rot="17449134">
            <a:off x="7656293" y="33602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7" name="文本框 49"/>
          <p:cNvSpPr txBox="1">
            <a:spLocks noChangeArrowheads="1"/>
          </p:cNvSpPr>
          <p:nvPr/>
        </p:nvSpPr>
        <p:spPr bwMode="auto">
          <a:xfrm rot="657351">
            <a:off x="8168260" y="1604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8" name="文本框 50"/>
          <p:cNvSpPr txBox="1">
            <a:spLocks noChangeArrowheads="1"/>
          </p:cNvSpPr>
          <p:nvPr/>
        </p:nvSpPr>
        <p:spPr bwMode="auto">
          <a:xfrm rot="1480325">
            <a:off x="7391974" y="1687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299" name="文本框 51"/>
          <p:cNvSpPr txBox="1">
            <a:spLocks noChangeArrowheads="1"/>
          </p:cNvSpPr>
          <p:nvPr/>
        </p:nvSpPr>
        <p:spPr bwMode="auto">
          <a:xfrm rot="16249134">
            <a:off x="8367493" y="36481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0" name="文本框 32"/>
          <p:cNvSpPr txBox="1">
            <a:spLocks noChangeArrowheads="1"/>
          </p:cNvSpPr>
          <p:nvPr/>
        </p:nvSpPr>
        <p:spPr bwMode="auto">
          <a:xfrm>
            <a:off x="3262314" y="4747685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1" name="文本框 34"/>
          <p:cNvSpPr txBox="1">
            <a:spLocks noChangeArrowheads="1"/>
          </p:cNvSpPr>
          <p:nvPr/>
        </p:nvSpPr>
        <p:spPr bwMode="auto">
          <a:xfrm rot="4149897">
            <a:off x="4462243" y="4692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2" name="文本框 36"/>
          <p:cNvSpPr txBox="1">
            <a:spLocks noChangeArrowheads="1"/>
          </p:cNvSpPr>
          <p:nvPr/>
        </p:nvSpPr>
        <p:spPr bwMode="auto">
          <a:xfrm rot="20220000">
            <a:off x="3901060" y="1763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3" name="文本框 37"/>
          <p:cNvSpPr txBox="1">
            <a:spLocks noChangeArrowheads="1"/>
          </p:cNvSpPr>
          <p:nvPr/>
        </p:nvSpPr>
        <p:spPr bwMode="auto">
          <a:xfrm rot="21420000">
            <a:off x="4131249" y="2766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4" name="文本框 45"/>
          <p:cNvSpPr txBox="1">
            <a:spLocks noChangeArrowheads="1"/>
          </p:cNvSpPr>
          <p:nvPr/>
        </p:nvSpPr>
        <p:spPr bwMode="auto">
          <a:xfrm rot="20220000">
            <a:off x="4461449" y="179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5" name="文本框 46"/>
          <p:cNvSpPr txBox="1">
            <a:spLocks noChangeArrowheads="1"/>
          </p:cNvSpPr>
          <p:nvPr/>
        </p:nvSpPr>
        <p:spPr bwMode="auto">
          <a:xfrm rot="20220000">
            <a:off x="4831335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6" name="文本框 47"/>
          <p:cNvSpPr txBox="1">
            <a:spLocks noChangeArrowheads="1"/>
          </p:cNvSpPr>
          <p:nvPr/>
        </p:nvSpPr>
        <p:spPr bwMode="auto">
          <a:xfrm rot="21420000">
            <a:off x="5064699" y="30078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7" name="文本框 49"/>
          <p:cNvSpPr txBox="1">
            <a:spLocks noChangeArrowheads="1"/>
          </p:cNvSpPr>
          <p:nvPr/>
        </p:nvSpPr>
        <p:spPr bwMode="auto">
          <a:xfrm rot="16249134">
            <a:off x="6311679" y="284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8" name="文本框 50"/>
          <p:cNvSpPr txBox="1">
            <a:spLocks noChangeArrowheads="1"/>
          </p:cNvSpPr>
          <p:nvPr/>
        </p:nvSpPr>
        <p:spPr bwMode="auto">
          <a:xfrm rot="21429897">
            <a:off x="5590160" y="3481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09" name="文本框 51"/>
          <p:cNvSpPr txBox="1">
            <a:spLocks noChangeArrowheads="1"/>
          </p:cNvSpPr>
          <p:nvPr/>
        </p:nvSpPr>
        <p:spPr bwMode="auto">
          <a:xfrm rot="16249134">
            <a:off x="5846542" y="46069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0" name="文本框 32"/>
          <p:cNvSpPr txBox="1">
            <a:spLocks noChangeArrowheads="1"/>
          </p:cNvSpPr>
          <p:nvPr/>
        </p:nvSpPr>
        <p:spPr bwMode="auto">
          <a:xfrm rot="1209897">
            <a:off x="1137224" y="5194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1" name="文本框 34"/>
          <p:cNvSpPr txBox="1">
            <a:spLocks noChangeArrowheads="1"/>
          </p:cNvSpPr>
          <p:nvPr/>
        </p:nvSpPr>
        <p:spPr bwMode="auto">
          <a:xfrm rot="4149897">
            <a:off x="2141318" y="463552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2" name="文本框 36"/>
          <p:cNvSpPr txBox="1">
            <a:spLocks noChangeArrowheads="1"/>
          </p:cNvSpPr>
          <p:nvPr/>
        </p:nvSpPr>
        <p:spPr bwMode="auto">
          <a:xfrm rot="20220000">
            <a:off x="1605535" y="43328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3" name="文本框 37"/>
          <p:cNvSpPr txBox="1">
            <a:spLocks noChangeArrowheads="1"/>
          </p:cNvSpPr>
          <p:nvPr/>
        </p:nvSpPr>
        <p:spPr bwMode="auto">
          <a:xfrm rot="1029897">
            <a:off x="2486599" y="36999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4" name="文本框 45"/>
          <p:cNvSpPr txBox="1">
            <a:spLocks noChangeArrowheads="1"/>
          </p:cNvSpPr>
          <p:nvPr/>
        </p:nvSpPr>
        <p:spPr bwMode="auto">
          <a:xfrm rot="20220000">
            <a:off x="3162874" y="4222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5" name="文本框 46"/>
          <p:cNvSpPr txBox="1">
            <a:spLocks noChangeArrowheads="1"/>
          </p:cNvSpPr>
          <p:nvPr/>
        </p:nvSpPr>
        <p:spPr bwMode="auto">
          <a:xfrm rot="21429897">
            <a:off x="787974" y="2068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6" name="文本框 47"/>
          <p:cNvSpPr txBox="1">
            <a:spLocks noChangeArrowheads="1"/>
          </p:cNvSpPr>
          <p:nvPr/>
        </p:nvSpPr>
        <p:spPr bwMode="auto">
          <a:xfrm rot="1029897">
            <a:off x="829249" y="4561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7" name="文本框 49"/>
          <p:cNvSpPr txBox="1">
            <a:spLocks noChangeArrowheads="1"/>
          </p:cNvSpPr>
          <p:nvPr/>
        </p:nvSpPr>
        <p:spPr bwMode="auto">
          <a:xfrm rot="21429897">
            <a:off x="3010474" y="5143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8" name="文本框 50"/>
          <p:cNvSpPr txBox="1">
            <a:spLocks noChangeArrowheads="1"/>
          </p:cNvSpPr>
          <p:nvPr/>
        </p:nvSpPr>
        <p:spPr bwMode="auto">
          <a:xfrm rot="21429897">
            <a:off x="4158235" y="42545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19" name="文本框 51"/>
          <p:cNvSpPr txBox="1">
            <a:spLocks noChangeArrowheads="1"/>
          </p:cNvSpPr>
          <p:nvPr/>
        </p:nvSpPr>
        <p:spPr bwMode="auto">
          <a:xfrm rot="21429897">
            <a:off x="4324924" y="5266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0" name="文本框 43"/>
          <p:cNvSpPr txBox="1">
            <a:spLocks noChangeArrowheads="1"/>
          </p:cNvSpPr>
          <p:nvPr/>
        </p:nvSpPr>
        <p:spPr bwMode="auto">
          <a:xfrm rot="16529158">
            <a:off x="323630" y="27506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1" name="文本框 44"/>
          <p:cNvSpPr txBox="1">
            <a:spLocks noChangeArrowheads="1"/>
          </p:cNvSpPr>
          <p:nvPr/>
        </p:nvSpPr>
        <p:spPr bwMode="auto">
          <a:xfrm rot="4149897">
            <a:off x="1338043" y="29062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2" name="文本框 36"/>
          <p:cNvSpPr txBox="1">
            <a:spLocks noChangeArrowheads="1"/>
          </p:cNvSpPr>
          <p:nvPr/>
        </p:nvSpPr>
        <p:spPr bwMode="auto">
          <a:xfrm rot="21429897">
            <a:off x="322835" y="1809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3" name="文本框 37"/>
          <p:cNvSpPr txBox="1">
            <a:spLocks noChangeArrowheads="1"/>
          </p:cNvSpPr>
          <p:nvPr/>
        </p:nvSpPr>
        <p:spPr bwMode="auto">
          <a:xfrm rot="1029897">
            <a:off x="1338835" y="2273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4" name="文本框 45"/>
          <p:cNvSpPr txBox="1">
            <a:spLocks noChangeArrowheads="1"/>
          </p:cNvSpPr>
          <p:nvPr/>
        </p:nvSpPr>
        <p:spPr bwMode="auto">
          <a:xfrm rot="20220000">
            <a:off x="2118299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5" name="文本框 46"/>
          <p:cNvSpPr txBox="1">
            <a:spLocks noChangeArrowheads="1"/>
          </p:cNvSpPr>
          <p:nvPr/>
        </p:nvSpPr>
        <p:spPr bwMode="auto">
          <a:xfrm rot="20220000">
            <a:off x="2688210" y="17822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6" name="文本框 47"/>
          <p:cNvSpPr txBox="1">
            <a:spLocks noChangeArrowheads="1"/>
          </p:cNvSpPr>
          <p:nvPr/>
        </p:nvSpPr>
        <p:spPr bwMode="auto">
          <a:xfrm rot="21420000">
            <a:off x="2416749" y="25336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7" name="文本框 49"/>
          <p:cNvSpPr txBox="1">
            <a:spLocks noChangeArrowheads="1"/>
          </p:cNvSpPr>
          <p:nvPr/>
        </p:nvSpPr>
        <p:spPr bwMode="auto">
          <a:xfrm rot="20220000">
            <a:off x="3277174" y="2078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8" name="文本框 50"/>
          <p:cNvSpPr txBox="1">
            <a:spLocks noChangeArrowheads="1"/>
          </p:cNvSpPr>
          <p:nvPr/>
        </p:nvSpPr>
        <p:spPr bwMode="auto">
          <a:xfrm rot="20220000">
            <a:off x="2850135" y="2853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29" name="文本框 51"/>
          <p:cNvSpPr txBox="1">
            <a:spLocks noChangeArrowheads="1"/>
          </p:cNvSpPr>
          <p:nvPr/>
        </p:nvSpPr>
        <p:spPr bwMode="auto">
          <a:xfrm rot="20220000">
            <a:off x="3485135" y="30353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0" name="文本框 32"/>
          <p:cNvSpPr txBox="1">
            <a:spLocks noChangeArrowheads="1"/>
          </p:cNvSpPr>
          <p:nvPr/>
        </p:nvSpPr>
        <p:spPr bwMode="auto">
          <a:xfrm rot="1209897">
            <a:off x="5115499" y="47455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1" name="文本框 34"/>
          <p:cNvSpPr txBox="1">
            <a:spLocks noChangeArrowheads="1"/>
          </p:cNvSpPr>
          <p:nvPr/>
        </p:nvSpPr>
        <p:spPr bwMode="auto">
          <a:xfrm rot="20569134">
            <a:off x="6311680" y="52197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2" name="文本框 36"/>
          <p:cNvSpPr txBox="1">
            <a:spLocks noChangeArrowheads="1"/>
          </p:cNvSpPr>
          <p:nvPr/>
        </p:nvSpPr>
        <p:spPr bwMode="auto">
          <a:xfrm rot="368503">
            <a:off x="5774310" y="38396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3" name="文本框 37"/>
          <p:cNvSpPr txBox="1">
            <a:spLocks noChangeArrowheads="1"/>
          </p:cNvSpPr>
          <p:nvPr/>
        </p:nvSpPr>
        <p:spPr bwMode="auto">
          <a:xfrm rot="829244">
            <a:off x="5285360" y="5325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4" name="文本框 45"/>
          <p:cNvSpPr txBox="1">
            <a:spLocks noChangeArrowheads="1"/>
          </p:cNvSpPr>
          <p:nvPr/>
        </p:nvSpPr>
        <p:spPr bwMode="auto">
          <a:xfrm rot="17097278">
            <a:off x="6779992" y="33623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5" name="文本框 46"/>
          <p:cNvSpPr txBox="1">
            <a:spLocks noChangeArrowheads="1"/>
          </p:cNvSpPr>
          <p:nvPr/>
        </p:nvSpPr>
        <p:spPr bwMode="auto">
          <a:xfrm rot="2702238">
            <a:off x="7568979" y="41116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6" name="文本框 47"/>
          <p:cNvSpPr txBox="1">
            <a:spLocks noChangeArrowheads="1"/>
          </p:cNvSpPr>
          <p:nvPr/>
        </p:nvSpPr>
        <p:spPr bwMode="auto">
          <a:xfrm rot="18143362">
            <a:off x="6745068" y="4566738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7" name="文本框 60"/>
          <p:cNvSpPr txBox="1">
            <a:spLocks noChangeArrowheads="1"/>
          </p:cNvSpPr>
          <p:nvPr/>
        </p:nvSpPr>
        <p:spPr bwMode="auto">
          <a:xfrm rot="18419577">
            <a:off x="8108729" y="438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8" name="文本框 61"/>
          <p:cNvSpPr txBox="1">
            <a:spLocks noChangeArrowheads="1"/>
          </p:cNvSpPr>
          <p:nvPr/>
        </p:nvSpPr>
        <p:spPr bwMode="auto">
          <a:xfrm rot="17959444">
            <a:off x="7240368" y="4816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39" name="文本框 62"/>
          <p:cNvSpPr txBox="1">
            <a:spLocks noChangeArrowheads="1"/>
          </p:cNvSpPr>
          <p:nvPr/>
        </p:nvSpPr>
        <p:spPr bwMode="auto">
          <a:xfrm rot="1549510">
            <a:off x="8030149" y="3230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0" name="文本框 32"/>
          <p:cNvSpPr txBox="1">
            <a:spLocks noChangeArrowheads="1"/>
          </p:cNvSpPr>
          <p:nvPr/>
        </p:nvSpPr>
        <p:spPr bwMode="auto">
          <a:xfrm rot="4190103">
            <a:off x="4289204" y="33708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1" name="文本框 34"/>
          <p:cNvSpPr txBox="1">
            <a:spLocks noChangeArrowheads="1"/>
          </p:cNvSpPr>
          <p:nvPr/>
        </p:nvSpPr>
        <p:spPr bwMode="auto">
          <a:xfrm rot="8340000">
            <a:off x="4921030" y="4212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2" name="文本框 36"/>
          <p:cNvSpPr txBox="1">
            <a:spLocks noChangeArrowheads="1"/>
          </p:cNvSpPr>
          <p:nvPr/>
        </p:nvSpPr>
        <p:spPr bwMode="auto">
          <a:xfrm rot="20439237">
            <a:off x="5774310" y="236223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3" name="文本框 37"/>
          <p:cNvSpPr txBox="1">
            <a:spLocks noChangeArrowheads="1"/>
          </p:cNvSpPr>
          <p:nvPr/>
        </p:nvSpPr>
        <p:spPr bwMode="auto">
          <a:xfrm rot="39237">
            <a:off x="5650485" y="3058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4" name="文本框 45"/>
          <p:cNvSpPr txBox="1">
            <a:spLocks noChangeArrowheads="1"/>
          </p:cNvSpPr>
          <p:nvPr/>
        </p:nvSpPr>
        <p:spPr bwMode="auto">
          <a:xfrm rot="20439237">
            <a:off x="6334699" y="23918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5" name="文本框 46"/>
          <p:cNvSpPr txBox="1">
            <a:spLocks noChangeArrowheads="1"/>
          </p:cNvSpPr>
          <p:nvPr/>
        </p:nvSpPr>
        <p:spPr bwMode="auto">
          <a:xfrm rot="20439237">
            <a:off x="6704585" y="26776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6" name="文本框 47"/>
          <p:cNvSpPr txBox="1">
            <a:spLocks noChangeArrowheads="1"/>
          </p:cNvSpPr>
          <p:nvPr/>
        </p:nvSpPr>
        <p:spPr bwMode="auto">
          <a:xfrm rot="39237">
            <a:off x="7185599" y="3304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7" name="文本框 49"/>
          <p:cNvSpPr txBox="1">
            <a:spLocks noChangeArrowheads="1"/>
          </p:cNvSpPr>
          <p:nvPr/>
        </p:nvSpPr>
        <p:spPr bwMode="auto">
          <a:xfrm rot="20439237">
            <a:off x="8022210" y="27834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8" name="文本框 50"/>
          <p:cNvSpPr txBox="1">
            <a:spLocks noChangeArrowheads="1"/>
          </p:cNvSpPr>
          <p:nvPr/>
        </p:nvSpPr>
        <p:spPr bwMode="auto">
          <a:xfrm rot="20439237">
            <a:off x="7488810" y="2605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49" name="文本框 51"/>
          <p:cNvSpPr txBox="1">
            <a:spLocks noChangeArrowheads="1"/>
          </p:cNvSpPr>
          <p:nvPr/>
        </p:nvSpPr>
        <p:spPr bwMode="auto">
          <a:xfrm rot="20439237">
            <a:off x="7965060" y="37528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0" name="文本框 32"/>
          <p:cNvSpPr txBox="1">
            <a:spLocks noChangeArrowheads="1"/>
          </p:cNvSpPr>
          <p:nvPr/>
        </p:nvSpPr>
        <p:spPr bwMode="auto">
          <a:xfrm rot="4190103">
            <a:off x="2766793" y="44820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1" name="文本框 34"/>
          <p:cNvSpPr txBox="1">
            <a:spLocks noChangeArrowheads="1"/>
          </p:cNvSpPr>
          <p:nvPr/>
        </p:nvSpPr>
        <p:spPr bwMode="auto">
          <a:xfrm rot="8340000">
            <a:off x="3922492" y="37825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2" name="文本框 36"/>
          <p:cNvSpPr txBox="1">
            <a:spLocks noChangeArrowheads="1"/>
          </p:cNvSpPr>
          <p:nvPr/>
        </p:nvSpPr>
        <p:spPr bwMode="auto">
          <a:xfrm rot="2810103">
            <a:off x="3814542" y="23421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3" name="文本框 37"/>
          <p:cNvSpPr txBox="1">
            <a:spLocks noChangeArrowheads="1"/>
          </p:cNvSpPr>
          <p:nvPr/>
        </p:nvSpPr>
        <p:spPr bwMode="auto">
          <a:xfrm rot="4010103">
            <a:off x="3814542" y="30660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4" name="文本框 45"/>
          <p:cNvSpPr txBox="1">
            <a:spLocks noChangeArrowheads="1"/>
          </p:cNvSpPr>
          <p:nvPr/>
        </p:nvSpPr>
        <p:spPr bwMode="auto">
          <a:xfrm rot="2810103">
            <a:off x="4374929" y="23717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5" name="文本框 46"/>
          <p:cNvSpPr txBox="1">
            <a:spLocks noChangeArrowheads="1"/>
          </p:cNvSpPr>
          <p:nvPr/>
        </p:nvSpPr>
        <p:spPr bwMode="auto">
          <a:xfrm rot="2810103">
            <a:off x="474481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6" name="文本框 47"/>
          <p:cNvSpPr txBox="1">
            <a:spLocks noChangeArrowheads="1"/>
          </p:cNvSpPr>
          <p:nvPr/>
        </p:nvSpPr>
        <p:spPr bwMode="auto">
          <a:xfrm rot="4010103">
            <a:off x="4744818" y="33814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7" name="文本框 49"/>
          <p:cNvSpPr txBox="1">
            <a:spLocks noChangeArrowheads="1"/>
          </p:cNvSpPr>
          <p:nvPr/>
        </p:nvSpPr>
        <p:spPr bwMode="auto">
          <a:xfrm rot="20439237">
            <a:off x="6225160" y="3420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8" name="文本框 50"/>
          <p:cNvSpPr txBox="1">
            <a:spLocks noChangeArrowheads="1"/>
          </p:cNvSpPr>
          <p:nvPr/>
        </p:nvSpPr>
        <p:spPr bwMode="auto">
          <a:xfrm rot="4020000">
            <a:off x="5219479" y="3535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59" name="文本框 51"/>
          <p:cNvSpPr txBox="1">
            <a:spLocks noChangeArrowheads="1"/>
          </p:cNvSpPr>
          <p:nvPr/>
        </p:nvSpPr>
        <p:spPr bwMode="auto">
          <a:xfrm rot="20439237">
            <a:off x="5599685" y="43201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0" name="文本框 32"/>
          <p:cNvSpPr txBox="1">
            <a:spLocks noChangeArrowheads="1"/>
          </p:cNvSpPr>
          <p:nvPr/>
        </p:nvSpPr>
        <p:spPr bwMode="auto">
          <a:xfrm rot="5400000">
            <a:off x="1142780" y="43339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1" name="文本框 34"/>
          <p:cNvSpPr txBox="1">
            <a:spLocks noChangeArrowheads="1"/>
          </p:cNvSpPr>
          <p:nvPr/>
        </p:nvSpPr>
        <p:spPr bwMode="auto">
          <a:xfrm rot="8340000">
            <a:off x="1879380" y="47646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2" name="文本框 36"/>
          <p:cNvSpPr txBox="1">
            <a:spLocks noChangeArrowheads="1"/>
          </p:cNvSpPr>
          <p:nvPr/>
        </p:nvSpPr>
        <p:spPr bwMode="auto">
          <a:xfrm rot="2810103">
            <a:off x="1863504" y="36713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3" name="文本框 37"/>
          <p:cNvSpPr txBox="1">
            <a:spLocks noChangeArrowheads="1"/>
          </p:cNvSpPr>
          <p:nvPr/>
        </p:nvSpPr>
        <p:spPr bwMode="auto">
          <a:xfrm rot="5220000">
            <a:off x="2298479" y="40481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4" name="文本框 45"/>
          <p:cNvSpPr txBox="1">
            <a:spLocks noChangeArrowheads="1"/>
          </p:cNvSpPr>
          <p:nvPr/>
        </p:nvSpPr>
        <p:spPr bwMode="auto">
          <a:xfrm rot="2810103">
            <a:off x="2811243" y="369043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5" name="文本框 46"/>
          <p:cNvSpPr txBox="1">
            <a:spLocks noChangeArrowheads="1"/>
          </p:cNvSpPr>
          <p:nvPr/>
        </p:nvSpPr>
        <p:spPr bwMode="auto">
          <a:xfrm rot="4020000">
            <a:off x="701454" y="26469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6" name="文本框 47"/>
          <p:cNvSpPr txBox="1">
            <a:spLocks noChangeArrowheads="1"/>
          </p:cNvSpPr>
          <p:nvPr/>
        </p:nvSpPr>
        <p:spPr bwMode="auto">
          <a:xfrm rot="5220000">
            <a:off x="703042" y="38915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7" name="文本框 49"/>
          <p:cNvSpPr txBox="1">
            <a:spLocks noChangeArrowheads="1"/>
          </p:cNvSpPr>
          <p:nvPr/>
        </p:nvSpPr>
        <p:spPr bwMode="auto">
          <a:xfrm rot="4020000">
            <a:off x="2465168" y="5015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8" name="文本框 50"/>
          <p:cNvSpPr txBox="1">
            <a:spLocks noChangeArrowheads="1"/>
          </p:cNvSpPr>
          <p:nvPr/>
        </p:nvSpPr>
        <p:spPr bwMode="auto">
          <a:xfrm rot="4020000">
            <a:off x="3703417" y="4518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69" name="文本框 51"/>
          <p:cNvSpPr txBox="1">
            <a:spLocks noChangeArrowheads="1"/>
          </p:cNvSpPr>
          <p:nvPr/>
        </p:nvSpPr>
        <p:spPr bwMode="auto">
          <a:xfrm rot="4020000">
            <a:off x="4073305" y="48038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0" name="文本框 32"/>
          <p:cNvSpPr txBox="1">
            <a:spLocks noChangeArrowheads="1"/>
          </p:cNvSpPr>
          <p:nvPr/>
        </p:nvSpPr>
        <p:spPr bwMode="auto">
          <a:xfrm rot="20719261">
            <a:off x="514924" y="33803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1" name="文本框 34"/>
          <p:cNvSpPr txBox="1">
            <a:spLocks noChangeArrowheads="1"/>
          </p:cNvSpPr>
          <p:nvPr/>
        </p:nvSpPr>
        <p:spPr bwMode="auto">
          <a:xfrm rot="8340000">
            <a:off x="1252317" y="34840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2" name="文本框 36"/>
          <p:cNvSpPr txBox="1">
            <a:spLocks noChangeArrowheads="1"/>
          </p:cNvSpPr>
          <p:nvPr/>
        </p:nvSpPr>
        <p:spPr bwMode="auto">
          <a:xfrm rot="4020000">
            <a:off x="1671418" y="20436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3" name="文本框 37"/>
          <p:cNvSpPr txBox="1">
            <a:spLocks noChangeArrowheads="1"/>
          </p:cNvSpPr>
          <p:nvPr/>
        </p:nvSpPr>
        <p:spPr bwMode="auto">
          <a:xfrm rot="5220000">
            <a:off x="1671418" y="27675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4" name="文本框 45"/>
          <p:cNvSpPr txBox="1">
            <a:spLocks noChangeArrowheads="1"/>
          </p:cNvSpPr>
          <p:nvPr/>
        </p:nvSpPr>
        <p:spPr bwMode="auto">
          <a:xfrm rot="2810103">
            <a:off x="2231804" y="20733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5" name="文本框 46"/>
          <p:cNvSpPr txBox="1">
            <a:spLocks noChangeArrowheads="1"/>
          </p:cNvSpPr>
          <p:nvPr/>
        </p:nvSpPr>
        <p:spPr bwMode="auto">
          <a:xfrm rot="2810103">
            <a:off x="2601692" y="235905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6" name="文本框 47"/>
          <p:cNvSpPr txBox="1">
            <a:spLocks noChangeArrowheads="1"/>
          </p:cNvSpPr>
          <p:nvPr/>
        </p:nvSpPr>
        <p:spPr bwMode="auto">
          <a:xfrm rot="4010103">
            <a:off x="2330229" y="3112587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7" name="文本框 49"/>
          <p:cNvSpPr txBox="1">
            <a:spLocks noChangeArrowheads="1"/>
          </p:cNvSpPr>
          <p:nvPr/>
        </p:nvSpPr>
        <p:spPr bwMode="auto">
          <a:xfrm rot="2810103">
            <a:off x="3189068" y="2657504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8" name="文本框 50"/>
          <p:cNvSpPr txBox="1">
            <a:spLocks noChangeArrowheads="1"/>
          </p:cNvSpPr>
          <p:nvPr/>
        </p:nvSpPr>
        <p:spPr bwMode="auto">
          <a:xfrm rot="2810103">
            <a:off x="3076355" y="32374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79" name="文本框 51"/>
          <p:cNvSpPr txBox="1">
            <a:spLocks noChangeArrowheads="1"/>
          </p:cNvSpPr>
          <p:nvPr/>
        </p:nvSpPr>
        <p:spPr bwMode="auto">
          <a:xfrm rot="2810103">
            <a:off x="3446242" y="3523220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0" name="文本框 32"/>
          <p:cNvSpPr txBox="1">
            <a:spLocks noChangeArrowheads="1"/>
          </p:cNvSpPr>
          <p:nvPr/>
        </p:nvSpPr>
        <p:spPr bwMode="auto">
          <a:xfrm rot="5400000">
            <a:off x="4752755" y="4939271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1" name="文本框 34"/>
          <p:cNvSpPr txBox="1">
            <a:spLocks noChangeArrowheads="1"/>
          </p:cNvSpPr>
          <p:nvPr/>
        </p:nvSpPr>
        <p:spPr bwMode="auto">
          <a:xfrm rot="3159237">
            <a:off x="5817968" y="53700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2" name="文本框 36"/>
          <p:cNvSpPr txBox="1">
            <a:spLocks noChangeArrowheads="1"/>
          </p:cNvSpPr>
          <p:nvPr/>
        </p:nvSpPr>
        <p:spPr bwMode="auto">
          <a:xfrm rot="20439237">
            <a:off x="6237860" y="39285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3" name="文本框 37"/>
          <p:cNvSpPr txBox="1">
            <a:spLocks noChangeArrowheads="1"/>
          </p:cNvSpPr>
          <p:nvPr/>
        </p:nvSpPr>
        <p:spPr bwMode="auto">
          <a:xfrm rot="39237">
            <a:off x="6237860" y="46524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4" name="文本框 45"/>
          <p:cNvSpPr txBox="1">
            <a:spLocks noChangeArrowheads="1"/>
          </p:cNvSpPr>
          <p:nvPr/>
        </p:nvSpPr>
        <p:spPr bwMode="auto">
          <a:xfrm rot="20439237">
            <a:off x="6798249" y="39581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5" name="文本框 46"/>
          <p:cNvSpPr txBox="1">
            <a:spLocks noChangeArrowheads="1"/>
          </p:cNvSpPr>
          <p:nvPr/>
        </p:nvSpPr>
        <p:spPr bwMode="auto">
          <a:xfrm rot="20439237">
            <a:off x="7168135" y="424394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6" name="文本框 47"/>
          <p:cNvSpPr txBox="1">
            <a:spLocks noChangeArrowheads="1"/>
          </p:cNvSpPr>
          <p:nvPr/>
        </p:nvSpPr>
        <p:spPr bwMode="auto">
          <a:xfrm rot="39237">
            <a:off x="6855399" y="5001712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7" name="文本框 49"/>
          <p:cNvSpPr txBox="1">
            <a:spLocks noChangeArrowheads="1"/>
          </p:cNvSpPr>
          <p:nvPr/>
        </p:nvSpPr>
        <p:spPr bwMode="auto">
          <a:xfrm rot="20439237">
            <a:off x="7688835" y="4631296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8" name="文本框 50"/>
          <p:cNvSpPr txBox="1">
            <a:spLocks noChangeArrowheads="1"/>
          </p:cNvSpPr>
          <p:nvPr/>
        </p:nvSpPr>
        <p:spPr bwMode="auto">
          <a:xfrm rot="20439237">
            <a:off x="7642799" y="5122363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sp>
        <p:nvSpPr>
          <p:cNvPr id="12389" name="文本框 51"/>
          <p:cNvSpPr txBox="1">
            <a:spLocks noChangeArrowheads="1"/>
          </p:cNvSpPr>
          <p:nvPr/>
        </p:nvSpPr>
        <p:spPr bwMode="auto">
          <a:xfrm rot="20439237">
            <a:off x="6780785" y="1555779"/>
            <a:ext cx="50526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buFont typeface="Arial" pitchFamily="34" charset="0"/>
              <a:buNone/>
            </a:pPr>
            <a:r>
              <a:rPr lang="zh-CN" altLang="zh-CN" sz="500">
                <a:solidFill>
                  <a:srgbClr val="FFFFFF"/>
                </a:solidFill>
              </a:rPr>
              <a:t>状元成才路</a:t>
            </a:r>
          </a:p>
        </p:txBody>
      </p:sp>
      <p:grpSp>
        <p:nvGrpSpPr>
          <p:cNvPr id="12390" name="组合 27"/>
          <p:cNvGrpSpPr>
            <a:grpSpLocks/>
          </p:cNvGrpSpPr>
          <p:nvPr/>
        </p:nvGrpSpPr>
        <p:grpSpPr bwMode="auto">
          <a:xfrm>
            <a:off x="664506" y="156746"/>
            <a:ext cx="4766241" cy="931543"/>
            <a:chOff x="2747226" y="524854"/>
            <a:chExt cx="3085729" cy="615963"/>
          </a:xfrm>
        </p:grpSpPr>
        <p:sp>
          <p:nvSpPr>
            <p:cNvPr id="3" name="矩形: 圆角 28">
              <a:extLst/>
            </p:cNvPr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>
                <a:gd name="adj" fmla="val 21299"/>
              </a:avLst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理</a:t>
              </a:r>
            </a:p>
          </p:txBody>
        </p:sp>
        <p:sp>
          <p:nvSpPr>
            <p:cNvPr id="4" name="矩形: 圆角 29">
              <a:extLst/>
            </p:cNvPr>
            <p:cNvSpPr/>
            <p:nvPr/>
          </p:nvSpPr>
          <p:spPr bwMode="auto">
            <a:xfrm rot="294411">
              <a:off x="5268152" y="524854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构</a:t>
              </a:r>
            </a:p>
          </p:txBody>
        </p:sp>
        <p:sp>
          <p:nvSpPr>
            <p:cNvPr id="5" name="矩形: 圆角 30">
              <a:extLst/>
            </p:cNvPr>
            <p:cNvSpPr/>
            <p:nvPr/>
          </p:nvSpPr>
          <p:spPr bwMode="auto">
            <a:xfrm rot="1137149">
              <a:off x="3998141" y="563796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之</a:t>
              </a:r>
            </a:p>
          </p:txBody>
        </p:sp>
        <p:sp>
          <p:nvSpPr>
            <p:cNvPr id="6" name="矩形: 圆角 31">
              <a:extLst/>
            </p:cNvPr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架</a:t>
              </a:r>
            </a:p>
          </p:txBody>
        </p:sp>
      </p:grpSp>
      <p:pic>
        <p:nvPicPr>
          <p:cNvPr id="111" name="图片 110">
            <a:extLst>
              <a:ext uri="{FF2B5EF4-FFF2-40B4-BE49-F238E27FC236}">
                <a16:creationId xmlns:a16="http://schemas.microsoft.com/office/drawing/2014/main" id="{081EE1FA-F32C-4EAA-A40C-5C37A4BA21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636" y="-80498"/>
            <a:ext cx="2390775" cy="177557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4DEB5368-3E99-43E8-8BD7-E741B9BB61E5}"/>
              </a:ext>
            </a:extLst>
          </p:cNvPr>
          <p:cNvSpPr txBox="1"/>
          <p:nvPr/>
        </p:nvSpPr>
        <p:spPr>
          <a:xfrm>
            <a:off x="83978" y="1090441"/>
            <a:ext cx="89157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       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任务：浏览课文，根据课后阅读提示第一、二段，用四字短语概括文章所写的事件。</a:t>
            </a:r>
          </a:p>
        </p:txBody>
      </p:sp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7F37E777-D64B-43C3-9B3C-AA5AF6426A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4319995"/>
              </p:ext>
            </p:extLst>
          </p:nvPr>
        </p:nvGraphicFramePr>
        <p:xfrm>
          <a:off x="114141" y="2938192"/>
          <a:ext cx="8915718" cy="367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6739">
                  <a:extLst>
                    <a:ext uri="{9D8B030D-6E8A-4147-A177-3AD203B41FA5}">
                      <a16:colId xmlns:a16="http://schemas.microsoft.com/office/drawing/2014/main" val="2316940258"/>
                    </a:ext>
                  </a:extLst>
                </a:gridCol>
                <a:gridCol w="1742800">
                  <a:extLst>
                    <a:ext uri="{9D8B030D-6E8A-4147-A177-3AD203B41FA5}">
                      <a16:colId xmlns:a16="http://schemas.microsoft.com/office/drawing/2014/main" val="2097504543"/>
                    </a:ext>
                  </a:extLst>
                </a:gridCol>
                <a:gridCol w="1812532">
                  <a:extLst>
                    <a:ext uri="{9D8B030D-6E8A-4147-A177-3AD203B41FA5}">
                      <a16:colId xmlns:a16="http://schemas.microsoft.com/office/drawing/2014/main" val="1922136353"/>
                    </a:ext>
                  </a:extLst>
                </a:gridCol>
                <a:gridCol w="1812532">
                  <a:extLst>
                    <a:ext uri="{9D8B030D-6E8A-4147-A177-3AD203B41FA5}">
                      <a16:colId xmlns:a16="http://schemas.microsoft.com/office/drawing/2014/main" val="110981244"/>
                    </a:ext>
                  </a:extLst>
                </a:gridCol>
                <a:gridCol w="1701115">
                  <a:extLst>
                    <a:ext uri="{9D8B030D-6E8A-4147-A177-3AD203B41FA5}">
                      <a16:colId xmlns:a16="http://schemas.microsoft.com/office/drawing/2014/main" val="2755725626"/>
                    </a:ext>
                  </a:extLst>
                </a:gridCol>
              </a:tblGrid>
              <a:tr h="64788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灯笼的意义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</a:t>
                      </a:r>
                      <a:r>
                        <a:rPr lang="zh-CN" altLang="en-US" sz="2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概括事件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972603"/>
                  </a:ext>
                </a:extLst>
              </a:tr>
              <a:tr h="6837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情感意义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2865384"/>
                  </a:ext>
                </a:extLst>
              </a:tr>
              <a:tr h="6837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文化意义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1272709"/>
                  </a:ext>
                </a:extLst>
              </a:tr>
              <a:tr h="6837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民俗意义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</a:t>
                      </a:r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3012118"/>
                  </a:ext>
                </a:extLst>
              </a:tr>
              <a:tr h="6837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家国意义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41683"/>
                  </a:ext>
                </a:extLst>
              </a:tr>
            </a:tbl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9AC99204-3C19-4603-88AF-08B3E964FBE0}"/>
              </a:ext>
            </a:extLst>
          </p:cNvPr>
          <p:cNvSpPr txBox="1"/>
          <p:nvPr/>
        </p:nvSpPr>
        <p:spPr>
          <a:xfrm>
            <a:off x="1859396" y="3948277"/>
            <a:ext cx="1832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800" b="1" dirty="0">
                <a:latin typeface="+mn-lt"/>
                <a:ea typeface="+mn-ea"/>
              </a:rPr>
              <a:t>灯接</a:t>
            </a:r>
            <a:r>
              <a:rPr lang="en-US" altLang="zh-CN" sz="2800" b="1" dirty="0">
                <a:latin typeface="+mn-lt"/>
                <a:ea typeface="+mn-ea"/>
              </a:rPr>
              <a:t>____</a:t>
            </a:r>
            <a:r>
              <a:rPr lang="zh-CN" altLang="en-US" sz="2800" b="1" dirty="0">
                <a:latin typeface="+mn-lt"/>
                <a:ea typeface="+mn-ea"/>
              </a:rPr>
              <a:t> 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AF3CFD9-246D-4F5D-998E-1EA75A237DF9}"/>
              </a:ext>
            </a:extLst>
          </p:cNvPr>
          <p:cNvSpPr txBox="1"/>
          <p:nvPr/>
        </p:nvSpPr>
        <p:spPr>
          <a:xfrm>
            <a:off x="3674914" y="3961333"/>
            <a:ext cx="1887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800" b="1" dirty="0">
                <a:latin typeface="+mn-lt"/>
                <a:ea typeface="+mn-ea"/>
              </a:rPr>
              <a:t> </a:t>
            </a:r>
            <a:r>
              <a:rPr lang="en-US" altLang="zh-CN" sz="2800" b="1" dirty="0">
                <a:latin typeface="+mn-lt"/>
                <a:ea typeface="+mn-ea"/>
              </a:rPr>
              <a:t>____</a:t>
            </a:r>
            <a:r>
              <a:rPr lang="zh-CN" altLang="en-US" sz="2800" b="1" dirty="0">
                <a:latin typeface="+mn-lt"/>
                <a:ea typeface="+mn-ea"/>
              </a:rPr>
              <a:t>吩咐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D40C194-CAF6-4E4B-8837-C4E128E5D43A}"/>
              </a:ext>
            </a:extLst>
          </p:cNvPr>
          <p:cNvSpPr txBox="1"/>
          <p:nvPr/>
        </p:nvSpPr>
        <p:spPr>
          <a:xfrm>
            <a:off x="7227792" y="3958651"/>
            <a:ext cx="1771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800" b="1" dirty="0">
                <a:latin typeface="+mn-lt"/>
                <a:ea typeface="+mn-ea"/>
              </a:rPr>
              <a:t>族姊</a:t>
            </a:r>
            <a:r>
              <a:rPr lang="en-US" altLang="zh-CN" sz="2800" b="1" dirty="0">
                <a:latin typeface="+mn-lt"/>
                <a:ea typeface="+mn-ea"/>
              </a:rPr>
              <a:t>____</a:t>
            </a:r>
            <a:r>
              <a:rPr lang="zh-CN" altLang="en-US" sz="2800" b="1" dirty="0">
                <a:latin typeface="+mn-lt"/>
                <a:ea typeface="+mn-ea"/>
              </a:rPr>
              <a:t>    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DFAC094-D8BC-4901-A11B-2053B89663D3}"/>
              </a:ext>
            </a:extLst>
          </p:cNvPr>
          <p:cNvSpPr txBox="1"/>
          <p:nvPr/>
        </p:nvSpPr>
        <p:spPr>
          <a:xfrm>
            <a:off x="2217420" y="4634166"/>
            <a:ext cx="23268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800" b="1" dirty="0">
                <a:latin typeface="+mn-lt"/>
                <a:ea typeface="+mn-ea"/>
              </a:rPr>
              <a:t> </a:t>
            </a:r>
            <a:r>
              <a:rPr lang="en-US" altLang="zh-CN" sz="2800" b="1" dirty="0">
                <a:latin typeface="+mn-lt"/>
                <a:ea typeface="+mn-ea"/>
              </a:rPr>
              <a:t>______</a:t>
            </a:r>
            <a:r>
              <a:rPr lang="zh-CN" altLang="en-US" sz="2800" b="1" dirty="0">
                <a:latin typeface="+mn-lt"/>
                <a:ea typeface="+mn-ea"/>
              </a:rPr>
              <a:t>描红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3A2A862-B6CA-4C19-B0D8-324E179A6927}"/>
              </a:ext>
            </a:extLst>
          </p:cNvPr>
          <p:cNvSpPr txBox="1"/>
          <p:nvPr/>
        </p:nvSpPr>
        <p:spPr>
          <a:xfrm>
            <a:off x="6017618" y="4602002"/>
            <a:ext cx="2323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800" b="1" dirty="0">
                <a:latin typeface="+mn-lt"/>
                <a:ea typeface="+mn-ea"/>
              </a:rPr>
              <a:t>想象</a:t>
            </a:r>
            <a:r>
              <a:rPr lang="en-US" altLang="zh-CN" sz="2800" b="1" dirty="0">
                <a:latin typeface="+mn-lt"/>
                <a:ea typeface="+mn-ea"/>
              </a:rPr>
              <a:t>_____</a:t>
            </a:r>
            <a:r>
              <a:rPr lang="zh-CN" altLang="en-US" sz="2800" b="1" dirty="0">
                <a:latin typeface="+mn-lt"/>
                <a:ea typeface="+mn-ea"/>
              </a:rPr>
              <a:t>                 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7DE752B-4C74-419D-B5B5-5CBF329D83C7}"/>
              </a:ext>
            </a:extLst>
          </p:cNvPr>
          <p:cNvSpPr txBox="1"/>
          <p:nvPr/>
        </p:nvSpPr>
        <p:spPr>
          <a:xfrm>
            <a:off x="4543045" y="4965748"/>
            <a:ext cx="1534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800" b="1" dirty="0">
                <a:latin typeface="+mn-lt"/>
                <a:ea typeface="+mn-ea"/>
              </a:rPr>
              <a:t> 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E76EDEE-0873-471E-A062-50BF12A2224C}"/>
              </a:ext>
            </a:extLst>
          </p:cNvPr>
          <p:cNvSpPr txBox="1"/>
          <p:nvPr/>
        </p:nvSpPr>
        <p:spPr>
          <a:xfrm>
            <a:off x="5390404" y="3920298"/>
            <a:ext cx="1813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800" b="1" dirty="0">
                <a:latin typeface="+mn-lt"/>
                <a:ea typeface="+mn-ea"/>
              </a:rPr>
              <a:t> </a:t>
            </a:r>
            <a:r>
              <a:rPr lang="en-US" altLang="zh-CN" sz="2800" b="1" dirty="0">
                <a:latin typeface="+mn-lt"/>
                <a:ea typeface="+mn-ea"/>
              </a:rPr>
              <a:t>____</a:t>
            </a:r>
            <a:r>
              <a:rPr lang="zh-CN" altLang="en-US" sz="2800" b="1" dirty="0">
                <a:latin typeface="+mn-lt"/>
                <a:ea typeface="+mn-ea"/>
              </a:rPr>
              <a:t>张灯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C6ADBB2-9800-4EBA-AC60-D7B42C903C01}"/>
              </a:ext>
            </a:extLst>
          </p:cNvPr>
          <p:cNvSpPr txBox="1"/>
          <p:nvPr/>
        </p:nvSpPr>
        <p:spPr>
          <a:xfrm>
            <a:off x="3795429" y="6070311"/>
            <a:ext cx="2548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zh-CN" altLang="en-US" sz="2800" b="1" dirty="0">
                <a:latin typeface="+mn-lt"/>
                <a:ea typeface="+mn-ea"/>
              </a:rPr>
              <a:t>塞外</a:t>
            </a:r>
            <a:r>
              <a:rPr lang="en-US" altLang="zh-CN" sz="2800" b="1" dirty="0">
                <a:latin typeface="+mn-lt"/>
                <a:ea typeface="+mn-ea"/>
              </a:rPr>
              <a:t>_______</a:t>
            </a:r>
            <a:r>
              <a:rPr lang="zh-CN" altLang="en-US" sz="2800" b="1" dirty="0">
                <a:latin typeface="+mn-lt"/>
                <a:ea typeface="+mn-ea"/>
              </a:rPr>
              <a:t>           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D219C18-EE33-41AF-A54D-1276B0E4484A}"/>
              </a:ext>
            </a:extLst>
          </p:cNvPr>
          <p:cNvSpPr txBox="1"/>
          <p:nvPr/>
        </p:nvSpPr>
        <p:spPr>
          <a:xfrm>
            <a:off x="6844265" y="4539634"/>
            <a:ext cx="948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</a:rPr>
              <a:t>宫灯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178D8BD-DDA8-422B-BFAF-BB4C85268645}"/>
              </a:ext>
            </a:extLst>
          </p:cNvPr>
          <p:cNvSpPr txBox="1"/>
          <p:nvPr/>
        </p:nvSpPr>
        <p:spPr>
          <a:xfrm>
            <a:off x="3631792" y="5336292"/>
            <a:ext cx="2370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</a:rPr>
              <a:t> </a:t>
            </a:r>
            <a:r>
              <a:rPr lang="en-US" altLang="zh-CN" sz="2800" b="1" dirty="0">
                <a:latin typeface="+mn-lt"/>
                <a:ea typeface="+mn-ea"/>
              </a:rPr>
              <a:t>______</a:t>
            </a:r>
            <a:r>
              <a:rPr lang="zh-CN" altLang="en-US" sz="2800" b="1" dirty="0">
                <a:latin typeface="+mn-lt"/>
                <a:ea typeface="+mn-ea"/>
              </a:rPr>
              <a:t> 还愿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E300134-6E3A-4E21-8802-8908C67CAC45}"/>
              </a:ext>
            </a:extLst>
          </p:cNvPr>
          <p:cNvSpPr txBox="1"/>
          <p:nvPr/>
        </p:nvSpPr>
        <p:spPr>
          <a:xfrm>
            <a:off x="4724337" y="5927682"/>
            <a:ext cx="1125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</a:rPr>
              <a:t>点兵</a:t>
            </a:r>
          </a:p>
        </p:txBody>
      </p:sp>
      <p:sp>
        <p:nvSpPr>
          <p:cNvPr id="12393" name="文本框 12392">
            <a:extLst>
              <a:ext uri="{FF2B5EF4-FFF2-40B4-BE49-F238E27FC236}">
                <a16:creationId xmlns:a16="http://schemas.microsoft.com/office/drawing/2014/main" id="{EE834818-413D-4868-84F4-12323547C842}"/>
              </a:ext>
            </a:extLst>
          </p:cNvPr>
          <p:cNvSpPr txBox="1"/>
          <p:nvPr/>
        </p:nvSpPr>
        <p:spPr>
          <a:xfrm>
            <a:off x="3859195" y="5279286"/>
            <a:ext cx="910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</a:rPr>
              <a:t>乡俗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1147986-E25E-4F81-AD09-AEFC383BAA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9857" y="22267"/>
            <a:ext cx="1292464" cy="124369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CF33DFE-B985-4675-BA16-C4C41B468789}"/>
              </a:ext>
            </a:extLst>
          </p:cNvPr>
          <p:cNvSpPr txBox="1"/>
          <p:nvPr/>
        </p:nvSpPr>
        <p:spPr>
          <a:xfrm>
            <a:off x="2601497" y="3874167"/>
            <a:ext cx="950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</a:rPr>
              <a:t>祖父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BB37BC-EC8E-4470-BD1B-66A77EE417FA}"/>
              </a:ext>
            </a:extLst>
          </p:cNvPr>
          <p:cNvSpPr txBox="1"/>
          <p:nvPr/>
        </p:nvSpPr>
        <p:spPr>
          <a:xfrm>
            <a:off x="3787777" y="3881216"/>
            <a:ext cx="985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</a:rPr>
              <a:t>慈母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AC808C6-BA1F-458F-B612-B55FBE6CF38F}"/>
              </a:ext>
            </a:extLst>
          </p:cNvPr>
          <p:cNvSpPr txBox="1"/>
          <p:nvPr/>
        </p:nvSpPr>
        <p:spPr>
          <a:xfrm>
            <a:off x="5531789" y="3830321"/>
            <a:ext cx="944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</a:rPr>
              <a:t>元宵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E553CE3-8B5F-4AD0-8A4D-60CB602D5512}"/>
              </a:ext>
            </a:extLst>
          </p:cNvPr>
          <p:cNvSpPr txBox="1"/>
          <p:nvPr/>
        </p:nvSpPr>
        <p:spPr>
          <a:xfrm>
            <a:off x="7956315" y="3894264"/>
            <a:ext cx="1114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</a:rPr>
              <a:t>远嫁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24DC11-E85F-4634-A5DB-666017DAD593}"/>
              </a:ext>
            </a:extLst>
          </p:cNvPr>
          <p:cNvSpPr txBox="1"/>
          <p:nvPr/>
        </p:nvSpPr>
        <p:spPr>
          <a:xfrm>
            <a:off x="4079240" y="293116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DF12A7-5418-4FEC-B197-79AF40D23125}"/>
              </a:ext>
            </a:extLst>
          </p:cNvPr>
          <p:cNvSpPr txBox="1"/>
          <p:nvPr/>
        </p:nvSpPr>
        <p:spPr>
          <a:xfrm>
            <a:off x="2561957" y="4563130"/>
            <a:ext cx="12162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</a:rPr>
              <a:t>纱灯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5" grpId="0"/>
      <p:bldP spid="26" grpId="0"/>
      <p:bldP spid="29" grpId="0"/>
      <p:bldP spid="30" grpId="0"/>
      <p:bldP spid="31" grpId="0"/>
      <p:bldP spid="12393" grpId="0"/>
      <p:bldP spid="7" grpId="0"/>
      <p:bldP spid="9" grpId="0"/>
      <p:bldP spid="1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27"/>
          <p:cNvGrpSpPr>
            <a:grpSpLocks/>
          </p:cNvGrpSpPr>
          <p:nvPr/>
        </p:nvGrpSpPr>
        <p:grpSpPr bwMode="auto">
          <a:xfrm>
            <a:off x="482601" y="304800"/>
            <a:ext cx="3324408" cy="855357"/>
            <a:chOff x="2747226" y="536189"/>
            <a:chExt cx="3179468" cy="565587"/>
          </a:xfrm>
        </p:grpSpPr>
        <p:sp>
          <p:nvSpPr>
            <p:cNvPr id="3" name="矩形: 圆角 28">
              <a:extLst/>
            </p:cNvPr>
            <p:cNvSpPr/>
            <p:nvPr/>
          </p:nvSpPr>
          <p:spPr bwMode="auto">
            <a:xfrm rot="20527566">
              <a:off x="2747226" y="608968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品</a:t>
              </a:r>
            </a:p>
          </p:txBody>
        </p:sp>
        <p:sp>
          <p:nvSpPr>
            <p:cNvPr id="4" name="矩形: 圆角 29">
              <a:extLst/>
            </p:cNvPr>
            <p:cNvSpPr/>
            <p:nvPr/>
          </p:nvSpPr>
          <p:spPr bwMode="auto">
            <a:xfrm rot="294411">
              <a:off x="5361891" y="605442"/>
              <a:ext cx="564803" cy="471665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情</a:t>
              </a:r>
            </a:p>
          </p:txBody>
        </p:sp>
        <p:sp>
          <p:nvSpPr>
            <p:cNvPr id="5" name="矩形: 圆角 30">
              <a:extLst/>
            </p:cNvPr>
            <p:cNvSpPr/>
            <p:nvPr/>
          </p:nvSpPr>
          <p:spPr bwMode="auto">
            <a:xfrm rot="1137149">
              <a:off x="4007404" y="536189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者</a:t>
              </a:r>
            </a:p>
          </p:txBody>
        </p:sp>
        <p:sp>
          <p:nvSpPr>
            <p:cNvPr id="6" name="矩形: 圆角 31">
              <a:extLst/>
            </p:cNvPr>
            <p:cNvSpPr/>
            <p:nvPr/>
          </p:nvSpPr>
          <p:spPr bwMode="auto">
            <a:xfrm rot="20889647">
              <a:off x="3375130" y="630111"/>
              <a:ext cx="564803" cy="471665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作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532C7762-BCA1-44BB-BD79-ED96A3695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194" y="3569266"/>
            <a:ext cx="3901978" cy="330988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E48A4A0-D566-4A35-AA00-FF15E6F88FA1}"/>
              </a:ext>
            </a:extLst>
          </p:cNvPr>
          <p:cNvSpPr/>
          <p:nvPr/>
        </p:nvSpPr>
        <p:spPr>
          <a:xfrm>
            <a:off x="387385" y="1658100"/>
            <a:ext cx="84191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任务： </a:t>
            </a:r>
          </a:p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   抽签选取句子，组内设计朗读方案，有感情地朗读，体会作者的情感。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411B22A-B40F-47F8-BF85-56C72CEE7C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6294" y="263275"/>
            <a:ext cx="1402202" cy="13595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2020707-20E3-49F6-A573-8CEDCFCC9435}"/>
              </a:ext>
            </a:extLst>
          </p:cNvPr>
          <p:cNvSpPr/>
          <p:nvPr/>
        </p:nvSpPr>
        <p:spPr>
          <a:xfrm>
            <a:off x="436880" y="397401"/>
            <a:ext cx="843280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当我躺在土地上的时候，当我仰望天上的星星，手里握着一把泥土的时候，或者当我回想起儿时的往事的时候，我想起那参天碧绿的白桦林，标直漂亮的白桦树在原野上呻吟；我看见奔流似的马群，深夜嗥鸣的蒙古狗，我听见皮鞭滚落在山涧里的脆响；我想起红布似的高粱，金黄的豆粒，黑色的土地，红玉的脸庞，黑玉的眼睛，斑斓的山雕，奔驰的鹿群，带着松香气味的煤块，带着赤色的足金；我想起幽远的车铃，晴天里马儿戴着串铃在溜直的大道上跑着，狐仙姑深夜的谰语，原野上怪诞的狂风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…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1143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27"/>
          <p:cNvGrpSpPr>
            <a:grpSpLocks/>
          </p:cNvGrpSpPr>
          <p:nvPr/>
        </p:nvGrpSpPr>
        <p:grpSpPr bwMode="auto">
          <a:xfrm>
            <a:off x="477838" y="231279"/>
            <a:ext cx="2561836" cy="1058005"/>
            <a:chOff x="2747226" y="556155"/>
            <a:chExt cx="2450144" cy="699584"/>
          </a:xfrm>
        </p:grpSpPr>
        <p:sp>
          <p:nvSpPr>
            <p:cNvPr id="3" name="矩形: 圆角 28">
              <a:extLst/>
            </p:cNvPr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探</a:t>
              </a:r>
            </a:p>
          </p:txBody>
        </p:sp>
        <p:sp>
          <p:nvSpPr>
            <p:cNvPr id="4" name="矩形: 圆角 29">
              <a:extLst/>
            </p:cNvPr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</a:t>
              </a:r>
            </a:p>
          </p:txBody>
        </p:sp>
        <p:sp>
          <p:nvSpPr>
            <p:cNvPr id="5" name="矩形: 圆角 30">
              <a:extLst/>
            </p:cNvPr>
            <p:cNvSpPr/>
            <p:nvPr/>
          </p:nvSpPr>
          <p:spPr bwMode="auto">
            <a:xfrm rot="1137149">
              <a:off x="4004572" y="556155"/>
              <a:ext cx="566321" cy="450732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章</a:t>
              </a:r>
            </a:p>
          </p:txBody>
        </p:sp>
        <p:sp>
          <p:nvSpPr>
            <p:cNvPr id="6" name="矩形: 圆角 31">
              <a:extLst/>
            </p:cNvPr>
            <p:cNvSpPr/>
            <p:nvPr/>
          </p:nvSpPr>
          <p:spPr bwMode="auto">
            <a:xfrm rot="20889647">
              <a:off x="4632567" y="784073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主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D8C206A-BC86-4E70-8D98-47EA79398473}"/>
              </a:ext>
            </a:extLst>
          </p:cNvPr>
          <p:cNvSpPr txBox="1"/>
          <p:nvPr/>
        </p:nvSpPr>
        <p:spPr>
          <a:xfrm>
            <a:off x="199483" y="1453776"/>
            <a:ext cx="7471317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补充资料：</a:t>
            </a:r>
          </a:p>
          <a:p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吴伯箫，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1919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年考入曲阜师范学校，任学生会干事。五四运动期间，参加罢课，查日货，宣传民主与科学等活动。 “一二九运动”后，为使学生免遭军阀迫害，力主提前放假，组织学生回家乡宣传抗日救国。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1937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年底，投笔从戎，在国民党军队任职，后不满国民党消极抗日，于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1938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年，长途跋涉到达延安，进入中国人民抗日军政大学学习。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6124574-6919-4279-A3D0-A06E96F41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2640" y="153597"/>
            <a:ext cx="3896320" cy="3810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A189062-CA65-4C31-B8D2-C7E47DFE7F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4399" y="153597"/>
            <a:ext cx="1493649" cy="14570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FA32B5B-1E7C-47B3-AEC7-3B2A2A0FB0E9}"/>
              </a:ext>
            </a:extLst>
          </p:cNvPr>
          <p:cNvSpPr txBox="1"/>
          <p:nvPr/>
        </p:nvSpPr>
        <p:spPr>
          <a:xfrm>
            <a:off x="187960" y="1290320"/>
            <a:ext cx="876808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吴伯箫的艺术构思有独特的个性，如他自己所说，是以“一斑一点，一枝一叶”，去反映“社会主义时代风貌”。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白烨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吴伯箫现代散文漫谈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08524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27"/>
          <p:cNvGrpSpPr>
            <a:grpSpLocks/>
          </p:cNvGrpSpPr>
          <p:nvPr/>
        </p:nvGrpSpPr>
        <p:grpSpPr bwMode="auto">
          <a:xfrm>
            <a:off x="616268" y="127712"/>
            <a:ext cx="2666992" cy="949553"/>
            <a:chOff x="2747226" y="536189"/>
            <a:chExt cx="2550715" cy="627872"/>
          </a:xfrm>
        </p:grpSpPr>
        <p:sp>
          <p:nvSpPr>
            <p:cNvPr id="3" name="矩形: 圆角 28">
              <a:extLst/>
            </p:cNvPr>
            <p:cNvSpPr/>
            <p:nvPr/>
          </p:nvSpPr>
          <p:spPr bwMode="auto">
            <a:xfrm rot="20527566">
              <a:off x="2747226" y="608968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当</a:t>
              </a:r>
            </a:p>
          </p:txBody>
        </p:sp>
        <p:sp>
          <p:nvSpPr>
            <p:cNvPr id="4" name="矩形: 圆角 29">
              <a:extLst/>
            </p:cNvPr>
            <p:cNvSpPr/>
            <p:nvPr/>
          </p:nvSpPr>
          <p:spPr bwMode="auto">
            <a:xfrm rot="294411">
              <a:off x="3381870" y="632762"/>
              <a:ext cx="564803" cy="471665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</a:p>
          </p:txBody>
        </p:sp>
        <p:sp>
          <p:nvSpPr>
            <p:cNvPr id="5" name="矩形: 圆角 30">
              <a:extLst/>
            </p:cNvPr>
            <p:cNvSpPr/>
            <p:nvPr/>
          </p:nvSpPr>
          <p:spPr bwMode="auto">
            <a:xfrm rot="1137149">
              <a:off x="4007405" y="536189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检</a:t>
              </a:r>
            </a:p>
          </p:txBody>
        </p:sp>
        <p:sp>
          <p:nvSpPr>
            <p:cNvPr id="6" name="矩形: 圆角 31">
              <a:extLst/>
            </p:cNvPr>
            <p:cNvSpPr/>
            <p:nvPr/>
          </p:nvSpPr>
          <p:spPr bwMode="auto">
            <a:xfrm rot="20889647">
              <a:off x="4733138" y="692396"/>
              <a:ext cx="564803" cy="471665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zh-CN" altLang="en-US" sz="4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测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C3BE62E1-F53D-44AA-A22C-15592E221CE0}"/>
              </a:ext>
            </a:extLst>
          </p:cNvPr>
          <p:cNvSpPr/>
          <p:nvPr/>
        </p:nvSpPr>
        <p:spPr>
          <a:xfrm>
            <a:off x="243841" y="1223433"/>
            <a:ext cx="890015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/>
              <a:t>1</a:t>
            </a:r>
            <a:r>
              <a:rPr lang="zh-CN" altLang="en-US" sz="2800" b="1" dirty="0"/>
              <a:t>、	原文填空。</a:t>
            </a:r>
          </a:p>
          <a:p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）那种</a:t>
            </a:r>
            <a:r>
              <a:rPr lang="en-US" altLang="zh-CN" sz="2800" b="1" dirty="0"/>
              <a:t>_________</a:t>
            </a:r>
            <a:r>
              <a:rPr lang="zh-CN" altLang="en-US" sz="2800" b="1" dirty="0"/>
              <a:t>庭院的</a:t>
            </a:r>
            <a:r>
              <a:rPr lang="en-US" altLang="zh-CN" sz="2800" b="1" dirty="0"/>
              <a:t>________</a:t>
            </a:r>
            <a:r>
              <a:rPr lang="zh-CN" altLang="en-US" sz="2800" b="1" dirty="0"/>
              <a:t>，是一辈子</a:t>
            </a:r>
            <a:r>
              <a:rPr lang="en-US" altLang="zh-CN" sz="2800" b="1" dirty="0"/>
              <a:t>_______</a:t>
            </a:r>
            <a:r>
              <a:rPr lang="zh-CN" altLang="en-US" sz="2800" b="1" dirty="0"/>
              <a:t>着的。</a:t>
            </a:r>
            <a:endParaRPr lang="en-US" altLang="zh-CN" sz="2800" b="1" dirty="0"/>
          </a:p>
          <a:p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）最壮的是</a:t>
            </a:r>
            <a:r>
              <a:rPr lang="en-US" altLang="zh-CN" sz="2800" b="1" dirty="0"/>
              <a:t>_________</a:t>
            </a:r>
            <a:r>
              <a:rPr lang="zh-CN" altLang="en-US" sz="2800" b="1" dirty="0"/>
              <a:t>，</a:t>
            </a:r>
            <a:r>
              <a:rPr lang="en-US" altLang="zh-CN" sz="2800" b="1" dirty="0"/>
              <a:t>__________</a:t>
            </a:r>
            <a:r>
              <a:rPr lang="zh-CN" altLang="en-US" sz="2800" b="1" dirty="0"/>
              <a:t>夜深星阑时候，将军在</a:t>
            </a:r>
            <a:r>
              <a:rPr lang="en-US" altLang="zh-CN" sz="2800" b="1" dirty="0"/>
              <a:t>___________</a:t>
            </a:r>
            <a:r>
              <a:rPr lang="zh-CN" altLang="en-US" sz="2800" b="1" dirty="0"/>
              <a:t>，那灯笼上你不希望写的几个斗方大字是霍嫖姚，是汉将李广，是唐朝裴公吗？ 雪夜入蔡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与胡人不敢南下牧马的故事是同日月一样亮起了人的耳目的。你听，正</a:t>
            </a:r>
            <a:r>
              <a:rPr lang="en-US" altLang="zh-CN" sz="2800" b="1" dirty="0"/>
              <a:t>________</a:t>
            </a:r>
            <a:r>
              <a:rPr lang="zh-CN" altLang="en-US" sz="2800" b="1" dirty="0"/>
              <a:t>也，我愿就是那</a:t>
            </a:r>
            <a:r>
              <a:rPr lang="en-US" altLang="zh-CN" sz="2800" b="1" dirty="0"/>
              <a:t>_______</a:t>
            </a:r>
            <a:r>
              <a:rPr lang="zh-CN" altLang="en-US" sz="2800" b="1" dirty="0"/>
              <a:t>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6E476E0-F4E3-41D8-83C0-E20303E765D2}"/>
              </a:ext>
            </a:extLst>
          </p:cNvPr>
          <p:cNvSpPr txBox="1"/>
          <p:nvPr/>
        </p:nvSpPr>
        <p:spPr>
          <a:xfrm>
            <a:off x="448594" y="5068443"/>
            <a:ext cx="83601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2</a:t>
            </a:r>
            <a:r>
              <a:rPr lang="zh-CN" altLang="en-US" sz="2800" b="1" dirty="0"/>
              <a:t>、	以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灯笼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为例，总结学习自读课文的方法。（角度不限）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833740D-6167-44B7-B5CC-5C389AA36B04}"/>
              </a:ext>
            </a:extLst>
          </p:cNvPr>
          <p:cNvSpPr txBox="1"/>
          <p:nvPr/>
        </p:nvSpPr>
        <p:spPr>
          <a:xfrm>
            <a:off x="396240" y="1273076"/>
            <a:ext cx="8351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布置作业：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、完成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语文问题导学方案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》17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页基础积累。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、读吴伯箫的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菜园小记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302529796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-WWW.1PPT.COM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</TotalTime>
  <Words>1187</Words>
  <Application>Microsoft Office PowerPoint</Application>
  <PresentationFormat>全屏显示(4:3)</PresentationFormat>
  <Paragraphs>277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黑体</vt:lpstr>
      <vt:lpstr>楷体</vt:lpstr>
      <vt:lpstr>Arial</vt:lpstr>
      <vt:lpstr>Calibri</vt:lpstr>
      <vt:lpstr>Times New Roman</vt:lpstr>
      <vt:lpstr>第一PPT模板网-WWW.1PPT.COM​​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Manager>
  <Company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dc:description>
  <cp:lastModifiedBy>kobebar</cp:lastModifiedBy>
  <cp:revision>229</cp:revision>
  <dcterms:created xsi:type="dcterms:W3CDTF">2016-01-14T05:53:56Z</dcterms:created>
  <dcterms:modified xsi:type="dcterms:W3CDTF">2019-03-05T02:36:41Z</dcterms:modified>
  <cp:category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;状元成才路</cp:category>
  <cp:contentStatus>状元成才路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</Properties>
</file>