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2F2F2F"/>
        </a:solidFill>
        <a:effectLst/>
        <a:uFillTx/>
        <a:latin typeface="黑体" panose="02010600030101010101" charset="-122"/>
        <a:ea typeface="黑体" panose="02010600030101010101" charset="-122"/>
        <a:cs typeface="黑体" panose="02010600030101010101" charset="-122"/>
        <a:sym typeface="黑体" panose="02010600030101010101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75" name="Shape 7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Arial"/>
      </a:defRPr>
    </a:lvl1pPr>
    <a:lvl2pPr indent="228600" latinLnBrk="0">
      <a:defRPr sz="1200">
        <a:latin typeface="+mn-lt"/>
        <a:ea typeface="+mn-ea"/>
        <a:cs typeface="+mn-cs"/>
        <a:sym typeface="Arial"/>
      </a:defRPr>
    </a:lvl2pPr>
    <a:lvl3pPr indent="457200" latinLnBrk="0">
      <a:defRPr sz="1200">
        <a:latin typeface="+mn-lt"/>
        <a:ea typeface="+mn-ea"/>
        <a:cs typeface="+mn-cs"/>
        <a:sym typeface="Arial"/>
      </a:defRPr>
    </a:lvl3pPr>
    <a:lvl4pPr indent="685800" latinLnBrk="0">
      <a:defRPr sz="1200">
        <a:latin typeface="+mn-lt"/>
        <a:ea typeface="+mn-ea"/>
        <a:cs typeface="+mn-cs"/>
        <a:sym typeface="Arial"/>
      </a:defRPr>
    </a:lvl4pPr>
    <a:lvl5pPr indent="914400" latinLnBrk="0">
      <a:defRPr sz="1200">
        <a:latin typeface="+mn-lt"/>
        <a:ea typeface="+mn-ea"/>
        <a:cs typeface="+mn-cs"/>
        <a:sym typeface="Arial"/>
      </a:defRPr>
    </a:lvl5pPr>
    <a:lvl6pPr indent="1143000" latinLnBrk="0">
      <a:defRPr sz="1200">
        <a:latin typeface="+mn-lt"/>
        <a:ea typeface="+mn-ea"/>
        <a:cs typeface="+mn-cs"/>
        <a:sym typeface="Arial"/>
      </a:defRPr>
    </a:lvl6pPr>
    <a:lvl7pPr indent="1371600" latinLnBrk="0">
      <a:defRPr sz="1200">
        <a:latin typeface="+mn-lt"/>
        <a:ea typeface="+mn-ea"/>
        <a:cs typeface="+mn-cs"/>
        <a:sym typeface="Arial"/>
      </a:defRPr>
    </a:lvl7pPr>
    <a:lvl8pPr indent="1600200" latinLnBrk="0">
      <a:defRPr sz="1200">
        <a:latin typeface="+mn-lt"/>
        <a:ea typeface="+mn-ea"/>
        <a:cs typeface="+mn-cs"/>
        <a:sym typeface="Arial"/>
      </a:defRPr>
    </a:lvl8pPr>
    <a:lvl9pPr indent="1828800" latinLnBrk="0">
      <a:defRPr sz="1200">
        <a:latin typeface="+mn-lt"/>
        <a:ea typeface="+mn-ea"/>
        <a:cs typeface="+mn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文本"/>
          <p:cNvSpPr txBox="1"/>
          <p:nvPr>
            <p:ph type="title" hasCustomPrompt="1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标题文本</a:t>
            </a:r>
          </a:p>
        </p:txBody>
      </p:sp>
      <p:sp>
        <p:nvSpPr>
          <p:cNvPr id="26" name="正文级别 1…"/>
          <p:cNvSpPr txBox="1"/>
          <p:nvPr>
            <p:ph type="body" idx="1" hasCustomPrompt="1"/>
          </p:nvPr>
        </p:nvSpPr>
        <p:spPr>
          <a:xfrm>
            <a:off x="838200" y="1041400"/>
            <a:ext cx="10785475" cy="50323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solidFill>
          <a:srgbClr val="2F2F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/>
          <p:nvPr>
            <p:ph type="title" hasCustomPrompt="1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标题文本</a:t>
            </a:r>
          </a:p>
        </p:txBody>
      </p:sp>
      <p:sp>
        <p:nvSpPr>
          <p:cNvPr id="49" name="正文级别 1…"/>
          <p:cNvSpPr txBox="1"/>
          <p:nvPr>
            <p:ph type="body" idx="1" hasCustomPrompt="1"/>
          </p:nvPr>
        </p:nvSpPr>
        <p:spPr>
          <a:xfrm>
            <a:off x="838200" y="1041400"/>
            <a:ext cx="10785475" cy="50323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/>
          <p:nvPr>
            <p:ph type="title" hasCustomPrompt="1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标题文本</a:t>
            </a:r>
          </a:p>
        </p:txBody>
      </p:sp>
      <p:sp>
        <p:nvSpPr>
          <p:cNvPr id="58" name="正文级别 1…"/>
          <p:cNvSpPr txBox="1"/>
          <p:nvPr>
            <p:ph type="body" idx="1" hasCustomPrompt="1"/>
          </p:nvPr>
        </p:nvSpPr>
        <p:spPr>
          <a:xfrm>
            <a:off x="838200" y="1041400"/>
            <a:ext cx="10785475" cy="50323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9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标题文本"/>
          <p:cNvSpPr txBox="1"/>
          <p:nvPr>
            <p:ph type="title" hasCustomPrompt="1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标题文本</a:t>
            </a:r>
          </a:p>
        </p:txBody>
      </p:sp>
      <p:sp>
        <p:nvSpPr>
          <p:cNvPr id="67" name="正文级别 1…"/>
          <p:cNvSpPr txBox="1"/>
          <p:nvPr>
            <p:ph type="body" idx="1" hasCustomPrompt="1"/>
          </p:nvPr>
        </p:nvSpPr>
        <p:spPr>
          <a:xfrm>
            <a:off x="838200" y="1041400"/>
            <a:ext cx="10785475" cy="50323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/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/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/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/>
          <p:nvPr>
            <p:ph type="sldNum" sz="quarter" idx="2"/>
          </p:nvPr>
        </p:nvSpPr>
        <p:spPr>
          <a:xfrm>
            <a:off x="10995387" y="6363581"/>
            <a:ext cx="358413" cy="350663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>
                <a:solidFill>
                  <a:srgbClr val="A6A6A6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1pPr>
      <a:lvl2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2pPr>
      <a:lvl3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3pPr>
      <a:lvl4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4pPr>
      <a:lvl5pPr marL="0" marR="0" indent="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5pPr>
      <a:lvl6pPr marL="0" marR="0" indent="45720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6pPr>
      <a:lvl7pPr marL="0" marR="0" indent="91440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7pPr>
      <a:lvl8pPr marL="0" marR="0" indent="137160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8pPr>
      <a:lvl9pPr marL="0" marR="0" indent="1828800" algn="l" defTabSz="685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ln>
            <a:noFill/>
          </a:ln>
          <a:solidFill>
            <a:srgbClr val="FFFFFF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9pPr>
    </p:titleStyle>
    <p:bodyStyle>
      <a:lvl1pPr marL="267970" marR="0" indent="-267970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Tx/>
        <a:buChar char="❖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1pPr>
      <a:lvl2pPr marL="673100" marR="0" indent="-316230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Tx/>
        <a:buChar char="❖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2pPr>
      <a:lvl3pPr marL="960120" marR="0" indent="-247650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Tx/>
        <a:buChar char="❖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3pPr>
      <a:lvl4pPr marL="1269365" marR="0" indent="-277495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Tx/>
        <a:buChar char="❖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4pPr>
      <a:lvl5pPr marL="1472565" marR="0" indent="-125095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Tx/>
        <a:buChar char="❖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5pPr>
      <a:lvl6pPr marL="1929765" marR="0" indent="-125095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 typeface="Wingdings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6pPr>
      <a:lvl7pPr marL="2386965" marR="0" indent="-125095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 typeface="Wingdings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7pPr>
      <a:lvl8pPr marL="2844165" marR="0" indent="-125095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 typeface="Wingdings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8pPr>
      <a:lvl9pPr marL="3301365" marR="0" indent="-125095" algn="just" defTabSz="685800" rtl="0" latinLnBrk="0">
        <a:lnSpc>
          <a:spcPct val="120000"/>
        </a:lnSpc>
        <a:spcBef>
          <a:spcPts val="1300"/>
        </a:spcBef>
        <a:spcAft>
          <a:spcPts val="0"/>
        </a:spcAft>
        <a:buClr>
          <a:schemeClr val="accent1"/>
        </a:buClr>
        <a:buSzPct val="80000"/>
        <a:buFont typeface="Wingdings"/>
        <a:defRPr sz="2400" b="0" i="0" u="none" strike="noStrike" cap="none" spc="0" baseline="0">
          <a:ln>
            <a:noFill/>
          </a:ln>
          <a:solidFill>
            <a:schemeClr val="accent1"/>
          </a:solidFill>
          <a:uFillTx/>
          <a:latin typeface="黑体" panose="02010600030101010101" charset="-122"/>
          <a:ea typeface="黑体" panose="02010600030101010101" charset="-122"/>
          <a:cs typeface="黑体" panose="02010600030101010101" charset="-122"/>
          <a:sym typeface="黑体" panose="02010600030101010101" charset="-122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LOREM IPSUM DOLOR"/>
          <p:cNvSpPr txBox="1"/>
          <p:nvPr>
            <p:ph type="body" sz="quarter" idx="4294967295"/>
          </p:nvPr>
        </p:nvSpPr>
        <p:spPr>
          <a:xfrm>
            <a:off x="2443162" y="4032250"/>
            <a:ext cx="5457826" cy="468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SzTx/>
              <a:buFont typeface="Wingdings"/>
              <a:buNone/>
              <a:defRPr sz="20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78" name="非连续性文本阅读解题技巧"/>
          <p:cNvSpPr txBox="1"/>
          <p:nvPr>
            <p:ph type="title" idx="4294967295"/>
          </p:nvPr>
        </p:nvSpPr>
        <p:spPr>
          <a:xfrm>
            <a:off x="2457450" y="1581150"/>
            <a:ext cx="5448300" cy="23177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b="1"/>
              <a:t>非连续性文本阅读解题技巧</a:t>
            </a:r>
            <a:endParaRPr b="1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示例：2018全国Ⅱ卷"/>
          <p:cNvSpPr txBox="1"/>
          <p:nvPr>
            <p:ph type="title" idx="4294967295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4400" b="1"/>
              <a:t>示例：</a:t>
            </a:r>
            <a:r>
              <a:rPr sz="4400" b="1">
                <a:latin typeface="+mn-lt"/>
                <a:ea typeface="+mn-ea"/>
                <a:cs typeface="+mn-cs"/>
                <a:sym typeface="Arial"/>
              </a:rPr>
              <a:t>2018</a:t>
            </a:r>
            <a:r>
              <a:rPr sz="4400" b="1"/>
              <a:t>全国Ⅱ卷</a:t>
            </a:r>
            <a:endParaRPr sz="4400" b="1"/>
          </a:p>
        </p:txBody>
      </p:sp>
      <p:sp>
        <p:nvSpPr>
          <p:cNvPr id="149" name="9.以上三则材料中，《人民日报》《自然》《读卖新闻》报道的侧重点有什么不同？为什么？请结合材料简要分析。"/>
          <p:cNvSpPr txBox="1"/>
          <p:nvPr>
            <p:ph type="body" sz="quarter" idx="4294967295"/>
          </p:nvPr>
        </p:nvSpPr>
        <p:spPr>
          <a:xfrm>
            <a:off x="4611370" y="1962150"/>
            <a:ext cx="7088505" cy="331533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Font typeface="Wingdings"/>
              <a:buNone/>
              <a:defRPr>
                <a:latin typeface="+mn-lt"/>
                <a:ea typeface="+mn-ea"/>
                <a:cs typeface="+mn-cs"/>
                <a:sym typeface="Arial"/>
              </a:defRPr>
            </a:pPr>
            <a:r>
              <a:rPr sz="3600" b="1"/>
              <a:t>9.</a:t>
            </a:r>
            <a:r>
              <a:rPr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以上三则材料中，《人民日报》《自然》《读卖新闻》报道的侧重点有什么不同？为什么？请结合材料简要分析。</a:t>
            </a:r>
            <a:endParaRPr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pic>
        <p:nvPicPr>
          <p:cNvPr id="151" name="image.pdf" descr="image.p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60562"/>
            <a:ext cx="4330700" cy="376713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形状"/>
          <p:cNvSpPr/>
          <p:nvPr/>
        </p:nvSpPr>
        <p:spPr>
          <a:xfrm rot="10381782" flipH="1" flipV="1">
            <a:off x="4433887" y="2906712"/>
            <a:ext cx="2751138" cy="3300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64" y="641"/>
                </a:moveTo>
                <a:cubicBezTo>
                  <a:pt x="19917" y="1596"/>
                  <a:pt x="18154" y="2906"/>
                  <a:pt x="16457" y="4874"/>
                </a:cubicBezTo>
                <a:lnTo>
                  <a:pt x="16396" y="4951"/>
                </a:lnTo>
                <a:lnTo>
                  <a:pt x="16972" y="4817"/>
                </a:lnTo>
                <a:cubicBezTo>
                  <a:pt x="18774" y="4456"/>
                  <a:pt x="20231" y="4481"/>
                  <a:pt x="21600" y="5064"/>
                </a:cubicBezTo>
                <a:cubicBezTo>
                  <a:pt x="20607" y="5152"/>
                  <a:pt x="17895" y="4484"/>
                  <a:pt x="15045" y="6984"/>
                </a:cubicBezTo>
                <a:lnTo>
                  <a:pt x="14673" y="7338"/>
                </a:lnTo>
                <a:lnTo>
                  <a:pt x="14097" y="8358"/>
                </a:lnTo>
                <a:cubicBezTo>
                  <a:pt x="13899" y="8752"/>
                  <a:pt x="13714" y="9163"/>
                  <a:pt x="13544" y="9593"/>
                </a:cubicBezTo>
                <a:lnTo>
                  <a:pt x="13360" y="10139"/>
                </a:lnTo>
                <a:lnTo>
                  <a:pt x="13747" y="10006"/>
                </a:lnTo>
                <a:cubicBezTo>
                  <a:pt x="16930" y="8976"/>
                  <a:pt x="19260" y="8595"/>
                  <a:pt x="21249" y="9121"/>
                </a:cubicBezTo>
                <a:cubicBezTo>
                  <a:pt x="20483" y="9265"/>
                  <a:pt x="19010" y="9213"/>
                  <a:pt x="17071" y="9780"/>
                </a:cubicBezTo>
                <a:lnTo>
                  <a:pt x="16430" y="10002"/>
                </a:lnTo>
                <a:lnTo>
                  <a:pt x="16870" y="10088"/>
                </a:lnTo>
                <a:cubicBezTo>
                  <a:pt x="18367" y="10398"/>
                  <a:pt x="19344" y="10720"/>
                  <a:pt x="19907" y="11208"/>
                </a:cubicBezTo>
                <a:cubicBezTo>
                  <a:pt x="19383" y="11047"/>
                  <a:pt x="18356" y="10435"/>
                  <a:pt x="16120" y="10390"/>
                </a:cubicBezTo>
                <a:lnTo>
                  <a:pt x="15417" y="10402"/>
                </a:lnTo>
                <a:lnTo>
                  <a:pt x="14534" y="10810"/>
                </a:lnTo>
                <a:cubicBezTo>
                  <a:pt x="14080" y="11048"/>
                  <a:pt x="13610" y="11325"/>
                  <a:pt x="13127" y="11645"/>
                </a:cubicBezTo>
                <a:lnTo>
                  <a:pt x="12886" y="11816"/>
                </a:lnTo>
                <a:lnTo>
                  <a:pt x="12752" y="12395"/>
                </a:lnTo>
                <a:cubicBezTo>
                  <a:pt x="12299" y="14923"/>
                  <a:pt x="12422" y="17953"/>
                  <a:pt x="13539" y="21600"/>
                </a:cubicBezTo>
                <a:lnTo>
                  <a:pt x="5214" y="20677"/>
                </a:lnTo>
                <a:cubicBezTo>
                  <a:pt x="5819" y="18998"/>
                  <a:pt x="6418" y="17426"/>
                  <a:pt x="7028" y="15956"/>
                </a:cubicBezTo>
                <a:lnTo>
                  <a:pt x="7046" y="15914"/>
                </a:lnTo>
                <a:lnTo>
                  <a:pt x="6218" y="14853"/>
                </a:lnTo>
                <a:cubicBezTo>
                  <a:pt x="5056" y="13298"/>
                  <a:pt x="4234" y="11920"/>
                  <a:pt x="3841" y="10578"/>
                </a:cubicBezTo>
                <a:lnTo>
                  <a:pt x="3779" y="10288"/>
                </a:lnTo>
                <a:lnTo>
                  <a:pt x="3417" y="9873"/>
                </a:lnTo>
                <a:cubicBezTo>
                  <a:pt x="1906" y="8323"/>
                  <a:pt x="528" y="8082"/>
                  <a:pt x="0" y="7839"/>
                </a:cubicBezTo>
                <a:cubicBezTo>
                  <a:pt x="931" y="7848"/>
                  <a:pt x="1940" y="8285"/>
                  <a:pt x="3276" y="9100"/>
                </a:cubicBezTo>
                <a:lnTo>
                  <a:pt x="3616" y="9314"/>
                </a:lnTo>
                <a:lnTo>
                  <a:pt x="3584" y="8574"/>
                </a:lnTo>
                <a:cubicBezTo>
                  <a:pt x="3613" y="7904"/>
                  <a:pt x="3761" y="7224"/>
                  <a:pt x="4039" y="6518"/>
                </a:cubicBezTo>
                <a:cubicBezTo>
                  <a:pt x="4216" y="7062"/>
                  <a:pt x="4166" y="8161"/>
                  <a:pt x="4599" y="9385"/>
                </a:cubicBezTo>
                <a:lnTo>
                  <a:pt x="4633" y="9468"/>
                </a:lnTo>
                <a:lnTo>
                  <a:pt x="4787" y="9016"/>
                </a:lnTo>
                <a:cubicBezTo>
                  <a:pt x="5025" y="8492"/>
                  <a:pt x="5344" y="8105"/>
                  <a:pt x="5817" y="7831"/>
                </a:cubicBezTo>
                <a:cubicBezTo>
                  <a:pt x="5640" y="8186"/>
                  <a:pt x="4805" y="8911"/>
                  <a:pt x="5106" y="10365"/>
                </a:cubicBezTo>
                <a:lnTo>
                  <a:pt x="5155" y="10525"/>
                </a:lnTo>
                <a:lnTo>
                  <a:pt x="5479" y="10994"/>
                </a:lnTo>
                <a:cubicBezTo>
                  <a:pt x="6039" y="11709"/>
                  <a:pt x="6855" y="12405"/>
                  <a:pt x="8062" y="13002"/>
                </a:cubicBezTo>
                <a:lnTo>
                  <a:pt x="8301" y="13107"/>
                </a:lnTo>
                <a:lnTo>
                  <a:pt x="8907" y="11853"/>
                </a:lnTo>
                <a:cubicBezTo>
                  <a:pt x="10206" y="9319"/>
                  <a:pt x="11619" y="7184"/>
                  <a:pt x="13290" y="5422"/>
                </a:cubicBezTo>
                <a:lnTo>
                  <a:pt x="14323" y="4411"/>
                </a:lnTo>
                <a:lnTo>
                  <a:pt x="14309" y="4410"/>
                </a:lnTo>
                <a:cubicBezTo>
                  <a:pt x="16198" y="1998"/>
                  <a:pt x="14251" y="587"/>
                  <a:pt x="13926" y="0"/>
                </a:cubicBezTo>
                <a:cubicBezTo>
                  <a:pt x="15041" y="581"/>
                  <a:pt x="15642" y="1350"/>
                  <a:pt x="15997" y="2400"/>
                </a:cubicBezTo>
                <a:lnTo>
                  <a:pt x="16156" y="2967"/>
                </a:lnTo>
                <a:lnTo>
                  <a:pt x="16607" y="2646"/>
                </a:lnTo>
                <a:cubicBezTo>
                  <a:pt x="17826" y="1851"/>
                  <a:pt x="19168" y="1185"/>
                  <a:pt x="20664" y="64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54" name="形状"/>
          <p:cNvSpPr/>
          <p:nvPr/>
        </p:nvSpPr>
        <p:spPr>
          <a:xfrm rot="12701159">
            <a:off x="7088187" y="3387725"/>
            <a:ext cx="144463" cy="146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157" name="成组"/>
          <p:cNvGrpSpPr/>
          <p:nvPr/>
        </p:nvGrpSpPr>
        <p:grpSpPr>
          <a:xfrm>
            <a:off x="4927600" y="2238375"/>
            <a:ext cx="925513" cy="925513"/>
            <a:chOff x="0" y="0"/>
            <a:chExt cx="925512" cy="925512"/>
          </a:xfrm>
        </p:grpSpPr>
        <p:sp>
          <p:nvSpPr>
            <p:cNvPr id="155" name="圆形"/>
            <p:cNvSpPr/>
            <p:nvPr/>
          </p:nvSpPr>
          <p:spPr>
            <a:xfrm>
              <a:off x="0" y="0"/>
              <a:ext cx="925513" cy="92551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56" name="A"/>
            <p:cNvSpPr txBox="1"/>
            <p:nvPr/>
          </p:nvSpPr>
          <p:spPr>
            <a:xfrm>
              <a:off x="135527" y="108676"/>
              <a:ext cx="654458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A</a:t>
              </a:r>
            </a:p>
          </p:txBody>
        </p:sp>
      </p:grpSp>
      <p:grpSp>
        <p:nvGrpSpPr>
          <p:cNvPr id="160" name="成组"/>
          <p:cNvGrpSpPr/>
          <p:nvPr/>
        </p:nvGrpSpPr>
        <p:grpSpPr>
          <a:xfrm>
            <a:off x="7415212" y="2995612"/>
            <a:ext cx="925513" cy="923926"/>
            <a:chOff x="0" y="0"/>
            <a:chExt cx="925512" cy="923925"/>
          </a:xfrm>
        </p:grpSpPr>
        <p:sp>
          <p:nvSpPr>
            <p:cNvPr id="158" name="椭圆"/>
            <p:cNvSpPr/>
            <p:nvPr/>
          </p:nvSpPr>
          <p:spPr>
            <a:xfrm>
              <a:off x="0" y="0"/>
              <a:ext cx="925513" cy="92392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59" name="B"/>
            <p:cNvSpPr txBox="1"/>
            <p:nvPr/>
          </p:nvSpPr>
          <p:spPr>
            <a:xfrm>
              <a:off x="135527" y="107883"/>
              <a:ext cx="654458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B</a:t>
              </a:r>
            </a:p>
          </p:txBody>
        </p:sp>
      </p:grpSp>
      <p:sp>
        <p:nvSpPr>
          <p:cNvPr id="161" name="形状"/>
          <p:cNvSpPr/>
          <p:nvPr/>
        </p:nvSpPr>
        <p:spPr>
          <a:xfrm rot="6656335">
            <a:off x="4217194" y="3899694"/>
            <a:ext cx="246063" cy="247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62" name="形状"/>
          <p:cNvSpPr/>
          <p:nvPr/>
        </p:nvSpPr>
        <p:spPr>
          <a:xfrm rot="10547301">
            <a:off x="6700837" y="2551113"/>
            <a:ext cx="246063" cy="247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63" name="审读题干，确定答题范围"/>
          <p:cNvSpPr txBox="1"/>
          <p:nvPr/>
        </p:nvSpPr>
        <p:spPr>
          <a:xfrm>
            <a:off x="971550" y="1917065"/>
            <a:ext cx="3792538" cy="1328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 algn="l"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审读题干，确定答题范围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64" name="在相关信息区域筛选关键句，提取压缩，分条归纳作答"/>
          <p:cNvSpPr txBox="1"/>
          <p:nvPr/>
        </p:nvSpPr>
        <p:spPr>
          <a:xfrm>
            <a:off x="8399462" y="3011804"/>
            <a:ext cx="3640138" cy="265684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在相关信息区域筛选关键句，提取压缩，分条归纳作答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65" name="LOREM IPSUM DOLOR"/>
          <p:cNvSpPr txBox="1"/>
          <p:nvPr/>
        </p:nvSpPr>
        <p:spPr>
          <a:xfrm>
            <a:off x="838200" y="37148"/>
            <a:ext cx="10785475" cy="700405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zh-CN" sz="4400" b="1">
                <a:latin typeface="黑体" panose="02010600030101010101" charset="-122"/>
                <a:ea typeface="黑体" panose="02010600030101010101" charset="-122"/>
              </a:rPr>
              <a:t>方法指导</a:t>
            </a:r>
            <a:endParaRPr lang="zh-CN" sz="4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圆形"/>
          <p:cNvSpPr/>
          <p:nvPr/>
        </p:nvSpPr>
        <p:spPr>
          <a:xfrm>
            <a:off x="4640262" y="1338262"/>
            <a:ext cx="2160588" cy="2160588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68" name="形状"/>
          <p:cNvSpPr/>
          <p:nvPr/>
        </p:nvSpPr>
        <p:spPr>
          <a:xfrm>
            <a:off x="5391150" y="1847850"/>
            <a:ext cx="657225" cy="884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00" y="9450"/>
                </a:moveTo>
                <a:cubicBezTo>
                  <a:pt x="18800" y="5925"/>
                  <a:pt x="18800" y="5925"/>
                  <a:pt x="18800" y="5925"/>
                </a:cubicBezTo>
                <a:cubicBezTo>
                  <a:pt x="18800" y="2700"/>
                  <a:pt x="15200" y="0"/>
                  <a:pt x="10900" y="0"/>
                </a:cubicBezTo>
                <a:cubicBezTo>
                  <a:pt x="10900" y="0"/>
                  <a:pt x="10800" y="0"/>
                  <a:pt x="10800" y="0"/>
                </a:cubicBezTo>
                <a:cubicBezTo>
                  <a:pt x="10700" y="0"/>
                  <a:pt x="10700" y="0"/>
                  <a:pt x="10600" y="0"/>
                </a:cubicBezTo>
                <a:cubicBezTo>
                  <a:pt x="6300" y="0"/>
                  <a:pt x="2800" y="2700"/>
                  <a:pt x="2800" y="5925"/>
                </a:cubicBezTo>
                <a:cubicBezTo>
                  <a:pt x="2800" y="9450"/>
                  <a:pt x="2800" y="9450"/>
                  <a:pt x="2800" y="9450"/>
                </a:cubicBezTo>
                <a:cubicBezTo>
                  <a:pt x="0" y="9450"/>
                  <a:pt x="0" y="9450"/>
                  <a:pt x="0" y="945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9450"/>
                  <a:pt x="21600" y="9450"/>
                  <a:pt x="21600" y="9450"/>
                </a:cubicBezTo>
                <a:lnTo>
                  <a:pt x="18800" y="9450"/>
                </a:lnTo>
                <a:close/>
                <a:moveTo>
                  <a:pt x="13300" y="19425"/>
                </a:moveTo>
                <a:cubicBezTo>
                  <a:pt x="8400" y="19425"/>
                  <a:pt x="8400" y="19425"/>
                  <a:pt x="8400" y="19425"/>
                </a:cubicBezTo>
                <a:cubicBezTo>
                  <a:pt x="9600" y="15450"/>
                  <a:pt x="9600" y="15450"/>
                  <a:pt x="9600" y="15450"/>
                </a:cubicBezTo>
                <a:cubicBezTo>
                  <a:pt x="8800" y="15150"/>
                  <a:pt x="8400" y="14550"/>
                  <a:pt x="8400" y="13875"/>
                </a:cubicBezTo>
                <a:cubicBezTo>
                  <a:pt x="8400" y="12900"/>
                  <a:pt x="9500" y="12075"/>
                  <a:pt x="10800" y="12075"/>
                </a:cubicBezTo>
                <a:cubicBezTo>
                  <a:pt x="12200" y="12075"/>
                  <a:pt x="13300" y="12900"/>
                  <a:pt x="13300" y="13875"/>
                </a:cubicBezTo>
                <a:cubicBezTo>
                  <a:pt x="13300" y="14550"/>
                  <a:pt x="12800" y="15150"/>
                  <a:pt x="12000" y="15450"/>
                </a:cubicBezTo>
                <a:lnTo>
                  <a:pt x="13300" y="19425"/>
                </a:lnTo>
                <a:close/>
                <a:moveTo>
                  <a:pt x="14800" y="9450"/>
                </a:moveTo>
                <a:cubicBezTo>
                  <a:pt x="6700" y="9450"/>
                  <a:pt x="6700" y="9450"/>
                  <a:pt x="6700" y="9450"/>
                </a:cubicBezTo>
                <a:cubicBezTo>
                  <a:pt x="6700" y="5925"/>
                  <a:pt x="6700" y="5925"/>
                  <a:pt x="6700" y="5925"/>
                </a:cubicBezTo>
                <a:cubicBezTo>
                  <a:pt x="6700" y="4275"/>
                  <a:pt x="8500" y="3000"/>
                  <a:pt x="10600" y="3000"/>
                </a:cubicBezTo>
                <a:cubicBezTo>
                  <a:pt x="10700" y="3000"/>
                  <a:pt x="10800" y="3000"/>
                  <a:pt x="10800" y="3000"/>
                </a:cubicBezTo>
                <a:cubicBezTo>
                  <a:pt x="10800" y="3000"/>
                  <a:pt x="10900" y="3000"/>
                  <a:pt x="10900" y="3000"/>
                </a:cubicBezTo>
                <a:cubicBezTo>
                  <a:pt x="13100" y="3000"/>
                  <a:pt x="14800" y="4275"/>
                  <a:pt x="14800" y="5925"/>
                </a:cubicBezTo>
                <a:lnTo>
                  <a:pt x="14800" y="945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69" name="考点三、结合文本，解决问题"/>
          <p:cNvSpPr txBox="1"/>
          <p:nvPr/>
        </p:nvSpPr>
        <p:spPr>
          <a:xfrm>
            <a:off x="2807335" y="4387850"/>
            <a:ext cx="6812915" cy="738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考点三、结合文本，解决问题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70" name="LOREM IPSUM DOLOR"/>
          <p:cNvSpPr txBox="1"/>
          <p:nvPr/>
        </p:nvSpPr>
        <p:spPr>
          <a:xfrm>
            <a:off x="838200" y="82408"/>
            <a:ext cx="10785475" cy="609884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LOREM IPSUM DOLOR</a:t>
            </a:r>
          </a:p>
        </p:txBody>
      </p:sp>
      <p:grpSp>
        <p:nvGrpSpPr>
          <p:cNvPr id="173" name="成组"/>
          <p:cNvGrpSpPr/>
          <p:nvPr/>
        </p:nvGrpSpPr>
        <p:grpSpPr>
          <a:xfrm>
            <a:off x="5311775" y="3005137"/>
            <a:ext cx="923925" cy="925513"/>
            <a:chOff x="0" y="0"/>
            <a:chExt cx="923925" cy="925512"/>
          </a:xfrm>
        </p:grpSpPr>
        <p:sp>
          <p:nvSpPr>
            <p:cNvPr id="171" name="椭圆"/>
            <p:cNvSpPr/>
            <p:nvPr/>
          </p:nvSpPr>
          <p:spPr>
            <a:xfrm>
              <a:off x="0" y="0"/>
              <a:ext cx="923925" cy="92551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72" name="C"/>
            <p:cNvSpPr txBox="1"/>
            <p:nvPr/>
          </p:nvSpPr>
          <p:spPr>
            <a:xfrm>
              <a:off x="135295" y="108676"/>
              <a:ext cx="653335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C</a:t>
              </a:r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形状"/>
          <p:cNvSpPr/>
          <p:nvPr/>
        </p:nvSpPr>
        <p:spPr>
          <a:xfrm rot="10381782" flipH="1" flipV="1">
            <a:off x="4433887" y="2906712"/>
            <a:ext cx="2751138" cy="3300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64" y="641"/>
                </a:moveTo>
                <a:cubicBezTo>
                  <a:pt x="19917" y="1596"/>
                  <a:pt x="18154" y="2906"/>
                  <a:pt x="16457" y="4874"/>
                </a:cubicBezTo>
                <a:lnTo>
                  <a:pt x="16396" y="4951"/>
                </a:lnTo>
                <a:lnTo>
                  <a:pt x="16972" y="4817"/>
                </a:lnTo>
                <a:cubicBezTo>
                  <a:pt x="18774" y="4456"/>
                  <a:pt x="20231" y="4481"/>
                  <a:pt x="21600" y="5064"/>
                </a:cubicBezTo>
                <a:cubicBezTo>
                  <a:pt x="20607" y="5152"/>
                  <a:pt x="17895" y="4484"/>
                  <a:pt x="15045" y="6984"/>
                </a:cubicBezTo>
                <a:lnTo>
                  <a:pt x="14673" y="7338"/>
                </a:lnTo>
                <a:lnTo>
                  <a:pt x="14097" y="8358"/>
                </a:lnTo>
                <a:cubicBezTo>
                  <a:pt x="13899" y="8752"/>
                  <a:pt x="13714" y="9163"/>
                  <a:pt x="13544" y="9593"/>
                </a:cubicBezTo>
                <a:lnTo>
                  <a:pt x="13360" y="10139"/>
                </a:lnTo>
                <a:lnTo>
                  <a:pt x="13747" y="10006"/>
                </a:lnTo>
                <a:cubicBezTo>
                  <a:pt x="16930" y="8976"/>
                  <a:pt x="19260" y="8595"/>
                  <a:pt x="21249" y="9121"/>
                </a:cubicBezTo>
                <a:cubicBezTo>
                  <a:pt x="20483" y="9265"/>
                  <a:pt x="19010" y="9213"/>
                  <a:pt x="17071" y="9780"/>
                </a:cubicBezTo>
                <a:lnTo>
                  <a:pt x="16430" y="10002"/>
                </a:lnTo>
                <a:lnTo>
                  <a:pt x="16870" y="10088"/>
                </a:lnTo>
                <a:cubicBezTo>
                  <a:pt x="18367" y="10398"/>
                  <a:pt x="19344" y="10720"/>
                  <a:pt x="19907" y="11208"/>
                </a:cubicBezTo>
                <a:cubicBezTo>
                  <a:pt x="19383" y="11047"/>
                  <a:pt x="18356" y="10435"/>
                  <a:pt x="16120" y="10390"/>
                </a:cubicBezTo>
                <a:lnTo>
                  <a:pt x="15417" y="10402"/>
                </a:lnTo>
                <a:lnTo>
                  <a:pt x="14534" y="10810"/>
                </a:lnTo>
                <a:cubicBezTo>
                  <a:pt x="14080" y="11048"/>
                  <a:pt x="13610" y="11325"/>
                  <a:pt x="13127" y="11645"/>
                </a:cubicBezTo>
                <a:lnTo>
                  <a:pt x="12886" y="11816"/>
                </a:lnTo>
                <a:lnTo>
                  <a:pt x="12752" y="12395"/>
                </a:lnTo>
                <a:cubicBezTo>
                  <a:pt x="12299" y="14923"/>
                  <a:pt x="12422" y="17953"/>
                  <a:pt x="13539" y="21600"/>
                </a:cubicBezTo>
                <a:lnTo>
                  <a:pt x="5214" y="20677"/>
                </a:lnTo>
                <a:cubicBezTo>
                  <a:pt x="5819" y="18998"/>
                  <a:pt x="6418" y="17426"/>
                  <a:pt x="7028" y="15956"/>
                </a:cubicBezTo>
                <a:lnTo>
                  <a:pt x="7046" y="15914"/>
                </a:lnTo>
                <a:lnTo>
                  <a:pt x="6218" y="14853"/>
                </a:lnTo>
                <a:cubicBezTo>
                  <a:pt x="5056" y="13298"/>
                  <a:pt x="4234" y="11920"/>
                  <a:pt x="3841" y="10578"/>
                </a:cubicBezTo>
                <a:lnTo>
                  <a:pt x="3779" y="10288"/>
                </a:lnTo>
                <a:lnTo>
                  <a:pt x="3417" y="9873"/>
                </a:lnTo>
                <a:cubicBezTo>
                  <a:pt x="1906" y="8323"/>
                  <a:pt x="528" y="8082"/>
                  <a:pt x="0" y="7839"/>
                </a:cubicBezTo>
                <a:cubicBezTo>
                  <a:pt x="931" y="7848"/>
                  <a:pt x="1940" y="8285"/>
                  <a:pt x="3276" y="9100"/>
                </a:cubicBezTo>
                <a:lnTo>
                  <a:pt x="3616" y="9314"/>
                </a:lnTo>
                <a:lnTo>
                  <a:pt x="3584" y="8574"/>
                </a:lnTo>
                <a:cubicBezTo>
                  <a:pt x="3613" y="7904"/>
                  <a:pt x="3761" y="7224"/>
                  <a:pt x="4039" y="6518"/>
                </a:cubicBezTo>
                <a:cubicBezTo>
                  <a:pt x="4216" y="7062"/>
                  <a:pt x="4166" y="8161"/>
                  <a:pt x="4599" y="9385"/>
                </a:cubicBezTo>
                <a:lnTo>
                  <a:pt x="4633" y="9468"/>
                </a:lnTo>
                <a:lnTo>
                  <a:pt x="4787" y="9016"/>
                </a:lnTo>
                <a:cubicBezTo>
                  <a:pt x="5025" y="8492"/>
                  <a:pt x="5344" y="8105"/>
                  <a:pt x="5817" y="7831"/>
                </a:cubicBezTo>
                <a:cubicBezTo>
                  <a:pt x="5640" y="8186"/>
                  <a:pt x="4805" y="8911"/>
                  <a:pt x="5106" y="10365"/>
                </a:cubicBezTo>
                <a:lnTo>
                  <a:pt x="5155" y="10525"/>
                </a:lnTo>
                <a:lnTo>
                  <a:pt x="5479" y="10994"/>
                </a:lnTo>
                <a:cubicBezTo>
                  <a:pt x="6039" y="11709"/>
                  <a:pt x="6855" y="12405"/>
                  <a:pt x="8062" y="13002"/>
                </a:cubicBezTo>
                <a:lnTo>
                  <a:pt x="8301" y="13107"/>
                </a:lnTo>
                <a:lnTo>
                  <a:pt x="8907" y="11853"/>
                </a:lnTo>
                <a:cubicBezTo>
                  <a:pt x="10206" y="9319"/>
                  <a:pt x="11619" y="7184"/>
                  <a:pt x="13290" y="5422"/>
                </a:cubicBezTo>
                <a:lnTo>
                  <a:pt x="14323" y="4411"/>
                </a:lnTo>
                <a:lnTo>
                  <a:pt x="14309" y="4410"/>
                </a:lnTo>
                <a:cubicBezTo>
                  <a:pt x="16198" y="1998"/>
                  <a:pt x="14251" y="587"/>
                  <a:pt x="13926" y="0"/>
                </a:cubicBezTo>
                <a:cubicBezTo>
                  <a:pt x="15041" y="581"/>
                  <a:pt x="15642" y="1350"/>
                  <a:pt x="15997" y="2400"/>
                </a:cubicBezTo>
                <a:lnTo>
                  <a:pt x="16156" y="2967"/>
                </a:lnTo>
                <a:lnTo>
                  <a:pt x="16607" y="2646"/>
                </a:lnTo>
                <a:cubicBezTo>
                  <a:pt x="17826" y="1851"/>
                  <a:pt x="19168" y="1185"/>
                  <a:pt x="20664" y="64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76" name="形状"/>
          <p:cNvSpPr/>
          <p:nvPr/>
        </p:nvSpPr>
        <p:spPr>
          <a:xfrm rot="12701159">
            <a:off x="7088187" y="3387725"/>
            <a:ext cx="144463" cy="146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179" name="成组"/>
          <p:cNvGrpSpPr/>
          <p:nvPr/>
        </p:nvGrpSpPr>
        <p:grpSpPr>
          <a:xfrm>
            <a:off x="3838575" y="3429000"/>
            <a:ext cx="925513" cy="923925"/>
            <a:chOff x="0" y="0"/>
            <a:chExt cx="925512" cy="923925"/>
          </a:xfrm>
        </p:grpSpPr>
        <p:sp>
          <p:nvSpPr>
            <p:cNvPr id="177" name="椭圆"/>
            <p:cNvSpPr/>
            <p:nvPr/>
          </p:nvSpPr>
          <p:spPr>
            <a:xfrm>
              <a:off x="0" y="0"/>
              <a:ext cx="925513" cy="92392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78" name="A"/>
            <p:cNvSpPr txBox="1"/>
            <p:nvPr/>
          </p:nvSpPr>
          <p:spPr>
            <a:xfrm>
              <a:off x="135527" y="107883"/>
              <a:ext cx="654458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A</a:t>
              </a:r>
            </a:p>
          </p:txBody>
        </p:sp>
      </p:grpSp>
      <p:grpSp>
        <p:nvGrpSpPr>
          <p:cNvPr id="182" name="成组"/>
          <p:cNvGrpSpPr/>
          <p:nvPr/>
        </p:nvGrpSpPr>
        <p:grpSpPr>
          <a:xfrm>
            <a:off x="7183437" y="3109912"/>
            <a:ext cx="925513" cy="925513"/>
            <a:chOff x="0" y="0"/>
            <a:chExt cx="925512" cy="925512"/>
          </a:xfrm>
        </p:grpSpPr>
        <p:sp>
          <p:nvSpPr>
            <p:cNvPr id="180" name="圆形"/>
            <p:cNvSpPr/>
            <p:nvPr/>
          </p:nvSpPr>
          <p:spPr>
            <a:xfrm>
              <a:off x="0" y="0"/>
              <a:ext cx="925513" cy="92551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81" name="C"/>
            <p:cNvSpPr txBox="1"/>
            <p:nvPr/>
          </p:nvSpPr>
          <p:spPr>
            <a:xfrm>
              <a:off x="135527" y="108676"/>
              <a:ext cx="654458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C</a:t>
              </a:r>
            </a:p>
          </p:txBody>
        </p:sp>
      </p:grpSp>
      <p:grpSp>
        <p:nvGrpSpPr>
          <p:cNvPr id="185" name="成组"/>
          <p:cNvGrpSpPr/>
          <p:nvPr/>
        </p:nvGrpSpPr>
        <p:grpSpPr>
          <a:xfrm>
            <a:off x="5021262" y="2082800"/>
            <a:ext cx="923926" cy="923925"/>
            <a:chOff x="0" y="0"/>
            <a:chExt cx="923925" cy="923925"/>
          </a:xfrm>
        </p:grpSpPr>
        <p:sp>
          <p:nvSpPr>
            <p:cNvPr id="183" name="圆形"/>
            <p:cNvSpPr/>
            <p:nvPr/>
          </p:nvSpPr>
          <p:spPr>
            <a:xfrm>
              <a:off x="0" y="0"/>
              <a:ext cx="923925" cy="92392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84" name="B"/>
            <p:cNvSpPr txBox="1"/>
            <p:nvPr/>
          </p:nvSpPr>
          <p:spPr>
            <a:xfrm>
              <a:off x="135295" y="107883"/>
              <a:ext cx="653335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B</a:t>
              </a:r>
            </a:p>
          </p:txBody>
        </p:sp>
      </p:grpSp>
      <p:sp>
        <p:nvSpPr>
          <p:cNvPr id="186" name="启示类问题"/>
          <p:cNvSpPr txBox="1"/>
          <p:nvPr/>
        </p:nvSpPr>
        <p:spPr>
          <a:xfrm>
            <a:off x="1316037" y="2249171"/>
            <a:ext cx="3600451" cy="6642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启示类问题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87" name="建议类问题"/>
          <p:cNvSpPr txBox="1"/>
          <p:nvPr/>
        </p:nvSpPr>
        <p:spPr>
          <a:xfrm>
            <a:off x="8372475" y="3241358"/>
            <a:ext cx="3640138" cy="6642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建议类问题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88" name="表达看法、认识或感受类问题"/>
          <p:cNvSpPr txBox="1"/>
          <p:nvPr/>
        </p:nvSpPr>
        <p:spPr>
          <a:xfrm>
            <a:off x="190500" y="3590291"/>
            <a:ext cx="3552825" cy="1328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表达看法、认识或感受类问题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89" name="LOREM IPSUM DOLOR"/>
          <p:cNvSpPr txBox="1"/>
          <p:nvPr/>
        </p:nvSpPr>
        <p:spPr>
          <a:xfrm>
            <a:off x="838200" y="37148"/>
            <a:ext cx="10785475" cy="700405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zh-CN" sz="4400" b="1">
                <a:latin typeface="黑体" panose="02010600030101010101" charset="-122"/>
                <a:ea typeface="黑体" panose="02010600030101010101" charset="-122"/>
              </a:rPr>
              <a:t>考查题型</a:t>
            </a:r>
            <a:endParaRPr lang="zh-CN" sz="4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示例：2017全国Ⅱ卷"/>
          <p:cNvSpPr txBox="1"/>
          <p:nvPr>
            <p:ph type="title" idx="4294967295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4400" b="1"/>
              <a:t>示例：</a:t>
            </a:r>
            <a:r>
              <a:rPr sz="4400" b="1">
                <a:latin typeface="+mn-lt"/>
                <a:ea typeface="+mn-ea"/>
                <a:cs typeface="+mn-cs"/>
                <a:sym typeface="Arial"/>
              </a:rPr>
              <a:t>2017</a:t>
            </a:r>
            <a:r>
              <a:rPr sz="4400" b="1"/>
              <a:t>全国Ⅱ卷</a:t>
            </a:r>
            <a:endParaRPr sz="4400" b="1"/>
          </a:p>
        </p:txBody>
      </p:sp>
      <p:sp>
        <p:nvSpPr>
          <p:cNvPr id="192" name="9.怎样才能有效推进我国的生活垃圾分类？请结合材料简要概括。"/>
          <p:cNvSpPr txBox="1"/>
          <p:nvPr>
            <p:ph type="body" sz="half" idx="4294967295"/>
          </p:nvPr>
        </p:nvSpPr>
        <p:spPr>
          <a:xfrm>
            <a:off x="4611687" y="1962150"/>
            <a:ext cx="7088188" cy="41544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Font typeface="Wingdings"/>
              <a:buNone/>
              <a:defRPr>
                <a:latin typeface="+mn-lt"/>
                <a:ea typeface="+mn-ea"/>
                <a:cs typeface="+mn-cs"/>
                <a:sym typeface="Arial"/>
              </a:defRPr>
            </a:pPr>
            <a:r>
              <a:rPr sz="3600" b="1"/>
              <a:t>9.</a:t>
            </a:r>
            <a:r>
              <a:rPr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怎样才能有效推进我国的生活垃圾分类？请结合材料简要概括。</a:t>
            </a:r>
            <a:endParaRPr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pic>
        <p:nvPicPr>
          <p:cNvPr id="193" name="image.pdf" descr="image.p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60562"/>
            <a:ext cx="4330700" cy="376713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解题思路"/>
          <p:cNvSpPr txBox="1"/>
          <p:nvPr/>
        </p:nvSpPr>
        <p:spPr>
          <a:xfrm>
            <a:off x="4692650" y="700087"/>
            <a:ext cx="2832100" cy="76835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4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解题思路</a:t>
            </a:r>
            <a:endParaRPr sz="44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grpSp>
        <p:nvGrpSpPr>
          <p:cNvPr id="198" name="成组"/>
          <p:cNvGrpSpPr/>
          <p:nvPr/>
        </p:nvGrpSpPr>
        <p:grpSpPr>
          <a:xfrm>
            <a:off x="3694112" y="1731962"/>
            <a:ext cx="868363" cy="868363"/>
            <a:chOff x="0" y="0"/>
            <a:chExt cx="868362" cy="868362"/>
          </a:xfrm>
        </p:grpSpPr>
        <p:sp>
          <p:nvSpPr>
            <p:cNvPr id="196" name="圆形"/>
            <p:cNvSpPr/>
            <p:nvPr/>
          </p:nvSpPr>
          <p:spPr>
            <a:xfrm>
              <a:off x="0" y="0"/>
              <a:ext cx="868363" cy="86836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97" name="1"/>
            <p:cNvSpPr txBox="1"/>
            <p:nvPr/>
          </p:nvSpPr>
          <p:spPr>
            <a:xfrm>
              <a:off x="127158" y="129239"/>
              <a:ext cx="614046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1</a:t>
              </a:r>
            </a:p>
          </p:txBody>
        </p:sp>
      </p:grpSp>
      <p:grpSp>
        <p:nvGrpSpPr>
          <p:cNvPr id="201" name="成组"/>
          <p:cNvGrpSpPr/>
          <p:nvPr/>
        </p:nvGrpSpPr>
        <p:grpSpPr>
          <a:xfrm>
            <a:off x="3694112" y="3336925"/>
            <a:ext cx="868363" cy="868363"/>
            <a:chOff x="0" y="0"/>
            <a:chExt cx="868362" cy="868362"/>
          </a:xfrm>
        </p:grpSpPr>
        <p:sp>
          <p:nvSpPr>
            <p:cNvPr id="199" name="圆形"/>
            <p:cNvSpPr/>
            <p:nvPr/>
          </p:nvSpPr>
          <p:spPr>
            <a:xfrm>
              <a:off x="0" y="0"/>
              <a:ext cx="868363" cy="86836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200" name="2"/>
            <p:cNvSpPr txBox="1"/>
            <p:nvPr/>
          </p:nvSpPr>
          <p:spPr>
            <a:xfrm>
              <a:off x="127158" y="129239"/>
              <a:ext cx="614046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2</a:t>
              </a:r>
            </a:p>
          </p:txBody>
        </p:sp>
      </p:grpSp>
      <p:grpSp>
        <p:nvGrpSpPr>
          <p:cNvPr id="204" name="成组"/>
          <p:cNvGrpSpPr/>
          <p:nvPr/>
        </p:nvGrpSpPr>
        <p:grpSpPr>
          <a:xfrm>
            <a:off x="3694112" y="4941887"/>
            <a:ext cx="868363" cy="868363"/>
            <a:chOff x="0" y="0"/>
            <a:chExt cx="868362" cy="868362"/>
          </a:xfrm>
        </p:grpSpPr>
        <p:sp>
          <p:nvSpPr>
            <p:cNvPr id="202" name="圆形"/>
            <p:cNvSpPr/>
            <p:nvPr/>
          </p:nvSpPr>
          <p:spPr>
            <a:xfrm>
              <a:off x="0" y="0"/>
              <a:ext cx="868363" cy="86836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203" name="3"/>
            <p:cNvSpPr txBox="1"/>
            <p:nvPr/>
          </p:nvSpPr>
          <p:spPr>
            <a:xfrm>
              <a:off x="127158" y="129239"/>
              <a:ext cx="614046" cy="609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6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3</a:t>
              </a:r>
            </a:p>
          </p:txBody>
        </p:sp>
      </p:grpSp>
      <p:sp>
        <p:nvSpPr>
          <p:cNvPr id="205" name="理清信息的关联"/>
          <p:cNvSpPr txBox="1"/>
          <p:nvPr/>
        </p:nvSpPr>
        <p:spPr>
          <a:xfrm>
            <a:off x="4673600" y="4991100"/>
            <a:ext cx="6253163" cy="58928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defRPr sz="2800">
                <a:solidFill>
                  <a:srgbClr val="FFFFFF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理清信息的关联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206" name="通读全文，提取每则材料的核心信息"/>
          <p:cNvSpPr txBox="1"/>
          <p:nvPr/>
        </p:nvSpPr>
        <p:spPr>
          <a:xfrm>
            <a:off x="4673600" y="3227705"/>
            <a:ext cx="6483350" cy="108775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defRPr sz="2800">
                <a:solidFill>
                  <a:srgbClr val="FFFFFF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通读全文，提取每则材料的核心信息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207" name="读懂标题，整体把握"/>
          <p:cNvSpPr txBox="1"/>
          <p:nvPr/>
        </p:nvSpPr>
        <p:spPr>
          <a:xfrm>
            <a:off x="4692650" y="1871662"/>
            <a:ext cx="6480176" cy="58928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lnSpc>
                <a:spcPct val="90000"/>
              </a:lnSpc>
              <a:defRPr sz="2800">
                <a:solidFill>
                  <a:srgbClr val="FFFFFF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读懂标题，整体把握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HANKS!"/>
          <p:cNvSpPr txBox="1"/>
          <p:nvPr>
            <p:ph type="title" idx="4294967295"/>
          </p:nvPr>
        </p:nvSpPr>
        <p:spPr>
          <a:xfrm>
            <a:off x="2459037" y="1581150"/>
            <a:ext cx="5446713" cy="23177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7200"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THANKS!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“非连续性文本”一般通过数据、表格、图表和曲线图、清单和凭证单、使用说明书、广告、地图、目录等进行说明、解释和讨论的形式呈现，具有直观、醒目、概括性强、易于比较等特点。"/>
          <p:cNvSpPr txBox="1"/>
          <p:nvPr/>
        </p:nvSpPr>
        <p:spPr>
          <a:xfrm>
            <a:off x="838200" y="1825624"/>
            <a:ext cx="10515600" cy="286131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800">
                <a:latin typeface="+mn-lt"/>
                <a:ea typeface="+mn-ea"/>
                <a:cs typeface="+mn-cs"/>
                <a:sym typeface="Arial"/>
              </a:defRPr>
            </a:pPr>
            <a:r>
              <a:rPr sz="4000" b="1"/>
              <a:t>“</a:t>
            </a:r>
            <a:r>
              <a:rPr sz="4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非连续性文本</a:t>
            </a:r>
            <a:r>
              <a:rPr sz="4000" b="1"/>
              <a:t>”</a:t>
            </a:r>
            <a:r>
              <a:rPr sz="4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一般通过数据、表格、图表和曲线图、清单和凭证单、使用说明书、广告、地图、目录等进行说明、解释和讨论的形式呈现，具有</a:t>
            </a:r>
            <a:r>
              <a:rPr sz="40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直观、醒目、概括性强、易于比较</a:t>
            </a:r>
            <a:r>
              <a:rPr sz="40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等特点。</a:t>
            </a:r>
            <a:endParaRPr sz="40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81" name="非连续性文本概念"/>
          <p:cNvSpPr txBox="1"/>
          <p:nvPr/>
        </p:nvSpPr>
        <p:spPr>
          <a:xfrm>
            <a:off x="838200" y="86836"/>
            <a:ext cx="10515600" cy="6089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defRPr sz="4400">
                <a:solidFill>
                  <a:srgbClr val="FFFFFF"/>
                </a:solidFill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Arial"/>
              </a:defRPr>
            </a:pPr>
            <a:r>
              <a:rPr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非连续性文本概念</a:t>
            </a:r>
            <a:endParaRPr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形状"/>
          <p:cNvSpPr/>
          <p:nvPr/>
        </p:nvSpPr>
        <p:spPr>
          <a:xfrm rot="10381782" flipH="1" flipV="1">
            <a:off x="4437062" y="2906712"/>
            <a:ext cx="2751138" cy="33607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64" y="641"/>
                </a:moveTo>
                <a:cubicBezTo>
                  <a:pt x="19917" y="1596"/>
                  <a:pt x="18154" y="2906"/>
                  <a:pt x="16457" y="4874"/>
                </a:cubicBezTo>
                <a:lnTo>
                  <a:pt x="16396" y="4951"/>
                </a:lnTo>
                <a:lnTo>
                  <a:pt x="16972" y="4817"/>
                </a:lnTo>
                <a:cubicBezTo>
                  <a:pt x="18774" y="4456"/>
                  <a:pt x="20231" y="4481"/>
                  <a:pt x="21600" y="5064"/>
                </a:cubicBezTo>
                <a:cubicBezTo>
                  <a:pt x="20607" y="5152"/>
                  <a:pt x="17895" y="4484"/>
                  <a:pt x="15045" y="6984"/>
                </a:cubicBezTo>
                <a:lnTo>
                  <a:pt x="14673" y="7338"/>
                </a:lnTo>
                <a:lnTo>
                  <a:pt x="14097" y="8358"/>
                </a:lnTo>
                <a:cubicBezTo>
                  <a:pt x="13899" y="8752"/>
                  <a:pt x="13714" y="9163"/>
                  <a:pt x="13544" y="9593"/>
                </a:cubicBezTo>
                <a:lnTo>
                  <a:pt x="13360" y="10139"/>
                </a:lnTo>
                <a:lnTo>
                  <a:pt x="13747" y="10006"/>
                </a:lnTo>
                <a:cubicBezTo>
                  <a:pt x="16930" y="8976"/>
                  <a:pt x="19260" y="8595"/>
                  <a:pt x="21249" y="9121"/>
                </a:cubicBezTo>
                <a:cubicBezTo>
                  <a:pt x="20483" y="9265"/>
                  <a:pt x="19010" y="9213"/>
                  <a:pt x="17071" y="9780"/>
                </a:cubicBezTo>
                <a:lnTo>
                  <a:pt x="16430" y="10002"/>
                </a:lnTo>
                <a:lnTo>
                  <a:pt x="16870" y="10088"/>
                </a:lnTo>
                <a:cubicBezTo>
                  <a:pt x="18367" y="10398"/>
                  <a:pt x="19344" y="10720"/>
                  <a:pt x="19907" y="11208"/>
                </a:cubicBezTo>
                <a:cubicBezTo>
                  <a:pt x="19383" y="11047"/>
                  <a:pt x="18356" y="10435"/>
                  <a:pt x="16120" y="10390"/>
                </a:cubicBezTo>
                <a:lnTo>
                  <a:pt x="15417" y="10402"/>
                </a:lnTo>
                <a:lnTo>
                  <a:pt x="14534" y="10810"/>
                </a:lnTo>
                <a:cubicBezTo>
                  <a:pt x="14080" y="11048"/>
                  <a:pt x="13610" y="11325"/>
                  <a:pt x="13127" y="11645"/>
                </a:cubicBezTo>
                <a:lnTo>
                  <a:pt x="12886" y="11816"/>
                </a:lnTo>
                <a:lnTo>
                  <a:pt x="12752" y="12395"/>
                </a:lnTo>
                <a:cubicBezTo>
                  <a:pt x="12299" y="14923"/>
                  <a:pt x="12422" y="17953"/>
                  <a:pt x="13539" y="21600"/>
                </a:cubicBezTo>
                <a:lnTo>
                  <a:pt x="5214" y="20677"/>
                </a:lnTo>
                <a:cubicBezTo>
                  <a:pt x="5819" y="18998"/>
                  <a:pt x="6418" y="17426"/>
                  <a:pt x="7028" y="15956"/>
                </a:cubicBezTo>
                <a:lnTo>
                  <a:pt x="7046" y="15914"/>
                </a:lnTo>
                <a:lnTo>
                  <a:pt x="6218" y="14853"/>
                </a:lnTo>
                <a:cubicBezTo>
                  <a:pt x="5056" y="13298"/>
                  <a:pt x="4234" y="11920"/>
                  <a:pt x="3841" y="10578"/>
                </a:cubicBezTo>
                <a:lnTo>
                  <a:pt x="3779" y="10288"/>
                </a:lnTo>
                <a:lnTo>
                  <a:pt x="3417" y="9873"/>
                </a:lnTo>
                <a:cubicBezTo>
                  <a:pt x="1906" y="8323"/>
                  <a:pt x="528" y="8082"/>
                  <a:pt x="0" y="7839"/>
                </a:cubicBezTo>
                <a:cubicBezTo>
                  <a:pt x="931" y="7848"/>
                  <a:pt x="1940" y="8285"/>
                  <a:pt x="3276" y="9100"/>
                </a:cubicBezTo>
                <a:lnTo>
                  <a:pt x="3616" y="9314"/>
                </a:lnTo>
                <a:lnTo>
                  <a:pt x="3584" y="8574"/>
                </a:lnTo>
                <a:cubicBezTo>
                  <a:pt x="3613" y="7904"/>
                  <a:pt x="3761" y="7224"/>
                  <a:pt x="4039" y="6518"/>
                </a:cubicBezTo>
                <a:cubicBezTo>
                  <a:pt x="4216" y="7062"/>
                  <a:pt x="4166" y="8161"/>
                  <a:pt x="4599" y="9385"/>
                </a:cubicBezTo>
                <a:lnTo>
                  <a:pt x="4633" y="9468"/>
                </a:lnTo>
                <a:lnTo>
                  <a:pt x="4787" y="9016"/>
                </a:lnTo>
                <a:cubicBezTo>
                  <a:pt x="5025" y="8492"/>
                  <a:pt x="5344" y="8105"/>
                  <a:pt x="5817" y="7831"/>
                </a:cubicBezTo>
                <a:cubicBezTo>
                  <a:pt x="5640" y="8186"/>
                  <a:pt x="4805" y="8911"/>
                  <a:pt x="5106" y="10365"/>
                </a:cubicBezTo>
                <a:lnTo>
                  <a:pt x="5155" y="10525"/>
                </a:lnTo>
                <a:lnTo>
                  <a:pt x="5479" y="10994"/>
                </a:lnTo>
                <a:cubicBezTo>
                  <a:pt x="6039" y="11709"/>
                  <a:pt x="6855" y="12405"/>
                  <a:pt x="8062" y="13002"/>
                </a:cubicBezTo>
                <a:lnTo>
                  <a:pt x="8301" y="13107"/>
                </a:lnTo>
                <a:lnTo>
                  <a:pt x="8907" y="11853"/>
                </a:lnTo>
                <a:cubicBezTo>
                  <a:pt x="10206" y="9319"/>
                  <a:pt x="11619" y="7184"/>
                  <a:pt x="13290" y="5422"/>
                </a:cubicBezTo>
                <a:lnTo>
                  <a:pt x="14323" y="4411"/>
                </a:lnTo>
                <a:lnTo>
                  <a:pt x="14309" y="4410"/>
                </a:lnTo>
                <a:cubicBezTo>
                  <a:pt x="16198" y="1998"/>
                  <a:pt x="14251" y="587"/>
                  <a:pt x="13926" y="0"/>
                </a:cubicBezTo>
                <a:cubicBezTo>
                  <a:pt x="15041" y="581"/>
                  <a:pt x="15642" y="1350"/>
                  <a:pt x="15997" y="2400"/>
                </a:cubicBezTo>
                <a:lnTo>
                  <a:pt x="16156" y="2967"/>
                </a:lnTo>
                <a:lnTo>
                  <a:pt x="16607" y="2646"/>
                </a:lnTo>
                <a:cubicBezTo>
                  <a:pt x="17826" y="1851"/>
                  <a:pt x="19168" y="1185"/>
                  <a:pt x="20664" y="64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84" name="形状"/>
          <p:cNvSpPr/>
          <p:nvPr/>
        </p:nvSpPr>
        <p:spPr>
          <a:xfrm rot="12701159">
            <a:off x="7086600" y="3387725"/>
            <a:ext cx="144463" cy="1476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87" name="成组"/>
          <p:cNvGrpSpPr/>
          <p:nvPr/>
        </p:nvGrpSpPr>
        <p:grpSpPr>
          <a:xfrm>
            <a:off x="3838575" y="3429000"/>
            <a:ext cx="925513" cy="923925"/>
            <a:chOff x="0" y="0"/>
            <a:chExt cx="925512" cy="923925"/>
          </a:xfrm>
        </p:grpSpPr>
        <p:sp>
          <p:nvSpPr>
            <p:cNvPr id="85" name="椭圆"/>
            <p:cNvSpPr/>
            <p:nvPr/>
          </p:nvSpPr>
          <p:spPr>
            <a:xfrm>
              <a:off x="0" y="0"/>
              <a:ext cx="925513" cy="92392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86" name="A"/>
            <p:cNvSpPr txBox="1"/>
            <p:nvPr/>
          </p:nvSpPr>
          <p:spPr>
            <a:xfrm>
              <a:off x="135527" y="107883"/>
              <a:ext cx="654458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A</a:t>
              </a:r>
            </a:p>
          </p:txBody>
        </p:sp>
      </p:grpSp>
      <p:grpSp>
        <p:nvGrpSpPr>
          <p:cNvPr id="90" name="成组"/>
          <p:cNvGrpSpPr/>
          <p:nvPr/>
        </p:nvGrpSpPr>
        <p:grpSpPr>
          <a:xfrm>
            <a:off x="6573837" y="2054225"/>
            <a:ext cx="925513" cy="941388"/>
            <a:chOff x="0" y="0"/>
            <a:chExt cx="925512" cy="941387"/>
          </a:xfrm>
        </p:grpSpPr>
        <p:sp>
          <p:nvSpPr>
            <p:cNvPr id="88" name="椭圆"/>
            <p:cNvSpPr/>
            <p:nvPr/>
          </p:nvSpPr>
          <p:spPr>
            <a:xfrm>
              <a:off x="0" y="0"/>
              <a:ext cx="925513" cy="941388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89" name="C"/>
            <p:cNvSpPr txBox="1"/>
            <p:nvPr/>
          </p:nvSpPr>
          <p:spPr>
            <a:xfrm>
              <a:off x="135527" y="116614"/>
              <a:ext cx="654458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C</a:t>
              </a:r>
            </a:p>
          </p:txBody>
        </p:sp>
      </p:grpSp>
      <p:grpSp>
        <p:nvGrpSpPr>
          <p:cNvPr id="93" name="成组"/>
          <p:cNvGrpSpPr/>
          <p:nvPr/>
        </p:nvGrpSpPr>
        <p:grpSpPr>
          <a:xfrm>
            <a:off x="7159625" y="3195637"/>
            <a:ext cx="925513" cy="941388"/>
            <a:chOff x="0" y="0"/>
            <a:chExt cx="925512" cy="941387"/>
          </a:xfrm>
        </p:grpSpPr>
        <p:sp>
          <p:nvSpPr>
            <p:cNvPr id="91" name="椭圆"/>
            <p:cNvSpPr/>
            <p:nvPr/>
          </p:nvSpPr>
          <p:spPr>
            <a:xfrm>
              <a:off x="0" y="0"/>
              <a:ext cx="925513" cy="941388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92" name="D"/>
            <p:cNvSpPr txBox="1"/>
            <p:nvPr/>
          </p:nvSpPr>
          <p:spPr>
            <a:xfrm>
              <a:off x="135527" y="116614"/>
              <a:ext cx="654458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D</a:t>
              </a:r>
            </a:p>
          </p:txBody>
        </p:sp>
      </p:grpSp>
      <p:grpSp>
        <p:nvGrpSpPr>
          <p:cNvPr id="96" name="成组"/>
          <p:cNvGrpSpPr/>
          <p:nvPr/>
        </p:nvGrpSpPr>
        <p:grpSpPr>
          <a:xfrm>
            <a:off x="5021262" y="2082800"/>
            <a:ext cx="923926" cy="941388"/>
            <a:chOff x="0" y="0"/>
            <a:chExt cx="923925" cy="941387"/>
          </a:xfrm>
        </p:grpSpPr>
        <p:sp>
          <p:nvSpPr>
            <p:cNvPr id="94" name="椭圆"/>
            <p:cNvSpPr/>
            <p:nvPr/>
          </p:nvSpPr>
          <p:spPr>
            <a:xfrm>
              <a:off x="0" y="0"/>
              <a:ext cx="923925" cy="941388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95" name="B"/>
            <p:cNvSpPr txBox="1"/>
            <p:nvPr/>
          </p:nvSpPr>
          <p:spPr>
            <a:xfrm>
              <a:off x="135295" y="116614"/>
              <a:ext cx="653335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B</a:t>
              </a:r>
            </a:p>
          </p:txBody>
        </p:sp>
      </p:grpSp>
      <p:sp>
        <p:nvSpPr>
          <p:cNvPr id="97" name="适应症"/>
          <p:cNvSpPr txBox="1"/>
          <p:nvPr/>
        </p:nvSpPr>
        <p:spPr>
          <a:xfrm>
            <a:off x="1093787" y="2048510"/>
            <a:ext cx="3724276" cy="7385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适应症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98" name="用法用量"/>
          <p:cNvSpPr txBox="1"/>
          <p:nvPr/>
        </p:nvSpPr>
        <p:spPr>
          <a:xfrm>
            <a:off x="7716837" y="1875473"/>
            <a:ext cx="3640138" cy="7385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用法用量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99" name="不良反应和禁忌"/>
          <p:cNvSpPr txBox="1"/>
          <p:nvPr/>
        </p:nvSpPr>
        <p:spPr>
          <a:xfrm>
            <a:off x="8256587" y="3390741"/>
            <a:ext cx="3640138" cy="7385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不良反应和禁忌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00" name="组成成分"/>
          <p:cNvSpPr txBox="1"/>
          <p:nvPr/>
        </p:nvSpPr>
        <p:spPr>
          <a:xfrm>
            <a:off x="209550" y="3521710"/>
            <a:ext cx="3486150" cy="7385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组成成分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01" name="示例：药品说明书"/>
          <p:cNvSpPr txBox="1"/>
          <p:nvPr/>
        </p:nvSpPr>
        <p:spPr>
          <a:xfrm>
            <a:off x="838200" y="37147"/>
            <a:ext cx="10785475" cy="700405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Arial"/>
              </a:defRPr>
            </a:pPr>
            <a:r>
              <a:rPr sz="4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示例：药品说明书</a:t>
            </a:r>
            <a:endParaRPr sz="4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LOREM IPSUM DOLOR"/>
          <p:cNvSpPr txBox="1"/>
          <p:nvPr/>
        </p:nvSpPr>
        <p:spPr>
          <a:xfrm>
            <a:off x="838200" y="86837"/>
            <a:ext cx="10515600" cy="6089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defRPr sz="44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en-US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2017-2018</a:t>
            </a:r>
            <a:r>
              <a:rPr lang="zh-CN" altLang="en-US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年非连续性文本阅读考查概况</a:t>
            </a:r>
            <a:endParaRPr lang="zh-CN" altLang="en-US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05" name="111"/>
          <p:cNvSpPr txBox="1"/>
          <p:nvPr/>
        </p:nvSpPr>
        <p:spPr>
          <a:xfrm>
            <a:off x="2743200" y="2286000"/>
            <a:ext cx="567442" cy="437069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24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111</a:t>
            </a:r>
          </a:p>
        </p:txBody>
      </p:sp>
      <p:graphicFrame>
        <p:nvGraphicFramePr>
          <p:cNvPr id="3" name="表格 2"/>
          <p:cNvGraphicFramePr/>
          <p:nvPr/>
        </p:nvGraphicFramePr>
        <p:xfrm>
          <a:off x="321945" y="991870"/>
          <a:ext cx="11578590" cy="5546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69975"/>
                <a:gridCol w="1163320"/>
                <a:gridCol w="2270125"/>
                <a:gridCol w="4759960"/>
                <a:gridCol w="2315210"/>
              </a:tblGrid>
              <a:tr h="5556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0030101010101" charset="-122"/>
                          <a:ea typeface="黑体" panose="02010600030101010101" charset="-122"/>
                        </a:rPr>
                        <a:t>年份</a:t>
                      </a:r>
                      <a:endParaRPr lang="zh-CN" altLang="en-US" sz="2800" b="1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0030101010101" charset="-122"/>
                          <a:ea typeface="黑体" panose="02010600030101010101" charset="-122"/>
                        </a:rPr>
                        <a:t>试卷</a:t>
                      </a:r>
                      <a:endParaRPr lang="zh-CN" altLang="en-US" sz="2800" b="1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0030101010101" charset="-122"/>
                          <a:ea typeface="黑体" panose="02010600030101010101" charset="-122"/>
                        </a:rPr>
                        <a:t>主题</a:t>
                      </a:r>
                      <a:endParaRPr lang="zh-CN" altLang="en-US" sz="2800" b="1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0030101010101" charset="-122"/>
                          <a:ea typeface="黑体" panose="02010600030101010101" charset="-122"/>
                        </a:rPr>
                        <a:t>考点</a:t>
                      </a:r>
                      <a:endParaRPr lang="zh-CN" altLang="en-US" sz="2800" b="1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0030101010101" charset="-122"/>
                          <a:ea typeface="黑体" panose="02010600030101010101" charset="-122"/>
                        </a:rPr>
                        <a:t>题型</a:t>
                      </a:r>
                      <a:endParaRPr lang="zh-CN" altLang="en-US" sz="2800" b="1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</a:tr>
              <a:tr h="555625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2018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年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卷Ⅰ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量子通信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①筛选并整合文中信息②图文转换③理解文章内容，概括内容要点④评价文本的主要观点和基本倾向⑤探究文本问题，提出见解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2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道</a:t>
                      </a: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4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选</a:t>
                      </a: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1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，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1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道主观题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</a:tr>
              <a:tr h="55562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卷Ⅱ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科技创新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</a:tr>
              <a:tr h="182308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卷Ⅲ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图书出版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</a:tr>
              <a:tr h="93345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2017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年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卷Ⅰ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中央电台记录频道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sym typeface="+mn-ea"/>
                        </a:rPr>
                        <a:t>①筛选并整合文中信息②评价文本的主要观点和基本倾向③分析概括文章内容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sym typeface="+mn-ea"/>
                      </a:endParaRPr>
                    </a:p>
                  </a:txBody>
                  <a:tcPr/>
                </a:tc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1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道</a:t>
                      </a: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4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选</a:t>
                      </a: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1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，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道</a:t>
                      </a: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5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选</a:t>
                      </a: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2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，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1</a:t>
                      </a: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道主观题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</a:tr>
              <a:tr h="55562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卷Ⅱ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垃圾分类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</a:tr>
              <a:tr h="555625"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  <a:cs typeface="黑体" panose="02010600030101010101" charset="-122"/>
                        </a:rPr>
                        <a:t>卷Ⅲ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  <a:cs typeface="黑体" panose="0201060003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0030101010101" charset="-122"/>
                          <a:ea typeface="黑体" panose="02010600030101010101" charset="-122"/>
                        </a:rPr>
                        <a:t>博物馆</a:t>
                      </a:r>
                      <a:endParaRPr lang="zh-CN" altLang="en-US" sz="2800">
                        <a:latin typeface="黑体" panose="02010600030101010101" charset="-122"/>
                        <a:ea typeface="黑体" panose="02010600030101010101" charset="-122"/>
                      </a:endParaRPr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圆形"/>
          <p:cNvSpPr/>
          <p:nvPr/>
        </p:nvSpPr>
        <p:spPr>
          <a:xfrm>
            <a:off x="4640262" y="1338262"/>
            <a:ext cx="2160588" cy="2160588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110" name="成组"/>
          <p:cNvGrpSpPr/>
          <p:nvPr/>
        </p:nvGrpSpPr>
        <p:grpSpPr>
          <a:xfrm>
            <a:off x="5305425" y="2982912"/>
            <a:ext cx="828675" cy="828676"/>
            <a:chOff x="0" y="0"/>
            <a:chExt cx="828675" cy="828675"/>
          </a:xfrm>
        </p:grpSpPr>
        <p:sp>
          <p:nvSpPr>
            <p:cNvPr id="108" name="圆形"/>
            <p:cNvSpPr/>
            <p:nvPr/>
          </p:nvSpPr>
          <p:spPr>
            <a:xfrm>
              <a:off x="0" y="0"/>
              <a:ext cx="828675" cy="82867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2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09" name="A"/>
            <p:cNvSpPr txBox="1"/>
            <p:nvPr/>
          </p:nvSpPr>
          <p:spPr>
            <a:xfrm>
              <a:off x="121347" y="140315"/>
              <a:ext cx="585981" cy="5480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32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A</a:t>
              </a:r>
            </a:p>
          </p:txBody>
        </p:sp>
      </p:grpSp>
      <p:sp>
        <p:nvSpPr>
          <p:cNvPr id="111" name="形状"/>
          <p:cNvSpPr/>
          <p:nvPr/>
        </p:nvSpPr>
        <p:spPr>
          <a:xfrm>
            <a:off x="5391150" y="1847850"/>
            <a:ext cx="657225" cy="884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00" y="9450"/>
                </a:moveTo>
                <a:cubicBezTo>
                  <a:pt x="18800" y="5925"/>
                  <a:pt x="18800" y="5925"/>
                  <a:pt x="18800" y="5925"/>
                </a:cubicBezTo>
                <a:cubicBezTo>
                  <a:pt x="18800" y="2700"/>
                  <a:pt x="15200" y="0"/>
                  <a:pt x="10900" y="0"/>
                </a:cubicBezTo>
                <a:cubicBezTo>
                  <a:pt x="10900" y="0"/>
                  <a:pt x="10800" y="0"/>
                  <a:pt x="10800" y="0"/>
                </a:cubicBezTo>
                <a:cubicBezTo>
                  <a:pt x="10700" y="0"/>
                  <a:pt x="10700" y="0"/>
                  <a:pt x="10600" y="0"/>
                </a:cubicBezTo>
                <a:cubicBezTo>
                  <a:pt x="6300" y="0"/>
                  <a:pt x="2800" y="2700"/>
                  <a:pt x="2800" y="5925"/>
                </a:cubicBezTo>
                <a:cubicBezTo>
                  <a:pt x="2800" y="9450"/>
                  <a:pt x="2800" y="9450"/>
                  <a:pt x="2800" y="9450"/>
                </a:cubicBezTo>
                <a:cubicBezTo>
                  <a:pt x="0" y="9450"/>
                  <a:pt x="0" y="9450"/>
                  <a:pt x="0" y="945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9450"/>
                  <a:pt x="21600" y="9450"/>
                  <a:pt x="21600" y="9450"/>
                </a:cubicBezTo>
                <a:lnTo>
                  <a:pt x="18800" y="9450"/>
                </a:lnTo>
                <a:close/>
                <a:moveTo>
                  <a:pt x="13300" y="19425"/>
                </a:moveTo>
                <a:cubicBezTo>
                  <a:pt x="8400" y="19425"/>
                  <a:pt x="8400" y="19425"/>
                  <a:pt x="8400" y="19425"/>
                </a:cubicBezTo>
                <a:cubicBezTo>
                  <a:pt x="9600" y="15450"/>
                  <a:pt x="9600" y="15450"/>
                  <a:pt x="9600" y="15450"/>
                </a:cubicBezTo>
                <a:cubicBezTo>
                  <a:pt x="8800" y="15150"/>
                  <a:pt x="8400" y="14550"/>
                  <a:pt x="8400" y="13875"/>
                </a:cubicBezTo>
                <a:cubicBezTo>
                  <a:pt x="8400" y="12900"/>
                  <a:pt x="9500" y="12075"/>
                  <a:pt x="10800" y="12075"/>
                </a:cubicBezTo>
                <a:cubicBezTo>
                  <a:pt x="12200" y="12075"/>
                  <a:pt x="13300" y="12900"/>
                  <a:pt x="13300" y="13875"/>
                </a:cubicBezTo>
                <a:cubicBezTo>
                  <a:pt x="13300" y="14550"/>
                  <a:pt x="12800" y="15150"/>
                  <a:pt x="12000" y="15450"/>
                </a:cubicBezTo>
                <a:lnTo>
                  <a:pt x="13300" y="19425"/>
                </a:lnTo>
                <a:close/>
                <a:moveTo>
                  <a:pt x="14800" y="9450"/>
                </a:moveTo>
                <a:cubicBezTo>
                  <a:pt x="6700" y="9450"/>
                  <a:pt x="6700" y="9450"/>
                  <a:pt x="6700" y="9450"/>
                </a:cubicBezTo>
                <a:cubicBezTo>
                  <a:pt x="6700" y="5925"/>
                  <a:pt x="6700" y="5925"/>
                  <a:pt x="6700" y="5925"/>
                </a:cubicBezTo>
                <a:cubicBezTo>
                  <a:pt x="6700" y="4275"/>
                  <a:pt x="8500" y="3000"/>
                  <a:pt x="10600" y="3000"/>
                </a:cubicBezTo>
                <a:cubicBezTo>
                  <a:pt x="10700" y="3000"/>
                  <a:pt x="10800" y="3000"/>
                  <a:pt x="10800" y="3000"/>
                </a:cubicBezTo>
                <a:cubicBezTo>
                  <a:pt x="10800" y="3000"/>
                  <a:pt x="10900" y="3000"/>
                  <a:pt x="10900" y="3000"/>
                </a:cubicBezTo>
                <a:cubicBezTo>
                  <a:pt x="13100" y="3000"/>
                  <a:pt x="14800" y="4275"/>
                  <a:pt x="14800" y="5925"/>
                </a:cubicBezTo>
                <a:lnTo>
                  <a:pt x="14800" y="945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12" name="考点一、整体感知，把握内容"/>
          <p:cNvSpPr txBox="1"/>
          <p:nvPr/>
        </p:nvSpPr>
        <p:spPr>
          <a:xfrm>
            <a:off x="2404745" y="4387850"/>
            <a:ext cx="7433310" cy="738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考点一、整体感知，把握内容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13" name="常见考点、题型及方法指导"/>
          <p:cNvSpPr txBox="1"/>
          <p:nvPr/>
        </p:nvSpPr>
        <p:spPr>
          <a:xfrm>
            <a:off x="838200" y="37147"/>
            <a:ext cx="10785475" cy="700405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</a:defRPr>
            </a:lvl1pPr>
          </a:lstStyle>
          <a:p>
            <a:pPr>
              <a:defRPr>
                <a:latin typeface="+mn-lt"/>
                <a:ea typeface="+mn-ea"/>
                <a:cs typeface="+mn-cs"/>
                <a:sym typeface="Arial"/>
              </a:defRPr>
            </a:pPr>
            <a:r>
              <a:rPr sz="44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常见考点、题型及方法指导</a:t>
            </a:r>
            <a:endParaRPr sz="44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示例：2017全国Ⅰ卷"/>
          <p:cNvSpPr txBox="1"/>
          <p:nvPr>
            <p:ph type="title" idx="4294967295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4400" b="1"/>
              <a:t>示例：</a:t>
            </a:r>
            <a:r>
              <a:rPr sz="4400" b="1">
                <a:latin typeface="+mn-lt"/>
                <a:ea typeface="+mn-ea"/>
                <a:cs typeface="+mn-cs"/>
                <a:sym typeface="Arial"/>
              </a:rPr>
              <a:t>2017</a:t>
            </a:r>
            <a:r>
              <a:rPr sz="4400" b="1"/>
              <a:t>全国Ⅰ卷</a:t>
            </a:r>
            <a:endParaRPr sz="4400" b="1"/>
          </a:p>
        </p:txBody>
      </p:sp>
      <p:sp>
        <p:nvSpPr>
          <p:cNvPr id="116" name="7.下列对材料相关内容的梳理，不正确的一项是"/>
          <p:cNvSpPr txBox="1"/>
          <p:nvPr>
            <p:ph type="body" sz="quarter" idx="4294967295"/>
          </p:nvPr>
        </p:nvSpPr>
        <p:spPr>
          <a:xfrm>
            <a:off x="4535487" y="1744345"/>
            <a:ext cx="7088188" cy="20589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Font typeface="Wingdings"/>
              <a:buNone/>
              <a:defRPr>
                <a:latin typeface="+mn-lt"/>
                <a:ea typeface="+mn-ea"/>
                <a:cs typeface="+mn-cs"/>
                <a:sym typeface="Arial"/>
              </a:defRPr>
            </a:pPr>
            <a:r>
              <a:rPr sz="3600" b="1"/>
              <a:t>7.</a:t>
            </a:r>
            <a:r>
              <a:rPr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下列对材料相关内容的梳理，不正确的一项是</a:t>
            </a:r>
            <a:endParaRPr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17" name="8.下列对材料相关内容的概括和分析，正确的两项是"/>
          <p:cNvSpPr txBox="1"/>
          <p:nvPr/>
        </p:nvSpPr>
        <p:spPr>
          <a:xfrm>
            <a:off x="4535487" y="4000817"/>
            <a:ext cx="7088188" cy="205898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pPr algn="just" defTabSz="685800">
              <a:lnSpc>
                <a:spcPct val="150000"/>
              </a:lnSpc>
              <a:defRPr sz="2400">
                <a:solidFill>
                  <a:schemeClr val="accent1"/>
                </a:solidFill>
                <a:latin typeface="+mn-lt"/>
                <a:ea typeface="+mn-ea"/>
                <a:cs typeface="+mn-cs"/>
                <a:sym typeface="Arial"/>
              </a:defRPr>
            </a:pPr>
            <a:r>
              <a:rPr sz="3600" b="1"/>
              <a:t>8.</a:t>
            </a:r>
            <a:r>
              <a:rPr sz="3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下列对材料相关内容的概括和分析，正确的两项是</a:t>
            </a:r>
            <a:endParaRPr sz="3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pic>
        <p:nvPicPr>
          <p:cNvPr id="118" name="image.pdf" descr="image.p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60562"/>
            <a:ext cx="4330700" cy="376713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形状"/>
          <p:cNvSpPr/>
          <p:nvPr/>
        </p:nvSpPr>
        <p:spPr>
          <a:xfrm rot="10381782" flipH="1" flipV="1">
            <a:off x="4433887" y="2906712"/>
            <a:ext cx="2751138" cy="3300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64" y="641"/>
                </a:moveTo>
                <a:cubicBezTo>
                  <a:pt x="19917" y="1596"/>
                  <a:pt x="18154" y="2906"/>
                  <a:pt x="16457" y="4874"/>
                </a:cubicBezTo>
                <a:lnTo>
                  <a:pt x="16396" y="4951"/>
                </a:lnTo>
                <a:lnTo>
                  <a:pt x="16972" y="4817"/>
                </a:lnTo>
                <a:cubicBezTo>
                  <a:pt x="18774" y="4456"/>
                  <a:pt x="20231" y="4481"/>
                  <a:pt x="21600" y="5064"/>
                </a:cubicBezTo>
                <a:cubicBezTo>
                  <a:pt x="20607" y="5152"/>
                  <a:pt x="17895" y="4484"/>
                  <a:pt x="15045" y="6984"/>
                </a:cubicBezTo>
                <a:lnTo>
                  <a:pt x="14673" y="7338"/>
                </a:lnTo>
                <a:lnTo>
                  <a:pt x="14097" y="8358"/>
                </a:lnTo>
                <a:cubicBezTo>
                  <a:pt x="13899" y="8752"/>
                  <a:pt x="13714" y="9163"/>
                  <a:pt x="13544" y="9593"/>
                </a:cubicBezTo>
                <a:lnTo>
                  <a:pt x="13360" y="10139"/>
                </a:lnTo>
                <a:lnTo>
                  <a:pt x="13747" y="10006"/>
                </a:lnTo>
                <a:cubicBezTo>
                  <a:pt x="16930" y="8976"/>
                  <a:pt x="19260" y="8595"/>
                  <a:pt x="21249" y="9121"/>
                </a:cubicBezTo>
                <a:cubicBezTo>
                  <a:pt x="20483" y="9265"/>
                  <a:pt x="19010" y="9213"/>
                  <a:pt x="17071" y="9780"/>
                </a:cubicBezTo>
                <a:lnTo>
                  <a:pt x="16430" y="10002"/>
                </a:lnTo>
                <a:lnTo>
                  <a:pt x="16870" y="10088"/>
                </a:lnTo>
                <a:cubicBezTo>
                  <a:pt x="18367" y="10398"/>
                  <a:pt x="19344" y="10720"/>
                  <a:pt x="19907" y="11208"/>
                </a:cubicBezTo>
                <a:cubicBezTo>
                  <a:pt x="19383" y="11047"/>
                  <a:pt x="18356" y="10435"/>
                  <a:pt x="16120" y="10390"/>
                </a:cubicBezTo>
                <a:lnTo>
                  <a:pt x="15417" y="10402"/>
                </a:lnTo>
                <a:lnTo>
                  <a:pt x="14534" y="10810"/>
                </a:lnTo>
                <a:cubicBezTo>
                  <a:pt x="14080" y="11048"/>
                  <a:pt x="13610" y="11325"/>
                  <a:pt x="13127" y="11645"/>
                </a:cubicBezTo>
                <a:lnTo>
                  <a:pt x="12886" y="11816"/>
                </a:lnTo>
                <a:lnTo>
                  <a:pt x="12752" y="12395"/>
                </a:lnTo>
                <a:cubicBezTo>
                  <a:pt x="12299" y="14923"/>
                  <a:pt x="12422" y="17953"/>
                  <a:pt x="13539" y="21600"/>
                </a:cubicBezTo>
                <a:lnTo>
                  <a:pt x="5214" y="20677"/>
                </a:lnTo>
                <a:cubicBezTo>
                  <a:pt x="5819" y="18998"/>
                  <a:pt x="6418" y="17426"/>
                  <a:pt x="7028" y="15956"/>
                </a:cubicBezTo>
                <a:lnTo>
                  <a:pt x="7046" y="15914"/>
                </a:lnTo>
                <a:lnTo>
                  <a:pt x="6218" y="14853"/>
                </a:lnTo>
                <a:cubicBezTo>
                  <a:pt x="5056" y="13298"/>
                  <a:pt x="4234" y="11920"/>
                  <a:pt x="3841" y="10578"/>
                </a:cubicBezTo>
                <a:lnTo>
                  <a:pt x="3779" y="10288"/>
                </a:lnTo>
                <a:lnTo>
                  <a:pt x="3417" y="9873"/>
                </a:lnTo>
                <a:cubicBezTo>
                  <a:pt x="1906" y="8323"/>
                  <a:pt x="528" y="8082"/>
                  <a:pt x="0" y="7839"/>
                </a:cubicBezTo>
                <a:cubicBezTo>
                  <a:pt x="931" y="7848"/>
                  <a:pt x="1940" y="8285"/>
                  <a:pt x="3276" y="9100"/>
                </a:cubicBezTo>
                <a:lnTo>
                  <a:pt x="3616" y="9314"/>
                </a:lnTo>
                <a:lnTo>
                  <a:pt x="3584" y="8574"/>
                </a:lnTo>
                <a:cubicBezTo>
                  <a:pt x="3613" y="7904"/>
                  <a:pt x="3761" y="7224"/>
                  <a:pt x="4039" y="6518"/>
                </a:cubicBezTo>
                <a:cubicBezTo>
                  <a:pt x="4216" y="7062"/>
                  <a:pt x="4166" y="8161"/>
                  <a:pt x="4599" y="9385"/>
                </a:cubicBezTo>
                <a:lnTo>
                  <a:pt x="4633" y="9468"/>
                </a:lnTo>
                <a:lnTo>
                  <a:pt x="4787" y="9016"/>
                </a:lnTo>
                <a:cubicBezTo>
                  <a:pt x="5025" y="8492"/>
                  <a:pt x="5344" y="8105"/>
                  <a:pt x="5817" y="7831"/>
                </a:cubicBezTo>
                <a:cubicBezTo>
                  <a:pt x="5640" y="8186"/>
                  <a:pt x="4805" y="8911"/>
                  <a:pt x="5106" y="10365"/>
                </a:cubicBezTo>
                <a:lnTo>
                  <a:pt x="5155" y="10525"/>
                </a:lnTo>
                <a:lnTo>
                  <a:pt x="5479" y="10994"/>
                </a:lnTo>
                <a:cubicBezTo>
                  <a:pt x="6039" y="11709"/>
                  <a:pt x="6855" y="12405"/>
                  <a:pt x="8062" y="13002"/>
                </a:cubicBezTo>
                <a:lnTo>
                  <a:pt x="8301" y="13107"/>
                </a:lnTo>
                <a:lnTo>
                  <a:pt x="8907" y="11853"/>
                </a:lnTo>
                <a:cubicBezTo>
                  <a:pt x="10206" y="9319"/>
                  <a:pt x="11619" y="7184"/>
                  <a:pt x="13290" y="5422"/>
                </a:cubicBezTo>
                <a:lnTo>
                  <a:pt x="14323" y="4411"/>
                </a:lnTo>
                <a:lnTo>
                  <a:pt x="14309" y="4410"/>
                </a:lnTo>
                <a:cubicBezTo>
                  <a:pt x="16198" y="1998"/>
                  <a:pt x="14251" y="587"/>
                  <a:pt x="13926" y="0"/>
                </a:cubicBezTo>
                <a:cubicBezTo>
                  <a:pt x="15041" y="581"/>
                  <a:pt x="15642" y="1350"/>
                  <a:pt x="15997" y="2400"/>
                </a:cubicBezTo>
                <a:lnTo>
                  <a:pt x="16156" y="2967"/>
                </a:lnTo>
                <a:lnTo>
                  <a:pt x="16607" y="2646"/>
                </a:lnTo>
                <a:cubicBezTo>
                  <a:pt x="17826" y="1851"/>
                  <a:pt x="19168" y="1185"/>
                  <a:pt x="20664" y="64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21" name="形状"/>
          <p:cNvSpPr/>
          <p:nvPr/>
        </p:nvSpPr>
        <p:spPr>
          <a:xfrm rot="12701159">
            <a:off x="7088187" y="3387725"/>
            <a:ext cx="144463" cy="146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grpSp>
        <p:nvGrpSpPr>
          <p:cNvPr id="124" name="成组"/>
          <p:cNvGrpSpPr/>
          <p:nvPr/>
        </p:nvGrpSpPr>
        <p:grpSpPr>
          <a:xfrm>
            <a:off x="3838575" y="3429000"/>
            <a:ext cx="925513" cy="923925"/>
            <a:chOff x="0" y="0"/>
            <a:chExt cx="925512" cy="923925"/>
          </a:xfrm>
        </p:grpSpPr>
        <p:sp>
          <p:nvSpPr>
            <p:cNvPr id="122" name="椭圆"/>
            <p:cNvSpPr/>
            <p:nvPr/>
          </p:nvSpPr>
          <p:spPr>
            <a:xfrm>
              <a:off x="0" y="0"/>
              <a:ext cx="925513" cy="92392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23" name="A"/>
            <p:cNvSpPr txBox="1"/>
            <p:nvPr/>
          </p:nvSpPr>
          <p:spPr>
            <a:xfrm>
              <a:off x="135527" y="107883"/>
              <a:ext cx="654458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A</a:t>
              </a:r>
            </a:p>
          </p:txBody>
        </p:sp>
      </p:grpSp>
      <p:grpSp>
        <p:nvGrpSpPr>
          <p:cNvPr id="127" name="成组"/>
          <p:cNvGrpSpPr/>
          <p:nvPr/>
        </p:nvGrpSpPr>
        <p:grpSpPr>
          <a:xfrm>
            <a:off x="7183437" y="3109912"/>
            <a:ext cx="925513" cy="925513"/>
            <a:chOff x="0" y="0"/>
            <a:chExt cx="925512" cy="925512"/>
          </a:xfrm>
        </p:grpSpPr>
        <p:sp>
          <p:nvSpPr>
            <p:cNvPr id="125" name="圆形"/>
            <p:cNvSpPr/>
            <p:nvPr/>
          </p:nvSpPr>
          <p:spPr>
            <a:xfrm>
              <a:off x="0" y="0"/>
              <a:ext cx="925513" cy="925513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26" name="C"/>
            <p:cNvSpPr txBox="1"/>
            <p:nvPr/>
          </p:nvSpPr>
          <p:spPr>
            <a:xfrm>
              <a:off x="135527" y="108676"/>
              <a:ext cx="654458" cy="7081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C</a:t>
              </a:r>
            </a:p>
          </p:txBody>
        </p:sp>
      </p:grpSp>
      <p:grpSp>
        <p:nvGrpSpPr>
          <p:cNvPr id="130" name="成组"/>
          <p:cNvGrpSpPr/>
          <p:nvPr/>
        </p:nvGrpSpPr>
        <p:grpSpPr>
          <a:xfrm>
            <a:off x="5021262" y="2082800"/>
            <a:ext cx="923926" cy="923925"/>
            <a:chOff x="0" y="0"/>
            <a:chExt cx="923925" cy="923925"/>
          </a:xfrm>
        </p:grpSpPr>
        <p:sp>
          <p:nvSpPr>
            <p:cNvPr id="128" name="圆形"/>
            <p:cNvSpPr/>
            <p:nvPr/>
          </p:nvSpPr>
          <p:spPr>
            <a:xfrm>
              <a:off x="0" y="0"/>
              <a:ext cx="923925" cy="92392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29" name="B"/>
            <p:cNvSpPr txBox="1"/>
            <p:nvPr/>
          </p:nvSpPr>
          <p:spPr>
            <a:xfrm>
              <a:off x="135295" y="107883"/>
              <a:ext cx="653335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B</a:t>
              </a:r>
            </a:p>
          </p:txBody>
        </p:sp>
      </p:grpSp>
      <p:sp>
        <p:nvSpPr>
          <p:cNvPr id="131" name="浏览全文，概括每则材料及图表在内容观点上的共同点"/>
          <p:cNvSpPr txBox="1"/>
          <p:nvPr/>
        </p:nvSpPr>
        <p:spPr>
          <a:xfrm>
            <a:off x="2520950" y="1005840"/>
            <a:ext cx="5925185" cy="13284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 algn="l"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浏览全文，概括每则材料及图表在内容观点上的共同点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32" name="归纳文本主要内容"/>
          <p:cNvSpPr txBox="1"/>
          <p:nvPr/>
        </p:nvSpPr>
        <p:spPr>
          <a:xfrm>
            <a:off x="8372475" y="2909253"/>
            <a:ext cx="3640138" cy="1328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归纳文本主要内容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33" name="读题，整体感知主题"/>
          <p:cNvSpPr txBox="1"/>
          <p:nvPr/>
        </p:nvSpPr>
        <p:spPr>
          <a:xfrm>
            <a:off x="190500" y="3590291"/>
            <a:ext cx="3552825" cy="1328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 algn="l"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36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读题，整体感知主题</a:t>
            </a:r>
            <a:endParaRPr sz="36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34" name="LOREM IPSUM DOLOR"/>
          <p:cNvSpPr txBox="1"/>
          <p:nvPr/>
        </p:nvSpPr>
        <p:spPr>
          <a:xfrm>
            <a:off x="871855" y="20638"/>
            <a:ext cx="10785475" cy="700405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rPr lang="zh-CN" sz="4400" b="1">
                <a:latin typeface="黑体" panose="02010600030101010101" charset="-122"/>
                <a:ea typeface="黑体" panose="02010600030101010101" charset="-122"/>
              </a:rPr>
              <a:t>方法指导</a:t>
            </a:r>
            <a:endParaRPr lang="zh-CN" sz="4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LOREM IPSUM DOLOR"/>
          <p:cNvSpPr txBox="1"/>
          <p:nvPr>
            <p:ph type="title" idx="4294967295"/>
          </p:nvPr>
        </p:nvSpPr>
        <p:spPr>
          <a:xfrm>
            <a:off x="838200" y="0"/>
            <a:ext cx="10785475" cy="7747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37" name="注意选项与原文有无：偷换概念、以偏概全、混淆时态、无中生有、强加因果等问题"/>
          <p:cNvSpPr txBox="1"/>
          <p:nvPr>
            <p:ph type="body" sz="half" idx="4294967295"/>
          </p:nvPr>
        </p:nvSpPr>
        <p:spPr>
          <a:xfrm>
            <a:off x="4611687" y="1962150"/>
            <a:ext cx="7088188" cy="4154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Font typeface="Wingdings"/>
              <a:buNone/>
            </a:lvl1pPr>
          </a:lstStyle>
          <a:p>
            <a:r>
              <a:rPr sz="4000" b="1"/>
              <a:t>注意选项与原文有无：</a:t>
            </a:r>
            <a:r>
              <a:rPr sz="4000" b="1">
                <a:solidFill>
                  <a:srgbClr val="FF0000"/>
                </a:solidFill>
              </a:rPr>
              <a:t>偷换概念、以偏概全、混淆时态、无中生有、强加因果</a:t>
            </a:r>
            <a:r>
              <a:rPr sz="4000" b="1"/>
              <a:t>等问题</a:t>
            </a:r>
            <a:endParaRPr sz="4000" b="1"/>
          </a:p>
        </p:txBody>
      </p:sp>
      <p:pic>
        <p:nvPicPr>
          <p:cNvPr id="138" name="image.pdf" descr="image.p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60562"/>
            <a:ext cx="4330700" cy="3767138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圆形"/>
          <p:cNvSpPr/>
          <p:nvPr/>
        </p:nvSpPr>
        <p:spPr>
          <a:xfrm>
            <a:off x="4640262" y="1338262"/>
            <a:ext cx="2160588" cy="2160588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41" name="形状"/>
          <p:cNvSpPr/>
          <p:nvPr/>
        </p:nvSpPr>
        <p:spPr>
          <a:xfrm>
            <a:off x="5391150" y="1847850"/>
            <a:ext cx="657225" cy="884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00" y="9450"/>
                </a:moveTo>
                <a:cubicBezTo>
                  <a:pt x="18800" y="5925"/>
                  <a:pt x="18800" y="5925"/>
                  <a:pt x="18800" y="5925"/>
                </a:cubicBezTo>
                <a:cubicBezTo>
                  <a:pt x="18800" y="2700"/>
                  <a:pt x="15200" y="0"/>
                  <a:pt x="10900" y="0"/>
                </a:cubicBezTo>
                <a:cubicBezTo>
                  <a:pt x="10900" y="0"/>
                  <a:pt x="10800" y="0"/>
                  <a:pt x="10800" y="0"/>
                </a:cubicBezTo>
                <a:cubicBezTo>
                  <a:pt x="10700" y="0"/>
                  <a:pt x="10700" y="0"/>
                  <a:pt x="10600" y="0"/>
                </a:cubicBezTo>
                <a:cubicBezTo>
                  <a:pt x="6300" y="0"/>
                  <a:pt x="2800" y="2700"/>
                  <a:pt x="2800" y="5925"/>
                </a:cubicBezTo>
                <a:cubicBezTo>
                  <a:pt x="2800" y="9450"/>
                  <a:pt x="2800" y="9450"/>
                  <a:pt x="2800" y="9450"/>
                </a:cubicBezTo>
                <a:cubicBezTo>
                  <a:pt x="0" y="9450"/>
                  <a:pt x="0" y="9450"/>
                  <a:pt x="0" y="945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9450"/>
                  <a:pt x="21600" y="9450"/>
                  <a:pt x="21600" y="9450"/>
                </a:cubicBezTo>
                <a:lnTo>
                  <a:pt x="18800" y="9450"/>
                </a:lnTo>
                <a:close/>
                <a:moveTo>
                  <a:pt x="13300" y="19425"/>
                </a:moveTo>
                <a:cubicBezTo>
                  <a:pt x="8400" y="19425"/>
                  <a:pt x="8400" y="19425"/>
                  <a:pt x="8400" y="19425"/>
                </a:cubicBezTo>
                <a:cubicBezTo>
                  <a:pt x="9600" y="15450"/>
                  <a:pt x="9600" y="15450"/>
                  <a:pt x="9600" y="15450"/>
                </a:cubicBezTo>
                <a:cubicBezTo>
                  <a:pt x="8800" y="15150"/>
                  <a:pt x="8400" y="14550"/>
                  <a:pt x="8400" y="13875"/>
                </a:cubicBezTo>
                <a:cubicBezTo>
                  <a:pt x="8400" y="12900"/>
                  <a:pt x="9500" y="12075"/>
                  <a:pt x="10800" y="12075"/>
                </a:cubicBezTo>
                <a:cubicBezTo>
                  <a:pt x="12200" y="12075"/>
                  <a:pt x="13300" y="12900"/>
                  <a:pt x="13300" y="13875"/>
                </a:cubicBezTo>
                <a:cubicBezTo>
                  <a:pt x="13300" y="14550"/>
                  <a:pt x="12800" y="15150"/>
                  <a:pt x="12000" y="15450"/>
                </a:cubicBezTo>
                <a:lnTo>
                  <a:pt x="13300" y="19425"/>
                </a:lnTo>
                <a:close/>
                <a:moveTo>
                  <a:pt x="14800" y="9450"/>
                </a:moveTo>
                <a:cubicBezTo>
                  <a:pt x="6700" y="9450"/>
                  <a:pt x="6700" y="9450"/>
                  <a:pt x="6700" y="9450"/>
                </a:cubicBezTo>
                <a:cubicBezTo>
                  <a:pt x="6700" y="5925"/>
                  <a:pt x="6700" y="5925"/>
                  <a:pt x="6700" y="5925"/>
                </a:cubicBezTo>
                <a:cubicBezTo>
                  <a:pt x="6700" y="4275"/>
                  <a:pt x="8500" y="3000"/>
                  <a:pt x="10600" y="3000"/>
                </a:cubicBezTo>
                <a:cubicBezTo>
                  <a:pt x="10700" y="3000"/>
                  <a:pt x="10800" y="3000"/>
                  <a:pt x="10800" y="3000"/>
                </a:cubicBezTo>
                <a:cubicBezTo>
                  <a:pt x="10800" y="3000"/>
                  <a:pt x="10900" y="3000"/>
                  <a:pt x="10900" y="3000"/>
                </a:cubicBezTo>
                <a:cubicBezTo>
                  <a:pt x="13100" y="3000"/>
                  <a:pt x="14800" y="4275"/>
                  <a:pt x="14800" y="5925"/>
                </a:cubicBezTo>
                <a:lnTo>
                  <a:pt x="14800" y="945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pPr>
          </a:p>
        </p:txBody>
      </p:sp>
      <p:sp>
        <p:nvSpPr>
          <p:cNvPr id="142" name="考点二、提取、整合信息"/>
          <p:cNvSpPr txBox="1"/>
          <p:nvPr/>
        </p:nvSpPr>
        <p:spPr>
          <a:xfrm>
            <a:off x="3609975" y="4387850"/>
            <a:ext cx="5726430" cy="7385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 defTabSz="1216025">
              <a:lnSpc>
                <a:spcPct val="120000"/>
              </a:lnSpc>
              <a:spcBef>
                <a:spcPts val="400"/>
              </a:spcBef>
              <a:defRPr sz="2000">
                <a:solidFill>
                  <a:schemeClr val="accent1"/>
                </a:solidFill>
              </a:defRPr>
            </a:lvl1pPr>
          </a:lstStyle>
          <a:p>
            <a:pPr>
              <a:defRPr b="1">
                <a:latin typeface="+mn-lt"/>
                <a:ea typeface="+mn-ea"/>
                <a:cs typeface="+mn-cs"/>
                <a:sym typeface="Arial"/>
              </a:defRPr>
            </a:pPr>
            <a:r>
              <a:rPr sz="400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黑体" panose="02010600030101010101" charset="-122"/>
              </a:rPr>
              <a:t>考点二、提取、整合信息</a:t>
            </a:r>
            <a:endParaRPr sz="4000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黑体" panose="02010600030101010101" charset="-122"/>
            </a:endParaRPr>
          </a:p>
        </p:txBody>
      </p:sp>
      <p:sp>
        <p:nvSpPr>
          <p:cNvPr id="143" name="LOREM IPSUM DOLOR"/>
          <p:cNvSpPr txBox="1"/>
          <p:nvPr/>
        </p:nvSpPr>
        <p:spPr>
          <a:xfrm>
            <a:off x="838200" y="82408"/>
            <a:ext cx="10785475" cy="609884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lnSpc>
                <a:spcPct val="90000"/>
              </a:lnSpc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r>
              <a:t>LOREM IPSUM DOLOR</a:t>
            </a:r>
          </a:p>
        </p:txBody>
      </p:sp>
      <p:grpSp>
        <p:nvGrpSpPr>
          <p:cNvPr id="146" name="成组"/>
          <p:cNvGrpSpPr/>
          <p:nvPr/>
        </p:nvGrpSpPr>
        <p:grpSpPr>
          <a:xfrm>
            <a:off x="5241925" y="3001962"/>
            <a:ext cx="865188" cy="904876"/>
            <a:chOff x="0" y="0"/>
            <a:chExt cx="865187" cy="904875"/>
          </a:xfrm>
        </p:grpSpPr>
        <p:sp>
          <p:nvSpPr>
            <p:cNvPr id="144" name="椭圆"/>
            <p:cNvSpPr/>
            <p:nvPr/>
          </p:nvSpPr>
          <p:spPr>
            <a:xfrm>
              <a:off x="0" y="0"/>
              <a:ext cx="865188" cy="904875"/>
            </a:xfrm>
            <a:prstGeom prst="ellipse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pPr>
            </a:p>
          </p:txBody>
        </p:sp>
        <p:sp>
          <p:nvSpPr>
            <p:cNvPr id="145" name="B"/>
            <p:cNvSpPr txBox="1"/>
            <p:nvPr/>
          </p:nvSpPr>
          <p:spPr>
            <a:xfrm>
              <a:off x="126693" y="98358"/>
              <a:ext cx="611801" cy="7081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44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Arial"/>
                </a:defRPr>
              </a:lvl1pPr>
            </a:lstStyle>
            <a:p>
              <a:r>
                <a:t>B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A000120140530A99PPBG">
  <a:themeElements>
    <a:clrScheme name="A000120140530A99PPBG">
      <a:dk1>
        <a:srgbClr val="2F2F2F"/>
      </a:dk1>
      <a:lt1>
        <a:srgbClr val="FFFFFF"/>
      </a:lt1>
      <a:dk2>
        <a:srgbClr val="A7A7A7"/>
      </a:dk2>
      <a:lt2>
        <a:srgbClr val="535353"/>
      </a:lt2>
      <a:accent1>
        <a:srgbClr val="29354C"/>
      </a:accent1>
      <a:accent2>
        <a:srgbClr val="FEBD3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A000120140530A99PPBG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A000120140530A99PPB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2F2F2F"/>
            </a:solidFill>
            <a:effectLst/>
            <a:uFillTx/>
            <a:latin typeface="黑体" panose="02010600030101010101" charset="-122"/>
            <a:ea typeface="黑体" panose="02010600030101010101" charset="-122"/>
            <a:cs typeface="黑体" panose="02010600030101010101" charset="-122"/>
            <a:sym typeface="黑体" panose="02010600030101010101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2F2F2F"/>
            </a:solidFill>
            <a:effectLst/>
            <a:uFillTx/>
            <a:latin typeface="黑体" panose="02010600030101010101" charset="-122"/>
            <a:ea typeface="黑体" panose="02010600030101010101" charset="-122"/>
            <a:cs typeface="黑体" panose="02010600030101010101" charset="-122"/>
            <a:sym typeface="黑体" panose="02010600030101010101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A000120140530A99PPBG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29354C"/>
      </a:accent1>
      <a:accent2>
        <a:srgbClr val="FEBD3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A000120140530A99PPBG">
      <a:majorFont>
        <a:latin typeface="Helvetica"/>
        <a:ea typeface="Helvetica"/>
        <a:cs typeface="Helvetica"/>
      </a:majorFont>
      <a:minorFont>
        <a:latin typeface="Arial"/>
        <a:ea typeface="Arial"/>
        <a:cs typeface="Arial"/>
      </a:minorFont>
    </a:fontScheme>
    <a:fmtScheme name="A000120140530A99PPB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2F2F2F"/>
            </a:solidFill>
            <a:effectLst/>
            <a:uFillTx/>
            <a:latin typeface="黑体" panose="02010600030101010101" charset="-122"/>
            <a:ea typeface="黑体" panose="02010600030101010101" charset="-122"/>
            <a:cs typeface="黑体" panose="02010600030101010101" charset="-122"/>
            <a:sym typeface="黑体" panose="02010600030101010101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2F2F2F"/>
            </a:solidFill>
            <a:effectLst/>
            <a:uFillTx/>
            <a:latin typeface="黑体" panose="02010600030101010101" charset="-122"/>
            <a:ea typeface="黑体" panose="02010600030101010101" charset="-122"/>
            <a:cs typeface="黑体" panose="02010600030101010101" charset="-122"/>
            <a:sym typeface="黑体" panose="02010600030101010101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1072</Words>
  <Application>WPS 演示</Application>
  <PresentationFormat/>
  <Paragraphs>199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黑体</vt:lpstr>
      <vt:lpstr>Arial</vt:lpstr>
      <vt:lpstr>Wingdings</vt:lpstr>
      <vt:lpstr>Microsoft Sans Serif</vt:lpstr>
      <vt:lpstr>微软雅黑</vt:lpstr>
      <vt:lpstr>Arial Unicode MS</vt:lpstr>
      <vt:lpstr>MingLiU</vt:lpstr>
      <vt:lpstr>A000120140530A99PPBG</vt:lpstr>
      <vt:lpstr>非连续性文本阅读解题技巧</vt:lpstr>
      <vt:lpstr>PowerPoint 演示文稿</vt:lpstr>
      <vt:lpstr>PowerPoint 演示文稿</vt:lpstr>
      <vt:lpstr>PowerPoint 演示文稿</vt:lpstr>
      <vt:lpstr>PowerPoint 演示文稿</vt:lpstr>
      <vt:lpstr>示例：2017全国Ⅰ卷</vt:lpstr>
      <vt:lpstr>PowerPoint 演示文稿</vt:lpstr>
      <vt:lpstr>LOREM IPSUM DOLOR</vt:lpstr>
      <vt:lpstr>PowerPoint 演示文稿</vt:lpstr>
      <vt:lpstr>示例：2018全国Ⅱ卷</vt:lpstr>
      <vt:lpstr>PowerPoint 演示文稿</vt:lpstr>
      <vt:lpstr>PowerPoint 演示文稿</vt:lpstr>
      <vt:lpstr>PowerPoint 演示文稿</vt:lpstr>
      <vt:lpstr>示例：2017全国Ⅱ卷</vt:lpstr>
      <vt:lpstr>PowerPoint 演示文稿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非连续性文本阅读解题技巧</dc:title>
  <dc:creator/>
  <cp:lastModifiedBy>Administrator</cp:lastModifiedBy>
  <cp:revision>4</cp:revision>
  <dcterms:created xsi:type="dcterms:W3CDTF">2018-09-14T04:54:00Z</dcterms:created>
  <dcterms:modified xsi:type="dcterms:W3CDTF">2018-09-14T05:04:27Z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