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heme/theme1.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sldIdLst>
    <p:sldId id="278" r:id="rId3"/>
    <p:sldId id="288" r:id="rId4"/>
    <p:sldId id="414" r:id="rId5"/>
    <p:sldId id="289" r:id="rId6"/>
    <p:sldId id="418" r:id="rId7"/>
    <p:sldId id="415" r:id="rId8"/>
    <p:sldId id="417" r:id="rId9"/>
    <p:sldId id="416" r:id="rId10"/>
    <p:sldId id="431" r:id="rId11"/>
    <p:sldId id="407" r:id="rId12"/>
    <p:sldId id="433" r:id="rId13"/>
    <p:sldId id="432" r:id="rId14"/>
    <p:sldId id="437" r:id="rId15"/>
    <p:sldId id="435" r:id="rId16"/>
    <p:sldId id="436" r:id="rId17"/>
    <p:sldId id="438" r:id="rId18"/>
    <p:sldId id="423" r:id="rId19"/>
    <p:sldId id="424" r:id="rId20"/>
    <p:sldId id="439" r:id="rId21"/>
    <p:sldId id="440" r:id="rId22"/>
    <p:sldId id="447" r:id="rId23"/>
    <p:sldId id="441" r:id="rId24"/>
    <p:sldId id="443" r:id="rId25"/>
    <p:sldId id="444" r:id="rId26"/>
    <p:sldId id="445" r:id="rId27"/>
    <p:sldId id="446" r:id="rId28"/>
    <p:sldId id="448" r:id="rId29"/>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000" autoAdjust="0"/>
    <p:restoredTop sz="94660"/>
  </p:normalViewPr>
  <p:slideViewPr>
    <p:cSldViewPr snapToGrid="0">
      <p:cViewPr>
        <p:scale>
          <a:sx n="50" d="100"/>
          <a:sy n="50" d="100"/>
        </p:scale>
        <p:origin x="1416" y="58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 Type="http://schemas.openxmlformats.org/officeDocument/2006/relationships/slide" Target="slides/slide4.xml"/><Relationship Id="rId5" Type="http://schemas.openxmlformats.org/officeDocument/2006/relationships/slide" Target="slides/slide3.xml"/><Relationship Id="rId4" Type="http://schemas.openxmlformats.org/officeDocument/2006/relationships/slide" Target="slides/slide2.xml"/><Relationship Id="rId32" Type="http://schemas.openxmlformats.org/officeDocument/2006/relationships/tableStyles" Target="tableStyles.xml"/><Relationship Id="rId31" Type="http://schemas.openxmlformats.org/officeDocument/2006/relationships/viewProps" Target="viewProps.xml"/><Relationship Id="rId30" Type="http://schemas.openxmlformats.org/officeDocument/2006/relationships/presProps" Target="presProps.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143000" y="1122363"/>
            <a:ext cx="6858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4907757" y="365125"/>
            <a:ext cx="1478756"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71488" y="365125"/>
            <a:ext cx="4321969" cy="5811838"/>
          </a:xfrm>
        </p:spPr>
        <p:txBody>
          <a:bodyPr vert="eaVert"/>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623888" y="1709739"/>
            <a:ext cx="78867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3888" y="4589464"/>
            <a:ext cx="78867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endParaRPr lang="zh-CN" altLang="en-US" smtClean="0"/>
          </a:p>
        </p:txBody>
      </p:sp>
      <p:sp>
        <p:nvSpPr>
          <p:cNvPr id="4" name="日期占位符 3"/>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71487" y="1825625"/>
            <a:ext cx="2900363"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内容占位符 3"/>
          <p:cNvSpPr>
            <a:spLocks noGrp="1"/>
          </p:cNvSpPr>
          <p:nvPr>
            <p:ph sz="half" idx="2"/>
          </p:nvPr>
        </p:nvSpPr>
        <p:spPr>
          <a:xfrm>
            <a:off x="3486150" y="1825625"/>
            <a:ext cx="2900363" cy="435133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629841" y="365126"/>
            <a:ext cx="78867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9842" y="1681163"/>
            <a:ext cx="3868340"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4" name="内容占位符 3"/>
          <p:cNvSpPr>
            <a:spLocks noGrp="1"/>
          </p:cNvSpPr>
          <p:nvPr>
            <p:ph sz="half" idx="2"/>
          </p:nvPr>
        </p:nvSpPr>
        <p:spPr>
          <a:xfrm>
            <a:off x="629842" y="2505075"/>
            <a:ext cx="3868340"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5" name="文本占位符 4"/>
          <p:cNvSpPr>
            <a:spLocks noGrp="1"/>
          </p:cNvSpPr>
          <p:nvPr>
            <p:ph type="body" sz="quarter" idx="3"/>
          </p:nvPr>
        </p:nvSpPr>
        <p:spPr>
          <a:xfrm>
            <a:off x="4629150" y="1681163"/>
            <a:ext cx="3887391"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endParaRPr lang="zh-CN" altLang="en-US" smtClean="0"/>
          </a:p>
        </p:txBody>
      </p:sp>
      <p:sp>
        <p:nvSpPr>
          <p:cNvPr id="6" name="内容占位符 5"/>
          <p:cNvSpPr>
            <a:spLocks noGrp="1"/>
          </p:cNvSpPr>
          <p:nvPr>
            <p:ph sz="quarter" idx="4"/>
          </p:nvPr>
        </p:nvSpPr>
        <p:spPr>
          <a:xfrm>
            <a:off x="4629150" y="2505075"/>
            <a:ext cx="3887391" cy="3684588"/>
          </a:xfrm>
        </p:spPr>
        <p:txBody>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887391" y="987426"/>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629841" y="457200"/>
            <a:ext cx="2949178"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3887391" y="987426"/>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629841" y="2057400"/>
            <a:ext cx="2949178"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endParaRPr lang="zh-CN" altLang="en-US" smtClean="0"/>
          </a:p>
        </p:txBody>
      </p:sp>
      <p:sp>
        <p:nvSpPr>
          <p:cNvPr id="5" name="日期占位符 4"/>
          <p:cNvSpPr>
            <a:spLocks noGrp="1"/>
          </p:cNvSpPr>
          <p:nvPr>
            <p:ph type="dt" sz="half" idx="10"/>
          </p:nvPr>
        </p:nvSpPr>
        <p:spPr/>
        <p:txBody>
          <a:bodyPr/>
          <a:lstStyle/>
          <a:p>
            <a:fld id="{24F1739A-EF29-4164-A9B7-FE425A75110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A3566A27-8331-42CC-8AE5-6DB8017BED5C}" type="slidenum">
              <a:rPr lang="zh-CN" altLang="en-US" smtClean="0"/>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3" Type="http://schemas.openxmlformats.org/officeDocument/2006/relationships/theme" Target="../theme/theme1.xml"/><Relationship Id="rId12" Type="http://schemas.openxmlformats.org/officeDocument/2006/relationships/image" Target="../media/image1.jpeg"/><Relationship Id="rId11" Type="http://schemas.openxmlformats.org/officeDocument/2006/relationships/slideLayout" Target="../slideLayouts/slideLayout1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628650" y="365126"/>
            <a:ext cx="78867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628650" y="1825625"/>
            <a:ext cx="7886700" cy="4351338"/>
          </a:xfrm>
          <a:prstGeom prst="rect">
            <a:avLst/>
          </a:prstGeom>
        </p:spPr>
        <p:txBody>
          <a:bodyPr vert="horz" lIns="91440" tIns="45720" rIns="91440" bIns="45720" rtlCol="0">
            <a:normAutofit/>
          </a:bodyPr>
          <a:lstStyle/>
          <a:p>
            <a:pPr lvl="0"/>
            <a:r>
              <a:rPr lang="zh-CN" altLang="en-US" smtClean="0"/>
              <a:t>单击此处编辑母版文本样式</a:t>
            </a:r>
            <a:endParaRPr lang="zh-CN" altLang="en-US" smtClean="0"/>
          </a:p>
          <a:p>
            <a:pPr lvl="1"/>
            <a:r>
              <a:rPr lang="zh-CN" altLang="en-US" smtClean="0"/>
              <a:t>第二级</a:t>
            </a:r>
            <a:endParaRPr lang="zh-CN" altLang="en-US" smtClean="0"/>
          </a:p>
          <a:p>
            <a:pPr lvl="2"/>
            <a:r>
              <a:rPr lang="zh-CN" altLang="en-US" smtClean="0"/>
              <a:t>第三级</a:t>
            </a:r>
            <a:endParaRPr lang="zh-CN" altLang="en-US" smtClean="0"/>
          </a:p>
          <a:p>
            <a:pPr lvl="3"/>
            <a:r>
              <a:rPr lang="zh-CN" altLang="en-US" smtClean="0"/>
              <a:t>第四级</a:t>
            </a:r>
            <a:endParaRPr lang="zh-CN" altLang="en-US" smtClean="0"/>
          </a:p>
          <a:p>
            <a:pPr lvl="4"/>
            <a:r>
              <a:rPr lang="zh-CN" altLang="en-US" smtClean="0"/>
              <a:t>第五级</a:t>
            </a:r>
            <a:endParaRPr lang="zh-CN" altLang="en-US"/>
          </a:p>
        </p:txBody>
      </p:sp>
      <p:sp>
        <p:nvSpPr>
          <p:cNvPr id="4" name="日期占位符 3"/>
          <p:cNvSpPr>
            <a:spLocks noGrp="1"/>
          </p:cNvSpPr>
          <p:nvPr>
            <p:ph type="dt" sz="half" idx="2"/>
          </p:nvPr>
        </p:nvSpPr>
        <p:spPr>
          <a:xfrm>
            <a:off x="628650" y="6356351"/>
            <a:ext cx="20574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4F1739A-EF29-4164-A9B7-FE425A75110E}" type="datetimeFigureOut">
              <a:rPr lang="zh-CN" altLang="en-US" smtClean="0"/>
            </a:fld>
            <a:endParaRPr lang="zh-CN" altLang="en-US"/>
          </a:p>
        </p:txBody>
      </p:sp>
      <p:sp>
        <p:nvSpPr>
          <p:cNvPr id="5" name="页脚占位符 4"/>
          <p:cNvSpPr>
            <a:spLocks noGrp="1"/>
          </p:cNvSpPr>
          <p:nvPr>
            <p:ph type="ftr" sz="quarter" idx="3"/>
          </p:nvPr>
        </p:nvSpPr>
        <p:spPr>
          <a:xfrm>
            <a:off x="3028950" y="6356351"/>
            <a:ext cx="30861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457950" y="6356351"/>
            <a:ext cx="20574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A3566A27-8331-42CC-8AE5-6DB8017BED5C}" type="slidenum">
              <a:rPr lang="zh-CN" altLang="en-US" smtClean="0"/>
            </a:fld>
            <a:endParaRPr lang="zh-CN" altLang="en-US"/>
          </a:p>
        </p:txBody>
      </p:sp>
      <p:pic>
        <p:nvPicPr>
          <p:cNvPr id="7" name="图片 6"/>
          <p:cNvPicPr>
            <a:picLocks noChangeAspect="1"/>
          </p:cNvPicPr>
          <p:nvPr userDrawn="1"/>
        </p:nvPicPr>
        <p:blipFill>
          <a:blip r:embed="rId12">
            <a:extLst>
              <a:ext uri="{28A0092B-C50C-407E-A947-70E740481C1C}">
                <a14:useLocalDpi xmlns:a14="http://schemas.microsoft.com/office/drawing/2010/main" val="0"/>
              </a:ext>
            </a:extLst>
          </a:blip>
          <a:stretch>
            <a:fillRect/>
          </a:stretch>
        </p:blipFill>
        <p:spPr>
          <a:xfrm>
            <a:off x="15189" y="0"/>
            <a:ext cx="9113621" cy="6858000"/>
          </a:xfrm>
          <a:prstGeom prst="rect">
            <a:avLst/>
          </a:prstGeom>
        </p:spPr>
      </p:pic>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slideLayout" Target="../slideLayouts/slideLayout2.xml"/><Relationship Id="rId2" Type="http://schemas.openxmlformats.org/officeDocument/2006/relationships/image" Target="../media/image3.jpeg"/><Relationship Id="rId1" Type="http://schemas.openxmlformats.org/officeDocument/2006/relationships/image" Target="../media/image2.jpeg"/></Relationships>
</file>

<file path=ppt/slides/_rels/slide18.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2.jpeg"/></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7.xml"/><Relationship Id="rId2" Type="http://schemas.openxmlformats.org/officeDocument/2006/relationships/image" Target="../media/image4.jpeg"/><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5.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7.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7.xml"/><Relationship Id="rId1" Type="http://schemas.openxmlformats.org/officeDocument/2006/relationships/image" Target="../media/image2.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72011" y="5222220"/>
            <a:ext cx="2794715" cy="1322070"/>
          </a:xfrm>
          <a:prstGeom prst="rect">
            <a:avLst/>
          </a:prstGeom>
          <a:ln>
            <a:solidFill>
              <a:schemeClr val="tx1"/>
            </a:solidFill>
          </a:ln>
        </p:spPr>
        <p:txBody>
          <a:bodyPr wrap="square">
            <a:spAutoFit/>
          </a:bodyPr>
          <a:lstStyle/>
          <a:p>
            <a:pPr>
              <a:buFontTx/>
              <a:buNone/>
            </a:pPr>
            <a:r>
              <a:rPr lang="zh-CN" altLang="en-US" sz="2000" b="1" dirty="0" smtClean="0">
                <a:latin typeface="黑体" panose="02010600030101010101" pitchFamily="49" charset="-122"/>
                <a:ea typeface="黑体" panose="02010600030101010101" pitchFamily="49" charset="-122"/>
              </a:rPr>
              <a:t>备课人：谢翌君</a:t>
            </a:r>
            <a:endParaRPr lang="en-US" altLang="zh-CN" sz="2000" b="1" dirty="0" smtClean="0">
              <a:latin typeface="黑体" panose="02010600030101010101" pitchFamily="49" charset="-122"/>
              <a:ea typeface="黑体" panose="02010600030101010101" pitchFamily="49" charset="-122"/>
            </a:endParaRPr>
          </a:p>
          <a:p>
            <a:pPr>
              <a:buFontTx/>
              <a:buNone/>
            </a:pPr>
            <a:r>
              <a:rPr lang="zh-CN" altLang="en-US" sz="2000" b="1" dirty="0">
                <a:latin typeface="黑体" panose="02010600030101010101" pitchFamily="49" charset="-122"/>
                <a:ea typeface="黑体" panose="02010600030101010101" pitchFamily="49" charset="-122"/>
              </a:rPr>
              <a:t>授课</a:t>
            </a:r>
            <a:r>
              <a:rPr lang="zh-CN" altLang="en-US" sz="2000" b="1" dirty="0" smtClean="0">
                <a:latin typeface="黑体" panose="02010600030101010101" pitchFamily="49" charset="-122"/>
                <a:ea typeface="黑体" panose="02010600030101010101" pitchFamily="49" charset="-122"/>
              </a:rPr>
              <a:t>人：陈旺</a:t>
            </a:r>
            <a:endParaRPr lang="en-US" altLang="zh-CN" sz="2000" b="1" dirty="0" smtClean="0">
              <a:latin typeface="黑体" panose="02010600030101010101" pitchFamily="49" charset="-122"/>
              <a:ea typeface="黑体" panose="02010600030101010101" pitchFamily="49" charset="-122"/>
            </a:endParaRPr>
          </a:p>
          <a:p>
            <a:pPr>
              <a:buFontTx/>
              <a:buNone/>
            </a:pPr>
            <a:r>
              <a:rPr lang="zh-CN" altLang="en-US" sz="2000" b="1" dirty="0">
                <a:latin typeface="黑体" panose="02010600030101010101" pitchFamily="49" charset="-122"/>
                <a:ea typeface="黑体" panose="02010600030101010101" pitchFamily="49" charset="-122"/>
              </a:rPr>
              <a:t>备课</a:t>
            </a:r>
            <a:r>
              <a:rPr lang="zh-CN" altLang="en-US" sz="2000" b="1" dirty="0" smtClean="0">
                <a:latin typeface="黑体" panose="02010600030101010101" pitchFamily="49" charset="-122"/>
                <a:ea typeface="黑体" panose="02010600030101010101" pitchFamily="49" charset="-122"/>
              </a:rPr>
              <a:t>时间：</a:t>
            </a:r>
            <a:r>
              <a:rPr lang="en-US" altLang="zh-CN" sz="2000" b="1" dirty="0" smtClean="0">
                <a:latin typeface="黑体" panose="02010600030101010101" pitchFamily="49" charset="-122"/>
                <a:ea typeface="黑体" panose="02010600030101010101" pitchFamily="49" charset="-122"/>
              </a:rPr>
              <a:t>2019-5-1</a:t>
            </a:r>
            <a:endParaRPr lang="en-US" altLang="zh-CN" sz="2000" b="1" dirty="0" smtClean="0">
              <a:latin typeface="黑体" panose="02010600030101010101" pitchFamily="49" charset="-122"/>
              <a:ea typeface="黑体" panose="02010600030101010101" pitchFamily="49" charset="-122"/>
            </a:endParaRPr>
          </a:p>
          <a:p>
            <a:pPr>
              <a:buFontTx/>
              <a:buNone/>
            </a:pPr>
            <a:r>
              <a:rPr lang="zh-CN" altLang="en-US" sz="2000" b="1" dirty="0" smtClean="0">
                <a:latin typeface="黑体" panose="02010600030101010101" pitchFamily="49" charset="-122"/>
                <a:ea typeface="黑体" panose="02010600030101010101" pitchFamily="49" charset="-122"/>
              </a:rPr>
              <a:t>授课时间：</a:t>
            </a:r>
            <a:r>
              <a:rPr lang="en-US" altLang="zh-CN" sz="2000" b="1" dirty="0" smtClean="0">
                <a:latin typeface="黑体" panose="02010600030101010101" pitchFamily="49" charset="-122"/>
                <a:ea typeface="黑体" panose="02010600030101010101" pitchFamily="49" charset="-122"/>
              </a:rPr>
              <a:t>2019-5-13</a:t>
            </a:r>
            <a:endParaRPr lang="en-US" altLang="zh-CN" sz="2000" b="1" dirty="0" smtClean="0">
              <a:latin typeface="黑体" panose="02010600030101010101" pitchFamily="49" charset="-122"/>
              <a:ea typeface="黑体" panose="02010600030101010101" pitchFamily="49" charset="-122"/>
            </a:endParaRPr>
          </a:p>
        </p:txBody>
      </p:sp>
      <p:sp>
        <p:nvSpPr>
          <p:cNvPr id="10" name="矩形 9"/>
          <p:cNvSpPr/>
          <p:nvPr/>
        </p:nvSpPr>
        <p:spPr>
          <a:xfrm>
            <a:off x="12878" y="245845"/>
            <a:ext cx="9053848" cy="1509721"/>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r>
              <a:rPr lang="zh-CN" altLang="en-US" sz="7200" b="1" dirty="0">
                <a:solidFill>
                  <a:srgbClr val="002060"/>
                </a:solidFill>
                <a:latin typeface="楷体" panose="02010609060101010101" pitchFamily="49" charset="-122"/>
                <a:ea typeface="楷体" panose="02010609060101010101" pitchFamily="49" charset="-122"/>
              </a:rPr>
              <a:t>第三</a:t>
            </a:r>
            <a:r>
              <a:rPr lang="zh-CN" altLang="en-US" sz="7200" b="1" dirty="0" smtClean="0">
                <a:solidFill>
                  <a:srgbClr val="002060"/>
                </a:solidFill>
                <a:latin typeface="楷体" panose="02010609060101010101" pitchFamily="49" charset="-122"/>
                <a:ea typeface="楷体" panose="02010609060101010101" pitchFamily="49" charset="-122"/>
              </a:rPr>
              <a:t>单元</a:t>
            </a:r>
            <a:r>
              <a:rPr lang="en-US" altLang="zh-CN" sz="7200" b="1" dirty="0" smtClean="0">
                <a:solidFill>
                  <a:srgbClr val="002060"/>
                </a:solidFill>
                <a:latin typeface="楷体" panose="02010609060101010101" pitchFamily="49" charset="-122"/>
                <a:ea typeface="楷体" panose="02010609060101010101" pitchFamily="49" charset="-122"/>
              </a:rPr>
              <a:t>·</a:t>
            </a:r>
            <a:r>
              <a:rPr lang="zh-CN" altLang="en-US" sz="7200" b="1" dirty="0" smtClean="0">
                <a:solidFill>
                  <a:srgbClr val="002060"/>
                </a:solidFill>
                <a:latin typeface="楷体" panose="02010609060101010101" pitchFamily="49" charset="-122"/>
                <a:ea typeface="楷体" panose="02010609060101010101" pitchFamily="49" charset="-122"/>
              </a:rPr>
              <a:t>新闻评论</a:t>
            </a:r>
            <a:endParaRPr lang="zh-CN" altLang="en-US" sz="4000" dirty="0">
              <a:solidFill>
                <a:srgbClr val="002060"/>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071" y="2279561"/>
            <a:ext cx="5499278" cy="3928056"/>
          </a:xfrm>
          <a:prstGeom prst="rect">
            <a:avLst/>
          </a:prstGeom>
        </p:spPr>
      </p:pic>
      <p:sp>
        <p:nvSpPr>
          <p:cNvPr id="3" name="矩形 2"/>
          <p:cNvSpPr/>
          <p:nvPr/>
        </p:nvSpPr>
        <p:spPr>
          <a:xfrm>
            <a:off x="6650499" y="2279561"/>
            <a:ext cx="2037737" cy="646331"/>
          </a:xfrm>
          <a:prstGeom prst="rect">
            <a:avLst/>
          </a:prstGeom>
        </p:spPr>
        <p:txBody>
          <a:bodyPr wrap="none">
            <a:spAutoFit/>
          </a:bodyPr>
          <a:lstStyle/>
          <a:p>
            <a:pPr lvl="0"/>
            <a:r>
              <a:rPr lang="zh-CN" altLang="en-US" sz="3600" b="1" dirty="0" smtClean="0">
                <a:solidFill>
                  <a:prstClr val="black"/>
                </a:solidFill>
                <a:latin typeface="黑体" panose="02010600030101010101" pitchFamily="49" charset="-122"/>
                <a:ea typeface="黑体" panose="02010600030101010101" pitchFamily="49" charset="-122"/>
              </a:rPr>
              <a:t>第一课时</a:t>
            </a:r>
            <a:endParaRPr lang="en-US" altLang="zh-CN" sz="3600" b="1" dirty="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 grpId="0" animBg="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0" y="1617732"/>
            <a:ext cx="8914849" cy="397031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3600" b="1" dirty="0" smtClean="0">
                <a:solidFill>
                  <a:srgbClr val="FF0000"/>
                </a:solidFill>
                <a:ea typeface="黑体" panose="02010600030101010101" pitchFamily="49" charset="-122"/>
              </a:rPr>
              <a:t>新闻事件是</a:t>
            </a:r>
            <a:r>
              <a:rPr lang="zh-CN" altLang="en-US" sz="3600" b="1" dirty="0" smtClean="0">
                <a:ea typeface="黑体" panose="02010600030101010101" pitchFamily="49" charset="-122"/>
              </a:rPr>
              <a:t>：中共中央举办省部级主要领导干部专题研讨会班，集中研讨加强党的执政能力建设</a:t>
            </a:r>
            <a:r>
              <a:rPr lang="zh-CN" altLang="en-US" sz="3600" b="1" dirty="0">
                <a:ea typeface="黑体" panose="02010600030101010101" pitchFamily="49" charset="-122"/>
              </a:rPr>
              <a:t>，特别是</a:t>
            </a:r>
            <a:r>
              <a:rPr lang="zh-CN" altLang="en-US" sz="3600" b="1" dirty="0" smtClean="0">
                <a:ea typeface="黑体" panose="02010600030101010101" pitchFamily="49" charset="-122"/>
              </a:rPr>
              <a:t>提高</a:t>
            </a:r>
            <a:r>
              <a:rPr lang="zh-CN" altLang="en-US" sz="3600" b="1" dirty="0">
                <a:ea typeface="黑体" panose="02010600030101010101" pitchFamily="49" charset="-122"/>
              </a:rPr>
              <a:t>构建</a:t>
            </a:r>
            <a:r>
              <a:rPr lang="zh-CN" altLang="en-US" sz="3600" b="1" dirty="0" smtClean="0">
                <a:ea typeface="黑体" panose="02010600030101010101" pitchFamily="49" charset="-122"/>
              </a:rPr>
              <a:t>社会主义和谐社会的能力问题。</a:t>
            </a:r>
            <a:endParaRPr lang="en-US" altLang="zh-CN" sz="3600" b="1" dirty="0" smtClean="0">
              <a:ea typeface="黑体" panose="02010600030101010101" pitchFamily="49" charset="-122"/>
            </a:endParaRPr>
          </a:p>
          <a:p>
            <a:r>
              <a:rPr lang="zh-CN" altLang="en-US" sz="3600" b="1" dirty="0" smtClean="0">
                <a:solidFill>
                  <a:srgbClr val="FF0000"/>
                </a:solidFill>
                <a:ea typeface="黑体" panose="02010600030101010101" pitchFamily="49" charset="-122"/>
              </a:rPr>
              <a:t>评论的对象：</a:t>
            </a:r>
            <a:r>
              <a:rPr lang="zh-CN" altLang="en-US" sz="3600" b="1" dirty="0" smtClean="0">
                <a:ea typeface="黑体" panose="02010600030101010101" pitchFamily="49" charset="-122"/>
              </a:rPr>
              <a:t>构建社会主义和谐社会。</a:t>
            </a:r>
            <a:endParaRPr lang="en-US" altLang="zh-CN" sz="3600" b="1" dirty="0" smtClean="0">
              <a:ea typeface="黑体" panose="02010600030101010101" pitchFamily="49" charset="-122"/>
            </a:endParaRPr>
          </a:p>
          <a:p>
            <a:r>
              <a:rPr lang="zh-CN" altLang="en-US" sz="3600" b="1" dirty="0" smtClean="0">
                <a:ea typeface="黑体" panose="02010600030101010101" pitchFamily="49" charset="-122"/>
              </a:rPr>
              <a:t>作者并没有就新闻事件本身作评论，而是针对其内容进行评论。</a:t>
            </a:r>
            <a:endParaRPr lang="zh-CN" altLang="en-US" sz="3600" b="1" dirty="0">
              <a:ea typeface="黑体" panose="02010600030101010101" pitchFamily="49" charset="-122"/>
            </a:endParaRPr>
          </a:p>
        </p:txBody>
      </p:sp>
      <p:sp>
        <p:nvSpPr>
          <p:cNvPr id="2" name="矩形 1"/>
          <p:cNvSpPr/>
          <p:nvPr/>
        </p:nvSpPr>
        <p:spPr>
          <a:xfrm>
            <a:off x="0" y="0"/>
            <a:ext cx="9048466" cy="2062103"/>
          </a:xfrm>
          <a:prstGeom prst="rect">
            <a:avLst/>
          </a:prstGeom>
        </p:spPr>
        <p:txBody>
          <a:bodyPr wrap="square">
            <a:spAutoFit/>
          </a:bodyPr>
          <a:lstStyle/>
          <a:p>
            <a:r>
              <a:rPr lang="en-US" altLang="zh-CN" sz="3200" b="1" dirty="0" smtClean="0">
                <a:solidFill>
                  <a:srgbClr val="0000FF"/>
                </a:solidFill>
                <a:latin typeface="黑体" panose="02010600030101010101" pitchFamily="49" charset="-122"/>
                <a:ea typeface="黑体" panose="02010600030101010101" pitchFamily="49" charset="-122"/>
              </a:rPr>
              <a:t>1</a:t>
            </a:r>
            <a:r>
              <a:rPr lang="zh-CN" altLang="en-US" sz="3200" b="1" dirty="0" smtClean="0">
                <a:solidFill>
                  <a:srgbClr val="0000FF"/>
                </a:solidFill>
                <a:latin typeface="黑体" panose="02010600030101010101" pitchFamily="49" charset="-122"/>
                <a:ea typeface="黑体" panose="02010600030101010101" pitchFamily="49" charset="-122"/>
              </a:rPr>
              <a:t>：本文的</a:t>
            </a:r>
            <a:r>
              <a:rPr lang="zh-CN" altLang="en-US" sz="3200" b="1" dirty="0">
                <a:solidFill>
                  <a:srgbClr val="0000FF"/>
                </a:solidFill>
                <a:latin typeface="黑体" panose="02010600030101010101" pitchFamily="49" charset="-122"/>
                <a:ea typeface="黑体" panose="02010600030101010101" pitchFamily="49" charset="-122"/>
              </a:rPr>
              <a:t>新闻</a:t>
            </a:r>
            <a:r>
              <a:rPr lang="zh-CN" altLang="en-US" sz="3200" b="1" dirty="0" smtClean="0">
                <a:solidFill>
                  <a:srgbClr val="0000FF"/>
                </a:solidFill>
                <a:latin typeface="黑体" panose="02010600030101010101" pitchFamily="49" charset="-122"/>
                <a:ea typeface="黑体" panose="02010600030101010101" pitchFamily="49" charset="-122"/>
              </a:rPr>
              <a:t>事件是什么？作者评论的对象是什么？针对这一新闻事件，作者从哪些方面进行评论？</a:t>
            </a:r>
            <a:endParaRPr lang="en-US" altLang="zh-CN" sz="3200" b="1" dirty="0" smtClean="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32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66809" y="2284482"/>
            <a:ext cx="8914849" cy="347787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4400" b="1" dirty="0" smtClean="0">
                <a:solidFill>
                  <a:srgbClr val="FF0000"/>
                </a:solidFill>
                <a:ea typeface="黑体" panose="02010600030101010101" pitchFamily="49" charset="-122"/>
              </a:rPr>
              <a:t>作者论述了：</a:t>
            </a:r>
            <a:endParaRPr lang="en-US" altLang="zh-CN" sz="4400" b="1" dirty="0" smtClean="0">
              <a:solidFill>
                <a:srgbClr val="FF0000"/>
              </a:solidFill>
              <a:ea typeface="黑体" panose="02010600030101010101" pitchFamily="49" charset="-122"/>
            </a:endParaRPr>
          </a:p>
          <a:p>
            <a:r>
              <a:rPr lang="en-US" altLang="zh-CN" sz="4400" b="1" dirty="0" smtClean="0">
                <a:ea typeface="黑体" panose="02010600030101010101" pitchFamily="49" charset="-122"/>
              </a:rPr>
              <a:t>1</a:t>
            </a:r>
            <a:r>
              <a:rPr lang="zh-CN" altLang="en-US" sz="4400" b="1" dirty="0" smtClean="0">
                <a:ea typeface="黑体" panose="02010600030101010101" pitchFamily="49" charset="-122"/>
              </a:rPr>
              <a:t>、新闻时间及其意义</a:t>
            </a:r>
            <a:endParaRPr lang="en-US" altLang="zh-CN" sz="4400" b="1" dirty="0" smtClean="0">
              <a:ea typeface="黑体" panose="02010600030101010101" pitchFamily="49" charset="-122"/>
            </a:endParaRPr>
          </a:p>
          <a:p>
            <a:r>
              <a:rPr lang="en-US" altLang="zh-CN" sz="4400" b="1" dirty="0" smtClean="0">
                <a:ea typeface="黑体" panose="02010600030101010101" pitchFamily="49" charset="-122"/>
              </a:rPr>
              <a:t>2</a:t>
            </a:r>
            <a:r>
              <a:rPr lang="zh-CN" altLang="en-US" sz="4400" b="1" dirty="0" smtClean="0">
                <a:ea typeface="黑体" panose="02010600030101010101" pitchFamily="49" charset="-122"/>
              </a:rPr>
              <a:t>、构建社会主义和谐社会的内涵</a:t>
            </a:r>
            <a:endParaRPr lang="en-US" altLang="zh-CN" sz="4400" b="1" dirty="0" smtClean="0">
              <a:ea typeface="黑体" panose="02010600030101010101" pitchFamily="49" charset="-122"/>
            </a:endParaRPr>
          </a:p>
          <a:p>
            <a:r>
              <a:rPr lang="en-US" altLang="zh-CN" sz="4400" b="1" dirty="0" smtClean="0">
                <a:ea typeface="黑体" panose="02010600030101010101" pitchFamily="49" charset="-122"/>
              </a:rPr>
              <a:t>3</a:t>
            </a:r>
            <a:r>
              <a:rPr lang="zh-CN" altLang="en-US" sz="4400" b="1" dirty="0" smtClean="0">
                <a:ea typeface="黑体" panose="02010600030101010101" pitchFamily="49" charset="-122"/>
              </a:rPr>
              <a:t>、构建</a:t>
            </a:r>
            <a:r>
              <a:rPr lang="zh-CN" altLang="en-US" sz="4400" b="1" dirty="0">
                <a:ea typeface="黑体" panose="02010600030101010101" pitchFamily="49" charset="-122"/>
              </a:rPr>
              <a:t>社会主义和谐</a:t>
            </a:r>
            <a:r>
              <a:rPr lang="zh-CN" altLang="en-US" sz="4400" b="1" dirty="0" smtClean="0">
                <a:ea typeface="黑体" panose="02010600030101010101" pitchFamily="49" charset="-122"/>
              </a:rPr>
              <a:t>社会的办法</a:t>
            </a:r>
            <a:endParaRPr lang="en-US" altLang="zh-CN" sz="4400" b="1" dirty="0" smtClean="0">
              <a:ea typeface="黑体" panose="02010600030101010101" pitchFamily="49" charset="-122"/>
            </a:endParaRPr>
          </a:p>
          <a:p>
            <a:endParaRPr lang="en-US" altLang="zh-CN" sz="4400" b="1" dirty="0" smtClean="0">
              <a:ea typeface="黑体" panose="02010600030101010101" pitchFamily="49" charset="-122"/>
            </a:endParaRPr>
          </a:p>
        </p:txBody>
      </p:sp>
      <p:sp>
        <p:nvSpPr>
          <p:cNvPr id="2" name="矩形 1"/>
          <p:cNvSpPr/>
          <p:nvPr/>
        </p:nvSpPr>
        <p:spPr>
          <a:xfrm>
            <a:off x="1" y="374779"/>
            <a:ext cx="9048466" cy="2062103"/>
          </a:xfrm>
          <a:prstGeom prst="rect">
            <a:avLst/>
          </a:prstGeom>
        </p:spPr>
        <p:txBody>
          <a:bodyPr wrap="square">
            <a:spAutoFit/>
          </a:bodyPr>
          <a:lstStyle/>
          <a:p>
            <a:r>
              <a:rPr lang="en-US" altLang="zh-CN" sz="3200" b="1" dirty="0" smtClean="0">
                <a:solidFill>
                  <a:srgbClr val="0000FF"/>
                </a:solidFill>
                <a:latin typeface="黑体" panose="02010600030101010101" pitchFamily="49" charset="-122"/>
                <a:ea typeface="黑体" panose="02010600030101010101" pitchFamily="49" charset="-122"/>
              </a:rPr>
              <a:t>1</a:t>
            </a:r>
            <a:r>
              <a:rPr lang="zh-CN" altLang="en-US" sz="3200" b="1" dirty="0" smtClean="0">
                <a:solidFill>
                  <a:srgbClr val="0000FF"/>
                </a:solidFill>
                <a:latin typeface="黑体" panose="02010600030101010101" pitchFamily="49" charset="-122"/>
                <a:ea typeface="黑体" panose="02010600030101010101" pitchFamily="49" charset="-122"/>
              </a:rPr>
              <a:t>：本文的</a:t>
            </a:r>
            <a:r>
              <a:rPr lang="zh-CN" altLang="en-US" sz="3200" b="1" dirty="0">
                <a:solidFill>
                  <a:srgbClr val="0000FF"/>
                </a:solidFill>
                <a:latin typeface="黑体" panose="02010600030101010101" pitchFamily="49" charset="-122"/>
                <a:ea typeface="黑体" panose="02010600030101010101" pitchFamily="49" charset="-122"/>
              </a:rPr>
              <a:t>新闻</a:t>
            </a:r>
            <a:r>
              <a:rPr lang="zh-CN" altLang="en-US" sz="3200" b="1" dirty="0" smtClean="0">
                <a:solidFill>
                  <a:srgbClr val="0000FF"/>
                </a:solidFill>
                <a:latin typeface="黑体" panose="02010600030101010101" pitchFamily="49" charset="-122"/>
                <a:ea typeface="黑体" panose="02010600030101010101" pitchFamily="49" charset="-122"/>
              </a:rPr>
              <a:t>事件是什么？作者评论的对象是什么？针对这一新闻事件，作者从哪些方面进行评论？</a:t>
            </a:r>
            <a:endParaRPr lang="en-US" altLang="zh-CN" sz="3200" b="1" dirty="0" smtClean="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32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133617" y="1177287"/>
            <a:ext cx="8914849" cy="550920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3200" b="1" dirty="0" smtClean="0">
                <a:ea typeface="黑体" panose="02010600030101010101" pitchFamily="49" charset="-122"/>
              </a:rPr>
              <a:t>从思想基础、制度基础、物质基础、人民群众的愿望及精神素质等方面论证了构建社会主义和谐社会的条件</a:t>
            </a:r>
            <a:endParaRPr lang="en-US" altLang="zh-CN" sz="3200" b="1" dirty="0" smtClean="0">
              <a:ea typeface="黑体" panose="02010600030101010101" pitchFamily="49" charset="-122"/>
            </a:endParaRPr>
          </a:p>
          <a:p>
            <a:r>
              <a:rPr lang="en-US" altLang="zh-CN" sz="3200" b="1" dirty="0" smtClean="0">
                <a:ea typeface="黑体" panose="02010600030101010101" pitchFamily="49" charset="-122"/>
              </a:rPr>
              <a:t>1</a:t>
            </a:r>
            <a:r>
              <a:rPr lang="zh-CN" altLang="en-US" sz="3200" b="1" dirty="0" smtClean="0">
                <a:ea typeface="黑体" panose="02010600030101010101" pitchFamily="49" charset="-122"/>
              </a:rPr>
              <a:t>、需要随经济、政治、文化的发展而不断推进</a:t>
            </a:r>
            <a:endParaRPr lang="en-US" altLang="zh-CN" sz="3200" b="1" dirty="0" smtClean="0">
              <a:ea typeface="黑体" panose="02010600030101010101" pitchFamily="49" charset="-122"/>
            </a:endParaRPr>
          </a:p>
          <a:p>
            <a:r>
              <a:rPr lang="en-US" altLang="zh-CN" sz="3200" b="1" dirty="0" smtClean="0">
                <a:ea typeface="黑体" panose="02010600030101010101" pitchFamily="49" charset="-122"/>
              </a:rPr>
              <a:t>2</a:t>
            </a:r>
            <a:r>
              <a:rPr lang="zh-CN" altLang="en-US" sz="3200" b="1" dirty="0" smtClean="0">
                <a:ea typeface="黑体" panose="02010600030101010101" pitchFamily="49" charset="-122"/>
              </a:rPr>
              <a:t>、对构建社会主义和谐社会要充满信心</a:t>
            </a:r>
            <a:endParaRPr lang="en-US" altLang="zh-CN" sz="3200" b="1" dirty="0" smtClean="0">
              <a:ea typeface="黑体" panose="02010600030101010101" pitchFamily="49" charset="-122"/>
            </a:endParaRPr>
          </a:p>
          <a:p>
            <a:r>
              <a:rPr lang="en-US" altLang="zh-CN" sz="3200" b="1" dirty="0" smtClean="0">
                <a:ea typeface="黑体" panose="02010600030101010101" pitchFamily="49" charset="-122"/>
              </a:rPr>
              <a:t>3</a:t>
            </a:r>
            <a:r>
              <a:rPr lang="zh-CN" altLang="en-US" sz="3200" b="1" dirty="0" smtClean="0">
                <a:ea typeface="黑体" panose="02010600030101010101" pitchFamily="49" charset="-122"/>
              </a:rPr>
              <a:t>、有邓小平理论和三个代表重要思想的指引，有党的领导和社会主义制度</a:t>
            </a:r>
            <a:endParaRPr lang="en-US" altLang="zh-CN" sz="3200" b="1" dirty="0" smtClean="0">
              <a:ea typeface="黑体" panose="02010600030101010101" pitchFamily="49" charset="-122"/>
            </a:endParaRPr>
          </a:p>
          <a:p>
            <a:r>
              <a:rPr lang="en-US" altLang="zh-CN" sz="3200" b="1" dirty="0" smtClean="0">
                <a:ea typeface="黑体" panose="02010600030101010101" pitchFamily="49" charset="-122"/>
              </a:rPr>
              <a:t>4</a:t>
            </a:r>
            <a:r>
              <a:rPr lang="zh-CN" altLang="en-US" sz="3200" b="1" dirty="0" smtClean="0">
                <a:ea typeface="黑体" panose="02010600030101010101" pitchFamily="49" charset="-122"/>
              </a:rPr>
              <a:t>、有坚实的物质基础</a:t>
            </a:r>
            <a:endParaRPr lang="en-US" altLang="zh-CN" sz="3200" b="1" dirty="0" smtClean="0">
              <a:ea typeface="黑体" panose="02010600030101010101" pitchFamily="49" charset="-122"/>
            </a:endParaRPr>
          </a:p>
          <a:p>
            <a:r>
              <a:rPr lang="en-US" altLang="zh-CN" sz="3200" b="1" dirty="0" smtClean="0">
                <a:ea typeface="黑体" panose="02010600030101010101" pitchFamily="49" charset="-122"/>
              </a:rPr>
              <a:t>5</a:t>
            </a:r>
            <a:r>
              <a:rPr lang="zh-CN" altLang="en-US" sz="3200" b="1" dirty="0" smtClean="0">
                <a:ea typeface="黑体" panose="02010600030101010101" pitchFamily="49" charset="-122"/>
              </a:rPr>
              <a:t>、要与人民群众的根本利益一致</a:t>
            </a:r>
            <a:endParaRPr lang="en-US" altLang="zh-CN" sz="3200" b="1" dirty="0" smtClean="0">
              <a:ea typeface="黑体" panose="02010600030101010101" pitchFamily="49" charset="-122"/>
            </a:endParaRPr>
          </a:p>
          <a:p>
            <a:r>
              <a:rPr lang="en-US" altLang="zh-CN" sz="3200" b="1" dirty="0" smtClean="0">
                <a:ea typeface="黑体" panose="02010600030101010101" pitchFamily="49" charset="-122"/>
              </a:rPr>
              <a:t>6</a:t>
            </a:r>
            <a:r>
              <a:rPr lang="zh-CN" altLang="en-US" sz="3200" b="1" dirty="0" smtClean="0">
                <a:ea typeface="黑体" panose="02010600030101010101" pitchFamily="49" charset="-122"/>
              </a:rPr>
              <a:t>、人民思想道德素质、科学文化素质要不断提高，</a:t>
            </a:r>
            <a:endParaRPr lang="zh-CN" altLang="en-US" sz="3200" b="1" dirty="0">
              <a:ea typeface="黑体" panose="02010600030101010101" pitchFamily="49" charset="-122"/>
            </a:endParaRPr>
          </a:p>
        </p:txBody>
      </p:sp>
      <p:sp>
        <p:nvSpPr>
          <p:cNvPr id="2" name="矩形 1"/>
          <p:cNvSpPr/>
          <p:nvPr/>
        </p:nvSpPr>
        <p:spPr>
          <a:xfrm>
            <a:off x="0" y="0"/>
            <a:ext cx="9048466" cy="1569660"/>
          </a:xfrm>
          <a:prstGeom prst="rect">
            <a:avLst/>
          </a:prstGeom>
        </p:spPr>
        <p:txBody>
          <a:bodyPr wrap="square">
            <a:spAutoFit/>
          </a:bodyPr>
          <a:lstStyle/>
          <a:p>
            <a:r>
              <a:rPr lang="en-US" altLang="zh-CN" sz="3200" b="1" dirty="0">
                <a:solidFill>
                  <a:srgbClr val="0000FF"/>
                </a:solidFill>
                <a:latin typeface="黑体" panose="02010600030101010101" pitchFamily="49" charset="-122"/>
                <a:ea typeface="黑体" panose="02010600030101010101" pitchFamily="49" charset="-122"/>
              </a:rPr>
              <a:t>2</a:t>
            </a:r>
            <a:r>
              <a:rPr lang="zh-CN" altLang="en-US" sz="3200" b="1" dirty="0">
                <a:solidFill>
                  <a:srgbClr val="0000FF"/>
                </a:solidFill>
                <a:latin typeface="黑体" panose="02010600030101010101" pitchFamily="49" charset="-122"/>
                <a:ea typeface="黑体" panose="02010600030101010101" pitchFamily="49" charset="-122"/>
              </a:rPr>
              <a:t>、作者从哪些方面论证了构建社会主义和谐社会的条件？</a:t>
            </a:r>
            <a:endParaRPr lang="zh-CN" altLang="en-US" sz="32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32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1265"/>
          <p:cNvSpPr>
            <a:spLocks noGrp="1" noRot="1" noChangeArrowheads="1"/>
          </p:cNvSpPr>
          <p:nvPr>
            <p:ph type="title"/>
          </p:nvPr>
        </p:nvSpPr>
        <p:spPr>
          <a:xfrm>
            <a:off x="0" y="331917"/>
            <a:ext cx="9144000" cy="576262"/>
          </a:xfrm>
        </p:spPr>
        <p:txBody>
          <a:bodyPr>
            <a:noAutofit/>
          </a:bodyPr>
          <a:lstStyle/>
          <a:p>
            <a:r>
              <a:rPr lang="zh-CN" altLang="en-US" sz="3200" b="1" dirty="0" smtClean="0">
                <a:solidFill>
                  <a:srgbClr val="0000FF"/>
                </a:solidFill>
                <a:latin typeface="黑体" panose="02010600030101010101" pitchFamily="49" charset="-122"/>
                <a:ea typeface="黑体" panose="02010600030101010101" pitchFamily="49" charset="-122"/>
              </a:rPr>
              <a:t>自学</a:t>
            </a:r>
            <a:r>
              <a:rPr lang="zh-CN" altLang="en-US" sz="3200" b="1" dirty="0" smtClean="0">
                <a:solidFill>
                  <a:srgbClr val="0000FF"/>
                </a:solidFill>
                <a:latin typeface="黑体" panose="02010600030101010101" pitchFamily="49" charset="-122"/>
                <a:ea typeface="黑体" panose="02010600030101010101" pitchFamily="49" charset="-122"/>
              </a:rPr>
              <a:t>指导</a:t>
            </a:r>
            <a:r>
              <a:rPr lang="en-US" altLang="zh-CN" sz="3200" b="1" dirty="0" smtClean="0">
                <a:solidFill>
                  <a:srgbClr val="0000FF"/>
                </a:solidFill>
                <a:latin typeface="黑体" panose="02010600030101010101" pitchFamily="49" charset="-122"/>
                <a:ea typeface="黑体" panose="02010600030101010101" pitchFamily="49" charset="-122"/>
              </a:rPr>
              <a:t>2</a:t>
            </a:r>
            <a:r>
              <a:rPr lang="zh-CN" altLang="en-US" sz="3200" b="1" dirty="0" smtClean="0">
                <a:solidFill>
                  <a:srgbClr val="0000FF"/>
                </a:solidFill>
                <a:latin typeface="黑体" panose="02010600030101010101" pitchFamily="49" charset="-122"/>
                <a:ea typeface="黑体" panose="02010600030101010101" pitchFamily="49" charset="-122"/>
              </a:rPr>
              <a:t>：阅读</a:t>
            </a:r>
            <a:r>
              <a:rPr lang="en-US" altLang="zh-CN" sz="3200" b="1" dirty="0" smtClean="0">
                <a:solidFill>
                  <a:srgbClr val="0000FF"/>
                </a:solidFill>
                <a:latin typeface="黑体" panose="02010600030101010101" pitchFamily="49" charset="-122"/>
                <a:ea typeface="黑体" panose="02010600030101010101" pitchFamily="49" charset="-122"/>
              </a:rPr>
              <a:t>《</a:t>
            </a:r>
            <a:r>
              <a:rPr lang="zh-CN" altLang="en-US" sz="3200" b="1" dirty="0" smtClean="0">
                <a:solidFill>
                  <a:srgbClr val="0000FF"/>
                </a:solidFill>
                <a:latin typeface="黑体" panose="02010600030101010101" pitchFamily="49" charset="-122"/>
                <a:ea typeface="黑体" panose="02010600030101010101" pitchFamily="49" charset="-122"/>
              </a:rPr>
              <a:t>小举措需要大勇气</a:t>
            </a:r>
            <a:r>
              <a:rPr lang="en-US" altLang="zh-CN" sz="3200" b="1" dirty="0" smtClean="0">
                <a:solidFill>
                  <a:srgbClr val="0000FF"/>
                </a:solidFill>
                <a:latin typeface="黑体" panose="02010600030101010101" pitchFamily="49" charset="-122"/>
                <a:ea typeface="黑体" panose="02010600030101010101" pitchFamily="49" charset="-122"/>
              </a:rPr>
              <a:t>》</a:t>
            </a:r>
            <a:r>
              <a:rPr lang="zh-CN" altLang="en-US" sz="3200" b="1" dirty="0" smtClean="0">
                <a:solidFill>
                  <a:srgbClr val="0000FF"/>
                </a:solidFill>
                <a:latin typeface="黑体" panose="02010600030101010101" pitchFamily="49" charset="-122"/>
                <a:ea typeface="黑体" panose="02010600030101010101" pitchFamily="49" charset="-122"/>
              </a:rPr>
              <a:t>，回答问题。</a:t>
            </a:r>
            <a:r>
              <a:rPr lang="en-US" altLang="zh-CN" sz="3200" b="1" dirty="0" smtClean="0">
                <a:solidFill>
                  <a:srgbClr val="0000FF"/>
                </a:solidFill>
                <a:latin typeface="黑体" panose="02010600030101010101" pitchFamily="49" charset="-122"/>
                <a:ea typeface="黑体" panose="02010600030101010101" pitchFamily="49" charset="-122"/>
              </a:rPr>
              <a:t> </a:t>
            </a:r>
            <a:endParaRPr lang="en-US" altLang="zh-CN" sz="3200" b="1" dirty="0" smtClean="0">
              <a:solidFill>
                <a:srgbClr val="0000FF"/>
              </a:solidFill>
              <a:latin typeface="黑体" panose="02010600030101010101" pitchFamily="49" charset="-122"/>
              <a:ea typeface="黑体" panose="02010600030101010101" pitchFamily="49" charset="-122"/>
            </a:endParaRPr>
          </a:p>
        </p:txBody>
      </p:sp>
      <p:sp>
        <p:nvSpPr>
          <p:cNvPr id="2" name="矩形 1"/>
          <p:cNvSpPr/>
          <p:nvPr/>
        </p:nvSpPr>
        <p:spPr>
          <a:xfrm>
            <a:off x="47767" y="1270129"/>
            <a:ext cx="9048466" cy="4832092"/>
          </a:xfrm>
          <a:prstGeom prst="rect">
            <a:avLst/>
          </a:prstGeom>
        </p:spPr>
        <p:txBody>
          <a:bodyPr wrap="square">
            <a:spAutoFit/>
          </a:bodyPr>
          <a:lstStyle/>
          <a:p>
            <a:r>
              <a:rPr lang="en-US" altLang="zh-CN" sz="4400" b="1" dirty="0" smtClean="0">
                <a:latin typeface="黑体" panose="02010600030101010101" pitchFamily="49" charset="-122"/>
                <a:ea typeface="黑体" panose="02010600030101010101" pitchFamily="49" charset="-122"/>
              </a:rPr>
              <a:t>1</a:t>
            </a:r>
            <a:r>
              <a:rPr lang="zh-CN" altLang="en-US" sz="4400" b="1" dirty="0" smtClean="0">
                <a:latin typeface="黑体" panose="02010600030101010101" pitchFamily="49" charset="-122"/>
                <a:ea typeface="黑体" panose="02010600030101010101" pitchFamily="49" charset="-122"/>
              </a:rPr>
              <a:t>：本文的</a:t>
            </a:r>
            <a:r>
              <a:rPr lang="zh-CN" altLang="en-US" sz="4400" b="1" dirty="0">
                <a:latin typeface="黑体" panose="02010600030101010101" pitchFamily="49" charset="-122"/>
                <a:ea typeface="黑体" panose="02010600030101010101" pitchFamily="49" charset="-122"/>
              </a:rPr>
              <a:t>新闻</a:t>
            </a:r>
            <a:r>
              <a:rPr lang="zh-CN" altLang="en-US" sz="4400" b="1" dirty="0" smtClean="0">
                <a:latin typeface="黑体" panose="02010600030101010101" pitchFamily="49" charset="-122"/>
                <a:ea typeface="黑体" panose="02010600030101010101" pitchFamily="49" charset="-122"/>
              </a:rPr>
              <a:t>事件是什么？作者评论的对象是什么？对此作者有什么样的看法？</a:t>
            </a:r>
            <a:endParaRPr lang="en-US" altLang="zh-CN" sz="4400" b="1" dirty="0">
              <a:latin typeface="黑体" panose="02010600030101010101" pitchFamily="49" charset="-122"/>
              <a:ea typeface="黑体" panose="02010600030101010101" pitchFamily="49" charset="-122"/>
            </a:endParaRPr>
          </a:p>
          <a:p>
            <a:r>
              <a:rPr lang="en-US" altLang="zh-CN" sz="4400" b="1" dirty="0" smtClean="0">
                <a:latin typeface="黑体" panose="02010600030101010101" pitchFamily="49" charset="-122"/>
                <a:ea typeface="黑体" panose="02010600030101010101" pitchFamily="49" charset="-122"/>
              </a:rPr>
              <a:t>2</a:t>
            </a:r>
            <a:r>
              <a:rPr lang="zh-CN" altLang="en-US" sz="4400" b="1" dirty="0" smtClean="0">
                <a:latin typeface="黑体" panose="02010600030101010101" pitchFamily="49" charset="-122"/>
                <a:ea typeface="黑体" panose="02010600030101010101" pitchFamily="49" charset="-122"/>
              </a:rPr>
              <a:t>、作者认为小小塑料袋难禁的原因是？</a:t>
            </a:r>
            <a:endParaRPr lang="en-US" altLang="zh-CN" sz="4400" b="1" dirty="0" smtClean="0">
              <a:latin typeface="黑体" panose="02010600030101010101" pitchFamily="49" charset="-122"/>
              <a:ea typeface="黑体" panose="02010600030101010101" pitchFamily="49" charset="-122"/>
            </a:endParaRPr>
          </a:p>
          <a:p>
            <a:r>
              <a:rPr lang="en-US" altLang="zh-CN" sz="4400" b="1" dirty="0" smtClean="0">
                <a:latin typeface="黑体" panose="02010600030101010101" pitchFamily="49" charset="-122"/>
                <a:ea typeface="黑体" panose="02010600030101010101" pitchFamily="49" charset="-122"/>
              </a:rPr>
              <a:t>3</a:t>
            </a:r>
            <a:r>
              <a:rPr lang="zh-CN" altLang="en-US" sz="4400" b="1" dirty="0" smtClean="0">
                <a:latin typeface="黑体" panose="02010600030101010101" pitchFamily="49" charset="-122"/>
                <a:ea typeface="黑体" panose="02010600030101010101" pitchFamily="49" charset="-122"/>
              </a:rPr>
              <a:t>、从作者的评论中，你获得了哪些对于禁止使用塑料袋的积极举措？</a:t>
            </a:r>
            <a:endParaRPr lang="en-US" altLang="zh-CN" sz="4400" b="1" dirty="0" smtClean="0">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66809" y="2284482"/>
            <a:ext cx="8914849" cy="4154984"/>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4400" b="1" dirty="0" smtClean="0">
                <a:ea typeface="黑体" panose="02010600030101010101" pitchFamily="49" charset="-122"/>
              </a:rPr>
              <a:t>新闻事件：第一段简单叙述新闻事件</a:t>
            </a:r>
            <a:r>
              <a:rPr lang="en-US" altLang="zh-CN" sz="4400" b="1" dirty="0" smtClean="0">
                <a:ea typeface="黑体" panose="02010600030101010101" pitchFamily="49" charset="-122"/>
              </a:rPr>
              <a:t>---</a:t>
            </a:r>
            <a:r>
              <a:rPr lang="zh-CN" altLang="en-US" sz="4400" b="1" dirty="0" smtClean="0">
                <a:ea typeface="黑体" panose="02010600030101010101" pitchFamily="49" charset="-122"/>
              </a:rPr>
              <a:t>拉萨市禁用塑料用品的举措已落实到行动</a:t>
            </a:r>
            <a:endParaRPr lang="en-US" altLang="zh-CN" sz="4400" b="1" dirty="0" smtClean="0">
              <a:ea typeface="黑体" panose="02010600030101010101" pitchFamily="49" charset="-122"/>
            </a:endParaRPr>
          </a:p>
          <a:p>
            <a:r>
              <a:rPr lang="zh-CN" altLang="en-US" sz="4400" b="1" dirty="0">
                <a:ea typeface="黑体" panose="02010600030101010101" pitchFamily="49" charset="-122"/>
              </a:rPr>
              <a:t>评论</a:t>
            </a:r>
            <a:r>
              <a:rPr lang="zh-CN" altLang="en-US" sz="4400" b="1" dirty="0" smtClean="0">
                <a:ea typeface="黑体" panose="02010600030101010101" pitchFamily="49" charset="-122"/>
              </a:rPr>
              <a:t>对象：“白色污染”问题</a:t>
            </a:r>
            <a:endParaRPr lang="en-US" altLang="zh-CN" sz="4400" b="1" dirty="0" smtClean="0">
              <a:ea typeface="黑体" panose="02010600030101010101" pitchFamily="49" charset="-122"/>
            </a:endParaRPr>
          </a:p>
          <a:p>
            <a:r>
              <a:rPr lang="zh-CN" altLang="en-US" sz="4400" b="1" dirty="0">
                <a:ea typeface="黑体" panose="02010600030101010101" pitchFamily="49" charset="-122"/>
              </a:rPr>
              <a:t>作者</a:t>
            </a:r>
            <a:r>
              <a:rPr lang="zh-CN" altLang="en-US" sz="4400" b="1" dirty="0" smtClean="0">
                <a:ea typeface="黑体" panose="02010600030101010101" pitchFamily="49" charset="-122"/>
              </a:rPr>
              <a:t>态度：拉萨市做得好，小举措需要大勇气</a:t>
            </a:r>
            <a:endParaRPr lang="en-US" altLang="zh-CN" sz="4400" b="1" dirty="0" smtClean="0">
              <a:ea typeface="黑体" panose="02010600030101010101" pitchFamily="49" charset="-122"/>
            </a:endParaRPr>
          </a:p>
        </p:txBody>
      </p:sp>
      <p:sp>
        <p:nvSpPr>
          <p:cNvPr id="2" name="矩形 1"/>
          <p:cNvSpPr/>
          <p:nvPr/>
        </p:nvSpPr>
        <p:spPr>
          <a:xfrm>
            <a:off x="1" y="374779"/>
            <a:ext cx="9048466" cy="1754326"/>
          </a:xfrm>
          <a:prstGeom prst="rect">
            <a:avLst/>
          </a:prstGeom>
        </p:spPr>
        <p:txBody>
          <a:bodyPr wrap="square">
            <a:spAutoFit/>
          </a:bodyPr>
          <a:lstStyle/>
          <a:p>
            <a:r>
              <a:rPr lang="en-US" altLang="zh-CN" sz="3600" b="1" dirty="0">
                <a:solidFill>
                  <a:srgbClr val="0000FF"/>
                </a:solidFill>
                <a:latin typeface="黑体" panose="02010600030101010101" pitchFamily="49" charset="-122"/>
                <a:ea typeface="黑体" panose="02010600030101010101" pitchFamily="49" charset="-122"/>
              </a:rPr>
              <a:t>1</a:t>
            </a:r>
            <a:r>
              <a:rPr lang="zh-CN" altLang="en-US" sz="3600" b="1" dirty="0">
                <a:solidFill>
                  <a:srgbClr val="0000FF"/>
                </a:solidFill>
                <a:latin typeface="黑体" panose="02010600030101010101" pitchFamily="49" charset="-122"/>
                <a:ea typeface="黑体" panose="02010600030101010101" pitchFamily="49" charset="-122"/>
              </a:rPr>
              <a:t>：本文的新闻事件是什么？作者评论的对象是什么？对此作者有什么样的看法？</a:t>
            </a:r>
            <a:endParaRPr lang="zh-CN" altLang="en-US" sz="36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36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133617" y="2129787"/>
            <a:ext cx="8914849" cy="304698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en-US" altLang="zh-CN" sz="4800" b="1" dirty="0" smtClean="0">
                <a:ea typeface="黑体" panose="02010600030101010101" pitchFamily="49" charset="-122"/>
              </a:rPr>
              <a:t>1</a:t>
            </a:r>
            <a:r>
              <a:rPr lang="zh-CN" altLang="en-US" sz="4800" b="1" dirty="0" smtClean="0">
                <a:ea typeface="黑体" panose="02010600030101010101" pitchFamily="49" charset="-122"/>
              </a:rPr>
              <a:t>、从客观上找理由不积极禁用塑料袋，主要是认识不到位</a:t>
            </a:r>
            <a:endParaRPr lang="en-US" altLang="zh-CN" sz="4800" b="1" dirty="0" smtClean="0">
              <a:ea typeface="黑体" panose="02010600030101010101" pitchFamily="49" charset="-122"/>
            </a:endParaRPr>
          </a:p>
          <a:p>
            <a:r>
              <a:rPr lang="en-US" altLang="zh-CN" sz="4800" b="1" dirty="0" smtClean="0">
                <a:ea typeface="黑体" panose="02010600030101010101" pitchFamily="49" charset="-122"/>
              </a:rPr>
              <a:t>2</a:t>
            </a:r>
            <a:r>
              <a:rPr lang="zh-CN" altLang="en-US" sz="4800" b="1" dirty="0" smtClean="0">
                <a:ea typeface="黑体" panose="02010600030101010101" pitchFamily="49" charset="-122"/>
              </a:rPr>
              <a:t>、触及利益，缺乏“断臂求生”的坚决态度</a:t>
            </a:r>
            <a:endParaRPr lang="en-US" altLang="zh-CN" sz="4800" b="1" dirty="0" smtClean="0">
              <a:ea typeface="黑体" panose="02010600030101010101" pitchFamily="49" charset="-122"/>
            </a:endParaRPr>
          </a:p>
        </p:txBody>
      </p:sp>
      <p:sp>
        <p:nvSpPr>
          <p:cNvPr id="2" name="矩形 1"/>
          <p:cNvSpPr/>
          <p:nvPr/>
        </p:nvSpPr>
        <p:spPr>
          <a:xfrm>
            <a:off x="0" y="0"/>
            <a:ext cx="9048466" cy="1323439"/>
          </a:xfrm>
          <a:prstGeom prst="rect">
            <a:avLst/>
          </a:prstGeom>
        </p:spPr>
        <p:txBody>
          <a:bodyPr wrap="square">
            <a:spAutoFit/>
          </a:bodyPr>
          <a:lstStyle/>
          <a:p>
            <a:r>
              <a:rPr lang="en-US" altLang="zh-CN" sz="4000" b="1" dirty="0">
                <a:solidFill>
                  <a:srgbClr val="0000FF"/>
                </a:solidFill>
                <a:latin typeface="黑体" panose="02010600030101010101" pitchFamily="49" charset="-122"/>
                <a:ea typeface="黑体" panose="02010600030101010101" pitchFamily="49" charset="-122"/>
              </a:rPr>
              <a:t>2</a:t>
            </a:r>
            <a:r>
              <a:rPr lang="zh-CN" altLang="en-US" sz="4000" b="1" dirty="0">
                <a:solidFill>
                  <a:srgbClr val="0000FF"/>
                </a:solidFill>
                <a:latin typeface="黑体" panose="02010600030101010101" pitchFamily="49" charset="-122"/>
                <a:ea typeface="黑体" panose="02010600030101010101" pitchFamily="49" charset="-122"/>
              </a:rPr>
              <a:t>、作者认为小小塑料袋难禁的原因是？</a:t>
            </a:r>
            <a:endParaRPr lang="zh-CN" altLang="en-US" sz="40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40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66808" y="2625087"/>
            <a:ext cx="8914849" cy="316928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en-US" altLang="zh-CN" sz="4000" b="1" dirty="0" smtClean="0">
                <a:ea typeface="黑体" panose="02010600030101010101" pitchFamily="49" charset="-122"/>
              </a:rPr>
              <a:t>1</a:t>
            </a:r>
            <a:r>
              <a:rPr lang="zh-CN" altLang="en-US" sz="4000" b="1" dirty="0" smtClean="0">
                <a:ea typeface="黑体" panose="02010600030101010101" pitchFamily="49" charset="-122"/>
              </a:rPr>
              <a:t>、有关部门和媒体反复宣传</a:t>
            </a:r>
            <a:endParaRPr lang="en-US" altLang="zh-CN" sz="4000" b="1" dirty="0" smtClean="0">
              <a:ea typeface="黑体" panose="02010600030101010101" pitchFamily="49" charset="-122"/>
            </a:endParaRPr>
          </a:p>
          <a:p>
            <a:r>
              <a:rPr lang="en-US" altLang="zh-CN" sz="4000" b="1" dirty="0" smtClean="0">
                <a:ea typeface="黑体" panose="02010600030101010101" pitchFamily="49" charset="-122"/>
              </a:rPr>
              <a:t>2</a:t>
            </a:r>
            <a:r>
              <a:rPr lang="zh-CN" altLang="en-US" sz="4000" b="1" dirty="0" smtClean="0">
                <a:ea typeface="黑体" panose="02010600030101010101" pitchFamily="49" charset="-122"/>
              </a:rPr>
              <a:t>、政府制定严格制度</a:t>
            </a:r>
            <a:endParaRPr lang="en-US" altLang="zh-CN" sz="4000" b="1" dirty="0" smtClean="0">
              <a:ea typeface="黑体" panose="02010600030101010101" pitchFamily="49" charset="-122"/>
            </a:endParaRPr>
          </a:p>
          <a:p>
            <a:r>
              <a:rPr lang="en-US" altLang="zh-CN" sz="4000" b="1" dirty="0" smtClean="0">
                <a:ea typeface="黑体" panose="02010600030101010101" pitchFamily="49" charset="-122"/>
              </a:rPr>
              <a:t>3</a:t>
            </a:r>
            <a:r>
              <a:rPr lang="zh-CN" altLang="en-US" sz="4000" b="1" dirty="0" smtClean="0">
                <a:ea typeface="黑体" panose="02010600030101010101" pitchFamily="49" charset="-122"/>
              </a:rPr>
              <a:t>、政府和有关部门下定决心，拿出勇气，落实措施，付诸行动，不厌其烦地检查督促</a:t>
            </a:r>
            <a:endParaRPr lang="zh-CN" altLang="en-US" sz="4000" b="1" dirty="0">
              <a:ea typeface="黑体" panose="02010600030101010101" pitchFamily="49" charset="-122"/>
            </a:endParaRPr>
          </a:p>
        </p:txBody>
      </p:sp>
      <p:sp>
        <p:nvSpPr>
          <p:cNvPr id="2" name="矩形 1"/>
          <p:cNvSpPr/>
          <p:nvPr/>
        </p:nvSpPr>
        <p:spPr>
          <a:xfrm>
            <a:off x="0" y="0"/>
            <a:ext cx="9048466" cy="1938992"/>
          </a:xfrm>
          <a:prstGeom prst="rect">
            <a:avLst/>
          </a:prstGeom>
        </p:spPr>
        <p:txBody>
          <a:bodyPr wrap="square">
            <a:spAutoFit/>
          </a:bodyPr>
          <a:lstStyle/>
          <a:p>
            <a:r>
              <a:rPr lang="en-US" altLang="zh-CN" sz="4000" b="1" dirty="0">
                <a:solidFill>
                  <a:srgbClr val="0000FF"/>
                </a:solidFill>
                <a:latin typeface="黑体" panose="02010600030101010101" pitchFamily="49" charset="-122"/>
                <a:ea typeface="黑体" panose="02010600030101010101" pitchFamily="49" charset="-122"/>
              </a:rPr>
              <a:t>3</a:t>
            </a:r>
            <a:r>
              <a:rPr lang="zh-CN" altLang="en-US" sz="4000" b="1" dirty="0">
                <a:solidFill>
                  <a:srgbClr val="0000FF"/>
                </a:solidFill>
                <a:latin typeface="黑体" panose="02010600030101010101" pitchFamily="49" charset="-122"/>
                <a:ea typeface="黑体" panose="02010600030101010101" pitchFamily="49" charset="-122"/>
              </a:rPr>
              <a:t>、从作者的评论中，你获得了哪些对于禁止使用塑料袋的积极举措？</a:t>
            </a:r>
            <a:endParaRPr lang="zh-CN" altLang="en-US" sz="40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40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2" grpId="0" build="p"/>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a:xfrm>
            <a:off x="6272011" y="5222220"/>
            <a:ext cx="2794715" cy="1322070"/>
          </a:xfrm>
          <a:prstGeom prst="rect">
            <a:avLst/>
          </a:prstGeom>
          <a:ln>
            <a:solidFill>
              <a:schemeClr val="tx1"/>
            </a:solidFill>
          </a:ln>
        </p:spPr>
        <p:txBody>
          <a:bodyPr wrap="square">
            <a:spAutoFit/>
          </a:bodyPr>
          <a:lstStyle/>
          <a:p>
            <a:pPr>
              <a:buFontTx/>
              <a:buNone/>
            </a:pPr>
            <a:r>
              <a:rPr lang="zh-CN" altLang="en-US" sz="2000" b="1" dirty="0" smtClean="0">
                <a:latin typeface="黑体" panose="02010600030101010101" pitchFamily="49" charset="-122"/>
                <a:ea typeface="黑体" panose="02010600030101010101" pitchFamily="49" charset="-122"/>
              </a:rPr>
              <a:t>备课人：谢翌君</a:t>
            </a:r>
            <a:endParaRPr lang="en-US" altLang="zh-CN" sz="2000" b="1" dirty="0" smtClean="0">
              <a:latin typeface="黑体" panose="02010600030101010101" pitchFamily="49" charset="-122"/>
              <a:ea typeface="黑体" panose="02010600030101010101" pitchFamily="49" charset="-122"/>
            </a:endParaRPr>
          </a:p>
          <a:p>
            <a:pPr>
              <a:buFontTx/>
              <a:buNone/>
            </a:pPr>
            <a:r>
              <a:rPr lang="zh-CN" altLang="en-US" sz="2000" b="1" dirty="0">
                <a:latin typeface="黑体" panose="02010600030101010101" pitchFamily="49" charset="-122"/>
                <a:ea typeface="黑体" panose="02010600030101010101" pitchFamily="49" charset="-122"/>
              </a:rPr>
              <a:t>授课</a:t>
            </a:r>
            <a:r>
              <a:rPr lang="zh-CN" altLang="en-US" sz="2000" b="1" dirty="0" smtClean="0">
                <a:latin typeface="黑体" panose="02010600030101010101" pitchFamily="49" charset="-122"/>
                <a:ea typeface="黑体" panose="02010600030101010101" pitchFamily="49" charset="-122"/>
              </a:rPr>
              <a:t>人：陈旺</a:t>
            </a:r>
            <a:endParaRPr lang="en-US" altLang="zh-CN" sz="2000" b="1" dirty="0" smtClean="0">
              <a:latin typeface="黑体" panose="02010600030101010101" pitchFamily="49" charset="-122"/>
              <a:ea typeface="黑体" panose="02010600030101010101" pitchFamily="49" charset="-122"/>
            </a:endParaRPr>
          </a:p>
          <a:p>
            <a:pPr>
              <a:buFontTx/>
              <a:buNone/>
            </a:pPr>
            <a:r>
              <a:rPr lang="zh-CN" altLang="en-US" sz="2000" b="1" dirty="0">
                <a:latin typeface="黑体" panose="02010600030101010101" pitchFamily="49" charset="-122"/>
                <a:ea typeface="黑体" panose="02010600030101010101" pitchFamily="49" charset="-122"/>
              </a:rPr>
              <a:t>备课</a:t>
            </a:r>
            <a:r>
              <a:rPr lang="zh-CN" altLang="en-US" sz="2000" b="1" dirty="0" smtClean="0">
                <a:latin typeface="黑体" panose="02010600030101010101" pitchFamily="49" charset="-122"/>
                <a:ea typeface="黑体" panose="02010600030101010101" pitchFamily="49" charset="-122"/>
              </a:rPr>
              <a:t>时间：</a:t>
            </a:r>
            <a:r>
              <a:rPr lang="en-US" altLang="zh-CN" sz="2000" b="1" dirty="0" smtClean="0">
                <a:latin typeface="黑体" panose="02010600030101010101" pitchFamily="49" charset="-122"/>
                <a:ea typeface="黑体" panose="02010600030101010101" pitchFamily="49" charset="-122"/>
              </a:rPr>
              <a:t>2019-5-1</a:t>
            </a:r>
            <a:endParaRPr lang="en-US" altLang="zh-CN" sz="2000" b="1" dirty="0" smtClean="0">
              <a:latin typeface="黑体" panose="02010600030101010101" pitchFamily="49" charset="-122"/>
              <a:ea typeface="黑体" panose="02010600030101010101" pitchFamily="49" charset="-122"/>
            </a:endParaRPr>
          </a:p>
          <a:p>
            <a:pPr>
              <a:buFontTx/>
              <a:buNone/>
            </a:pPr>
            <a:r>
              <a:rPr lang="zh-CN" altLang="en-US" sz="2000" b="1" dirty="0" smtClean="0">
                <a:latin typeface="黑体" panose="02010600030101010101" pitchFamily="49" charset="-122"/>
                <a:ea typeface="黑体" panose="02010600030101010101" pitchFamily="49" charset="-122"/>
              </a:rPr>
              <a:t>授课时间：</a:t>
            </a:r>
            <a:r>
              <a:rPr lang="en-US" altLang="zh-CN" sz="2000" b="1" dirty="0" smtClean="0">
                <a:latin typeface="黑体" panose="02010600030101010101" pitchFamily="49" charset="-122"/>
                <a:ea typeface="黑体" panose="02010600030101010101" pitchFamily="49" charset="-122"/>
              </a:rPr>
              <a:t>2019-5-15</a:t>
            </a:r>
            <a:endParaRPr lang="en-US" altLang="zh-CN" sz="2000" b="1" dirty="0" smtClean="0">
              <a:latin typeface="黑体" panose="02010600030101010101" pitchFamily="49" charset="-122"/>
              <a:ea typeface="黑体" panose="02010600030101010101" pitchFamily="49" charset="-122"/>
            </a:endParaRPr>
          </a:p>
        </p:txBody>
      </p:sp>
      <p:sp>
        <p:nvSpPr>
          <p:cNvPr id="10" name="矩形 9"/>
          <p:cNvSpPr/>
          <p:nvPr/>
        </p:nvSpPr>
        <p:spPr>
          <a:xfrm>
            <a:off x="12878" y="245845"/>
            <a:ext cx="9053848" cy="1509721"/>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lvl="0" algn="ctr"/>
            <a:r>
              <a:rPr lang="zh-CN" altLang="en-US" sz="7200" b="1" dirty="0">
                <a:solidFill>
                  <a:srgbClr val="002060"/>
                </a:solidFill>
                <a:latin typeface="楷体" panose="02010609060101010101" pitchFamily="49" charset="-122"/>
                <a:ea typeface="楷体" panose="02010609060101010101" pitchFamily="49" charset="-122"/>
              </a:rPr>
              <a:t>第三</a:t>
            </a:r>
            <a:r>
              <a:rPr lang="zh-CN" altLang="en-US" sz="7200" b="1" dirty="0" smtClean="0">
                <a:solidFill>
                  <a:srgbClr val="002060"/>
                </a:solidFill>
                <a:latin typeface="楷体" panose="02010609060101010101" pitchFamily="49" charset="-122"/>
                <a:ea typeface="楷体" panose="02010609060101010101" pitchFamily="49" charset="-122"/>
              </a:rPr>
              <a:t>单元</a:t>
            </a:r>
            <a:r>
              <a:rPr lang="en-US" altLang="zh-CN" sz="7200" b="1" dirty="0" smtClean="0">
                <a:solidFill>
                  <a:srgbClr val="002060"/>
                </a:solidFill>
                <a:latin typeface="楷体" panose="02010609060101010101" pitchFamily="49" charset="-122"/>
                <a:ea typeface="楷体" panose="02010609060101010101" pitchFamily="49" charset="-122"/>
              </a:rPr>
              <a:t>·</a:t>
            </a:r>
            <a:r>
              <a:rPr lang="zh-CN" altLang="en-US" sz="7200" b="1" dirty="0" smtClean="0">
                <a:solidFill>
                  <a:srgbClr val="002060"/>
                </a:solidFill>
                <a:latin typeface="楷体" panose="02010609060101010101" pitchFamily="49" charset="-122"/>
                <a:ea typeface="楷体" panose="02010609060101010101" pitchFamily="49" charset="-122"/>
              </a:rPr>
              <a:t>新闻评论</a:t>
            </a:r>
            <a:endParaRPr lang="zh-CN" altLang="en-US" sz="4000" dirty="0">
              <a:solidFill>
                <a:srgbClr val="002060"/>
              </a:solidFill>
              <a:latin typeface="楷体" panose="02010609060101010101" pitchFamily="49" charset="-122"/>
              <a:ea typeface="楷体" panose="02010609060101010101" pitchFamily="49" charset="-122"/>
            </a:endParaRPr>
          </a:p>
        </p:txBody>
      </p:sp>
      <p:pic>
        <p:nvPicPr>
          <p:cNvPr id="2" name="图片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423071" y="2279561"/>
            <a:ext cx="5499278" cy="3928056"/>
          </a:xfrm>
          <a:prstGeom prst="rect">
            <a:avLst/>
          </a:prstGeom>
        </p:spPr>
      </p:pic>
      <p:sp>
        <p:nvSpPr>
          <p:cNvPr id="3" name="矩形 2"/>
          <p:cNvSpPr/>
          <p:nvPr/>
        </p:nvSpPr>
        <p:spPr>
          <a:xfrm>
            <a:off x="6650499" y="2279561"/>
            <a:ext cx="2037737" cy="646331"/>
          </a:xfrm>
          <a:prstGeom prst="rect">
            <a:avLst/>
          </a:prstGeom>
        </p:spPr>
        <p:txBody>
          <a:bodyPr wrap="none">
            <a:spAutoFit/>
          </a:bodyPr>
          <a:lstStyle/>
          <a:p>
            <a:pPr lvl="0"/>
            <a:r>
              <a:rPr lang="zh-CN" altLang="en-US" sz="3600" b="1" dirty="0" smtClean="0">
                <a:solidFill>
                  <a:prstClr val="black"/>
                </a:solidFill>
                <a:latin typeface="黑体" panose="02010600030101010101" pitchFamily="49" charset="-122"/>
                <a:ea typeface="黑体" panose="02010600030101010101" pitchFamily="49" charset="-122"/>
              </a:rPr>
              <a:t>第二课时</a:t>
            </a:r>
            <a:endParaRPr lang="en-US" altLang="zh-CN" sz="3600" b="1" dirty="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wipe(down)">
                                      <p:cBhvr>
                                        <p:cTn id="10"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bldLvl="0" animBg="1"/>
      <p:bldP spid="10" grpId="0" animBg="1"/>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9557" y="181073"/>
            <a:ext cx="4442443" cy="862115"/>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r>
              <a:rPr lang="zh-CN" altLang="en-US" sz="4000" b="1" dirty="0">
                <a:solidFill>
                  <a:srgbClr val="0000FF"/>
                </a:solidFill>
                <a:latin typeface="黑体" panose="02010600030101010101" pitchFamily="49" charset="-122"/>
                <a:ea typeface="黑体" panose="02010600030101010101" pitchFamily="49" charset="-122"/>
              </a:rPr>
              <a:t>一</a:t>
            </a:r>
            <a:r>
              <a:rPr lang="zh-CN" altLang="en-US" sz="4000" b="1" dirty="0" smtClean="0">
                <a:solidFill>
                  <a:srgbClr val="0000FF"/>
                </a:solidFill>
                <a:latin typeface="黑体" panose="02010600030101010101" pitchFamily="49" charset="-122"/>
                <a:ea typeface="黑体" panose="02010600030101010101" pitchFamily="49" charset="-122"/>
              </a:rPr>
              <a:t>、学习目标</a:t>
            </a:r>
            <a:r>
              <a:rPr lang="zh-CN" altLang="en-US" sz="4000" b="1" dirty="0">
                <a:solidFill>
                  <a:srgbClr val="0000FF"/>
                </a:solidFill>
                <a:latin typeface="黑体" panose="02010600030101010101" pitchFamily="49" charset="-122"/>
                <a:ea typeface="黑体" panose="02010600030101010101" pitchFamily="49" charset="-122"/>
              </a:rPr>
              <a:t>：</a:t>
            </a:r>
            <a:endParaRPr lang="en-US" altLang="zh-CN" sz="4000" b="1" dirty="0">
              <a:solidFill>
                <a:srgbClr val="0000FF"/>
              </a:solidFill>
              <a:latin typeface="黑体" panose="02010600030101010101" pitchFamily="49" charset="-122"/>
              <a:ea typeface="黑体" panose="02010600030101010101" pitchFamily="49" charset="-122"/>
            </a:endParaRPr>
          </a:p>
        </p:txBody>
      </p:sp>
      <p:sp>
        <p:nvSpPr>
          <p:cNvPr id="2" name="横卷形 1"/>
          <p:cNvSpPr/>
          <p:nvPr/>
        </p:nvSpPr>
        <p:spPr>
          <a:xfrm>
            <a:off x="283720" y="1043188"/>
            <a:ext cx="8576560" cy="5119352"/>
          </a:xfrm>
          <a:prstGeom prst="horizontalScroll">
            <a:avLst/>
          </a:prstGeom>
          <a:blipFill dpi="0" rotWithShape="1">
            <a:blip r:embed="rId2">
              <a:extLst>
                <a:ext uri="{28A0092B-C50C-407E-A947-70E740481C1C}">
                  <a14:useLocalDpi xmlns:a14="http://schemas.microsoft.com/office/drawing/2010/main" val="0"/>
                </a:ext>
              </a:extLst>
            </a:blip>
            <a:srcRect/>
            <a:stretch>
              <a:fillRect l="-20000" r="-22000" b="-8000"/>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defRPr/>
            </a:pPr>
            <a:r>
              <a:rPr lang="en-US" altLang="zh-CN" sz="4800" b="1" dirty="0" smtClean="0">
                <a:solidFill>
                  <a:prstClr val="black"/>
                </a:solidFill>
                <a:latin typeface="黑体" panose="02010600030101010101" pitchFamily="49" charset="-122"/>
                <a:ea typeface="黑体" panose="02010600030101010101" pitchFamily="49" charset="-122"/>
              </a:rPr>
              <a:t>1</a:t>
            </a:r>
            <a:r>
              <a:rPr lang="zh-CN" altLang="en-US" sz="4800" b="1" dirty="0">
                <a:solidFill>
                  <a:prstClr val="black"/>
                </a:solidFill>
                <a:latin typeface="黑体" panose="02010600030101010101" pitchFamily="49" charset="-122"/>
                <a:ea typeface="黑体" panose="02010600030101010101" pitchFamily="49" charset="-122"/>
              </a:rPr>
              <a:t>、 了解新闻评论的</a:t>
            </a:r>
            <a:r>
              <a:rPr lang="zh-CN" altLang="en-US" sz="4800" b="1" dirty="0" smtClean="0">
                <a:solidFill>
                  <a:prstClr val="black"/>
                </a:solidFill>
                <a:latin typeface="黑体" panose="02010600030101010101" pitchFamily="49" charset="-122"/>
                <a:ea typeface="黑体" panose="02010600030101010101" pitchFamily="49" charset="-122"/>
              </a:rPr>
              <a:t>特点，学习</a:t>
            </a:r>
            <a:r>
              <a:rPr lang="zh-CN" altLang="en-US" sz="4800" b="1" dirty="0">
                <a:solidFill>
                  <a:prstClr val="black"/>
                </a:solidFill>
                <a:latin typeface="黑体" panose="02010600030101010101" pitchFamily="49" charset="-122"/>
                <a:ea typeface="黑体" panose="02010600030101010101" pitchFamily="49" charset="-122"/>
              </a:rPr>
              <a:t>新闻评论的说理性</a:t>
            </a:r>
            <a:r>
              <a:rPr lang="zh-CN" altLang="en-US" sz="4800" b="1" dirty="0" smtClean="0">
                <a:solidFill>
                  <a:prstClr val="black"/>
                </a:solidFill>
                <a:latin typeface="黑体" panose="02010600030101010101" pitchFamily="49" charset="-122"/>
                <a:ea typeface="黑体" panose="02010600030101010101" pitchFamily="49" charset="-122"/>
              </a:rPr>
              <a:t>。</a:t>
            </a:r>
            <a:endParaRPr lang="en-US" altLang="zh-CN" sz="4800" b="1" dirty="0" smtClean="0">
              <a:solidFill>
                <a:prstClr val="black"/>
              </a:solidFill>
              <a:latin typeface="黑体" panose="02010600030101010101" pitchFamily="49" charset="-122"/>
              <a:ea typeface="黑体" panose="02010600030101010101" pitchFamily="49" charset="-122"/>
            </a:endParaRPr>
          </a:p>
          <a:p>
            <a:pPr fontAlgn="base">
              <a:spcBef>
                <a:spcPct val="0"/>
              </a:spcBef>
              <a:spcAft>
                <a:spcPct val="0"/>
              </a:spcAft>
              <a:defRPr/>
            </a:pPr>
            <a:r>
              <a:rPr lang="en-US" altLang="zh-CN" sz="4800" b="1" dirty="0" smtClean="0">
                <a:solidFill>
                  <a:prstClr val="black"/>
                </a:solidFill>
                <a:latin typeface="黑体" panose="02010600030101010101" pitchFamily="49" charset="-122"/>
                <a:ea typeface="黑体" panose="02010600030101010101" pitchFamily="49" charset="-122"/>
              </a:rPr>
              <a:t>2</a:t>
            </a:r>
            <a:r>
              <a:rPr lang="zh-CN" altLang="en-US" sz="4800" b="1" dirty="0" smtClean="0">
                <a:solidFill>
                  <a:prstClr val="black"/>
                </a:solidFill>
                <a:latin typeface="黑体" panose="02010600030101010101" pitchFamily="49" charset="-122"/>
                <a:ea typeface="黑体" panose="02010600030101010101" pitchFamily="49" charset="-122"/>
              </a:rPr>
              <a:t>、学习</a:t>
            </a:r>
            <a:r>
              <a:rPr lang="en-US" altLang="zh-CN" sz="4800" b="1" dirty="0" smtClean="0">
                <a:solidFill>
                  <a:prstClr val="black"/>
                </a:solidFill>
                <a:latin typeface="黑体" panose="02010600030101010101" pitchFamily="49" charset="-122"/>
                <a:ea typeface="黑体" panose="02010600030101010101" pitchFamily="49" charset="-122"/>
              </a:rPr>
              <a:t>《</a:t>
            </a:r>
            <a:r>
              <a:rPr lang="zh-CN" altLang="en-US" sz="4800" b="1" dirty="0" smtClean="0">
                <a:solidFill>
                  <a:prstClr val="black"/>
                </a:solidFill>
                <a:latin typeface="黑体" panose="02010600030101010101" pitchFamily="49" charset="-122"/>
                <a:ea typeface="黑体" panose="02010600030101010101" pitchFamily="49" charset="-122"/>
              </a:rPr>
              <a:t>“咬文嚼字”不是小题大做</a:t>
            </a:r>
            <a:r>
              <a:rPr lang="en-US" altLang="zh-CN" sz="4800" b="1" dirty="0" smtClean="0">
                <a:solidFill>
                  <a:prstClr val="black"/>
                </a:solidFill>
                <a:latin typeface="黑体" panose="02010600030101010101" pitchFamily="49" charset="-122"/>
                <a:ea typeface="黑体" panose="02010600030101010101" pitchFamily="49" charset="-122"/>
              </a:rPr>
              <a:t>》</a:t>
            </a:r>
            <a:r>
              <a:rPr lang="zh-CN" altLang="en-US" sz="4800" b="1" dirty="0" smtClean="0">
                <a:solidFill>
                  <a:prstClr val="black"/>
                </a:solidFill>
                <a:latin typeface="黑体" panose="02010600030101010101" pitchFamily="49" charset="-122"/>
                <a:ea typeface="黑体" panose="02010600030101010101" pitchFamily="49" charset="-122"/>
              </a:rPr>
              <a:t>和</a:t>
            </a:r>
            <a:r>
              <a:rPr lang="en-US" altLang="zh-CN" sz="4800" b="1" dirty="0" smtClean="0">
                <a:solidFill>
                  <a:prstClr val="black"/>
                </a:solidFill>
                <a:latin typeface="黑体" panose="02010600030101010101" pitchFamily="49" charset="-122"/>
                <a:ea typeface="黑体" panose="02010600030101010101" pitchFamily="49" charset="-122"/>
              </a:rPr>
              <a:t>《</a:t>
            </a:r>
            <a:r>
              <a:rPr lang="zh-CN" altLang="en-US" sz="4800" b="1" dirty="0" smtClean="0">
                <a:solidFill>
                  <a:prstClr val="black"/>
                </a:solidFill>
                <a:latin typeface="黑体" panose="02010600030101010101" pitchFamily="49" charset="-122"/>
                <a:ea typeface="黑体" panose="02010600030101010101" pitchFamily="49" charset="-122"/>
              </a:rPr>
              <a:t>节约，超越自身利益</a:t>
            </a:r>
            <a:r>
              <a:rPr lang="en-US" altLang="zh-CN" sz="4800" b="1" dirty="0" smtClean="0">
                <a:solidFill>
                  <a:prstClr val="black"/>
                </a:solidFill>
                <a:latin typeface="黑体" panose="02010600030101010101" pitchFamily="49" charset="-122"/>
                <a:ea typeface="黑体" panose="02010600030101010101" pitchFamily="49" charset="-122"/>
              </a:rPr>
              <a:t>》</a:t>
            </a:r>
            <a:endParaRPr lang="zh-CN" altLang="en-US" sz="4800" b="1" dirty="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1265"/>
          <p:cNvSpPr>
            <a:spLocks noGrp="1" noRot="1" noChangeArrowheads="1"/>
          </p:cNvSpPr>
          <p:nvPr>
            <p:ph type="title"/>
          </p:nvPr>
        </p:nvSpPr>
        <p:spPr>
          <a:xfrm>
            <a:off x="0" y="331917"/>
            <a:ext cx="9144000" cy="1496883"/>
          </a:xfrm>
        </p:spPr>
        <p:txBody>
          <a:bodyPr>
            <a:noAutofit/>
          </a:bodyPr>
          <a:lstStyle/>
          <a:p>
            <a:r>
              <a:rPr lang="zh-CN" altLang="en-US" sz="3600" b="1" dirty="0" smtClean="0">
                <a:solidFill>
                  <a:srgbClr val="0000FF"/>
                </a:solidFill>
                <a:latin typeface="黑体" panose="02010600030101010101" pitchFamily="49" charset="-122"/>
                <a:ea typeface="黑体" panose="02010600030101010101" pitchFamily="49" charset="-122"/>
              </a:rPr>
              <a:t>自学</a:t>
            </a:r>
            <a:r>
              <a:rPr lang="zh-CN" altLang="en-US" sz="3600" b="1" dirty="0" smtClean="0">
                <a:solidFill>
                  <a:srgbClr val="0000FF"/>
                </a:solidFill>
                <a:latin typeface="黑体" panose="02010600030101010101" pitchFamily="49" charset="-122"/>
                <a:ea typeface="黑体" panose="02010600030101010101" pitchFamily="49" charset="-122"/>
              </a:rPr>
              <a:t>指导</a:t>
            </a:r>
            <a:r>
              <a:rPr lang="en-US" altLang="zh-CN" sz="3600" b="1" dirty="0" smtClean="0">
                <a:solidFill>
                  <a:srgbClr val="0000FF"/>
                </a:solidFill>
                <a:latin typeface="黑体" panose="02010600030101010101" pitchFamily="49" charset="-122"/>
                <a:ea typeface="黑体" panose="02010600030101010101" pitchFamily="49" charset="-122"/>
              </a:rPr>
              <a:t>2</a:t>
            </a:r>
            <a:r>
              <a:rPr lang="zh-CN" altLang="en-US" sz="3600" b="1" dirty="0" smtClean="0">
                <a:solidFill>
                  <a:srgbClr val="0000FF"/>
                </a:solidFill>
                <a:latin typeface="黑体" panose="02010600030101010101" pitchFamily="49" charset="-122"/>
                <a:ea typeface="黑体" panose="02010600030101010101" pitchFamily="49" charset="-122"/>
              </a:rPr>
              <a:t>：阅读</a:t>
            </a:r>
            <a:r>
              <a:rPr lang="en-US" altLang="zh-CN" sz="3600" b="1" dirty="0">
                <a:solidFill>
                  <a:srgbClr val="0000FF"/>
                </a:solidFill>
                <a:latin typeface="黑体" panose="02010600030101010101" pitchFamily="49" charset="-122"/>
                <a:ea typeface="黑体" panose="02010600030101010101" pitchFamily="49" charset="-122"/>
              </a:rPr>
              <a:t>《“</a:t>
            </a:r>
            <a:r>
              <a:rPr lang="zh-CN" altLang="en-US" sz="3600" b="1" dirty="0">
                <a:solidFill>
                  <a:srgbClr val="0000FF"/>
                </a:solidFill>
                <a:latin typeface="黑体" panose="02010600030101010101" pitchFamily="49" charset="-122"/>
                <a:ea typeface="黑体" panose="02010600030101010101" pitchFamily="49" charset="-122"/>
              </a:rPr>
              <a:t>咬文嚼字”不是小题大做</a:t>
            </a:r>
            <a:r>
              <a:rPr lang="en-US" altLang="zh-CN" sz="3600" b="1" dirty="0">
                <a:solidFill>
                  <a:srgbClr val="0000FF"/>
                </a:solidFill>
                <a:latin typeface="黑体" panose="02010600030101010101" pitchFamily="49" charset="-122"/>
                <a:ea typeface="黑体" panose="02010600030101010101" pitchFamily="49" charset="-122"/>
              </a:rPr>
              <a:t>》</a:t>
            </a:r>
            <a:r>
              <a:rPr lang="zh-CN" altLang="en-US" sz="3600" b="1" dirty="0" smtClean="0">
                <a:solidFill>
                  <a:srgbClr val="0000FF"/>
                </a:solidFill>
                <a:latin typeface="黑体" panose="02010600030101010101" pitchFamily="49" charset="-122"/>
                <a:ea typeface="黑体" panose="02010600030101010101" pitchFamily="49" charset="-122"/>
              </a:rPr>
              <a:t>，回答问题。</a:t>
            </a:r>
            <a:r>
              <a:rPr lang="en-US" altLang="zh-CN" sz="3600" b="1" dirty="0" smtClean="0">
                <a:solidFill>
                  <a:srgbClr val="0000FF"/>
                </a:solidFill>
                <a:latin typeface="黑体" panose="02010600030101010101" pitchFamily="49" charset="-122"/>
                <a:ea typeface="黑体" panose="02010600030101010101" pitchFamily="49" charset="-122"/>
              </a:rPr>
              <a:t> </a:t>
            </a:r>
            <a:endParaRPr lang="en-US" altLang="zh-CN" sz="3600" b="1" dirty="0" smtClean="0">
              <a:solidFill>
                <a:srgbClr val="0000FF"/>
              </a:solidFill>
              <a:latin typeface="黑体" panose="02010600030101010101" pitchFamily="49" charset="-122"/>
              <a:ea typeface="黑体" panose="02010600030101010101" pitchFamily="49" charset="-122"/>
            </a:endParaRPr>
          </a:p>
        </p:txBody>
      </p:sp>
      <p:sp>
        <p:nvSpPr>
          <p:cNvPr id="2" name="矩形 1"/>
          <p:cNvSpPr/>
          <p:nvPr/>
        </p:nvSpPr>
        <p:spPr>
          <a:xfrm>
            <a:off x="95534" y="2032129"/>
            <a:ext cx="9048466" cy="3477875"/>
          </a:xfrm>
          <a:prstGeom prst="rect">
            <a:avLst/>
          </a:prstGeom>
        </p:spPr>
        <p:txBody>
          <a:bodyPr wrap="square">
            <a:spAutoFit/>
          </a:bodyPr>
          <a:lstStyle/>
          <a:p>
            <a:r>
              <a:rPr lang="en-US" altLang="zh-CN" sz="4400" b="1" dirty="0" smtClean="0">
                <a:latin typeface="黑体" panose="02010600030101010101" pitchFamily="49" charset="-122"/>
                <a:ea typeface="黑体" panose="02010600030101010101" pitchFamily="49" charset="-122"/>
              </a:rPr>
              <a:t>1</a:t>
            </a:r>
            <a:r>
              <a:rPr lang="zh-CN" altLang="en-US" sz="4400" b="1" dirty="0" smtClean="0">
                <a:latin typeface="黑体" panose="02010600030101010101" pitchFamily="49" charset="-122"/>
                <a:ea typeface="黑体" panose="02010600030101010101" pitchFamily="49" charset="-122"/>
              </a:rPr>
              <a:t>：本文的</a:t>
            </a:r>
            <a:r>
              <a:rPr lang="zh-CN" altLang="en-US" sz="4400" b="1" dirty="0">
                <a:latin typeface="黑体" panose="02010600030101010101" pitchFamily="49" charset="-122"/>
                <a:ea typeface="黑体" panose="02010600030101010101" pitchFamily="49" charset="-122"/>
              </a:rPr>
              <a:t>新闻</a:t>
            </a:r>
            <a:r>
              <a:rPr lang="zh-CN" altLang="en-US" sz="4400" b="1" dirty="0" smtClean="0">
                <a:latin typeface="黑体" panose="02010600030101010101" pitchFamily="49" charset="-122"/>
                <a:ea typeface="黑体" panose="02010600030101010101" pitchFamily="49" charset="-122"/>
              </a:rPr>
              <a:t>事件是什么？作者对此的态度是什么？阐述了哪些理由？</a:t>
            </a:r>
            <a:endParaRPr lang="en-US" altLang="zh-CN" sz="4400" b="1" dirty="0" smtClean="0">
              <a:latin typeface="黑体" panose="02010600030101010101" pitchFamily="49" charset="-122"/>
              <a:ea typeface="黑体" panose="02010600030101010101" pitchFamily="49" charset="-122"/>
            </a:endParaRPr>
          </a:p>
          <a:p>
            <a:endParaRPr lang="en-US" altLang="zh-CN" sz="4400" b="1" dirty="0">
              <a:latin typeface="黑体" panose="02010600030101010101" pitchFamily="49" charset="-122"/>
              <a:ea typeface="黑体" panose="02010600030101010101" pitchFamily="49" charset="-122"/>
            </a:endParaRPr>
          </a:p>
          <a:p>
            <a:r>
              <a:rPr lang="en-US" altLang="zh-CN" sz="4400" b="1" dirty="0" smtClean="0">
                <a:latin typeface="黑体" panose="02010600030101010101" pitchFamily="49" charset="-122"/>
                <a:ea typeface="黑体" panose="02010600030101010101" pitchFamily="49" charset="-122"/>
              </a:rPr>
              <a:t>2</a:t>
            </a:r>
            <a:r>
              <a:rPr lang="zh-CN" altLang="en-US" sz="4400" b="1" dirty="0" smtClean="0">
                <a:latin typeface="黑体" panose="02010600030101010101" pitchFamily="49" charset="-122"/>
                <a:ea typeface="黑体" panose="02010600030101010101" pitchFamily="49" charset="-122"/>
              </a:rPr>
              <a:t>、作者采用了什么论证方法证明自己的观点？</a:t>
            </a:r>
            <a:endParaRPr lang="en-US" altLang="zh-CN" sz="4400" b="1" dirty="0" smtClean="0">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2">
                                            <p:txEl>
                                              <p:pRg st="2" end="2"/>
                                            </p:txEl>
                                          </p:spTgt>
                                        </p:tgtEl>
                                        <p:attrNameLst>
                                          <p:attrName>style.visibility</p:attrName>
                                        </p:attrNameLst>
                                      </p:cBhvr>
                                      <p:to>
                                        <p:strVal val="visible"/>
                                      </p:to>
                                    </p:set>
                                    <p:anim calcmode="lin" valueType="num">
                                      <p:cBhvr additive="base">
                                        <p:cTn id="13"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4"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矩形 17"/>
          <p:cNvSpPr/>
          <p:nvPr/>
        </p:nvSpPr>
        <p:spPr>
          <a:xfrm>
            <a:off x="129557" y="181073"/>
            <a:ext cx="4442443" cy="862115"/>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r>
              <a:rPr lang="zh-CN" altLang="en-US" sz="4000" b="1" dirty="0">
                <a:solidFill>
                  <a:srgbClr val="0000FF"/>
                </a:solidFill>
                <a:latin typeface="黑体" panose="02010600030101010101" pitchFamily="49" charset="-122"/>
                <a:ea typeface="黑体" panose="02010600030101010101" pitchFamily="49" charset="-122"/>
              </a:rPr>
              <a:t>一</a:t>
            </a:r>
            <a:r>
              <a:rPr lang="zh-CN" altLang="en-US" sz="4000" b="1" dirty="0" smtClean="0">
                <a:solidFill>
                  <a:srgbClr val="0000FF"/>
                </a:solidFill>
                <a:latin typeface="黑体" panose="02010600030101010101" pitchFamily="49" charset="-122"/>
                <a:ea typeface="黑体" panose="02010600030101010101" pitchFamily="49" charset="-122"/>
              </a:rPr>
              <a:t>、学习目标</a:t>
            </a:r>
            <a:r>
              <a:rPr lang="zh-CN" altLang="en-US" sz="4000" b="1" dirty="0">
                <a:solidFill>
                  <a:srgbClr val="0000FF"/>
                </a:solidFill>
                <a:latin typeface="黑体" panose="02010600030101010101" pitchFamily="49" charset="-122"/>
                <a:ea typeface="黑体" panose="02010600030101010101" pitchFamily="49" charset="-122"/>
              </a:rPr>
              <a:t>：</a:t>
            </a:r>
            <a:endParaRPr lang="en-US" altLang="zh-CN" sz="4000" b="1" dirty="0">
              <a:solidFill>
                <a:srgbClr val="0000FF"/>
              </a:solidFill>
              <a:latin typeface="黑体" panose="02010600030101010101" pitchFamily="49" charset="-122"/>
              <a:ea typeface="黑体" panose="02010600030101010101" pitchFamily="49" charset="-122"/>
            </a:endParaRPr>
          </a:p>
        </p:txBody>
      </p:sp>
      <p:sp>
        <p:nvSpPr>
          <p:cNvPr id="2" name="横卷形 1"/>
          <p:cNvSpPr/>
          <p:nvPr/>
        </p:nvSpPr>
        <p:spPr>
          <a:xfrm>
            <a:off x="283720" y="1043188"/>
            <a:ext cx="8576560" cy="5119352"/>
          </a:xfrm>
          <a:prstGeom prst="horizontalScroll">
            <a:avLst/>
          </a:prstGeom>
          <a:blipFill dpi="0" rotWithShape="1">
            <a:blip r:embed="rId2">
              <a:extLst>
                <a:ext uri="{28A0092B-C50C-407E-A947-70E740481C1C}">
                  <a14:useLocalDpi xmlns:a14="http://schemas.microsoft.com/office/drawing/2010/main" val="0"/>
                </a:ext>
              </a:extLst>
            </a:blip>
            <a:srcRect/>
            <a:stretch>
              <a:fillRect l="-20000" r="-22000" b="-8000"/>
            </a:stretch>
          </a:blip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base">
              <a:spcBef>
                <a:spcPct val="0"/>
              </a:spcBef>
              <a:spcAft>
                <a:spcPct val="0"/>
              </a:spcAft>
              <a:defRPr/>
            </a:pPr>
            <a:r>
              <a:rPr lang="en-US" altLang="zh-CN" sz="4800" b="1" dirty="0" smtClean="0">
                <a:solidFill>
                  <a:prstClr val="black"/>
                </a:solidFill>
                <a:latin typeface="黑体" panose="02010600030101010101" pitchFamily="49" charset="-122"/>
                <a:ea typeface="黑体" panose="02010600030101010101" pitchFamily="49" charset="-122"/>
              </a:rPr>
              <a:t>1</a:t>
            </a:r>
            <a:r>
              <a:rPr lang="zh-CN" altLang="en-US" sz="4800" b="1" dirty="0">
                <a:solidFill>
                  <a:prstClr val="black"/>
                </a:solidFill>
                <a:latin typeface="黑体" panose="02010600030101010101" pitchFamily="49" charset="-122"/>
                <a:ea typeface="黑体" panose="02010600030101010101" pitchFamily="49" charset="-122"/>
              </a:rPr>
              <a:t>、 了解新闻评论的</a:t>
            </a:r>
            <a:r>
              <a:rPr lang="zh-CN" altLang="en-US" sz="4800" b="1" dirty="0" smtClean="0">
                <a:solidFill>
                  <a:prstClr val="black"/>
                </a:solidFill>
                <a:latin typeface="黑体" panose="02010600030101010101" pitchFamily="49" charset="-122"/>
                <a:ea typeface="黑体" panose="02010600030101010101" pitchFamily="49" charset="-122"/>
              </a:rPr>
              <a:t>特点，学习</a:t>
            </a:r>
            <a:r>
              <a:rPr lang="zh-CN" altLang="en-US" sz="4800" b="1" dirty="0">
                <a:solidFill>
                  <a:prstClr val="black"/>
                </a:solidFill>
                <a:latin typeface="黑体" panose="02010600030101010101" pitchFamily="49" charset="-122"/>
                <a:ea typeface="黑体" panose="02010600030101010101" pitchFamily="49" charset="-122"/>
              </a:rPr>
              <a:t>新闻评论的说理性</a:t>
            </a:r>
            <a:r>
              <a:rPr lang="zh-CN" altLang="en-US" sz="4800" b="1" dirty="0" smtClean="0">
                <a:solidFill>
                  <a:prstClr val="black"/>
                </a:solidFill>
                <a:latin typeface="黑体" panose="02010600030101010101" pitchFamily="49" charset="-122"/>
                <a:ea typeface="黑体" panose="02010600030101010101" pitchFamily="49" charset="-122"/>
              </a:rPr>
              <a:t>。</a:t>
            </a:r>
            <a:endParaRPr lang="en-US" altLang="zh-CN" sz="4800" b="1" dirty="0" smtClean="0">
              <a:solidFill>
                <a:prstClr val="black"/>
              </a:solidFill>
              <a:latin typeface="黑体" panose="02010600030101010101" pitchFamily="49" charset="-122"/>
              <a:ea typeface="黑体" panose="02010600030101010101" pitchFamily="49" charset="-122"/>
            </a:endParaRPr>
          </a:p>
          <a:p>
            <a:pPr fontAlgn="base">
              <a:spcBef>
                <a:spcPct val="0"/>
              </a:spcBef>
              <a:spcAft>
                <a:spcPct val="0"/>
              </a:spcAft>
              <a:defRPr/>
            </a:pPr>
            <a:r>
              <a:rPr lang="en-US" altLang="zh-CN" sz="4800" b="1" dirty="0" smtClean="0">
                <a:solidFill>
                  <a:prstClr val="black"/>
                </a:solidFill>
                <a:latin typeface="黑体" panose="02010600030101010101" pitchFamily="49" charset="-122"/>
                <a:ea typeface="黑体" panose="02010600030101010101" pitchFamily="49" charset="-122"/>
              </a:rPr>
              <a:t>2</a:t>
            </a:r>
            <a:r>
              <a:rPr lang="zh-CN" altLang="en-US" sz="4800" b="1" dirty="0" smtClean="0">
                <a:solidFill>
                  <a:prstClr val="black"/>
                </a:solidFill>
                <a:latin typeface="黑体" panose="02010600030101010101" pitchFamily="49" charset="-122"/>
                <a:ea typeface="黑体" panose="02010600030101010101" pitchFamily="49" charset="-122"/>
              </a:rPr>
              <a:t>、学习</a:t>
            </a:r>
            <a:r>
              <a:rPr lang="en-US" altLang="zh-CN" sz="4800" b="1" dirty="0" smtClean="0">
                <a:solidFill>
                  <a:prstClr val="black"/>
                </a:solidFill>
                <a:latin typeface="黑体" panose="02010600030101010101" pitchFamily="49" charset="-122"/>
                <a:ea typeface="黑体" panose="02010600030101010101" pitchFamily="49" charset="-122"/>
              </a:rPr>
              <a:t>《</a:t>
            </a:r>
            <a:r>
              <a:rPr lang="zh-CN" altLang="en-US" sz="4800" b="1" dirty="0" smtClean="0">
                <a:solidFill>
                  <a:prstClr val="black"/>
                </a:solidFill>
                <a:latin typeface="黑体" panose="02010600030101010101" pitchFamily="49" charset="-122"/>
                <a:ea typeface="黑体" panose="02010600030101010101" pitchFamily="49" charset="-122"/>
              </a:rPr>
              <a:t>构建社会主义和谐社会</a:t>
            </a:r>
            <a:r>
              <a:rPr lang="en-US" altLang="zh-CN" sz="4800" b="1" dirty="0" smtClean="0">
                <a:solidFill>
                  <a:prstClr val="black"/>
                </a:solidFill>
                <a:latin typeface="黑体" panose="02010600030101010101" pitchFamily="49" charset="-122"/>
                <a:ea typeface="黑体" panose="02010600030101010101" pitchFamily="49" charset="-122"/>
              </a:rPr>
              <a:t>》</a:t>
            </a:r>
            <a:r>
              <a:rPr lang="zh-CN" altLang="en-US" sz="4800" b="1" dirty="0" smtClean="0">
                <a:solidFill>
                  <a:prstClr val="black"/>
                </a:solidFill>
                <a:latin typeface="黑体" panose="02010600030101010101" pitchFamily="49" charset="-122"/>
                <a:ea typeface="黑体" panose="02010600030101010101" pitchFamily="49" charset="-122"/>
              </a:rPr>
              <a:t>和</a:t>
            </a:r>
            <a:r>
              <a:rPr lang="en-US" altLang="zh-CN" sz="4800" b="1" dirty="0" smtClean="0">
                <a:solidFill>
                  <a:prstClr val="black"/>
                </a:solidFill>
                <a:latin typeface="黑体" panose="02010600030101010101" pitchFamily="49" charset="-122"/>
                <a:ea typeface="黑体" panose="02010600030101010101" pitchFamily="49" charset="-122"/>
              </a:rPr>
              <a:t>《</a:t>
            </a:r>
            <a:r>
              <a:rPr lang="zh-CN" altLang="en-US" sz="4800" b="1" dirty="0" smtClean="0">
                <a:solidFill>
                  <a:prstClr val="black"/>
                </a:solidFill>
                <a:latin typeface="黑体" panose="02010600030101010101" pitchFamily="49" charset="-122"/>
                <a:ea typeface="黑体" panose="02010600030101010101" pitchFamily="49" charset="-122"/>
              </a:rPr>
              <a:t>小举措需要大勇气</a:t>
            </a:r>
            <a:r>
              <a:rPr lang="en-US" altLang="zh-CN" sz="4800" b="1" dirty="0" smtClean="0">
                <a:solidFill>
                  <a:prstClr val="black"/>
                </a:solidFill>
                <a:latin typeface="黑体" panose="02010600030101010101" pitchFamily="49" charset="-122"/>
                <a:ea typeface="黑体" panose="02010600030101010101" pitchFamily="49" charset="-122"/>
              </a:rPr>
              <a:t>》</a:t>
            </a:r>
            <a:endParaRPr lang="zh-CN" altLang="en-US" sz="4800" b="1" dirty="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arn(inVertical)">
                                      <p:cBhvr>
                                        <p:cTn id="7" dur="500"/>
                                        <p:tgtEl>
                                          <p:spTgt spid="18"/>
                                        </p:tgtEl>
                                      </p:cBhvr>
                                    </p:animEffect>
                                  </p:childTnLst>
                                </p:cTn>
                              </p:par>
                              <p:par>
                                <p:cTn id="8" presetID="16" presetClass="entr" presetSubtype="21"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barn(inVertical)">
                                      <p:cBhvr>
                                        <p:cTn id="10"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animBg="1"/>
      <p:bldP spid="2"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0" y="1617732"/>
            <a:ext cx="8914849" cy="341632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3600" b="1" dirty="0" smtClean="0">
                <a:solidFill>
                  <a:srgbClr val="FF0000"/>
                </a:solidFill>
                <a:ea typeface="黑体" panose="02010600030101010101" pitchFamily="49" charset="-122"/>
              </a:rPr>
              <a:t>新闻事件是</a:t>
            </a:r>
            <a:r>
              <a:rPr lang="zh-CN" altLang="en-US" sz="3600" b="1" dirty="0" smtClean="0">
                <a:ea typeface="黑体" panose="02010600030101010101" pitchFamily="49" charset="-122"/>
              </a:rPr>
              <a:t>：第一段中概括：</a:t>
            </a:r>
            <a:r>
              <a:rPr lang="en-US" altLang="zh-CN" sz="3600" b="1" dirty="0" smtClean="0">
                <a:ea typeface="黑体" panose="02010600030101010101" pitchFamily="49" charset="-122"/>
              </a:rPr>
              <a:t>《</a:t>
            </a:r>
            <a:r>
              <a:rPr lang="zh-CN" altLang="en-US" sz="3600" b="1" dirty="0" smtClean="0">
                <a:ea typeface="黑体" panose="02010600030101010101" pitchFamily="49" charset="-122"/>
              </a:rPr>
              <a:t>咬文嚼字</a:t>
            </a:r>
            <a:r>
              <a:rPr lang="en-US" altLang="zh-CN" sz="3600" b="1" dirty="0" smtClean="0">
                <a:ea typeface="黑体" panose="02010600030101010101" pitchFamily="49" charset="-122"/>
              </a:rPr>
              <a:t>》</a:t>
            </a:r>
            <a:r>
              <a:rPr lang="zh-CN" altLang="en-US" sz="3600" b="1" dirty="0" smtClean="0">
                <a:ea typeface="黑体" panose="02010600030101010101" pitchFamily="49" charset="-122"/>
              </a:rPr>
              <a:t>杂志找春晚错字</a:t>
            </a:r>
            <a:endParaRPr lang="en-US" altLang="zh-CN" sz="3600" b="1" dirty="0" smtClean="0">
              <a:ea typeface="黑体" panose="02010600030101010101" pitchFamily="49" charset="-122"/>
            </a:endParaRPr>
          </a:p>
          <a:p>
            <a:r>
              <a:rPr lang="zh-CN" altLang="en-US" sz="3600" b="1" dirty="0" smtClean="0">
                <a:solidFill>
                  <a:srgbClr val="FF0000"/>
                </a:solidFill>
                <a:ea typeface="黑体" panose="02010600030101010101" pitchFamily="49" charset="-122"/>
              </a:rPr>
              <a:t>态度：</a:t>
            </a:r>
            <a:r>
              <a:rPr lang="en-US" altLang="zh-CN" sz="3600" b="1" dirty="0" smtClean="0">
                <a:ea typeface="黑体" panose="02010600030101010101" pitchFamily="49" charset="-122"/>
              </a:rPr>
              <a:t>《</a:t>
            </a:r>
            <a:r>
              <a:rPr lang="zh-CN" altLang="en-US" sz="3600" b="1" dirty="0" smtClean="0">
                <a:ea typeface="黑体" panose="02010600030101010101" pitchFamily="49" charset="-122"/>
              </a:rPr>
              <a:t>咬文嚼字</a:t>
            </a:r>
            <a:r>
              <a:rPr lang="en-US" altLang="zh-CN" sz="3600" b="1" dirty="0" smtClean="0">
                <a:ea typeface="黑体" panose="02010600030101010101" pitchFamily="49" charset="-122"/>
              </a:rPr>
              <a:t>》</a:t>
            </a:r>
            <a:r>
              <a:rPr lang="zh-CN" altLang="en-US" sz="3600" b="1" dirty="0">
                <a:ea typeface="黑体" panose="02010600030101010101" pitchFamily="49" charset="-122"/>
              </a:rPr>
              <a:t>维护祖国语言的健康，从大处着眼，从小处着手，用啄木鸟般犀利的目光审视和尖利长</a:t>
            </a:r>
            <a:r>
              <a:rPr lang="zh-CN" altLang="en-US" sz="3600" b="1" dirty="0" smtClean="0">
                <a:ea typeface="黑体" panose="02010600030101010101" pitchFamily="49" charset="-122"/>
              </a:rPr>
              <a:t>喙“揪错”，毫不留情，其意义非常深远。</a:t>
            </a:r>
            <a:endParaRPr lang="zh-CN" altLang="en-US" sz="3600" b="1" dirty="0">
              <a:ea typeface="黑体" panose="02010600030101010101" pitchFamily="49" charset="-122"/>
            </a:endParaRPr>
          </a:p>
        </p:txBody>
      </p:sp>
      <p:sp>
        <p:nvSpPr>
          <p:cNvPr id="2" name="矩形 1"/>
          <p:cNvSpPr/>
          <p:nvPr/>
        </p:nvSpPr>
        <p:spPr>
          <a:xfrm>
            <a:off x="0" y="0"/>
            <a:ext cx="9048466" cy="1754326"/>
          </a:xfrm>
          <a:prstGeom prst="rect">
            <a:avLst/>
          </a:prstGeom>
        </p:spPr>
        <p:txBody>
          <a:bodyPr wrap="square">
            <a:spAutoFit/>
          </a:bodyPr>
          <a:lstStyle/>
          <a:p>
            <a:r>
              <a:rPr lang="en-US" altLang="zh-CN" sz="3600" b="1" dirty="0">
                <a:solidFill>
                  <a:srgbClr val="0000FF"/>
                </a:solidFill>
                <a:latin typeface="黑体" panose="02010600030101010101" pitchFamily="49" charset="-122"/>
                <a:ea typeface="黑体" panose="02010600030101010101" pitchFamily="49" charset="-122"/>
              </a:rPr>
              <a:t>1</a:t>
            </a:r>
            <a:r>
              <a:rPr lang="zh-CN" altLang="en-US" sz="3600" b="1" dirty="0">
                <a:solidFill>
                  <a:srgbClr val="0000FF"/>
                </a:solidFill>
                <a:latin typeface="黑体" panose="02010600030101010101" pitchFamily="49" charset="-122"/>
                <a:ea typeface="黑体" panose="02010600030101010101" pitchFamily="49" charset="-122"/>
              </a:rPr>
              <a:t>：本文的新闻事件是什么？作者对此的态度是什么？阐述了哪些理由？</a:t>
            </a:r>
            <a:endParaRPr lang="zh-CN" altLang="en-US" sz="36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36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0" y="1617732"/>
            <a:ext cx="8914849" cy="452310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3600" b="1" dirty="0" smtClean="0">
                <a:solidFill>
                  <a:srgbClr val="FF0000"/>
                </a:solidFill>
                <a:ea typeface="黑体" panose="02010600030101010101" pitchFamily="49" charset="-122"/>
              </a:rPr>
              <a:t>理由：</a:t>
            </a:r>
            <a:endParaRPr lang="en-US" altLang="zh-CN" sz="3600" b="1" dirty="0">
              <a:ea typeface="黑体" panose="02010600030101010101" pitchFamily="49" charset="-122"/>
            </a:endParaRPr>
          </a:p>
          <a:p>
            <a:r>
              <a:rPr lang="en-US" altLang="zh-CN" sz="3600" b="1" dirty="0" smtClean="0">
                <a:ea typeface="黑体" panose="02010600030101010101" pitchFamily="49" charset="-122"/>
              </a:rPr>
              <a:t>1</a:t>
            </a:r>
            <a:r>
              <a:rPr lang="zh-CN" altLang="en-US" sz="3600" b="1" dirty="0" smtClean="0">
                <a:ea typeface="黑体" panose="02010600030101010101" pitchFamily="49" charset="-122"/>
              </a:rPr>
              <a:t>、语言文字是民族文化传统的载体，对此健康的语言文字起传承作用</a:t>
            </a:r>
            <a:endParaRPr lang="en-US" altLang="zh-CN" sz="3600" b="1" dirty="0" smtClean="0">
              <a:ea typeface="黑体" panose="02010600030101010101" pitchFamily="49" charset="-122"/>
            </a:endParaRPr>
          </a:p>
          <a:p>
            <a:r>
              <a:rPr lang="en-US" altLang="zh-CN" sz="3600" b="1" dirty="0" smtClean="0">
                <a:ea typeface="黑体" panose="02010600030101010101" pitchFamily="49" charset="-122"/>
              </a:rPr>
              <a:t>2</a:t>
            </a:r>
            <a:r>
              <a:rPr lang="zh-CN" altLang="en-US" sz="3600" b="1" dirty="0" smtClean="0">
                <a:ea typeface="黑体" panose="02010600030101010101" pitchFamily="49" charset="-122"/>
              </a:rPr>
              <a:t>、公民和一切传媒都有责任有义务认真宣传贯彻</a:t>
            </a:r>
            <a:r>
              <a:rPr lang="en-US" altLang="zh-CN" sz="3600" b="1" dirty="0" smtClean="0">
                <a:ea typeface="黑体" panose="02010600030101010101" pitchFamily="49" charset="-122"/>
              </a:rPr>
              <a:t>《</a:t>
            </a:r>
            <a:r>
              <a:rPr lang="zh-CN" altLang="en-US" sz="3600" b="1" dirty="0" smtClean="0">
                <a:ea typeface="黑体" panose="02010600030101010101" pitchFamily="49" charset="-122"/>
              </a:rPr>
              <a:t>国家通用语言文字法</a:t>
            </a:r>
            <a:r>
              <a:rPr lang="en-US" altLang="zh-CN" sz="3600" b="1" dirty="0" smtClean="0">
                <a:ea typeface="黑体" panose="02010600030101010101" pitchFamily="49" charset="-122"/>
              </a:rPr>
              <a:t>》</a:t>
            </a:r>
            <a:endParaRPr lang="en-US" altLang="zh-CN" sz="3600" b="1" dirty="0" smtClean="0">
              <a:ea typeface="黑体" panose="02010600030101010101" pitchFamily="49" charset="-122"/>
            </a:endParaRPr>
          </a:p>
          <a:p>
            <a:r>
              <a:rPr lang="en-US" altLang="zh-CN" sz="3600" b="1" dirty="0" smtClean="0">
                <a:ea typeface="黑体" panose="02010600030101010101" pitchFamily="49" charset="-122"/>
              </a:rPr>
              <a:t>3</a:t>
            </a:r>
            <a:r>
              <a:rPr lang="zh-CN" altLang="en-US" sz="3600" b="1" dirty="0" smtClean="0">
                <a:ea typeface="黑体" panose="02010600030101010101" pitchFamily="49" charset="-122"/>
              </a:rPr>
              <a:t>、</a:t>
            </a:r>
            <a:r>
              <a:rPr lang="en-US" altLang="zh-CN" sz="3600" b="1" dirty="0" smtClean="0">
                <a:ea typeface="黑体" panose="02010600030101010101" pitchFamily="49" charset="-122"/>
              </a:rPr>
              <a:t>《</a:t>
            </a:r>
            <a:r>
              <a:rPr lang="zh-CN" altLang="en-US" sz="3600" b="1" dirty="0" smtClean="0">
                <a:ea typeface="黑体" panose="02010600030101010101" pitchFamily="49" charset="-122"/>
              </a:rPr>
              <a:t>咬文嚼字</a:t>
            </a:r>
            <a:r>
              <a:rPr lang="en-US" altLang="zh-CN" sz="3600" b="1" dirty="0" smtClean="0">
                <a:ea typeface="黑体" panose="02010600030101010101" pitchFamily="49" charset="-122"/>
              </a:rPr>
              <a:t>》</a:t>
            </a:r>
            <a:r>
              <a:rPr lang="zh-CN" altLang="en-US" sz="3600" b="1" dirty="0" smtClean="0">
                <a:ea typeface="黑体" panose="02010600030101010101" pitchFamily="49" charset="-122"/>
              </a:rPr>
              <a:t>宣传语文规范、净化语文环境、捍卫民族语言健康，起到了警示作用意义深远。</a:t>
            </a:r>
            <a:endParaRPr lang="zh-CN" altLang="en-US" sz="3600" b="1" dirty="0">
              <a:ea typeface="黑体" panose="02010600030101010101" pitchFamily="49" charset="-122"/>
            </a:endParaRPr>
          </a:p>
        </p:txBody>
      </p:sp>
      <p:sp>
        <p:nvSpPr>
          <p:cNvPr id="2" name="矩形 1"/>
          <p:cNvSpPr/>
          <p:nvPr/>
        </p:nvSpPr>
        <p:spPr>
          <a:xfrm>
            <a:off x="0" y="0"/>
            <a:ext cx="9048466" cy="1754326"/>
          </a:xfrm>
          <a:prstGeom prst="rect">
            <a:avLst/>
          </a:prstGeom>
        </p:spPr>
        <p:txBody>
          <a:bodyPr wrap="square">
            <a:spAutoFit/>
          </a:bodyPr>
          <a:lstStyle/>
          <a:p>
            <a:r>
              <a:rPr lang="en-US" altLang="zh-CN" sz="3600" b="1" dirty="0">
                <a:solidFill>
                  <a:srgbClr val="0000FF"/>
                </a:solidFill>
                <a:latin typeface="黑体" panose="02010600030101010101" pitchFamily="49" charset="-122"/>
                <a:ea typeface="黑体" panose="02010600030101010101" pitchFamily="49" charset="-122"/>
              </a:rPr>
              <a:t>1</a:t>
            </a:r>
            <a:r>
              <a:rPr lang="zh-CN" altLang="en-US" sz="3600" b="1" dirty="0">
                <a:solidFill>
                  <a:srgbClr val="0000FF"/>
                </a:solidFill>
                <a:latin typeface="黑体" panose="02010600030101010101" pitchFamily="49" charset="-122"/>
                <a:ea typeface="黑体" panose="02010600030101010101" pitchFamily="49" charset="-122"/>
              </a:rPr>
              <a:t>：本文的新闻事件是什么？作者对此的态度是什么？阐述了哪些理由？</a:t>
            </a:r>
            <a:endParaRPr lang="zh-CN" altLang="en-US" sz="36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36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2" grpId="0" build="p"/>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95534" y="1370082"/>
            <a:ext cx="8914849" cy="4831080"/>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4400" b="1" dirty="0" smtClean="0">
                <a:solidFill>
                  <a:srgbClr val="FF0000"/>
                </a:solidFill>
                <a:ea typeface="黑体" panose="02010600030101010101" pitchFamily="49" charset="-122"/>
              </a:rPr>
              <a:t>论述</a:t>
            </a:r>
            <a:r>
              <a:rPr lang="zh-CN" altLang="en-US" sz="4400" b="1" dirty="0">
                <a:solidFill>
                  <a:srgbClr val="FF0000"/>
                </a:solidFill>
                <a:ea typeface="黑体" panose="02010600030101010101" pitchFamily="49" charset="-122"/>
              </a:rPr>
              <a:t>方法：驳论法和举例</a:t>
            </a:r>
            <a:r>
              <a:rPr lang="zh-CN" altLang="en-US" sz="4400" b="1" dirty="0" smtClean="0">
                <a:solidFill>
                  <a:srgbClr val="FF0000"/>
                </a:solidFill>
                <a:ea typeface="黑体" panose="02010600030101010101" pitchFamily="49" charset="-122"/>
              </a:rPr>
              <a:t>法</a:t>
            </a:r>
            <a:endParaRPr lang="en-US" altLang="zh-CN" sz="4400" b="1" dirty="0" smtClean="0">
              <a:solidFill>
                <a:srgbClr val="FF0000"/>
              </a:solidFill>
              <a:ea typeface="黑体" panose="02010600030101010101" pitchFamily="49" charset="-122"/>
            </a:endParaRPr>
          </a:p>
          <a:p>
            <a:r>
              <a:rPr lang="zh-CN" altLang="en-US" sz="4400" b="1" dirty="0" smtClean="0">
                <a:ea typeface="黑体" panose="02010600030101010101" pitchFamily="49" charset="-122"/>
              </a:rPr>
              <a:t>先列出错误观点“这是小题大做”，然后作者从正面加以驳斥，列举了一种正确观点“有人亲切地将</a:t>
            </a:r>
            <a:r>
              <a:rPr lang="en-US" altLang="zh-CN" sz="4400" b="1" dirty="0" smtClean="0">
                <a:ea typeface="黑体" panose="02010600030101010101" pitchFamily="49" charset="-122"/>
              </a:rPr>
              <a:t>《</a:t>
            </a:r>
            <a:r>
              <a:rPr lang="zh-CN" altLang="en-US" sz="4400" b="1" dirty="0" smtClean="0">
                <a:ea typeface="黑体" panose="02010600030101010101" pitchFamily="49" charset="-122"/>
              </a:rPr>
              <a:t>咬文嚼字</a:t>
            </a:r>
            <a:r>
              <a:rPr lang="en-US" altLang="zh-CN" sz="4400" b="1" dirty="0" smtClean="0">
                <a:ea typeface="黑体" panose="02010600030101010101" pitchFamily="49" charset="-122"/>
              </a:rPr>
              <a:t>》</a:t>
            </a:r>
            <a:r>
              <a:rPr lang="zh-CN" altLang="en-US" sz="4400" b="1" dirty="0" smtClean="0">
                <a:ea typeface="黑体" panose="02010600030101010101" pitchFamily="49" charset="-122"/>
              </a:rPr>
              <a:t>称为“语林啄木鸟”，列举事实：许多出版物、以王蒙为代表的的</a:t>
            </a:r>
            <a:r>
              <a:rPr lang="en-US" altLang="zh-CN" sz="4400" b="1" dirty="0" smtClean="0">
                <a:ea typeface="黑体" panose="02010600030101010101" pitchFamily="49" charset="-122"/>
              </a:rPr>
              <a:t>12</a:t>
            </a:r>
            <a:r>
              <a:rPr lang="zh-CN" altLang="en-US" sz="4400" b="1" dirty="0" smtClean="0">
                <a:ea typeface="黑体" panose="02010600030101010101" pitchFamily="49" charset="-122"/>
              </a:rPr>
              <a:t>位作家、</a:t>
            </a:r>
            <a:r>
              <a:rPr lang="en-US" altLang="zh-CN" sz="4400" b="1" dirty="0" smtClean="0">
                <a:ea typeface="黑体" panose="02010600030101010101" pitchFamily="49" charset="-122"/>
              </a:rPr>
              <a:t>12</a:t>
            </a:r>
            <a:r>
              <a:rPr lang="zh-CN" altLang="en-US" sz="4400" b="1" dirty="0" smtClean="0">
                <a:ea typeface="黑体" panose="02010600030101010101" pitchFamily="49" charset="-122"/>
              </a:rPr>
              <a:t>家电视台。</a:t>
            </a:r>
            <a:endParaRPr lang="en-US" altLang="zh-CN" sz="4400" b="1" dirty="0" smtClean="0">
              <a:ea typeface="黑体" panose="02010600030101010101" pitchFamily="49" charset="-122"/>
            </a:endParaRPr>
          </a:p>
        </p:txBody>
      </p:sp>
      <p:sp>
        <p:nvSpPr>
          <p:cNvPr id="2" name="矩形 1"/>
          <p:cNvSpPr/>
          <p:nvPr/>
        </p:nvSpPr>
        <p:spPr>
          <a:xfrm>
            <a:off x="95534" y="-311021"/>
            <a:ext cx="9048466" cy="2308324"/>
          </a:xfrm>
          <a:prstGeom prst="rect">
            <a:avLst/>
          </a:prstGeom>
        </p:spPr>
        <p:txBody>
          <a:bodyPr wrap="square">
            <a:spAutoFit/>
          </a:bodyPr>
          <a:lstStyle/>
          <a:p>
            <a:endParaRPr lang="zh-CN" altLang="en-US" sz="3600" b="1" dirty="0">
              <a:solidFill>
                <a:srgbClr val="0000FF"/>
              </a:solidFill>
              <a:latin typeface="黑体" panose="02010600030101010101" pitchFamily="49" charset="-122"/>
              <a:ea typeface="黑体" panose="02010600030101010101" pitchFamily="49" charset="-122"/>
            </a:endParaRPr>
          </a:p>
          <a:p>
            <a:r>
              <a:rPr lang="en-US" altLang="zh-CN" sz="3600" b="1" dirty="0">
                <a:solidFill>
                  <a:srgbClr val="0000FF"/>
                </a:solidFill>
                <a:latin typeface="黑体" panose="02010600030101010101" pitchFamily="49" charset="-122"/>
                <a:ea typeface="黑体" panose="02010600030101010101" pitchFamily="49" charset="-122"/>
              </a:rPr>
              <a:t>2</a:t>
            </a:r>
            <a:r>
              <a:rPr lang="zh-CN" altLang="en-US" sz="3600" b="1" dirty="0">
                <a:solidFill>
                  <a:srgbClr val="0000FF"/>
                </a:solidFill>
                <a:latin typeface="黑体" panose="02010600030101010101" pitchFamily="49" charset="-122"/>
                <a:ea typeface="黑体" panose="02010600030101010101" pitchFamily="49" charset="-122"/>
              </a:rPr>
              <a:t>、作者采用了什么论证方法证明自己的观点？</a:t>
            </a:r>
            <a:endParaRPr lang="zh-CN" altLang="en-US" sz="36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36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 calcmode="lin" valueType="num">
                                      <p:cBhvr additive="base">
                                        <p:cTn id="7"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1" end="1"/>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bldLvl="0" animBg="1"/>
      <p:bldP spid="2" grpId="0" build="p"/>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1265"/>
          <p:cNvSpPr>
            <a:spLocks noGrp="1" noRot="1" noChangeArrowheads="1"/>
          </p:cNvSpPr>
          <p:nvPr>
            <p:ph type="title"/>
          </p:nvPr>
        </p:nvSpPr>
        <p:spPr>
          <a:xfrm>
            <a:off x="0" y="331917"/>
            <a:ext cx="9144000" cy="576262"/>
          </a:xfrm>
        </p:spPr>
        <p:txBody>
          <a:bodyPr>
            <a:noAutofit/>
          </a:bodyPr>
          <a:lstStyle/>
          <a:p>
            <a:r>
              <a:rPr lang="zh-CN" altLang="en-US" sz="3200" b="1" dirty="0" smtClean="0">
                <a:solidFill>
                  <a:srgbClr val="0000FF"/>
                </a:solidFill>
                <a:latin typeface="黑体" panose="02010600030101010101" pitchFamily="49" charset="-122"/>
                <a:ea typeface="黑体" panose="02010600030101010101" pitchFamily="49" charset="-122"/>
              </a:rPr>
              <a:t>自学</a:t>
            </a:r>
            <a:r>
              <a:rPr lang="zh-CN" altLang="en-US" sz="3200" b="1" dirty="0" smtClean="0">
                <a:solidFill>
                  <a:srgbClr val="0000FF"/>
                </a:solidFill>
                <a:latin typeface="黑体" panose="02010600030101010101" pitchFamily="49" charset="-122"/>
                <a:ea typeface="黑体" panose="02010600030101010101" pitchFamily="49" charset="-122"/>
              </a:rPr>
              <a:t>指导</a:t>
            </a:r>
            <a:r>
              <a:rPr lang="en-US" altLang="zh-CN" sz="3200" b="1" dirty="0" smtClean="0">
                <a:solidFill>
                  <a:srgbClr val="0000FF"/>
                </a:solidFill>
                <a:latin typeface="黑体" panose="02010600030101010101" pitchFamily="49" charset="-122"/>
                <a:ea typeface="黑体" panose="02010600030101010101" pitchFamily="49" charset="-122"/>
              </a:rPr>
              <a:t>2</a:t>
            </a:r>
            <a:r>
              <a:rPr lang="zh-CN" altLang="en-US" sz="3200" b="1" dirty="0" smtClean="0">
                <a:solidFill>
                  <a:srgbClr val="0000FF"/>
                </a:solidFill>
                <a:latin typeface="黑体" panose="02010600030101010101" pitchFamily="49" charset="-122"/>
                <a:ea typeface="黑体" panose="02010600030101010101" pitchFamily="49" charset="-122"/>
              </a:rPr>
              <a:t>：阅读</a:t>
            </a:r>
            <a:r>
              <a:rPr lang="en-US" altLang="zh-CN" sz="3200" b="1" dirty="0" smtClean="0">
                <a:solidFill>
                  <a:srgbClr val="0000FF"/>
                </a:solidFill>
                <a:latin typeface="黑体" panose="02010600030101010101" pitchFamily="49" charset="-122"/>
                <a:ea typeface="黑体" panose="02010600030101010101" pitchFamily="49" charset="-122"/>
              </a:rPr>
              <a:t>《</a:t>
            </a:r>
            <a:r>
              <a:rPr lang="zh-CN" altLang="en-US" sz="3200" b="1" dirty="0" smtClean="0">
                <a:solidFill>
                  <a:srgbClr val="0000FF"/>
                </a:solidFill>
                <a:latin typeface="黑体" panose="02010600030101010101" pitchFamily="49" charset="-122"/>
                <a:ea typeface="黑体" panose="02010600030101010101" pitchFamily="49" charset="-122"/>
              </a:rPr>
              <a:t>节约，超越自身利益</a:t>
            </a:r>
            <a:r>
              <a:rPr lang="en-US" altLang="zh-CN" sz="3200" b="1" dirty="0" smtClean="0">
                <a:solidFill>
                  <a:srgbClr val="0000FF"/>
                </a:solidFill>
                <a:latin typeface="黑体" panose="02010600030101010101" pitchFamily="49" charset="-122"/>
                <a:ea typeface="黑体" panose="02010600030101010101" pitchFamily="49" charset="-122"/>
              </a:rPr>
              <a:t>》</a:t>
            </a:r>
            <a:r>
              <a:rPr lang="zh-CN" altLang="en-US" sz="3200" b="1" dirty="0" smtClean="0">
                <a:solidFill>
                  <a:srgbClr val="0000FF"/>
                </a:solidFill>
                <a:latin typeface="黑体" panose="02010600030101010101" pitchFamily="49" charset="-122"/>
                <a:ea typeface="黑体" panose="02010600030101010101" pitchFamily="49" charset="-122"/>
              </a:rPr>
              <a:t>，回答问题。</a:t>
            </a:r>
            <a:r>
              <a:rPr lang="en-US" altLang="zh-CN" sz="3200" b="1" dirty="0" smtClean="0">
                <a:solidFill>
                  <a:srgbClr val="0000FF"/>
                </a:solidFill>
                <a:latin typeface="黑体" panose="02010600030101010101" pitchFamily="49" charset="-122"/>
                <a:ea typeface="黑体" panose="02010600030101010101" pitchFamily="49" charset="-122"/>
              </a:rPr>
              <a:t> </a:t>
            </a:r>
            <a:endParaRPr lang="en-US" altLang="zh-CN" sz="3200" b="1" dirty="0" smtClean="0">
              <a:solidFill>
                <a:srgbClr val="0000FF"/>
              </a:solidFill>
              <a:latin typeface="黑体" panose="02010600030101010101" pitchFamily="49" charset="-122"/>
              <a:ea typeface="黑体" panose="02010600030101010101" pitchFamily="49" charset="-122"/>
            </a:endParaRPr>
          </a:p>
        </p:txBody>
      </p:sp>
      <p:sp>
        <p:nvSpPr>
          <p:cNvPr id="2" name="矩形 1"/>
          <p:cNvSpPr/>
          <p:nvPr/>
        </p:nvSpPr>
        <p:spPr>
          <a:xfrm>
            <a:off x="47767" y="1270129"/>
            <a:ext cx="9048466" cy="5509200"/>
          </a:xfrm>
          <a:prstGeom prst="rect">
            <a:avLst/>
          </a:prstGeom>
        </p:spPr>
        <p:txBody>
          <a:bodyPr wrap="square">
            <a:spAutoFit/>
          </a:bodyPr>
          <a:lstStyle/>
          <a:p>
            <a:r>
              <a:rPr lang="en-US" altLang="zh-CN" sz="4400" b="1" dirty="0" smtClean="0">
                <a:latin typeface="黑体" panose="02010600030101010101" pitchFamily="49" charset="-122"/>
                <a:ea typeface="黑体" panose="02010600030101010101" pitchFamily="49" charset="-122"/>
              </a:rPr>
              <a:t>1</a:t>
            </a:r>
            <a:r>
              <a:rPr lang="zh-CN" altLang="en-US" sz="4400" b="1" dirty="0" smtClean="0">
                <a:latin typeface="黑体" panose="02010600030101010101" pitchFamily="49" charset="-122"/>
                <a:ea typeface="黑体" panose="02010600030101010101" pitchFamily="49" charset="-122"/>
              </a:rPr>
              <a:t>：本文中作者的观点是什么，作者如何引出自己观点的</a:t>
            </a:r>
            <a:r>
              <a:rPr lang="zh-CN" altLang="en-US" sz="4400" b="1" dirty="0" smtClean="0">
                <a:latin typeface="黑体" panose="02010600030101010101" pitchFamily="49" charset="-122"/>
                <a:ea typeface="黑体" panose="02010600030101010101" pitchFamily="49" charset="-122"/>
              </a:rPr>
              <a:t>？</a:t>
            </a:r>
            <a:endParaRPr lang="en-US" altLang="zh-CN" sz="4400" b="1" dirty="0">
              <a:latin typeface="黑体" panose="02010600030101010101" pitchFamily="49" charset="-122"/>
              <a:ea typeface="黑体" panose="02010600030101010101" pitchFamily="49" charset="-122"/>
            </a:endParaRPr>
          </a:p>
          <a:p>
            <a:r>
              <a:rPr lang="en-US" altLang="zh-CN" sz="4400" b="1" dirty="0">
                <a:latin typeface="黑体" panose="02010600030101010101" pitchFamily="49" charset="-122"/>
                <a:ea typeface="黑体" panose="02010600030101010101" pitchFamily="49" charset="-122"/>
              </a:rPr>
              <a:t>2</a:t>
            </a:r>
            <a:r>
              <a:rPr lang="zh-CN" altLang="en-US" sz="4400" b="1" dirty="0">
                <a:latin typeface="黑体" panose="02010600030101010101" pitchFamily="49" charset="-122"/>
                <a:ea typeface="黑体" panose="02010600030101010101" pitchFamily="49" charset="-122"/>
              </a:rPr>
              <a:t>、作者主要运用了什么论证方法，请举例分析其作用。</a:t>
            </a:r>
            <a:endParaRPr lang="zh-CN" altLang="en-US" sz="4400" b="1" dirty="0">
              <a:latin typeface="黑体" panose="02010600030101010101" pitchFamily="49" charset="-122"/>
              <a:ea typeface="黑体" panose="02010600030101010101" pitchFamily="49" charset="-122"/>
            </a:endParaRPr>
          </a:p>
          <a:p>
            <a:r>
              <a:rPr lang="en-US" altLang="zh-CN" sz="4400" b="1" dirty="0" smtClean="0">
                <a:latin typeface="黑体" panose="02010600030101010101" pitchFamily="49" charset="-122"/>
                <a:ea typeface="黑体" panose="02010600030101010101" pitchFamily="49" charset="-122"/>
              </a:rPr>
              <a:t>3</a:t>
            </a:r>
            <a:r>
              <a:rPr lang="zh-CN" altLang="en-US" sz="4400" b="1" dirty="0" smtClean="0">
                <a:latin typeface="黑体" panose="02010600030101010101" pitchFamily="49" charset="-122"/>
                <a:ea typeface="黑体" panose="02010600030101010101" pitchFamily="49" charset="-122"/>
              </a:rPr>
              <a:t>、作者说：“这种片面的、狭隘的‘节约’，归根结底不是真正的</a:t>
            </a:r>
            <a:r>
              <a:rPr lang="zh-CN" altLang="en-US" sz="4400" b="1" dirty="0" smtClean="0">
                <a:latin typeface="黑体" panose="02010600030101010101" pitchFamily="49" charset="-122"/>
                <a:ea typeface="黑体" panose="02010600030101010101" pitchFamily="49" charset="-122"/>
              </a:rPr>
              <a:t>节约。”</a:t>
            </a:r>
            <a:r>
              <a:rPr lang="zh-CN" altLang="en-US" sz="4400" b="1" dirty="0">
                <a:latin typeface="黑体" panose="02010600030101010101" pitchFamily="49" charset="-122"/>
                <a:ea typeface="黑体" panose="02010600030101010101" pitchFamily="49" charset="-122"/>
              </a:rPr>
              <a:t>我们</a:t>
            </a:r>
            <a:r>
              <a:rPr lang="zh-CN" altLang="en-US" sz="4400" b="1" dirty="0" smtClean="0">
                <a:latin typeface="黑体" panose="02010600030101010101" pitchFamily="49" charset="-122"/>
                <a:ea typeface="黑体" panose="02010600030101010101" pitchFamily="49" charset="-122"/>
              </a:rPr>
              <a:t>应该如何理解作者的这一观点？</a:t>
            </a:r>
            <a:endParaRPr lang="en-US" altLang="zh-CN" sz="4400" b="1" dirty="0" smtClean="0">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1" end="1"/>
                                            </p:txEl>
                                          </p:spTgt>
                                        </p:tgtEl>
                                        <p:attrNameLst>
                                          <p:attrName>style.visibility</p:attrName>
                                        </p:attrNameLst>
                                      </p:cBhvr>
                                      <p:to>
                                        <p:strVal val="visible"/>
                                      </p:to>
                                    </p:set>
                                    <p:anim calcmode="lin" valueType="num">
                                      <p:cBhvr additive="base">
                                        <p:cTn id="11" dur="500" fill="hold"/>
                                        <p:tgtEl>
                                          <p:spTgt spid="2">
                                            <p:txEl>
                                              <p:pRg st="1" end="1"/>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1" end="1"/>
                                            </p:txEl>
                                          </p:spTgt>
                                        </p:tgtEl>
                                        <p:attrNameLst>
                                          <p:attrName>ppt_y</p:attrName>
                                        </p:attrNameLst>
                                      </p:cBhvr>
                                      <p:tavLst>
                                        <p:tav tm="0">
                                          <p:val>
                                            <p:strVal val="1+#ppt_h/2"/>
                                          </p:val>
                                        </p:tav>
                                        <p:tav tm="100000">
                                          <p:val>
                                            <p:strVal val="#ppt_y"/>
                                          </p:val>
                                        </p:tav>
                                      </p:tavLst>
                                    </p:anim>
                                  </p:childTnLst>
                                </p:cTn>
                              </p:par>
                              <p:par>
                                <p:cTn id="13" presetID="2" presetClass="entr" presetSubtype="4" fill="hold" grpId="0" nodeType="withEffect">
                                  <p:stCondLst>
                                    <p:cond delay="0"/>
                                  </p:stCondLst>
                                  <p:childTnLst>
                                    <p:set>
                                      <p:cBhvr>
                                        <p:cTn id="14" dur="1" fill="hold">
                                          <p:stCondLst>
                                            <p:cond delay="0"/>
                                          </p:stCondLst>
                                        </p:cTn>
                                        <p:tgtEl>
                                          <p:spTgt spid="2">
                                            <p:txEl>
                                              <p:pRg st="2" end="2"/>
                                            </p:txEl>
                                          </p:spTgt>
                                        </p:tgtEl>
                                        <p:attrNameLst>
                                          <p:attrName>style.visibility</p:attrName>
                                        </p:attrNameLst>
                                      </p:cBhvr>
                                      <p:to>
                                        <p:strVal val="visible"/>
                                      </p:to>
                                    </p:set>
                                    <p:anim calcmode="lin" valueType="num">
                                      <p:cBhvr additive="base">
                                        <p:cTn id="15"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6"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66809" y="2284482"/>
            <a:ext cx="8914849" cy="2123658"/>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4400" b="1" dirty="0" smtClean="0">
                <a:solidFill>
                  <a:srgbClr val="FF0000"/>
                </a:solidFill>
                <a:ea typeface="黑体" panose="02010600030101010101" pitchFamily="49" charset="-122"/>
              </a:rPr>
              <a:t>作者观点：</a:t>
            </a:r>
            <a:r>
              <a:rPr lang="zh-CN" altLang="en-US" sz="4400" b="1" dirty="0" smtClean="0">
                <a:ea typeface="黑体" panose="02010600030101010101" pitchFamily="49" charset="-122"/>
              </a:rPr>
              <a:t>节约，应超越自身利益。</a:t>
            </a:r>
            <a:endParaRPr lang="en-US" altLang="zh-CN" sz="4400" b="1" dirty="0" smtClean="0">
              <a:ea typeface="黑体" panose="02010600030101010101" pitchFamily="49" charset="-122"/>
            </a:endParaRPr>
          </a:p>
          <a:p>
            <a:r>
              <a:rPr lang="zh-CN" altLang="en-US" sz="4400" b="1" dirty="0" smtClean="0">
                <a:solidFill>
                  <a:srgbClr val="FF0000"/>
                </a:solidFill>
                <a:ea typeface="黑体" panose="02010600030101010101" pitchFamily="49" charset="-122"/>
              </a:rPr>
              <a:t>评论对象： </a:t>
            </a:r>
            <a:r>
              <a:rPr lang="zh-CN" altLang="en-US" sz="4400" b="1" dirty="0" smtClean="0">
                <a:ea typeface="黑体" panose="02010600030101010101" pitchFamily="49" charset="-122"/>
              </a:rPr>
              <a:t>借生活当中的两则见闻对比，引出人们当下的节约观。</a:t>
            </a:r>
            <a:endParaRPr lang="en-US" altLang="zh-CN" sz="4400" b="1" dirty="0" smtClean="0">
              <a:ea typeface="黑体" panose="02010600030101010101" pitchFamily="49" charset="-122"/>
            </a:endParaRPr>
          </a:p>
        </p:txBody>
      </p:sp>
      <p:sp>
        <p:nvSpPr>
          <p:cNvPr id="2" name="矩形 1"/>
          <p:cNvSpPr/>
          <p:nvPr/>
        </p:nvSpPr>
        <p:spPr>
          <a:xfrm>
            <a:off x="1" y="374779"/>
            <a:ext cx="9048466" cy="1754326"/>
          </a:xfrm>
          <a:prstGeom prst="rect">
            <a:avLst/>
          </a:prstGeom>
        </p:spPr>
        <p:txBody>
          <a:bodyPr wrap="square">
            <a:spAutoFit/>
          </a:bodyPr>
          <a:lstStyle/>
          <a:p>
            <a:r>
              <a:rPr lang="en-US" altLang="zh-CN" sz="3600" b="1" dirty="0">
                <a:solidFill>
                  <a:srgbClr val="0000FF"/>
                </a:solidFill>
                <a:latin typeface="黑体" panose="02010600030101010101" pitchFamily="49" charset="-122"/>
                <a:ea typeface="黑体" panose="02010600030101010101" pitchFamily="49" charset="-122"/>
              </a:rPr>
              <a:t>1</a:t>
            </a:r>
            <a:r>
              <a:rPr lang="zh-CN" altLang="en-US" sz="3600" b="1" dirty="0">
                <a:solidFill>
                  <a:srgbClr val="0000FF"/>
                </a:solidFill>
                <a:latin typeface="黑体" panose="02010600030101010101" pitchFamily="49" charset="-122"/>
                <a:ea typeface="黑体" panose="02010600030101010101" pitchFamily="49" charset="-122"/>
              </a:rPr>
              <a:t>：本文中作者的观点是什么，作者如何引出自己观点的？</a:t>
            </a:r>
            <a:endParaRPr lang="zh-CN" altLang="en-US" sz="36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36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66808" y="1520187"/>
            <a:ext cx="8914849" cy="440120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4000" b="1" dirty="0" smtClean="0">
                <a:solidFill>
                  <a:srgbClr val="FF0000"/>
                </a:solidFill>
                <a:ea typeface="黑体" panose="02010600030101010101" pitchFamily="49" charset="-122"/>
              </a:rPr>
              <a:t>对比论证；</a:t>
            </a:r>
            <a:endParaRPr lang="en-US" altLang="zh-CN" sz="4000" b="1" dirty="0" smtClean="0">
              <a:solidFill>
                <a:srgbClr val="FF0000"/>
              </a:solidFill>
              <a:ea typeface="黑体" panose="02010600030101010101" pitchFamily="49" charset="-122"/>
            </a:endParaRPr>
          </a:p>
          <a:p>
            <a:r>
              <a:rPr lang="zh-CN" altLang="en-US" sz="4000" b="1" dirty="0" smtClean="0">
                <a:ea typeface="黑体" panose="02010600030101010101" pitchFamily="49" charset="-122"/>
              </a:rPr>
              <a:t>如第四段中一些人只在涉及自己利益的时候节约，却在触碰他人利益或是公共利益的时候大手大脚。两方面对比，强调突出当今社会某些人畸形的“节约观”。从而达到“节约应超越自身利益”的论证目的。</a:t>
            </a:r>
            <a:endParaRPr lang="en-US" altLang="zh-CN" sz="4000" b="1" dirty="0" smtClean="0">
              <a:ea typeface="黑体" panose="02010600030101010101" pitchFamily="49" charset="-122"/>
            </a:endParaRPr>
          </a:p>
        </p:txBody>
      </p:sp>
      <p:sp>
        <p:nvSpPr>
          <p:cNvPr id="2" name="矩形 1"/>
          <p:cNvSpPr/>
          <p:nvPr/>
        </p:nvSpPr>
        <p:spPr>
          <a:xfrm>
            <a:off x="0" y="0"/>
            <a:ext cx="9048466" cy="1938992"/>
          </a:xfrm>
          <a:prstGeom prst="rect">
            <a:avLst/>
          </a:prstGeom>
        </p:spPr>
        <p:txBody>
          <a:bodyPr wrap="square">
            <a:spAutoFit/>
          </a:bodyPr>
          <a:lstStyle/>
          <a:p>
            <a:r>
              <a:rPr lang="en-US" altLang="zh-CN" sz="4000" b="1" dirty="0">
                <a:solidFill>
                  <a:srgbClr val="0000FF"/>
                </a:solidFill>
                <a:latin typeface="黑体" panose="02010600030101010101" pitchFamily="49" charset="-122"/>
                <a:ea typeface="黑体" panose="02010600030101010101" pitchFamily="49" charset="-122"/>
              </a:rPr>
              <a:t>2</a:t>
            </a:r>
            <a:r>
              <a:rPr lang="zh-CN" altLang="en-US" sz="4000" b="1" dirty="0">
                <a:solidFill>
                  <a:srgbClr val="0000FF"/>
                </a:solidFill>
                <a:latin typeface="黑体" panose="02010600030101010101" pitchFamily="49" charset="-122"/>
                <a:ea typeface="黑体" panose="02010600030101010101" pitchFamily="49" charset="-122"/>
              </a:rPr>
              <a:t>、作者主要运用了什么论证方法</a:t>
            </a:r>
            <a:r>
              <a:rPr lang="zh-CN" altLang="en-US" sz="4000" b="1" dirty="0" smtClean="0">
                <a:solidFill>
                  <a:srgbClr val="0000FF"/>
                </a:solidFill>
                <a:latin typeface="黑体" panose="02010600030101010101" pitchFamily="49" charset="-122"/>
                <a:ea typeface="黑体" panose="02010600030101010101" pitchFamily="49" charset="-122"/>
              </a:rPr>
              <a:t>，请举例分析其作用。</a:t>
            </a:r>
            <a:endParaRPr lang="zh-CN" altLang="en-US" sz="40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40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133617" y="2244087"/>
            <a:ext cx="8914849" cy="4401205"/>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en-US" altLang="zh-CN" sz="4000" b="1" dirty="0" smtClean="0">
                <a:ea typeface="黑体" panose="02010600030101010101" pitchFamily="49" charset="-122"/>
              </a:rPr>
              <a:t>1</a:t>
            </a:r>
            <a:r>
              <a:rPr lang="zh-CN" altLang="en-US" sz="4000" b="1" dirty="0" smtClean="0">
                <a:ea typeface="黑体" panose="02010600030101010101" pitchFamily="49" charset="-122"/>
              </a:rPr>
              <a:t>、首先作者否定了只顾自身利益的“节约观”，认为这是一种“片面狭隘”的观点。</a:t>
            </a:r>
            <a:endParaRPr lang="en-US" altLang="zh-CN" sz="4000" b="1" dirty="0" smtClean="0">
              <a:ea typeface="黑体" panose="02010600030101010101" pitchFamily="49" charset="-122"/>
            </a:endParaRPr>
          </a:p>
          <a:p>
            <a:r>
              <a:rPr lang="en-US" altLang="zh-CN" sz="4000" b="1" dirty="0" smtClean="0">
                <a:ea typeface="黑体" panose="02010600030101010101" pitchFamily="49" charset="-122"/>
              </a:rPr>
              <a:t>2</a:t>
            </a:r>
            <a:r>
              <a:rPr lang="zh-CN" altLang="en-US" sz="4000" b="1" dirty="0" smtClean="0">
                <a:ea typeface="黑体" panose="02010600030101010101" pitchFamily="49" charset="-122"/>
              </a:rPr>
              <a:t>、作者认为节约不应当只在于个人节约钱财，更在于节约自然资源，保护生态环境，也就是所谓的“节约应当超越自身利益”。</a:t>
            </a:r>
            <a:endParaRPr lang="zh-CN" altLang="en-US" sz="4000" b="1" dirty="0">
              <a:ea typeface="黑体" panose="02010600030101010101" pitchFamily="49" charset="-122"/>
            </a:endParaRPr>
          </a:p>
        </p:txBody>
      </p:sp>
      <p:sp>
        <p:nvSpPr>
          <p:cNvPr id="2" name="矩形 1"/>
          <p:cNvSpPr/>
          <p:nvPr/>
        </p:nvSpPr>
        <p:spPr>
          <a:xfrm>
            <a:off x="0" y="0"/>
            <a:ext cx="9048466" cy="2554545"/>
          </a:xfrm>
          <a:prstGeom prst="rect">
            <a:avLst/>
          </a:prstGeom>
        </p:spPr>
        <p:txBody>
          <a:bodyPr wrap="square">
            <a:spAutoFit/>
          </a:bodyPr>
          <a:lstStyle/>
          <a:p>
            <a:r>
              <a:rPr lang="en-US" altLang="zh-CN" sz="4000" b="1" dirty="0">
                <a:solidFill>
                  <a:srgbClr val="0000FF"/>
                </a:solidFill>
                <a:latin typeface="黑体" panose="02010600030101010101" pitchFamily="49" charset="-122"/>
                <a:ea typeface="黑体" panose="02010600030101010101" pitchFamily="49" charset="-122"/>
              </a:rPr>
              <a:t>3</a:t>
            </a:r>
            <a:r>
              <a:rPr lang="zh-CN" altLang="en-US" sz="4000" b="1" dirty="0">
                <a:solidFill>
                  <a:srgbClr val="0000FF"/>
                </a:solidFill>
                <a:latin typeface="黑体" panose="02010600030101010101" pitchFamily="49" charset="-122"/>
                <a:ea typeface="黑体" panose="02010600030101010101" pitchFamily="49" charset="-122"/>
              </a:rPr>
              <a:t>、作者说：“这种片面的、狭隘的‘节约’，归根结底不是真正的节约。”我们应该如何理解作者的这一观点？</a:t>
            </a:r>
            <a:endParaRPr lang="zh-CN" altLang="en-US" sz="4000" b="1" dirty="0">
              <a:solidFill>
                <a:srgbClr val="0000FF"/>
              </a:solidFill>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40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8" name="文本框 10242"/>
          <p:cNvSpPr txBox="1">
            <a:spLocks noChangeArrowheads="1"/>
          </p:cNvSpPr>
          <p:nvPr/>
        </p:nvSpPr>
        <p:spPr bwMode="auto">
          <a:xfrm>
            <a:off x="66808" y="1043937"/>
            <a:ext cx="8914849" cy="2308324"/>
          </a:xfrm>
          <a:prstGeom prst="rect">
            <a:avLst/>
          </a:prstGeom>
          <a:noFill/>
          <a:ln w="9525">
            <a:solidFill>
              <a:srgbClr val="000000"/>
            </a:solidFill>
            <a:miter lim="800000"/>
          </a:ln>
          <a:extLst>
            <a:ext uri="{909E8E84-426E-40DD-AFC4-6F175D3DCCD1}">
              <a14:hiddenFill xmlns:a14="http://schemas.microsoft.com/office/drawing/2010/main">
                <a:solidFill>
                  <a:srgbClr val="FFFFFF"/>
                </a:solidFill>
              </a14:hiddenFill>
            </a:ext>
          </a:extLst>
        </p:spPr>
        <p:txBody>
          <a:bodyPr wrap="square">
            <a:spAutoFit/>
          </a:bodyPr>
          <a:lstStyle/>
          <a:p>
            <a:r>
              <a:rPr lang="zh-CN" altLang="en-US" sz="4800" b="1" dirty="0" smtClean="0">
                <a:ea typeface="黑体" panose="02010600030101010101" pitchFamily="49" charset="-122"/>
              </a:rPr>
              <a:t>完成</a:t>
            </a:r>
            <a:r>
              <a:rPr lang="en-US" altLang="zh-CN" sz="4800" b="1" dirty="0" smtClean="0">
                <a:ea typeface="黑体" panose="02010600030101010101" pitchFamily="49" charset="-122"/>
              </a:rPr>
              <a:t>73</a:t>
            </a:r>
            <a:r>
              <a:rPr lang="zh-CN" altLang="en-US" sz="4800" b="1" dirty="0" smtClean="0">
                <a:ea typeface="黑体" panose="02010600030101010101" pitchFamily="49" charset="-122"/>
              </a:rPr>
              <a:t>页写作训练中第一题，写一则短评，表达清楚自己的观点，并进行简单论证。</a:t>
            </a:r>
            <a:endParaRPr lang="zh-CN" altLang="en-US" sz="4800" b="1" dirty="0">
              <a:ea typeface="黑体" panose="02010600030101010101" pitchFamily="49" charset="-122"/>
            </a:endParaRPr>
          </a:p>
        </p:txBody>
      </p:sp>
      <p:sp>
        <p:nvSpPr>
          <p:cNvPr id="2" name="矩形 1"/>
          <p:cNvSpPr/>
          <p:nvPr/>
        </p:nvSpPr>
        <p:spPr>
          <a:xfrm>
            <a:off x="0" y="0"/>
            <a:ext cx="9048466" cy="707886"/>
          </a:xfrm>
          <a:prstGeom prst="rect">
            <a:avLst/>
          </a:prstGeom>
        </p:spPr>
        <p:txBody>
          <a:bodyPr wrap="square">
            <a:spAutoFit/>
          </a:bodyPr>
          <a:lstStyle/>
          <a:p>
            <a:r>
              <a:rPr lang="zh-CN" altLang="en-US" sz="4000" b="1" dirty="0" smtClean="0">
                <a:solidFill>
                  <a:srgbClr val="0000FF"/>
                </a:solidFill>
                <a:latin typeface="黑体" panose="02010600030101010101" pitchFamily="49" charset="-122"/>
                <a:ea typeface="黑体" panose="02010600030101010101" pitchFamily="49" charset="-122"/>
              </a:rPr>
              <a:t>三、当堂检测</a:t>
            </a:r>
            <a:endParaRPr lang="en-US" altLang="zh-CN" sz="4000" b="1" dirty="0">
              <a:solidFill>
                <a:srgbClr val="0000FF"/>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 presetClass="entr" presetSubtype="4" fill="hold" grpId="0"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childTnLst>
                          </p:cTn>
                        </p:par>
                      </p:childTnLst>
                    </p:cTn>
                  </p:par>
                  <p:par>
                    <p:cTn id="9" fill="hold">
                      <p:stCondLst>
                        <p:cond delay="indefinite"/>
                      </p:stCondLst>
                      <p:childTnLst>
                        <p:par>
                          <p:cTn id="10" fill="hold">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218"/>
                                        </p:tgtEl>
                                        <p:attrNameLst>
                                          <p:attrName>style.visibility</p:attrName>
                                        </p:attrNameLst>
                                      </p:cBhvr>
                                      <p:to>
                                        <p:strVal val="visible"/>
                                      </p:to>
                                    </p:set>
                                    <p:anim calcmode="lin" valueType="num">
                                      <p:cBhvr additive="base">
                                        <p:cTn id="13" dur="500" fill="hold"/>
                                        <p:tgtEl>
                                          <p:spTgt spid="9218"/>
                                        </p:tgtEl>
                                        <p:attrNameLst>
                                          <p:attrName>ppt_x</p:attrName>
                                        </p:attrNameLst>
                                      </p:cBhvr>
                                      <p:tavLst>
                                        <p:tav tm="0">
                                          <p:val>
                                            <p:strVal val="#ppt_x"/>
                                          </p:val>
                                        </p:tav>
                                        <p:tav tm="100000">
                                          <p:val>
                                            <p:strVal val="#ppt_x"/>
                                          </p:val>
                                        </p:tav>
                                      </p:tavLst>
                                    </p:anim>
                                    <p:anim calcmode="lin" valueType="num">
                                      <p:cBhvr additive="base">
                                        <p:cTn id="14" dur="500" fill="hold"/>
                                        <p:tgtEl>
                                          <p:spTgt spid="921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218" grpId="0" animBg="1"/>
      <p:bldP spid="2" grpId="0" build="p"/>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25" y="-1872"/>
            <a:ext cx="5962551" cy="692922"/>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r>
              <a:rPr lang="zh-CN" altLang="en-US" sz="3200" b="1" dirty="0" smtClean="0">
                <a:solidFill>
                  <a:srgbClr val="0000FF"/>
                </a:solidFill>
                <a:latin typeface="黑体" panose="02010600030101010101" pitchFamily="49" charset="-122"/>
                <a:ea typeface="黑体" panose="02010600030101010101" pitchFamily="49" charset="-122"/>
              </a:rPr>
              <a:t>自学指导</a:t>
            </a:r>
            <a:r>
              <a:rPr lang="en-US" altLang="zh-CN" sz="3200" b="1" dirty="0" smtClean="0">
                <a:solidFill>
                  <a:srgbClr val="0000FF"/>
                </a:solidFill>
                <a:latin typeface="黑体" panose="02010600030101010101" pitchFamily="49" charset="-122"/>
                <a:ea typeface="黑体" panose="02010600030101010101" pitchFamily="49" charset="-122"/>
              </a:rPr>
              <a:t>1</a:t>
            </a:r>
            <a:r>
              <a:rPr lang="zh-CN" altLang="en-US" sz="3200" b="1" dirty="0" smtClean="0">
                <a:solidFill>
                  <a:srgbClr val="0000FF"/>
                </a:solidFill>
                <a:latin typeface="黑体" panose="02010600030101010101" pitchFamily="49" charset="-122"/>
                <a:ea typeface="黑体" panose="02010600030101010101" pitchFamily="49" charset="-122"/>
              </a:rPr>
              <a:t>：了解新闻评论</a:t>
            </a:r>
            <a:endParaRPr lang="zh-CN" altLang="en-US" sz="3200" b="1" dirty="0">
              <a:solidFill>
                <a:srgbClr val="0000FF"/>
              </a:solidFill>
              <a:latin typeface="黑体" panose="02010600030101010101" pitchFamily="49" charset="-122"/>
              <a:ea typeface="黑体" panose="02010600030101010101" pitchFamily="49" charset="-122"/>
            </a:endParaRPr>
          </a:p>
        </p:txBody>
      </p:sp>
      <p:sp>
        <p:nvSpPr>
          <p:cNvPr id="13" name="矩形 12"/>
          <p:cNvSpPr/>
          <p:nvPr/>
        </p:nvSpPr>
        <p:spPr>
          <a:xfrm>
            <a:off x="141668" y="987263"/>
            <a:ext cx="8796270" cy="5631180"/>
          </a:xfrm>
          <a:prstGeom prst="rect">
            <a:avLst/>
          </a:prstGeom>
          <a:ln>
            <a:solidFill>
              <a:schemeClr val="tx1"/>
            </a:solidFill>
          </a:ln>
        </p:spPr>
        <p:txBody>
          <a:bodyPr wrap="square">
            <a:spAutoFit/>
          </a:bodyPr>
          <a:lstStyle/>
          <a:p>
            <a:pPr lvl="0" fontAlgn="base">
              <a:spcBef>
                <a:spcPct val="0"/>
              </a:spcBef>
              <a:spcAft>
                <a:spcPct val="0"/>
              </a:spcAft>
              <a:defRPr/>
            </a:pPr>
            <a:r>
              <a:rPr lang="zh-CN" altLang="en-US" sz="4000" b="1" dirty="0" smtClean="0">
                <a:solidFill>
                  <a:prstClr val="black"/>
                </a:solidFill>
                <a:latin typeface="黑体" panose="02010600030101010101" pitchFamily="49" charset="-122"/>
                <a:ea typeface="黑体" panose="02010600030101010101" pitchFamily="49" charset="-122"/>
              </a:rPr>
              <a:t>   </a:t>
            </a:r>
            <a:r>
              <a:rPr lang="zh-CN" altLang="en-US" sz="4000" b="1" dirty="0" smtClean="0">
                <a:solidFill>
                  <a:srgbClr val="0000FF"/>
                </a:solidFill>
                <a:latin typeface="黑体" panose="02010600030101010101" pitchFamily="49" charset="-122"/>
                <a:ea typeface="黑体" panose="02010600030101010101" pitchFamily="49" charset="-122"/>
              </a:rPr>
              <a:t>一、定义：</a:t>
            </a:r>
            <a:r>
              <a:rPr lang="zh-CN" altLang="en-US" sz="4000" b="1" dirty="0" smtClean="0">
                <a:solidFill>
                  <a:prstClr val="black"/>
                </a:solidFill>
                <a:latin typeface="黑体" panose="02010600030101010101" pitchFamily="49" charset="-122"/>
                <a:ea typeface="黑体" panose="02010600030101010101" pitchFamily="49" charset="-122"/>
              </a:rPr>
              <a:t>新闻</a:t>
            </a:r>
            <a:r>
              <a:rPr lang="zh-CN" altLang="en-US" sz="4000" b="1" dirty="0">
                <a:solidFill>
                  <a:prstClr val="black"/>
                </a:solidFill>
                <a:latin typeface="黑体" panose="02010600030101010101" pitchFamily="49" charset="-122"/>
                <a:ea typeface="黑体" panose="02010600030101010101" pitchFamily="49" charset="-122"/>
              </a:rPr>
              <a:t>评论，是媒体编辑部或作者对新近发生的有价值的新闻事件和有普遍意义的紧迫问题，运用</a:t>
            </a:r>
            <a:r>
              <a:rPr lang="zh-CN" altLang="en-US" sz="4000" b="1" dirty="0">
                <a:solidFill>
                  <a:srgbClr val="FF0000"/>
                </a:solidFill>
                <a:latin typeface="黑体" panose="02010600030101010101" pitchFamily="49" charset="-122"/>
                <a:ea typeface="黑体" panose="02010600030101010101" pitchFamily="49" charset="-122"/>
              </a:rPr>
              <a:t>分析和综合的方法</a:t>
            </a:r>
            <a:r>
              <a:rPr lang="zh-CN" altLang="en-US" sz="4000" b="1" dirty="0">
                <a:solidFill>
                  <a:prstClr val="black"/>
                </a:solidFill>
                <a:latin typeface="黑体" panose="02010600030101010101" pitchFamily="49" charset="-122"/>
                <a:ea typeface="黑体" panose="02010600030101010101" pitchFamily="49" charset="-122"/>
              </a:rPr>
              <a:t>，</a:t>
            </a:r>
            <a:r>
              <a:rPr lang="zh-CN" altLang="en-US" sz="4000" b="1" dirty="0">
                <a:solidFill>
                  <a:srgbClr val="FF0000"/>
                </a:solidFill>
                <a:latin typeface="黑体" panose="02010600030101010101" pitchFamily="49" charset="-122"/>
                <a:ea typeface="黑体" panose="02010600030101010101" pitchFamily="49" charset="-122"/>
              </a:rPr>
              <a:t>就事论理，就实论虚</a:t>
            </a:r>
            <a:r>
              <a:rPr lang="zh-CN" altLang="en-US" sz="4000" b="1" dirty="0">
                <a:solidFill>
                  <a:prstClr val="black"/>
                </a:solidFill>
                <a:latin typeface="黑体" panose="02010600030101010101" pitchFamily="49" charset="-122"/>
                <a:ea typeface="黑体" panose="02010600030101010101" pitchFamily="49" charset="-122"/>
              </a:rPr>
              <a:t>，有着鲜明</a:t>
            </a:r>
            <a:r>
              <a:rPr lang="zh-CN" altLang="en-US" sz="4000" b="1" dirty="0">
                <a:solidFill>
                  <a:srgbClr val="FF0000"/>
                </a:solidFill>
                <a:latin typeface="黑体" panose="02010600030101010101" pitchFamily="49" charset="-122"/>
                <a:ea typeface="黑体" panose="02010600030101010101" pitchFamily="49" charset="-122"/>
              </a:rPr>
              <a:t>针对性</a:t>
            </a:r>
            <a:r>
              <a:rPr lang="zh-CN" altLang="en-US" sz="4000" b="1" dirty="0">
                <a:solidFill>
                  <a:prstClr val="black"/>
                </a:solidFill>
                <a:latin typeface="黑体" panose="02010600030101010101" pitchFamily="49" charset="-122"/>
                <a:ea typeface="黑体" panose="02010600030101010101" pitchFamily="49" charset="-122"/>
              </a:rPr>
              <a:t>和</a:t>
            </a:r>
            <a:r>
              <a:rPr lang="zh-CN" altLang="en-US" sz="4000" b="1" dirty="0">
                <a:solidFill>
                  <a:srgbClr val="FF0000"/>
                </a:solidFill>
                <a:latin typeface="黑体" panose="02010600030101010101" pitchFamily="49" charset="-122"/>
                <a:ea typeface="黑体" panose="02010600030101010101" pitchFamily="49" charset="-122"/>
              </a:rPr>
              <a:t>指导性</a:t>
            </a:r>
            <a:r>
              <a:rPr lang="zh-CN" altLang="en-US" sz="4000" b="1" dirty="0">
                <a:solidFill>
                  <a:prstClr val="black"/>
                </a:solidFill>
                <a:latin typeface="黑体" panose="02010600030101010101" pitchFamily="49" charset="-122"/>
                <a:ea typeface="黑体" panose="02010600030101010101" pitchFamily="49" charset="-122"/>
              </a:rPr>
              <a:t>的一种新闻</a:t>
            </a:r>
            <a:r>
              <a:rPr lang="zh-CN" altLang="en-US" sz="4000" b="1" dirty="0" smtClean="0">
                <a:solidFill>
                  <a:prstClr val="black"/>
                </a:solidFill>
                <a:latin typeface="黑体" panose="02010600030101010101" pitchFamily="49" charset="-122"/>
                <a:ea typeface="黑体" panose="02010600030101010101" pitchFamily="49" charset="-122"/>
              </a:rPr>
              <a:t>文体。</a:t>
            </a:r>
            <a:endParaRPr lang="en-US" altLang="zh-CN" sz="4000" b="1" dirty="0" smtClean="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zh-CN" altLang="en-US" sz="3600" b="1" dirty="0" smtClean="0">
                <a:solidFill>
                  <a:prstClr val="black"/>
                </a:solidFill>
                <a:latin typeface="黑体" panose="02010600030101010101" pitchFamily="49" charset="-122"/>
                <a:ea typeface="黑体" panose="02010600030101010101" pitchFamily="49" charset="-122"/>
              </a:rPr>
              <a:t>   </a:t>
            </a:r>
            <a:r>
              <a:rPr lang="zh-CN" altLang="en-US" sz="4000" b="1" u="sng" dirty="0" smtClean="0">
                <a:solidFill>
                  <a:prstClr val="black"/>
                </a:solidFill>
                <a:latin typeface="黑体" panose="02010600030101010101" pitchFamily="49" charset="-122"/>
                <a:ea typeface="黑体" panose="02010600030101010101" pitchFamily="49" charset="-122"/>
              </a:rPr>
              <a:t>简而言之</a:t>
            </a:r>
            <a:r>
              <a:rPr lang="zh-CN" altLang="en-US" sz="4000" b="1" u="sng" dirty="0">
                <a:solidFill>
                  <a:prstClr val="black"/>
                </a:solidFill>
                <a:latin typeface="黑体" panose="02010600030101010101" pitchFamily="49" charset="-122"/>
                <a:ea typeface="黑体" panose="02010600030101010101" pitchFamily="49" charset="-122"/>
              </a:rPr>
              <a:t>，新闻评论是就有价值的新闻事实和社会现象</a:t>
            </a:r>
            <a:r>
              <a:rPr lang="zh-CN" altLang="en-US" sz="4000" b="1" u="sng" dirty="0">
                <a:solidFill>
                  <a:srgbClr val="FF0000"/>
                </a:solidFill>
                <a:latin typeface="黑体" panose="02010600030101010101" pitchFamily="49" charset="-122"/>
                <a:ea typeface="黑体" panose="02010600030101010101" pitchFamily="49" charset="-122"/>
              </a:rPr>
              <a:t>发表意见以指导实践</a:t>
            </a:r>
            <a:r>
              <a:rPr lang="zh-CN" altLang="en-US" sz="4000" b="1" u="sng" dirty="0">
                <a:solidFill>
                  <a:prstClr val="black"/>
                </a:solidFill>
                <a:latin typeface="黑体" panose="02010600030101010101" pitchFamily="49" charset="-122"/>
                <a:ea typeface="黑体" panose="02010600030101010101" pitchFamily="49" charset="-122"/>
              </a:rPr>
              <a:t>的一种文体。</a:t>
            </a:r>
            <a:endParaRPr lang="zh-CN" altLang="en-US" sz="3600" b="1" u="sng" dirty="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25" y="-1872"/>
            <a:ext cx="5434149" cy="692922"/>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r>
              <a:rPr lang="zh-CN" altLang="en-US" sz="3200" b="1" dirty="0" smtClean="0">
                <a:solidFill>
                  <a:srgbClr val="0000FF"/>
                </a:solidFill>
                <a:latin typeface="黑体" panose="02010600030101010101" pitchFamily="49" charset="-122"/>
                <a:ea typeface="黑体" panose="02010600030101010101" pitchFamily="49" charset="-122"/>
              </a:rPr>
              <a:t>二、新闻评论的要求</a:t>
            </a:r>
            <a:endParaRPr lang="zh-CN" altLang="en-US" sz="3200" b="1" dirty="0">
              <a:solidFill>
                <a:srgbClr val="0000FF"/>
              </a:solidFill>
              <a:latin typeface="黑体" panose="02010600030101010101" pitchFamily="49" charset="-122"/>
              <a:ea typeface="黑体" panose="02010600030101010101" pitchFamily="49" charset="-122"/>
            </a:endParaRPr>
          </a:p>
        </p:txBody>
      </p:sp>
      <p:sp>
        <p:nvSpPr>
          <p:cNvPr id="13" name="矩形 12"/>
          <p:cNvSpPr/>
          <p:nvPr/>
        </p:nvSpPr>
        <p:spPr>
          <a:xfrm>
            <a:off x="193183" y="992463"/>
            <a:ext cx="8731875" cy="5509200"/>
          </a:xfrm>
          <a:prstGeom prst="rect">
            <a:avLst/>
          </a:prstGeom>
          <a:ln>
            <a:solidFill>
              <a:schemeClr val="tx1"/>
            </a:solidFill>
          </a:ln>
        </p:spPr>
        <p:txBody>
          <a:bodyPr wrap="square">
            <a:spAutoFit/>
          </a:bodyPr>
          <a:lstStyle/>
          <a:p>
            <a:pPr lvl="0" fontAlgn="base">
              <a:spcBef>
                <a:spcPct val="0"/>
              </a:spcBef>
              <a:spcAft>
                <a:spcPct val="0"/>
              </a:spcAft>
              <a:defRPr/>
            </a:pPr>
            <a:r>
              <a:rPr lang="zh-CN" altLang="en-US" sz="4400" b="1" dirty="0" smtClean="0">
                <a:solidFill>
                  <a:prstClr val="black"/>
                </a:solidFill>
                <a:latin typeface="黑体" panose="02010600030101010101" pitchFamily="49" charset="-122"/>
                <a:ea typeface="黑体" panose="02010600030101010101" pitchFamily="49" charset="-122"/>
              </a:rPr>
              <a:t>一</a:t>
            </a:r>
            <a:r>
              <a:rPr lang="zh-CN" altLang="en-US" sz="4400" b="1" dirty="0">
                <a:solidFill>
                  <a:prstClr val="black"/>
                </a:solidFill>
                <a:latin typeface="黑体" panose="02010600030101010101" pitchFamily="49" charset="-122"/>
                <a:ea typeface="黑体" panose="02010600030101010101" pitchFamily="49" charset="-122"/>
              </a:rPr>
              <a:t>、与其他评论一样，有</a:t>
            </a:r>
            <a:r>
              <a:rPr lang="zh-CN" altLang="en-US" sz="4400" b="1" dirty="0">
                <a:solidFill>
                  <a:srgbClr val="FF0000"/>
                </a:solidFill>
                <a:latin typeface="黑体" panose="02010600030101010101" pitchFamily="49" charset="-122"/>
                <a:ea typeface="黑体" panose="02010600030101010101" pitchFamily="49" charset="-122"/>
              </a:rPr>
              <a:t>论点，论据，论证</a:t>
            </a:r>
            <a:r>
              <a:rPr lang="zh-CN" altLang="en-US" sz="4400" b="1" dirty="0">
                <a:solidFill>
                  <a:prstClr val="black"/>
                </a:solidFill>
                <a:latin typeface="黑体" panose="02010600030101010101" pitchFamily="49" charset="-122"/>
                <a:ea typeface="黑体" panose="02010600030101010101" pitchFamily="49" charset="-122"/>
              </a:rPr>
              <a:t>三要素组成，具有</a:t>
            </a:r>
            <a:r>
              <a:rPr lang="zh-CN" altLang="en-US" sz="4400" b="1" dirty="0">
                <a:solidFill>
                  <a:srgbClr val="FF0000"/>
                </a:solidFill>
                <a:latin typeface="黑体" panose="02010600030101010101" pitchFamily="49" charset="-122"/>
                <a:ea typeface="黑体" panose="02010600030101010101" pitchFamily="49" charset="-122"/>
              </a:rPr>
              <a:t>政策性</a:t>
            </a:r>
            <a:r>
              <a:rPr lang="zh-CN" altLang="en-US" sz="4400" b="1" dirty="0">
                <a:solidFill>
                  <a:prstClr val="black"/>
                </a:solidFill>
                <a:latin typeface="黑体" panose="02010600030101010101" pitchFamily="49" charset="-122"/>
                <a:ea typeface="黑体" panose="02010600030101010101" pitchFamily="49" charset="-122"/>
              </a:rPr>
              <a:t>，</a:t>
            </a:r>
            <a:r>
              <a:rPr lang="zh-CN" altLang="en-US" sz="4400" b="1" dirty="0">
                <a:solidFill>
                  <a:srgbClr val="FF0000"/>
                </a:solidFill>
                <a:latin typeface="黑体" panose="02010600030101010101" pitchFamily="49" charset="-122"/>
                <a:ea typeface="黑体" panose="02010600030101010101" pitchFamily="49" charset="-122"/>
              </a:rPr>
              <a:t>针对性</a:t>
            </a:r>
            <a:r>
              <a:rPr lang="zh-CN" altLang="en-US" sz="4400" b="1" dirty="0">
                <a:solidFill>
                  <a:prstClr val="black"/>
                </a:solidFill>
                <a:latin typeface="黑体" panose="02010600030101010101" pitchFamily="49" charset="-122"/>
                <a:ea typeface="黑体" panose="02010600030101010101" pitchFamily="49" charset="-122"/>
              </a:rPr>
              <a:t>和</a:t>
            </a:r>
            <a:r>
              <a:rPr lang="zh-CN" altLang="en-US" sz="4400" b="1" dirty="0">
                <a:solidFill>
                  <a:srgbClr val="FF0000"/>
                </a:solidFill>
                <a:latin typeface="黑体" panose="02010600030101010101" pitchFamily="49" charset="-122"/>
                <a:ea typeface="黑体" panose="02010600030101010101" pitchFamily="49" charset="-122"/>
              </a:rPr>
              <a:t>准确性</a:t>
            </a:r>
            <a:r>
              <a:rPr lang="en-US" altLang="zh-CN" sz="4400" b="1" dirty="0" smtClean="0">
                <a:solidFill>
                  <a:prstClr val="black"/>
                </a:solidFill>
                <a:latin typeface="黑体" panose="02010600030101010101" pitchFamily="49" charset="-122"/>
                <a:ea typeface="黑体" panose="02010600030101010101" pitchFamily="49" charset="-122"/>
              </a:rPr>
              <a:t>;</a:t>
            </a:r>
            <a:endParaRPr lang="en-US" altLang="zh-CN" sz="4400" b="1" dirty="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zh-CN" altLang="en-US" sz="4400" b="1" dirty="0">
                <a:solidFill>
                  <a:prstClr val="black"/>
                </a:solidFill>
                <a:latin typeface="黑体" panose="02010600030101010101" pitchFamily="49" charset="-122"/>
                <a:ea typeface="黑体" panose="02010600030101010101" pitchFamily="49" charset="-122"/>
              </a:rPr>
              <a:t>二、在有限的篇幅中，主要靠</a:t>
            </a:r>
            <a:r>
              <a:rPr lang="zh-CN" altLang="en-US" sz="4400" b="1" dirty="0">
                <a:solidFill>
                  <a:srgbClr val="FF0000"/>
                </a:solidFill>
                <a:latin typeface="黑体" panose="02010600030101010101" pitchFamily="49" charset="-122"/>
                <a:ea typeface="黑体" panose="02010600030101010101" pitchFamily="49" charset="-122"/>
              </a:rPr>
              <a:t>独特的见解</a:t>
            </a:r>
            <a:r>
              <a:rPr lang="zh-CN" altLang="en-US" sz="4400" b="1" dirty="0">
                <a:solidFill>
                  <a:prstClr val="black"/>
                </a:solidFill>
                <a:latin typeface="黑体" panose="02010600030101010101" pitchFamily="49" charset="-122"/>
                <a:ea typeface="黑体" panose="02010600030101010101" pitchFamily="49" charset="-122"/>
              </a:rPr>
              <a:t>吸引读者</a:t>
            </a:r>
            <a:r>
              <a:rPr lang="en-US" altLang="zh-CN" sz="4400" b="1" dirty="0" smtClean="0">
                <a:solidFill>
                  <a:prstClr val="black"/>
                </a:solidFill>
                <a:latin typeface="黑体" panose="02010600030101010101" pitchFamily="49" charset="-122"/>
                <a:ea typeface="黑体" panose="02010600030101010101" pitchFamily="49" charset="-122"/>
              </a:rPr>
              <a:t>;</a:t>
            </a:r>
            <a:endParaRPr lang="en-US" altLang="zh-CN" sz="4400" b="1" dirty="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zh-CN" altLang="en-US" sz="4400" b="1" dirty="0">
                <a:solidFill>
                  <a:prstClr val="black"/>
                </a:solidFill>
                <a:latin typeface="黑体" panose="02010600030101010101" pitchFamily="49" charset="-122"/>
                <a:ea typeface="黑体" panose="02010600030101010101" pitchFamily="49" charset="-122"/>
              </a:rPr>
              <a:t>三、立意</a:t>
            </a:r>
            <a:r>
              <a:rPr lang="zh-CN" altLang="en-US" sz="4400" b="1" dirty="0">
                <a:solidFill>
                  <a:srgbClr val="FF0000"/>
                </a:solidFill>
                <a:latin typeface="黑体" panose="02010600030101010101" pitchFamily="49" charset="-122"/>
                <a:ea typeface="黑体" panose="02010600030101010101" pitchFamily="49" charset="-122"/>
              </a:rPr>
              <a:t>新颖</a:t>
            </a:r>
            <a:r>
              <a:rPr lang="zh-CN" altLang="en-US" sz="4400" b="1" dirty="0">
                <a:solidFill>
                  <a:prstClr val="black"/>
                </a:solidFill>
                <a:latin typeface="黑体" panose="02010600030101010101" pitchFamily="49" charset="-122"/>
                <a:ea typeface="黑体" panose="02010600030101010101" pitchFamily="49" charset="-122"/>
              </a:rPr>
              <a:t>，论述</a:t>
            </a:r>
            <a:r>
              <a:rPr lang="zh-CN" altLang="en-US" sz="4400" b="1" dirty="0">
                <a:solidFill>
                  <a:srgbClr val="FF0000"/>
                </a:solidFill>
                <a:latin typeface="黑体" panose="02010600030101010101" pitchFamily="49" charset="-122"/>
                <a:ea typeface="黑体" panose="02010600030101010101" pitchFamily="49" charset="-122"/>
              </a:rPr>
              <a:t>精当</a:t>
            </a:r>
            <a:r>
              <a:rPr lang="zh-CN" altLang="en-US" sz="4400" b="1" dirty="0">
                <a:solidFill>
                  <a:prstClr val="black"/>
                </a:solidFill>
                <a:latin typeface="黑体" panose="02010600030101010101" pitchFamily="49" charset="-122"/>
                <a:ea typeface="黑体" panose="02010600030101010101" pitchFamily="49" charset="-122"/>
              </a:rPr>
              <a:t>，</a:t>
            </a:r>
            <a:r>
              <a:rPr lang="zh-CN" altLang="en-US" sz="4400" b="1" dirty="0">
                <a:solidFill>
                  <a:srgbClr val="FF0000"/>
                </a:solidFill>
                <a:latin typeface="黑体" panose="02010600030101010101" pitchFamily="49" charset="-122"/>
                <a:ea typeface="黑体" panose="02010600030101010101" pitchFamily="49" charset="-122"/>
              </a:rPr>
              <a:t>文采</a:t>
            </a:r>
            <a:r>
              <a:rPr lang="zh-CN" altLang="en-US" sz="4400" b="1" dirty="0">
                <a:solidFill>
                  <a:prstClr val="black"/>
                </a:solidFill>
                <a:latin typeface="黑体" panose="02010600030101010101" pitchFamily="49" charset="-122"/>
                <a:ea typeface="黑体" panose="02010600030101010101" pitchFamily="49" charset="-122"/>
              </a:rPr>
              <a:t>斐然</a:t>
            </a:r>
            <a:r>
              <a:rPr lang="en-US" altLang="zh-CN" sz="4400" b="1" dirty="0" smtClean="0">
                <a:solidFill>
                  <a:prstClr val="black"/>
                </a:solidFill>
                <a:latin typeface="黑体" panose="02010600030101010101" pitchFamily="49" charset="-122"/>
                <a:ea typeface="黑体" panose="02010600030101010101" pitchFamily="49" charset="-122"/>
              </a:rPr>
              <a:t>;</a:t>
            </a:r>
            <a:endParaRPr lang="en-US" altLang="zh-CN" sz="4400" b="1" dirty="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zh-CN" altLang="en-US" sz="4400" b="1" dirty="0">
                <a:solidFill>
                  <a:prstClr val="black"/>
                </a:solidFill>
                <a:latin typeface="黑体" panose="02010600030101010101" pitchFamily="49" charset="-122"/>
                <a:ea typeface="黑体" panose="02010600030101010101" pitchFamily="49" charset="-122"/>
              </a:rPr>
              <a:t>四、主要面向</a:t>
            </a:r>
            <a:r>
              <a:rPr lang="zh-CN" altLang="en-US" sz="4400" b="1" dirty="0">
                <a:solidFill>
                  <a:srgbClr val="FF0000"/>
                </a:solidFill>
                <a:latin typeface="黑体" panose="02010600030101010101" pitchFamily="49" charset="-122"/>
                <a:ea typeface="黑体" panose="02010600030101010101" pitchFamily="49" charset="-122"/>
              </a:rPr>
              <a:t>广大群众</a:t>
            </a:r>
            <a:r>
              <a:rPr lang="zh-CN" altLang="en-US" sz="4400" b="1" dirty="0">
                <a:solidFill>
                  <a:prstClr val="black"/>
                </a:solidFill>
                <a:latin typeface="黑体" panose="02010600030101010101" pitchFamily="49" charset="-122"/>
                <a:ea typeface="黑体" panose="02010600030101010101" pitchFamily="49" charset="-122"/>
              </a:rPr>
              <a:t>。</a:t>
            </a:r>
            <a:endParaRPr lang="zh-CN" altLang="en-US" sz="4400" b="1" dirty="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bg/>
                                          </p:spTgt>
                                        </p:tgtEl>
                                        <p:attrNameLst>
                                          <p:attrName>style.visibility</p:attrName>
                                        </p:attrNameLst>
                                      </p:cBhvr>
                                      <p:to>
                                        <p:strVal val="visible"/>
                                      </p:to>
                                    </p:set>
                                    <p:animEffect transition="in" filter="wipe(down)">
                                      <p:cBhvr>
                                        <p:cTn id="10" dur="500"/>
                                        <p:tgtEl>
                                          <p:spTgt spid="13">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wipe(down)">
                                      <p:cBhvr>
                                        <p:cTn id="13" dur="500"/>
                                        <p:tgtEl>
                                          <p:spTgt spid="13">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wipe(down)">
                                      <p:cBhvr>
                                        <p:cTn id="16" dur="500"/>
                                        <p:tgtEl>
                                          <p:spTgt spid="13">
                                            <p:txEl>
                                              <p:pRg st="1" end="1"/>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wipe(down)">
                                      <p:cBhvr>
                                        <p:cTn id="19" dur="500"/>
                                        <p:tgtEl>
                                          <p:spTgt spid="13">
                                            <p:txEl>
                                              <p:pRg st="2" end="2"/>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wipe(down)">
                                      <p:cBhvr>
                                        <p:cTn id="22" dur="500"/>
                                        <p:tgtEl>
                                          <p:spTgt spid="13">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uiExpand="1" build="p"/>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25" y="-1872"/>
            <a:ext cx="6104219" cy="692922"/>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r>
              <a:rPr lang="zh-CN" altLang="en-US" sz="3600" b="1" dirty="0" smtClean="0">
                <a:solidFill>
                  <a:srgbClr val="0000FF"/>
                </a:solidFill>
                <a:latin typeface="黑体" panose="02010600030101010101" pitchFamily="49" charset="-122"/>
                <a:ea typeface="黑体" panose="02010600030101010101" pitchFamily="49" charset="-122"/>
              </a:rPr>
              <a:t>三、新闻评论的类型</a:t>
            </a:r>
            <a:endParaRPr lang="zh-CN" altLang="en-US" sz="3600" b="1" dirty="0">
              <a:solidFill>
                <a:srgbClr val="0000FF"/>
              </a:solidFill>
              <a:latin typeface="黑体" panose="02010600030101010101" pitchFamily="49" charset="-122"/>
              <a:ea typeface="黑体" panose="02010600030101010101" pitchFamily="49" charset="-122"/>
            </a:endParaRPr>
          </a:p>
        </p:txBody>
      </p:sp>
      <p:sp>
        <p:nvSpPr>
          <p:cNvPr id="13" name="矩形 12"/>
          <p:cNvSpPr/>
          <p:nvPr/>
        </p:nvSpPr>
        <p:spPr>
          <a:xfrm>
            <a:off x="26125" y="948627"/>
            <a:ext cx="9117875" cy="3476625"/>
          </a:xfrm>
          <a:prstGeom prst="rect">
            <a:avLst/>
          </a:prstGeom>
          <a:ln>
            <a:solidFill>
              <a:schemeClr val="tx1"/>
            </a:solidFill>
          </a:ln>
        </p:spPr>
        <p:txBody>
          <a:bodyPr wrap="square">
            <a:spAutoFit/>
          </a:bodyPr>
          <a:lstStyle/>
          <a:p>
            <a:pPr fontAlgn="base">
              <a:spcBef>
                <a:spcPct val="0"/>
              </a:spcBef>
              <a:spcAft>
                <a:spcPct val="0"/>
              </a:spcAft>
              <a:defRPr/>
            </a:pPr>
            <a:r>
              <a:rPr lang="zh-CN" altLang="en-US" sz="4400" b="1" dirty="0">
                <a:solidFill>
                  <a:prstClr val="black"/>
                </a:solidFill>
                <a:latin typeface="黑体" panose="02010600030101010101" pitchFamily="49" charset="-122"/>
                <a:ea typeface="黑体" panose="02010600030101010101" pitchFamily="49" charset="-122"/>
              </a:rPr>
              <a:t>它属于</a:t>
            </a:r>
            <a:r>
              <a:rPr lang="zh-CN" altLang="en-US" sz="4400" b="1" dirty="0">
                <a:solidFill>
                  <a:srgbClr val="FF0000"/>
                </a:solidFill>
                <a:latin typeface="黑体" panose="02010600030101010101" pitchFamily="49" charset="-122"/>
                <a:ea typeface="黑体" panose="02010600030101010101" pitchFamily="49" charset="-122"/>
              </a:rPr>
              <a:t>论说文的范畴</a:t>
            </a:r>
            <a:r>
              <a:rPr lang="zh-CN" altLang="en-US" sz="4400" b="1" dirty="0" smtClean="0">
                <a:solidFill>
                  <a:prstClr val="black"/>
                </a:solidFill>
                <a:latin typeface="黑体" panose="02010600030101010101" pitchFamily="49" charset="-122"/>
                <a:ea typeface="黑体" panose="02010600030101010101" pitchFamily="49" charset="-122"/>
              </a:rPr>
              <a:t>。</a:t>
            </a:r>
            <a:endParaRPr lang="en-US" altLang="zh-CN" sz="4400" b="1" dirty="0" smtClean="0">
              <a:solidFill>
                <a:prstClr val="black"/>
              </a:solidFill>
              <a:latin typeface="黑体" panose="02010600030101010101" pitchFamily="49" charset="-122"/>
              <a:ea typeface="黑体" panose="02010600030101010101" pitchFamily="49" charset="-122"/>
            </a:endParaRPr>
          </a:p>
          <a:p>
            <a:pPr fontAlgn="base">
              <a:spcBef>
                <a:spcPct val="0"/>
              </a:spcBef>
              <a:spcAft>
                <a:spcPct val="0"/>
              </a:spcAft>
              <a:defRPr/>
            </a:pPr>
            <a:endParaRPr lang="zh-CN" altLang="en-US" sz="4400" b="1" dirty="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zh-CN" altLang="en-US" sz="4400" b="1" u="sng" dirty="0" smtClean="0">
                <a:solidFill>
                  <a:prstClr val="black"/>
                </a:solidFill>
                <a:latin typeface="黑体" panose="02010600030101010101" pitchFamily="49" charset="-122"/>
                <a:ea typeface="黑体" panose="02010600030101010101" pitchFamily="49" charset="-122"/>
              </a:rPr>
              <a:t>新闻</a:t>
            </a:r>
            <a:r>
              <a:rPr lang="zh-CN" altLang="en-US" sz="4400" b="1" u="sng" dirty="0">
                <a:solidFill>
                  <a:prstClr val="black"/>
                </a:solidFill>
                <a:latin typeface="黑体" panose="02010600030101010101" pitchFamily="49" charset="-122"/>
                <a:ea typeface="黑体" panose="02010600030101010101" pitchFamily="49" charset="-122"/>
              </a:rPr>
              <a:t>评论的</a:t>
            </a:r>
            <a:r>
              <a:rPr lang="zh-CN" altLang="en-US" sz="4400" b="1" u="sng" dirty="0">
                <a:solidFill>
                  <a:srgbClr val="FF0000"/>
                </a:solidFill>
                <a:latin typeface="黑体" panose="02010600030101010101" pitchFamily="49" charset="-122"/>
                <a:ea typeface="黑体" panose="02010600030101010101" pitchFamily="49" charset="-122"/>
              </a:rPr>
              <a:t>类型</a:t>
            </a:r>
            <a:r>
              <a:rPr lang="zh-CN" altLang="en-US" sz="4400" b="1" u="sng" dirty="0">
                <a:solidFill>
                  <a:prstClr val="black"/>
                </a:solidFill>
                <a:latin typeface="黑体" panose="02010600030101010101" pitchFamily="49" charset="-122"/>
                <a:ea typeface="黑体" panose="02010600030101010101" pitchFamily="49" charset="-122"/>
              </a:rPr>
              <a:t>：社论、评论员文章、记者述评、短评、编者按、思想评论等</a:t>
            </a:r>
            <a:r>
              <a:rPr lang="zh-CN" altLang="en-US" sz="4400" b="1" dirty="0">
                <a:solidFill>
                  <a:prstClr val="black"/>
                </a:solidFill>
                <a:latin typeface="黑体" panose="02010600030101010101" pitchFamily="49" charset="-122"/>
                <a:ea typeface="黑体" panose="02010600030101010101" pitchFamily="49" charset="-122"/>
              </a:rPr>
              <a:t>。 </a:t>
            </a:r>
            <a:endParaRPr lang="en-US" altLang="zh-CN" sz="4400" b="1" dirty="0" smtClean="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bg/>
                                          </p:spTgt>
                                        </p:tgtEl>
                                        <p:attrNameLst>
                                          <p:attrName>style.visibility</p:attrName>
                                        </p:attrNameLst>
                                      </p:cBhvr>
                                      <p:to>
                                        <p:strVal val="visible"/>
                                      </p:to>
                                    </p:set>
                                    <p:animEffect transition="in" filter="wipe(down)">
                                      <p:cBhvr>
                                        <p:cTn id="10" dur="500"/>
                                        <p:tgtEl>
                                          <p:spTgt spid="13">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wipe(down)">
                                      <p:cBhvr>
                                        <p:cTn id="13" dur="500"/>
                                        <p:tgtEl>
                                          <p:spTgt spid="13">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xEl>
                                              <p:pRg st="2" end="2"/>
                                            </p:txEl>
                                          </p:spTgt>
                                        </p:tgtEl>
                                        <p:attrNameLst>
                                          <p:attrName>style.visibility</p:attrName>
                                        </p:attrNameLst>
                                      </p:cBhvr>
                                      <p:to>
                                        <p:strVal val="visible"/>
                                      </p:to>
                                    </p:set>
                                    <p:animEffect transition="in" filter="wipe(down)">
                                      <p:cBhvr>
                                        <p:cTn id="16" dur="500"/>
                                        <p:tgtEl>
                                          <p:spTgt spid="13">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uiExpand="1" build="p"/>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25" y="-1872"/>
            <a:ext cx="5679215" cy="692922"/>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r>
              <a:rPr lang="zh-CN" altLang="en-US" sz="3200" b="1" dirty="0" smtClean="0">
                <a:solidFill>
                  <a:srgbClr val="0000FF"/>
                </a:solidFill>
                <a:latin typeface="黑体" panose="02010600030101010101" pitchFamily="49" charset="-122"/>
                <a:ea typeface="黑体" panose="02010600030101010101" pitchFamily="49" charset="-122"/>
              </a:rPr>
              <a:t>四、新闻评论的特点</a:t>
            </a:r>
            <a:endParaRPr lang="zh-CN" altLang="en-US" sz="3200" b="1" dirty="0">
              <a:solidFill>
                <a:srgbClr val="0000FF"/>
              </a:solidFill>
              <a:latin typeface="黑体" panose="02010600030101010101" pitchFamily="49" charset="-122"/>
              <a:ea typeface="黑体" panose="02010600030101010101" pitchFamily="49" charset="-122"/>
            </a:endParaRPr>
          </a:p>
        </p:txBody>
      </p:sp>
      <p:sp>
        <p:nvSpPr>
          <p:cNvPr id="13" name="矩形 12"/>
          <p:cNvSpPr/>
          <p:nvPr/>
        </p:nvSpPr>
        <p:spPr>
          <a:xfrm>
            <a:off x="218941" y="825039"/>
            <a:ext cx="8731875" cy="5632311"/>
          </a:xfrm>
          <a:prstGeom prst="rect">
            <a:avLst/>
          </a:prstGeom>
          <a:ln>
            <a:solidFill>
              <a:schemeClr val="tx1"/>
            </a:solidFill>
          </a:ln>
        </p:spPr>
        <p:txBody>
          <a:bodyPr wrap="square">
            <a:spAutoFit/>
          </a:bodyPr>
          <a:lstStyle/>
          <a:p>
            <a:pPr lvl="0" fontAlgn="base">
              <a:spcBef>
                <a:spcPct val="0"/>
              </a:spcBef>
              <a:spcAft>
                <a:spcPct val="0"/>
              </a:spcAft>
              <a:defRPr/>
            </a:pPr>
            <a:r>
              <a:rPr lang="en-US" altLang="zh-CN" sz="3600" b="1" dirty="0" smtClean="0">
                <a:solidFill>
                  <a:prstClr val="black"/>
                </a:solidFill>
                <a:latin typeface="黑体" panose="02010600030101010101" pitchFamily="49" charset="-122"/>
                <a:ea typeface="黑体" panose="02010600030101010101" pitchFamily="49" charset="-122"/>
              </a:rPr>
              <a:t>1</a:t>
            </a:r>
            <a:r>
              <a:rPr lang="zh-CN" altLang="en-US" sz="3600" b="1" dirty="0">
                <a:solidFill>
                  <a:prstClr val="black"/>
                </a:solidFill>
                <a:latin typeface="黑体" panose="02010600030101010101" pitchFamily="49" charset="-122"/>
                <a:ea typeface="黑体" panose="02010600030101010101" pitchFamily="49" charset="-122"/>
              </a:rPr>
              <a:t>） </a:t>
            </a:r>
            <a:r>
              <a:rPr lang="zh-CN" altLang="en-US" sz="3600" b="1" dirty="0" smtClean="0">
                <a:solidFill>
                  <a:prstClr val="black"/>
                </a:solidFill>
                <a:latin typeface="黑体" panose="02010600030101010101" pitchFamily="49" charset="-122"/>
                <a:ea typeface="黑体" panose="02010600030101010101" pitchFamily="49" charset="-122"/>
              </a:rPr>
              <a:t>具有</a:t>
            </a:r>
            <a:r>
              <a:rPr lang="zh-CN" altLang="en-US" sz="3600" b="1" dirty="0">
                <a:solidFill>
                  <a:srgbClr val="FF0000"/>
                </a:solidFill>
                <a:latin typeface="黑体" panose="02010600030101010101" pitchFamily="49" charset="-122"/>
                <a:ea typeface="黑体" panose="02010600030101010101" pitchFamily="49" charset="-122"/>
              </a:rPr>
              <a:t>新闻性</a:t>
            </a:r>
            <a:r>
              <a:rPr lang="zh-CN" altLang="en-US" sz="3600" b="1" dirty="0" smtClean="0">
                <a:solidFill>
                  <a:prstClr val="black"/>
                </a:solidFill>
                <a:latin typeface="黑体" panose="02010600030101010101" pitchFamily="49" charset="-122"/>
                <a:ea typeface="黑体" panose="02010600030101010101" pitchFamily="49" charset="-122"/>
              </a:rPr>
              <a:t>，讲究时效性。</a:t>
            </a:r>
            <a:endParaRPr lang="en-US" altLang="zh-CN" sz="3600" b="1" dirty="0" smtClean="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en-US" altLang="zh-CN" sz="3600" b="1" dirty="0" smtClean="0">
                <a:solidFill>
                  <a:prstClr val="black"/>
                </a:solidFill>
                <a:latin typeface="黑体" panose="02010600030101010101" pitchFamily="49" charset="-122"/>
                <a:ea typeface="黑体" panose="02010600030101010101" pitchFamily="49" charset="-122"/>
              </a:rPr>
              <a:t>2</a:t>
            </a:r>
            <a:r>
              <a:rPr lang="zh-CN" altLang="en-US" sz="3600" b="1" dirty="0">
                <a:solidFill>
                  <a:prstClr val="black"/>
                </a:solidFill>
                <a:latin typeface="黑体" panose="02010600030101010101" pitchFamily="49" charset="-122"/>
                <a:ea typeface="黑体" panose="02010600030101010101" pitchFamily="49" charset="-122"/>
              </a:rPr>
              <a:t>） 新闻评论具有</a:t>
            </a:r>
            <a:r>
              <a:rPr lang="zh-CN" altLang="en-US" sz="3600" b="1" dirty="0">
                <a:solidFill>
                  <a:srgbClr val="FF0000"/>
                </a:solidFill>
                <a:latin typeface="黑体" panose="02010600030101010101" pitchFamily="49" charset="-122"/>
                <a:ea typeface="黑体" panose="02010600030101010101" pitchFamily="49" charset="-122"/>
              </a:rPr>
              <a:t>信息性</a:t>
            </a:r>
            <a:r>
              <a:rPr lang="zh-CN" altLang="en-US" sz="3600" b="1" dirty="0" smtClean="0">
                <a:solidFill>
                  <a:prstClr val="black"/>
                </a:solidFill>
                <a:latin typeface="黑体" panose="02010600030101010101" pitchFamily="49" charset="-122"/>
                <a:ea typeface="黑体" panose="02010600030101010101" pitchFamily="49" charset="-122"/>
              </a:rPr>
              <a:t>，评论</a:t>
            </a:r>
            <a:r>
              <a:rPr lang="zh-CN" altLang="en-US" sz="3600" b="1" dirty="0">
                <a:solidFill>
                  <a:prstClr val="black"/>
                </a:solidFill>
                <a:latin typeface="黑体" panose="02010600030101010101" pitchFamily="49" charset="-122"/>
                <a:ea typeface="黑体" panose="02010600030101010101" pitchFamily="49" charset="-122"/>
              </a:rPr>
              <a:t>所传达的一定的社会、政治、经济和政策方面的信息，反馈一定的受众信息。 </a:t>
            </a:r>
            <a:endParaRPr lang="zh-CN" altLang="en-US" sz="3600" b="1" dirty="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en-US" altLang="zh-CN" sz="3600" b="1" dirty="0" smtClean="0">
                <a:solidFill>
                  <a:prstClr val="black"/>
                </a:solidFill>
                <a:latin typeface="黑体" panose="02010600030101010101" pitchFamily="49" charset="-122"/>
                <a:ea typeface="黑体" panose="02010600030101010101" pitchFamily="49" charset="-122"/>
              </a:rPr>
              <a:t>3</a:t>
            </a:r>
            <a:r>
              <a:rPr lang="zh-CN" altLang="en-US" sz="3600" b="1" dirty="0">
                <a:solidFill>
                  <a:prstClr val="black"/>
                </a:solidFill>
                <a:latin typeface="黑体" panose="02010600030101010101" pitchFamily="49" charset="-122"/>
                <a:ea typeface="黑体" panose="02010600030101010101" pitchFamily="49" charset="-122"/>
              </a:rPr>
              <a:t>）新闻评论具有</a:t>
            </a:r>
            <a:r>
              <a:rPr lang="zh-CN" altLang="en-US" sz="3600" b="1" dirty="0">
                <a:solidFill>
                  <a:srgbClr val="FF0000"/>
                </a:solidFill>
                <a:latin typeface="黑体" panose="02010600030101010101" pitchFamily="49" charset="-122"/>
                <a:ea typeface="黑体" panose="02010600030101010101" pitchFamily="49" charset="-122"/>
              </a:rPr>
              <a:t>现实性</a:t>
            </a:r>
            <a:r>
              <a:rPr lang="zh-CN" altLang="en-US" sz="3600" b="1" dirty="0" smtClean="0">
                <a:solidFill>
                  <a:prstClr val="black"/>
                </a:solidFill>
                <a:latin typeface="黑体" panose="02010600030101010101" pitchFamily="49" charset="-122"/>
                <a:ea typeface="黑体" panose="02010600030101010101" pitchFamily="49" charset="-122"/>
              </a:rPr>
              <a:t>，从</a:t>
            </a:r>
            <a:r>
              <a:rPr lang="zh-CN" altLang="en-US" sz="3600" b="1" dirty="0">
                <a:solidFill>
                  <a:prstClr val="black"/>
                </a:solidFill>
                <a:latin typeface="黑体" panose="02010600030101010101" pitchFamily="49" charset="-122"/>
                <a:ea typeface="黑体" panose="02010600030101010101" pitchFamily="49" charset="-122"/>
              </a:rPr>
              <a:t>社会现实</a:t>
            </a:r>
            <a:r>
              <a:rPr lang="zh-CN" altLang="en-US" sz="3600" b="1" dirty="0" smtClean="0">
                <a:solidFill>
                  <a:prstClr val="black"/>
                </a:solidFill>
                <a:latin typeface="黑体" panose="02010600030101010101" pitchFamily="49" charset="-122"/>
                <a:ea typeface="黑体" panose="02010600030101010101" pitchFamily="49" charset="-122"/>
              </a:rPr>
              <a:t>出发。 </a:t>
            </a:r>
            <a:endParaRPr lang="zh-CN" altLang="en-US" sz="3600" b="1" dirty="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en-US" altLang="zh-CN" sz="3600" b="1" dirty="0" smtClean="0">
                <a:solidFill>
                  <a:prstClr val="black"/>
                </a:solidFill>
                <a:latin typeface="黑体" panose="02010600030101010101" pitchFamily="49" charset="-122"/>
                <a:ea typeface="黑体" panose="02010600030101010101" pitchFamily="49" charset="-122"/>
              </a:rPr>
              <a:t>4</a:t>
            </a:r>
            <a:r>
              <a:rPr lang="zh-CN" altLang="en-US" sz="3600" b="1" dirty="0">
                <a:solidFill>
                  <a:prstClr val="black"/>
                </a:solidFill>
                <a:latin typeface="黑体" panose="02010600030101010101" pitchFamily="49" charset="-122"/>
                <a:ea typeface="黑体" panose="02010600030101010101" pitchFamily="49" charset="-122"/>
              </a:rPr>
              <a:t>）新闻评论具有</a:t>
            </a:r>
            <a:r>
              <a:rPr lang="zh-CN" altLang="en-US" sz="3600" b="1" dirty="0">
                <a:solidFill>
                  <a:srgbClr val="FF0000"/>
                </a:solidFill>
                <a:latin typeface="黑体" panose="02010600030101010101" pitchFamily="49" charset="-122"/>
                <a:ea typeface="黑体" panose="02010600030101010101" pitchFamily="49" charset="-122"/>
              </a:rPr>
              <a:t>政论性</a:t>
            </a:r>
            <a:r>
              <a:rPr lang="zh-CN" altLang="en-US" sz="3600" b="1" dirty="0" smtClean="0">
                <a:solidFill>
                  <a:prstClr val="black"/>
                </a:solidFill>
                <a:latin typeface="黑体" panose="02010600030101010101" pitchFamily="49" charset="-122"/>
                <a:ea typeface="黑体" panose="02010600030101010101" pitchFamily="49" charset="-122"/>
              </a:rPr>
              <a:t>，阐明</a:t>
            </a:r>
            <a:r>
              <a:rPr lang="zh-CN" altLang="en-US" sz="3600" b="1" dirty="0">
                <a:solidFill>
                  <a:prstClr val="black"/>
                </a:solidFill>
                <a:latin typeface="黑体" panose="02010600030101010101" pitchFamily="49" charset="-122"/>
                <a:ea typeface="黑体" panose="02010600030101010101" pitchFamily="49" charset="-122"/>
              </a:rPr>
              <a:t>立场，表明观点，明确政治方向。 </a:t>
            </a:r>
            <a:endParaRPr lang="zh-CN" altLang="en-US" sz="3600" b="1" dirty="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en-US" altLang="zh-CN" sz="3600" b="1" dirty="0" smtClean="0">
                <a:solidFill>
                  <a:prstClr val="black"/>
                </a:solidFill>
                <a:latin typeface="黑体" panose="02010600030101010101" pitchFamily="49" charset="-122"/>
                <a:ea typeface="黑体" panose="02010600030101010101" pitchFamily="49" charset="-122"/>
              </a:rPr>
              <a:t>5</a:t>
            </a:r>
            <a:r>
              <a:rPr lang="zh-CN" altLang="en-US" sz="3600" b="1" dirty="0">
                <a:solidFill>
                  <a:prstClr val="black"/>
                </a:solidFill>
                <a:latin typeface="黑体" panose="02010600030101010101" pitchFamily="49" charset="-122"/>
                <a:ea typeface="黑体" panose="02010600030101010101" pitchFamily="49" charset="-122"/>
              </a:rPr>
              <a:t>）新闻评论具有</a:t>
            </a:r>
            <a:r>
              <a:rPr lang="zh-CN" altLang="en-US" sz="3600" b="1" dirty="0">
                <a:solidFill>
                  <a:srgbClr val="FF0000"/>
                </a:solidFill>
                <a:latin typeface="黑体" panose="02010600030101010101" pitchFamily="49" charset="-122"/>
                <a:ea typeface="黑体" panose="02010600030101010101" pitchFamily="49" charset="-122"/>
              </a:rPr>
              <a:t>群众性</a:t>
            </a:r>
            <a:r>
              <a:rPr lang="zh-CN" altLang="en-US" sz="3600" b="1" dirty="0" smtClean="0">
                <a:solidFill>
                  <a:prstClr val="black"/>
                </a:solidFill>
                <a:latin typeface="黑体" panose="02010600030101010101" pitchFamily="49" charset="-122"/>
                <a:ea typeface="黑体" panose="02010600030101010101" pitchFamily="49" charset="-122"/>
              </a:rPr>
              <a:t>，具体</a:t>
            </a:r>
            <a:r>
              <a:rPr lang="zh-CN" altLang="en-US" sz="3600" b="1" dirty="0">
                <a:solidFill>
                  <a:prstClr val="black"/>
                </a:solidFill>
                <a:latin typeface="黑体" panose="02010600030101010101" pitchFamily="49" charset="-122"/>
                <a:ea typeface="黑体" panose="02010600030101010101" pitchFamily="49" charset="-122"/>
              </a:rPr>
              <a:t>问题具体</a:t>
            </a:r>
            <a:r>
              <a:rPr lang="zh-CN" altLang="en-US" sz="3600" b="1" dirty="0" smtClean="0">
                <a:solidFill>
                  <a:prstClr val="black"/>
                </a:solidFill>
                <a:latin typeface="黑体" panose="02010600030101010101" pitchFamily="49" charset="-122"/>
                <a:ea typeface="黑体" panose="02010600030101010101" pitchFamily="49" charset="-122"/>
              </a:rPr>
              <a:t>分析，力戒</a:t>
            </a:r>
            <a:r>
              <a:rPr lang="zh-CN" altLang="en-US" sz="3600" b="1" dirty="0">
                <a:solidFill>
                  <a:prstClr val="black"/>
                </a:solidFill>
                <a:latin typeface="黑体" panose="02010600030101010101" pitchFamily="49" charset="-122"/>
                <a:ea typeface="黑体" panose="02010600030101010101" pitchFamily="49" charset="-122"/>
              </a:rPr>
              <a:t>片面和绝对化。 </a:t>
            </a:r>
            <a:endParaRPr lang="zh-CN" altLang="en-US" sz="3600" b="1" dirty="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zh-CN" altLang="en-US" sz="3600" b="1" dirty="0">
                <a:solidFill>
                  <a:prstClr val="black"/>
                </a:solidFill>
                <a:latin typeface="黑体" panose="02010600030101010101" pitchFamily="49" charset="-122"/>
                <a:ea typeface="黑体" panose="02010600030101010101" pitchFamily="49" charset="-122"/>
              </a:rPr>
              <a:t>　　</a:t>
            </a:r>
            <a:endParaRPr lang="zh-CN" altLang="en-US" sz="3600" b="1" dirty="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bg/>
                                          </p:spTgt>
                                        </p:tgtEl>
                                        <p:attrNameLst>
                                          <p:attrName>style.visibility</p:attrName>
                                        </p:attrNameLst>
                                      </p:cBhvr>
                                      <p:to>
                                        <p:strVal val="visible"/>
                                      </p:to>
                                    </p:set>
                                    <p:animEffect transition="in" filter="wipe(down)">
                                      <p:cBhvr>
                                        <p:cTn id="10" dur="500"/>
                                        <p:tgtEl>
                                          <p:spTgt spid="13">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wipe(down)">
                                      <p:cBhvr>
                                        <p:cTn id="13" dur="500"/>
                                        <p:tgtEl>
                                          <p:spTgt spid="13">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wipe(down)">
                                      <p:cBhvr>
                                        <p:cTn id="16" dur="500"/>
                                        <p:tgtEl>
                                          <p:spTgt spid="13">
                                            <p:txEl>
                                              <p:pRg st="1" end="1"/>
                                            </p:txEl>
                                          </p:spTgt>
                                        </p:tgtEl>
                                      </p:cBhvr>
                                    </p:animEffect>
                                  </p:childTnLst>
                                </p:cTn>
                              </p:par>
                              <p:par>
                                <p:cTn id="17" presetID="22" presetClass="entr" presetSubtype="4" fill="hold" grpId="0" nodeType="withEffect">
                                  <p:stCondLst>
                                    <p:cond delay="0"/>
                                  </p:stCondLst>
                                  <p:childTnLst>
                                    <p:set>
                                      <p:cBhvr>
                                        <p:cTn id="18" dur="1" fill="hold">
                                          <p:stCondLst>
                                            <p:cond delay="0"/>
                                          </p:stCondLst>
                                        </p:cTn>
                                        <p:tgtEl>
                                          <p:spTgt spid="13">
                                            <p:txEl>
                                              <p:pRg st="2" end="2"/>
                                            </p:txEl>
                                          </p:spTgt>
                                        </p:tgtEl>
                                        <p:attrNameLst>
                                          <p:attrName>style.visibility</p:attrName>
                                        </p:attrNameLst>
                                      </p:cBhvr>
                                      <p:to>
                                        <p:strVal val="visible"/>
                                      </p:to>
                                    </p:set>
                                    <p:animEffect transition="in" filter="wipe(down)">
                                      <p:cBhvr>
                                        <p:cTn id="19" dur="500"/>
                                        <p:tgtEl>
                                          <p:spTgt spid="13">
                                            <p:txEl>
                                              <p:pRg st="2" end="2"/>
                                            </p:txEl>
                                          </p:spTgt>
                                        </p:tgtEl>
                                      </p:cBhvr>
                                    </p:animEffect>
                                  </p:childTnLst>
                                </p:cTn>
                              </p:par>
                              <p:par>
                                <p:cTn id="20" presetID="22" presetClass="entr" presetSubtype="4" fill="hold" grpId="0" nodeType="withEffect">
                                  <p:stCondLst>
                                    <p:cond delay="0"/>
                                  </p:stCondLst>
                                  <p:childTnLst>
                                    <p:set>
                                      <p:cBhvr>
                                        <p:cTn id="21" dur="1" fill="hold">
                                          <p:stCondLst>
                                            <p:cond delay="0"/>
                                          </p:stCondLst>
                                        </p:cTn>
                                        <p:tgtEl>
                                          <p:spTgt spid="13">
                                            <p:txEl>
                                              <p:pRg st="3" end="3"/>
                                            </p:txEl>
                                          </p:spTgt>
                                        </p:tgtEl>
                                        <p:attrNameLst>
                                          <p:attrName>style.visibility</p:attrName>
                                        </p:attrNameLst>
                                      </p:cBhvr>
                                      <p:to>
                                        <p:strVal val="visible"/>
                                      </p:to>
                                    </p:set>
                                    <p:animEffect transition="in" filter="wipe(down)">
                                      <p:cBhvr>
                                        <p:cTn id="22" dur="500"/>
                                        <p:tgtEl>
                                          <p:spTgt spid="13">
                                            <p:txEl>
                                              <p:pRg st="3" end="3"/>
                                            </p:txEl>
                                          </p:spTgt>
                                        </p:tgtEl>
                                      </p:cBhvr>
                                    </p:animEffect>
                                  </p:childTnLst>
                                </p:cTn>
                              </p:par>
                              <p:par>
                                <p:cTn id="23" presetID="22" presetClass="entr" presetSubtype="4" fill="hold" grpId="0" nodeType="withEffect">
                                  <p:stCondLst>
                                    <p:cond delay="0"/>
                                  </p:stCondLst>
                                  <p:childTnLst>
                                    <p:set>
                                      <p:cBhvr>
                                        <p:cTn id="24" dur="1" fill="hold">
                                          <p:stCondLst>
                                            <p:cond delay="0"/>
                                          </p:stCondLst>
                                        </p:cTn>
                                        <p:tgtEl>
                                          <p:spTgt spid="13">
                                            <p:txEl>
                                              <p:pRg st="4" end="4"/>
                                            </p:txEl>
                                          </p:spTgt>
                                        </p:tgtEl>
                                        <p:attrNameLst>
                                          <p:attrName>style.visibility</p:attrName>
                                        </p:attrNameLst>
                                      </p:cBhvr>
                                      <p:to>
                                        <p:strVal val="visible"/>
                                      </p:to>
                                    </p:set>
                                    <p:animEffect transition="in" filter="wipe(down)">
                                      <p:cBhvr>
                                        <p:cTn id="25" dur="500"/>
                                        <p:tgtEl>
                                          <p:spTgt spid="13">
                                            <p:txEl>
                                              <p:pRg st="4" end="4"/>
                                            </p:txEl>
                                          </p:spTgt>
                                        </p:tgtEl>
                                      </p:cBhvr>
                                    </p:animEffect>
                                  </p:childTnLst>
                                </p:cTn>
                              </p:par>
                              <p:par>
                                <p:cTn id="26" presetID="22" presetClass="entr" presetSubtype="4" fill="hold" grpId="0" nodeType="withEffect">
                                  <p:stCondLst>
                                    <p:cond delay="0"/>
                                  </p:stCondLst>
                                  <p:childTnLst>
                                    <p:set>
                                      <p:cBhvr>
                                        <p:cTn id="27" dur="1" fill="hold">
                                          <p:stCondLst>
                                            <p:cond delay="0"/>
                                          </p:stCondLst>
                                        </p:cTn>
                                        <p:tgtEl>
                                          <p:spTgt spid="13">
                                            <p:txEl>
                                              <p:pRg st="5" end="5"/>
                                            </p:txEl>
                                          </p:spTgt>
                                        </p:tgtEl>
                                        <p:attrNameLst>
                                          <p:attrName>style.visibility</p:attrName>
                                        </p:attrNameLst>
                                      </p:cBhvr>
                                      <p:to>
                                        <p:strVal val="visible"/>
                                      </p:to>
                                    </p:set>
                                    <p:animEffect transition="in" filter="wipe(down)">
                                      <p:cBhvr>
                                        <p:cTn id="28" dur="500"/>
                                        <p:tgtEl>
                                          <p:spTgt spid="1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24" y="-1872"/>
            <a:ext cx="8396659" cy="692922"/>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r>
              <a:rPr lang="zh-CN" altLang="en-US" sz="3200" b="1" dirty="0" smtClean="0">
                <a:solidFill>
                  <a:srgbClr val="0000FF"/>
                </a:solidFill>
                <a:latin typeface="黑体" panose="02010600030101010101" pitchFamily="49" charset="-122"/>
                <a:ea typeface="黑体" panose="02010600030101010101" pitchFamily="49" charset="-122"/>
              </a:rPr>
              <a:t>五、新闻评论和一般议论文的区别</a:t>
            </a:r>
            <a:endParaRPr lang="zh-CN" altLang="en-US" sz="3200" b="1" dirty="0">
              <a:solidFill>
                <a:srgbClr val="0000FF"/>
              </a:solidFill>
              <a:latin typeface="黑体" panose="02010600030101010101" pitchFamily="49" charset="-122"/>
              <a:ea typeface="黑体" panose="02010600030101010101" pitchFamily="49" charset="-122"/>
            </a:endParaRPr>
          </a:p>
        </p:txBody>
      </p:sp>
      <p:sp>
        <p:nvSpPr>
          <p:cNvPr id="13" name="矩形 12"/>
          <p:cNvSpPr/>
          <p:nvPr/>
        </p:nvSpPr>
        <p:spPr>
          <a:xfrm>
            <a:off x="218941" y="863675"/>
            <a:ext cx="8731875" cy="5509200"/>
          </a:xfrm>
          <a:prstGeom prst="rect">
            <a:avLst/>
          </a:prstGeom>
          <a:ln>
            <a:solidFill>
              <a:schemeClr val="tx1"/>
            </a:solidFill>
          </a:ln>
        </p:spPr>
        <p:txBody>
          <a:bodyPr wrap="square">
            <a:spAutoFit/>
          </a:bodyPr>
          <a:lstStyle/>
          <a:p>
            <a:pPr lvl="0" fontAlgn="base">
              <a:spcBef>
                <a:spcPct val="0"/>
              </a:spcBef>
              <a:spcAft>
                <a:spcPct val="0"/>
              </a:spcAft>
              <a:defRPr/>
            </a:pPr>
            <a:r>
              <a:rPr lang="zh-CN" altLang="en-US" sz="4400" b="1" dirty="0" smtClean="0">
                <a:solidFill>
                  <a:srgbClr val="FF0000"/>
                </a:solidFill>
                <a:latin typeface="黑体" panose="02010600030101010101" pitchFamily="49" charset="-122"/>
                <a:ea typeface="黑体" panose="02010600030101010101" pitchFamily="49" charset="-122"/>
              </a:rPr>
              <a:t>     新闻</a:t>
            </a:r>
            <a:r>
              <a:rPr lang="zh-CN" altLang="en-US" sz="4400" b="1" dirty="0">
                <a:solidFill>
                  <a:srgbClr val="FF0000"/>
                </a:solidFill>
                <a:latin typeface="黑体" panose="02010600030101010101" pitchFamily="49" charset="-122"/>
                <a:ea typeface="黑体" panose="02010600030101010101" pitchFamily="49" charset="-122"/>
              </a:rPr>
              <a:t>性</a:t>
            </a:r>
            <a:r>
              <a:rPr lang="zh-CN" altLang="en-US" sz="4400" b="1" dirty="0">
                <a:solidFill>
                  <a:prstClr val="black"/>
                </a:solidFill>
                <a:latin typeface="黑体" panose="02010600030101010101" pitchFamily="49" charset="-122"/>
                <a:ea typeface="黑体" panose="02010600030101010101" pitchFamily="49" charset="-122"/>
              </a:rPr>
              <a:t>是新闻评论和一般议论文的重要区别，</a:t>
            </a:r>
            <a:r>
              <a:rPr lang="zh-CN" altLang="en-US" sz="4400" b="1" dirty="0">
                <a:solidFill>
                  <a:srgbClr val="FF0000"/>
                </a:solidFill>
                <a:latin typeface="黑体" panose="02010600030101010101" pitchFamily="49" charset="-122"/>
                <a:ea typeface="黑体" panose="02010600030101010101" pitchFamily="49" charset="-122"/>
              </a:rPr>
              <a:t>时效性</a:t>
            </a:r>
            <a:r>
              <a:rPr lang="zh-CN" altLang="en-US" sz="4400" b="1" dirty="0">
                <a:solidFill>
                  <a:prstClr val="black"/>
                </a:solidFill>
                <a:latin typeface="黑体" panose="02010600030101010101" pitchFamily="49" charset="-122"/>
                <a:ea typeface="黑体" panose="02010600030101010101" pitchFamily="49" charset="-122"/>
              </a:rPr>
              <a:t>是新闻评论的基本要求，</a:t>
            </a:r>
            <a:r>
              <a:rPr lang="zh-CN" altLang="en-US" sz="4400" b="1" dirty="0">
                <a:solidFill>
                  <a:srgbClr val="FF0000"/>
                </a:solidFill>
                <a:latin typeface="黑体" panose="02010600030101010101" pitchFamily="49" charset="-122"/>
                <a:ea typeface="黑体" panose="02010600030101010101" pitchFamily="49" charset="-122"/>
              </a:rPr>
              <a:t>政治性</a:t>
            </a:r>
            <a:r>
              <a:rPr lang="zh-CN" altLang="en-US" sz="4400" b="1" dirty="0">
                <a:solidFill>
                  <a:prstClr val="black"/>
                </a:solidFill>
                <a:latin typeface="黑体" panose="02010600030101010101" pitchFamily="49" charset="-122"/>
                <a:ea typeface="黑体" panose="02010600030101010101" pitchFamily="49" charset="-122"/>
              </a:rPr>
              <a:t>是新闻评论的特性，</a:t>
            </a:r>
            <a:r>
              <a:rPr lang="zh-CN" altLang="en-US" sz="4400" b="1" dirty="0">
                <a:solidFill>
                  <a:srgbClr val="FF0000"/>
                </a:solidFill>
                <a:latin typeface="黑体" panose="02010600030101010101" pitchFamily="49" charset="-122"/>
                <a:ea typeface="黑体" panose="02010600030101010101" pitchFamily="49" charset="-122"/>
              </a:rPr>
              <a:t>说理性</a:t>
            </a:r>
            <a:r>
              <a:rPr lang="zh-CN" altLang="en-US" sz="4400" b="1" dirty="0">
                <a:solidFill>
                  <a:prstClr val="black"/>
                </a:solidFill>
                <a:latin typeface="黑体" panose="02010600030101010101" pitchFamily="49" charset="-122"/>
                <a:ea typeface="黑体" panose="02010600030101010101" pitchFamily="49" charset="-122"/>
              </a:rPr>
              <a:t>是新闻评论的主要特征。 </a:t>
            </a:r>
            <a:endParaRPr lang="zh-CN" altLang="en-US" sz="4400" b="1" dirty="0">
              <a:solidFill>
                <a:prstClr val="black"/>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zh-CN" altLang="en-US" sz="4400" b="1" dirty="0">
                <a:solidFill>
                  <a:prstClr val="black"/>
                </a:solidFill>
                <a:latin typeface="黑体" panose="02010600030101010101" pitchFamily="49" charset="-122"/>
                <a:ea typeface="黑体" panose="02010600030101010101" pitchFamily="49" charset="-122"/>
              </a:rPr>
              <a:t>　　新闻的力量是</a:t>
            </a:r>
            <a:r>
              <a:rPr lang="zh-CN" altLang="en-US" sz="4400" b="1" dirty="0">
                <a:solidFill>
                  <a:srgbClr val="FF0000"/>
                </a:solidFill>
                <a:latin typeface="黑体" panose="02010600030101010101" pitchFamily="49" charset="-122"/>
                <a:ea typeface="黑体" panose="02010600030101010101" pitchFamily="49" charset="-122"/>
              </a:rPr>
              <a:t>事实</a:t>
            </a:r>
            <a:r>
              <a:rPr lang="zh-CN" altLang="en-US" sz="4400" b="1" dirty="0">
                <a:solidFill>
                  <a:prstClr val="black"/>
                </a:solidFill>
                <a:latin typeface="黑体" panose="02010600030101010101" pitchFamily="49" charset="-122"/>
                <a:ea typeface="黑体" panose="02010600030101010101" pitchFamily="49" charset="-122"/>
              </a:rPr>
              <a:t>，评论的力量是</a:t>
            </a:r>
            <a:r>
              <a:rPr lang="zh-CN" altLang="en-US" sz="4400" b="1" dirty="0">
                <a:solidFill>
                  <a:srgbClr val="FF0000"/>
                </a:solidFill>
                <a:latin typeface="黑体" panose="02010600030101010101" pitchFamily="49" charset="-122"/>
                <a:ea typeface="黑体" panose="02010600030101010101" pitchFamily="49" charset="-122"/>
              </a:rPr>
              <a:t>道理</a:t>
            </a:r>
            <a:r>
              <a:rPr lang="zh-CN" altLang="en-US" sz="4400" b="1" dirty="0">
                <a:solidFill>
                  <a:prstClr val="black"/>
                </a:solidFill>
                <a:latin typeface="黑体" panose="02010600030101010101" pitchFamily="49" charset="-122"/>
                <a:ea typeface="黑体" panose="02010600030101010101" pitchFamily="49" charset="-122"/>
              </a:rPr>
              <a:t>。真实是新闻的生命，真理是评论的生命。</a:t>
            </a:r>
            <a:endParaRPr lang="zh-CN" altLang="en-US" sz="4400" b="1" dirty="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bg/>
                                          </p:spTgt>
                                        </p:tgtEl>
                                        <p:attrNameLst>
                                          <p:attrName>style.visibility</p:attrName>
                                        </p:attrNameLst>
                                      </p:cBhvr>
                                      <p:to>
                                        <p:strVal val="visible"/>
                                      </p:to>
                                    </p:set>
                                    <p:animEffect transition="in" filter="wipe(down)">
                                      <p:cBhvr>
                                        <p:cTn id="10" dur="500"/>
                                        <p:tgtEl>
                                          <p:spTgt spid="13">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wipe(down)">
                                      <p:cBhvr>
                                        <p:cTn id="13" dur="500"/>
                                        <p:tgtEl>
                                          <p:spTgt spid="13">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wipe(down)">
                                      <p:cBhvr>
                                        <p:cTn id="16"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uiExpand="1" build="p"/>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26125" y="-1872"/>
            <a:ext cx="9117875" cy="692922"/>
          </a:xfrm>
          <a:prstGeom prst="rect">
            <a:avLst/>
          </a:prstGeom>
          <a:blipFill dpi="0" rotWithShape="1">
            <a:blip r:embed="rId1">
              <a:alphaModFix amt="79000"/>
              <a:extLst>
                <a:ext uri="{28A0092B-C50C-407E-A947-70E740481C1C}">
                  <a14:useLocalDpi xmlns:a14="http://schemas.microsoft.com/office/drawing/2010/main" val="0"/>
                </a:ext>
              </a:extLst>
            </a:blip>
            <a:srcRect/>
            <a:stretch>
              <a:fillRect/>
            </a:stretch>
          </a:blipFill>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fontAlgn="base">
              <a:spcBef>
                <a:spcPct val="0"/>
              </a:spcBef>
              <a:spcAft>
                <a:spcPct val="0"/>
              </a:spcAft>
              <a:buFont typeface="Arial" panose="020B0604020202020204" pitchFamily="34" charset="0"/>
              <a:buNone/>
              <a:defRPr/>
            </a:pPr>
            <a:r>
              <a:rPr lang="zh-CN" altLang="en-US" sz="3200" b="1" dirty="0" smtClean="0">
                <a:solidFill>
                  <a:srgbClr val="0000FF"/>
                </a:solidFill>
                <a:latin typeface="黑体" panose="02010600030101010101" pitchFamily="49" charset="-122"/>
                <a:ea typeface="黑体" panose="02010600030101010101" pitchFamily="49" charset="-122"/>
              </a:rPr>
              <a:t>六、新闻</a:t>
            </a:r>
            <a:r>
              <a:rPr lang="zh-CN" altLang="en-US" sz="3200" b="1" dirty="0">
                <a:solidFill>
                  <a:srgbClr val="0000FF"/>
                </a:solidFill>
                <a:latin typeface="黑体" panose="02010600030101010101" pitchFamily="49" charset="-122"/>
                <a:ea typeface="黑体" panose="02010600030101010101" pitchFamily="49" charset="-122"/>
              </a:rPr>
              <a:t>评论与一般的新闻报道的区别： </a:t>
            </a:r>
            <a:endParaRPr lang="zh-CN" altLang="en-US" sz="3200" b="1" dirty="0">
              <a:solidFill>
                <a:srgbClr val="0000FF"/>
              </a:solidFill>
              <a:latin typeface="黑体" panose="02010600030101010101" pitchFamily="49" charset="-122"/>
              <a:ea typeface="黑体" panose="02010600030101010101" pitchFamily="49" charset="-122"/>
            </a:endParaRPr>
          </a:p>
        </p:txBody>
      </p:sp>
      <p:sp>
        <p:nvSpPr>
          <p:cNvPr id="13" name="矩形 12"/>
          <p:cNvSpPr/>
          <p:nvPr/>
        </p:nvSpPr>
        <p:spPr>
          <a:xfrm>
            <a:off x="218941" y="863675"/>
            <a:ext cx="8731875" cy="5015865"/>
          </a:xfrm>
          <a:prstGeom prst="rect">
            <a:avLst/>
          </a:prstGeom>
          <a:ln>
            <a:solidFill>
              <a:schemeClr val="tx1"/>
            </a:solidFill>
          </a:ln>
        </p:spPr>
        <p:txBody>
          <a:bodyPr wrap="square">
            <a:spAutoFit/>
          </a:bodyPr>
          <a:lstStyle/>
          <a:p>
            <a:pPr lvl="0" fontAlgn="base">
              <a:spcBef>
                <a:spcPct val="0"/>
              </a:spcBef>
              <a:spcAft>
                <a:spcPct val="0"/>
              </a:spcAft>
              <a:defRPr/>
            </a:pPr>
            <a:r>
              <a:rPr lang="zh-CN" altLang="en-US" sz="4000" b="1" dirty="0">
                <a:solidFill>
                  <a:prstClr val="black"/>
                </a:solidFill>
                <a:latin typeface="黑体" panose="02010600030101010101" pitchFamily="49" charset="-122"/>
                <a:ea typeface="黑体" panose="02010600030101010101" pitchFamily="49" charset="-122"/>
              </a:rPr>
              <a:t> 　　从内容上讲，新闻报道是对新近发生的有价值的事实的</a:t>
            </a:r>
            <a:r>
              <a:rPr lang="zh-CN" altLang="en-US" sz="4000" b="1" dirty="0">
                <a:solidFill>
                  <a:srgbClr val="FF0000"/>
                </a:solidFill>
                <a:latin typeface="黑体" panose="02010600030101010101" pitchFamily="49" charset="-122"/>
                <a:ea typeface="黑体" panose="02010600030101010101" pitchFamily="49" charset="-122"/>
              </a:rPr>
              <a:t>报道</a:t>
            </a:r>
            <a:r>
              <a:rPr lang="zh-CN" altLang="en-US" sz="4000" b="1" dirty="0">
                <a:solidFill>
                  <a:prstClr val="black"/>
                </a:solidFill>
                <a:latin typeface="黑体" panose="02010600030101010101" pitchFamily="49" charset="-122"/>
                <a:ea typeface="黑体" panose="02010600030101010101" pitchFamily="49" charset="-122"/>
              </a:rPr>
              <a:t>，新闻评论则以新闻提供的事实</a:t>
            </a:r>
            <a:r>
              <a:rPr lang="zh-CN" altLang="en-US" sz="4000" b="1" dirty="0">
                <a:solidFill>
                  <a:srgbClr val="FF0000"/>
                </a:solidFill>
                <a:latin typeface="黑体" panose="02010600030101010101" pitchFamily="49" charset="-122"/>
                <a:ea typeface="黑体" panose="02010600030101010101" pitchFamily="49" charset="-122"/>
              </a:rPr>
              <a:t>为出发点</a:t>
            </a:r>
            <a:r>
              <a:rPr lang="zh-CN" altLang="en-US" sz="4000" b="1" dirty="0">
                <a:solidFill>
                  <a:prstClr val="black"/>
                </a:solidFill>
                <a:latin typeface="黑体" panose="02010600030101010101" pitchFamily="49" charset="-122"/>
                <a:ea typeface="黑体" panose="02010600030101010101" pitchFamily="49" charset="-122"/>
              </a:rPr>
              <a:t>，深入挖掘</a:t>
            </a:r>
            <a:r>
              <a:rPr lang="zh-CN" altLang="en-US" sz="4000" b="1" dirty="0">
                <a:solidFill>
                  <a:srgbClr val="FF0000"/>
                </a:solidFill>
                <a:latin typeface="黑体" panose="02010600030101010101" pitchFamily="49" charset="-122"/>
                <a:ea typeface="黑体" panose="02010600030101010101" pitchFamily="49" charset="-122"/>
              </a:rPr>
              <a:t>事实表象所掩盖的本质属性，分析说理，</a:t>
            </a:r>
            <a:r>
              <a:rPr lang="zh-CN" altLang="en-US" sz="4000" b="1" dirty="0" smtClean="0">
                <a:solidFill>
                  <a:srgbClr val="FF0000"/>
                </a:solidFill>
                <a:latin typeface="黑体" panose="02010600030101010101" pitchFamily="49" charset="-122"/>
                <a:ea typeface="黑体" panose="02010600030101010101" pitchFamily="49" charset="-122"/>
              </a:rPr>
              <a:t>由点到面。</a:t>
            </a:r>
            <a:endParaRPr lang="en-US" altLang="zh-CN" sz="4000" b="1" dirty="0" smtClean="0">
              <a:solidFill>
                <a:srgbClr val="FF0000"/>
              </a:solidFill>
              <a:latin typeface="黑体" panose="02010600030101010101" pitchFamily="49" charset="-122"/>
              <a:ea typeface="黑体" panose="02010600030101010101" pitchFamily="49" charset="-122"/>
            </a:endParaRPr>
          </a:p>
          <a:p>
            <a:pPr lvl="0" fontAlgn="base">
              <a:spcBef>
                <a:spcPct val="0"/>
              </a:spcBef>
              <a:spcAft>
                <a:spcPct val="0"/>
              </a:spcAft>
              <a:defRPr/>
            </a:pPr>
            <a:r>
              <a:rPr lang="zh-CN" altLang="en-US" sz="4000" b="1" dirty="0" smtClean="0">
                <a:solidFill>
                  <a:prstClr val="black"/>
                </a:solidFill>
                <a:latin typeface="黑体" panose="02010600030101010101" pitchFamily="49" charset="-122"/>
                <a:ea typeface="黑体" panose="02010600030101010101" pitchFamily="49" charset="-122"/>
              </a:rPr>
              <a:t>    </a:t>
            </a:r>
            <a:r>
              <a:rPr lang="zh-CN" altLang="en-US" sz="4000" b="1" u="sng" dirty="0" smtClean="0">
                <a:solidFill>
                  <a:prstClr val="black"/>
                </a:solidFill>
                <a:latin typeface="黑体" panose="02010600030101010101" pitchFamily="49" charset="-122"/>
                <a:ea typeface="黑体" panose="02010600030101010101" pitchFamily="49" charset="-122"/>
              </a:rPr>
              <a:t>从形式上讲，新闻报道以</a:t>
            </a:r>
            <a:r>
              <a:rPr lang="zh-CN" altLang="en-US" sz="4000" b="1" u="sng" dirty="0" smtClean="0">
                <a:solidFill>
                  <a:srgbClr val="FF0000"/>
                </a:solidFill>
                <a:latin typeface="黑体" panose="02010600030101010101" pitchFamily="49" charset="-122"/>
                <a:ea typeface="黑体" panose="02010600030101010101" pitchFamily="49" charset="-122"/>
              </a:rPr>
              <a:t>概述事实</a:t>
            </a:r>
            <a:r>
              <a:rPr lang="zh-CN" altLang="en-US" sz="4000" b="1" u="sng" dirty="0" smtClean="0">
                <a:solidFill>
                  <a:prstClr val="black"/>
                </a:solidFill>
                <a:latin typeface="黑体" panose="02010600030101010101" pitchFamily="49" charset="-122"/>
                <a:ea typeface="黑体" panose="02010600030101010101" pitchFamily="49" charset="-122"/>
              </a:rPr>
              <a:t>为主，而新闻评论以</a:t>
            </a:r>
            <a:r>
              <a:rPr lang="zh-CN" altLang="en-US" sz="4000" b="1" u="sng" dirty="0" smtClean="0">
                <a:solidFill>
                  <a:srgbClr val="FF0000"/>
                </a:solidFill>
                <a:latin typeface="黑体" panose="02010600030101010101" pitchFamily="49" charset="-122"/>
                <a:ea typeface="黑体" panose="02010600030101010101" pitchFamily="49" charset="-122"/>
              </a:rPr>
              <a:t>议论说理、表达自己的看法</a:t>
            </a:r>
            <a:r>
              <a:rPr lang="zh-CN" altLang="en-US" sz="4000" b="1" u="sng" dirty="0" smtClean="0">
                <a:solidFill>
                  <a:prstClr val="black"/>
                </a:solidFill>
                <a:latin typeface="黑体" panose="02010600030101010101" pitchFamily="49" charset="-122"/>
                <a:ea typeface="黑体" panose="02010600030101010101" pitchFamily="49" charset="-122"/>
              </a:rPr>
              <a:t>为主。</a:t>
            </a:r>
            <a:endParaRPr lang="zh-CN" altLang="en-US" sz="4000" b="1" u="sng" dirty="0">
              <a:solidFill>
                <a:prstClr val="black"/>
              </a:solidFill>
              <a:latin typeface="黑体" panose="02010600030101010101" pitchFamily="49" charset="-122"/>
              <a:ea typeface="黑体" panose="02010600030101010101" pitchFamily="49" charset="-122"/>
            </a:endParaRPr>
          </a:p>
        </p:txBody>
      </p:sp>
    </p:spTree>
  </p:cSld>
  <p:clrMapOvr>
    <a:masterClrMapping/>
  </p:clrMapOvr>
  <p:transition spd="slow">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21" fill="hold" grpId="0" nodeType="with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barn(inVertical)">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13">
                                            <p:bg/>
                                          </p:spTgt>
                                        </p:tgtEl>
                                        <p:attrNameLst>
                                          <p:attrName>style.visibility</p:attrName>
                                        </p:attrNameLst>
                                      </p:cBhvr>
                                      <p:to>
                                        <p:strVal val="visible"/>
                                      </p:to>
                                    </p:set>
                                    <p:animEffect transition="in" filter="wipe(down)">
                                      <p:cBhvr>
                                        <p:cTn id="10" dur="500"/>
                                        <p:tgtEl>
                                          <p:spTgt spid="13">
                                            <p:bg/>
                                          </p:spTgt>
                                        </p:tgtEl>
                                      </p:cBhvr>
                                    </p:animEffect>
                                  </p:childTnLst>
                                </p:cTn>
                              </p:par>
                              <p:par>
                                <p:cTn id="11" presetID="22" presetClass="entr" presetSubtype="4" fill="hold" grpId="0" nodeType="with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Effect transition="in" filter="wipe(down)">
                                      <p:cBhvr>
                                        <p:cTn id="13" dur="500"/>
                                        <p:tgtEl>
                                          <p:spTgt spid="13">
                                            <p:txEl>
                                              <p:pRg st="0" end="0"/>
                                            </p:txEl>
                                          </p:spTgt>
                                        </p:tgtEl>
                                      </p:cBhvr>
                                    </p:animEffect>
                                  </p:childTnLst>
                                </p:cTn>
                              </p:par>
                              <p:par>
                                <p:cTn id="14" presetID="22" presetClass="entr" presetSubtype="4" fill="hold" grpId="0" nodeType="withEffect">
                                  <p:stCondLst>
                                    <p:cond delay="0"/>
                                  </p:stCondLst>
                                  <p:childTnLst>
                                    <p:set>
                                      <p:cBhvr>
                                        <p:cTn id="15" dur="1" fill="hold">
                                          <p:stCondLst>
                                            <p:cond delay="0"/>
                                          </p:stCondLst>
                                        </p:cTn>
                                        <p:tgtEl>
                                          <p:spTgt spid="13">
                                            <p:txEl>
                                              <p:pRg st="1" end="1"/>
                                            </p:txEl>
                                          </p:spTgt>
                                        </p:tgtEl>
                                        <p:attrNameLst>
                                          <p:attrName>style.visibility</p:attrName>
                                        </p:attrNameLst>
                                      </p:cBhvr>
                                      <p:to>
                                        <p:strVal val="visible"/>
                                      </p:to>
                                    </p:set>
                                    <p:animEffect transition="in" filter="wipe(down)">
                                      <p:cBhvr>
                                        <p:cTn id="16" dur="500"/>
                                        <p:tgtEl>
                                          <p:spTgt spid="13">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13" grpId="0" animBg="1" build="p"/>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标题 11265"/>
          <p:cNvSpPr>
            <a:spLocks noGrp="1" noRot="1" noChangeArrowheads="1"/>
          </p:cNvSpPr>
          <p:nvPr>
            <p:ph type="title"/>
          </p:nvPr>
        </p:nvSpPr>
        <p:spPr>
          <a:xfrm>
            <a:off x="0" y="331917"/>
            <a:ext cx="9144000" cy="576262"/>
          </a:xfrm>
        </p:spPr>
        <p:txBody>
          <a:bodyPr>
            <a:noAutofit/>
          </a:bodyPr>
          <a:lstStyle/>
          <a:p>
            <a:r>
              <a:rPr lang="zh-CN" altLang="en-US" sz="3200" b="1" dirty="0" smtClean="0">
                <a:solidFill>
                  <a:srgbClr val="0000FF"/>
                </a:solidFill>
                <a:latin typeface="黑体" panose="02010600030101010101" pitchFamily="49" charset="-122"/>
                <a:ea typeface="黑体" panose="02010600030101010101" pitchFamily="49" charset="-122"/>
              </a:rPr>
              <a:t>自学</a:t>
            </a:r>
            <a:r>
              <a:rPr lang="zh-CN" altLang="en-US" sz="3200" b="1" dirty="0" smtClean="0">
                <a:solidFill>
                  <a:srgbClr val="0000FF"/>
                </a:solidFill>
                <a:latin typeface="黑体" panose="02010600030101010101" pitchFamily="49" charset="-122"/>
                <a:ea typeface="黑体" panose="02010600030101010101" pitchFamily="49" charset="-122"/>
              </a:rPr>
              <a:t>指导</a:t>
            </a:r>
            <a:r>
              <a:rPr lang="en-US" altLang="zh-CN" sz="3200" b="1" dirty="0" smtClean="0">
                <a:solidFill>
                  <a:srgbClr val="0000FF"/>
                </a:solidFill>
                <a:latin typeface="黑体" panose="02010600030101010101" pitchFamily="49" charset="-122"/>
                <a:ea typeface="黑体" panose="02010600030101010101" pitchFamily="49" charset="-122"/>
              </a:rPr>
              <a:t>2</a:t>
            </a:r>
            <a:r>
              <a:rPr lang="zh-CN" altLang="en-US" sz="3200" b="1" dirty="0" smtClean="0">
                <a:solidFill>
                  <a:srgbClr val="0000FF"/>
                </a:solidFill>
                <a:latin typeface="黑体" panose="02010600030101010101" pitchFamily="49" charset="-122"/>
                <a:ea typeface="黑体" panose="02010600030101010101" pitchFamily="49" charset="-122"/>
              </a:rPr>
              <a:t>：阅读</a:t>
            </a:r>
            <a:r>
              <a:rPr lang="en-US" altLang="zh-CN" sz="3200" b="1" dirty="0" smtClean="0">
                <a:solidFill>
                  <a:srgbClr val="0000FF"/>
                </a:solidFill>
                <a:latin typeface="黑体" panose="02010600030101010101" pitchFamily="49" charset="-122"/>
                <a:ea typeface="黑体" panose="02010600030101010101" pitchFamily="49" charset="-122"/>
              </a:rPr>
              <a:t>《</a:t>
            </a:r>
            <a:r>
              <a:rPr lang="zh-CN" altLang="en-US" sz="3200" b="1" dirty="0">
                <a:solidFill>
                  <a:srgbClr val="0000FF"/>
                </a:solidFill>
                <a:latin typeface="黑体" panose="02010600030101010101" pitchFamily="49" charset="-122"/>
                <a:ea typeface="黑体" panose="02010600030101010101" pitchFamily="49" charset="-122"/>
              </a:rPr>
              <a:t>构建社会主义和谐社会</a:t>
            </a:r>
            <a:r>
              <a:rPr lang="en-US" altLang="zh-CN" sz="3200" b="1" dirty="0" smtClean="0">
                <a:solidFill>
                  <a:srgbClr val="0000FF"/>
                </a:solidFill>
                <a:latin typeface="黑体" panose="02010600030101010101" pitchFamily="49" charset="-122"/>
                <a:ea typeface="黑体" panose="02010600030101010101" pitchFamily="49" charset="-122"/>
              </a:rPr>
              <a:t>》</a:t>
            </a:r>
            <a:r>
              <a:rPr lang="zh-CN" altLang="en-US" sz="3200" b="1" dirty="0" smtClean="0">
                <a:solidFill>
                  <a:srgbClr val="0000FF"/>
                </a:solidFill>
                <a:latin typeface="黑体" panose="02010600030101010101" pitchFamily="49" charset="-122"/>
                <a:ea typeface="黑体" panose="02010600030101010101" pitchFamily="49" charset="-122"/>
              </a:rPr>
              <a:t>，回答问题。</a:t>
            </a:r>
            <a:r>
              <a:rPr lang="en-US" altLang="zh-CN" sz="3200" b="1" dirty="0" smtClean="0">
                <a:solidFill>
                  <a:srgbClr val="0000FF"/>
                </a:solidFill>
                <a:latin typeface="黑体" panose="02010600030101010101" pitchFamily="49" charset="-122"/>
                <a:ea typeface="黑体" panose="02010600030101010101" pitchFamily="49" charset="-122"/>
              </a:rPr>
              <a:t> </a:t>
            </a:r>
            <a:endParaRPr lang="en-US" altLang="zh-CN" sz="3200" b="1" dirty="0" smtClean="0">
              <a:solidFill>
                <a:srgbClr val="0000FF"/>
              </a:solidFill>
              <a:latin typeface="黑体" panose="02010600030101010101" pitchFamily="49" charset="-122"/>
              <a:ea typeface="黑体" panose="02010600030101010101" pitchFamily="49" charset="-122"/>
            </a:endParaRPr>
          </a:p>
        </p:txBody>
      </p:sp>
      <p:sp>
        <p:nvSpPr>
          <p:cNvPr id="2" name="矩形 1"/>
          <p:cNvSpPr/>
          <p:nvPr/>
        </p:nvSpPr>
        <p:spPr>
          <a:xfrm>
            <a:off x="47767" y="1270129"/>
            <a:ext cx="9048466" cy="4832092"/>
          </a:xfrm>
          <a:prstGeom prst="rect">
            <a:avLst/>
          </a:prstGeom>
        </p:spPr>
        <p:txBody>
          <a:bodyPr wrap="square">
            <a:spAutoFit/>
          </a:bodyPr>
          <a:lstStyle/>
          <a:p>
            <a:r>
              <a:rPr lang="en-US" altLang="zh-CN" sz="4400" b="1" dirty="0" smtClean="0">
                <a:latin typeface="黑体" panose="02010600030101010101" pitchFamily="49" charset="-122"/>
                <a:ea typeface="黑体" panose="02010600030101010101" pitchFamily="49" charset="-122"/>
              </a:rPr>
              <a:t>1</a:t>
            </a:r>
            <a:r>
              <a:rPr lang="zh-CN" altLang="en-US" sz="4400" b="1" dirty="0" smtClean="0">
                <a:latin typeface="黑体" panose="02010600030101010101" pitchFamily="49" charset="-122"/>
                <a:ea typeface="黑体" panose="02010600030101010101" pitchFamily="49" charset="-122"/>
              </a:rPr>
              <a:t>：本文的</a:t>
            </a:r>
            <a:r>
              <a:rPr lang="zh-CN" altLang="en-US" sz="4400" b="1" dirty="0">
                <a:latin typeface="黑体" panose="02010600030101010101" pitchFamily="49" charset="-122"/>
                <a:ea typeface="黑体" panose="02010600030101010101" pitchFamily="49" charset="-122"/>
              </a:rPr>
              <a:t>新闻</a:t>
            </a:r>
            <a:r>
              <a:rPr lang="zh-CN" altLang="en-US" sz="4400" b="1" dirty="0" smtClean="0">
                <a:latin typeface="黑体" panose="02010600030101010101" pitchFamily="49" charset="-122"/>
                <a:ea typeface="黑体" panose="02010600030101010101" pitchFamily="49" charset="-122"/>
              </a:rPr>
              <a:t>事件是什么？作者评论的对象是什么？针对这一新闻事件，作者从哪些方面进行评论？</a:t>
            </a:r>
            <a:endParaRPr lang="en-US" altLang="zh-CN" sz="4400" b="1" dirty="0" smtClean="0">
              <a:latin typeface="黑体" panose="02010600030101010101" pitchFamily="49" charset="-122"/>
              <a:ea typeface="黑体" panose="02010600030101010101" pitchFamily="49" charset="-122"/>
            </a:endParaRPr>
          </a:p>
          <a:p>
            <a:endParaRPr lang="en-US" altLang="zh-CN" sz="4400" b="1" dirty="0">
              <a:latin typeface="黑体" panose="02010600030101010101" pitchFamily="49" charset="-122"/>
              <a:ea typeface="黑体" panose="02010600030101010101" pitchFamily="49" charset="-122"/>
            </a:endParaRPr>
          </a:p>
          <a:p>
            <a:r>
              <a:rPr lang="en-US" altLang="zh-CN" sz="4400" b="1" dirty="0" smtClean="0">
                <a:latin typeface="黑体" panose="02010600030101010101" pitchFamily="49" charset="-122"/>
                <a:ea typeface="黑体" panose="02010600030101010101" pitchFamily="49" charset="-122"/>
              </a:rPr>
              <a:t>2</a:t>
            </a:r>
            <a:r>
              <a:rPr lang="zh-CN" altLang="en-US" sz="4400" b="1" dirty="0" smtClean="0">
                <a:latin typeface="黑体" panose="02010600030101010101" pitchFamily="49" charset="-122"/>
                <a:ea typeface="黑体" panose="02010600030101010101" pitchFamily="49" charset="-122"/>
              </a:rPr>
              <a:t>、作者从哪些方面论证了构建社会主义和谐社会的条件？</a:t>
            </a:r>
            <a:endParaRPr lang="en-US" altLang="zh-CN" sz="4400" b="1" dirty="0" smtClean="0">
              <a:latin typeface="黑体" panose="02010600030101010101" pitchFamily="49" charset="-122"/>
              <a:ea typeface="黑体" panose="02010600030101010101" pitchFamily="49" charset="-122"/>
            </a:endParaRPr>
          </a:p>
          <a:p>
            <a:pPr marL="514350" indent="-514350">
              <a:buFont typeface="+mj-ea"/>
              <a:buAutoNum type="circleNumDbPlain"/>
            </a:pPr>
            <a:endParaRPr lang="en-US" altLang="zh-CN" sz="4400" b="1" dirty="0">
              <a:solidFill>
                <a:srgbClr val="FF0000"/>
              </a:solidFill>
              <a:latin typeface="黑体" panose="02010600030101010101" pitchFamily="49" charset="-122"/>
              <a:ea typeface="黑体" panose="02010600030101010101" pitchFamily="49" charset="-122"/>
            </a:endParaRPr>
          </a:p>
        </p:txBody>
      </p:sp>
    </p:spTree>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 calcmode="lin" valueType="num">
                                      <p:cBhvr additive="base">
                                        <p:cTn id="7" dur="500" fill="hold"/>
                                        <p:tgtEl>
                                          <p:spTgt spid="2">
                                            <p:txEl>
                                              <p:pRg st="0" end="0"/>
                                            </p:txEl>
                                          </p:spTgt>
                                        </p:tgtEl>
                                        <p:attrNameLst>
                                          <p:attrName>ppt_x</p:attrName>
                                        </p:attrNameLst>
                                      </p:cBhvr>
                                      <p:tavLst>
                                        <p:tav tm="0">
                                          <p:val>
                                            <p:strVal val="#ppt_x"/>
                                          </p:val>
                                        </p:tav>
                                        <p:tav tm="100000">
                                          <p:val>
                                            <p:strVal val="#ppt_x"/>
                                          </p:val>
                                        </p:tav>
                                      </p:tavLst>
                                    </p:anim>
                                    <p:anim calcmode="lin" valueType="num">
                                      <p:cBhvr additive="base">
                                        <p:cTn id="8" dur="500" fill="hold"/>
                                        <p:tgtEl>
                                          <p:spTgt spid="2">
                                            <p:txEl>
                                              <p:pRg st="0" end="0"/>
                                            </p:txEl>
                                          </p:spTgt>
                                        </p:tgtEl>
                                        <p:attrNameLst>
                                          <p:attrName>ppt_y</p:attrName>
                                        </p:attrNameLst>
                                      </p:cBhvr>
                                      <p:tavLst>
                                        <p:tav tm="0">
                                          <p:val>
                                            <p:strVal val="1+#ppt_h/2"/>
                                          </p:val>
                                        </p:tav>
                                        <p:tav tm="100000">
                                          <p:val>
                                            <p:strVal val="#ppt_y"/>
                                          </p:val>
                                        </p:tav>
                                      </p:tavLst>
                                    </p:anim>
                                  </p:childTnLst>
                                </p:cTn>
                              </p:par>
                              <p:par>
                                <p:cTn id="9" presetID="2" presetClass="entr" presetSubtype="4" fill="hold" grpId="0" nodeType="withEffect">
                                  <p:stCondLst>
                                    <p:cond delay="0"/>
                                  </p:stCondLst>
                                  <p:childTnLst>
                                    <p:set>
                                      <p:cBhvr>
                                        <p:cTn id="10" dur="1" fill="hold">
                                          <p:stCondLst>
                                            <p:cond delay="0"/>
                                          </p:stCondLst>
                                        </p:cTn>
                                        <p:tgtEl>
                                          <p:spTgt spid="2">
                                            <p:txEl>
                                              <p:pRg st="2" end="2"/>
                                            </p:txEl>
                                          </p:spTgt>
                                        </p:tgtEl>
                                        <p:attrNameLst>
                                          <p:attrName>style.visibility</p:attrName>
                                        </p:attrNameLst>
                                      </p:cBhvr>
                                      <p:to>
                                        <p:strVal val="visible"/>
                                      </p:to>
                                    </p:set>
                                    <p:anim calcmode="lin" valueType="num">
                                      <p:cBhvr additive="base">
                                        <p:cTn id="11" dur="500" fill="hold"/>
                                        <p:tgtEl>
                                          <p:spTgt spid="2">
                                            <p:txEl>
                                              <p:pRg st="2" end="2"/>
                                            </p:txEl>
                                          </p:spTgt>
                                        </p:tgtEl>
                                        <p:attrNameLst>
                                          <p:attrName>ppt_x</p:attrName>
                                        </p:attrNameLst>
                                      </p:cBhvr>
                                      <p:tavLst>
                                        <p:tav tm="0">
                                          <p:val>
                                            <p:strVal val="#ppt_x"/>
                                          </p:val>
                                        </p:tav>
                                        <p:tav tm="100000">
                                          <p:val>
                                            <p:strVal val="#ppt_x"/>
                                          </p:val>
                                        </p:tav>
                                      </p:tavLst>
                                    </p:anim>
                                    <p:anim calcmode="lin" valueType="num">
                                      <p:cBhvr additive="base">
                                        <p:cTn id="12" dur="500" fill="hold"/>
                                        <p:tgtEl>
                                          <p:spTgt spid="2">
                                            <p:txEl>
                                              <p:pRg st="2" end="2"/>
                                            </p:txEl>
                                          </p:spTgt>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uiExpand="1" build="p"/>
    </p:bld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2826</Words>
  <Application>WPS 演示</Application>
  <PresentationFormat>全屏显示(4:3)</PresentationFormat>
  <Paragraphs>179</Paragraphs>
  <Slides>27</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27</vt:i4>
      </vt:variant>
    </vt:vector>
  </HeadingPairs>
  <TitlesOfParts>
    <vt:vector size="38" baseType="lpstr">
      <vt:lpstr>Arial</vt:lpstr>
      <vt:lpstr>宋体</vt:lpstr>
      <vt:lpstr>Wingdings</vt:lpstr>
      <vt:lpstr>黑体</vt:lpstr>
      <vt:lpstr>楷体</vt:lpstr>
      <vt:lpstr>楷体_GB2312</vt:lpstr>
      <vt:lpstr>微软雅黑</vt:lpstr>
      <vt:lpstr>Arial Unicode MS</vt:lpstr>
      <vt:lpstr>Calibri Light</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自学指导2：阅读《构建社会主义和谐社会》，回答问题。 </vt:lpstr>
      <vt:lpstr>PowerPoint 演示文稿</vt:lpstr>
      <vt:lpstr>PowerPoint 演示文稿</vt:lpstr>
      <vt:lpstr>PowerPoint 演示文稿</vt:lpstr>
      <vt:lpstr>自学指导2：阅读《小举措需要大勇气》，回答问题。 </vt:lpstr>
      <vt:lpstr>PowerPoint 演示文稿</vt:lpstr>
      <vt:lpstr>PowerPoint 演示文稿</vt:lpstr>
      <vt:lpstr>PowerPoint 演示文稿</vt:lpstr>
      <vt:lpstr>PowerPoint 演示文稿</vt:lpstr>
      <vt:lpstr>PowerPoint 演示文稿</vt:lpstr>
      <vt:lpstr>自学指导2：阅读《“咬文嚼字”不是小题大做》，回答问题。 </vt:lpstr>
      <vt:lpstr>PowerPoint 演示文稿</vt:lpstr>
      <vt:lpstr>PowerPoint 演示文稿</vt:lpstr>
      <vt:lpstr>PowerPoint 演示文稿</vt:lpstr>
      <vt:lpstr>自学指导2：阅读《节约，超越自身利益》，回答问题。 </vt:lpstr>
      <vt:lpstr>PowerPoint 演示文稿</vt:lpstr>
      <vt:lpstr>PowerPoint 演示文稿</vt:lpstr>
      <vt:lpstr>PowerPoint 演示文稿</vt:lpstr>
      <vt:lpstr>PowerPoint 演示文稿</vt:lpstr>
    </vt:vector>
  </TitlesOfParts>
  <Company>Win</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Administrator</cp:lastModifiedBy>
  <cp:revision>144</cp:revision>
  <dcterms:created xsi:type="dcterms:W3CDTF">2019-03-09T02:48:00Z</dcterms:created>
  <dcterms:modified xsi:type="dcterms:W3CDTF">2019-05-13T12:03:02Z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2052-11.1.0.8612</vt:lpwstr>
  </property>
</Properties>
</file>