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88" r:id="rId3"/>
    <p:sldId id="289" r:id="rId4"/>
    <p:sldId id="258" r:id="rId5"/>
    <p:sldId id="280" r:id="rId6"/>
    <p:sldId id="259" r:id="rId7"/>
    <p:sldId id="260" r:id="rId8"/>
    <p:sldId id="262" r:id="rId9"/>
    <p:sldId id="281" r:id="rId10"/>
    <p:sldId id="263" r:id="rId11"/>
    <p:sldId id="278" r:id="rId12"/>
    <p:sldId id="277" r:id="rId13"/>
    <p:sldId id="290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60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tags" Target="tags/tag76.xml" /><Relationship Id="rId16" Type="http://schemas.openxmlformats.org/officeDocument/2006/relationships/presProps" Target="presProps.xml" /><Relationship Id="rId17" Type="http://schemas.openxmlformats.org/officeDocument/2006/relationships/viewProps" Target="viewProps.xml" /><Relationship Id="rId18" Type="http://schemas.openxmlformats.org/officeDocument/2006/relationships/theme" Target="theme/theme1.xml" /><Relationship Id="rId19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tags" Target="../tags/tag7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ClrTx/>
              <a:buSzTx/>
              <a:buFontTx/>
            </a:pPr>
            <a:r>
              <a:rPr lang="en-US" altLang="zh-CN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网红偷税漏税</a:t>
            </a:r>
            <a:r>
              <a:rPr lang="zh-CN" altLang="en-US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被罚数千万</a:t>
            </a:r>
            <a:endParaRPr lang="zh-CN" altLang="en-US" sz="440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9900"/>
              </a:soli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>
              <a:buClrTx/>
              <a:buSzTx/>
              <a:buFontTx/>
            </a:pPr>
            <a:r>
              <a:rPr lang="zh-CN" altLang="en-US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人</a:t>
            </a:r>
            <a:r>
              <a:rPr lang="en-US" altLang="zh-CN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民</a:t>
            </a:r>
            <a:r>
              <a:rPr lang="en-US" altLang="zh-CN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日</a:t>
            </a:r>
            <a:r>
              <a:rPr lang="en-US" altLang="zh-CN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报</a:t>
            </a:r>
            <a:r>
              <a:rPr lang="en-US" altLang="zh-CN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</a:t>
            </a:r>
            <a:r>
              <a:rPr lang="en-US" altLang="zh-CN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评</a:t>
            </a:r>
            <a:r>
              <a:rPr lang="en-US" altLang="zh-CN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精</a:t>
            </a:r>
            <a:r>
              <a:rPr lang="en-US" altLang="zh-CN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44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读</a:t>
            </a:r>
            <a:endParaRPr lang="zh-CN" altLang="en-US" sz="4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44750" y="416560"/>
            <a:ext cx="7967345" cy="705485"/>
          </a:xfrm>
        </p:spPr>
        <p:txBody>
          <a:bodyPr>
            <a:no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时评类作文引议提联结经典示例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955" y="70485"/>
            <a:ext cx="11541125" cy="622681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 </a:t>
            </a:r>
            <a:r>
              <a:rPr sz="2400" b="1">
                <a:solidFill>
                  <a:srgbClr val="FF0000"/>
                </a:solidFill>
                <a:sym typeface="+mn-ea"/>
              </a:rPr>
              <a:t>“流量经济”也要规范发展 </a:t>
            </a:r>
          </a:p>
          <a:p>
            <a:pPr indent="0" algn="ctr" fontAlgn="auto">
              <a:lnSpc>
                <a:spcPct val="100000"/>
              </a:lnSpc>
              <a:buNone/>
            </a:pPr>
            <a:r>
              <a:rPr lang="zh-CN" sz="2400" b="1">
                <a:solidFill>
                  <a:srgbClr val="00B050"/>
                </a:solidFill>
                <a:sym typeface="+mn-ea"/>
              </a:rPr>
              <a:t>人民日报评论</a:t>
            </a:r>
            <a:r>
              <a:rPr lang="en-US" altLang="zh-CN" sz="2400" b="1">
                <a:solidFill>
                  <a:srgbClr val="00B050"/>
                </a:solidFill>
                <a:sym typeface="+mn-ea"/>
              </a:rPr>
              <a:t>   梁言品</a:t>
            </a:r>
          </a:p>
          <a:p>
            <a:pPr indent="0" algn="ctr" fontAlgn="auto">
              <a:lnSpc>
                <a:spcPct val="100000"/>
              </a:lnSpc>
              <a:buNone/>
            </a:pPr>
            <a:r>
              <a:rPr lang="zh-CN" sz="2400" b="1">
                <a:solidFill>
                  <a:srgbClr val="FF0000"/>
                </a:solidFill>
                <a:sym typeface="+mn-ea"/>
              </a:rPr>
              <a:t>【简评：标题即立场，观点很明确】</a:t>
            </a:r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sz="2400" b="1">
                <a:solidFill>
                  <a:schemeClr val="tx1"/>
                </a:solidFill>
                <a:sym typeface="+mn-ea"/>
              </a:rPr>
              <a:t>        </a:t>
            </a:r>
            <a:r>
              <a:rPr sz="2400" b="1" err="1">
                <a:solidFill>
                  <a:schemeClr val="tx1"/>
                </a:solidFill>
                <a:sym typeface="+mn-ea"/>
              </a:rPr>
              <a:t>日前，浙江省杭州市税务部门通报，网络主播朱宸慧</a:t>
            </a:r>
            <a:r>
              <a:rPr sz="2400" b="1" err="1" smtClean="0">
                <a:solidFill>
                  <a:schemeClr val="tx1"/>
                </a:solidFill>
                <a:sym typeface="+mn-ea"/>
              </a:rPr>
              <a:t>（雪梨）、林珊珊因偷逃税款</a:t>
            </a:r>
            <a:r>
              <a:rPr sz="2400" b="1">
                <a:solidFill>
                  <a:schemeClr val="tx1"/>
                </a:solidFill>
                <a:sym typeface="+mn-ea"/>
              </a:rPr>
              <a:t>，将被依法追缴税款、加收滞纳金并处罚款分别计6555.31万元和2767.25万元。 </a:t>
            </a:r>
          </a:p>
          <a:p>
            <a:pPr indent="0" algn="l" fontAlgn="auto">
              <a:lnSpc>
                <a:spcPct val="100000"/>
              </a:lnSpc>
              <a:buClrTx/>
              <a:buSzTx/>
              <a:buFontTx/>
              <a:buNone/>
            </a:pPr>
            <a:r>
              <a:rPr lang="zh-CN" sz="2400" b="1">
                <a:solidFill>
                  <a:srgbClr val="FF0000"/>
                </a:solidFill>
                <a:sym typeface="+mn-ea"/>
              </a:rPr>
              <a:t>【简评：</a:t>
            </a:r>
            <a:r>
              <a:rPr lang="zh-CN" sz="2400" b="1" u="sng">
                <a:solidFill>
                  <a:srgbClr val="FF0000"/>
                </a:solidFill>
                <a:sym typeface="+mn-ea"/>
              </a:rPr>
              <a:t>引</a:t>
            </a:r>
            <a:r>
              <a:rPr lang="zh-CN" sz="2400" b="1">
                <a:solidFill>
                  <a:srgbClr val="FF0000"/>
                </a:solidFill>
                <a:sym typeface="+mn-ea"/>
              </a:rPr>
              <a:t>出新闻事实】</a:t>
            </a:r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sz="2400" b="1">
                <a:solidFill>
                  <a:schemeClr val="tx1"/>
                </a:solidFill>
                <a:sym typeface="+mn-ea"/>
              </a:rPr>
              <a:t>      </a:t>
            </a:r>
            <a:r>
              <a:rPr sz="2400" b="1">
                <a:solidFill>
                  <a:schemeClr val="tx1"/>
                </a:solidFill>
                <a:sym typeface="+mn-ea"/>
              </a:rPr>
              <a:t>近期，相关部门正在依法依规深化文娱领域税收秩序规范工作。在此过程中，通过税收大数据分析发现，以上两位网络主播涉嫌偷逃税款，于是进行了立案并开展全面深入税务稽查。目前，案件事实清楚，偷逃税金额所得明确，依据法律规定进行处罚。同时，还有个别网络主播自查自纠不到位，存在涉嫌偷逃税行为，正由属地税务机关进行稽查。这表明，</a:t>
            </a:r>
            <a:r>
              <a:rPr sz="2400" b="1">
                <a:solidFill>
                  <a:srgbClr val="FF0000"/>
                </a:solidFill>
                <a:sym typeface="+mn-ea"/>
              </a:rPr>
              <a:t>纳税是公民义务，凡属故意偷逃税，都会被依法严惩，任谁都不是例外。</a:t>
            </a:r>
            <a:endParaRPr sz="2400" b="1">
              <a:solidFill>
                <a:schemeClr val="tx1"/>
              </a:solidFill>
              <a:sym typeface="+mn-ea"/>
            </a:endParaRPr>
          </a:p>
          <a:p>
            <a:pPr indent="850900" algn="l" fontAlgn="auto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sym typeface="+mn-ea"/>
              </a:rPr>
              <a:t> </a:t>
            </a:r>
            <a:r>
              <a:rPr lang="zh-CN" sz="2400" b="1">
                <a:solidFill>
                  <a:srgbClr val="FF0000"/>
                </a:solidFill>
                <a:sym typeface="+mn-ea"/>
              </a:rPr>
              <a:t>【简评：联系新闻背景，提出观点展开</a:t>
            </a:r>
            <a:r>
              <a:rPr lang="zh-CN" sz="2400" b="1" u="sng">
                <a:solidFill>
                  <a:srgbClr val="FF0000"/>
                </a:solidFill>
                <a:sym typeface="+mn-ea"/>
              </a:rPr>
              <a:t>议</a:t>
            </a:r>
            <a:r>
              <a:rPr lang="zh-CN" sz="2400" b="1">
                <a:solidFill>
                  <a:srgbClr val="FF0000"/>
                </a:solidFill>
                <a:sym typeface="+mn-ea"/>
              </a:rPr>
              <a:t>论】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392430"/>
            <a:ext cx="11541125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       </a:t>
            </a:r>
            <a:r>
              <a:rPr sz="2400" b="1" err="1">
                <a:solidFill>
                  <a:schemeClr val="tx1"/>
                </a:solidFill>
                <a:sym typeface="+mn-ea"/>
              </a:rPr>
              <a:t>一段时间以来，文娱领域时常出现偷漏税现象，备受诟病。</a:t>
            </a:r>
            <a:r>
              <a:rPr sz="2400" b="1" err="1" smtClean="0">
                <a:solidFill>
                  <a:schemeClr val="tx1"/>
                </a:solidFill>
                <a:sym typeface="+mn-ea"/>
              </a:rPr>
              <a:t>前有对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一线女星</a:t>
            </a:r>
            <a:r>
              <a:rPr sz="2400" b="1" smtClean="0">
                <a:solidFill>
                  <a:schemeClr val="tx1"/>
                </a:solidFill>
                <a:sym typeface="+mn-ea"/>
              </a:rPr>
              <a:t>范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某</a:t>
            </a:r>
            <a:r>
              <a:rPr sz="2400" b="1" smtClean="0">
                <a:solidFill>
                  <a:schemeClr val="tx1"/>
                </a:solidFill>
                <a:sym typeface="+mn-ea"/>
              </a:rPr>
              <a:t>冰及其公司偷税追缴税款</a:t>
            </a:r>
            <a:r>
              <a:rPr sz="2400" b="1">
                <a:solidFill>
                  <a:schemeClr val="tx1"/>
                </a:solidFill>
                <a:sym typeface="+mn-ea"/>
              </a:rPr>
              <a:t>、滞纳金和罚款，总计8.83亿元；</a:t>
            </a:r>
            <a:r>
              <a:rPr sz="2400" b="1" smtClean="0">
                <a:solidFill>
                  <a:schemeClr val="tx1"/>
                </a:solidFill>
                <a:sym typeface="+mn-ea"/>
              </a:rPr>
              <a:t>后有对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当红小花</a:t>
            </a:r>
            <a:r>
              <a:rPr sz="2400" b="1" smtClean="0">
                <a:solidFill>
                  <a:schemeClr val="tx1"/>
                </a:solidFill>
                <a:sym typeface="+mn-ea"/>
              </a:rPr>
              <a:t>郑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某</a:t>
            </a:r>
            <a:r>
              <a:rPr sz="2400" b="1" smtClean="0">
                <a:solidFill>
                  <a:schemeClr val="tx1"/>
                </a:solidFill>
                <a:sym typeface="+mn-ea"/>
              </a:rPr>
              <a:t>追缴税款</a:t>
            </a:r>
            <a:r>
              <a:rPr sz="2400" b="1">
                <a:solidFill>
                  <a:schemeClr val="tx1"/>
                </a:solidFill>
                <a:sym typeface="+mn-ea"/>
              </a:rPr>
              <a:t>、加收滞纳金并处罚款，共计2.99亿元。如今，一些网络主播也涉嫌偷逃税，且金额不低。</a:t>
            </a:r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altLang="zh-CN" sz="24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sz="2400" b="1" smtClean="0">
                <a:solidFill>
                  <a:srgbClr val="FF0000"/>
                </a:solidFill>
                <a:sym typeface="+mn-ea"/>
              </a:rPr>
              <a:t>【简评：</a:t>
            </a:r>
            <a:r>
              <a:rPr lang="zh-CN" sz="2400" b="1" u="sng" smtClean="0">
                <a:solidFill>
                  <a:srgbClr val="FF0000"/>
                </a:solidFill>
                <a:sym typeface="+mn-ea"/>
              </a:rPr>
              <a:t>联</a:t>
            </a:r>
            <a:r>
              <a:rPr lang="zh-CN" sz="2400" b="1" smtClean="0">
                <a:solidFill>
                  <a:srgbClr val="FF0000"/>
                </a:solidFill>
                <a:sym typeface="+mn-ea"/>
              </a:rPr>
              <a:t>系相关案例，指出常有偷逃税、难逃被重罚的事实】</a:t>
            </a:r>
            <a:endParaRPr sz="2400" b="1">
              <a:solidFill>
                <a:schemeClr val="tx1"/>
              </a:solidFill>
              <a:sym typeface="+mn-ea"/>
            </a:endParaRPr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sz="2400" b="1">
                <a:solidFill>
                  <a:schemeClr val="tx1"/>
                </a:solidFill>
                <a:sym typeface="+mn-ea"/>
              </a:rPr>
              <a:t>      </a:t>
            </a:r>
            <a:r>
              <a:rPr sz="2400" b="1">
                <a:solidFill>
                  <a:schemeClr val="tx1"/>
                </a:solidFill>
                <a:sym typeface="+mn-ea"/>
              </a:rPr>
              <a:t>这意味着，有必要加强文娱领域从业人员日常税收管理，特别对明星艺人、网络主播成立的个人工作室和企业，要定期开展风险分析，也要进行风险提示和督促整改。对情节严重者，需以事实为依据，以法律为准绳，严肃依法查处。守住不能突破的底线，保持对法律的敬畏，才能提升相关从业者的税法遵从意识，营造健康有序的从业环境和公平竞争的税收环境。相关从业人员也只有始终保持对法律的敬畏，提高意识、承担责任，才能更好地从业为人，才能真正赢得市场、赢得尊重。</a:t>
            </a:r>
          </a:p>
          <a:p>
            <a:pPr indent="850900" algn="l" fontAlgn="auto">
              <a:lnSpc>
                <a:spcPct val="100000"/>
              </a:lnSpc>
            </a:pPr>
            <a:r>
              <a:rPr lang="zh-CN" sz="2400" b="1">
                <a:solidFill>
                  <a:srgbClr val="FF0000"/>
                </a:solidFill>
                <a:sym typeface="+mn-ea"/>
              </a:rPr>
              <a:t>【简评：进一步展开</a:t>
            </a:r>
            <a:r>
              <a:rPr lang="zh-CN" sz="2400" b="1" u="sng">
                <a:solidFill>
                  <a:srgbClr val="FF0000"/>
                </a:solidFill>
                <a:sym typeface="+mn-ea"/>
              </a:rPr>
              <a:t>议</a:t>
            </a:r>
            <a:r>
              <a:rPr lang="zh-CN" sz="2400" b="1">
                <a:solidFill>
                  <a:srgbClr val="FF0000"/>
                </a:solidFill>
                <a:sym typeface="+mn-ea"/>
              </a:rPr>
              <a:t>论，照应标题，印证观点</a:t>
            </a:r>
            <a:r>
              <a:rPr sz="24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sz="2400" b="1">
                <a:solidFill>
                  <a:srgbClr val="FF0000"/>
                </a:solidFill>
                <a:sym typeface="+mn-ea"/>
              </a:rPr>
              <a:t>】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541125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/>
              <a:t>        </a:t>
            </a:r>
            <a:r>
              <a:rPr sz="2400" b="1">
                <a:solidFill>
                  <a:schemeClr val="tx1"/>
                </a:solidFill>
                <a:sym typeface="+mn-ea"/>
              </a:rPr>
              <a:t>法律面前，没有明星，没有流量，更没有侥幸。其实，明星艺人既是公众人物，又在一定意义上是高收入者，纳税的法定义务是本分，带头自觉诚信纳税也是责任；网络主播以信誉带货，从事商业活动，纳税是在积攒无形的口碑。无论网上网下，不管哪个领域，都不存在税收的“灰色地带”</a:t>
            </a:r>
            <a:r>
              <a:rPr lang="zh-CN" sz="2400" b="1">
                <a:solidFill>
                  <a:schemeClr val="tx1"/>
                </a:solidFill>
                <a:sym typeface="+mn-ea"/>
              </a:rPr>
              <a:t>。</a:t>
            </a:r>
            <a:endParaRPr sz="2400" b="1">
              <a:solidFill>
                <a:schemeClr val="tx1"/>
              </a:solidFill>
              <a:sym typeface="+mn-ea"/>
            </a:endParaRPr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altLang="zh-CN" sz="2400" b="1">
                <a:solidFill>
                  <a:srgbClr val="FF0000"/>
                </a:solidFill>
                <a:sym typeface="+mn-ea"/>
              </a:rPr>
              <a:t>   </a:t>
            </a:r>
            <a:r>
              <a:rPr lang="zh-CN" sz="2400" b="1">
                <a:solidFill>
                  <a:srgbClr val="FF0000"/>
                </a:solidFill>
                <a:sym typeface="+mn-ea"/>
              </a:rPr>
              <a:t>【简评：适当延伸，从网络主播到各个领域，强化观点（本段也可视为继续关</a:t>
            </a:r>
            <a:r>
              <a:rPr lang="zh-CN" sz="2400" b="1" u="sng">
                <a:solidFill>
                  <a:srgbClr val="FF0000"/>
                </a:solidFill>
                <a:sym typeface="+mn-ea"/>
              </a:rPr>
              <a:t>联</a:t>
            </a:r>
            <a:r>
              <a:rPr lang="zh-CN" sz="2400" b="1">
                <a:solidFill>
                  <a:srgbClr val="FF0000"/>
                </a:solidFill>
                <a:sym typeface="+mn-ea"/>
              </a:rPr>
              <a:t>实际）】</a:t>
            </a:r>
            <a:endParaRPr sz="2400" b="1">
              <a:solidFill>
                <a:schemeClr val="tx1"/>
              </a:solidFill>
              <a:sym typeface="+mn-ea"/>
            </a:endParaRPr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sz="2400" b="1">
                <a:solidFill>
                  <a:schemeClr val="tx1"/>
                </a:solidFill>
                <a:sym typeface="+mn-ea"/>
              </a:rPr>
              <a:t>       </a:t>
            </a:r>
            <a:r>
              <a:rPr sz="2400" b="1">
                <a:solidFill>
                  <a:schemeClr val="tx1"/>
                </a:solidFill>
                <a:sym typeface="+mn-ea"/>
              </a:rPr>
              <a:t>随着直播经济、平台经济的快速发展，市场规模大、从业群体大，给行业监管带来了难度，给维护税收的法律性和权威性也提出了挑战。越是如此，越应加强对“流量经济”的规范监管，推动相关行业在公平公正环境中持续健康发展。</a:t>
            </a:r>
          </a:p>
          <a:p>
            <a:pPr indent="850900" algn="l" fontAlgn="auto">
              <a:lnSpc>
                <a:spcPct val="100000"/>
              </a:lnSpc>
            </a:pPr>
            <a:r>
              <a:rPr lang="zh-CN" sz="2400" b="1">
                <a:solidFill>
                  <a:srgbClr val="FF0000"/>
                </a:solidFill>
                <a:sym typeface="+mn-ea"/>
              </a:rPr>
              <a:t>【简评：总</a:t>
            </a:r>
            <a:r>
              <a:rPr lang="zh-CN" sz="2400" b="1" u="sng">
                <a:solidFill>
                  <a:srgbClr val="FF0000"/>
                </a:solidFill>
                <a:sym typeface="+mn-ea"/>
              </a:rPr>
              <a:t>结</a:t>
            </a:r>
            <a:r>
              <a:rPr lang="zh-CN" sz="2400" b="1">
                <a:solidFill>
                  <a:srgbClr val="FF0000"/>
                </a:solidFill>
                <a:sym typeface="+mn-ea"/>
              </a:rPr>
              <a:t>全文，重申观点</a:t>
            </a:r>
            <a:r>
              <a:rPr lang="en-US" altLang="zh-CN" sz="2400" b="1">
                <a:solidFill>
                  <a:srgbClr val="FF0000"/>
                </a:solidFill>
                <a:sym typeface="+mn-ea"/>
              </a:rPr>
              <a:t>——</a:t>
            </a:r>
            <a:r>
              <a:rPr sz="2400" b="1">
                <a:solidFill>
                  <a:srgbClr val="FF0000"/>
                </a:solidFill>
                <a:sym typeface="+mn-ea"/>
              </a:rPr>
              <a:t>“流量经济”也要规范发展</a:t>
            </a:r>
            <a:r>
              <a:rPr lang="zh-CN" sz="2400" b="1">
                <a:solidFill>
                  <a:srgbClr val="FF0000"/>
                </a:solidFill>
                <a:sym typeface="+mn-ea"/>
              </a:rPr>
              <a:t>】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541125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/>
              <a:t>       </a:t>
            </a:r>
            <a:r>
              <a:rPr lang="en-US" altLang="zh-CN" sz="2400">
                <a:solidFill>
                  <a:srgbClr val="C00000"/>
                </a:solidFill>
              </a:rPr>
              <a:t> </a:t>
            </a:r>
            <a:r>
              <a:rPr sz="2400" b="1">
                <a:solidFill>
                  <a:srgbClr val="C00000"/>
                </a:solidFill>
                <a:sym typeface="+mn-ea"/>
              </a:rPr>
              <a:t>行文思路总结：</a:t>
            </a:r>
          </a:p>
          <a:p>
            <a:pPr marL="0" indent="0">
              <a:buNone/>
            </a:pPr>
            <a:r>
              <a:rPr sz="2400" b="1">
                <a:solidFill>
                  <a:schemeClr val="tx1"/>
                </a:solidFill>
                <a:sym typeface="+mn-ea"/>
              </a:rPr>
              <a:t>标题：标题即立场，观点很明确。</a:t>
            </a:r>
          </a:p>
          <a:p>
            <a:pPr marL="0" indent="0">
              <a:buNone/>
            </a:pPr>
            <a:r>
              <a:rPr sz="2400" b="1">
                <a:solidFill>
                  <a:schemeClr val="tx1"/>
                </a:solidFill>
                <a:sym typeface="+mn-ea"/>
              </a:rPr>
              <a:t>第一段：引出新闻事实。</a:t>
            </a:r>
          </a:p>
          <a:p>
            <a:pPr marL="0" indent="0">
              <a:buNone/>
            </a:pPr>
            <a:r>
              <a:rPr sz="2400" b="1">
                <a:solidFill>
                  <a:schemeClr val="tx1"/>
                </a:solidFill>
                <a:sym typeface="+mn-ea"/>
              </a:rPr>
              <a:t>第二段：联系新闻背景，提出观点展开议论。</a:t>
            </a:r>
          </a:p>
          <a:p>
            <a:pPr marL="0" indent="0">
              <a:buNone/>
            </a:pPr>
            <a:r>
              <a:rPr sz="2400" b="1">
                <a:solidFill>
                  <a:schemeClr val="tx1"/>
                </a:solidFill>
                <a:sym typeface="+mn-ea"/>
              </a:rPr>
              <a:t>第三段：</a:t>
            </a:r>
            <a:r>
              <a:rPr sz="2400" b="1" smtClean="0">
                <a:solidFill>
                  <a:schemeClr val="tx1"/>
                </a:solidFill>
                <a:sym typeface="+mn-ea"/>
              </a:rPr>
              <a:t>联系相关案例</a:t>
            </a:r>
            <a:r>
              <a:rPr sz="2400" b="1">
                <a:solidFill>
                  <a:schemeClr val="tx1"/>
                </a:solidFill>
                <a:sym typeface="+mn-ea"/>
              </a:rPr>
              <a:t>，指出常有偷逃税、难逃被重罚的事实。</a:t>
            </a:r>
          </a:p>
          <a:p>
            <a:pPr marL="0" indent="0">
              <a:buNone/>
            </a:pPr>
            <a:r>
              <a:rPr sz="2400" b="1">
                <a:solidFill>
                  <a:schemeClr val="tx1"/>
                </a:solidFill>
                <a:sym typeface="+mn-ea"/>
              </a:rPr>
              <a:t>第四段：进一步展开议论，照应标题，印证观点。</a:t>
            </a:r>
          </a:p>
          <a:p>
            <a:pPr marL="0" indent="0">
              <a:buNone/>
            </a:pPr>
            <a:r>
              <a:rPr sz="2400" b="1">
                <a:solidFill>
                  <a:schemeClr val="tx1"/>
                </a:solidFill>
                <a:sym typeface="+mn-ea"/>
              </a:rPr>
              <a:t>第五段：适当延伸，从网络主播到各个领域，强化观点（本段也可视为继续关联实际）。</a:t>
            </a:r>
          </a:p>
          <a:p>
            <a:pPr marL="0" indent="0">
              <a:buNone/>
            </a:pPr>
            <a:r>
              <a:rPr sz="2400" b="1">
                <a:solidFill>
                  <a:schemeClr val="tx1"/>
                </a:solidFill>
                <a:sym typeface="+mn-ea"/>
              </a:rPr>
              <a:t>第六段：总结全文，重申观点——“流量经济”也要规范发展。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71300" y="11480800"/>
            <a:ext cx="3048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6615" y="-74225"/>
            <a:ext cx="10969200" cy="705600"/>
          </a:xfrm>
        </p:spPr>
        <p:txBody>
          <a:bodyPr/>
          <a:lstStyle/>
          <a:p>
            <a:r>
              <a:rPr lang="en-US" altLang="zh-CN">
                <a:sym typeface="+mn-ea"/>
              </a:rPr>
              <a:t>  </a:t>
            </a:r>
            <a:r>
              <a:rPr lang="zh-CN" altLang="en-US">
                <a:sym typeface="+mn-ea"/>
              </a:rPr>
              <a:t>前言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855" y="631190"/>
            <a:ext cx="11541125" cy="6226810"/>
          </a:xfrm>
        </p:spPr>
        <p:txBody>
          <a:bodyPr>
            <a:noAutofit/>
          </a:bodyPr>
          <a:lstStyle/>
          <a:p>
            <a:r>
              <a:rPr sz="2000">
                <a:sym typeface="+mn-ea"/>
              </a:rPr>
              <a:t>写考场作文没有固定模式，但考生还是需要掌握一定的应试技巧和快速成文的方法。</a:t>
            </a:r>
          </a:p>
          <a:p>
            <a:r>
              <a:rPr sz="2000">
                <a:sym typeface="+mn-ea"/>
              </a:rPr>
              <a:t>以下五种易学、实用、有操作性的考场作文结构，可供参考：</a:t>
            </a:r>
          </a:p>
          <a:p>
            <a:r>
              <a:rPr sz="2000">
                <a:sym typeface="+mn-ea"/>
              </a:rPr>
              <a:t>行文结构一    传统“三段论”式（是什么，为什么，怎么样）</a:t>
            </a:r>
          </a:p>
          <a:p>
            <a:r>
              <a:rPr sz="2000">
                <a:sym typeface="+mn-ea"/>
              </a:rPr>
              <a:t>行文结构二    引议联结式（引出材料，展开议论，联系实际，总结全文）</a:t>
            </a:r>
          </a:p>
          <a:p>
            <a:r>
              <a:rPr sz="2000">
                <a:sym typeface="+mn-ea"/>
              </a:rPr>
              <a:t>行文结构三    正反对比式（正面切入观点，反面佐证观点）</a:t>
            </a:r>
          </a:p>
          <a:p>
            <a:r>
              <a:rPr sz="2000">
                <a:sym typeface="+mn-ea"/>
              </a:rPr>
              <a:t>行文结构四    层层推进式</a:t>
            </a:r>
          </a:p>
          <a:p>
            <a:r>
              <a:rPr sz="2000">
                <a:sym typeface="+mn-ea"/>
              </a:rPr>
              <a:t>行文结构五    设置分论点式（观点之间有内在逻辑）</a:t>
            </a:r>
          </a:p>
          <a:p>
            <a:r>
              <a:rPr sz="2000">
                <a:solidFill>
                  <a:srgbClr val="C00000"/>
                </a:solidFill>
                <a:sym typeface="+mn-ea"/>
              </a:rPr>
              <a:t>注：这些文章结构示例，彼此之间可以相互包含、融合，而非彼此独立、割裂。</a:t>
            </a:r>
          </a:p>
          <a:p>
            <a:r>
              <a:rPr sz="2000">
                <a:solidFill>
                  <a:srgbClr val="C00000"/>
                </a:solidFill>
                <a:sym typeface="+mn-ea"/>
              </a:rPr>
              <a:t>比如“引议联结”式中某一部分，也可再设置“分论点”。</a:t>
            </a:r>
          </a:p>
          <a:p>
            <a:r>
              <a:rPr sz="2000">
                <a:solidFill>
                  <a:srgbClr val="C00000"/>
                </a:solidFill>
                <a:sym typeface="+mn-ea"/>
              </a:rPr>
              <a:t>比如“层层推进”式，和“引议联结”式也有相通之处。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645" y="930980"/>
            <a:ext cx="10969200" cy="705600"/>
          </a:xfrm>
        </p:spPr>
        <p:txBody>
          <a:bodyPr/>
          <a:lstStyle/>
          <a:p>
            <a:r>
              <a:rPr lang="en-US" altLang="zh-CN">
                <a:sym typeface="+mn-ea"/>
              </a:rPr>
              <a:t>  </a:t>
            </a:r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780" y="256540"/>
            <a:ext cx="11541125" cy="6226810"/>
          </a:xfrm>
        </p:spPr>
        <p:txBody>
          <a:bodyPr>
            <a:noAutofit/>
          </a:bodyPr>
          <a:lstStyle/>
          <a:p>
            <a:endParaRPr lang="zh-CN" altLang="en-US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   </a:t>
            </a:r>
          </a:p>
          <a:p>
            <a:pPr marL="0" indent="0" algn="l">
              <a:buNone/>
            </a:pPr>
            <a:r>
              <a:rPr lang="en-US" altLang="zh-CN" sz="4400">
                <a:sym typeface="+mn-ea"/>
              </a:rPr>
              <a:t>      </a:t>
            </a:r>
            <a:r>
              <a:rPr sz="3600" err="1">
                <a:sym typeface="+mn-ea"/>
              </a:rPr>
              <a:t>以人民日报一篇最新时评《“流量经济”</a:t>
            </a:r>
            <a:r>
              <a:rPr sz="3600" err="1" smtClean="0">
                <a:sym typeface="+mn-ea"/>
              </a:rPr>
              <a:t>也要规范发展》为例</a:t>
            </a:r>
            <a:r>
              <a:rPr sz="3600" err="1">
                <a:sym typeface="+mn-ea"/>
              </a:rPr>
              <a:t>，学习专业作者的思路技法。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70" y="130880"/>
            <a:ext cx="10969200" cy="705600"/>
          </a:xfrm>
        </p:spPr>
        <p:txBody>
          <a:bodyPr/>
          <a:lstStyle/>
          <a:p>
            <a:r>
              <a:rPr lang="en-US" altLang="zh-CN">
                <a:sym typeface="+mn-ea"/>
              </a:rPr>
              <a:t>  </a:t>
            </a:r>
            <a:r>
              <a:rPr lang="zh-CN" altLang="en-US">
                <a:sym typeface="+mn-ea"/>
              </a:rPr>
              <a:t>新闻背景</a:t>
            </a:r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855" y="631190"/>
            <a:ext cx="11541125" cy="6226810"/>
          </a:xfrm>
        </p:spPr>
        <p:txBody>
          <a:bodyPr>
            <a:noAutofit/>
          </a:bodyPr>
          <a:lstStyle/>
          <a:p>
            <a:endParaRPr lang="zh-CN" altLang="en-US" sz="2000"/>
          </a:p>
          <a:p>
            <a:r>
              <a:rPr lang="en-US" altLang="zh-CN" sz="2000">
                <a:sym typeface="+mn-ea"/>
              </a:rPr>
              <a:t>      </a:t>
            </a:r>
            <a:r>
              <a:rPr lang="en-US" altLang="zh-CN" sz="2400">
                <a:sym typeface="+mn-ea"/>
              </a:rPr>
              <a:t> 2021</a:t>
            </a:r>
            <a:r>
              <a:rPr lang="zh-CN" altLang="en-US" sz="2400">
                <a:sym typeface="+mn-ea"/>
              </a:rPr>
              <a:t>年</a:t>
            </a:r>
            <a:r>
              <a:rPr lang="en-US" altLang="zh-CN" sz="2400">
                <a:sym typeface="+mn-ea"/>
              </a:rPr>
              <a:t>11</a:t>
            </a:r>
            <a:r>
              <a:rPr lang="zh-CN" altLang="en-US" sz="2400">
                <a:sym typeface="+mn-ea"/>
              </a:rPr>
              <a:t>月22日，据媒体报道网红雪梨、林珊珊被查偷税漏税。雪梨被追缴税款、加收滞纳金并拟处1倍罚款共计6555.31万元，对林珊珊追缴税款、加收滞纳金并拟处1倍罚款共计2767.25万元。</a:t>
            </a:r>
            <a:endParaRPr lang="zh-CN" altLang="en-US" sz="2400"/>
          </a:p>
          <a:p>
            <a:r>
              <a:rPr lang="en-US" altLang="zh-CN" sz="2400">
                <a:sym typeface="+mn-ea"/>
              </a:rPr>
              <a:t>       </a:t>
            </a:r>
            <a:r>
              <a:rPr lang="zh-CN" altLang="en-US" sz="2400">
                <a:sym typeface="+mn-ea"/>
              </a:rPr>
              <a:t>稍晚时候，雪梨和林珊珊为偷逃税被处罚道歉，称几乎所有时间都忙于业务，忽视了专业财税知识的学习，税收法律意识淡薄，导致违反了相关税收法规。完全接受税务部门依法作出的行政处罚决定，将及时补缴税款、缴纳罚款和滞纳金。同时，雪梨和林珊珊都将暂停直播，进行规范和整顿。</a:t>
            </a:r>
            <a:r>
              <a:rPr lang="en-US" altLang="zh-CN" sz="2400"/>
              <a:t>     </a:t>
            </a:r>
            <a:r>
              <a:rPr lang="en-US" altLang="zh-CN" sz="2000"/>
              <a:t> </a:t>
            </a:r>
            <a:endParaRPr lang="zh-CN" altLang="en-US" sz="20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645" y="930980"/>
            <a:ext cx="10969200" cy="705600"/>
          </a:xfrm>
        </p:spPr>
        <p:txBody>
          <a:bodyPr/>
          <a:lstStyle/>
          <a:p>
            <a:r>
              <a:rPr lang="en-US" altLang="zh-CN">
                <a:sym typeface="+mn-ea"/>
              </a:rPr>
              <a:t>  </a:t>
            </a:r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780" y="256540"/>
            <a:ext cx="11541125" cy="6226810"/>
          </a:xfrm>
        </p:spPr>
        <p:txBody>
          <a:bodyPr>
            <a:noAutofit/>
          </a:bodyPr>
          <a:lstStyle/>
          <a:p>
            <a:endParaRPr lang="zh-CN" altLang="en-US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   </a:t>
            </a:r>
          </a:p>
          <a:p>
            <a:pPr marL="0" indent="0" algn="ctr">
              <a:buNone/>
            </a:pPr>
            <a:r>
              <a:rPr lang="en-US" altLang="zh-CN" sz="4400">
                <a:sym typeface="+mn-ea"/>
              </a:rPr>
              <a:t> </a:t>
            </a:r>
            <a:r>
              <a:rPr lang="zh-CN" altLang="en-US" sz="4400">
                <a:sym typeface="+mn-ea"/>
              </a:rPr>
              <a:t>时评类作文的基本结构</a:t>
            </a:r>
            <a:r>
              <a:rPr lang="en-US" altLang="zh-CN" sz="4400">
                <a:sym typeface="+mn-ea"/>
              </a:rPr>
              <a:t>—— </a:t>
            </a:r>
            <a:r>
              <a:rPr lang="zh-CN" altLang="en-US" sz="4400">
                <a:solidFill>
                  <a:srgbClr val="FF0000"/>
                </a:solidFill>
                <a:sym typeface="+mn-ea"/>
              </a:rPr>
              <a:t>引议提联结</a:t>
            </a:r>
          </a:p>
          <a:p>
            <a:pPr marL="0" indent="0" algn="ctr">
              <a:buNone/>
            </a:pPr>
            <a:endParaRPr lang="zh-CN" altLang="en-US" sz="4400">
              <a:solidFill>
                <a:srgbClr val="FF0000"/>
              </a:solidFill>
              <a:sym typeface="+mn-ea"/>
            </a:endParaRPr>
          </a:p>
          <a:p>
            <a:pPr marL="0" indent="0" algn="ctr">
              <a:buNone/>
            </a:pPr>
            <a:r>
              <a:rPr lang="en-US" altLang="zh-CN" sz="4400">
                <a:solidFill>
                  <a:srgbClr val="FF0000"/>
                </a:solidFill>
                <a:sym typeface="+mn-ea"/>
              </a:rPr>
              <a:t>      </a:t>
            </a:r>
            <a:r>
              <a:rPr lang="zh-CN" altLang="en-US" sz="4400">
                <a:solidFill>
                  <a:srgbClr val="FF0000"/>
                </a:solidFill>
                <a:sym typeface="+mn-ea"/>
              </a:rPr>
              <a:t>阅读人民日报时评原文</a:t>
            </a:r>
            <a:r>
              <a:rPr lang="en-US" altLang="zh-CN" sz="4400">
                <a:sym typeface="+mn-ea"/>
              </a:rPr>
              <a:t> 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120" y="315595"/>
            <a:ext cx="11541125" cy="6226810"/>
          </a:xfrm>
        </p:spPr>
        <p:txBody>
          <a:bodyPr>
            <a:noAutofit/>
          </a:bodyPr>
          <a:lstStyle/>
          <a:p>
            <a:pPr indent="0" algn="ctr" fontAlgn="auto">
              <a:lnSpc>
                <a:spcPct val="100000"/>
              </a:lnSpc>
              <a:buNone/>
            </a:pPr>
            <a:r>
              <a:rPr lang="en-US" altLang="zh-CN" sz="2000"/>
              <a:t>        </a:t>
            </a:r>
            <a:r>
              <a:rPr sz="2400" b="1">
                <a:solidFill>
                  <a:srgbClr val="FF0000"/>
                </a:solidFill>
                <a:sym typeface="+mn-ea"/>
              </a:rPr>
              <a:t>“流量经济”也要规范发展 </a:t>
            </a:r>
          </a:p>
          <a:p>
            <a:pPr indent="0" algn="ctr" fontAlgn="auto">
              <a:lnSpc>
                <a:spcPct val="100000"/>
              </a:lnSpc>
              <a:buNone/>
            </a:pPr>
            <a:endParaRPr lang="en-US" altLang="zh-CN" sz="2400" b="1" smtClean="0">
              <a:solidFill>
                <a:srgbClr val="00B050"/>
              </a:solidFill>
              <a:sym typeface="+mn-ea"/>
            </a:endParaRPr>
          </a:p>
          <a:p>
            <a:pPr indent="0" algn="ctr" fontAlgn="auto">
              <a:lnSpc>
                <a:spcPct val="100000"/>
              </a:lnSpc>
              <a:buNone/>
            </a:pPr>
            <a:endParaRPr lang="en-US" altLang="zh-CN" sz="2400" b="1">
              <a:solidFill>
                <a:srgbClr val="00B050"/>
              </a:solidFill>
              <a:sym typeface="+mn-ea"/>
            </a:endParaRPr>
          </a:p>
          <a:p>
            <a:pPr indent="850900" algn="l" fontAlgn="auto">
              <a:lnSpc>
                <a:spcPct val="100000"/>
              </a:lnSpc>
              <a:buClrTx/>
              <a:buSzTx/>
              <a:buFontTx/>
            </a:pPr>
            <a:r>
              <a:rPr sz="2400" b="1" err="1">
                <a:solidFill>
                  <a:schemeClr val="tx1"/>
                </a:solidFill>
                <a:sym typeface="+mn-ea"/>
              </a:rPr>
              <a:t>日前，浙江省杭州市税务部门通报，网络主播朱宸慧</a:t>
            </a:r>
            <a:r>
              <a:rPr sz="2400" b="1" err="1" smtClean="0">
                <a:solidFill>
                  <a:schemeClr val="tx1"/>
                </a:solidFill>
                <a:sym typeface="+mn-ea"/>
              </a:rPr>
              <a:t>（雪梨）、林珊珊因偷逃税款</a:t>
            </a:r>
            <a:r>
              <a:rPr sz="2400" b="1">
                <a:solidFill>
                  <a:schemeClr val="tx1"/>
                </a:solidFill>
                <a:sym typeface="+mn-ea"/>
              </a:rPr>
              <a:t>，将被依法追缴税款、加收滞纳金并处罚款分别计6555.31万元和2767.25万元。 </a:t>
            </a:r>
          </a:p>
          <a:p>
            <a:pPr indent="850900" algn="l" fontAlgn="auto">
              <a:lnSpc>
                <a:spcPct val="100000"/>
              </a:lnSpc>
            </a:pPr>
            <a:endParaRPr sz="2400" b="1">
              <a:solidFill>
                <a:schemeClr val="tx1"/>
              </a:solidFill>
              <a:sym typeface="+mn-ea"/>
            </a:endParaRPr>
          </a:p>
          <a:p>
            <a:pPr indent="850900" algn="l" fontAlgn="auto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sym typeface="+mn-ea"/>
              </a:rPr>
              <a:t>近期，相关部门正在依法依规深化文娱领域税收秩序规范工作。在此过程中，通过税收大数据分析发现，以上两位网络主播涉嫌偷逃税款，于是进行了立案并开展全面深入税务稽查。目前，案件事实清楚，偷逃税金额所得明确，依据法律规定进行处罚。同时，还有个别网络主播自查自纠不到位，存在涉嫌偷逃税行为，正由属地税务机关进行稽查。这表明，纳税是公民义务，凡属故意偷逃税，都会被依法严惩，任谁都不是例外。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530" y="383540"/>
            <a:ext cx="10566400" cy="6226810"/>
          </a:xfrm>
        </p:spPr>
        <p:txBody>
          <a:bodyPr>
            <a:noAutofit/>
          </a:bodyPr>
          <a:lstStyle/>
          <a:p>
            <a:pPr indent="0" algn="l" fontAlgn="auto">
              <a:lnSpc>
                <a:spcPct val="100000"/>
              </a:lnSpc>
              <a:buNone/>
            </a:pPr>
            <a:r>
              <a:rPr lang="en-US" altLang="zh-CN" sz="2000"/>
              <a:t>       </a:t>
            </a:r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altLang="zh-CN" sz="2000"/>
              <a:t>       </a:t>
            </a:r>
            <a:r>
              <a:rPr sz="2400" err="1">
                <a:solidFill>
                  <a:schemeClr val="tx1"/>
                </a:solidFill>
                <a:sym typeface="+mn-ea"/>
              </a:rPr>
              <a:t>一段时间以来，文娱领域时常出现偷漏税现象，备受诟病。</a:t>
            </a:r>
            <a:r>
              <a:rPr sz="2400" err="1" smtClean="0">
                <a:solidFill>
                  <a:schemeClr val="tx1"/>
                </a:solidFill>
                <a:sym typeface="+mn-ea"/>
              </a:rPr>
              <a:t>前有对</a:t>
            </a:r>
            <a:r>
              <a:rPr lang="zh-CN" altLang="en-US" sz="2400" smtClean="0">
                <a:solidFill>
                  <a:schemeClr val="tx1"/>
                </a:solidFill>
                <a:sym typeface="+mn-ea"/>
              </a:rPr>
              <a:t>一线女星</a:t>
            </a:r>
            <a:r>
              <a:rPr sz="2400" smtClean="0">
                <a:solidFill>
                  <a:schemeClr val="tx1"/>
                </a:solidFill>
                <a:sym typeface="+mn-ea"/>
              </a:rPr>
              <a:t>范</a:t>
            </a:r>
            <a:r>
              <a:rPr lang="zh-CN" altLang="en-US" sz="2400" smtClean="0">
                <a:solidFill>
                  <a:schemeClr val="tx1"/>
                </a:solidFill>
                <a:sym typeface="+mn-ea"/>
              </a:rPr>
              <a:t>某</a:t>
            </a:r>
            <a:r>
              <a:rPr sz="2400" smtClean="0">
                <a:solidFill>
                  <a:schemeClr val="tx1"/>
                </a:solidFill>
                <a:sym typeface="+mn-ea"/>
              </a:rPr>
              <a:t>冰及其公司偷税追缴税款</a:t>
            </a:r>
            <a:r>
              <a:rPr sz="2400">
                <a:solidFill>
                  <a:schemeClr val="tx1"/>
                </a:solidFill>
                <a:sym typeface="+mn-ea"/>
              </a:rPr>
              <a:t>、滞纳金和罚款，总计8.83亿元；</a:t>
            </a:r>
            <a:r>
              <a:rPr sz="2400" smtClean="0">
                <a:solidFill>
                  <a:schemeClr val="tx1"/>
                </a:solidFill>
                <a:sym typeface="+mn-ea"/>
              </a:rPr>
              <a:t>后有对</a:t>
            </a:r>
            <a:r>
              <a:rPr lang="zh-CN" altLang="en-US" sz="2400" smtClean="0">
                <a:solidFill>
                  <a:schemeClr val="tx1"/>
                </a:solidFill>
                <a:sym typeface="+mn-ea"/>
              </a:rPr>
              <a:t>当红小花</a:t>
            </a:r>
            <a:r>
              <a:rPr sz="2400" smtClean="0">
                <a:solidFill>
                  <a:schemeClr val="tx1"/>
                </a:solidFill>
                <a:sym typeface="+mn-ea"/>
              </a:rPr>
              <a:t>郑</a:t>
            </a:r>
            <a:r>
              <a:rPr lang="zh-CN" altLang="en-US" sz="2400" smtClean="0">
                <a:solidFill>
                  <a:schemeClr val="tx1"/>
                </a:solidFill>
                <a:sym typeface="+mn-ea"/>
              </a:rPr>
              <a:t>某</a:t>
            </a:r>
            <a:r>
              <a:rPr sz="2400" smtClean="0">
                <a:solidFill>
                  <a:schemeClr val="tx1"/>
                </a:solidFill>
                <a:sym typeface="+mn-ea"/>
              </a:rPr>
              <a:t>追缴税款</a:t>
            </a:r>
            <a:r>
              <a:rPr sz="2400">
                <a:solidFill>
                  <a:schemeClr val="tx1"/>
                </a:solidFill>
                <a:sym typeface="+mn-ea"/>
              </a:rPr>
              <a:t>、加收滞纳金并处罚款，共计2.99亿元。如今，一些网络主播也涉嫌偷逃税，且金额不低。</a:t>
            </a:r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sz="2400">
                <a:solidFill>
                  <a:schemeClr val="tx1"/>
                </a:solidFill>
                <a:sym typeface="+mn-ea"/>
              </a:rPr>
              <a:t>     </a:t>
            </a:r>
            <a:r>
              <a:rPr sz="2400">
                <a:solidFill>
                  <a:schemeClr val="tx1"/>
                </a:solidFill>
                <a:sym typeface="+mn-ea"/>
              </a:rPr>
              <a:t>这意味着，有必要加强文娱领域从业人员日常税收管理，特别对明星艺人、网络主播成立的个人工作室和企业，要定期开展风险分析，也要进行风险提示和督促整改。对情节严重者，需以事实为依据，以法律为准绳，严肃依法查处。守住不能突破的底线，保持对法律的敬畏，才能提升相关从业者的税法遵从意识，营造健康有序的从业环境和公平竞争的税收环境。相关从业人员也只有始终保持对法律的敬畏，提高意识、承担责任，才能更好地从业为人，才能真正赢得市场、赢得尊重。</a:t>
            </a:r>
          </a:p>
          <a:p>
            <a:pPr indent="850900" algn="l" fontAlgn="auto">
              <a:lnSpc>
                <a:spcPct val="100000"/>
              </a:lnSpc>
            </a:pPr>
            <a:endParaRPr lang="zh-CN" altLang="en-US" sz="24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315595"/>
            <a:ext cx="1073150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zh-CN" altLang="en-US" sz="2400"/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      </a:t>
            </a:r>
            <a:r>
              <a:rPr lang="en-US" altLang="zh-CN" sz="2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 </a:t>
            </a:r>
            <a:r>
              <a:rPr sz="2800">
                <a:solidFill>
                  <a:schemeClr val="tx1"/>
                </a:solidFill>
                <a:sym typeface="+mn-ea"/>
              </a:rPr>
              <a:t>法律面前，没有明星，没有流量，更没有侥幸。其实，明星艺人既是公众人物，又在一定意义上是高收入者，纳税的法定义务是本分，带头自觉诚信纳税也是责任；网络主播以信誉带货，从事商业活动，纳税是在积攒无形的口碑。无论网上网下，不管哪个领域，都不存在税收的“灰色地带”</a:t>
            </a:r>
            <a:r>
              <a:rPr lang="zh-CN" sz="2800">
                <a:solidFill>
                  <a:schemeClr val="tx1"/>
                </a:solidFill>
                <a:sym typeface="+mn-ea"/>
              </a:rPr>
              <a:t>。</a:t>
            </a:r>
          </a:p>
          <a:p>
            <a:pPr indent="850900" algn="l" fontAlgn="auto">
              <a:lnSpc>
                <a:spcPct val="100000"/>
              </a:lnSpc>
            </a:pPr>
            <a:endParaRPr sz="2800">
              <a:solidFill>
                <a:schemeClr val="tx1"/>
              </a:solidFill>
              <a:sym typeface="+mn-ea"/>
            </a:endParaRPr>
          </a:p>
          <a:p>
            <a:pPr indent="0" algn="l" fontAlgn="auto">
              <a:lnSpc>
                <a:spcPct val="100000"/>
              </a:lnSpc>
              <a:buNone/>
            </a:pPr>
            <a:r>
              <a:rPr lang="en-US" sz="2800">
                <a:solidFill>
                  <a:schemeClr val="tx1"/>
                </a:solidFill>
                <a:sym typeface="+mn-ea"/>
              </a:rPr>
              <a:t>      </a:t>
            </a:r>
            <a:r>
              <a:rPr sz="2800">
                <a:solidFill>
                  <a:schemeClr val="tx1"/>
                </a:solidFill>
                <a:sym typeface="+mn-ea"/>
              </a:rPr>
              <a:t>随着直播经济、平台经济的快速发展，市场规模大、从业群体大，给行业监管带来了难度，给维护税收的法律性和权威性也提出了挑战。越是如此，越应加强对“流量经济”的规范监管，推动相关行业在公平公正环境中持续健康发展。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645" y="930980"/>
            <a:ext cx="10969200" cy="705600"/>
          </a:xfrm>
        </p:spPr>
        <p:txBody>
          <a:bodyPr/>
          <a:lstStyle/>
          <a:p>
            <a:r>
              <a:rPr lang="en-US" altLang="zh-CN">
                <a:sym typeface="+mn-ea"/>
              </a:rPr>
              <a:t>  </a:t>
            </a:r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780" y="256540"/>
            <a:ext cx="11541125" cy="6226810"/>
          </a:xfrm>
        </p:spPr>
        <p:txBody>
          <a:bodyPr>
            <a:noAutofit/>
          </a:bodyPr>
          <a:lstStyle/>
          <a:p>
            <a:endParaRPr lang="zh-CN" altLang="en-US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   </a:t>
            </a:r>
          </a:p>
          <a:p>
            <a:pPr marL="0" indent="0" algn="ctr">
              <a:buNone/>
            </a:pPr>
            <a:r>
              <a:rPr lang="en-US" altLang="zh-CN" sz="4400">
                <a:sym typeface="+mn-ea"/>
              </a:rPr>
              <a:t> </a:t>
            </a:r>
            <a:r>
              <a:rPr lang="zh-CN" altLang="en-US" sz="4400">
                <a:sym typeface="+mn-ea"/>
              </a:rPr>
              <a:t>时评类作文的基本结构</a:t>
            </a:r>
            <a:r>
              <a:rPr lang="en-US" altLang="zh-CN" sz="4400">
                <a:sym typeface="+mn-ea"/>
              </a:rPr>
              <a:t>—— </a:t>
            </a:r>
            <a:r>
              <a:rPr lang="zh-CN" altLang="en-US" sz="4400">
                <a:solidFill>
                  <a:srgbClr val="FF0000"/>
                </a:solidFill>
                <a:sym typeface="+mn-ea"/>
              </a:rPr>
              <a:t>引议提联结</a:t>
            </a:r>
          </a:p>
          <a:p>
            <a:pPr marL="0" indent="0" algn="ctr">
              <a:buNone/>
            </a:pPr>
            <a:endParaRPr lang="zh-CN" altLang="en-US" sz="4400">
              <a:solidFill>
                <a:srgbClr val="FF0000"/>
              </a:solidFill>
              <a:sym typeface="+mn-ea"/>
            </a:endParaRPr>
          </a:p>
          <a:p>
            <a:pPr marL="0" indent="0" algn="ctr">
              <a:buNone/>
            </a:pPr>
            <a:r>
              <a:rPr lang="en-US" altLang="zh-CN" sz="4400">
                <a:solidFill>
                  <a:srgbClr val="FF0000"/>
                </a:solidFill>
                <a:sym typeface="+mn-ea"/>
              </a:rPr>
              <a:t>   </a:t>
            </a:r>
            <a:r>
              <a:rPr lang="zh-CN" altLang="en-US" sz="4400">
                <a:solidFill>
                  <a:srgbClr val="FF0000"/>
                </a:solidFill>
                <a:sym typeface="+mn-ea"/>
              </a:rPr>
              <a:t>人民日报原文写法</a:t>
            </a:r>
            <a:r>
              <a:rPr lang="zh-CN" sz="4400">
                <a:solidFill>
                  <a:srgbClr val="FF0000"/>
                </a:solidFill>
                <a:sym typeface="+mn-ea"/>
              </a:rPr>
              <a:t>评点，示范</a:t>
            </a:r>
            <a:endParaRPr lang="zh-CN" sz="4400"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65</Paragraphs>
  <Slides>13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18">
      <vt:lpstr>Arial</vt:lpstr>
      <vt:lpstr>微软雅黑</vt:lpstr>
      <vt:lpstr>Wingdings</vt:lpstr>
      <vt:lpstr>黑体</vt:lpstr>
      <vt:lpstr>Office 主题​​</vt:lpstr>
      <vt:lpstr>时评类作文引议提联结经典示例</vt:lpstr>
      <vt:lpstr>  前言</vt:lpstr>
      <vt:lpstr>  </vt:lpstr>
      <vt:lpstr>  新闻背景</vt:lpstr>
      <vt:lpstr>  </vt:lpstr>
      <vt:lpstr>PowerPoint Presentation</vt:lpstr>
      <vt:lpstr> </vt:lpstr>
      <vt:lpstr>  </vt:lpstr>
      <vt:lpstr>  </vt:lpstr>
      <vt:lpstr>  </vt:lpstr>
      <vt:lpstr>  </vt:lpstr>
      <vt:lpstr>  </vt:lpstr>
      <vt:lpstr>  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2021-12-01T16:19:50.920</cp:lastPrinted>
  <dcterms:created xsi:type="dcterms:W3CDTF">2021-12-01T16:19:50Z</dcterms:created>
  <dcterms:modified xsi:type="dcterms:W3CDTF">2021-12-01T08:19:51Z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