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0" r:id="rId4"/>
    <p:sldId id="256" r:id="rId5"/>
    <p:sldId id="271" r:id="rId6"/>
    <p:sldId id="272" r:id="rId7"/>
    <p:sldId id="277" r:id="rId8"/>
    <p:sldId id="273" r:id="rId9"/>
    <p:sldId id="276" r:id="rId10"/>
    <p:sldId id="279" r:id="rId11"/>
    <p:sldId id="280" r:id="rId12"/>
    <p:sldId id="286" r:id="rId13"/>
    <p:sldId id="287" r:id="rId14"/>
    <p:sldId id="285" r:id="rId15"/>
    <p:sldId id="288" r:id="rId16"/>
    <p:sldId id="289" r:id="rId17"/>
    <p:sldId id="290" r:id="rId18"/>
    <p:sldId id="300" r:id="rId19"/>
    <p:sldId id="318" r:id="rId20"/>
    <p:sldId id="291" r:id="rId21"/>
    <p:sldId id="292" r:id="rId22"/>
    <p:sldId id="293" r:id="rId23"/>
    <p:sldId id="294" r:id="rId24"/>
    <p:sldId id="295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271"/>
    <p:restoredTop sz="86363"/>
  </p:normalViewPr>
  <p:slideViewPr>
    <p:cSldViewPr showGuides="1">
      <p:cViewPr varScale="1">
        <p:scale>
          <a:sx n="62" d="100"/>
          <a:sy n="62" d="100"/>
        </p:scale>
        <p:origin x="-19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单击此处编辑母版标题样式</a:t>
            </a:r>
            <a:endParaRPr lang="zh-CN" altLang="en-US" strike="noStrike" noProof="0" smtClean="0"/>
          </a:p>
        </p:txBody>
      </p:sp>
      <p:sp>
        <p:nvSpPr>
          <p:cNvPr id="51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 fontAlgn="base"/>
            <a:r>
              <a:rPr lang="zh-CN" altLang="en-US" strike="noStrike" noProof="0" smtClean="0"/>
              <a:t>单击此处编辑母版副标题样式</a:t>
            </a:r>
            <a:endParaRPr lang="zh-CN" altLang="en-US" strike="noStrike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5.png"/><Relationship Id="rId3" Type="http://schemas.microsoft.com/office/2007/relationships/media" Target="file:///C:\Users\Administrator\Desktop\&#25913;&#21518;&#30340;&#31572;&#35874;&#20013;&#20070;&#20070;\&#21476;&#31581;-&#12298;&#39640;&#23665;&#27969;&#27700;&#12299;&#32972;&#26223;&#38899;&#20048;.mp3" TargetMode="External"/><Relationship Id="rId2" Type="http://schemas.openxmlformats.org/officeDocument/2006/relationships/audio" Target="file:///C:\Users\Administrator\Desktop\&#25913;&#21518;&#30340;&#31572;&#35874;&#20013;&#20070;&#20070;\&#21476;&#31581;-&#12298;&#39640;&#23665;&#27969;&#27700;&#12299;&#32972;&#26223;&#38899;&#20048;.mp3" TargetMode="Externa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C:\Users\Administrator\Desktop\&#25913;&#21518;&#30340;&#31572;&#35874;&#20013;&#20070;&#20070;\&#21476;&#31581;-&#12298;&#39640;&#23665;&#27969;&#27700;&#12299;&#32972;&#26223;&#38899;&#20048;.mp3" TargetMode="External"/><Relationship Id="rId2" Type="http://schemas.openxmlformats.org/officeDocument/2006/relationships/audio" Target="file:///C:\Users\Administrator\Desktop\&#25913;&#21518;&#30340;&#31572;&#35874;&#20013;&#20070;&#20070;\&#21476;&#31581;-&#12298;&#39640;&#23665;&#27969;&#27700;&#12299;&#32972;&#26223;&#38899;&#20048;.mp3" TargetMode="Externa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C:\Users\Administrator\Desktop\&#25913;&#21518;&#30340;&#31572;&#35874;&#20013;&#20070;&#20070;\&#21476;&#31581;-&#12298;&#39640;&#23665;&#27969;&#27700;&#12299;&#32972;&#26223;&#38899;&#20048;.mp3" TargetMode="External"/><Relationship Id="rId2" Type="http://schemas.openxmlformats.org/officeDocument/2006/relationships/audio" Target="file:///C:\Users\Administrator\Desktop\&#25913;&#21518;&#30340;&#31572;&#35874;&#20013;&#20070;&#20070;\&#21476;&#31581;-&#12298;&#39640;&#23665;&#27969;&#27700;&#12299;&#32972;&#26223;&#38899;&#20048;.mp3" TargetMode="Externa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导入新课</a:t>
            </a:r>
            <a:endParaRPr kumimoji="0" lang="zh-CN" altLang="en-US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古人云：“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仁者乐山，智者乐水。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”山水景物，曾经引起了无数文人墨客的无限情思，他们为我们奉献了大量的歌咏自然山水的优美篇章。今天我们就来学习南朝梁代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  <a:hlinkClick r:id="" action="ppaction://hlinkshowjump?jump=nextslide"/>
              </a:rPr>
              <a:t>陶弘景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写的一篇山水小品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——《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答谢中书书</a:t>
            </a:r>
            <a:r>
              <a:rPr kumimoji="0" lang="en-US" alt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92138" y="327025"/>
            <a:ext cx="8540750" cy="8699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strike="noStrike" noProof="1">
                <a:solidFill>
                  <a:srgbClr val="0070C0"/>
                </a:solidFill>
                <a:sym typeface="+mn-ea"/>
              </a:rPr>
              <a:t>       </a:t>
            </a:r>
            <a:r>
              <a:rPr lang="zh-CN" altLang="zh-CN" b="1" strike="noStrike" noProof="1">
                <a:solidFill>
                  <a:srgbClr val="0070C0"/>
                </a:solidFill>
                <a:sym typeface="+mn-ea"/>
              </a:rPr>
              <a:t>第二步：研读共品</a:t>
            </a:r>
            <a:br>
              <a:rPr lang="zh-CN" altLang="zh-CN" b="1">
                <a:solidFill>
                  <a:srgbClr val="0070C0"/>
                </a:solidFill>
                <a:sym typeface="+mn-ea"/>
              </a:rPr>
            </a:br>
            <a:r>
              <a:rPr lang="zh-CN" altLang="zh-CN" b="1" strike="noStrike" noProof="1">
                <a:solidFill>
                  <a:srgbClr val="0070C0"/>
                </a:solidFill>
                <a:sym typeface="+mn-ea"/>
              </a:rPr>
              <a:t>            </a:t>
            </a:r>
            <a:r>
              <a:rPr lang="zh-CN" altLang="zh-CN" sz="3200" b="1" strike="noStrike" noProof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环节二：教师点拨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1339850"/>
            <a:ext cx="8540750" cy="41941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山川之美，古来共谈。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高峰入云，清流见底。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两岸石壁，五色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交辉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青林翠竹，四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时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俱备。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en-US" alt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592138" y="1863725"/>
            <a:ext cx="8070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山河景色的美丽，自古以来就是人们共同赞叹的。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5"/>
          <p:cNvSpPr txBox="1"/>
          <p:nvPr/>
        </p:nvSpPr>
        <p:spPr>
          <a:xfrm>
            <a:off x="447675" y="3108325"/>
            <a:ext cx="8105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这里巍峨的山峰耸入云霄，明净的溪流清澈见底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519113" y="4187825"/>
            <a:ext cx="77501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两岸的石壁，（在阳光下）各种色彩交相辉映。 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519113" y="5319713"/>
            <a:ext cx="62928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青葱的树木，碧绿的竹子，四季长存。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7675" y="5767704"/>
            <a:ext cx="787146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  学友回答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师傅补充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其他师友完善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850" y="1484313"/>
            <a:ext cx="8540750" cy="41941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晓雾将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歇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，猿鸟乱鸣。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夕日欲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颓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，沉鳞竞跃。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实是欲界之仙都。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自康乐以来，未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复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有能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与</a:t>
            </a: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其奇者。 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20650" y="2132013"/>
            <a:ext cx="902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清晨，夜雾将要消散的时候，可听到猿猴鸟儿此起彼伏的鸣叫声。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5"/>
          <p:cNvSpPr txBox="1"/>
          <p:nvPr/>
        </p:nvSpPr>
        <p:spPr>
          <a:xfrm>
            <a:off x="179388" y="3284538"/>
            <a:ext cx="91916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傍晚，夕阳将要落山的时候，可见到潜游在水中的鱼儿争相跳跃 。 </a:t>
            </a:r>
            <a:endParaRPr lang="zh-CN" altLang="en-US" sz="2400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592138" y="4311650"/>
            <a:ext cx="45148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这里实在是人间的仙境啊。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323850" y="5588000"/>
            <a:ext cx="8477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自从谢灵运以来，就再也没有人能够欣赏这种奇丽的景色了。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92138" y="614363"/>
            <a:ext cx="8540750" cy="8699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b="1" strike="noStrike" noProof="1">
                <a:solidFill>
                  <a:srgbClr val="0070C0"/>
                </a:solidFill>
                <a:sym typeface="+mn-ea"/>
              </a:rPr>
              <a:t>       </a:t>
            </a:r>
            <a:r>
              <a:rPr lang="zh-CN" altLang="zh-CN" b="1" strike="noStrike" noProof="1">
                <a:solidFill>
                  <a:srgbClr val="0070C0"/>
                </a:solidFill>
                <a:sym typeface="+mn-ea"/>
              </a:rPr>
              <a:t>第二步：研读共品</a:t>
            </a:r>
            <a:br>
              <a:rPr lang="zh-CN" altLang="zh-CN" b="1">
                <a:solidFill>
                  <a:srgbClr val="0070C0"/>
                </a:solidFill>
                <a:sym typeface="+mn-ea"/>
              </a:rPr>
            </a:br>
            <a:r>
              <a:rPr lang="zh-CN" altLang="zh-CN" b="1" strike="noStrike" noProof="1">
                <a:solidFill>
                  <a:srgbClr val="0070C0"/>
                </a:solidFill>
                <a:sym typeface="+mn-ea"/>
              </a:rPr>
              <a:t>            </a:t>
            </a:r>
            <a:r>
              <a:rPr lang="zh-CN" altLang="zh-CN" sz="3200" b="1" strike="noStrike" noProof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环节二：教师点拨</a:t>
            </a:r>
            <a:br>
              <a:rPr lang="zh-CN" altLang="zh-CN" sz="3200" b="1">
                <a:solidFill>
                  <a:srgbClr val="0070C0"/>
                </a:solidFill>
              </a:rPr>
            </a:b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650" y="6045834"/>
            <a:ext cx="787146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  学友回答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师傅补充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其他师友完善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 descr="山水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4425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"/>
          <p:cNvSpPr txBox="1"/>
          <p:nvPr/>
        </p:nvSpPr>
        <p:spPr>
          <a:xfrm>
            <a:off x="441325" y="454025"/>
            <a:ext cx="7796213" cy="4030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001A4D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答谢中书书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            陶弘景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　　山川之美，古来共谈。高峰入云，清流见底。两岸石壁，五色交辉。青林翠竹，四时俱备。晓雾将歇，猿鸟乱鸣；夕日欲颓，沉鳞竞跃。实是欲界之仙都。自康乐以来，未复有能与其奇者。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古筝-《高山流水》背景音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3525" y="496252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0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第三步：互助释疑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17410" name="内容占位符 2"/>
          <p:cNvSpPr>
            <a:spLocks noGrp="1" noRot="1"/>
          </p:cNvSpPr>
          <p:nvPr>
            <p:ph idx="1"/>
          </p:nvPr>
        </p:nvSpPr>
        <p:spPr>
          <a:xfrm>
            <a:off x="282575" y="2324100"/>
            <a:ext cx="8404225" cy="2443163"/>
          </a:xfrm>
        </p:spPr>
        <p:txBody>
          <a:bodyPr anchor="t"/>
          <a:p>
            <a:pPr marL="0" indent="0">
              <a:buNone/>
            </a:pPr>
            <a:r>
              <a:rPr lang="zh-CN" altLang="en-US" sz="4800" b="1">
                <a:solidFill>
                  <a:srgbClr val="3C8C93"/>
                </a:solidFill>
              </a:rPr>
              <a:t>师友互助解决疑惑，将解决不了的疑难点提到全班解决。</a:t>
            </a:r>
            <a:endParaRPr lang="zh-CN" altLang="en-US" sz="4800" b="1">
              <a:solidFill>
                <a:srgbClr val="3C8C93"/>
              </a:solidFill>
            </a:endParaRPr>
          </a:p>
          <a:p>
            <a:pPr marL="0" indent="0">
              <a:buNone/>
            </a:pPr>
            <a:endParaRPr lang="zh-CN" altLang="en-US" sz="4800" b="1">
              <a:solidFill>
                <a:srgbClr val="3C8C93"/>
              </a:solidFill>
            </a:endParaRPr>
          </a:p>
        </p:txBody>
      </p:sp>
      <p:sp>
        <p:nvSpPr>
          <p:cNvPr id="17411" name="标题 1"/>
          <p:cNvSpPr>
            <a:spLocks noGrp="1"/>
          </p:cNvSpPr>
          <p:nvPr/>
        </p:nvSpPr>
        <p:spPr>
          <a:xfrm>
            <a:off x="966788" y="1203325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环节一：师友解惑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469" y="5186044"/>
            <a:ext cx="7156450" cy="52196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  师友提出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共同解决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师傅强调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第三步：互助释疑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2530" name="内容占位符 2"/>
          <p:cNvSpPr>
            <a:spLocks noGrp="1" noRot="1"/>
          </p:cNvSpPr>
          <p:nvPr>
            <p:ph idx="1"/>
          </p:nvPr>
        </p:nvSpPr>
        <p:spPr>
          <a:xfrm>
            <a:off x="282575" y="2324100"/>
            <a:ext cx="8404225" cy="2443163"/>
          </a:xfrm>
        </p:spPr>
        <p:txBody>
          <a:bodyPr anchor="t"/>
          <a:p>
            <a:pPr marL="0" indent="0">
              <a:buNone/>
            </a:pPr>
            <a:r>
              <a:rPr lang="zh-CN" altLang="en-US" sz="4800" b="1">
                <a:solidFill>
                  <a:srgbClr val="3C8C93"/>
                </a:solidFill>
              </a:rPr>
              <a:t>师友互助解决疑惑，将解决不了的疑难点提到全班解决。</a:t>
            </a:r>
            <a:endParaRPr lang="zh-CN" altLang="en-US" sz="4800" b="1">
              <a:solidFill>
                <a:srgbClr val="3C8C93"/>
              </a:solidFill>
            </a:endParaRPr>
          </a:p>
          <a:p>
            <a:pPr marL="0" indent="0">
              <a:buNone/>
            </a:pPr>
            <a:endParaRPr lang="zh-CN" altLang="en-US" sz="4800" b="1">
              <a:solidFill>
                <a:srgbClr val="3C8C93"/>
              </a:solidFill>
            </a:endParaRPr>
          </a:p>
        </p:txBody>
      </p:sp>
      <p:sp>
        <p:nvSpPr>
          <p:cNvPr id="18435" name="标题 1"/>
          <p:cNvSpPr>
            <a:spLocks noGrp="1"/>
          </p:cNvSpPr>
          <p:nvPr/>
        </p:nvSpPr>
        <p:spPr>
          <a:xfrm>
            <a:off x="966788" y="1203325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环节二：教师释疑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8469" y="5186044"/>
            <a:ext cx="7156450" cy="52196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  师友提出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共同解决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师傅强调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38100" y="1682750"/>
            <a:ext cx="8582025" cy="43481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8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、作者看到这样的景色，发出了怎样的感慨？</a:t>
            </a:r>
            <a:r>
              <a:rPr lang="zh-CN" altLang="en-US" sz="28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康乐是谁？</a:t>
            </a:r>
            <a:endParaRPr lang="zh-CN" altLang="en-US" sz="2800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fontAlgn="base"/>
            <a:r>
              <a:rPr lang="en-US" altLang="zh-CN" sz="28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2800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、我们刚刚学过了吴均《与朱元思书》，请比较其与本文的异同（写作主题、写景顺序、方法上）。</a:t>
            </a:r>
            <a:endParaRPr lang="zh-CN" altLang="en-US" sz="2800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 fontAlgn="base"/>
            <a:endParaRPr lang="zh-CN" altLang="en-US" sz="2800" strike="noStrike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uild="p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第三步：互助释疑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19458" name="标题 1"/>
          <p:cNvSpPr>
            <a:spLocks noGrp="1"/>
          </p:cNvSpPr>
          <p:nvPr/>
        </p:nvSpPr>
        <p:spPr>
          <a:xfrm>
            <a:off x="781050" y="796925"/>
            <a:ext cx="7342188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环节二：教师释疑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04140" y="1571625"/>
            <a:ext cx="8696325" cy="4554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  <a:cs typeface="+mn-cs"/>
              </a:rPr>
              <a:t>    </a:t>
            </a:r>
            <a:r>
              <a:rPr kumimoji="1" lang="zh-CN" altLang="en-US" sz="3600" b="1" noProof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1" lang="zh-CN" altLang="en-US" sz="3600" b="1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实是欲界之仙都。</a:t>
            </a:r>
            <a:endParaRPr kumimoji="1" lang="zh-CN" altLang="en-US" sz="3600" b="1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 noProof="1" dirty="0" smtClean="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背景引入：</a:t>
            </a:r>
            <a:r>
              <a:rPr lang="zh-CN" altLang="en-US" sz="3600" noProof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南北朝时，政局动</a:t>
            </a:r>
            <a:r>
              <a:rPr lang="zh-CN" altLang="en-US" sz="3600" noProof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荡，矛</a:t>
            </a:r>
            <a:r>
              <a:rPr lang="zh-CN" altLang="en-US" sz="3600" noProof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盾尖锐，不少文人往往遁迹山林，从自然美中寻求精神上的解脱。</a:t>
            </a:r>
            <a:endParaRPr lang="zh-CN" altLang="en-US" sz="3600" noProof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 dirty="0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  诏问山中何所有赋诗以答   陶弘景</a:t>
            </a:r>
            <a:endParaRPr lang="zh-CN" altLang="en-US" sz="3200" b="1" noProof="1" dirty="0" smtClean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 dirty="0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   山中何所有，岭上多白云。</a:t>
            </a:r>
            <a:br>
              <a:rPr lang="zh-CN" altLang="en-US" sz="3200" b="1" dirty="0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en-US" sz="3200" b="1" noProof="1" dirty="0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    只可自怡悦，不堪持赠君。</a:t>
            </a:r>
            <a:endParaRPr lang="zh-CN" altLang="en-US" sz="3200" b="1" u="sng" noProof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5570538" y="3613150"/>
            <a:ext cx="3600450" cy="201612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trike="noStrike" noProof="1"/>
              <a:t>"心</a:t>
            </a:r>
            <a:r>
              <a:rPr lang="zh-CN" altLang="en-US" sz="2800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"心中何所有?卿何恋而不返?</a:t>
            </a:r>
            <a:r>
              <a:rPr lang="en-US" altLang="zh-CN" sz="2800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2800" strike="noStrike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6155690" y="1386205"/>
            <a:ext cx="2277745" cy="819150"/>
          </a:xfrm>
          <a:prstGeom prst="wedgeRectCallout">
            <a:avLst>
              <a:gd name="adj1" fmla="val -139047"/>
              <a:gd name="adj2" fmla="val 3506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沉醉山水的愉悦之感</a:t>
            </a:r>
            <a:endParaRPr lang="zh-CN" altLang="en-US" sz="280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第三步：互助释疑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0482" name="标题 1"/>
          <p:cNvSpPr>
            <a:spLocks noGrp="1"/>
          </p:cNvSpPr>
          <p:nvPr/>
        </p:nvSpPr>
        <p:spPr>
          <a:xfrm>
            <a:off x="781050" y="796925"/>
            <a:ext cx="7342188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环节二：教师释疑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223520" y="1571625"/>
            <a:ext cx="8696325" cy="3999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  <a:cs typeface="+mn-cs"/>
              </a:rPr>
              <a:t>    </a:t>
            </a:r>
            <a:r>
              <a:rPr kumimoji="1" lang="zh-CN" altLang="en-US" sz="3600" b="1" noProof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</a:t>
            </a:r>
            <a:r>
              <a:rPr kumimoji="1" lang="zh-CN" altLang="en-US" sz="4000" b="1" noProof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自康乐以来，未复有能与其奇者。</a:t>
            </a:r>
            <a:endParaRPr kumimoji="1" lang="zh-CN" altLang="en-US" sz="4000" b="1" noProof="1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noProof="1" dirty="0" smtClean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康乐：南朝著名山水诗人谢灵运。</a:t>
            </a:r>
            <a:endParaRPr lang="zh-CN" altLang="en-US" sz="3200" b="1" noProof="1" dirty="0" smtClean="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600" b="1" noProof="1" dirty="0" smtClean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</a:t>
            </a:r>
            <a:r>
              <a:rPr lang="zh-CN" altLang="en-US" sz="2800" b="1" noProof="1" dirty="0" smtClean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谢诗善于细致入微地描摹山水景物，鲍照评论说：“谢五言如初发芙蓉，自然可爱。”萧纲也说：“谢客吐语天拔，出于自然。”谢诗注重对自然景物的细致体察，而采取精巧工致的描写手段，表现的是自然物象的客观美。</a:t>
            </a:r>
            <a:endParaRPr lang="zh-CN" altLang="en-US" sz="2800" b="1" noProof="1" dirty="0" smtClean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6471285" y="2252980"/>
            <a:ext cx="2448560" cy="1007745"/>
          </a:xfrm>
          <a:prstGeom prst="wedgeRectCallout">
            <a:avLst>
              <a:gd name="adj1" fmla="val -35165"/>
              <a:gd name="adj2" fmla="val -616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与古今知音共赏美景的得意之感</a:t>
            </a:r>
            <a:endParaRPr lang="zh-CN" altLang="en-US" sz="2400">
              <a:solidFill>
                <a:schemeClr val="tx2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山水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4425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"/>
          <p:cNvSpPr txBox="1"/>
          <p:nvPr/>
        </p:nvSpPr>
        <p:spPr>
          <a:xfrm>
            <a:off x="441325" y="454025"/>
            <a:ext cx="7796213" cy="4030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001A4D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答谢中书书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            陶弘景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　　山川之美，古来共谈。高峰入云，清流见底。两岸石壁，五色交辉。青林翠竹，四时俱备。晓雾将歇，猿鸟乱鸣；夕日欲颓，沉鳞竞跃。实是欲界之仙都。自康乐以来，未复有能与其奇者。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古筝-《高山流水》背景音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18730" y="479806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0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第三步：互助释疑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1506" name="标题 1"/>
          <p:cNvSpPr>
            <a:spLocks noGrp="1"/>
          </p:cNvSpPr>
          <p:nvPr/>
        </p:nvSpPr>
        <p:spPr>
          <a:xfrm>
            <a:off x="900113" y="849313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环节二：教师释疑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223838" y="1457325"/>
            <a:ext cx="869632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都是写山水之美，抓住山水景色的特征,运用多种修辞手法进行具体描绘,语言简洁,辞藻华丽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异：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主题：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《答谢中书书》表达自己沉醉于山水的愉悦和与今知音共赏美景的得意之情；《与朱元思书》表达了对自然的喜爱和赞美，及对名利、官场的厌恶。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写景顺序：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《与朱元思书》先总写后分写;《答谢中书书》则从不同时空层次进行描写,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写景方法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：《与朱元思书》多种视角，着重从视觉和听觉写景，《答谢中书书》从不同角度，以静现动,以动见静.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第四步：巩固拓展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2530" name="内容占位符 2"/>
          <p:cNvSpPr>
            <a:spLocks noGrp="1" noRot="1"/>
          </p:cNvSpPr>
          <p:nvPr>
            <p:ph idx="1"/>
          </p:nvPr>
        </p:nvSpPr>
        <p:spPr>
          <a:xfrm>
            <a:off x="282575" y="2324100"/>
            <a:ext cx="8404225" cy="2443163"/>
          </a:xfrm>
        </p:spPr>
        <p:txBody>
          <a:bodyPr anchor="t"/>
          <a:p>
            <a:pPr marL="0" indent="0"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请根据本篇文章，发挥想象，将其改写为一篇白话散文。（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00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字左右）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1" name="标题 1"/>
          <p:cNvSpPr>
            <a:spLocks noGrp="1"/>
          </p:cNvSpPr>
          <p:nvPr/>
        </p:nvSpPr>
        <p:spPr>
          <a:xfrm>
            <a:off x="966788" y="1203325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环节一：师友研读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4619" y="4767579"/>
            <a:ext cx="8552180" cy="58356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32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  师友先自主完成</a:t>
            </a:r>
            <a:r>
              <a:rPr lang="en-US" altLang="zh-CN" sz="32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32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后互助交流完善</a:t>
            </a:r>
            <a:endParaRPr lang="zh-CN" altLang="en-US" sz="32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ctrTitle"/>
          </p:nvPr>
        </p:nvSpPr>
        <p:spPr>
          <a:xfrm>
            <a:off x="755650" y="1773238"/>
            <a:ext cx="7772400" cy="1143000"/>
          </a:xfrm>
        </p:spPr>
        <p:txBody>
          <a:bodyPr wrap="square" lIns="91440" tIns="45720" rIns="91440" bIns="45720" anchor="ctr"/>
          <a:p>
            <a:pPr eaLnBrk="1" hangingPunct="1"/>
            <a:r>
              <a:rPr lang="zh-CN" altLang="en-US" b="1" dirty="0">
                <a:latin typeface="+mj-lt"/>
                <a:ea typeface="+mj-ea"/>
                <a:cs typeface="+mj-cs"/>
              </a:rPr>
              <a:t>答谢中书书</a:t>
            </a:r>
            <a:endParaRPr lang="zh-CN" altLang="en-US" b="1" dirty="0">
              <a:latin typeface="+mj-lt"/>
              <a:ea typeface="+mj-ea"/>
              <a:cs typeface="+mj-cs"/>
            </a:endParaRPr>
          </a:p>
        </p:txBody>
      </p:sp>
      <p:sp>
        <p:nvSpPr>
          <p:cNvPr id="8" name="AutoShape 4"/>
          <p:cNvSpPr/>
          <p:nvPr/>
        </p:nvSpPr>
        <p:spPr>
          <a:xfrm>
            <a:off x="423863" y="3833813"/>
            <a:ext cx="1871662" cy="1295400"/>
          </a:xfrm>
          <a:prstGeom prst="wedgeRoundRectCallout">
            <a:avLst>
              <a:gd name="adj1" fmla="val 101769"/>
              <a:gd name="adj2" fmla="val -149287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答复；酬答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AutoShape 6"/>
          <p:cNvSpPr/>
          <p:nvPr/>
        </p:nvSpPr>
        <p:spPr>
          <a:xfrm>
            <a:off x="3059113" y="3986213"/>
            <a:ext cx="3313112" cy="2016125"/>
          </a:xfrm>
          <a:prstGeom prst="wedgeRoundRectCallout">
            <a:avLst>
              <a:gd name="adj1" fmla="val -1847"/>
              <a:gd name="adj2" fmla="val -119468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谢征</a:t>
            </a: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作者的朋友。中书，是谢征的官职。</a:t>
            </a:r>
            <a:endParaRPr lang="zh-CN" altLang="en-US" sz="36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AutoShape 7"/>
          <p:cNvSpPr/>
          <p:nvPr/>
        </p:nvSpPr>
        <p:spPr>
          <a:xfrm>
            <a:off x="6856413" y="3511550"/>
            <a:ext cx="1441450" cy="792163"/>
          </a:xfrm>
          <a:prstGeom prst="wedgeRoundRectCallout">
            <a:avLst>
              <a:gd name="adj1" fmla="val -101477"/>
              <a:gd name="adj2" fmla="val -183546"/>
              <a:gd name="adj3" fmla="val 16667"/>
            </a:avLst>
          </a:prstGeom>
          <a:solidFill>
            <a:srgbClr val="CCFFFF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</a:t>
            </a:r>
            <a:endParaRPr lang="zh-CN" altLang="en-US" sz="4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第四步：巩固拓展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3554" name="内容占位符 2"/>
          <p:cNvSpPr>
            <a:spLocks noGrp="1" noRot="1"/>
          </p:cNvSpPr>
          <p:nvPr>
            <p:ph idx="1"/>
          </p:nvPr>
        </p:nvSpPr>
        <p:spPr>
          <a:xfrm>
            <a:off x="139700" y="1412875"/>
            <a:ext cx="9074150" cy="5351463"/>
          </a:xfrm>
        </p:spPr>
        <p:txBody>
          <a:bodyPr anchor="t"/>
          <a:p>
            <a:pPr marL="0" indent="0">
              <a:buNone/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自古以来，山川的美景都被文人雅士所赞叹。巍峨的高山耸入云端，细长的小溪清澈见底。河流两岸的石壁，色彩斑斓，交相辉映。青葱的密林和翠绿的竹子，四季长存。清晨，大雾弥漫，周围万籁俱寂，一片茫然，什么也看不见，没有一点儿生机。然而，只要耐心的等待，你便会发现，大地竟然如此美妙：雾渐渐地淡了，大地才显露出原本的轮廓。这时耳边就会若隐若现的出现猿的啼叫。当雾完全消散的时候，鸟儿们便会唱起悦耳的歌声。太阳快要落山了，它那嫣红的霞光，把飘荡在微红的天幕上洁白的云朵染成了各种各样的颜色，就好像是一幅绚烂的油画似的，令人深思。而每当这个时候，潜游在水中的鱼儿们争相跳出水面，在空中划过一道美丽的弧线后，又迅速地钻进水里，漾起一层又一层的波澜。这实在是人间的仙境哪！自谢灵运以来，就再也没有人能置身于这样的美景中了。</a:t>
            </a:r>
            <a:endParaRPr lang="en-US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555" name="标题 1"/>
          <p:cNvSpPr>
            <a:spLocks noGrp="1"/>
          </p:cNvSpPr>
          <p:nvPr/>
        </p:nvSpPr>
        <p:spPr>
          <a:xfrm>
            <a:off x="862013" y="827088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环节二：教师提升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第五步：总结提高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4578" name="内容占位符 2"/>
          <p:cNvSpPr>
            <a:spLocks noGrp="1" noRot="1"/>
          </p:cNvSpPr>
          <p:nvPr>
            <p:ph idx="1"/>
          </p:nvPr>
        </p:nvSpPr>
        <p:spPr>
          <a:xfrm>
            <a:off x="282575" y="1946275"/>
            <a:ext cx="8404225" cy="2443163"/>
          </a:xfrm>
        </p:spPr>
        <p:txBody>
          <a:bodyPr anchor="t"/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这节课我学会（懂得）了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这节可我想对师傅（学友）说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这节课哪对师友是你的榜样？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你要向他们学习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79" name="标题 1"/>
          <p:cNvSpPr>
            <a:spLocks noGrp="1"/>
          </p:cNvSpPr>
          <p:nvPr/>
        </p:nvSpPr>
        <p:spPr>
          <a:xfrm>
            <a:off x="966788" y="1203325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环节一：师友总结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2258" y="5926455"/>
            <a:ext cx="732218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学友和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师傅回答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其他师友进一步补充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4581" name="文本框 2"/>
          <p:cNvSpPr txBox="1"/>
          <p:nvPr/>
        </p:nvSpPr>
        <p:spPr>
          <a:xfrm>
            <a:off x="3175000" y="4146550"/>
            <a:ext cx="5961063" cy="95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从知识、学法、师友互助方面进行总结，师傅尽可能帮助学友总结全面。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sz="6000" b="1">
                <a:solidFill>
                  <a:srgbClr val="0070C0"/>
                </a:solidFill>
              </a:rPr>
              <a:t>第五步：总结提高</a:t>
            </a:r>
            <a:endParaRPr lang="zh-CN" altLang="zh-CN" sz="6000" b="1">
              <a:solidFill>
                <a:srgbClr val="0070C0"/>
              </a:solidFill>
            </a:endParaRPr>
          </a:p>
        </p:txBody>
      </p:sp>
      <p:sp>
        <p:nvSpPr>
          <p:cNvPr id="25602" name="内容占位符 2"/>
          <p:cNvSpPr>
            <a:spLocks noGrp="1" noRot="1"/>
          </p:cNvSpPr>
          <p:nvPr>
            <p:ph idx="1"/>
          </p:nvPr>
        </p:nvSpPr>
        <p:spPr>
          <a:xfrm>
            <a:off x="282575" y="2324100"/>
            <a:ext cx="8404225" cy="2443163"/>
          </a:xfrm>
        </p:spPr>
        <p:txBody>
          <a:bodyPr anchor="t"/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这节课我学会（懂得）了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这节可我想对师傅（学友）说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这节课哪对师友是你的榜样？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你要向他们学习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3" name="标题 1"/>
          <p:cNvSpPr>
            <a:spLocks noGrp="1"/>
          </p:cNvSpPr>
          <p:nvPr/>
        </p:nvSpPr>
        <p:spPr>
          <a:xfrm>
            <a:off x="966788" y="1203325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环节二：教师提升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8453" y="5799455"/>
            <a:ext cx="732218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学友和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师傅回答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其他师友进一步补充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05" name="文本框 2"/>
          <p:cNvSpPr txBox="1"/>
          <p:nvPr/>
        </p:nvSpPr>
        <p:spPr>
          <a:xfrm>
            <a:off x="3175000" y="4600575"/>
            <a:ext cx="5961063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从知识、学法、师友互助方面进行总结，师傅尽可能帮助学友总结全面。</a:t>
            </a:r>
            <a:endParaRPr lang="zh-CN" altLang="en-US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35844" name="文本占位符 35843" descr="山川"/>
          <p:cNvPicPr>
            <a:picLocks noChangeAspect="1"/>
          </p:cNvPicPr>
          <p:nvPr>
            <p:ph type="body" idx="1"/>
          </p:nvPr>
        </p:nvPicPr>
        <p:blipFill>
          <a:blip r:embed="rId1">
            <a:lum/>
          </a:blip>
          <a:stretch>
            <a:fillRect/>
          </a:stretch>
        </p:blipFill>
        <p:spPr>
          <a:xfrm>
            <a:off x="-107950" y="0"/>
            <a:ext cx="9144000" cy="6858000"/>
          </a:xfrm>
        </p:spPr>
      </p:pic>
      <p:sp>
        <p:nvSpPr>
          <p:cNvPr id="35845" name="文本框 35844"/>
          <p:cNvSpPr txBox="1"/>
          <p:nvPr/>
        </p:nvSpPr>
        <p:spPr>
          <a:xfrm>
            <a:off x="612775" y="1844675"/>
            <a:ext cx="9144000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8000" dirty="0">
                <a:latin typeface="Arial" panose="020B0604020202020204" pitchFamily="34" charset="0"/>
                <a:ea typeface="华文新魏" pitchFamily="2" charset="-122"/>
              </a:rPr>
              <a:t>山川</a:t>
            </a:r>
            <a:r>
              <a:rPr lang="zh-CN" altLang="en-US" sz="6000" dirty="0">
                <a:latin typeface="Arial" panose="020B0604020202020204" pitchFamily="34" charset="0"/>
                <a:ea typeface="华文新魏" pitchFamily="2" charset="-122"/>
              </a:rPr>
              <a:t>之美</a:t>
            </a:r>
            <a:r>
              <a:rPr lang="zh-CN" altLang="en-US" sz="8000" dirty="0">
                <a:latin typeface="Arial" panose="020B0604020202020204" pitchFamily="34" charset="0"/>
                <a:ea typeface="华文新魏" pitchFamily="2" charset="-122"/>
              </a:rPr>
              <a:t>，</a:t>
            </a:r>
            <a:r>
              <a:rPr lang="zh-CN" altLang="en-US" sz="6000" dirty="0">
                <a:latin typeface="Arial" panose="020B0604020202020204" pitchFamily="34" charset="0"/>
                <a:ea typeface="华文新魏" pitchFamily="2" charset="-122"/>
              </a:rPr>
              <a:t>古来共谈。</a:t>
            </a:r>
            <a:endParaRPr lang="zh-CN" altLang="en-US" sz="6000" dirty="0">
              <a:latin typeface="Arial" panose="020B0604020202020204" pitchFamily="34" charset="0"/>
              <a:ea typeface="华文新魏" pitchFamily="2" charset="-122"/>
            </a:endParaRPr>
          </a:p>
          <a:p>
            <a:endParaRPr lang="zh-CN" altLang="en-US" sz="60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36868" name="文本占位符 36867" descr="高峰入云2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6871" name="文本框 36870"/>
          <p:cNvSpPr txBox="1"/>
          <p:nvPr/>
        </p:nvSpPr>
        <p:spPr>
          <a:xfrm>
            <a:off x="-44450" y="1484313"/>
            <a:ext cx="1403350" cy="4495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8000" dirty="0">
                <a:latin typeface="Arial" panose="020B0604020202020204" pitchFamily="34" charset="0"/>
                <a:ea typeface="黑体" panose="02010609060101010101" pitchFamily="2" charset="-122"/>
              </a:rPr>
              <a:t>高峰入云</a:t>
            </a:r>
            <a:endParaRPr lang="zh-CN" altLang="en-US" sz="80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 advClick="0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37892" name="文本占位符 37891" descr="清流见底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7893" name="文本框 37892"/>
          <p:cNvSpPr txBox="1"/>
          <p:nvPr/>
        </p:nvSpPr>
        <p:spPr>
          <a:xfrm>
            <a:off x="2339975" y="2565400"/>
            <a:ext cx="5545138" cy="1433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800" dirty="0">
                <a:latin typeface="隶书" pitchFamily="49" charset="-122"/>
                <a:ea typeface="隶书" pitchFamily="49" charset="-122"/>
              </a:rPr>
              <a:t>清流见底</a:t>
            </a:r>
            <a:endParaRPr lang="zh-CN" altLang="en-US" sz="88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 spd="med" advClick="0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38916" name="文本占位符 38915" descr="两岸石壁，五色交辉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8917" name="文本框 38916"/>
          <p:cNvSpPr txBox="1"/>
          <p:nvPr/>
        </p:nvSpPr>
        <p:spPr>
          <a:xfrm>
            <a:off x="0" y="333375"/>
            <a:ext cx="709295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60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两岸石壁，五色交辉 </a:t>
            </a:r>
            <a:endParaRPr lang="zh-CN" altLang="en-US" sz="600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600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 advClick="0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389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39940" name="文本占位符 39939" descr="翠竹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9941" name="文本框 39940"/>
          <p:cNvSpPr txBox="1"/>
          <p:nvPr/>
        </p:nvSpPr>
        <p:spPr>
          <a:xfrm>
            <a:off x="0" y="2205038"/>
            <a:ext cx="93964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青林翠竹，四时俱备</a:t>
            </a:r>
            <a:endParaRPr lang="zh-CN" altLang="en-US" sz="800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 advClick="0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标题 4096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40964" name="文本占位符 40963" descr="晓雾将歇2 副本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0965" name="文本框 40964"/>
          <p:cNvSpPr txBox="1"/>
          <p:nvPr/>
        </p:nvSpPr>
        <p:spPr>
          <a:xfrm>
            <a:off x="250825" y="4941888"/>
            <a:ext cx="8424863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晓雾将歇</a:t>
            </a:r>
            <a:r>
              <a:rPr lang="en-US" altLang="zh-CN" sz="66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,</a:t>
            </a:r>
            <a:r>
              <a:rPr lang="zh-CN" altLang="en-US" sz="6600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猿鸟乱鸣</a:t>
            </a:r>
            <a:endParaRPr lang="zh-CN" altLang="en-US" sz="6600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 advClick="0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41988" name="文本占位符 41987" descr="夕日欲颓①，沉鳞竞跃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1989" name="文本框 41988"/>
          <p:cNvSpPr txBox="1"/>
          <p:nvPr/>
        </p:nvSpPr>
        <p:spPr>
          <a:xfrm>
            <a:off x="1908175" y="2846388"/>
            <a:ext cx="6661150" cy="1279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5400" b="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夕日欲颓，沉鳞竞跃</a:t>
            </a:r>
            <a:r>
              <a:rPr lang="zh-CN" altLang="en-US" sz="4800" b="0" dirty="0">
                <a:solidFill>
                  <a:srgbClr val="FF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800" b="0" dirty="0">
              <a:solidFill>
                <a:srgbClr val="FF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4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pPr fontAlgn="base"/>
            <a:r>
              <a:rPr lang="zh-CN" altLang="en-US" sz="60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学习目标</a:t>
            </a:r>
            <a:endParaRPr lang="zh-CN" altLang="en-US" sz="60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170" name="内容占位符 2"/>
          <p:cNvSpPr>
            <a:spLocks noGrp="1" noRot="1"/>
          </p:cNvSpPr>
          <p:nvPr>
            <p:ph idx="1"/>
          </p:nvPr>
        </p:nvSpPr>
        <p:spPr/>
        <p:txBody>
          <a:bodyPr anchor="t"/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zh-CN" sz="4000">
                <a:latin typeface="楷体" panose="02010609060101010101" charset="-122"/>
                <a:ea typeface="楷体" panose="02010609060101010101" charset="-122"/>
              </a:rPr>
              <a:t>、积累文言实词虚词含义及用法，疏通文意并有感情的朗读。</a:t>
            </a:r>
            <a:endParaRPr lang="zh-CN" altLang="zh-CN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、品味文中写景的优美语句，感悟作者情怀，理解作品意境。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、学习本文描写景物和借景抒情的方法。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pic>
        <p:nvPicPr>
          <p:cNvPr id="43012" name="文本占位符 43011" descr="黄山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333375"/>
            <a:ext cx="9144000" cy="6524625"/>
          </a:xfrm>
        </p:spPr>
      </p:pic>
      <p:sp>
        <p:nvSpPr>
          <p:cNvPr id="43013" name="文本框 43012"/>
          <p:cNvSpPr txBox="1"/>
          <p:nvPr/>
        </p:nvSpPr>
        <p:spPr>
          <a:xfrm>
            <a:off x="4211638" y="4095750"/>
            <a:ext cx="5699125" cy="2652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实是欲界之仙都。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自康乐以来，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buClrTx/>
            </a:pPr>
            <a:r>
              <a:rPr lang="zh-CN" altLang="en-US" sz="4800" dirty="0">
                <a:latin typeface="Arial" panose="020B0604020202020204" pitchFamily="34" charset="0"/>
                <a:ea typeface="黑体" panose="02010609060101010101" pitchFamily="2" charset="-122"/>
              </a:rPr>
              <a:t>未复有能与其奇者。</a:t>
            </a:r>
            <a:endParaRPr lang="zh-CN" altLang="en-US" sz="48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2400" b="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 advClick="0" advTm="5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 noRot="1"/>
          </p:cNvSpPr>
          <p:nvPr>
            <p:ph type="title"/>
          </p:nvPr>
        </p:nvSpPr>
        <p:spPr>
          <a:xfrm>
            <a:off x="862013" y="338138"/>
            <a:ext cx="7824787" cy="803275"/>
          </a:xfrm>
        </p:spPr>
        <p:txBody>
          <a:bodyPr anchor="ctr"/>
          <a:p>
            <a:r>
              <a:rPr lang="zh-CN" altLang="zh-CN" b="1">
                <a:solidFill>
                  <a:srgbClr val="0070C0"/>
                </a:solidFill>
              </a:rPr>
              <a:t>第一步：交流感知</a:t>
            </a:r>
            <a:endParaRPr lang="zh-CN" altLang="zh-CN" b="1">
              <a:solidFill>
                <a:srgbClr val="0070C0"/>
              </a:solidFill>
            </a:endParaRPr>
          </a:p>
        </p:txBody>
      </p:sp>
      <p:sp>
        <p:nvSpPr>
          <p:cNvPr id="8194" name="内容占位符 2"/>
          <p:cNvSpPr>
            <a:spLocks noGrp="1" noRot="1"/>
          </p:cNvSpPr>
          <p:nvPr>
            <p:ph idx="1"/>
          </p:nvPr>
        </p:nvSpPr>
        <p:spPr>
          <a:xfrm>
            <a:off x="157163" y="1778000"/>
            <a:ext cx="9145587" cy="2365375"/>
          </a:xfrm>
        </p:spPr>
        <p:txBody>
          <a:bodyPr anchor="t"/>
          <a:p>
            <a:pPr marL="0" indent="0">
              <a:buNone/>
            </a:pPr>
            <a:r>
              <a:rPr lang="en-US" altLang="zh-CN"/>
              <a:t>1</a:t>
            </a:r>
            <a:r>
              <a:rPr lang="zh-CN" altLang="en-US"/>
              <a:t>、介绍一下本文作者：</a:t>
            </a:r>
            <a:r>
              <a:rPr lang="zh-CN" altLang="en-US">
                <a:solidFill>
                  <a:srgbClr val="FF0000"/>
                </a:solidFill>
              </a:rPr>
              <a:t>陶弘景</a:t>
            </a:r>
            <a:r>
              <a:rPr lang="zh-CN" altLang="en-US"/>
              <a:t>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、找出本文中心句，大声</a:t>
            </a:r>
            <a:r>
              <a:rPr lang="zh-CN" altLang="en-US">
                <a:solidFill>
                  <a:srgbClr val="FF0000"/>
                </a:solidFill>
              </a:rPr>
              <a:t>朗读</a:t>
            </a:r>
            <a:r>
              <a:rPr lang="zh-CN" altLang="en-US"/>
              <a:t>课文，读准</a:t>
            </a:r>
            <a:r>
              <a:rPr lang="zh-CN" altLang="en-US">
                <a:solidFill>
                  <a:srgbClr val="FF0000"/>
                </a:solidFill>
              </a:rPr>
              <a:t>字音</a:t>
            </a:r>
            <a:r>
              <a:rPr lang="zh-CN" altLang="en-US"/>
              <a:t>、读出</a:t>
            </a:r>
            <a:r>
              <a:rPr lang="zh-CN" altLang="en-US">
                <a:solidFill>
                  <a:srgbClr val="FF0000"/>
                </a:solidFill>
              </a:rPr>
              <a:t>节奏</a:t>
            </a:r>
            <a:r>
              <a:rPr lang="zh-CN" altLang="en-US"/>
              <a:t>，并标注重点字音。</a:t>
            </a:r>
            <a:endParaRPr lang="zh-CN" altLang="en-US"/>
          </a:p>
          <a:p>
            <a:pPr marL="0" indent="0">
              <a:buNone/>
            </a:pPr>
            <a:endParaRPr lang="zh-CN" altLang="en-US" sz="2800" b="1"/>
          </a:p>
        </p:txBody>
      </p:sp>
      <p:sp>
        <p:nvSpPr>
          <p:cNvPr id="8195" name="标题 1"/>
          <p:cNvSpPr>
            <a:spLocks noGrp="1"/>
          </p:cNvSpPr>
          <p:nvPr/>
        </p:nvSpPr>
        <p:spPr>
          <a:xfrm>
            <a:off x="1252538" y="969963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环节一：师友检查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55881" y="4465320"/>
            <a:ext cx="9358630" cy="46037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4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自主检查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互助检查（学友说给师傅听，师父讲解补充）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b="1">
                <a:solidFill>
                  <a:srgbClr val="0070C0"/>
                </a:solidFill>
              </a:rPr>
              <a:t>第一步：交流感知</a:t>
            </a:r>
            <a:endParaRPr lang="zh-CN" altLang="zh-CN" b="1">
              <a:solidFill>
                <a:srgbClr val="0070C0"/>
              </a:solidFill>
            </a:endParaRP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157163" y="1635125"/>
            <a:ext cx="9145588" cy="2747963"/>
          </a:xfrm>
        </p:spPr>
        <p:txBody>
          <a:bodyPr anchor="t"/>
          <a:p>
            <a:pPr eaLnBrk="1" fontAlgn="base" hangingPunct="1">
              <a:lnSpc>
                <a:spcPct val="90000"/>
              </a:lnSpc>
            </a:pPr>
            <a:r>
              <a:rPr lang="zh-CN" altLang="en-US" b="1" strike="noStrike" noProof="1" dirty="0" smtClean="0">
                <a:sym typeface="+mn-ea"/>
              </a:rPr>
              <a:t>陶弘景，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字</a:t>
            </a:r>
            <a:r>
              <a:rPr lang="en-US" altLang="zh-CN" b="1" strike="noStrike" noProof="1" dirty="0" smtClean="0">
                <a:sym typeface="+mn-ea"/>
              </a:rPr>
              <a:t>____</a:t>
            </a:r>
            <a:r>
              <a:rPr lang="zh-CN" altLang="en-US" b="1" strike="noStrike" noProof="1" dirty="0" smtClean="0">
                <a:sym typeface="+mn-ea"/>
              </a:rPr>
              <a:t>，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自号</a:t>
            </a:r>
            <a:r>
              <a:rPr lang="en-US" altLang="zh-CN" b="1" strike="noStrike" noProof="1" dirty="0" smtClean="0">
                <a:sym typeface="+mn-ea"/>
              </a:rPr>
              <a:t>_____</a:t>
            </a:r>
            <a:r>
              <a:rPr lang="zh-CN" altLang="en-US" b="1" strike="noStrike" noProof="1" dirty="0" smtClean="0">
                <a:sym typeface="+mn-ea"/>
              </a:rPr>
              <a:t>，</a:t>
            </a:r>
            <a:r>
              <a:rPr lang="en-US" altLang="zh-CN" b="1" strike="noStrike" noProof="1" dirty="0" smtClean="0">
                <a:sym typeface="+mn-ea"/>
              </a:rPr>
              <a:t>____</a:t>
            </a:r>
            <a:r>
              <a:rPr lang="zh-CN" altLang="en-US" b="1" strike="noStrike" noProof="1" dirty="0" smtClean="0">
                <a:sym typeface="+mn-ea"/>
              </a:rPr>
              <a:t>齐、梁时期</a:t>
            </a:r>
            <a:r>
              <a:rPr lang="en-US" altLang="zh-CN" b="1" strike="noStrike" noProof="1" dirty="0" smtClean="0">
                <a:sym typeface="+mn-ea"/>
              </a:rPr>
              <a:t>____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家</a:t>
            </a:r>
            <a:r>
              <a:rPr lang="zh-CN" altLang="en-US" b="1" strike="noStrike" noProof="1" dirty="0" smtClean="0">
                <a:sym typeface="+mn-ea"/>
              </a:rPr>
              <a:t>、医学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家</a:t>
            </a:r>
            <a:r>
              <a:rPr lang="zh-CN" altLang="en-US" b="1" strike="noStrike" noProof="1" dirty="0" smtClean="0">
                <a:sym typeface="+mn-ea"/>
              </a:rPr>
              <a:t>、</a:t>
            </a:r>
            <a:r>
              <a:rPr lang="en-US" altLang="zh-CN" b="1" strike="noStrike" noProof="1" dirty="0" smtClean="0">
                <a:sym typeface="+mn-ea"/>
              </a:rPr>
              <a:t>____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家</a:t>
            </a:r>
            <a:r>
              <a:rPr lang="zh-CN" altLang="en-US" b="1" strike="noStrike" noProof="1" dirty="0" smtClean="0">
                <a:sym typeface="+mn-ea"/>
              </a:rPr>
              <a:t>。隐居茅山，一生好松。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著有</a:t>
            </a:r>
            <a:r>
              <a:rPr lang="en-US" altLang="zh-CN" b="1" strike="noStrike" noProof="1" dirty="0" smtClean="0">
                <a:sym typeface="+mn-ea"/>
              </a:rPr>
              <a:t>_____</a:t>
            </a:r>
            <a:r>
              <a:rPr lang="zh-CN" altLang="en-US" b="1" strike="noStrike" noProof="1" dirty="0" smtClean="0">
                <a:sym typeface="+mn-ea"/>
              </a:rPr>
              <a:t>。</a:t>
            </a:r>
            <a:endParaRPr lang="zh-CN" altLang="en-US" b="1" strike="noStrike" noProof="1" dirty="0" smtClean="0"/>
          </a:p>
          <a:p>
            <a:pPr eaLnBrk="1" fontAlgn="base" hangingPunct="1">
              <a:lnSpc>
                <a:spcPct val="90000"/>
              </a:lnSpc>
            </a:pPr>
            <a:r>
              <a:rPr lang="zh-CN" altLang="en-US" b="1" strike="noStrike" noProof="1" dirty="0" smtClean="0">
                <a:sym typeface="+mn-ea"/>
              </a:rPr>
              <a:t>       梁武帝遇有国家大事，常去山中征询他的意见，时人</a:t>
            </a:r>
            <a:r>
              <a:rPr lang="zh-CN" altLang="en-US" b="1" strike="noStrike" noProof="1" dirty="0" smtClean="0">
                <a:solidFill>
                  <a:srgbClr val="FF0000"/>
                </a:solidFill>
                <a:sym typeface="+mn-ea"/>
              </a:rPr>
              <a:t>称为</a:t>
            </a:r>
            <a:r>
              <a:rPr lang="zh-CN" altLang="en-US" b="1" strike="noStrike" noProof="1" dirty="0" smtClean="0">
                <a:sym typeface="+mn-ea"/>
              </a:rPr>
              <a:t>“</a:t>
            </a:r>
            <a:r>
              <a:rPr lang="en-US" altLang="zh-CN" b="1" strike="noStrike" noProof="1" dirty="0" smtClean="0">
                <a:sym typeface="+mn-ea"/>
              </a:rPr>
              <a:t>______</a:t>
            </a:r>
            <a:r>
              <a:rPr lang="zh-CN" altLang="en-US" b="1" strike="noStrike" noProof="1" dirty="0" smtClean="0">
                <a:sym typeface="+mn-ea"/>
              </a:rPr>
              <a:t>”。</a:t>
            </a:r>
            <a:endParaRPr lang="zh-CN" altLang="en-US" b="1" strike="noStrike" noProof="1" dirty="0" smtClean="0"/>
          </a:p>
          <a:p>
            <a:pPr marL="0" indent="0" fontAlgn="base">
              <a:buNone/>
            </a:pPr>
            <a:endParaRPr lang="zh-CN" altLang="en-US" strike="noStrike" noProof="1"/>
          </a:p>
          <a:p>
            <a:pPr marL="0" indent="0" fontAlgn="base">
              <a:buNone/>
            </a:pPr>
            <a:endParaRPr lang="zh-CN" altLang="en-US" sz="2800" b="1" strike="noStrike" noProof="1"/>
          </a:p>
        </p:txBody>
      </p:sp>
      <p:sp>
        <p:nvSpPr>
          <p:cNvPr id="9219" name="标题 1"/>
          <p:cNvSpPr>
            <a:spLocks noGrp="1"/>
          </p:cNvSpPr>
          <p:nvPr/>
        </p:nvSpPr>
        <p:spPr>
          <a:xfrm>
            <a:off x="1252538" y="827088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环节二：教师指导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7163" y="4895215"/>
            <a:ext cx="767778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学友回答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师傅补充强调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其他师友完善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b="1">
                <a:solidFill>
                  <a:srgbClr val="0070C0"/>
                </a:solidFill>
              </a:rPr>
              <a:t>第一步：交流感知</a:t>
            </a:r>
            <a:endParaRPr lang="zh-CN" altLang="zh-CN" b="1">
              <a:solidFill>
                <a:srgbClr val="0070C0"/>
              </a:solidFill>
            </a:endParaRPr>
          </a:p>
        </p:txBody>
      </p:sp>
      <p:sp>
        <p:nvSpPr>
          <p:cNvPr id="10242" name="内容占位符 2"/>
          <p:cNvSpPr>
            <a:spLocks noGrp="1" noRot="1"/>
          </p:cNvSpPr>
          <p:nvPr>
            <p:ph idx="1"/>
          </p:nvPr>
        </p:nvSpPr>
        <p:spPr>
          <a:xfrm>
            <a:off x="282575" y="1438275"/>
            <a:ext cx="8216900" cy="4603750"/>
          </a:xfrm>
        </p:spPr>
        <p:txBody>
          <a:bodyPr anchor="t"/>
          <a:p>
            <a:pPr marL="0" indent="0">
              <a:buNone/>
            </a:pPr>
            <a:r>
              <a:rPr lang="zh-CN" altLang="en-US"/>
              <a:t>大声朗读课文，读准</a:t>
            </a:r>
            <a:r>
              <a:rPr lang="zh-CN" altLang="en-US">
                <a:solidFill>
                  <a:srgbClr val="FF0000"/>
                </a:solidFill>
              </a:rPr>
              <a:t>字音</a:t>
            </a:r>
            <a:r>
              <a:rPr lang="zh-CN" altLang="en-US"/>
              <a:t>、读出</a:t>
            </a:r>
            <a:r>
              <a:rPr lang="zh-CN" altLang="en-US">
                <a:solidFill>
                  <a:srgbClr val="FF0000"/>
                </a:solidFill>
              </a:rPr>
              <a:t>节奏</a:t>
            </a:r>
            <a:r>
              <a:rPr lang="zh-CN" altLang="en-US"/>
              <a:t>，并标注重点字音。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 sz="2800"/>
          </a:p>
        </p:txBody>
      </p:sp>
      <p:sp>
        <p:nvSpPr>
          <p:cNvPr id="10243" name="标题 1"/>
          <p:cNvSpPr>
            <a:spLocks noGrp="1"/>
          </p:cNvSpPr>
          <p:nvPr/>
        </p:nvSpPr>
        <p:spPr>
          <a:xfrm>
            <a:off x="1252538" y="827088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环节二：教师指导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1498" y="5099685"/>
            <a:ext cx="767778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</a:t>
            </a:r>
            <a:r>
              <a:rPr lang="zh-CN" altLang="en-US" sz="2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学友回答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师傅补充强调</a:t>
            </a:r>
            <a:r>
              <a:rPr lang="en-US" altLang="zh-CN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4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其他师友完善</a:t>
            </a:r>
            <a:endParaRPr lang="zh-CN" altLang="en-US" sz="24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245" name="文本框 1"/>
          <p:cNvSpPr txBox="1"/>
          <p:nvPr/>
        </p:nvSpPr>
        <p:spPr>
          <a:xfrm>
            <a:off x="3819525" y="5621338"/>
            <a:ext cx="5319713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听课文录音视频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6" name="Picture 2" descr="F:\原始文件\人教新课标初中语文8年级下册\21 与朱元思书\图片\富春山居图(黄公望)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650" y="2587625"/>
            <a:ext cx="5748338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山水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14425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1"/>
          <p:cNvSpPr txBox="1"/>
          <p:nvPr/>
        </p:nvSpPr>
        <p:spPr>
          <a:xfrm>
            <a:off x="441325" y="454025"/>
            <a:ext cx="7796213" cy="4030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001A4D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答谢中书书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                陶弘景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　　山川之美，古来共谈。高峰入云，清流见底。两岸石壁，五色交辉。青林翠竹，四时俱备。晓雾将歇，猿鸟乱鸣；夕日欲颓，沉鳞竞跃。实是欲界之仙都。自康乐以来，未复有能与其奇者。</a:t>
            </a:r>
            <a:endParaRPr lang="zh-CN" altLang="en-US" sz="32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古筝-《高山流水》背景音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18730" y="479806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0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46433"/>
          <p:cNvSpPr>
            <a:spLocks noGrp="1" noRot="1"/>
          </p:cNvSpPr>
          <p:nvPr>
            <p:ph type="title"/>
          </p:nvPr>
        </p:nvSpPr>
        <p:spPr>
          <a:xfrm>
            <a:off x="250825" y="908050"/>
            <a:ext cx="8229600" cy="1143000"/>
          </a:xfrm>
        </p:spPr>
        <p:txBody>
          <a:bodyPr anchor="ctr"/>
          <a:p>
            <a:r>
              <a:rPr lang="zh-CN" altLang="en-US">
                <a:solidFill>
                  <a:schemeClr val="tx1"/>
                </a:solidFill>
              </a:rPr>
              <a:t>熟读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</a:rPr>
              <a:t>·</a:t>
            </a:r>
            <a:r>
              <a:rPr lang="zh-CN" altLang="en-US">
                <a:solidFill>
                  <a:schemeClr val="tx1"/>
                </a:solidFill>
              </a:rPr>
              <a:t>精思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90" name="文本框 146434"/>
          <p:cNvSpPr txBox="1"/>
          <p:nvPr/>
        </p:nvSpPr>
        <p:spPr>
          <a:xfrm>
            <a:off x="971550" y="2205038"/>
            <a:ext cx="7345363" cy="265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  <a:spcBef>
                <a:spcPct val="100000"/>
              </a:spcBef>
              <a:spcAft>
                <a:spcPct val="100000"/>
              </a:spcAft>
              <a:buFont typeface="Arial" panose="020B0604020202020204" pitchFamily="34" charset="0"/>
              <a:buNone/>
            </a:pP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大抵观书先须熟读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使其</a:t>
            </a:r>
            <a:r>
              <a:rPr lang="zh-CN" altLang="en-US" sz="28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言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皆若出于吾之</a:t>
            </a:r>
            <a:r>
              <a:rPr lang="zh-CN" altLang="en-US" sz="28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口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继以精思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使其</a:t>
            </a:r>
            <a:r>
              <a:rPr lang="zh-CN" altLang="en-US" sz="28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意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皆若出于吾之</a:t>
            </a:r>
            <a:r>
              <a:rPr lang="zh-CN" altLang="en-US" sz="28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心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然后可以有得尔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8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advTm="8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 noRot="1"/>
          </p:cNvSpPr>
          <p:nvPr>
            <p:ph type="title"/>
          </p:nvPr>
        </p:nvSpPr>
        <p:spPr>
          <a:xfrm>
            <a:off x="862013" y="122238"/>
            <a:ext cx="7824787" cy="803275"/>
          </a:xfrm>
        </p:spPr>
        <p:txBody>
          <a:bodyPr anchor="ctr"/>
          <a:p>
            <a:r>
              <a:rPr lang="zh-CN" altLang="zh-CN" b="1">
                <a:solidFill>
                  <a:srgbClr val="0070C0"/>
                </a:solidFill>
              </a:rPr>
              <a:t>第二步：研读共品</a:t>
            </a:r>
            <a:endParaRPr lang="zh-CN" altLang="zh-CN" b="1">
              <a:solidFill>
                <a:srgbClr val="0070C0"/>
              </a:solidFill>
            </a:endParaRP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22225" y="1392238"/>
            <a:ext cx="8664575" cy="4660900"/>
          </a:xfrm>
        </p:spPr>
        <p:txBody>
          <a:bodyPr anchor="t"/>
          <a:p>
            <a:pPr marL="0" indent="0" eaLnBrk="1" fontAlgn="base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trike="noStrike" noProof="1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trike="noStrike" noProof="1">
                <a:latin typeface="楷体" panose="02010609060101010101" charset="-122"/>
                <a:ea typeface="楷体" panose="02010609060101010101" charset="-122"/>
              </a:rPr>
              <a:t>、自读课文，对照注释，借助工具书，疏通文意，圈点勾画处疑难或重点字词。</a:t>
            </a:r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eaLnBrk="1" fontAlgn="base" hangingPunct="1">
              <a:buNone/>
            </a:pPr>
            <a:r>
              <a:rPr lang="zh-CN" altLang="en-US" sz="2000" strike="noStrike" noProof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2800" strike="noStrike" noProof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strike="noStrike" noProof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 strike="noStrike" noProof="1" dirty="0" smtClean="0">
                <a:solidFill>
                  <a:schemeClr val="accent2"/>
                </a:solidFill>
                <a:sym typeface="+mn-ea"/>
              </a:rPr>
              <a:t> </a:t>
            </a:r>
            <a:r>
              <a:rPr lang="zh-CN" altLang="en-US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文章</a:t>
            </a:r>
            <a:r>
              <a:rPr lang="zh-CN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中的山川之美，美不胜收，请任选一个角度，用</a:t>
            </a:r>
            <a:r>
              <a:rPr lang="en-US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这里有</a:t>
            </a:r>
            <a:r>
              <a:rPr lang="en-US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</a:t>
            </a:r>
            <a:r>
              <a:rPr lang="zh-CN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之美，</a:t>
            </a:r>
            <a:r>
              <a:rPr lang="zh-CN" altLang="en-US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比如“</a:t>
            </a:r>
            <a:r>
              <a:rPr lang="en-US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______”</a:t>
            </a:r>
            <a:r>
              <a:rPr lang="zh-CN" altLang="en-US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，尤其是“</a:t>
            </a:r>
            <a:r>
              <a:rPr lang="en-US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___”</a:t>
            </a:r>
            <a:r>
              <a:rPr lang="zh-CN" altLang="en-US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字用得好，写出了</a:t>
            </a:r>
            <a:r>
              <a:rPr lang="en-US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_______</a:t>
            </a:r>
            <a:r>
              <a:rPr lang="zh-CN" altLang="en-US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lang="zh-CN" altLang="zh-CN" sz="2800" strike="noStrike" noProof="1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句式给大家描绘一番。</a:t>
            </a:r>
            <a:br>
              <a:rPr lang="en-US" altLang="zh-CN" sz="2800" dirty="0" smtClean="0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</a:br>
            <a:r>
              <a:rPr lang="zh-CN" altLang="zh-CN" sz="2800" b="1" strike="noStrike" noProof="1" dirty="0" smtClean="0">
                <a:solidFill>
                  <a:schemeClr val="accent2"/>
                </a:solidFill>
                <a:sym typeface="+mn-ea"/>
              </a:rPr>
              <a:t>　　例：</a:t>
            </a:r>
            <a:r>
              <a:rPr lang="en-US" altLang="zh-CN" sz="2800" b="1" strike="noStrike" noProof="1" dirty="0" smtClean="0">
                <a:solidFill>
                  <a:schemeClr val="accent2"/>
                </a:solidFill>
                <a:sym typeface="+mn-ea"/>
              </a:rPr>
              <a:t>“</a:t>
            </a:r>
            <a:r>
              <a:rPr lang="zh-CN" altLang="zh-CN" sz="2800" b="1" strike="noStrike" noProof="1" dirty="0" smtClean="0">
                <a:solidFill>
                  <a:schemeClr val="accent2"/>
                </a:solidFill>
                <a:sym typeface="+mn-ea"/>
              </a:rPr>
              <a:t>这里有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sym typeface="+mn-ea"/>
              </a:rPr>
              <a:t>色彩搭配</a:t>
            </a:r>
            <a:r>
              <a:rPr lang="zh-CN" altLang="zh-CN" sz="2800" b="1" strike="noStrike" noProof="1" dirty="0" smtClean="0">
                <a:solidFill>
                  <a:schemeClr val="accent2"/>
                </a:solidFill>
                <a:sym typeface="+mn-ea"/>
              </a:rPr>
              <a:t>之美，比如：“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sym typeface="+mn-ea"/>
              </a:rPr>
              <a:t>五色交辉。青林翠竹</a:t>
            </a:r>
            <a:r>
              <a:rPr lang="zh-CN" altLang="zh-CN" sz="2800" b="1" strike="noStrike" noProof="1" dirty="0" smtClean="0">
                <a:solidFill>
                  <a:schemeClr val="accent2"/>
                </a:solidFill>
                <a:sym typeface="+mn-ea"/>
              </a:rPr>
              <a:t>”</a:t>
            </a:r>
            <a:r>
              <a:rPr lang="zh-CN" altLang="en-US" sz="2800" b="1" strike="noStrike" noProof="1" dirty="0" smtClean="0">
                <a:solidFill>
                  <a:schemeClr val="accent2"/>
                </a:solidFill>
                <a:sym typeface="+mn-ea"/>
              </a:rPr>
              <a:t>尤其是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sym typeface="+mn-ea"/>
              </a:rPr>
              <a:t>“交”</a:t>
            </a:r>
            <a:r>
              <a:rPr lang="zh-CN" altLang="en-US" sz="2800" b="1" strike="noStrike" noProof="1" dirty="0" smtClean="0">
                <a:solidFill>
                  <a:schemeClr val="accent2"/>
                </a:solidFill>
                <a:sym typeface="+mn-ea"/>
              </a:rPr>
              <a:t>用得好，写出了（阳光下）</a:t>
            </a:r>
            <a:r>
              <a:rPr lang="zh-CN" altLang="en-US" sz="2800" b="1" strike="noStrike" noProof="1" dirty="0" smtClean="0">
                <a:solidFill>
                  <a:srgbClr val="FF0000"/>
                </a:solidFill>
                <a:sym typeface="+mn-ea"/>
              </a:rPr>
              <a:t>色彩的交互错杂，以静现动，让人感觉景象更加绚丽动人。</a:t>
            </a:r>
            <a:endParaRPr lang="zh-CN" altLang="en-US" sz="2800" b="1" strike="noStrike" noProof="1" dirty="0" smtClean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lang="zh-CN" altLang="en-US" b="1" u="sng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marL="0" indent="0" fontAlgn="base">
              <a:buNone/>
            </a:pPr>
            <a:endParaRPr lang="zh-CN" altLang="en-US" b="1" strike="noStrike" noProof="1"/>
          </a:p>
          <a:p>
            <a:pPr marL="0" indent="0" fontAlgn="base">
              <a:buNone/>
            </a:pPr>
            <a:endParaRPr lang="zh-CN" altLang="en-US" strike="noStrike" noProof="1"/>
          </a:p>
        </p:txBody>
      </p:sp>
      <p:sp>
        <p:nvSpPr>
          <p:cNvPr id="13315" name="标题 1"/>
          <p:cNvSpPr>
            <a:spLocks noGrp="1"/>
          </p:cNvSpPr>
          <p:nvPr/>
        </p:nvSpPr>
        <p:spPr>
          <a:xfrm>
            <a:off x="1252538" y="827088"/>
            <a:ext cx="7342187" cy="774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zh-CN" sz="32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环节一：师友研读</a:t>
            </a:r>
            <a:endParaRPr lang="zh-CN" altLang="zh-CN" sz="32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0920" y="5810884"/>
            <a:ext cx="517842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2800" i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友情提示：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自主探究</a:t>
            </a:r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</a:t>
            </a:r>
            <a:r>
              <a:rPr lang="zh-CN" altLang="en-US" sz="2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互助完善</a:t>
            </a:r>
            <a:endParaRPr lang="zh-CN" altLang="en-US" sz="2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3026</Words>
  <Application>WPS 演示</Application>
  <PresentationFormat>在屏幕上显示</PresentationFormat>
  <Paragraphs>244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Arial</vt:lpstr>
      <vt:lpstr>宋体</vt:lpstr>
      <vt:lpstr>Wingdings</vt:lpstr>
      <vt:lpstr>黑体</vt:lpstr>
      <vt:lpstr>Times New Roman</vt:lpstr>
      <vt:lpstr>楷体</vt:lpstr>
      <vt:lpstr>楷体_GB2312</vt:lpstr>
      <vt:lpstr>微软雅黑</vt:lpstr>
      <vt:lpstr>Arial Unicode MS</vt:lpstr>
      <vt:lpstr>Calibri</vt:lpstr>
      <vt:lpstr>华文中宋</vt:lpstr>
      <vt:lpstr>华文新魏</vt:lpstr>
      <vt:lpstr>隶书</vt:lpstr>
      <vt:lpstr>新宋体</vt:lpstr>
      <vt:lpstr>诗情画意</vt:lpstr>
      <vt:lpstr>1_诗情画意</vt:lpstr>
      <vt:lpstr>导入新课</vt:lpstr>
      <vt:lpstr>答谢中书书</vt:lpstr>
      <vt:lpstr>学习目标</vt:lpstr>
      <vt:lpstr>第一步：交流感知</vt:lpstr>
      <vt:lpstr>第一步：交流感知</vt:lpstr>
      <vt:lpstr>第一步：交流感知</vt:lpstr>
      <vt:lpstr>PowerPoint 演示文稿</vt:lpstr>
      <vt:lpstr>熟读·精思</vt:lpstr>
      <vt:lpstr>第二步：研读共品</vt:lpstr>
      <vt:lpstr>       第二步：研读共品             环节二：教师点拨</vt:lpstr>
      <vt:lpstr>       第二步：研读共品             环节二：教师点拨 </vt:lpstr>
      <vt:lpstr>PowerPoint 演示文稿</vt:lpstr>
      <vt:lpstr>第三步：互助释疑</vt:lpstr>
      <vt:lpstr>第三步：互助释疑</vt:lpstr>
      <vt:lpstr>第三步：互助释疑</vt:lpstr>
      <vt:lpstr>第三步：互助释疑</vt:lpstr>
      <vt:lpstr>PowerPoint 演示文稿</vt:lpstr>
      <vt:lpstr>第三步：互助释疑</vt:lpstr>
      <vt:lpstr>第四步：巩固拓展</vt:lpstr>
      <vt:lpstr>第四步：巩固拓展</vt:lpstr>
      <vt:lpstr>第五步：总结提高</vt:lpstr>
      <vt:lpstr>第五步：总结提高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11</cp:revision>
  <dcterms:created xsi:type="dcterms:W3CDTF">2003-11-08T13:45:00Z</dcterms:created>
  <dcterms:modified xsi:type="dcterms:W3CDTF">2017-10-30T08:33:15Z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