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82" r:id="rId4"/>
    <p:sldId id="346" r:id="rId5"/>
    <p:sldId id="347" r:id="rId6"/>
    <p:sldId id="348" r:id="rId7"/>
    <p:sldId id="296" r:id="rId8"/>
    <p:sldId id="349" r:id="rId9"/>
    <p:sldId id="331" r:id="rId10"/>
    <p:sldId id="332" r:id="rId11"/>
    <p:sldId id="333" r:id="rId12"/>
    <p:sldId id="334" r:id="rId13"/>
    <p:sldId id="350" r:id="rId14"/>
    <p:sldId id="351" r:id="rId15"/>
    <p:sldId id="352" r:id="rId16"/>
    <p:sldId id="353" r:id="rId17"/>
    <p:sldId id="335" r:id="rId18"/>
    <p:sldId id="297" r:id="rId19"/>
    <p:sldId id="336" r:id="rId20"/>
    <p:sldId id="354" r:id="rId21"/>
    <p:sldId id="355" r:id="rId22"/>
    <p:sldId id="337" r:id="rId23"/>
    <p:sldId id="356" r:id="rId24"/>
    <p:sldId id="339" r:id="rId25"/>
    <p:sldId id="302" r:id="rId26"/>
    <p:sldId id="300" r:id="rId27"/>
    <p:sldId id="340" r:id="rId28"/>
    <p:sldId id="306" r:id="rId29"/>
    <p:sldId id="301" r:id="rId30"/>
    <p:sldId id="341" r:id="rId31"/>
    <p:sldId id="307" r:id="rId32"/>
    <p:sldId id="357" r:id="rId33"/>
    <p:sldId id="342" r:id="rId34"/>
    <p:sldId id="343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fill>
          <a:solidFill>
            <a:schemeClr val="accent5">
              <a:tint val="40000"/>
            </a:schemeClr>
          </a:solidFill>
        </a:fill>
      </a:tcStyle>
    </a:band1H>
    <a:band1V>
      <a:tcStyle>
        <a:fill>
          <a:solidFill>
            <a:schemeClr val="accent5">
              <a:tint val="4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64171" autoAdjust="0"/>
  </p:normalViewPr>
  <p:slideViewPr>
    <p:cSldViewPr snapToGrid="0">
      <p:cViewPr varScale="1">
        <p:scale>
          <a:sx n="50" d="100"/>
          <a:sy n="50" d="100"/>
        </p:scale>
        <p:origin x="792" y="42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tags" Target="tags/tag1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" Target="slides/slide1.xml" /><Relationship Id="rId40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32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27213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2166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3236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6635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1991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9909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91287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24732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83224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9128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6845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01530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98294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53445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19697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34477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11550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91903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23395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027762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45112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68454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09474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415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4758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81602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7421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5641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943548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407431738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1802960186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6" r:id="rId3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9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0.xml" /><Relationship Id="rId3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689534" y="2085801"/>
            <a:ext cx="10080625" cy="1006475"/>
          </a:xfrm>
        </p:spPr>
        <p:txBody>
          <a:bodyPr/>
          <a:lstStyle/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复述与转述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（第二课时）</a:t>
            </a:r>
          </a:p>
        </p:txBody>
      </p:sp>
    </p:spTree>
    <p:extLst>
      <p:ext uri="{BB962C8B-B14F-4D97-AF65-F5344CB8AC3E}">
        <p14:creationId xmlns:p14="http://schemas.microsoft.com/office/powerpoint/2010/main" val="1720987893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072036" y="1627335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小组合作，探究评价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5AC295-CD92-4ABF-9804-69575080935E}"/>
              </a:ext>
            </a:extLst>
          </p:cNvPr>
          <p:cNvSpPr txBox="1"/>
          <p:nvPr/>
        </p:nvSpPr>
        <p:spPr>
          <a:xfrm>
            <a:off x="2891961" y="2613614"/>
            <a:ext cx="6569114" cy="11475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借助简要复述的策略，评价第三组、第四组针对学习任务四给出的简要复述的方案。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F8BC034-69D7-4DBB-8E3C-AAF33C02C881}"/>
              </a:ext>
            </a:extLst>
          </p:cNvPr>
          <p:cNvSpPr txBox="1"/>
          <p:nvPr/>
        </p:nvSpPr>
        <p:spPr>
          <a:xfrm>
            <a:off x="4532500" y="4495946"/>
            <a:ext cx="1133437" cy="95410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材料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类型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C62D9DB-28FD-4624-92AC-F403335E7F2D}"/>
              </a:ext>
            </a:extLst>
          </p:cNvPr>
          <p:cNvSpPr txBox="1"/>
          <p:nvPr/>
        </p:nvSpPr>
        <p:spPr>
          <a:xfrm>
            <a:off x="2725738" y="4465128"/>
            <a:ext cx="1133437" cy="95410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任务要求</a:t>
            </a:r>
          </a:p>
        </p:txBody>
      </p:sp>
      <p:sp>
        <p:nvSpPr>
          <p:cNvPr id="5" name="加号 4">
            <a:extLst>
              <a:ext uri="{FF2B5EF4-FFF2-40B4-BE49-F238E27FC236}">
                <a16:creationId xmlns:a16="http://schemas.microsoft.com/office/drawing/2014/main" xmlns="" id="{2013B146-3BE8-4E3C-ADEC-1B26A63530E7}"/>
              </a:ext>
            </a:extLst>
          </p:cNvPr>
          <p:cNvSpPr/>
          <p:nvPr/>
        </p:nvSpPr>
        <p:spPr>
          <a:xfrm>
            <a:off x="3960536" y="4747451"/>
            <a:ext cx="409220" cy="43938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1264248-8E87-4C24-927E-53512B61AFE4}"/>
              </a:ext>
            </a:extLst>
          </p:cNvPr>
          <p:cNvSpPr txBox="1"/>
          <p:nvPr/>
        </p:nvSpPr>
        <p:spPr>
          <a:xfrm>
            <a:off x="6339262" y="4495946"/>
            <a:ext cx="1133437" cy="95410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梳理材料</a:t>
            </a:r>
          </a:p>
        </p:txBody>
      </p:sp>
      <p:sp>
        <p:nvSpPr>
          <p:cNvPr id="11" name="加号 10">
            <a:extLst>
              <a:ext uri="{FF2B5EF4-FFF2-40B4-BE49-F238E27FC236}">
                <a16:creationId xmlns:a16="http://schemas.microsoft.com/office/drawing/2014/main" xmlns="" id="{B48C9EAD-D158-4FAF-8CE7-2FBAFA4B8DA8}"/>
              </a:ext>
            </a:extLst>
          </p:cNvPr>
          <p:cNvSpPr/>
          <p:nvPr/>
        </p:nvSpPr>
        <p:spPr>
          <a:xfrm>
            <a:off x="5767298" y="4747451"/>
            <a:ext cx="409220" cy="43938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xmlns="" id="{38E08442-23B3-498A-A49C-B456A23DDBB4}"/>
              </a:ext>
            </a:extLst>
          </p:cNvPr>
          <p:cNvSpPr/>
          <p:nvPr/>
        </p:nvSpPr>
        <p:spPr>
          <a:xfrm>
            <a:off x="7635443" y="4722490"/>
            <a:ext cx="409220" cy="4393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09CC282-AC33-44F8-9087-12DEC290B261}"/>
              </a:ext>
            </a:extLst>
          </p:cNvPr>
          <p:cNvSpPr txBox="1"/>
          <p:nvPr/>
        </p:nvSpPr>
        <p:spPr>
          <a:xfrm>
            <a:off x="8146024" y="4498526"/>
            <a:ext cx="1133437" cy="95410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简要复述</a:t>
            </a:r>
          </a:p>
        </p:txBody>
      </p:sp>
    </p:spTree>
    <p:extLst>
      <p:ext uri="{BB962C8B-B14F-4D97-AF65-F5344CB8AC3E}">
        <p14:creationId xmlns:p14="http://schemas.microsoft.com/office/powerpoint/2010/main" val="3876835824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800875" y="1675424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简要复述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5AC295-CD92-4ABF-9804-69575080935E}"/>
              </a:ext>
            </a:extLst>
          </p:cNvPr>
          <p:cNvSpPr txBox="1"/>
          <p:nvPr/>
        </p:nvSpPr>
        <p:spPr>
          <a:xfrm>
            <a:off x="4353850" y="2477667"/>
            <a:ext cx="23837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身份：学生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9CCE5AF-995C-4050-9F70-2AFA53363DFF}"/>
              </a:ext>
            </a:extLst>
          </p:cNvPr>
          <p:cNvSpPr txBox="1"/>
          <p:nvPr/>
        </p:nvSpPr>
        <p:spPr>
          <a:xfrm>
            <a:off x="4353850" y="3193386"/>
            <a:ext cx="49918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讲解对象：初中同学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80E4241-01F9-4519-B941-0091778BD352}"/>
              </a:ext>
            </a:extLst>
          </p:cNvPr>
          <p:cNvSpPr txBox="1"/>
          <p:nvPr/>
        </p:nvSpPr>
        <p:spPr>
          <a:xfrm>
            <a:off x="4353850" y="3967281"/>
            <a:ext cx="35238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讲解时长：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分钟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5A878DE-7A56-4CF8-878A-D141BE5A621F}"/>
              </a:ext>
            </a:extLst>
          </p:cNvPr>
          <p:cNvSpPr txBox="1"/>
          <p:nvPr/>
        </p:nvSpPr>
        <p:spPr>
          <a:xfrm>
            <a:off x="4353849" y="4727306"/>
            <a:ext cx="52999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讲解来源：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大兴勤俭节约之风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96837B3-3935-40E4-ACC4-CBE8140DD9B6}"/>
              </a:ext>
            </a:extLst>
          </p:cNvPr>
          <p:cNvSpPr txBox="1"/>
          <p:nvPr/>
        </p:nvSpPr>
        <p:spPr>
          <a:xfrm>
            <a:off x="2685287" y="3517140"/>
            <a:ext cx="1133437" cy="95410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任务要求</a:t>
            </a:r>
          </a:p>
        </p:txBody>
      </p:sp>
      <p:sp>
        <p:nvSpPr>
          <p:cNvPr id="11" name="左大括号 10">
            <a:extLst>
              <a:ext uri="{FF2B5EF4-FFF2-40B4-BE49-F238E27FC236}">
                <a16:creationId xmlns:a16="http://schemas.microsoft.com/office/drawing/2014/main" xmlns="" id="{368F3AF9-C5DC-4291-974B-AF366D6A4BB5}"/>
              </a:ext>
            </a:extLst>
          </p:cNvPr>
          <p:cNvSpPr/>
          <p:nvPr/>
        </p:nvSpPr>
        <p:spPr>
          <a:xfrm>
            <a:off x="4001461" y="2739277"/>
            <a:ext cx="352388" cy="2257044"/>
          </a:xfrm>
          <a:prstGeom prst="leftBrace">
            <a:avLst>
              <a:gd name="adj1" fmla="val 28111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456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5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092207" y="1544741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简要复述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5AC295-CD92-4ABF-9804-69575080935E}"/>
              </a:ext>
            </a:extLst>
          </p:cNvPr>
          <p:cNvSpPr txBox="1"/>
          <p:nvPr/>
        </p:nvSpPr>
        <p:spPr>
          <a:xfrm>
            <a:off x="4926956" y="2456281"/>
            <a:ext cx="4062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材料类型：议论文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9CCE5AF-995C-4050-9F70-2AFA53363DFF}"/>
              </a:ext>
            </a:extLst>
          </p:cNvPr>
          <p:cNvSpPr txBox="1"/>
          <p:nvPr/>
        </p:nvSpPr>
        <p:spPr>
          <a:xfrm>
            <a:off x="6642191" y="3691431"/>
            <a:ext cx="34405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阐释勤俭节约的意义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80E4241-01F9-4519-B941-0091778BD352}"/>
              </a:ext>
            </a:extLst>
          </p:cNvPr>
          <p:cNvSpPr txBox="1"/>
          <p:nvPr/>
        </p:nvSpPr>
        <p:spPr>
          <a:xfrm>
            <a:off x="6665283" y="3088512"/>
            <a:ext cx="34405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引出勤俭节约的观点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5A878DE-7A56-4CF8-878A-D141BE5A621F}"/>
              </a:ext>
            </a:extLst>
          </p:cNvPr>
          <p:cNvSpPr txBox="1"/>
          <p:nvPr/>
        </p:nvSpPr>
        <p:spPr>
          <a:xfrm>
            <a:off x="6615806" y="4280437"/>
            <a:ext cx="34405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分析勤俭节约的原因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96837B3-3935-40E4-ACC4-CBE8140DD9B6}"/>
              </a:ext>
            </a:extLst>
          </p:cNvPr>
          <p:cNvSpPr txBox="1"/>
          <p:nvPr/>
        </p:nvSpPr>
        <p:spPr>
          <a:xfrm>
            <a:off x="2503064" y="3653999"/>
            <a:ext cx="2035469" cy="83099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大兴勤俭节约之风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左大括号 10">
            <a:extLst>
              <a:ext uri="{FF2B5EF4-FFF2-40B4-BE49-F238E27FC236}">
                <a16:creationId xmlns:a16="http://schemas.microsoft.com/office/drawing/2014/main" xmlns="" id="{368F3AF9-C5DC-4291-974B-AF366D6A4BB5}"/>
              </a:ext>
            </a:extLst>
          </p:cNvPr>
          <p:cNvSpPr/>
          <p:nvPr/>
        </p:nvSpPr>
        <p:spPr>
          <a:xfrm>
            <a:off x="4625228" y="2595379"/>
            <a:ext cx="367945" cy="2780522"/>
          </a:xfrm>
          <a:prstGeom prst="leftBrace">
            <a:avLst>
              <a:gd name="adj1" fmla="val 28111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C523663-285F-4E9D-8DA8-458F9612EAD8}"/>
              </a:ext>
            </a:extLst>
          </p:cNvPr>
          <p:cNvSpPr txBox="1"/>
          <p:nvPr/>
        </p:nvSpPr>
        <p:spPr>
          <a:xfrm>
            <a:off x="4912562" y="3973389"/>
            <a:ext cx="16086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材料脉络</a:t>
            </a:r>
          </a:p>
        </p:txBody>
      </p:sp>
      <p:sp>
        <p:nvSpPr>
          <p:cNvPr id="10" name="左大括号 9">
            <a:extLst>
              <a:ext uri="{FF2B5EF4-FFF2-40B4-BE49-F238E27FC236}">
                <a16:creationId xmlns:a16="http://schemas.microsoft.com/office/drawing/2014/main" xmlns="" id="{3DF7F38C-428C-43CE-BB16-66D7343BB903}"/>
              </a:ext>
            </a:extLst>
          </p:cNvPr>
          <p:cNvSpPr/>
          <p:nvPr/>
        </p:nvSpPr>
        <p:spPr>
          <a:xfrm>
            <a:off x="6452938" y="3255920"/>
            <a:ext cx="234687" cy="1940265"/>
          </a:xfrm>
          <a:prstGeom prst="leftBrace">
            <a:avLst>
              <a:gd name="adj1" fmla="val 28111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4A55CC5-EF35-465F-AE04-4D4C37AC7164}"/>
              </a:ext>
            </a:extLst>
          </p:cNvPr>
          <p:cNvSpPr txBox="1"/>
          <p:nvPr/>
        </p:nvSpPr>
        <p:spPr>
          <a:xfrm>
            <a:off x="6596756" y="4859593"/>
            <a:ext cx="34405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呼吁全社会勤俭节约</a:t>
            </a:r>
          </a:p>
        </p:txBody>
      </p:sp>
    </p:spTree>
    <p:extLst>
      <p:ext uri="{BB962C8B-B14F-4D97-AF65-F5344CB8AC3E}">
        <p14:creationId xmlns:p14="http://schemas.microsoft.com/office/powerpoint/2010/main" val="5760272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5" grpId="0"/>
      <p:bldP spid="11" grpId="0"/>
      <p:bldP spid="9" grpId="0"/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207705" y="1674560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简要复述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5AC295-CD92-4ABF-9804-69575080935E}"/>
              </a:ext>
            </a:extLst>
          </p:cNvPr>
          <p:cNvSpPr txBox="1"/>
          <p:nvPr/>
        </p:nvSpPr>
        <p:spPr>
          <a:xfrm>
            <a:off x="4756333" y="2747644"/>
            <a:ext cx="4062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字数：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300-400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字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9CCE5AF-995C-4050-9F70-2AFA53363DFF}"/>
              </a:ext>
            </a:extLst>
          </p:cNvPr>
          <p:cNvSpPr txBox="1"/>
          <p:nvPr/>
        </p:nvSpPr>
        <p:spPr>
          <a:xfrm>
            <a:off x="4745845" y="3838171"/>
            <a:ext cx="49918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语体风格：口语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80E4241-01F9-4519-B941-0091778BD352}"/>
              </a:ext>
            </a:extLst>
          </p:cNvPr>
          <p:cNvSpPr txBox="1"/>
          <p:nvPr/>
        </p:nvSpPr>
        <p:spPr>
          <a:xfrm>
            <a:off x="4756333" y="4760110"/>
            <a:ext cx="53753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内容：有序阐述观点、重要论据及分析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96837B3-3935-40E4-ACC4-CBE8140DD9B6}"/>
              </a:ext>
            </a:extLst>
          </p:cNvPr>
          <p:cNvSpPr txBox="1"/>
          <p:nvPr/>
        </p:nvSpPr>
        <p:spPr>
          <a:xfrm>
            <a:off x="2547225" y="3786196"/>
            <a:ext cx="2005572" cy="83099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大兴勤俭节约之风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2F0D213-094F-4EC6-BD9B-74630B458C0F}"/>
              </a:ext>
            </a:extLst>
          </p:cNvPr>
          <p:cNvSpPr txBox="1"/>
          <p:nvPr/>
        </p:nvSpPr>
        <p:spPr>
          <a:xfrm>
            <a:off x="2937396" y="2276175"/>
            <a:ext cx="1068189" cy="83099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任务要求</a:t>
            </a:r>
          </a:p>
        </p:txBody>
      </p:sp>
      <p:sp>
        <p:nvSpPr>
          <p:cNvPr id="12" name="左大括号 11">
            <a:extLst>
              <a:ext uri="{FF2B5EF4-FFF2-40B4-BE49-F238E27FC236}">
                <a16:creationId xmlns:a16="http://schemas.microsoft.com/office/drawing/2014/main" xmlns="" id="{9F618F1C-9D10-40B2-876B-C51DE7776342}"/>
              </a:ext>
            </a:extLst>
          </p:cNvPr>
          <p:cNvSpPr/>
          <p:nvPr/>
        </p:nvSpPr>
        <p:spPr>
          <a:xfrm>
            <a:off x="4599068" y="2999850"/>
            <a:ext cx="254919" cy="2016034"/>
          </a:xfrm>
          <a:prstGeom prst="leftBrace">
            <a:avLst>
              <a:gd name="adj1" fmla="val 28111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加号 5">
            <a:extLst>
              <a:ext uri="{FF2B5EF4-FFF2-40B4-BE49-F238E27FC236}">
                <a16:creationId xmlns:a16="http://schemas.microsoft.com/office/drawing/2014/main" xmlns="" id="{06D0780F-3FEA-4F4B-A2C1-6854D68E2076}"/>
              </a:ext>
            </a:extLst>
          </p:cNvPr>
          <p:cNvSpPr/>
          <p:nvPr/>
        </p:nvSpPr>
        <p:spPr>
          <a:xfrm>
            <a:off x="3281749" y="3209309"/>
            <a:ext cx="409220" cy="43938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597918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918766" y="1436261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简要复述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2F0D213-094F-4EC6-BD9B-74630B458C0F}"/>
              </a:ext>
            </a:extLst>
          </p:cNvPr>
          <p:cNvSpPr txBox="1"/>
          <p:nvPr/>
        </p:nvSpPr>
        <p:spPr>
          <a:xfrm>
            <a:off x="2344087" y="2099586"/>
            <a:ext cx="7503825" cy="347787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任务四（简要复述示例）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</a:p>
          <a:p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        同学们好，今天我来给大家介绍一篇人民网的评论文章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大兴勤俭节约之风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  <a:p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        近日，习近平总书记对制止餐饮浪费行为作出重要指示，强调要加强宣传教育，在全社会营造浪费可耻、节约为荣的氛围。总书记为什么要对餐饮浪费现象做重要指示呢？首先，勤俭节约体现一个人的道德修养。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左传</a:t>
            </a: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中说：“俭，德之共也；侈，恶之大也。”诸葛亮也告诫过儿子：“静以修身，俭以养德。”一个勤俭节约的人，一定是一个自知、自律、自省的有德行的人。</a:t>
            </a:r>
          </a:p>
        </p:txBody>
      </p:sp>
    </p:spTree>
    <p:extLst>
      <p:ext uri="{BB962C8B-B14F-4D97-AF65-F5344CB8AC3E}">
        <p14:creationId xmlns:p14="http://schemas.microsoft.com/office/powerpoint/2010/main" val="39030819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2F0D213-094F-4EC6-BD9B-74630B458C0F}"/>
              </a:ext>
            </a:extLst>
          </p:cNvPr>
          <p:cNvSpPr txBox="1"/>
          <p:nvPr/>
        </p:nvSpPr>
        <p:spPr>
          <a:xfrm>
            <a:off x="2526204" y="1776516"/>
            <a:ext cx="7459437" cy="373288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浪费还是节约，不但关乎个人，还反映出一个社会的文明程度。是过度消费的社会更文明，还是尊重劳动的社会更文明，我想答案是不言而喻的。提倡勤俭节约之风，更是一个国家持续发展、不断前行的保障。我国资源相对不足、生态环境脆弱、国际环境复杂，同时又要继续发展，这都需要我们时刻葆有艰苦奋斗、勤俭节约的作风。如今社会铺张浪费之风盛行，所以，我们要积极宣传，让“克勤克俭”的价值理念真正深入人心、蔚然成风。</a:t>
            </a:r>
          </a:p>
        </p:txBody>
      </p:sp>
    </p:spTree>
    <p:extLst>
      <p:ext uri="{BB962C8B-B14F-4D97-AF65-F5344CB8AC3E}">
        <p14:creationId xmlns:p14="http://schemas.microsoft.com/office/powerpoint/2010/main" val="1525579542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2834912" y="2168705"/>
            <a:ext cx="4779942" cy="540000"/>
            <a:chOff x="996173" y="2188583"/>
            <a:chExt cx="4779942" cy="540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0994" y="2238645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1        </a:t>
              </a: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记叙性的材料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396971" y="2824048"/>
            <a:ext cx="6520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抓住主要人物，按事情的主线简要叙述。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834911" y="4613747"/>
            <a:ext cx="4803810" cy="540000"/>
            <a:chOff x="996172" y="4633625"/>
            <a:chExt cx="4803810" cy="540000"/>
          </a:xfrm>
        </p:grpSpPr>
        <p:grpSp>
          <p:nvGrpSpPr>
            <p:cNvPr id="23" name="组合 22"/>
            <p:cNvGrpSpPr/>
            <p:nvPr/>
          </p:nvGrpSpPr>
          <p:grpSpPr>
            <a:xfrm>
              <a:off x="996172" y="4633625"/>
              <a:ext cx="3287795" cy="540000"/>
              <a:chOff x="1635964" y="1686127"/>
              <a:chExt cx="3662867" cy="60160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711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A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1084861" y="4677005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3        </a:t>
              </a: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议论性的材料</a:t>
              </a: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3302873" y="5251161"/>
            <a:ext cx="670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就其主要观点和论据做简要的陈述。</a:t>
            </a:r>
          </a:p>
        </p:txBody>
      </p: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210214" y="1436261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简要复述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834911" y="3403944"/>
            <a:ext cx="4803810" cy="540000"/>
            <a:chOff x="996172" y="3505024"/>
            <a:chExt cx="4803810" cy="540000"/>
          </a:xfrm>
        </p:grpSpPr>
        <p:grpSp>
          <p:nvGrpSpPr>
            <p:cNvPr id="28" name="组合 27"/>
            <p:cNvGrpSpPr/>
            <p:nvPr/>
          </p:nvGrpSpPr>
          <p:grpSpPr>
            <a:xfrm>
              <a:off x="996172" y="3505024"/>
              <a:ext cx="3287795" cy="540000"/>
              <a:chOff x="1635964" y="1686127"/>
              <a:chExt cx="3662867" cy="601602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1084861" y="3548404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2        </a:t>
              </a: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说明性的材料</a:t>
              </a: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3302873" y="4051570"/>
            <a:ext cx="670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抓住事物的主要特征来说。</a:t>
            </a:r>
          </a:p>
        </p:txBody>
      </p:sp>
    </p:spTree>
    <p:extLst>
      <p:ext uri="{BB962C8B-B14F-4D97-AF65-F5344CB8AC3E}">
        <p14:creationId xmlns:p14="http://schemas.microsoft.com/office/powerpoint/2010/main" val="40878774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7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7C1E1ED-7AFC-40FA-A66F-587EB24BE0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9403" y="2693504"/>
            <a:ext cx="5810250" cy="1325563"/>
          </a:xfrm>
        </p:spPr>
        <p:txBody>
          <a:bodyPr/>
          <a:lstStyle/>
          <a:p>
            <a:r>
              <a:rPr lang="zh-CN" altLang="en-US"/>
              <a:t>转    述</a:t>
            </a:r>
          </a:p>
        </p:txBody>
      </p:sp>
    </p:spTree>
    <p:extLst>
      <p:ext uri="{BB962C8B-B14F-4D97-AF65-F5344CB8AC3E}">
        <p14:creationId xmlns:p14="http://schemas.microsoft.com/office/powerpoint/2010/main" val="1235993278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2464371" y="2085876"/>
            <a:ext cx="7243448" cy="197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小明接到爸爸的朋友打来的电话，约爸爸去打牌。爸爸正在看书，就小声对小明说：“告诉他，我不在家。”小明立刻对着电话说：“我爸爸让我告诉你，他不在家！”</a:t>
            </a:r>
          </a:p>
        </p:txBody>
      </p: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981613" y="1511508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预习任务单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14DB21F-A1E4-423E-B6D5-FDA2FF42CCCA}"/>
              </a:ext>
            </a:extLst>
          </p:cNvPr>
          <p:cNvSpPr txBox="1"/>
          <p:nvPr/>
        </p:nvSpPr>
        <p:spPr>
          <a:xfrm>
            <a:off x="2393262" y="4189374"/>
            <a:ext cx="7243448" cy="1384995"/>
          </a:xfrm>
          <a:prstGeom prst="rect">
            <a:avLst/>
          </a:prstGeom>
          <a:noFill/>
          <a:ln>
            <a:solidFill>
              <a:srgbClr val="01431D"/>
            </a:solidFill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1. 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这则故事中</a:t>
            </a:r>
            <a:r>
              <a:rPr lang="zh-CN" altLang="en-US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小明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进行的是复述还是转述？ </a:t>
            </a:r>
            <a:endParaRPr lang="zh-CN" altLang="zh-CN" sz="32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2. </a:t>
            </a:r>
            <a:r>
              <a:rPr lang="zh-CN" altLang="zh-CN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为什么小明的行为会闹出笑话？请结合故事内容</a:t>
            </a:r>
            <a:endParaRPr lang="en-US" altLang="zh-CN" sz="24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进行分析。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8562508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915953" y="1494064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转  述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3A26856-A74B-4CB4-9FBD-4BAD11681643}"/>
              </a:ext>
            </a:extLst>
          </p:cNvPr>
          <p:cNvSpPr txBox="1"/>
          <p:nvPr/>
        </p:nvSpPr>
        <p:spPr>
          <a:xfrm>
            <a:off x="4092125" y="2264734"/>
            <a:ext cx="3441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乙将甲要说给丙的话传递给丙的过程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B556F53-AF7B-4157-8470-29F5D382A15E}"/>
              </a:ext>
            </a:extLst>
          </p:cNvPr>
          <p:cNvSpPr txBox="1"/>
          <p:nvPr/>
        </p:nvSpPr>
        <p:spPr>
          <a:xfrm>
            <a:off x="4092125" y="3511301"/>
            <a:ext cx="3684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准确完整，突出重点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6" name="左大括号 5">
            <a:extLst>
              <a:ext uri="{FF2B5EF4-FFF2-40B4-BE49-F238E27FC236}">
                <a16:creationId xmlns:a16="http://schemas.microsoft.com/office/drawing/2014/main" xmlns="" id="{E49A3158-9265-4156-A532-BD6EE71FCB07}"/>
              </a:ext>
            </a:extLst>
          </p:cNvPr>
          <p:cNvSpPr/>
          <p:nvPr/>
        </p:nvSpPr>
        <p:spPr>
          <a:xfrm>
            <a:off x="3511370" y="2618812"/>
            <a:ext cx="672884" cy="2482668"/>
          </a:xfrm>
          <a:prstGeom prst="leftBrace">
            <a:avLst>
              <a:gd name="adj1" fmla="val 36129"/>
              <a:gd name="adj2" fmla="val 4916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7372EEC-CE54-4F5F-BEFC-2207EE40520E}"/>
              </a:ext>
            </a:extLst>
          </p:cNvPr>
          <p:cNvSpPr txBox="1"/>
          <p:nvPr/>
        </p:nvSpPr>
        <p:spPr>
          <a:xfrm>
            <a:off x="2292260" y="3598536"/>
            <a:ext cx="1219110" cy="5232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转述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D237123-A3DB-4ED7-AC03-780F4A046C3E}"/>
              </a:ext>
            </a:extLst>
          </p:cNvPr>
          <p:cNvSpPr txBox="1"/>
          <p:nvPr/>
        </p:nvSpPr>
        <p:spPr>
          <a:xfrm>
            <a:off x="4140195" y="4494516"/>
            <a:ext cx="37604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根据对象，改变人称、时间、空间等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29A0095-6871-4861-B202-672B7EA2C530}"/>
              </a:ext>
            </a:extLst>
          </p:cNvPr>
          <p:cNvSpPr txBox="1"/>
          <p:nvPr/>
        </p:nvSpPr>
        <p:spPr>
          <a:xfrm>
            <a:off x="7776406" y="4056260"/>
            <a:ext cx="2127939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“我爸爸让我告诉你，他不在家！”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9D41B94-EB31-403D-B068-D1A7D4862975}"/>
              </a:ext>
            </a:extLst>
          </p:cNvPr>
          <p:cNvSpPr txBox="1"/>
          <p:nvPr/>
        </p:nvSpPr>
        <p:spPr>
          <a:xfrm>
            <a:off x="7713358" y="2574744"/>
            <a:ext cx="2127939" cy="830997"/>
          </a:xfrm>
          <a:prstGeom prst="rect">
            <a:avLst/>
          </a:prstGeom>
          <a:noFill/>
          <a:ln>
            <a:solidFill>
              <a:srgbClr val="89D7FE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“告诉他，我不在家。”</a:t>
            </a:r>
          </a:p>
        </p:txBody>
      </p:sp>
      <p:sp>
        <p:nvSpPr>
          <p:cNvPr id="14" name="乘号 13">
            <a:extLst>
              <a:ext uri="{FF2B5EF4-FFF2-40B4-BE49-F238E27FC236}">
                <a16:creationId xmlns:a16="http://schemas.microsoft.com/office/drawing/2014/main" xmlns="" id="{E102795A-D866-4C82-ACE3-8695CE1765C7}"/>
              </a:ext>
            </a:extLst>
          </p:cNvPr>
          <p:cNvSpPr/>
          <p:nvPr/>
        </p:nvSpPr>
        <p:spPr>
          <a:xfrm>
            <a:off x="4383409" y="3913050"/>
            <a:ext cx="444199" cy="367553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9482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071064" y="1669203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复述与转述</a:t>
            </a:r>
          </a:p>
        </p:txBody>
      </p:sp>
      <p:graphicFrame>
        <p:nvGraphicFramePr>
          <p:cNvPr id="6" name="表格 7">
            <a:extLst>
              <a:ext uri="{FF2B5EF4-FFF2-40B4-BE49-F238E27FC236}">
                <a16:creationId xmlns:a16="http://schemas.microsoft.com/office/drawing/2014/main" xmlns="" id="{0D66161D-AA29-4A5C-9045-5A4CB65819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825014"/>
              </p:ext>
            </p:extLst>
          </p:nvPr>
        </p:nvGraphicFramePr>
        <p:xfrm>
          <a:off x="2525231" y="2506261"/>
          <a:ext cx="7300631" cy="271272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958826">
                  <a:extLst>
                    <a:ext uri="{9D8B030D-6E8A-4147-A177-3AD203B41FA5}">
                      <a16:colId xmlns:a16="http://schemas.microsoft.com/office/drawing/2014/main" xmlns="" val="3469373931"/>
                    </a:ext>
                  </a:extLst>
                </a:gridCol>
                <a:gridCol w="3259393">
                  <a:extLst>
                    <a:ext uri="{9D8B030D-6E8A-4147-A177-3AD203B41FA5}">
                      <a16:colId xmlns:a16="http://schemas.microsoft.com/office/drawing/2014/main" xmlns="" val="3135167670"/>
                    </a:ext>
                  </a:extLst>
                </a:gridCol>
                <a:gridCol w="3082412">
                  <a:extLst>
                    <a:ext uri="{9D8B030D-6E8A-4147-A177-3AD203B41FA5}">
                      <a16:colId xmlns:a16="http://schemas.microsoft.com/office/drawing/2014/main" xmlns="" val="1444458412"/>
                    </a:ext>
                  </a:extLst>
                </a:gridCol>
              </a:tblGrid>
              <a:tr h="50144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项目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含义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策略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11467366"/>
                  </a:ext>
                </a:extLst>
              </a:tr>
              <a:tr h="64648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8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复述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根据需要，将书面或口头材料以恰当的言语重复下来的过程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准确完整</a:t>
                      </a:r>
                      <a:endParaRPr lang="en-US" altLang="zh-CN" sz="22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切合需要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49511098"/>
                  </a:ext>
                </a:extLst>
              </a:tr>
              <a:tr h="64648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8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转述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乙将甲要说给丙的话传递给丙的过程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准确完整、突出重点</a:t>
                      </a:r>
                      <a:endParaRPr lang="en-US" altLang="zh-CN" sz="22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根据对象，改变人称、时间、空间等</a:t>
                      </a:r>
                      <a:endParaRPr lang="zh-CN" altLang="en-US" sz="2200">
                        <a:solidFill>
                          <a:srgbClr val="FF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569346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5339563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B1B0F5-2E63-4CF7-8A8F-4CEE15E4A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0458" y="1811792"/>
            <a:ext cx="6381750" cy="1352550"/>
          </a:xfrm>
        </p:spPr>
        <p:txBody>
          <a:bodyPr/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小组合作探究</a:t>
            </a:r>
            <a:b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B2D761-9CDE-4161-B979-738A2587C8F3}"/>
              </a:ext>
            </a:extLst>
          </p:cNvPr>
          <p:cNvSpPr txBox="1"/>
          <p:nvPr/>
        </p:nvSpPr>
        <p:spPr>
          <a:xfrm>
            <a:off x="2805263" y="2977911"/>
            <a:ext cx="6725205" cy="1792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     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全班分为四组，每个小组组内合作探究，共同完成学习任务一、二、三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（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1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）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和三（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）。然后，每小组派一位代表分享探究结果。</a:t>
            </a:r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2363784949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2543884" y="2166452"/>
            <a:ext cx="7243448" cy="336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任务一：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 一天晚上，出差在外的妈妈给儿子晓睿打电话：“儿子，你跟爸爸说一下，明天上午十点去我单位帮我领一下优秀党员的证书。”第二天一早，晓睿在爸爸送他上学的时候将这个信息转告给了爸爸，你觉得晓睿应该怎么说才能准确转述妈妈的话呢？</a:t>
            </a:r>
          </a:p>
        </p:txBody>
      </p: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061126" y="1496282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转  述</a:t>
            </a:r>
          </a:p>
        </p:txBody>
      </p:sp>
    </p:spTree>
    <p:extLst>
      <p:ext uri="{BB962C8B-B14F-4D97-AF65-F5344CB8AC3E}">
        <p14:creationId xmlns:p14="http://schemas.microsoft.com/office/powerpoint/2010/main" val="3622969962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2866279" y="2860507"/>
            <a:ext cx="7224448" cy="170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第一组：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晓睿应该对爸爸说：“爸爸，妈妈让我告诉您今天上午十点去她单位帮她领一下优秀党员的证书。”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001781" y="1793779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转  述</a:t>
            </a:r>
          </a:p>
        </p:txBody>
      </p:sp>
    </p:spTree>
    <p:extLst>
      <p:ext uri="{BB962C8B-B14F-4D97-AF65-F5344CB8AC3E}">
        <p14:creationId xmlns:p14="http://schemas.microsoft.com/office/powerpoint/2010/main" val="66188457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2577015" y="1993530"/>
            <a:ext cx="3850289" cy="1138773"/>
          </a:xfrm>
          <a:prstGeom prst="rect">
            <a:avLst/>
          </a:prstGeom>
          <a:noFill/>
          <a:ln>
            <a:solidFill>
              <a:srgbClr val="89D7FE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</a:t>
            </a: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“儿子，你跟爸爸说一下，明天上午十点去我单位帮我领一下优秀党员的证书。”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C451F75-D90F-4E50-ACBF-068559A12DCA}"/>
              </a:ext>
            </a:extLst>
          </p:cNvPr>
          <p:cNvSpPr txBox="1"/>
          <p:nvPr/>
        </p:nvSpPr>
        <p:spPr>
          <a:xfrm>
            <a:off x="2577015" y="3692677"/>
            <a:ext cx="3850289" cy="1138773"/>
          </a:xfrm>
          <a:prstGeom prst="rect">
            <a:avLst/>
          </a:prstGeom>
          <a:noFill/>
          <a:ln>
            <a:solidFill>
              <a:srgbClr val="89D7FE"/>
            </a:solidFill>
          </a:ln>
        </p:spPr>
        <p:txBody>
          <a:bodyPr wrap="square">
            <a:spAutoFit/>
          </a:bodyPr>
          <a:lstStyle/>
          <a:p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</a:t>
            </a: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第二天一早，晓睿在爸爸送他上学的时候将这个信息转告给了爸爸。</a:t>
            </a:r>
            <a:endParaRPr lang="zh-CN" altLang="en-US" sz="2200"/>
          </a:p>
        </p:txBody>
      </p:sp>
      <p:sp>
        <p:nvSpPr>
          <p:cNvPr id="6" name="标注: 左箭头 5">
            <a:extLst>
              <a:ext uri="{FF2B5EF4-FFF2-40B4-BE49-F238E27FC236}">
                <a16:creationId xmlns:a16="http://schemas.microsoft.com/office/drawing/2014/main" xmlns="" id="{3FAECB6B-1907-40C6-AE8B-250AC4800BBF}"/>
              </a:ext>
            </a:extLst>
          </p:cNvPr>
          <p:cNvSpPr/>
          <p:nvPr/>
        </p:nvSpPr>
        <p:spPr>
          <a:xfrm>
            <a:off x="6334539" y="1993530"/>
            <a:ext cx="3654323" cy="2899476"/>
          </a:xfrm>
          <a:prstGeom prst="leftArrowCallout">
            <a:avLst>
              <a:gd name="adj1" fmla="val 10304"/>
              <a:gd name="adj2" fmla="val 12434"/>
              <a:gd name="adj3" fmla="val 17687"/>
              <a:gd name="adj4" fmla="val 7549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D248938-DBAA-431B-A35F-AB0A1370F190}"/>
              </a:ext>
            </a:extLst>
          </p:cNvPr>
          <p:cNvSpPr txBox="1"/>
          <p:nvPr/>
        </p:nvSpPr>
        <p:spPr>
          <a:xfrm>
            <a:off x="7363753" y="2013483"/>
            <a:ext cx="1089991" cy="523220"/>
          </a:xfrm>
          <a:prstGeom prst="rect">
            <a:avLst/>
          </a:prstGeom>
          <a:noFill/>
          <a:ln>
            <a:solidFill>
              <a:srgbClr val="89D7FE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人称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EFC4F25-D0B6-47FB-8BAA-E4F4E0F16264}"/>
              </a:ext>
            </a:extLst>
          </p:cNvPr>
          <p:cNvSpPr txBox="1"/>
          <p:nvPr/>
        </p:nvSpPr>
        <p:spPr>
          <a:xfrm>
            <a:off x="8879759" y="2008919"/>
            <a:ext cx="1089991" cy="523220"/>
          </a:xfrm>
          <a:prstGeom prst="rect">
            <a:avLst/>
          </a:prstGeom>
          <a:noFill/>
          <a:ln>
            <a:solidFill>
              <a:srgbClr val="89D7FE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时间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BBC26AA-4D59-48BD-B19A-9756795E3C13}"/>
              </a:ext>
            </a:extLst>
          </p:cNvPr>
          <p:cNvSpPr txBox="1"/>
          <p:nvPr/>
        </p:nvSpPr>
        <p:spPr>
          <a:xfrm>
            <a:off x="7239270" y="3197256"/>
            <a:ext cx="273048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2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2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爸爸，妈妈让我告诉您今天上午十点去她单位帮她领一下优秀党员的证书。</a:t>
            </a:r>
            <a:endParaRPr lang="zh-CN" altLang="en-US" sz="2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8303195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2851997" y="1751128"/>
            <a:ext cx="72434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任务二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晓睿和亦凡都是“旅游发烧友”，两人经常交流旅游信息。一天，晓睿向亦凡推荐道：“我今年十一想去苏州看园林，苏州园林不但文化气息浓，而且处处是风景，你回家问问你家长，要不要一起去？”如果你是亦凡，回家后你要如何将晓睿的话转述给爸爸呢？</a:t>
            </a:r>
          </a:p>
        </p:txBody>
      </p: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369240" y="1463944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转  述</a:t>
            </a:r>
          </a:p>
        </p:txBody>
      </p:sp>
    </p:spTree>
    <p:extLst>
      <p:ext uri="{BB962C8B-B14F-4D97-AF65-F5344CB8AC3E}">
        <p14:creationId xmlns:p14="http://schemas.microsoft.com/office/powerpoint/2010/main" val="3051876634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2871199" y="2483268"/>
            <a:ext cx="72434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第二组：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“爸爸，晓睿告诉我，苏州园林不但文化气息浓，而且处处是风景，他说他今年十一想去苏州看园林，让我回来问问您咱们要不要和他一起去。”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388441" y="1731346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转  述</a:t>
            </a:r>
          </a:p>
        </p:txBody>
      </p:sp>
    </p:spTree>
    <p:extLst>
      <p:ext uri="{BB962C8B-B14F-4D97-AF65-F5344CB8AC3E}">
        <p14:creationId xmlns:p14="http://schemas.microsoft.com/office/powerpoint/2010/main" val="968116094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2276591" y="2012925"/>
            <a:ext cx="4194846" cy="1446550"/>
          </a:xfrm>
          <a:prstGeom prst="rect">
            <a:avLst/>
          </a:prstGeom>
          <a:noFill/>
          <a:ln>
            <a:solidFill>
              <a:srgbClr val="89D7FE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“我今年十一想去苏州看园林，苏州园林不但文化气息浓，而且处处是风景，你回家问问你家长，要不要一起去？”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C451F75-D90F-4E50-ACBF-068559A12DCA}"/>
              </a:ext>
            </a:extLst>
          </p:cNvPr>
          <p:cNvSpPr txBox="1"/>
          <p:nvPr/>
        </p:nvSpPr>
        <p:spPr>
          <a:xfrm>
            <a:off x="2276591" y="4081404"/>
            <a:ext cx="4194845" cy="769441"/>
          </a:xfrm>
          <a:prstGeom prst="rect">
            <a:avLst/>
          </a:prstGeom>
          <a:noFill/>
          <a:ln>
            <a:solidFill>
              <a:srgbClr val="89D7FE"/>
            </a:solidFill>
          </a:ln>
        </p:spPr>
        <p:txBody>
          <a:bodyPr wrap="square">
            <a:spAutoFit/>
          </a:bodyPr>
          <a:lstStyle/>
          <a:p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        如果你是亦凡，回家后你要如何将晓睿的话转述给爸爸呢？</a:t>
            </a:r>
            <a:endParaRPr lang="zh-CN" altLang="en-US" sz="2200"/>
          </a:p>
        </p:txBody>
      </p:sp>
      <p:sp>
        <p:nvSpPr>
          <p:cNvPr id="6" name="标注: 左箭头 5">
            <a:extLst>
              <a:ext uri="{FF2B5EF4-FFF2-40B4-BE49-F238E27FC236}">
                <a16:creationId xmlns:a16="http://schemas.microsoft.com/office/drawing/2014/main" xmlns="" id="{3FAECB6B-1907-40C6-AE8B-250AC4800BBF}"/>
              </a:ext>
            </a:extLst>
          </p:cNvPr>
          <p:cNvSpPr/>
          <p:nvPr/>
        </p:nvSpPr>
        <p:spPr>
          <a:xfrm>
            <a:off x="6215270" y="2341399"/>
            <a:ext cx="3952461" cy="2899476"/>
          </a:xfrm>
          <a:prstGeom prst="leftArrowCallout">
            <a:avLst>
              <a:gd name="adj1" fmla="val 10304"/>
              <a:gd name="adj2" fmla="val 12434"/>
              <a:gd name="adj3" fmla="val 17687"/>
              <a:gd name="adj4" fmla="val 7549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46BC568-D04F-4864-A9B3-3CEBAF2466AA}"/>
              </a:ext>
            </a:extLst>
          </p:cNvPr>
          <p:cNvSpPr txBox="1"/>
          <p:nvPr/>
        </p:nvSpPr>
        <p:spPr>
          <a:xfrm>
            <a:off x="8199785" y="1756624"/>
            <a:ext cx="1089991" cy="523220"/>
          </a:xfrm>
          <a:prstGeom prst="rect">
            <a:avLst/>
          </a:prstGeom>
          <a:noFill/>
          <a:ln>
            <a:solidFill>
              <a:srgbClr val="89D7FE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人称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9AFA176-FD2C-4000-AE0A-938538A4A273}"/>
              </a:ext>
            </a:extLst>
          </p:cNvPr>
          <p:cNvSpPr txBox="1"/>
          <p:nvPr/>
        </p:nvSpPr>
        <p:spPr>
          <a:xfrm>
            <a:off x="7213395" y="2563219"/>
            <a:ext cx="2954336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2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2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“爸爸，晓睿告诉我，苏州园林不但文化气息浓，而且</a:t>
            </a:r>
            <a:r>
              <a:rPr lang="zh-CN" altLang="en-US" sz="22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处处是风景</a:t>
            </a:r>
            <a:r>
              <a:rPr lang="zh-CN" altLang="zh-CN" sz="22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，他说他今年十一想去苏州看园林，让我回来问问您咱们要不要和他一起去。”</a:t>
            </a:r>
            <a:endParaRPr lang="zh-CN" altLang="en-US" sz="2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274501"/>
      </p:ext>
    </p:ext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2549053" y="2027183"/>
            <a:ext cx="7611634" cy="336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任务三：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（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课后练习二：张明有一辆新自行车，刘宇特别想骑一次，但是又不好意思直接跟张明说，所以请李晨帮忙转述自己的想法。听了李晨的话，张明欣然同意，请刘宇第二天上午九点到自己家所在的小区来骑车，并请李晨转述自己的邀请。</a:t>
            </a:r>
          </a:p>
        </p:txBody>
      </p: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160519" y="1452815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转  述</a:t>
            </a:r>
          </a:p>
        </p:txBody>
      </p:sp>
    </p:spTree>
    <p:extLst>
      <p:ext uri="{BB962C8B-B14F-4D97-AF65-F5344CB8AC3E}">
        <p14:creationId xmlns:p14="http://schemas.microsoft.com/office/powerpoint/2010/main" val="4238957560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2442274" y="2737793"/>
            <a:ext cx="7854762" cy="1700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第三组：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“张明请你明天上午九点到他家小区骑车。”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190335" y="1979149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转  述</a:t>
            </a:r>
          </a:p>
        </p:txBody>
      </p:sp>
    </p:spTree>
    <p:extLst>
      <p:ext uri="{BB962C8B-B14F-4D97-AF65-F5344CB8AC3E}">
        <p14:creationId xmlns:p14="http://schemas.microsoft.com/office/powerpoint/2010/main" val="2428841443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2457746" y="2192312"/>
            <a:ext cx="3850289" cy="1200329"/>
          </a:xfrm>
          <a:prstGeom prst="rect">
            <a:avLst/>
          </a:prstGeom>
          <a:noFill/>
          <a:ln>
            <a:solidFill>
              <a:srgbClr val="89D7FE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张明欣然同意，请刘宇第二天上午九点到自己家所在的小区来骑车。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C451F75-D90F-4E50-ACBF-068559A12DCA}"/>
              </a:ext>
            </a:extLst>
          </p:cNvPr>
          <p:cNvSpPr txBox="1"/>
          <p:nvPr/>
        </p:nvSpPr>
        <p:spPr>
          <a:xfrm>
            <a:off x="2457746" y="3891459"/>
            <a:ext cx="3850289" cy="461665"/>
          </a:xfrm>
          <a:prstGeom prst="rect">
            <a:avLst/>
          </a:prstGeom>
          <a:noFill/>
          <a:ln>
            <a:solidFill>
              <a:srgbClr val="89D7FE"/>
            </a:solidFill>
          </a:ln>
        </p:spPr>
        <p:txBody>
          <a:bodyPr wrap="square">
            <a:spAutoFit/>
          </a:bodyPr>
          <a:lstStyle/>
          <a:p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请李晨转述自己的邀请。</a:t>
            </a:r>
            <a:endParaRPr lang="zh-CN" altLang="en-US"/>
          </a:p>
        </p:txBody>
      </p:sp>
      <p:sp>
        <p:nvSpPr>
          <p:cNvPr id="6" name="标注: 左箭头 5">
            <a:extLst>
              <a:ext uri="{FF2B5EF4-FFF2-40B4-BE49-F238E27FC236}">
                <a16:creationId xmlns:a16="http://schemas.microsoft.com/office/drawing/2014/main" xmlns="" id="{3FAECB6B-1907-40C6-AE8B-250AC4800BBF}"/>
              </a:ext>
            </a:extLst>
          </p:cNvPr>
          <p:cNvSpPr/>
          <p:nvPr/>
        </p:nvSpPr>
        <p:spPr>
          <a:xfrm>
            <a:off x="6215270" y="2192312"/>
            <a:ext cx="3654323" cy="2899476"/>
          </a:xfrm>
          <a:prstGeom prst="leftArrowCallout">
            <a:avLst>
              <a:gd name="adj1" fmla="val 10304"/>
              <a:gd name="adj2" fmla="val 12434"/>
              <a:gd name="adj3" fmla="val 17687"/>
              <a:gd name="adj4" fmla="val 7549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40022D0-19A4-458B-98ED-D17B3B09C5D3}"/>
              </a:ext>
            </a:extLst>
          </p:cNvPr>
          <p:cNvSpPr txBox="1"/>
          <p:nvPr/>
        </p:nvSpPr>
        <p:spPr>
          <a:xfrm>
            <a:off x="7885044" y="2361300"/>
            <a:ext cx="1089991" cy="523220"/>
          </a:xfrm>
          <a:prstGeom prst="rect">
            <a:avLst/>
          </a:prstGeom>
          <a:noFill/>
          <a:ln>
            <a:solidFill>
              <a:srgbClr val="89D7FE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人称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7D48AB7-BC66-4D21-9A3D-AF535070D0B4}"/>
              </a:ext>
            </a:extLst>
          </p:cNvPr>
          <p:cNvSpPr txBox="1"/>
          <p:nvPr/>
        </p:nvSpPr>
        <p:spPr>
          <a:xfrm>
            <a:off x="7197445" y="3372770"/>
            <a:ext cx="26721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“张明请你明天上午九点到他家小区骑车。”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9500944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862344" y="1641894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详细复述和简要复述</a:t>
            </a:r>
          </a:p>
        </p:txBody>
      </p:sp>
      <p:graphicFrame>
        <p:nvGraphicFramePr>
          <p:cNvPr id="6" name="表格 7">
            <a:extLst>
              <a:ext uri="{FF2B5EF4-FFF2-40B4-BE49-F238E27FC236}">
                <a16:creationId xmlns:a16="http://schemas.microsoft.com/office/drawing/2014/main" xmlns="" id="{0D66161D-AA29-4A5C-9045-5A4CB65819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302038"/>
              </p:ext>
            </p:extLst>
          </p:nvPr>
        </p:nvGraphicFramePr>
        <p:xfrm>
          <a:off x="2094622" y="2367236"/>
          <a:ext cx="7744408" cy="3122725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1710240">
                  <a:extLst>
                    <a:ext uri="{9D8B030D-6E8A-4147-A177-3AD203B41FA5}">
                      <a16:colId xmlns:a16="http://schemas.microsoft.com/office/drawing/2014/main" xmlns="" val="3965974255"/>
                    </a:ext>
                  </a:extLst>
                </a:gridCol>
                <a:gridCol w="2985977">
                  <a:extLst>
                    <a:ext uri="{9D8B030D-6E8A-4147-A177-3AD203B41FA5}">
                      <a16:colId xmlns:a16="http://schemas.microsoft.com/office/drawing/2014/main" xmlns="" val="3135167670"/>
                    </a:ext>
                  </a:extLst>
                </a:gridCol>
                <a:gridCol w="3048191">
                  <a:extLst>
                    <a:ext uri="{9D8B030D-6E8A-4147-A177-3AD203B41FA5}">
                      <a16:colId xmlns:a16="http://schemas.microsoft.com/office/drawing/2014/main" xmlns="" val="1444458412"/>
                    </a:ext>
                  </a:extLst>
                </a:gridCol>
              </a:tblGrid>
              <a:tr h="50144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注意要点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详细复述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简要复述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11467366"/>
                  </a:ext>
                </a:extLst>
              </a:tr>
              <a:tr h="646482">
                <a:tc>
                  <a:txBody>
                    <a:bodyPr vert="horz" wrap="square"/>
                    <a:lstStyle/>
                    <a:p>
                      <a:pPr algn="l"/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对原材料的处理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尽量完整地保留原材料的内容，做适当压缩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根据要求选取内容要点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49511098"/>
                  </a:ext>
                </a:extLst>
              </a:tr>
              <a:tr h="646482">
                <a:tc>
                  <a:txBody>
                    <a:bodyPr vert="horz" wrap="square"/>
                    <a:lstStyle/>
                    <a:p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逻辑条理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沿用原来顺序，或稍加调整，注意条理清楚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20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适当进行综合、概括，要点之间要有内在联系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56934681"/>
                  </a:ext>
                </a:extLst>
              </a:tr>
              <a:tr h="646482">
                <a:tc>
                  <a:txBody>
                    <a:bodyPr vert="horz" wrap="square"/>
                    <a:lstStyle/>
                    <a:p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语言表达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转换为自己的语言，多用口语，语言表达准确、清晰、连贯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200" kern="120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转换为自己的语言，语言表达准确、简明、连贯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067223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2752003"/>
      </p:ext>
    </p:ext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122208" y="1721794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转  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5AC295-CD92-4ABF-9804-69575080935E}"/>
              </a:ext>
            </a:extLst>
          </p:cNvPr>
          <p:cNvSpPr txBox="1"/>
          <p:nvPr/>
        </p:nvSpPr>
        <p:spPr>
          <a:xfrm>
            <a:off x="2620620" y="2411572"/>
            <a:ext cx="7212141" cy="2440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任务三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（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）李晨将张明借车给刘宇的事情报告给了王老师，希望王老师能表扬张明的慷慨大方、助人为乐。假如你是李晨，你会如何向老师复述这件事？</a:t>
            </a:r>
          </a:p>
        </p:txBody>
      </p:sp>
    </p:spTree>
    <p:extLst>
      <p:ext uri="{BB962C8B-B14F-4D97-AF65-F5344CB8AC3E}">
        <p14:creationId xmlns:p14="http://schemas.microsoft.com/office/powerpoint/2010/main" val="276817765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2392332" y="2498410"/>
            <a:ext cx="7606187" cy="2255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第四组：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“王老师，前两天刘宇特别想骑张明的新自行车，我把他的想法转告给张明之后，张明不光同意了他的请求，还很慷慨地主动邀请刘宇去他家的小区骑车。”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090945" y="1648939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转  述</a:t>
            </a:r>
          </a:p>
        </p:txBody>
      </p:sp>
    </p:spTree>
    <p:extLst>
      <p:ext uri="{BB962C8B-B14F-4D97-AF65-F5344CB8AC3E}">
        <p14:creationId xmlns:p14="http://schemas.microsoft.com/office/powerpoint/2010/main" val="669490636"/>
      </p:ext>
    </p:ext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160077" y="2934145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复述与转述（二）的课后练习</a:t>
            </a:r>
          </a:p>
        </p:txBody>
      </p:sp>
      <p:pic>
        <p:nvPicPr>
          <p:cNvPr id="3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236200" y="12407900"/>
            <a:ext cx="3175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478464406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991518" y="1975487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简要复述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96837B3-3935-40E4-ACC4-CBE8140DD9B6}"/>
              </a:ext>
            </a:extLst>
          </p:cNvPr>
          <p:cNvSpPr txBox="1"/>
          <p:nvPr/>
        </p:nvSpPr>
        <p:spPr>
          <a:xfrm>
            <a:off x="4656592" y="3259353"/>
            <a:ext cx="1133437" cy="95410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材料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类型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2F0D213-094F-4EC6-BD9B-74630B458C0F}"/>
              </a:ext>
            </a:extLst>
          </p:cNvPr>
          <p:cNvSpPr txBox="1"/>
          <p:nvPr/>
        </p:nvSpPr>
        <p:spPr>
          <a:xfrm>
            <a:off x="2849830" y="3228535"/>
            <a:ext cx="1133437" cy="95410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任务要求</a:t>
            </a:r>
          </a:p>
        </p:txBody>
      </p:sp>
      <p:sp>
        <p:nvSpPr>
          <p:cNvPr id="6" name="加号 5">
            <a:extLst>
              <a:ext uri="{FF2B5EF4-FFF2-40B4-BE49-F238E27FC236}">
                <a16:creationId xmlns:a16="http://schemas.microsoft.com/office/drawing/2014/main" xmlns="" id="{06D0780F-3FEA-4F4B-A2C1-6854D68E2076}"/>
              </a:ext>
            </a:extLst>
          </p:cNvPr>
          <p:cNvSpPr/>
          <p:nvPr/>
        </p:nvSpPr>
        <p:spPr>
          <a:xfrm>
            <a:off x="4084628" y="3510858"/>
            <a:ext cx="409220" cy="43938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48618E3-7DA7-4AE9-88DE-14BE045A6C77}"/>
              </a:ext>
            </a:extLst>
          </p:cNvPr>
          <p:cNvSpPr txBox="1"/>
          <p:nvPr/>
        </p:nvSpPr>
        <p:spPr>
          <a:xfrm>
            <a:off x="6463354" y="3259353"/>
            <a:ext cx="1133437" cy="95410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梳理材料</a:t>
            </a:r>
          </a:p>
        </p:txBody>
      </p:sp>
      <p:sp>
        <p:nvSpPr>
          <p:cNvPr id="9" name="加号 8">
            <a:extLst>
              <a:ext uri="{FF2B5EF4-FFF2-40B4-BE49-F238E27FC236}">
                <a16:creationId xmlns:a16="http://schemas.microsoft.com/office/drawing/2014/main" xmlns="" id="{CF350116-A9DA-4CCE-9FEF-693050865DDD}"/>
              </a:ext>
            </a:extLst>
          </p:cNvPr>
          <p:cNvSpPr/>
          <p:nvPr/>
        </p:nvSpPr>
        <p:spPr>
          <a:xfrm>
            <a:off x="5891390" y="3510858"/>
            <a:ext cx="409220" cy="43938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箭头: 右 10">
            <a:extLst>
              <a:ext uri="{FF2B5EF4-FFF2-40B4-BE49-F238E27FC236}">
                <a16:creationId xmlns:a16="http://schemas.microsoft.com/office/drawing/2014/main" xmlns="" id="{F6A97D81-C494-4DE2-8708-D3E0898061CE}"/>
              </a:ext>
            </a:extLst>
          </p:cNvPr>
          <p:cNvSpPr/>
          <p:nvPr/>
        </p:nvSpPr>
        <p:spPr>
          <a:xfrm>
            <a:off x="7759535" y="3485897"/>
            <a:ext cx="409220" cy="4393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4CB3522-C5E2-439C-AF32-23D334448FEF}"/>
              </a:ext>
            </a:extLst>
          </p:cNvPr>
          <p:cNvSpPr txBox="1"/>
          <p:nvPr/>
        </p:nvSpPr>
        <p:spPr>
          <a:xfrm>
            <a:off x="8270116" y="3261933"/>
            <a:ext cx="1133437" cy="95410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简要复述</a:t>
            </a:r>
          </a:p>
        </p:txBody>
      </p:sp>
    </p:spTree>
    <p:extLst>
      <p:ext uri="{BB962C8B-B14F-4D97-AF65-F5344CB8AC3E}">
        <p14:creationId xmlns:p14="http://schemas.microsoft.com/office/powerpoint/2010/main" val="545281983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100884" y="1664861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简要复述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5AC295-CD92-4ABF-9804-69575080935E}"/>
              </a:ext>
            </a:extLst>
          </p:cNvPr>
          <p:cNvSpPr txBox="1"/>
          <p:nvPr/>
        </p:nvSpPr>
        <p:spPr>
          <a:xfrm>
            <a:off x="2444039" y="2548139"/>
            <a:ext cx="7522652" cy="2901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任务四：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在班级每天早上例行的“读书读报”活动中，你要用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分钟的时间向同学们简要介绍发表在人民网上的一篇文章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《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大兴勤俭节约之风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》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，请你根据要求，简要复述这篇文章。</a:t>
            </a:r>
          </a:p>
        </p:txBody>
      </p:sp>
    </p:spTree>
    <p:extLst>
      <p:ext uri="{BB962C8B-B14F-4D97-AF65-F5344CB8AC3E}">
        <p14:creationId xmlns:p14="http://schemas.microsoft.com/office/powerpoint/2010/main" val="1649548291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875699" y="1670976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简要复述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5AC295-CD92-4ABF-9804-69575080935E}"/>
              </a:ext>
            </a:extLst>
          </p:cNvPr>
          <p:cNvSpPr txBox="1"/>
          <p:nvPr/>
        </p:nvSpPr>
        <p:spPr>
          <a:xfrm>
            <a:off x="2283542" y="2126812"/>
            <a:ext cx="7624915" cy="336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第三组：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习近平总书记近日对制止餐饮浪费行为作出重要指示，强调要进一步加强宣传教育，切实培养节约习惯，在全社会营造浪费可耻、节约为荣的氛围。勤俭节约不仅是一种生活习惯，更体现着一个人的道德修养、关系着国家的发展。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274604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5AC295-CD92-4ABF-9804-69575080935E}"/>
              </a:ext>
            </a:extLst>
          </p:cNvPr>
          <p:cNvSpPr txBox="1"/>
          <p:nvPr/>
        </p:nvSpPr>
        <p:spPr>
          <a:xfrm>
            <a:off x="2194124" y="1917552"/>
            <a:ext cx="7624915" cy="316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我们提倡节约，不仅是要倡导一种健康适度的生活方式，更是要让人们敬畏自然、尊重劳动、顾及群体、减少资源浪费，在举手投足间展现深植于心的素养，去拥抱更美好的生活。节约每一点资源，聚沙成塔，我们才能拥有抵御风险的深厚底气和迎战困难的强大力量。我们应当将勤俭节约付诸实践，持之以恒，让“克勤克俭”“戒奢以俭”的价值理念真正深入人心。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2580930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842465" y="1664399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简要复述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5AC295-CD92-4ABF-9804-69575080935E}"/>
              </a:ext>
            </a:extLst>
          </p:cNvPr>
          <p:cNvSpPr txBox="1"/>
          <p:nvPr/>
        </p:nvSpPr>
        <p:spPr>
          <a:xfrm>
            <a:off x="2426513" y="2390914"/>
            <a:ext cx="7624915" cy="316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第四组：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习近平总书记近日对在全社会提倡勤俭、制止浪费作出重要指示。因为勤俭体现着一个人的道德修养，也是自律、自省的道德基础。节俭，方能让人们展现优良的素养。同时，是否节俭也照鉴着我们社会的文明品质如何，体现着我们是否懂得敬畏自然、尊重劳动，因此节俭也是一种顾及大局的价值选择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7001905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5AC295-CD92-4ABF-9804-69575080935E}"/>
              </a:ext>
            </a:extLst>
          </p:cNvPr>
          <p:cNvSpPr txBox="1"/>
          <p:nvPr/>
        </p:nvSpPr>
        <p:spPr>
          <a:xfrm>
            <a:off x="2168281" y="1994515"/>
            <a:ext cx="7676603" cy="316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而对于国家来说，提倡勤俭之风，需要增强危机意识、赓续艰苦奋斗精神，让人们意识到我们如今幸福生活的来之不易与如今生态环境的脆弱，培养抵御风险的底气，增强迎战困难的力量。最后，勤俭节约能够推动国家的发展、社会的进步，防止铺张浪费的习惯蔓延。只有我们每个人努力，方能让“戒奢以俭”的价值理念深入人心。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3857661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112</Paragraphs>
  <Slides>32</Slides>
  <Notes>30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41">
      <vt:lpstr>Arial</vt:lpstr>
      <vt:lpstr>Calibri Light</vt:lpstr>
      <vt:lpstr>Calibri</vt:lpstr>
      <vt:lpstr>黑体</vt:lpstr>
      <vt:lpstr>华文楷体</vt:lpstr>
      <vt:lpstr>微软雅黑</vt:lpstr>
      <vt:lpstr>宋体</vt:lpstr>
      <vt:lpstr>Times New Roman</vt:lpstr>
      <vt:lpstr>Office 主题</vt:lpstr>
      <vt:lpstr>复述与转述（第二课时）</vt:lpstr>
      <vt:lpstr>复述与转述</vt:lpstr>
      <vt:lpstr>详细复述和简要复述</vt:lpstr>
      <vt:lpstr>简要复述</vt:lpstr>
      <vt:lpstr>简要复述</vt:lpstr>
      <vt:lpstr>简要复述</vt:lpstr>
      <vt:lpstr>PowerPoint Presentation</vt:lpstr>
      <vt:lpstr>简要复述</vt:lpstr>
      <vt:lpstr>PowerPoint Presentation</vt:lpstr>
      <vt:lpstr>小组合作，探究评价</vt:lpstr>
      <vt:lpstr>简要复述</vt:lpstr>
      <vt:lpstr>简要复述</vt:lpstr>
      <vt:lpstr>简要复述</vt:lpstr>
      <vt:lpstr>简要复述</vt:lpstr>
      <vt:lpstr>PowerPoint Presentation</vt:lpstr>
      <vt:lpstr>简要复述</vt:lpstr>
      <vt:lpstr>转    述</vt:lpstr>
      <vt:lpstr>预习任务单</vt:lpstr>
      <vt:lpstr>转  述</vt:lpstr>
      <vt:lpstr>小组合作探究</vt:lpstr>
      <vt:lpstr>转  述</vt:lpstr>
      <vt:lpstr>转  述</vt:lpstr>
      <vt:lpstr>PowerPoint Presentation</vt:lpstr>
      <vt:lpstr>转  述</vt:lpstr>
      <vt:lpstr>转  述</vt:lpstr>
      <vt:lpstr>PowerPoint Presentation</vt:lpstr>
      <vt:lpstr>转  述</vt:lpstr>
      <vt:lpstr>转  述</vt:lpstr>
      <vt:lpstr>PowerPoint Presentation</vt:lpstr>
      <vt:lpstr>转  述</vt:lpstr>
      <vt:lpstr>转  述</vt:lpstr>
      <vt:lpstr>复述与转述（二）的课后练习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2021-06-16T07:57:22.157</cp:lastPrinted>
  <dcterms:created xsi:type="dcterms:W3CDTF">2021-06-16T07:57:22Z</dcterms:created>
  <dcterms:modified xsi:type="dcterms:W3CDTF">2021-06-15T23:57:22Z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