
<file path=[Content_Types].xml><?xml version="1.0" encoding="utf-8"?>
<Types xmlns="http://schemas.openxmlformats.org/package/2006/content-types">
  <Default Extension="wav" ContentType="audio/x-wav"/>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24"/>
  </p:notesMasterIdLst>
  <p:sldIdLst>
    <p:sldId id="354" r:id="rId4"/>
    <p:sldId id="271" r:id="rId5"/>
    <p:sldId id="356" r:id="rId6"/>
    <p:sldId id="357" r:id="rId7"/>
    <p:sldId id="358" r:id="rId8"/>
    <p:sldId id="360" r:id="rId9"/>
    <p:sldId id="370" r:id="rId10"/>
    <p:sldId id="414" r:id="rId11"/>
    <p:sldId id="373" r:id="rId12"/>
    <p:sldId id="375" r:id="rId13"/>
    <p:sldId id="416" r:id="rId14"/>
    <p:sldId id="378" r:id="rId15"/>
    <p:sldId id="380" r:id="rId16"/>
    <p:sldId id="427" r:id="rId17"/>
    <p:sldId id="386" r:id="rId18"/>
    <p:sldId id="366" r:id="rId19"/>
    <p:sldId id="367" r:id="rId20"/>
    <p:sldId id="392" r:id="rId21"/>
    <p:sldId id="391" r:id="rId22"/>
    <p:sldId id="34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2FDB2607-1784-4EEB-B798-7EB5836EED8A}">
        <p14:showMediaCtrls xmlns:p14="http://schemas.microsoft.com/office/powerpoint/2010/main" val="1"/>
      </p:ext>
    </p:extLst>
  </p:showPr>
  <p:clrMru>
    <a:srgbClr val="FF0000"/>
    <a:srgbClr val="0000FF"/>
    <a:srgbClr val="FF00FF"/>
    <a:srgbClr val="FFCC66"/>
    <a:srgbClr val="0099CC"/>
    <a:srgbClr val="00CCFF"/>
    <a:srgbClr val="FF66CC"/>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napToGrid="0">
      <p:cViewPr varScale="1">
        <p:scale>
          <a:sx n="72" d="100"/>
          <a:sy n="72" d="100"/>
        </p:scale>
        <p:origin x="-456" y="-90"/>
      </p:cViewPr>
      <p:guideLst>
        <p:guide orient="horz" pos="2172"/>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23556" name="幻灯片图像占位符 53251"/>
          <p:cNvSpPr>
            <a:spLocks noGrp="1" noRot="1" noChangeAspect="1" noTextEdit="1"/>
          </p:cNvSpPr>
          <p:nvPr>
            <p:ph type="sldImg"/>
          </p:nvPr>
        </p:nvSpPr>
        <p:spPr bwMode="auto">
          <a:xfrm>
            <a:off x="1143000" y="685800"/>
            <a:ext cx="4572000" cy="3429000"/>
          </a:xfrm>
          <a:prstGeom prst="rect">
            <a:avLst/>
          </a:prstGeom>
          <a:noFill/>
          <a:ln w="9525">
            <a:solidFill>
              <a:srgbClr val="000000"/>
            </a:solidFill>
            <a:miter lim="800000"/>
          </a:ln>
        </p:spPr>
      </p:sp>
      <p:sp>
        <p:nvSpPr>
          <p:cNvPr id="7173" name="文本占位符 532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lvl1pPr algn="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fld id="{517E7B64-7329-49C9-B439-777D1A74A5B8}"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30"/>
          <p:cNvSpPr/>
          <p:nvPr/>
        </p:nvSpPr>
        <p:spPr>
          <a:xfrm rot="20700000" flipH="1">
            <a:off x="6426200" y="636588"/>
            <a:ext cx="896938"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nvGrpSpPr>
          <p:cNvPr id="5" name="组合 16"/>
          <p:cNvGrpSpPr/>
          <p:nvPr/>
        </p:nvGrpSpPr>
        <p:grpSpPr bwMode="auto">
          <a:xfrm>
            <a:off x="581025" y="3287713"/>
            <a:ext cx="1171575" cy="268287"/>
            <a:chOff x="580290" y="3288314"/>
            <a:chExt cx="1172059" cy="267237"/>
          </a:xfrm>
        </p:grpSpPr>
        <p:sp>
          <p:nvSpPr>
            <p:cNvPr id="6"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8"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9" name="组合 17"/>
          <p:cNvGrpSpPr/>
          <p:nvPr/>
        </p:nvGrpSpPr>
        <p:grpSpPr bwMode="auto">
          <a:xfrm flipH="1">
            <a:off x="7386638" y="3295650"/>
            <a:ext cx="1173162" cy="266700"/>
            <a:chOff x="580290" y="3288314"/>
            <a:chExt cx="1172059" cy="267237"/>
          </a:xfrm>
        </p:grpSpPr>
        <p:sp>
          <p:nvSpPr>
            <p:cNvPr id="10"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2"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3" name="任意多边形: 形状 6"/>
          <p:cNvSpPr/>
          <p:nvPr/>
        </p:nvSpPr>
        <p:spPr>
          <a:xfrm>
            <a:off x="0" y="4887913"/>
            <a:ext cx="9144000" cy="1970087"/>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7"/>
          <p:cNvSpPr/>
          <p:nvPr/>
        </p:nvSpPr>
        <p:spPr>
          <a:xfrm>
            <a:off x="0" y="5421313"/>
            <a:ext cx="9144000" cy="1436687"/>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形状 8"/>
          <p:cNvSpPr/>
          <p:nvPr/>
        </p:nvSpPr>
        <p:spPr>
          <a:xfrm>
            <a:off x="0" y="5722938"/>
            <a:ext cx="9144000" cy="1135062"/>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ctrTitle"/>
          </p:nvPr>
        </p:nvSpPr>
        <p:spPr>
          <a:xfrm>
            <a:off x="1916935" y="2531234"/>
            <a:ext cx="531013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916935" y="3546953"/>
            <a:ext cx="5310130"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16" name="日期占位符 3"/>
          <p:cNvSpPr>
            <a:spLocks noGrp="1"/>
          </p:cNvSpPr>
          <p:nvPr>
            <p:ph type="dt" sz="half" idx="10"/>
          </p:nvPr>
        </p:nvSpPr>
        <p:spPr/>
        <p:txBody>
          <a:bodyPr/>
          <a:lstStyle>
            <a:lvl1pPr>
              <a:defRPr sz="1200"/>
            </a:lvl1pPr>
          </a:lstStyle>
          <a:p>
            <a:pPr>
              <a:defRPr/>
            </a:pPr>
            <a:endParaRPr lang="zh-CN" altLang="en-US"/>
          </a:p>
        </p:txBody>
      </p:sp>
      <p:sp>
        <p:nvSpPr>
          <p:cNvPr id="17" name="页脚占位符 4"/>
          <p:cNvSpPr>
            <a:spLocks noGrp="1"/>
          </p:cNvSpPr>
          <p:nvPr>
            <p:ph type="ftr" sz="quarter" idx="11"/>
          </p:nvPr>
        </p:nvSpPr>
        <p:spPr/>
        <p:txBody>
          <a:bodyPr/>
          <a:lstStyle>
            <a:lvl1pPr>
              <a:defRPr sz="1200"/>
            </a:lvl1pPr>
          </a:lstStyle>
          <a:p>
            <a:pPr>
              <a:defRPr/>
            </a:pPr>
            <a:endParaRPr lang="zh-CN" altLang="en-US"/>
          </a:p>
        </p:txBody>
      </p:sp>
      <p:sp>
        <p:nvSpPr>
          <p:cNvPr id="18" name="灯片编号占位符 5"/>
          <p:cNvSpPr>
            <a:spLocks noGrp="1"/>
          </p:cNvSpPr>
          <p:nvPr>
            <p:ph type="sldNum" sz="quarter" idx="12"/>
          </p:nvPr>
        </p:nvSpPr>
        <p:spPr/>
        <p:txBody>
          <a:bodyPr/>
          <a:lstStyle>
            <a:lvl1pPr>
              <a:defRPr/>
            </a:lvl1pPr>
          </a:lstStyle>
          <a:p>
            <a:pPr>
              <a:defRPr/>
            </a:pPr>
            <a:fld id="{422DE60F-D980-47E3-AD81-8836F9AA7E3C}"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4"/>
          </p:nvPr>
        </p:nvSpPr>
        <p:spPr/>
        <p:txBody>
          <a:bodyPr/>
          <a:lstStyle>
            <a:lvl1pPr>
              <a:defRPr sz="1200"/>
            </a:lvl1pPr>
          </a:lstStyle>
          <a:p>
            <a:pPr>
              <a:defRPr/>
            </a:pPr>
            <a:endParaRPr lang="zh-CN" altLang="en-US"/>
          </a:p>
        </p:txBody>
      </p:sp>
      <p:sp>
        <p:nvSpPr>
          <p:cNvPr id="4" name="页脚占位符 3"/>
          <p:cNvSpPr>
            <a:spLocks noGrp="1"/>
          </p:cNvSpPr>
          <p:nvPr>
            <p:ph type="ftr" sz="quarter" idx="15"/>
          </p:nvPr>
        </p:nvSpPr>
        <p:spPr/>
        <p:txBody>
          <a:bodyPr/>
          <a:lstStyle>
            <a:lvl1pPr>
              <a:defRPr sz="1200"/>
            </a:lvl1pPr>
          </a:lstStyle>
          <a:p>
            <a:pPr>
              <a:defRPr/>
            </a:pPr>
            <a:endParaRPr lang="zh-CN" altLang="en-US"/>
          </a:p>
        </p:txBody>
      </p:sp>
      <p:sp>
        <p:nvSpPr>
          <p:cNvPr id="5" name="灯片编号占位符 4"/>
          <p:cNvSpPr>
            <a:spLocks noGrp="1"/>
          </p:cNvSpPr>
          <p:nvPr>
            <p:ph type="sldNum" sz="quarter" idx="16"/>
          </p:nvPr>
        </p:nvSpPr>
        <p:spPr/>
        <p:txBody>
          <a:bodyPr/>
          <a:lstStyle>
            <a:lvl1pPr>
              <a:defRPr/>
            </a:lvl1pPr>
          </a:lstStyle>
          <a:p>
            <a:pPr>
              <a:defRPr/>
            </a:pPr>
            <a:fld id="{31A23239-38A7-46A2-BB59-F5DCD30DF50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30"/>
          <p:cNvSpPr/>
          <p:nvPr/>
        </p:nvSpPr>
        <p:spPr>
          <a:xfrm rot="20700000" flipH="1">
            <a:off x="6426200" y="636588"/>
            <a:ext cx="896938"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nvGrpSpPr>
          <p:cNvPr id="5" name="组合 16"/>
          <p:cNvGrpSpPr/>
          <p:nvPr/>
        </p:nvGrpSpPr>
        <p:grpSpPr bwMode="auto">
          <a:xfrm>
            <a:off x="581025" y="3287713"/>
            <a:ext cx="1171575" cy="268287"/>
            <a:chOff x="580290" y="3288314"/>
            <a:chExt cx="1172059" cy="267237"/>
          </a:xfrm>
        </p:grpSpPr>
        <p:sp>
          <p:nvSpPr>
            <p:cNvPr id="6"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8"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9" name="组合 17"/>
          <p:cNvGrpSpPr/>
          <p:nvPr/>
        </p:nvGrpSpPr>
        <p:grpSpPr bwMode="auto">
          <a:xfrm flipH="1">
            <a:off x="7386638" y="3295650"/>
            <a:ext cx="1173162" cy="266700"/>
            <a:chOff x="580290" y="3288314"/>
            <a:chExt cx="1172059" cy="267237"/>
          </a:xfrm>
        </p:grpSpPr>
        <p:sp>
          <p:nvSpPr>
            <p:cNvPr id="10"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2"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3" name="任意多边形: 形状 6"/>
          <p:cNvSpPr/>
          <p:nvPr/>
        </p:nvSpPr>
        <p:spPr>
          <a:xfrm>
            <a:off x="0" y="4887913"/>
            <a:ext cx="9144000" cy="1970087"/>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7"/>
          <p:cNvSpPr/>
          <p:nvPr/>
        </p:nvSpPr>
        <p:spPr>
          <a:xfrm>
            <a:off x="0" y="5421313"/>
            <a:ext cx="9144000" cy="1436687"/>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形状 8"/>
          <p:cNvSpPr/>
          <p:nvPr/>
        </p:nvSpPr>
        <p:spPr>
          <a:xfrm>
            <a:off x="0" y="5722938"/>
            <a:ext cx="9144000" cy="1135062"/>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ctrTitle"/>
          </p:nvPr>
        </p:nvSpPr>
        <p:spPr>
          <a:xfrm>
            <a:off x="1916935" y="2531234"/>
            <a:ext cx="531013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916935" y="3546953"/>
            <a:ext cx="5310130"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16" name="日期占位符 3"/>
          <p:cNvSpPr>
            <a:spLocks noGrp="1"/>
          </p:cNvSpPr>
          <p:nvPr>
            <p:ph type="dt" sz="half" idx="10"/>
          </p:nvPr>
        </p:nvSpPr>
        <p:spPr/>
        <p:txBody>
          <a:bodyPr/>
          <a:lstStyle>
            <a:lvl1pPr>
              <a:defRPr sz="1200"/>
            </a:lvl1pPr>
          </a:lstStyle>
          <a:p>
            <a:pPr>
              <a:defRPr/>
            </a:pPr>
            <a:endParaRPr lang="zh-CN" altLang="en-US"/>
          </a:p>
        </p:txBody>
      </p:sp>
      <p:sp>
        <p:nvSpPr>
          <p:cNvPr id="17" name="页脚占位符 4"/>
          <p:cNvSpPr>
            <a:spLocks noGrp="1"/>
          </p:cNvSpPr>
          <p:nvPr>
            <p:ph type="ftr" sz="quarter" idx="11"/>
          </p:nvPr>
        </p:nvSpPr>
        <p:spPr/>
        <p:txBody>
          <a:bodyPr/>
          <a:lstStyle>
            <a:lvl1pPr>
              <a:defRPr sz="1200"/>
            </a:lvl1pPr>
          </a:lstStyle>
          <a:p>
            <a:pPr>
              <a:defRPr/>
            </a:pPr>
            <a:endParaRPr lang="zh-CN" altLang="en-US"/>
          </a:p>
        </p:txBody>
      </p:sp>
      <p:sp>
        <p:nvSpPr>
          <p:cNvPr id="18" name="灯片编号占位符 5"/>
          <p:cNvSpPr>
            <a:spLocks noGrp="1"/>
          </p:cNvSpPr>
          <p:nvPr>
            <p:ph type="sldNum" sz="quarter" idx="12"/>
          </p:nvPr>
        </p:nvSpPr>
        <p:spPr/>
        <p:txBody>
          <a:bodyPr/>
          <a:lstStyle>
            <a:lvl1pPr>
              <a:defRPr/>
            </a:lvl1pPr>
          </a:lstStyle>
          <a:p>
            <a:pPr>
              <a:defRPr/>
            </a:pPr>
            <a:fld id="{D8B9603E-3E29-45D0-91E9-2E062F52FD6E}"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62EF9EA-EEE4-46DF-9CA4-1D79DC075A78}"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cxnSp>
        <p:nvCxnSpPr>
          <p:cNvPr id="4" name="直接连接符 15"/>
          <p:cNvCxnSpPr/>
          <p:nvPr/>
        </p:nvCxnSpPr>
        <p:spPr>
          <a:xfrm>
            <a:off x="3213100" y="3433763"/>
            <a:ext cx="38608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 name="组合 10"/>
          <p:cNvGrpSpPr/>
          <p:nvPr/>
        </p:nvGrpSpPr>
        <p:grpSpPr bwMode="auto">
          <a:xfrm>
            <a:off x="581025" y="3287713"/>
            <a:ext cx="1171575" cy="268287"/>
            <a:chOff x="580290" y="3288314"/>
            <a:chExt cx="1172059" cy="267237"/>
          </a:xfrm>
        </p:grpSpPr>
        <p:sp>
          <p:nvSpPr>
            <p:cNvPr id="6"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8"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9" name="组合 14"/>
          <p:cNvGrpSpPr/>
          <p:nvPr/>
        </p:nvGrpSpPr>
        <p:grpSpPr bwMode="auto">
          <a:xfrm flipH="1">
            <a:off x="7386638" y="3295650"/>
            <a:ext cx="1173162" cy="266700"/>
            <a:chOff x="580290" y="3288314"/>
            <a:chExt cx="1172059" cy="267237"/>
          </a:xfrm>
        </p:grpSpPr>
        <p:sp>
          <p:nvSpPr>
            <p:cNvPr id="10"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2"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3" name="任意多边形: 形状 6"/>
          <p:cNvSpPr/>
          <p:nvPr/>
        </p:nvSpPr>
        <p:spPr>
          <a:xfrm>
            <a:off x="0" y="4883150"/>
            <a:ext cx="9144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7"/>
          <p:cNvSpPr/>
          <p:nvPr/>
        </p:nvSpPr>
        <p:spPr>
          <a:xfrm>
            <a:off x="0" y="5413375"/>
            <a:ext cx="9144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形状 8"/>
          <p:cNvSpPr/>
          <p:nvPr/>
        </p:nvSpPr>
        <p:spPr>
          <a:xfrm>
            <a:off x="0" y="5724525"/>
            <a:ext cx="9144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6" name="任意多边形 19"/>
          <p:cNvSpPr/>
          <p:nvPr/>
        </p:nvSpPr>
        <p:spPr>
          <a:xfrm rot="20700000" flipH="1">
            <a:off x="5864225" y="727075"/>
            <a:ext cx="887413"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title"/>
          </p:nvPr>
        </p:nvSpPr>
        <p:spPr>
          <a:xfrm>
            <a:off x="3212336" y="2658508"/>
            <a:ext cx="4136159" cy="757130"/>
          </a:xfrm>
        </p:spPr>
        <p:txBody>
          <a:bodyPr anchor="b">
            <a:normAutofit/>
          </a:bodyPr>
          <a:lstStyle>
            <a:lvl1pPr>
              <a:defRPr sz="3600">
                <a:solidFill>
                  <a:schemeClr val="bg1"/>
                </a:solidFill>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3212336" y="3452786"/>
            <a:ext cx="413615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17" name="日期占位符 3"/>
          <p:cNvSpPr>
            <a:spLocks noGrp="1"/>
          </p:cNvSpPr>
          <p:nvPr>
            <p:ph type="dt" sz="half" idx="10"/>
          </p:nvPr>
        </p:nvSpPr>
        <p:spPr/>
        <p:txBody>
          <a:bodyPr/>
          <a:lstStyle>
            <a:lvl1pPr>
              <a:defRPr sz="1200"/>
            </a:lvl1pPr>
          </a:lstStyle>
          <a:p>
            <a:pPr>
              <a:defRPr/>
            </a:pPr>
            <a:endParaRPr lang="zh-CN" altLang="en-US"/>
          </a:p>
        </p:txBody>
      </p:sp>
      <p:sp>
        <p:nvSpPr>
          <p:cNvPr id="18" name="页脚占位符 4"/>
          <p:cNvSpPr>
            <a:spLocks noGrp="1"/>
          </p:cNvSpPr>
          <p:nvPr>
            <p:ph type="ftr" sz="quarter" idx="11"/>
          </p:nvPr>
        </p:nvSpPr>
        <p:spPr/>
        <p:txBody>
          <a:bodyPr/>
          <a:lstStyle>
            <a:lvl1pPr>
              <a:defRPr sz="1200"/>
            </a:lvl1pPr>
          </a:lstStyle>
          <a:p>
            <a:pPr>
              <a:defRPr/>
            </a:pPr>
            <a:endParaRPr lang="zh-CN" altLang="en-US"/>
          </a:p>
        </p:txBody>
      </p:sp>
      <p:sp>
        <p:nvSpPr>
          <p:cNvPr id="19" name="灯片编号占位符 5"/>
          <p:cNvSpPr>
            <a:spLocks noGrp="1"/>
          </p:cNvSpPr>
          <p:nvPr>
            <p:ph type="sldNum" sz="quarter" idx="12"/>
          </p:nvPr>
        </p:nvSpPr>
        <p:spPr/>
        <p:txBody>
          <a:bodyPr/>
          <a:lstStyle>
            <a:lvl1pPr>
              <a:defRPr/>
            </a:lvl1pPr>
          </a:lstStyle>
          <a:p>
            <a:pPr>
              <a:defRPr/>
            </a:pPr>
            <a:fld id="{D79F48E1-E518-4662-B4D4-7F30B868708C}"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8DF852-401A-47F0-857B-3AF6FFC7164F}"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666082" y="365126"/>
            <a:ext cx="5814218" cy="1325563"/>
          </a:xfrm>
        </p:spPr>
        <p:txBody>
          <a:bodyPr>
            <a:normAutofit/>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2" y="2615609"/>
            <a:ext cx="3868340"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615609"/>
            <a:ext cx="3887391"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E5FA159-C8F3-4A78-A4B2-928E688C42EE}"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grpSp>
        <p:nvGrpSpPr>
          <p:cNvPr id="4" name="组合 5"/>
          <p:cNvGrpSpPr/>
          <p:nvPr/>
        </p:nvGrpSpPr>
        <p:grpSpPr bwMode="auto">
          <a:xfrm>
            <a:off x="1143000" y="3287713"/>
            <a:ext cx="1173163" cy="268287"/>
            <a:chOff x="580290" y="3288314"/>
            <a:chExt cx="1172059" cy="267237"/>
          </a:xfrm>
        </p:grpSpPr>
        <p:sp>
          <p:nvSpPr>
            <p:cNvPr id="5"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6"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8" name="组合 9"/>
          <p:cNvGrpSpPr/>
          <p:nvPr/>
        </p:nvGrpSpPr>
        <p:grpSpPr bwMode="auto">
          <a:xfrm flipH="1">
            <a:off x="6815138" y="3295650"/>
            <a:ext cx="1171575" cy="266700"/>
            <a:chOff x="580290" y="3288314"/>
            <a:chExt cx="1172059" cy="267237"/>
          </a:xfrm>
        </p:grpSpPr>
        <p:sp>
          <p:nvSpPr>
            <p:cNvPr id="9"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0"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2" name="任意多边形: 形状 13"/>
          <p:cNvSpPr/>
          <p:nvPr/>
        </p:nvSpPr>
        <p:spPr>
          <a:xfrm>
            <a:off x="0" y="4887913"/>
            <a:ext cx="9144000" cy="1970087"/>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3" name="任意多边形: 形状 14"/>
          <p:cNvSpPr/>
          <p:nvPr/>
        </p:nvSpPr>
        <p:spPr>
          <a:xfrm>
            <a:off x="0" y="5421313"/>
            <a:ext cx="9144000" cy="1436687"/>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15"/>
          <p:cNvSpPr/>
          <p:nvPr/>
        </p:nvSpPr>
        <p:spPr>
          <a:xfrm>
            <a:off x="0" y="5722938"/>
            <a:ext cx="9144000" cy="1135062"/>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30"/>
          <p:cNvSpPr/>
          <p:nvPr/>
        </p:nvSpPr>
        <p:spPr>
          <a:xfrm rot="20700000" flipH="1">
            <a:off x="4124325" y="1689100"/>
            <a:ext cx="89535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title"/>
          </p:nvPr>
        </p:nvSpPr>
        <p:spPr>
          <a:xfrm>
            <a:off x="2686050" y="2591560"/>
            <a:ext cx="377190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18" name="内容占位符 17"/>
          <p:cNvSpPr>
            <a:spLocks noGrp="1"/>
          </p:cNvSpPr>
          <p:nvPr>
            <p:ph sz="quarter" idx="13"/>
          </p:nvPr>
        </p:nvSpPr>
        <p:spPr>
          <a:xfrm>
            <a:off x="2686050" y="3610928"/>
            <a:ext cx="3771900" cy="461665"/>
          </a:xfrm>
        </p:spPr>
        <p:txBody>
          <a:bodyPr>
            <a:normAutofit/>
          </a:bodyPr>
          <a:lstStyle>
            <a:lvl1pPr marL="0" indent="0" algn="ctr">
              <a:buNone/>
              <a:defRPr sz="2000">
                <a:solidFill>
                  <a:schemeClr val="bg1"/>
                </a:solidFill>
              </a:defRPr>
            </a:lvl1pPr>
          </a:lstStyle>
          <a:p>
            <a:pPr lvl="0"/>
            <a:r>
              <a:rPr lang="zh-CN" altLang="en-US" noProof="1" smtClean="0"/>
              <a:t>单击此处编辑母版文本样式</a:t>
            </a:r>
            <a:endParaRPr lang="zh-CN" altLang="en-US" noProof="1" smtClean="0"/>
          </a:p>
        </p:txBody>
      </p:sp>
      <p:sp>
        <p:nvSpPr>
          <p:cNvPr id="16" name="日期占位符 2"/>
          <p:cNvSpPr>
            <a:spLocks noGrp="1"/>
          </p:cNvSpPr>
          <p:nvPr>
            <p:ph type="dt" sz="half" idx="14"/>
          </p:nvPr>
        </p:nvSpPr>
        <p:spPr/>
        <p:txBody>
          <a:bodyPr/>
          <a:lstStyle>
            <a:lvl1pPr>
              <a:defRPr sz="1200"/>
            </a:lvl1pPr>
          </a:lstStyle>
          <a:p>
            <a:pPr>
              <a:defRPr/>
            </a:pPr>
            <a:endParaRPr lang="zh-CN" altLang="en-US"/>
          </a:p>
        </p:txBody>
      </p:sp>
      <p:sp>
        <p:nvSpPr>
          <p:cNvPr id="17" name="页脚占位符 3"/>
          <p:cNvSpPr>
            <a:spLocks noGrp="1"/>
          </p:cNvSpPr>
          <p:nvPr>
            <p:ph type="ftr" sz="quarter" idx="15"/>
          </p:nvPr>
        </p:nvSpPr>
        <p:spPr/>
        <p:txBody>
          <a:bodyPr/>
          <a:lstStyle>
            <a:lvl1pPr>
              <a:defRPr sz="1200"/>
            </a:lvl1pPr>
          </a:lstStyle>
          <a:p>
            <a:pPr>
              <a:defRPr/>
            </a:pPr>
            <a:endParaRPr lang="zh-CN" altLang="en-US"/>
          </a:p>
        </p:txBody>
      </p:sp>
      <p:sp>
        <p:nvSpPr>
          <p:cNvPr id="19" name="灯片编号占位符 4"/>
          <p:cNvSpPr>
            <a:spLocks noGrp="1"/>
          </p:cNvSpPr>
          <p:nvPr>
            <p:ph type="sldNum" sz="quarter" idx="16"/>
          </p:nvPr>
        </p:nvSpPr>
        <p:spPr/>
        <p:txBody>
          <a:bodyPr/>
          <a:lstStyle>
            <a:lvl1pPr>
              <a:defRPr/>
            </a:lvl1pPr>
          </a:lstStyle>
          <a:p>
            <a:pPr>
              <a:defRPr/>
            </a:pPr>
            <a:fld id="{D340D471-7B1F-4F4C-A88C-00E43C50BFB8}"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9250A6-EAB9-4BFF-8849-403753E74D02}"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711200"/>
            <a:ext cx="3196800" cy="1600200"/>
          </a:xfrm>
        </p:spPr>
        <p:txBody>
          <a:bodyPr anchor="t">
            <a:normAutofit/>
          </a:bodyPr>
          <a:lstStyle>
            <a:lvl1pPr algn="l">
              <a:defRPr sz="3200"/>
            </a:lvl1pPr>
          </a:lstStyle>
          <a:p>
            <a:r>
              <a:rPr lang="zh-CN" altLang="en-US" noProof="1" smtClean="0"/>
              <a:t>单击此处编辑母版标题样式</a:t>
            </a:r>
            <a:endParaRPr lang="zh-CN" altLang="en-US" noProof="1"/>
          </a:p>
        </p:txBody>
      </p:sp>
      <p:sp>
        <p:nvSpPr>
          <p:cNvPr id="3" name="图片占位符 2"/>
          <p:cNvSpPr>
            <a:spLocks noGrp="1" noChangeAspect="1"/>
          </p:cNvSpPr>
          <p:nvPr>
            <p:ph type="pic" idx="1"/>
          </p:nvPr>
        </p:nvSpPr>
        <p:spPr>
          <a:xfrm>
            <a:off x="4014391" y="733425"/>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1" smtClean="0"/>
              <a:t>单击图标添加图片</a:t>
            </a:r>
            <a:endParaRPr lang="zh-CN" altLang="en-US" noProof="1"/>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sz="1200"/>
            </a:lvl1pPr>
          </a:lstStyle>
          <a:p>
            <a:pPr>
              <a:defRPr/>
            </a:pPr>
            <a:endParaRPr lang="zh-CN" altLang="en-US"/>
          </a:p>
        </p:txBody>
      </p:sp>
      <p:sp>
        <p:nvSpPr>
          <p:cNvPr id="6" name="页脚占位符 5"/>
          <p:cNvSpPr>
            <a:spLocks noGrp="1"/>
          </p:cNvSpPr>
          <p:nvPr>
            <p:ph type="ftr" sz="quarter" idx="11"/>
          </p:nvPr>
        </p:nvSpPr>
        <p:spPr/>
        <p:txBody>
          <a:bodyPr/>
          <a:lstStyle>
            <a:lvl1pPr>
              <a:defRPr sz="1200"/>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89DFF57-1B73-4A75-815B-94BB6C335F1E}"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sz="1200"/>
            </a:lvl1pPr>
          </a:lstStyle>
          <a:p>
            <a:pPr>
              <a:defRPr/>
            </a:pPr>
            <a:endParaRPr lang="zh-CN" altLang="en-US"/>
          </a:p>
        </p:txBody>
      </p:sp>
      <p:sp>
        <p:nvSpPr>
          <p:cNvPr id="5" name="页脚占位符 4"/>
          <p:cNvSpPr>
            <a:spLocks noGrp="1"/>
          </p:cNvSpPr>
          <p:nvPr>
            <p:ph type="ftr" sz="quarter" idx="11"/>
          </p:nvPr>
        </p:nvSpPr>
        <p:spPr/>
        <p:txBody>
          <a:bodyPr/>
          <a:lstStyle>
            <a:lvl1pPr>
              <a:defRPr sz="1200"/>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74AAE5B-FDE6-4164-A617-9BBE79C10F68}"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23353E8-D99B-4D2F-8E15-9137F4F0B7F1}"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4"/>
          </p:nvPr>
        </p:nvSpPr>
        <p:spPr/>
        <p:txBody>
          <a:bodyPr/>
          <a:lstStyle>
            <a:lvl1pPr>
              <a:defRPr sz="1200"/>
            </a:lvl1pPr>
          </a:lstStyle>
          <a:p>
            <a:pPr>
              <a:defRPr/>
            </a:pPr>
            <a:endParaRPr lang="zh-CN" altLang="en-US"/>
          </a:p>
        </p:txBody>
      </p:sp>
      <p:sp>
        <p:nvSpPr>
          <p:cNvPr id="4" name="页脚占位符 3"/>
          <p:cNvSpPr>
            <a:spLocks noGrp="1"/>
          </p:cNvSpPr>
          <p:nvPr>
            <p:ph type="ftr" sz="quarter" idx="15"/>
          </p:nvPr>
        </p:nvSpPr>
        <p:spPr/>
        <p:txBody>
          <a:bodyPr/>
          <a:lstStyle>
            <a:lvl1pPr>
              <a:defRPr sz="1200"/>
            </a:lvl1pPr>
          </a:lstStyle>
          <a:p>
            <a:pPr>
              <a:defRPr/>
            </a:pPr>
            <a:endParaRPr lang="zh-CN" altLang="en-US"/>
          </a:p>
        </p:txBody>
      </p:sp>
      <p:sp>
        <p:nvSpPr>
          <p:cNvPr id="5" name="灯片编号占位符 4"/>
          <p:cNvSpPr>
            <a:spLocks noGrp="1"/>
          </p:cNvSpPr>
          <p:nvPr>
            <p:ph type="sldNum" sz="quarter" idx="16"/>
          </p:nvPr>
        </p:nvSpPr>
        <p:spPr/>
        <p:txBody>
          <a:bodyPr/>
          <a:lstStyle>
            <a:lvl1pPr>
              <a:defRPr/>
            </a:lvl1pPr>
          </a:lstStyle>
          <a:p>
            <a:pPr>
              <a:defRPr/>
            </a:pPr>
            <a:fld id="{DCE2C12C-6E42-4DA0-8621-C20F6FC2B628}"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cxnSp>
        <p:nvCxnSpPr>
          <p:cNvPr id="4" name="直接连接符 15"/>
          <p:cNvCxnSpPr/>
          <p:nvPr/>
        </p:nvCxnSpPr>
        <p:spPr>
          <a:xfrm>
            <a:off x="3213100" y="3433763"/>
            <a:ext cx="38608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 name="组合 10"/>
          <p:cNvGrpSpPr/>
          <p:nvPr/>
        </p:nvGrpSpPr>
        <p:grpSpPr bwMode="auto">
          <a:xfrm>
            <a:off x="581025" y="3287713"/>
            <a:ext cx="1171575" cy="268287"/>
            <a:chOff x="580290" y="3288314"/>
            <a:chExt cx="1172059" cy="267237"/>
          </a:xfrm>
        </p:grpSpPr>
        <p:sp>
          <p:nvSpPr>
            <p:cNvPr id="6"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8"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9" name="组合 14"/>
          <p:cNvGrpSpPr/>
          <p:nvPr/>
        </p:nvGrpSpPr>
        <p:grpSpPr bwMode="auto">
          <a:xfrm flipH="1">
            <a:off x="7386638" y="3295650"/>
            <a:ext cx="1173162" cy="266700"/>
            <a:chOff x="580290" y="3288314"/>
            <a:chExt cx="1172059" cy="267237"/>
          </a:xfrm>
        </p:grpSpPr>
        <p:sp>
          <p:nvSpPr>
            <p:cNvPr id="10"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2"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3" name="任意多边形: 形状 6"/>
          <p:cNvSpPr/>
          <p:nvPr/>
        </p:nvSpPr>
        <p:spPr>
          <a:xfrm>
            <a:off x="0" y="4883150"/>
            <a:ext cx="9144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7"/>
          <p:cNvSpPr/>
          <p:nvPr/>
        </p:nvSpPr>
        <p:spPr>
          <a:xfrm>
            <a:off x="0" y="5413375"/>
            <a:ext cx="9144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形状 8"/>
          <p:cNvSpPr/>
          <p:nvPr/>
        </p:nvSpPr>
        <p:spPr>
          <a:xfrm>
            <a:off x="0" y="5724525"/>
            <a:ext cx="9144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6" name="任意多边形 19"/>
          <p:cNvSpPr/>
          <p:nvPr/>
        </p:nvSpPr>
        <p:spPr>
          <a:xfrm rot="20700000" flipH="1">
            <a:off x="5864225" y="727075"/>
            <a:ext cx="887413"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title"/>
          </p:nvPr>
        </p:nvSpPr>
        <p:spPr>
          <a:xfrm>
            <a:off x="3212336" y="2658508"/>
            <a:ext cx="4136159" cy="757130"/>
          </a:xfrm>
        </p:spPr>
        <p:txBody>
          <a:bodyPr anchor="b">
            <a:normAutofit/>
          </a:bodyPr>
          <a:lstStyle>
            <a:lvl1pPr>
              <a:defRPr sz="3600">
                <a:solidFill>
                  <a:schemeClr val="bg1"/>
                </a:solidFill>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3212336" y="3452786"/>
            <a:ext cx="413615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17" name="日期占位符 3"/>
          <p:cNvSpPr>
            <a:spLocks noGrp="1"/>
          </p:cNvSpPr>
          <p:nvPr>
            <p:ph type="dt" sz="half" idx="10"/>
          </p:nvPr>
        </p:nvSpPr>
        <p:spPr/>
        <p:txBody>
          <a:bodyPr/>
          <a:lstStyle>
            <a:lvl1pPr>
              <a:defRPr sz="1200"/>
            </a:lvl1pPr>
          </a:lstStyle>
          <a:p>
            <a:pPr>
              <a:defRPr/>
            </a:pPr>
            <a:endParaRPr lang="zh-CN" altLang="en-US"/>
          </a:p>
        </p:txBody>
      </p:sp>
      <p:sp>
        <p:nvSpPr>
          <p:cNvPr id="18" name="页脚占位符 4"/>
          <p:cNvSpPr>
            <a:spLocks noGrp="1"/>
          </p:cNvSpPr>
          <p:nvPr>
            <p:ph type="ftr" sz="quarter" idx="11"/>
          </p:nvPr>
        </p:nvSpPr>
        <p:spPr/>
        <p:txBody>
          <a:bodyPr/>
          <a:lstStyle>
            <a:lvl1pPr>
              <a:defRPr sz="1200"/>
            </a:lvl1pPr>
          </a:lstStyle>
          <a:p>
            <a:pPr>
              <a:defRPr/>
            </a:pPr>
            <a:endParaRPr lang="zh-CN" altLang="en-US"/>
          </a:p>
        </p:txBody>
      </p:sp>
      <p:sp>
        <p:nvSpPr>
          <p:cNvPr id="19" name="灯片编号占位符 5"/>
          <p:cNvSpPr>
            <a:spLocks noGrp="1"/>
          </p:cNvSpPr>
          <p:nvPr>
            <p:ph type="sldNum" sz="quarter" idx="12"/>
          </p:nvPr>
        </p:nvSpPr>
        <p:spPr/>
        <p:txBody>
          <a:bodyPr/>
          <a:lstStyle>
            <a:lvl1pPr>
              <a:defRPr/>
            </a:lvl1pPr>
          </a:lstStyle>
          <a:p>
            <a:pPr>
              <a:defRPr/>
            </a:pPr>
            <a:fld id="{E5DA6717-B75B-4F84-BE58-6B29EA1CE48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D1C7A8B-C5B6-4A9E-8E88-F10FE01B512A}"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666082" y="365126"/>
            <a:ext cx="5814218" cy="1325563"/>
          </a:xfrm>
        </p:spPr>
        <p:txBody>
          <a:bodyPr>
            <a:normAutofit/>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2" y="2615609"/>
            <a:ext cx="3868340"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615609"/>
            <a:ext cx="3887391"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A2EB579-84E6-485B-A7B4-575CD82CB0FD}"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grpSp>
        <p:nvGrpSpPr>
          <p:cNvPr id="4" name="组合 5"/>
          <p:cNvGrpSpPr/>
          <p:nvPr/>
        </p:nvGrpSpPr>
        <p:grpSpPr bwMode="auto">
          <a:xfrm>
            <a:off x="1143000" y="3287713"/>
            <a:ext cx="1173163" cy="268287"/>
            <a:chOff x="580290" y="3288314"/>
            <a:chExt cx="1172059" cy="267237"/>
          </a:xfrm>
        </p:grpSpPr>
        <p:sp>
          <p:nvSpPr>
            <p:cNvPr id="5"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6"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7"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8" name="组合 9"/>
          <p:cNvGrpSpPr/>
          <p:nvPr/>
        </p:nvGrpSpPr>
        <p:grpSpPr bwMode="auto">
          <a:xfrm flipH="1">
            <a:off x="6815138" y="3295650"/>
            <a:ext cx="1171575" cy="266700"/>
            <a:chOff x="580290" y="3288314"/>
            <a:chExt cx="1172059" cy="267237"/>
          </a:xfrm>
        </p:grpSpPr>
        <p:sp>
          <p:nvSpPr>
            <p:cNvPr id="9"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0"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1"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2" name="任意多边形: 形状 13"/>
          <p:cNvSpPr/>
          <p:nvPr/>
        </p:nvSpPr>
        <p:spPr>
          <a:xfrm>
            <a:off x="0" y="4887913"/>
            <a:ext cx="9144000" cy="1970087"/>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3" name="任意多边形: 形状 14"/>
          <p:cNvSpPr/>
          <p:nvPr/>
        </p:nvSpPr>
        <p:spPr>
          <a:xfrm>
            <a:off x="0" y="5421313"/>
            <a:ext cx="9144000" cy="1436687"/>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任意多边形: 形状 15"/>
          <p:cNvSpPr/>
          <p:nvPr/>
        </p:nvSpPr>
        <p:spPr>
          <a:xfrm>
            <a:off x="0" y="5722938"/>
            <a:ext cx="9144000" cy="1135062"/>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5" name="任意多边形 30"/>
          <p:cNvSpPr/>
          <p:nvPr/>
        </p:nvSpPr>
        <p:spPr>
          <a:xfrm rot="20700000" flipH="1">
            <a:off x="4124325" y="1689100"/>
            <a:ext cx="89535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title"/>
          </p:nvPr>
        </p:nvSpPr>
        <p:spPr>
          <a:xfrm>
            <a:off x="2686050" y="2591560"/>
            <a:ext cx="377190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18" name="内容占位符 17"/>
          <p:cNvSpPr>
            <a:spLocks noGrp="1"/>
          </p:cNvSpPr>
          <p:nvPr>
            <p:ph sz="quarter" idx="13"/>
          </p:nvPr>
        </p:nvSpPr>
        <p:spPr>
          <a:xfrm>
            <a:off x="2686050" y="3610928"/>
            <a:ext cx="3771900" cy="461665"/>
          </a:xfrm>
        </p:spPr>
        <p:txBody>
          <a:bodyPr>
            <a:normAutofit/>
          </a:bodyPr>
          <a:lstStyle>
            <a:lvl1pPr marL="0" indent="0" algn="ctr">
              <a:buNone/>
              <a:defRPr sz="2000">
                <a:solidFill>
                  <a:schemeClr val="bg1"/>
                </a:solidFill>
              </a:defRPr>
            </a:lvl1pPr>
          </a:lstStyle>
          <a:p>
            <a:pPr lvl="0"/>
            <a:r>
              <a:rPr lang="zh-CN" altLang="en-US" noProof="1" smtClean="0"/>
              <a:t>单击此处编辑母版文本样式</a:t>
            </a:r>
            <a:endParaRPr lang="zh-CN" altLang="en-US" noProof="1" smtClean="0"/>
          </a:p>
        </p:txBody>
      </p:sp>
      <p:sp>
        <p:nvSpPr>
          <p:cNvPr id="16" name="日期占位符 2"/>
          <p:cNvSpPr>
            <a:spLocks noGrp="1"/>
          </p:cNvSpPr>
          <p:nvPr>
            <p:ph type="dt" sz="half" idx="14"/>
          </p:nvPr>
        </p:nvSpPr>
        <p:spPr/>
        <p:txBody>
          <a:bodyPr/>
          <a:lstStyle>
            <a:lvl1pPr>
              <a:defRPr sz="1200"/>
            </a:lvl1pPr>
          </a:lstStyle>
          <a:p>
            <a:pPr>
              <a:defRPr/>
            </a:pPr>
            <a:endParaRPr lang="zh-CN" altLang="en-US"/>
          </a:p>
        </p:txBody>
      </p:sp>
      <p:sp>
        <p:nvSpPr>
          <p:cNvPr id="17" name="页脚占位符 3"/>
          <p:cNvSpPr>
            <a:spLocks noGrp="1"/>
          </p:cNvSpPr>
          <p:nvPr>
            <p:ph type="ftr" sz="quarter" idx="15"/>
          </p:nvPr>
        </p:nvSpPr>
        <p:spPr/>
        <p:txBody>
          <a:bodyPr/>
          <a:lstStyle>
            <a:lvl1pPr>
              <a:defRPr sz="1200"/>
            </a:lvl1pPr>
          </a:lstStyle>
          <a:p>
            <a:pPr>
              <a:defRPr/>
            </a:pPr>
            <a:endParaRPr lang="zh-CN" altLang="en-US"/>
          </a:p>
        </p:txBody>
      </p:sp>
      <p:sp>
        <p:nvSpPr>
          <p:cNvPr id="19" name="灯片编号占位符 4"/>
          <p:cNvSpPr>
            <a:spLocks noGrp="1"/>
          </p:cNvSpPr>
          <p:nvPr>
            <p:ph type="sldNum" sz="quarter" idx="16"/>
          </p:nvPr>
        </p:nvSpPr>
        <p:spPr/>
        <p:txBody>
          <a:bodyPr/>
          <a:lstStyle>
            <a:lvl1pPr>
              <a:defRPr/>
            </a:lvl1pPr>
          </a:lstStyle>
          <a:p>
            <a:pPr>
              <a:defRPr/>
            </a:pPr>
            <a:fld id="{099EF545-B7AB-45D9-BE43-EF122643EBFD}"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498C5BC-F0D1-4950-899F-19D2ECAD5E9E}"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711200"/>
            <a:ext cx="3196800" cy="1600200"/>
          </a:xfrm>
        </p:spPr>
        <p:txBody>
          <a:bodyPr anchor="t">
            <a:normAutofit/>
          </a:bodyPr>
          <a:lstStyle>
            <a:lvl1pPr algn="l">
              <a:defRPr sz="3200"/>
            </a:lvl1pPr>
          </a:lstStyle>
          <a:p>
            <a:r>
              <a:rPr lang="zh-CN" altLang="en-US" noProof="1" smtClean="0"/>
              <a:t>单击此处编辑母版标题样式</a:t>
            </a:r>
            <a:endParaRPr lang="zh-CN" altLang="en-US" noProof="1"/>
          </a:p>
        </p:txBody>
      </p:sp>
      <p:sp>
        <p:nvSpPr>
          <p:cNvPr id="3" name="图片占位符 2"/>
          <p:cNvSpPr>
            <a:spLocks noGrp="1" noChangeAspect="1"/>
          </p:cNvSpPr>
          <p:nvPr>
            <p:ph type="pic" idx="1"/>
          </p:nvPr>
        </p:nvSpPr>
        <p:spPr>
          <a:xfrm>
            <a:off x="4014391" y="733425"/>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1" smtClean="0"/>
              <a:t>单击图标添加图片</a:t>
            </a:r>
            <a:endParaRPr lang="zh-CN" altLang="en-US" noProof="1"/>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lvl1pPr>
              <a:defRPr sz="1200"/>
            </a:lvl1pPr>
          </a:lstStyle>
          <a:p>
            <a:pPr>
              <a:defRPr/>
            </a:pPr>
            <a:endParaRPr lang="zh-CN" altLang="en-US"/>
          </a:p>
        </p:txBody>
      </p:sp>
      <p:sp>
        <p:nvSpPr>
          <p:cNvPr id="6" name="页脚占位符 5"/>
          <p:cNvSpPr>
            <a:spLocks noGrp="1"/>
          </p:cNvSpPr>
          <p:nvPr>
            <p:ph type="ftr" sz="quarter" idx="11"/>
          </p:nvPr>
        </p:nvSpPr>
        <p:spPr/>
        <p:txBody>
          <a:bodyPr/>
          <a:lstStyle>
            <a:lvl1pPr>
              <a:defRPr sz="1200"/>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20CEA498-1CA5-4265-8E2D-B7D005F2290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sz="1200"/>
            </a:lvl1pPr>
          </a:lstStyle>
          <a:p>
            <a:pPr>
              <a:defRPr/>
            </a:pPr>
            <a:endParaRPr lang="zh-CN" altLang="en-US"/>
          </a:p>
        </p:txBody>
      </p:sp>
      <p:sp>
        <p:nvSpPr>
          <p:cNvPr id="5" name="页脚占位符 4"/>
          <p:cNvSpPr>
            <a:spLocks noGrp="1"/>
          </p:cNvSpPr>
          <p:nvPr>
            <p:ph type="ftr" sz="quarter" idx="11"/>
          </p:nvPr>
        </p:nvSpPr>
        <p:spPr/>
        <p:txBody>
          <a:bodyPr/>
          <a:lstStyle>
            <a:lvl1pPr>
              <a:defRPr sz="1200"/>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5B1E7D-B3DC-46B9-ABB4-965E1B20461D}"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4" Type="http://schemas.openxmlformats.org/officeDocument/2006/relationships/theme" Target="../theme/theme2.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组合 14"/>
          <p:cNvGrpSpPr/>
          <p:nvPr/>
        </p:nvGrpSpPr>
        <p:grpSpPr bwMode="auto">
          <a:xfrm>
            <a:off x="581025" y="919163"/>
            <a:ext cx="1031875"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1027" name="组合 15"/>
          <p:cNvGrpSpPr/>
          <p:nvPr/>
        </p:nvGrpSpPr>
        <p:grpSpPr bwMode="auto">
          <a:xfrm flipH="1">
            <a:off x="7562850" y="919163"/>
            <a:ext cx="1031875"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028" name="标题占位符 1"/>
          <p:cNvSpPr>
            <a:spLocks noGrp="1"/>
          </p:cNvSpPr>
          <p:nvPr>
            <p:ph type="title"/>
            <p:custDataLst>
              <p:tags r:id="rId11"/>
            </p:custDataLst>
          </p:nvPr>
        </p:nvSpPr>
        <p:spPr bwMode="auto">
          <a:xfrm>
            <a:off x="1663700" y="365125"/>
            <a:ext cx="5816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9" name="文本占位符 2"/>
          <p:cNvSpPr>
            <a:spLocks noGrp="1"/>
          </p:cNvSpPr>
          <p:nvPr>
            <p:ph type="body"/>
            <p:custDataLst>
              <p:tags r:id="rId12"/>
            </p:custDataLst>
          </p:nvPr>
        </p:nvSpPr>
        <p:spPr bwMode="auto">
          <a:xfrm>
            <a:off x="628650" y="1825625"/>
            <a:ext cx="78867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buFont typeface="Arial" panose="020B0604020202020204" pitchFamily="34" charset="0"/>
              <a:buNone/>
              <a:defRPr sz="1200" noProof="1">
                <a:solidFill>
                  <a:schemeClr val="bg1">
                    <a:lumMod val="50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buFont typeface="Arial" panose="020B0604020202020204" pitchFamily="34" charset="0"/>
              <a:buNone/>
              <a:defRPr sz="1200" noProof="1">
                <a:solidFill>
                  <a:schemeClr val="bg1">
                    <a:lumMod val="50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lnSpc>
                <a:spcPct val="120000"/>
              </a:lnSpc>
              <a:buFont typeface="Arial" panose="020B0604020202020204" pitchFamily="34" charset="0"/>
              <a:buNone/>
              <a:defRPr sz="1200" noProof="1">
                <a:solidFill>
                  <a:srgbClr val="7F7F7F"/>
                </a:solidFill>
                <a:latin typeface="Arial" panose="020B0604020202020204" pitchFamily="34" charset="0"/>
                <a:ea typeface="宋体" panose="02010600030101010101" pitchFamily="2" charset="-122"/>
              </a:defRPr>
            </a:lvl1pPr>
          </a:lstStyle>
          <a:p>
            <a:pPr>
              <a:defRPr/>
            </a:pPr>
            <a:fld id="{6AB4A52F-E639-42B2-BF36-3900C5F9D8A8}" type="slidenum">
              <a:rPr lang="zh-CN" altLang="en-US"/>
            </a:fld>
            <a:endParaRPr lang="zh-CN" altLang="en-US"/>
          </a:p>
        </p:txBody>
      </p:sp>
      <p:sp>
        <p:nvSpPr>
          <p:cNvPr id="20"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685800" rtl="0" eaLnBrk="0" fontAlgn="base" hangingPunct="0">
        <a:lnSpc>
          <a:spcPct val="120000"/>
        </a:lnSpc>
        <a:spcBef>
          <a:spcPct val="0"/>
        </a:spcBef>
        <a:spcAft>
          <a:spcPct val="0"/>
        </a:spcAft>
        <a:defRPr sz="3600" kern="1200">
          <a:solidFill>
            <a:schemeClr val="tx2"/>
          </a:solidFill>
          <a:latin typeface="+mj-lt"/>
          <a:ea typeface="+mj-ea"/>
          <a:cs typeface="+mj-cs"/>
        </a:defRPr>
      </a:lvl1pPr>
      <a:lvl2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2pPr>
      <a:lvl3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3pPr>
      <a:lvl4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4pPr>
      <a:lvl5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9pPr>
    </p:titleStyle>
    <p:bodyStyle>
      <a:lvl1pPr marL="171450" indent="-171450" algn="l" defTabSz="685800" rtl="0" eaLnBrk="0" fontAlgn="base" hangingPunct="0">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0" fontAlgn="base" hangingPunct="0">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2290" name="组合 14"/>
          <p:cNvGrpSpPr/>
          <p:nvPr/>
        </p:nvGrpSpPr>
        <p:grpSpPr bwMode="auto">
          <a:xfrm>
            <a:off x="581025" y="919163"/>
            <a:ext cx="1031875"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grpSp>
        <p:nvGrpSpPr>
          <p:cNvPr id="12291" name="组合 15"/>
          <p:cNvGrpSpPr/>
          <p:nvPr/>
        </p:nvGrpSpPr>
        <p:grpSpPr bwMode="auto">
          <a:xfrm flipH="1">
            <a:off x="7562850" y="919163"/>
            <a:ext cx="1031875"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grpSp>
      <p:sp>
        <p:nvSpPr>
          <p:cNvPr id="12292" name="标题占位符 1"/>
          <p:cNvSpPr>
            <a:spLocks noGrp="1"/>
          </p:cNvSpPr>
          <p:nvPr>
            <p:ph type="title"/>
            <p:custDataLst>
              <p:tags r:id="rId11"/>
            </p:custDataLst>
          </p:nvPr>
        </p:nvSpPr>
        <p:spPr bwMode="auto">
          <a:xfrm>
            <a:off x="1663700" y="365125"/>
            <a:ext cx="5816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2293" name="文本占位符 2"/>
          <p:cNvSpPr>
            <a:spLocks noGrp="1"/>
          </p:cNvSpPr>
          <p:nvPr>
            <p:ph type="body"/>
            <p:custDataLst>
              <p:tags r:id="rId12"/>
            </p:custDataLst>
          </p:nvPr>
        </p:nvSpPr>
        <p:spPr bwMode="auto">
          <a:xfrm>
            <a:off x="628650" y="1825625"/>
            <a:ext cx="78867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buFont typeface="Arial" panose="020B0604020202020204" pitchFamily="34" charset="0"/>
              <a:buNone/>
              <a:defRPr sz="1200" noProof="1">
                <a:solidFill>
                  <a:schemeClr val="bg1">
                    <a:lumMod val="50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buFont typeface="Arial" panose="020B0604020202020204" pitchFamily="34" charset="0"/>
              <a:buNone/>
              <a:defRPr sz="1200" noProof="1">
                <a:solidFill>
                  <a:schemeClr val="bg1">
                    <a:lumMod val="50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lnSpc>
                <a:spcPct val="120000"/>
              </a:lnSpc>
              <a:buFont typeface="Arial" panose="020B0604020202020204" pitchFamily="34" charset="0"/>
              <a:buNone/>
              <a:defRPr sz="1200" noProof="1">
                <a:solidFill>
                  <a:srgbClr val="7F7F7F"/>
                </a:solidFill>
                <a:latin typeface="Arial" panose="020B0604020202020204" pitchFamily="34" charset="0"/>
                <a:ea typeface="宋体" panose="02010600030101010101" pitchFamily="2" charset="-122"/>
              </a:defRPr>
            </a:lvl1pPr>
          </a:lstStyle>
          <a:p>
            <a:pPr>
              <a:defRPr/>
            </a:pPr>
            <a:fld id="{37523FD6-86E0-4781-96F9-654129305280}" type="slidenum">
              <a:rPr lang="zh-CN" altLang="en-US"/>
            </a:fld>
            <a:endParaRPr lang="zh-CN" altLang="en-US"/>
          </a:p>
        </p:txBody>
      </p:sp>
      <p:sp>
        <p:nvSpPr>
          <p:cNvPr id="20"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noProof="1"/>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algn="ctr" defTabSz="685800" rtl="0" eaLnBrk="0" fontAlgn="base" hangingPunct="0">
        <a:lnSpc>
          <a:spcPct val="120000"/>
        </a:lnSpc>
        <a:spcBef>
          <a:spcPct val="0"/>
        </a:spcBef>
        <a:spcAft>
          <a:spcPct val="0"/>
        </a:spcAft>
        <a:defRPr sz="3600" kern="1200">
          <a:solidFill>
            <a:schemeClr val="tx2"/>
          </a:solidFill>
          <a:latin typeface="+mj-lt"/>
          <a:ea typeface="+mj-ea"/>
          <a:cs typeface="+mj-cs"/>
        </a:defRPr>
      </a:lvl1pPr>
      <a:lvl2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2pPr>
      <a:lvl3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3pPr>
      <a:lvl4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4pPr>
      <a:lvl5pPr algn="ctr" defTabSz="685800" rtl="0" eaLnBrk="0" fontAlgn="base" hangingPunct="0">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9pPr>
    </p:titleStyle>
    <p:bodyStyle>
      <a:lvl1pPr marL="171450" indent="-171450" algn="l" defTabSz="685800" rtl="0" eaLnBrk="0" fontAlgn="base" hangingPunct="0">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0" fontAlgn="base" hangingPunct="0">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eaLnBrk="0" fontAlgn="base" hangingPunct="0">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audio2.wav"/><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951163" y="4386263"/>
            <a:ext cx="3270250" cy="66516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a:p>
        </p:txBody>
      </p:sp>
      <p:sp>
        <p:nvSpPr>
          <p:cNvPr id="8" name="文本框 4130"/>
          <p:cNvSpPr txBox="1">
            <a:spLocks noChangeArrowheads="1"/>
          </p:cNvSpPr>
          <p:nvPr/>
        </p:nvSpPr>
        <p:spPr bwMode="auto">
          <a:xfrm>
            <a:off x="1547813" y="4294188"/>
            <a:ext cx="6048375"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defRPr/>
            </a:pPr>
            <a:r>
              <a:rPr lang="en-US" altLang="zh-CN" sz="4400" b="1" dirty="0" smtClean="0">
                <a:latin typeface="宋体" panose="02010600030101010101" pitchFamily="2" charset="-122"/>
                <a:cs typeface="+mj-cs"/>
              </a:rPr>
              <a:t>3 </a:t>
            </a:r>
            <a:r>
              <a:rPr lang="zh-CN" altLang="en-US" sz="4400" b="1" dirty="0" smtClean="0">
                <a:latin typeface="宋体" panose="02010600030101010101" pitchFamily="2" charset="-122"/>
                <a:cs typeface="+mj-cs"/>
              </a:rPr>
              <a:t>安</a:t>
            </a:r>
            <a:r>
              <a:rPr lang="zh-CN" altLang="en-US" sz="4400" b="1" dirty="0">
                <a:latin typeface="宋体" panose="02010600030101010101" pitchFamily="2" charset="-122"/>
                <a:cs typeface="+mj-cs"/>
              </a:rPr>
              <a:t>塞腰鼓</a:t>
            </a:r>
            <a:endParaRPr lang="zh-CN" altLang="en-US" sz="4400" b="1" dirty="0">
              <a:latin typeface="宋体" panose="02010600030101010101" pitchFamily="2" charset="-122"/>
              <a:cs typeface="+mj-cs"/>
            </a:endParaRPr>
          </a:p>
        </p:txBody>
      </p:sp>
    </p:spTree>
  </p:cSld>
  <p:clrMapOvr>
    <a:masterClrMapping/>
  </p:clrMapOvr>
  <p:transition spd="slow" advTm="3000">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Text Box 2"/>
          <p:cNvSpPr txBox="1">
            <a:spLocks noChangeArrowheads="1"/>
          </p:cNvSpPr>
          <p:nvPr/>
        </p:nvSpPr>
        <p:spPr bwMode="auto">
          <a:xfrm>
            <a:off x="184150" y="566738"/>
            <a:ext cx="8796338" cy="946150"/>
          </a:xfrm>
          <a:prstGeom prst="rect">
            <a:avLst/>
          </a:prstGeom>
          <a:noFill/>
          <a:ln w="9525">
            <a:noFill/>
            <a:miter lim="800000"/>
          </a:ln>
        </p:spPr>
        <p:txBody>
          <a:bodyPr>
            <a:spAutoFit/>
          </a:bodyPr>
          <a:lstStyle/>
          <a:p>
            <a:pPr>
              <a:buFont typeface="Arial" panose="020B0604020202020204" pitchFamily="34" charset="0"/>
              <a:buNone/>
            </a:pPr>
            <a:r>
              <a:rPr lang="en-US" altLang="zh-CN" sz="2800" b="1">
                <a:latin typeface="楷体" panose="02010609060101010101" pitchFamily="49" charset="-122"/>
                <a:ea typeface="楷体" panose="02010609060101010101" pitchFamily="49" charset="-122"/>
              </a:rPr>
              <a:t>    </a:t>
            </a:r>
            <a:r>
              <a:rPr lang="en-US" altLang="en-US" sz="2800" b="1">
                <a:latin typeface="楷体" panose="02010609060101010101" pitchFamily="49" charset="-122"/>
                <a:ea typeface="楷体" panose="02010609060101010101" pitchFamily="49" charset="-122"/>
              </a:rPr>
              <a:t>这腰鼓，使冰冷的空气立即变得燥热了，使恬静的阳光立即变得飞溅了，使困倦的世界立即变得亢奋了。</a:t>
            </a:r>
            <a:endParaRPr lang="en-US" altLang="en-US" sz="2800" b="1">
              <a:latin typeface="楷体" panose="02010609060101010101" pitchFamily="49" charset="-122"/>
              <a:ea typeface="楷体" panose="02010609060101010101" pitchFamily="49" charset="-122"/>
            </a:endParaRPr>
          </a:p>
        </p:txBody>
      </p:sp>
      <p:sp>
        <p:nvSpPr>
          <p:cNvPr id="35842" name="文本框 1"/>
          <p:cNvSpPr txBox="1">
            <a:spLocks noChangeArrowheads="1"/>
          </p:cNvSpPr>
          <p:nvPr/>
        </p:nvSpPr>
        <p:spPr bwMode="auto">
          <a:xfrm>
            <a:off x="682625" y="1649413"/>
            <a:ext cx="4402138" cy="549275"/>
          </a:xfrm>
          <a:prstGeom prst="rect">
            <a:avLst/>
          </a:prstGeom>
          <a:noFill/>
          <a:ln w="9525">
            <a:noFill/>
            <a:miter lim="800000"/>
          </a:ln>
        </p:spPr>
        <p:txBody>
          <a:bodyPr>
            <a:spAutoFit/>
          </a:bodyPr>
          <a:lstStyle/>
          <a:p>
            <a:pPr defTabSz="1219200">
              <a:buFont typeface="Arial" panose="020B0604020202020204" pitchFamily="34" charset="0"/>
              <a:buNone/>
            </a:pPr>
            <a:r>
              <a:rPr lang="zh-CN" altLang="en-US" sz="3000" b="1">
                <a:ea typeface="黑体" panose="02010609060101010101" pitchFamily="49" charset="-122"/>
              </a:rPr>
              <a:t>这一段用了哪些反义词？</a:t>
            </a:r>
            <a:endParaRPr lang="zh-CN" altLang="en-US" sz="3000" b="1">
              <a:ea typeface="黑体" panose="02010609060101010101" pitchFamily="49" charset="-122"/>
            </a:endParaRPr>
          </a:p>
        </p:txBody>
      </p:sp>
      <p:pic>
        <p:nvPicPr>
          <p:cNvPr id="51202" name="Picture 2" descr="F:\人教新课标初中语文7年级下册\17 安塞腰鼓\图片\安塞腰鼓：沸腾的生命.jpg"/>
          <p:cNvPicPr>
            <a:picLocks noChangeAspect="1"/>
          </p:cNvPicPr>
          <p:nvPr/>
        </p:nvPicPr>
        <p:blipFill>
          <a:blip r:embed="rId1"/>
          <a:srcRect/>
          <a:stretch>
            <a:fillRect/>
          </a:stretch>
        </p:blipFill>
        <p:spPr bwMode="auto">
          <a:xfrm>
            <a:off x="6496050" y="1933575"/>
            <a:ext cx="2371725" cy="1897063"/>
          </a:xfrm>
          <a:prstGeom prst="rect">
            <a:avLst/>
          </a:prstGeom>
          <a:noFill/>
          <a:ln w="9525">
            <a:noFill/>
            <a:miter lim="800000"/>
            <a:headEnd/>
            <a:tailEnd/>
          </a:ln>
        </p:spPr>
      </p:pic>
      <p:pic>
        <p:nvPicPr>
          <p:cNvPr id="52226" name="Picture 2" descr="F:\人教新课标初中语文7年级下册\17 安塞腰鼓\图片\安塞腰鼓：宏大的场面.jpg"/>
          <p:cNvPicPr>
            <a:picLocks noChangeAspect="1"/>
          </p:cNvPicPr>
          <p:nvPr/>
        </p:nvPicPr>
        <p:blipFill>
          <a:blip r:embed="rId2"/>
          <a:srcRect/>
          <a:stretch>
            <a:fillRect/>
          </a:stretch>
        </p:blipFill>
        <p:spPr bwMode="auto">
          <a:xfrm>
            <a:off x="6496050" y="4075113"/>
            <a:ext cx="2371725" cy="1898650"/>
          </a:xfrm>
          <a:prstGeom prst="rect">
            <a:avLst/>
          </a:prstGeom>
          <a:noFill/>
          <a:ln w="9525">
            <a:noFill/>
            <a:miter lim="800000"/>
            <a:headEnd/>
            <a:tailEnd/>
          </a:ln>
        </p:spPr>
      </p:pic>
      <p:sp>
        <p:nvSpPr>
          <p:cNvPr id="6" name="文本框 5"/>
          <p:cNvSpPr txBox="1">
            <a:spLocks noChangeArrowheads="1"/>
          </p:cNvSpPr>
          <p:nvPr/>
        </p:nvSpPr>
        <p:spPr bwMode="auto">
          <a:xfrm>
            <a:off x="234950" y="3206750"/>
            <a:ext cx="6062663" cy="1373188"/>
          </a:xfrm>
          <a:prstGeom prst="rect">
            <a:avLst/>
          </a:prstGeom>
          <a:noFill/>
          <a:ln w="9525">
            <a:noFill/>
            <a:miter lim="800000"/>
          </a:ln>
        </p:spPr>
        <p:txBody>
          <a:bodyPr>
            <a:spAutoFit/>
          </a:bodyPr>
          <a:lstStyle/>
          <a:p>
            <a:pPr>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每一句中都有一组反义词，对比强烈，给人以强烈的视觉冲击，突出安塞腰鼓奇伟</a:t>
            </a:r>
            <a:r>
              <a:rPr lang="zh-CN" altLang="en-US" sz="2800" b="1" dirty="0" smtClean="0">
                <a:solidFill>
                  <a:srgbClr val="FF0000"/>
                </a:solidFill>
                <a:latin typeface="楷体" panose="02010609060101010101" pitchFamily="49" charset="-122"/>
                <a:ea typeface="楷体" panose="02010609060101010101" pitchFamily="49" charset="-122"/>
              </a:rPr>
              <a:t>磅礴的力量</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6739" name="Rectangle 3"/>
          <p:cNvSpPr>
            <a:spLocks noChangeArrowheads="1"/>
          </p:cNvSpPr>
          <p:nvPr/>
        </p:nvSpPr>
        <p:spPr bwMode="auto">
          <a:xfrm>
            <a:off x="414338" y="2495550"/>
            <a:ext cx="5935662" cy="519113"/>
          </a:xfrm>
          <a:prstGeom prst="rect">
            <a:avLst/>
          </a:prstGeom>
          <a:noFill/>
          <a:ln w="9525">
            <a:noFill/>
            <a:miter lim="800000"/>
          </a:ln>
          <a:effectLst>
            <a:outerShdw dist="35921" dir="2700000" algn="ctr" rotWithShape="0">
              <a:schemeClr val="bg1"/>
            </a:outerShdw>
          </a:effectLst>
        </p:spPr>
        <p:txBody>
          <a:bodyPr>
            <a:spAutoFit/>
          </a:bodyPr>
          <a:lstStyle/>
          <a:p>
            <a:pPr eaLnBrk="0" hangingPunct="0">
              <a:buFont typeface="Arial" panose="020B0604020202020204" pitchFamily="34" charset="0"/>
              <a:buNone/>
              <a:defRPr/>
            </a:pPr>
            <a:r>
              <a:rPr lang="zh-CN" altLang="en-US" sz="2800" b="1">
                <a:solidFill>
                  <a:srgbClr val="0000FF"/>
                </a:solidFill>
                <a:latin typeface="黑体" panose="02010609060101010101" pitchFamily="49" charset="-122"/>
                <a:ea typeface="黑体" panose="02010609060101010101" pitchFamily="49" charset="-122"/>
              </a:rPr>
              <a:t>我的发现：</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blinds(horizontal)">
                                      <p:cBhvr>
                                        <p:cTn id="7" dur="500"/>
                                        <p:tgtEl>
                                          <p:spTgt spid="358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02"/>
                                        </p:tgtEl>
                                        <p:attrNameLst>
                                          <p:attrName>style.visibility</p:attrName>
                                        </p:attrNameLst>
                                      </p:cBhvr>
                                      <p:to>
                                        <p:strVal val="visible"/>
                                      </p:to>
                                    </p:set>
                                    <p:animEffect transition="in" filter="blinds(horizontal)">
                                      <p:cBhvr>
                                        <p:cTn id="12" dur="500"/>
                                        <p:tgtEl>
                                          <p:spTgt spid="512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2226"/>
                                        </p:tgtEl>
                                        <p:attrNameLst>
                                          <p:attrName>style.visibility</p:attrName>
                                        </p:attrNameLst>
                                      </p:cBhvr>
                                      <p:to>
                                        <p:strVal val="visible"/>
                                      </p:to>
                                    </p:set>
                                    <p:animEffect transition="in" filter="blinds(horizontal)">
                                      <p:cBhvr>
                                        <p:cTn id="17" dur="500"/>
                                        <p:tgtEl>
                                          <p:spTgt spid="522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842"/>
                                        </p:tgtEl>
                                        <p:attrNameLst>
                                          <p:attrName>style.visibility</p:attrName>
                                        </p:attrNameLst>
                                      </p:cBhvr>
                                      <p:to>
                                        <p:strVal val="visible"/>
                                      </p:to>
                                    </p:set>
                                    <p:animEffect transition="in" filter="blinds(horizontal)">
                                      <p:cBhvr>
                                        <p:cTn id="22" dur="500"/>
                                        <p:tgtEl>
                                          <p:spTgt spid="358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6739"/>
                                        </p:tgtEl>
                                        <p:attrNameLst>
                                          <p:attrName>style.visibility</p:attrName>
                                        </p:attrNameLst>
                                      </p:cBhvr>
                                      <p:to>
                                        <p:strVal val="visible"/>
                                      </p:to>
                                    </p:set>
                                    <p:animEffect transition="in" filter="blinds(horizontal)">
                                      <p:cBhvr>
                                        <p:cTn id="27" dur="500"/>
                                        <p:tgtEl>
                                          <p:spTgt spid="11673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bldLvl="0"/>
      <p:bldP spid="35842" grpId="0"/>
      <p:bldP spid="6" grpId="0"/>
      <p:bldP spid="11673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ext Box 3"/>
          <p:cNvSpPr txBox="1">
            <a:spLocks noChangeArrowheads="1"/>
          </p:cNvSpPr>
          <p:nvPr/>
        </p:nvSpPr>
        <p:spPr bwMode="auto">
          <a:xfrm>
            <a:off x="376555" y="1424305"/>
            <a:ext cx="8216900" cy="1383665"/>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    痛苦和欢乐，生活和梦幻，摆脱和追求，都在这舞姿和鼓点中，交织！旋转！凝聚！奔突！辐射！翻飞！升华！</a:t>
            </a:r>
            <a:endParaRPr lang="zh-CN" altLang="en-US" sz="2800" b="1">
              <a:latin typeface="楷体" panose="02010609060101010101" pitchFamily="49" charset="-122"/>
              <a:ea typeface="楷体" panose="02010609060101010101" pitchFamily="49" charset="-122"/>
            </a:endParaRPr>
          </a:p>
        </p:txBody>
      </p:sp>
      <p:sp>
        <p:nvSpPr>
          <p:cNvPr id="116739" name="Rectangle 3"/>
          <p:cNvSpPr>
            <a:spLocks noChangeArrowheads="1"/>
          </p:cNvSpPr>
          <p:nvPr/>
        </p:nvSpPr>
        <p:spPr bwMode="auto">
          <a:xfrm>
            <a:off x="414338" y="2913063"/>
            <a:ext cx="5935662" cy="519112"/>
          </a:xfrm>
          <a:prstGeom prst="rect">
            <a:avLst/>
          </a:prstGeom>
          <a:noFill/>
          <a:ln w="9525">
            <a:noFill/>
            <a:miter lim="800000"/>
          </a:ln>
          <a:effectLst>
            <a:outerShdw dist="35921" dir="2700000" algn="ctr" rotWithShape="0">
              <a:schemeClr val="bg1"/>
            </a:outerShdw>
          </a:effectLst>
        </p:spPr>
        <p:txBody>
          <a:bodyPr>
            <a:spAutoFit/>
          </a:bodyPr>
          <a:lstStyle/>
          <a:p>
            <a:pPr eaLnBrk="0" hangingPunct="0">
              <a:buFont typeface="Arial" panose="020B0604020202020204" pitchFamily="34" charset="0"/>
              <a:buNone/>
              <a:defRPr/>
            </a:pPr>
            <a:r>
              <a:rPr lang="zh-CN" altLang="en-US" sz="2800" b="1">
                <a:solidFill>
                  <a:srgbClr val="0000FF"/>
                </a:solidFill>
                <a:latin typeface="黑体" panose="02010609060101010101" pitchFamily="49" charset="-122"/>
                <a:ea typeface="黑体" panose="02010609060101010101" pitchFamily="49" charset="-122"/>
              </a:rPr>
              <a:t>我的发现：</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59396" name="文本框 5"/>
          <p:cNvSpPr txBox="1">
            <a:spLocks noChangeArrowheads="1"/>
          </p:cNvSpPr>
          <p:nvPr/>
        </p:nvSpPr>
        <p:spPr bwMode="auto">
          <a:xfrm>
            <a:off x="523875" y="3563938"/>
            <a:ext cx="8297863" cy="1373187"/>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将长句拆分成词组，形成语义相关又互为对比的词组结构，表现出安塞腰鼓人与命运不屈抗争的精神。</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circle(in)">
                                      <p:cBhvr>
                                        <p:cTn id="7" dur="10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6739"/>
                                        </p:tgtEl>
                                        <p:attrNameLst>
                                          <p:attrName>style.visibility</p:attrName>
                                        </p:attrNameLst>
                                      </p:cBhvr>
                                      <p:to>
                                        <p:strVal val="visible"/>
                                      </p:to>
                                    </p:set>
                                    <p:animEffect transition="in" filter="blinds(horizontal)">
                                      <p:cBhvr>
                                        <p:cTn id="12" dur="500"/>
                                        <p:tgtEl>
                                          <p:spTgt spid="11673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9396"/>
                                        </p:tgtEl>
                                        <p:attrNameLst>
                                          <p:attrName>style.visibility</p:attrName>
                                        </p:attrNameLst>
                                      </p:cBhvr>
                                      <p:to>
                                        <p:strVal val="visible"/>
                                      </p:to>
                                    </p:set>
                                    <p:animEffect transition="in" filter="blinds(horizontal)">
                                      <p:cBhvr>
                                        <p:cTn id="17" dur="5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116739" grpId="0" bldLvl="0" animBg="1"/>
      <p:bldP spid="5939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3"/>
          <p:cNvSpPr>
            <a:spLocks noGrp="1"/>
          </p:cNvSpPr>
          <p:nvPr>
            <p:ph idx="1"/>
          </p:nvPr>
        </p:nvSpPr>
        <p:spPr>
          <a:xfrm>
            <a:off x="265113" y="1497013"/>
            <a:ext cx="8613775" cy="4184650"/>
          </a:xfrm>
        </p:spPr>
        <p:txBody>
          <a:bodyPr/>
          <a:lstStyle/>
          <a:p>
            <a:pPr marL="0" indent="0" eaLnBrk="1" hangingPunct="1">
              <a:spcBef>
                <a:spcPts val="100"/>
              </a:spcBef>
              <a:buFont typeface="Arial" panose="020B0604020202020204" pitchFamily="34" charset="0"/>
              <a:buNone/>
            </a:pPr>
            <a:r>
              <a:rPr lang="en-US" altLang="zh-CN" sz="2800" b="1" smtClean="0">
                <a:latin typeface="黑体" panose="02010609060101010101" pitchFamily="49" charset="-122"/>
                <a:ea typeface="黑体" panose="02010609060101010101" pitchFamily="49" charset="-122"/>
              </a:rPr>
              <a:t>1.选择你喜欢的句段做有感情的朗读，做美点赏析。</a:t>
            </a:r>
            <a:endParaRPr lang="en-US" altLang="zh-CN" sz="2800" b="1" smtClean="0">
              <a:latin typeface="黑体" panose="02010609060101010101" pitchFamily="49" charset="-122"/>
              <a:ea typeface="黑体" panose="02010609060101010101" pitchFamily="49" charset="-122"/>
            </a:endParaRPr>
          </a:p>
          <a:p>
            <a:pPr marL="0" indent="0" eaLnBrk="1" hangingPunct="1">
              <a:lnSpc>
                <a:spcPct val="150000"/>
              </a:lnSpc>
              <a:spcBef>
                <a:spcPts val="1200"/>
              </a:spcBef>
              <a:buFont typeface="Arial" panose="020B0604020202020204" pitchFamily="34" charset="0"/>
              <a:buNone/>
            </a:pPr>
            <a:r>
              <a:rPr lang="en-US" altLang="zh-CN" sz="2800" b="1" smtClean="0">
                <a:latin typeface="楷体" panose="02010609060101010101" pitchFamily="49" charset="-122"/>
                <a:ea typeface="楷体" panose="02010609060101010101" pitchFamily="49" charset="-122"/>
              </a:rPr>
              <a:t>    句式：我喜欢朗读第_______自然段（朗读），因为它用_______修辞手法（或者其他手法）表现（达）出了________ 。 </a:t>
            </a:r>
            <a:endParaRPr lang="en-US" altLang="zh-CN" sz="2800" b="1" smtClean="0">
              <a:latin typeface="楷体" panose="02010609060101010101" pitchFamily="49" charset="-122"/>
              <a:ea typeface="楷体" panose="02010609060101010101" pitchFamily="49" charset="-122"/>
            </a:endParaRPr>
          </a:p>
          <a:p>
            <a:pPr marL="0" indent="0" eaLnBrk="1" hangingPunct="1">
              <a:lnSpc>
                <a:spcPct val="150000"/>
              </a:lnSpc>
              <a:spcBef>
                <a:spcPts val="1800"/>
              </a:spcBef>
              <a:buFont typeface="Arial" panose="020B0604020202020204" pitchFamily="34" charset="0"/>
              <a:buNone/>
            </a:pPr>
            <a:r>
              <a:rPr lang="en-US" altLang="zh-CN" sz="2600" b="1" smtClean="0">
                <a:ea typeface="黑体" panose="02010609060101010101" pitchFamily="49" charset="-122"/>
              </a:rPr>
              <a:t>       </a:t>
            </a:r>
            <a:r>
              <a:rPr lang="en-US" altLang="zh-CN" b="1" smtClean="0">
                <a:latin typeface="黑体" panose="02010609060101010101" pitchFamily="49" charset="-122"/>
                <a:ea typeface="黑体" panose="02010609060101010101" pitchFamily="49" charset="-122"/>
              </a:rPr>
              <a:t>赏析角度提示：</a:t>
            </a:r>
            <a:r>
              <a:rPr lang="en-US" altLang="zh-CN" b="1" smtClean="0">
                <a:solidFill>
                  <a:srgbClr val="FF0000"/>
                </a:solidFill>
                <a:latin typeface="黑体" panose="02010609060101010101" pitchFamily="49" charset="-122"/>
                <a:ea typeface="黑体" panose="02010609060101010101" pitchFamily="49" charset="-122"/>
              </a:rPr>
              <a:t>修辞、短句、叠词、文章结构</a:t>
            </a:r>
            <a:r>
              <a:rPr lang="en-US" altLang="zh-CN" b="1" smtClean="0">
                <a:latin typeface="黑体" panose="02010609060101010101" pitchFamily="49" charset="-122"/>
                <a:ea typeface="黑体" panose="02010609060101010101" pitchFamily="49" charset="-122"/>
              </a:rPr>
              <a:t>等。</a:t>
            </a:r>
            <a:endParaRPr lang="en-US" altLang="zh-CN" b="1" smtClean="0">
              <a:latin typeface="黑体" panose="02010609060101010101" pitchFamily="49" charset="-122"/>
              <a:ea typeface="黑体" panose="02010609060101010101" pitchFamily="49" charset="-122"/>
            </a:endParaRPr>
          </a:p>
        </p:txBody>
      </p:sp>
      <p:grpSp>
        <p:nvGrpSpPr>
          <p:cNvPr id="36866" name="组合 1"/>
          <p:cNvGrpSpPr/>
          <p:nvPr/>
        </p:nvGrpSpPr>
        <p:grpSpPr bwMode="auto">
          <a:xfrm>
            <a:off x="90488" y="406400"/>
            <a:ext cx="2319337" cy="700088"/>
            <a:chOff x="128588" y="635000"/>
            <a:chExt cx="2319337" cy="700088"/>
          </a:xfrm>
        </p:grpSpPr>
        <p:pic>
          <p:nvPicPr>
            <p:cNvPr id="36867" name="Picture 3" descr="未标题-1"/>
            <p:cNvPicPr>
              <a:picLocks noChangeAspect="1"/>
            </p:cNvPicPr>
            <p:nvPr/>
          </p:nvPicPr>
          <p:blipFill>
            <a:blip r:embed="rId1"/>
            <a:srcRect/>
            <a:stretch>
              <a:fillRect/>
            </a:stretch>
          </p:blipFill>
          <p:spPr bwMode="auto">
            <a:xfrm>
              <a:off x="128588" y="635000"/>
              <a:ext cx="2319337" cy="700088"/>
            </a:xfrm>
            <a:prstGeom prst="rect">
              <a:avLst/>
            </a:prstGeom>
            <a:noFill/>
            <a:ln w="9525">
              <a:noFill/>
              <a:miter lim="800000"/>
              <a:headEnd/>
              <a:tailEnd/>
            </a:ln>
          </p:spPr>
        </p:pic>
        <p:sp>
          <p:nvSpPr>
            <p:cNvPr id="36868" name="文本框 2"/>
            <p:cNvSpPr txBox="1">
              <a:spLocks noChangeArrowheads="1"/>
            </p:cNvSpPr>
            <p:nvPr/>
          </p:nvSpPr>
          <p:spPr bwMode="auto">
            <a:xfrm>
              <a:off x="649446" y="695907"/>
              <a:ext cx="1714500" cy="522288"/>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合作探究</a:t>
              </a:r>
              <a:endParaRPr lang="zh-CN" altLang="en-US" sz="2800" b="1">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blinds(horizontal)">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blinds(horizontal)">
                                      <p:cBhvr>
                                        <p:cTn id="12" dur="500"/>
                                        <p:tgtEl>
                                          <p:spTgt spid="225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blinds(horizontal)">
                                      <p:cBhvr>
                                        <p:cTn id="17" dur="500"/>
                                        <p:tgtEl>
                                          <p:spTgt spid="225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3"/>
          <p:cNvSpPr>
            <a:spLocks noGrp="1"/>
          </p:cNvSpPr>
          <p:nvPr>
            <p:ph idx="1"/>
          </p:nvPr>
        </p:nvSpPr>
        <p:spPr>
          <a:xfrm>
            <a:off x="269875" y="1477963"/>
            <a:ext cx="8594725" cy="2112962"/>
          </a:xfrm>
        </p:spPr>
        <p:txBody>
          <a:bodyPr/>
          <a:lstStyle/>
          <a:p>
            <a:pPr marL="0" defTabSz="914400" eaLnBrk="1" hangingPunct="1">
              <a:lnSpc>
                <a:spcPct val="150000"/>
              </a:lnSpc>
              <a:spcBef>
                <a:spcPts val="0"/>
              </a:spcBef>
              <a:buFontTx/>
              <a:buNone/>
              <a:defRPr/>
            </a:pPr>
            <a:r>
              <a:rPr lang="en-US" altLang="zh-CN" sz="2800" b="1" noProof="1">
                <a:latin typeface="+mj-ea"/>
                <a:ea typeface="+mj-ea"/>
              </a:rPr>
              <a:t>   </a:t>
            </a:r>
            <a:r>
              <a:rPr lang="en-US" altLang="zh-CN" sz="2800" b="1" noProof="1" smtClean="0">
                <a:latin typeface="+mj-ea"/>
                <a:ea typeface="+mj-ea"/>
              </a:rPr>
              <a:t>    </a:t>
            </a:r>
            <a:r>
              <a:rPr lang="zh-CN" altLang="en-US" sz="2800" b="1" noProof="1" smtClean="0">
                <a:latin typeface="+mj-ea"/>
                <a:ea typeface="+mj-ea"/>
              </a:rPr>
              <a:t>百</a:t>
            </a:r>
            <a:r>
              <a:rPr lang="zh-CN" altLang="en-US" sz="2800" b="1" noProof="1">
                <a:latin typeface="+mj-ea"/>
                <a:ea typeface="+mj-ea"/>
              </a:rPr>
              <a:t>十个腰鼓发出的沉重响声，</a:t>
            </a:r>
            <a:r>
              <a:rPr lang="zh-CN" altLang="en-US" sz="2800" b="1" noProof="1">
                <a:latin typeface="新宋体" panose="02010609030101010101" charset="-122"/>
                <a:ea typeface="新宋体" panose="02010609030101010101" charset="-122"/>
              </a:rPr>
              <a:t>……</a:t>
            </a:r>
            <a:r>
              <a:rPr lang="zh-CN" altLang="en-US" sz="2800" b="1" noProof="1">
                <a:latin typeface="+mj-ea"/>
                <a:ea typeface="+mj-ea"/>
              </a:rPr>
              <a:t>只听见隆隆，隆隆，隆隆。百十个腰鼓发出的沉重响声， </a:t>
            </a:r>
            <a:r>
              <a:rPr lang="zh-CN" altLang="en-US" sz="2800" b="1" noProof="1">
                <a:latin typeface="宋体" panose="02010600030101010101" pitchFamily="2" charset="-122"/>
                <a:ea typeface="宋体" panose="02010600030101010101" pitchFamily="2" charset="-122"/>
              </a:rPr>
              <a:t>……</a:t>
            </a:r>
            <a:r>
              <a:rPr lang="zh-CN" altLang="en-US" sz="2800" b="1" noProof="1">
                <a:latin typeface="+mj-ea"/>
                <a:ea typeface="+mj-ea"/>
              </a:rPr>
              <a:t>也是隆隆，隆隆，隆隆。 </a:t>
            </a:r>
            <a:endParaRPr lang="zh-CN" altLang="en-US" sz="2800" b="1" noProof="1">
              <a:latin typeface="+mj-ea"/>
              <a:ea typeface="+mj-ea"/>
            </a:endParaRPr>
          </a:p>
          <a:p>
            <a:pPr eaLnBrk="1" hangingPunct="1">
              <a:buFontTx/>
              <a:buNone/>
              <a:defRPr/>
            </a:pPr>
            <a:endParaRPr lang="zh-CN" altLang="en-US" sz="2800" b="1" noProof="1">
              <a:latin typeface="+mj-ea"/>
              <a:ea typeface="+mj-ea"/>
            </a:endParaRPr>
          </a:p>
        </p:txBody>
      </p:sp>
      <p:sp>
        <p:nvSpPr>
          <p:cNvPr id="37890" name="Text Box 4"/>
          <p:cNvSpPr txBox="1">
            <a:spLocks noChangeArrowheads="1"/>
          </p:cNvSpPr>
          <p:nvPr/>
        </p:nvSpPr>
        <p:spPr bwMode="auto">
          <a:xfrm>
            <a:off x="488950" y="3944938"/>
            <a:ext cx="8116888" cy="1168400"/>
          </a:xfrm>
          <a:prstGeom prst="rect">
            <a:avLst/>
          </a:prstGeom>
          <a:noFill/>
          <a:ln w="9525">
            <a:noFill/>
            <a:miter lim="800000"/>
          </a:ln>
        </p:spPr>
        <p:txBody>
          <a:bodyPr>
            <a:spAutoFit/>
          </a:bodyPr>
          <a:lstStyle/>
          <a:p>
            <a:pPr>
              <a:lnSpc>
                <a:spcPct val="125000"/>
              </a:lnSpc>
              <a:spcBef>
                <a:spcPts val="50"/>
              </a:spcBef>
              <a:buFont typeface="Arial" panose="020B0604020202020204" pitchFamily="34" charset="0"/>
              <a:buNone/>
            </a:pPr>
            <a:r>
              <a:rPr lang="zh-CN" altLang="en-US" sz="2800" b="1">
                <a:solidFill>
                  <a:schemeClr val="tx2"/>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叠词的运用，反复和排比的综合运用，表现出安塞腰鼓气吞河山的场面和震撼人心的力量。</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ppt_x</p:attrName>
                                        </p:attrNameLst>
                                      </p:cBhvr>
                                      <p:tavLst>
                                        <p:tav tm="0">
                                          <p:val>
                                            <p:strVal val="#ppt_x"/>
                                          </p:val>
                                        </p:tav>
                                        <p:tav tm="100000">
                                          <p:val>
                                            <p:strVal val="#ppt_x"/>
                                          </p:val>
                                        </p:tav>
                                      </p:tavLst>
                                    </p:anim>
                                    <p:anim calcmode="lin" valueType="num">
                                      <p:cBhvr>
                                        <p:cTn id="8" dur="500" fill="hold"/>
                                        <p:tgtEl>
                                          <p:spTgt spid="3789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3"/>
          <p:cNvSpPr>
            <a:spLocks noGrp="1"/>
          </p:cNvSpPr>
          <p:nvPr>
            <p:ph idx="1"/>
          </p:nvPr>
        </p:nvSpPr>
        <p:spPr>
          <a:xfrm>
            <a:off x="269875" y="1478280"/>
            <a:ext cx="8585200" cy="1455420"/>
          </a:xfrm>
        </p:spPr>
        <p:txBody>
          <a:bodyPr>
            <a:normAutofit/>
          </a:bodyPr>
          <a:lstStyle/>
          <a:p>
            <a:pPr marL="0" defTabSz="914400" eaLnBrk="1" hangingPunct="1">
              <a:lnSpc>
                <a:spcPct val="150000"/>
              </a:lnSpc>
              <a:spcBef>
                <a:spcPct val="0"/>
              </a:spcBef>
              <a:buFontTx/>
              <a:buNone/>
            </a:pPr>
            <a:r>
              <a:rPr lang="zh-CN" altLang="zh-CN" sz="2800" b="1" noProof="1" smtClean="0">
                <a:latin typeface="微软雅黑" panose="020B0503020204020204" pitchFamily="34" charset="-122"/>
              </a:rPr>
              <a:t>       </a:t>
            </a:r>
            <a:r>
              <a:rPr lang="en-US" altLang="zh-CN" sz="2800" b="1" smtClean="0">
                <a:latin typeface="微软雅黑" panose="020B0503020204020204" pitchFamily="34" charset="-122"/>
              </a:rPr>
              <a:t> </a:t>
            </a:r>
            <a:r>
              <a:rPr lang="zh-CN" altLang="en-US" sz="2800" b="1" noProof="1" smtClean="0">
                <a:latin typeface="微软雅黑" panose="020B0503020204020204" pitchFamily="34" charset="-122"/>
              </a:rPr>
              <a:t>好一个安塞腰鼓！</a:t>
            </a:r>
            <a:r>
              <a:rPr lang="zh-CN" altLang="en-US" sz="2800" b="1" noProof="1" smtClean="0">
                <a:latin typeface="宋体" panose="02010600030101010101" pitchFamily="2" charset="-122"/>
                <a:ea typeface="宋体" panose="02010600030101010101" pitchFamily="2" charset="-122"/>
              </a:rPr>
              <a:t>……</a:t>
            </a:r>
            <a:r>
              <a:rPr lang="zh-CN" altLang="en-US" sz="2800" b="1" noProof="1" smtClean="0">
                <a:latin typeface="微软雅黑" panose="020B0503020204020204" pitchFamily="34" charset="-122"/>
              </a:rPr>
              <a:t>好一个安塞腰鼓！</a:t>
            </a:r>
            <a:r>
              <a:rPr lang="zh-CN" altLang="en-US" sz="2800" b="1" noProof="1" smtClean="0">
                <a:latin typeface="宋体" panose="02010600030101010101" pitchFamily="2" charset="-122"/>
                <a:ea typeface="宋体" panose="02010600030101010101" pitchFamily="2" charset="-122"/>
              </a:rPr>
              <a:t>……</a:t>
            </a:r>
            <a:r>
              <a:rPr lang="zh-CN" altLang="en-US" sz="2800" b="1" noProof="1" smtClean="0">
                <a:latin typeface="微软雅黑" panose="020B0503020204020204" pitchFamily="34" charset="-122"/>
              </a:rPr>
              <a:t>好一个安塞腰鼓！</a:t>
            </a:r>
            <a:r>
              <a:rPr lang="zh-CN" altLang="en-US" sz="2800" b="1" smtClean="0">
                <a:latin typeface="宋体" panose="02010600030101010101" pitchFamily="2" charset="-122"/>
                <a:ea typeface="宋体" panose="02010600030101010101" pitchFamily="2" charset="-122"/>
                <a:sym typeface="+mn-ea"/>
              </a:rPr>
              <a:t>……</a:t>
            </a:r>
            <a:r>
              <a:rPr lang="zh-CN" altLang="en-US" sz="2800" b="1" smtClean="0">
                <a:latin typeface="微软雅黑" panose="020B0503020204020204" pitchFamily="34" charset="-122"/>
                <a:sym typeface="+mn-ea"/>
              </a:rPr>
              <a:t>好一个安塞腰鼓！</a:t>
            </a:r>
            <a:endParaRPr lang="zh-CN" altLang="en-US" b="1" noProof="1" smtClean="0">
              <a:solidFill>
                <a:srgbClr val="3333CC"/>
              </a:solidFill>
            </a:endParaRPr>
          </a:p>
        </p:txBody>
      </p:sp>
      <p:sp>
        <p:nvSpPr>
          <p:cNvPr id="37890" name="Text Box 4"/>
          <p:cNvSpPr txBox="1">
            <a:spLocks noChangeArrowheads="1"/>
          </p:cNvSpPr>
          <p:nvPr/>
        </p:nvSpPr>
        <p:spPr bwMode="auto">
          <a:xfrm>
            <a:off x="503238" y="3238500"/>
            <a:ext cx="8116887" cy="1168400"/>
          </a:xfrm>
          <a:prstGeom prst="rect">
            <a:avLst/>
          </a:prstGeom>
          <a:noFill/>
          <a:ln w="9525">
            <a:noFill/>
            <a:miter lim="800000"/>
          </a:ln>
        </p:spPr>
        <p:txBody>
          <a:bodyPr>
            <a:spAutoFit/>
          </a:bodyPr>
          <a:lstStyle/>
          <a:p>
            <a:pPr>
              <a:lnSpc>
                <a:spcPct val="125000"/>
              </a:lnSpc>
              <a:spcBef>
                <a:spcPts val="50"/>
              </a:spcBef>
              <a:buFont typeface="Arial" panose="020B0604020202020204" pitchFamily="34" charset="0"/>
              <a:buNone/>
            </a:pPr>
            <a:r>
              <a:rPr lang="zh-CN" altLang="en-US" sz="2800" b="1">
                <a:solidFill>
                  <a:schemeClr val="tx2"/>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作为抒情线索，反复出现，表达了作者对安塞腰鼓的无限赞美。</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ppt_x</p:attrName>
                                        </p:attrNameLst>
                                      </p:cBhvr>
                                      <p:tavLst>
                                        <p:tav tm="0">
                                          <p:val>
                                            <p:strVal val="#ppt_x"/>
                                          </p:val>
                                        </p:tav>
                                        <p:tav tm="100000">
                                          <p:val>
                                            <p:strVal val="#ppt_x"/>
                                          </p:val>
                                        </p:tav>
                                      </p:tavLst>
                                    </p:anim>
                                    <p:anim calcmode="lin" valueType="num">
                                      <p:cBhvr>
                                        <p:cTn id="8" dur="500" fill="hold"/>
                                        <p:tgtEl>
                                          <p:spTgt spid="3789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69875" y="571500"/>
            <a:ext cx="8594725" cy="952500"/>
          </a:xfrm>
          <a:prstGeom prst="rect">
            <a:avLst/>
          </a:prstGeom>
        </p:spPr>
        <p:txBody>
          <a:bodyPr>
            <a:spAutoFit/>
          </a:bodyPr>
          <a:lstStyle/>
          <a:p>
            <a:pPr>
              <a:buFont typeface="Arial" panose="020B0604020202020204" pitchFamily="34" charset="0"/>
              <a:buNone/>
              <a:defRPr/>
            </a:pPr>
            <a:r>
              <a:rPr lang="en-US" altLang="zh-CN" sz="2800" b="1" dirty="0">
                <a:latin typeface="黑体" panose="02010609060101010101" pitchFamily="49" charset="-122"/>
                <a:ea typeface="黑体" panose="02010609060101010101" pitchFamily="49" charset="-122"/>
                <a:cs typeface="+mj-cs"/>
              </a:rPr>
              <a:t>2.倒数第四段中的</a:t>
            </a:r>
            <a:r>
              <a:rPr lang="zh-CN" altLang="en-US" sz="2800" b="1" dirty="0">
                <a:latin typeface="黑体" panose="02010609060101010101" pitchFamily="49" charset="-122"/>
                <a:ea typeface="黑体" panose="02010609060101010101" pitchFamily="49" charset="-122"/>
                <a:cs typeface="+mj-cs"/>
              </a:rPr>
              <a:t>“交织！旋转！凝聚！奔突！辐射！翻飞！升华！”</a:t>
            </a:r>
            <a:r>
              <a:rPr lang="en-US" altLang="zh-CN" sz="2800" b="1" dirty="0">
                <a:latin typeface="黑体" panose="02010609060101010101" pitchFamily="49" charset="-122"/>
                <a:ea typeface="黑体" panose="02010609060101010101" pitchFamily="49" charset="-122"/>
                <a:cs typeface="+mj-cs"/>
              </a:rPr>
              <a:t>这几个词能不能对调？为什么？</a:t>
            </a:r>
            <a:r>
              <a:rPr lang="en-US" altLang="zh-CN" sz="2800" dirty="0">
                <a:solidFill>
                  <a:srgbClr val="FF0000"/>
                </a:solidFill>
                <a:latin typeface="黑体" panose="02010609060101010101" pitchFamily="49" charset="-122"/>
                <a:ea typeface="黑体" panose="02010609060101010101" pitchFamily="49" charset="-122"/>
                <a:cs typeface="+mj-cs"/>
              </a:rPr>
              <a:t> </a:t>
            </a:r>
            <a:endParaRPr lang="zh-CN" altLang="en-US" sz="1600" dirty="0">
              <a:latin typeface="Arial" panose="020B0604020202020204" pitchFamily="34" charset="0"/>
              <a:ea typeface="宋体" panose="02010600030101010101" pitchFamily="2" charset="-122"/>
            </a:endParaRPr>
          </a:p>
        </p:txBody>
      </p:sp>
      <p:sp>
        <p:nvSpPr>
          <p:cNvPr id="24579" name="矩形 6"/>
          <p:cNvSpPr>
            <a:spLocks noChangeArrowheads="1"/>
          </p:cNvSpPr>
          <p:nvPr/>
        </p:nvSpPr>
        <p:spPr bwMode="auto">
          <a:xfrm>
            <a:off x="403225" y="1709738"/>
            <a:ext cx="7761288" cy="954087"/>
          </a:xfrm>
          <a:prstGeom prst="rect">
            <a:avLst/>
          </a:prstGeom>
          <a:noFill/>
          <a:ln w="9525">
            <a:noFill/>
            <a:miter lim="800000"/>
          </a:ln>
        </p:spPr>
        <p:txBody>
          <a:bodyPr>
            <a:spAutoFit/>
          </a:bodyPr>
          <a:lstStyle/>
          <a:p>
            <a:pPr>
              <a:buFont typeface="Arial" panose="020B0604020202020204" pitchFamily="34" charset="0"/>
              <a:buNone/>
            </a:pPr>
            <a:r>
              <a:rPr lang="en-US" altLang="en-US" sz="2800">
                <a:solidFill>
                  <a:srgbClr val="000000"/>
                </a:solidFill>
              </a:rPr>
              <a:t>      </a:t>
            </a:r>
            <a:r>
              <a:rPr lang="en-US" altLang="en-US" sz="2800" b="1">
                <a:solidFill>
                  <a:srgbClr val="000000"/>
                </a:solidFill>
              </a:rPr>
              <a:t> 不能。因为这几个词的排列按一定的</a:t>
            </a:r>
            <a:r>
              <a:rPr lang="en-US" altLang="en-US" sz="2800" b="1">
                <a:solidFill>
                  <a:srgbClr val="0000CC"/>
                </a:solidFill>
              </a:rPr>
              <a:t>顺序</a:t>
            </a:r>
            <a:r>
              <a:rPr lang="en-US" altLang="en-US" sz="2800" b="1">
                <a:solidFill>
                  <a:srgbClr val="000000"/>
                </a:solidFill>
              </a:rPr>
              <a:t>。</a:t>
            </a:r>
            <a:r>
              <a:rPr lang="en-US" altLang="en-US" sz="2800" b="1">
                <a:solidFill>
                  <a:srgbClr val="FF0000"/>
                </a:solidFill>
              </a:rPr>
              <a:t>从小到大，从低到高，从中心到四周。</a:t>
            </a:r>
            <a:endParaRPr lang="zh-CN" altLang="en-US" b="1"/>
          </a:p>
        </p:txBody>
      </p:sp>
      <p:sp>
        <p:nvSpPr>
          <p:cNvPr id="10" name="矩形 9"/>
          <p:cNvSpPr/>
          <p:nvPr/>
        </p:nvSpPr>
        <p:spPr>
          <a:xfrm>
            <a:off x="274638" y="3073400"/>
            <a:ext cx="8594725" cy="952500"/>
          </a:xfrm>
          <a:prstGeom prst="rect">
            <a:avLst/>
          </a:prstGeom>
        </p:spPr>
        <p:txBody>
          <a:bodyPr>
            <a:spAutoFit/>
          </a:bodyPr>
          <a:lstStyle/>
          <a:p>
            <a:pPr>
              <a:buFont typeface="Arial" panose="020B0604020202020204" pitchFamily="34" charset="0"/>
              <a:buNone/>
              <a:defRPr/>
            </a:pPr>
            <a:r>
              <a:rPr lang="en-US" altLang="zh-CN" sz="2800" b="1" dirty="0">
                <a:latin typeface="黑体" panose="02010609060101010101" pitchFamily="49" charset="-122"/>
                <a:ea typeface="黑体" panose="02010609060101010101" pitchFamily="49" charset="-122"/>
                <a:cs typeface="+mj-cs"/>
              </a:rPr>
              <a:t>3.</a:t>
            </a:r>
            <a:r>
              <a:rPr lang="zh-CN" altLang="en-US" sz="2800" b="1" dirty="0">
                <a:latin typeface="黑体" panose="02010609060101010101" pitchFamily="49" charset="-122"/>
                <a:ea typeface="黑体" panose="02010609060101010101" pitchFamily="49" charset="-122"/>
                <a:cs typeface="+mj-cs"/>
              </a:rPr>
              <a:t>“耳畔是一声渺远的鸡啼</a:t>
            </a:r>
            <a:r>
              <a:rPr lang="en-US" altLang="zh-CN" sz="2800" b="1" dirty="0">
                <a:latin typeface="黑体" panose="02010609060101010101" pitchFamily="49" charset="-122"/>
                <a:ea typeface="黑体" panose="02010609060101010101" pitchFamily="49" charset="-122"/>
                <a:cs typeface="+mj-cs"/>
              </a:rPr>
              <a:t>"</a:t>
            </a:r>
            <a:r>
              <a:rPr lang="zh-CN" altLang="en-US" sz="2800" b="1" dirty="0">
                <a:latin typeface="黑体" panose="02010609060101010101" pitchFamily="49" charset="-122"/>
                <a:ea typeface="黑体" panose="02010609060101010101" pitchFamily="49" charset="-122"/>
                <a:cs typeface="+mj-cs"/>
              </a:rPr>
              <a:t>营造出一种怎样的意境？体会结尾的妙处。</a:t>
            </a:r>
            <a:endParaRPr lang="zh-CN" altLang="en-US" sz="2800" b="1" dirty="0">
              <a:latin typeface="黑体" panose="02010609060101010101" pitchFamily="49" charset="-122"/>
              <a:ea typeface="黑体" panose="02010609060101010101" pitchFamily="49" charset="-122"/>
              <a:cs typeface="+mj-cs"/>
            </a:endParaRPr>
          </a:p>
        </p:txBody>
      </p:sp>
      <p:sp>
        <p:nvSpPr>
          <p:cNvPr id="25603" name="矩形 4"/>
          <p:cNvSpPr>
            <a:spLocks noChangeArrowheads="1"/>
          </p:cNvSpPr>
          <p:nvPr/>
        </p:nvSpPr>
        <p:spPr bwMode="auto">
          <a:xfrm>
            <a:off x="342900" y="4221163"/>
            <a:ext cx="8459788" cy="1814830"/>
          </a:xfrm>
          <a:prstGeom prst="rect">
            <a:avLst/>
          </a:prstGeom>
          <a:noFill/>
          <a:ln w="9525">
            <a:noFill/>
            <a:miter lim="800000"/>
          </a:ln>
        </p:spPr>
        <p:txBody>
          <a:bodyPr>
            <a:spAutoFit/>
          </a:bodyPr>
          <a:lstStyle/>
          <a:p>
            <a:pPr>
              <a:buFont typeface="Arial" panose="020B0604020202020204" pitchFamily="34" charset="0"/>
              <a:buNone/>
            </a:pPr>
            <a:r>
              <a:rPr lang="en-US" altLang="zh-CN" sz="2800">
                <a:solidFill>
                  <a:srgbClr val="000000"/>
                </a:solidFill>
                <a:latin typeface="宋体" panose="02010600030101010101" pitchFamily="2" charset="-122"/>
              </a:rPr>
              <a:t>    </a:t>
            </a:r>
            <a:r>
              <a:rPr lang="zh-CN" altLang="en-US" sz="2800" b="1">
                <a:solidFill>
                  <a:srgbClr val="000000"/>
                </a:solidFill>
                <a:latin typeface="宋体" panose="02010600030101010101" pitchFamily="2" charset="-122"/>
              </a:rPr>
              <a:t>内容</a:t>
            </a:r>
            <a:r>
              <a:rPr lang="zh-CN" altLang="en-US" sz="2800" b="1">
                <a:solidFill>
                  <a:srgbClr val="FF0000"/>
                </a:solidFill>
                <a:latin typeface="宋体" panose="02010600030101010101" pitchFamily="2" charset="-122"/>
              </a:rPr>
              <a:t>以动衬静</a:t>
            </a:r>
            <a:r>
              <a:rPr lang="zh-CN" altLang="en-US" sz="2800" b="1">
                <a:solidFill>
                  <a:srgbClr val="000000"/>
                </a:solidFill>
                <a:latin typeface="宋体" panose="02010600030101010101" pitchFamily="2" charset="-122"/>
              </a:rPr>
              <a:t>，以“鸡啼”反衬寂静；在结构上</a:t>
            </a:r>
            <a:r>
              <a:rPr lang="zh-CN" altLang="en-US" sz="2800" b="1">
                <a:solidFill>
                  <a:srgbClr val="FF0000"/>
                </a:solidFill>
                <a:latin typeface="宋体" panose="02010600030101010101" pitchFamily="2" charset="-122"/>
              </a:rPr>
              <a:t>总结全文</a:t>
            </a:r>
            <a:r>
              <a:rPr lang="zh-CN" altLang="en-US" sz="2800" b="1">
                <a:solidFill>
                  <a:srgbClr val="000000"/>
                </a:solidFill>
                <a:latin typeface="宋体" panose="02010600030101010101" pitchFamily="2" charset="-122"/>
              </a:rPr>
              <a:t>。鸡啼不仅是天亮的标志，新的一天的开始，也是希望的象征。作者相信黄土高原上的人们迸发出来的力量一定会创造一个崭新的世界。</a:t>
            </a:r>
            <a:endParaRPr lang="zh-CN" altLang="en-US" sz="2800" b="1">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1000"/>
                                        <p:tgtEl>
                                          <p:spTgt spid="24579"/>
                                        </p:tgtEl>
                                      </p:cBhvr>
                                    </p:animEffect>
                                    <p:anim calcmode="lin" valueType="num">
                                      <p:cBhvr>
                                        <p:cTn id="8" dur="1000" fill="hold"/>
                                        <p:tgtEl>
                                          <p:spTgt spid="24579"/>
                                        </p:tgtEl>
                                        <p:attrNameLst>
                                          <p:attrName>ppt_x</p:attrName>
                                        </p:attrNameLst>
                                      </p:cBhvr>
                                      <p:tavLst>
                                        <p:tav tm="0">
                                          <p:val>
                                            <p:strVal val="#ppt_x"/>
                                          </p:val>
                                        </p:tav>
                                        <p:tav tm="100000">
                                          <p:val>
                                            <p:strVal val="#ppt_x"/>
                                          </p:val>
                                        </p:tav>
                                      </p:tavLst>
                                    </p:anim>
                                    <p:anim calcmode="lin" valueType="num">
                                      <p:cBhvr>
                                        <p:cTn id="9"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5"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linds(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5603"/>
                                        </p:tgtEl>
                                        <p:attrNameLst>
                                          <p:attrName>style.visibility</p:attrName>
                                        </p:attrNameLst>
                                      </p:cBhvr>
                                      <p:to>
                                        <p:strVal val="visible"/>
                                      </p:to>
                                    </p:set>
                                    <p:animEffect transition="in" filter="fade">
                                      <p:cBhvr>
                                        <p:cTn id="19" dur="1000"/>
                                        <p:tgtEl>
                                          <p:spTgt spid="25603"/>
                                        </p:tgtEl>
                                      </p:cBhvr>
                                    </p:animEffect>
                                    <p:anim calcmode="lin" valueType="num">
                                      <p:cBhvr>
                                        <p:cTn id="20" dur="1000" fill="hold"/>
                                        <p:tgtEl>
                                          <p:spTgt spid="25603"/>
                                        </p:tgtEl>
                                        <p:attrNameLst>
                                          <p:attrName>ppt_x</p:attrName>
                                        </p:attrNameLst>
                                      </p:cBhvr>
                                      <p:tavLst>
                                        <p:tav tm="0">
                                          <p:val>
                                            <p:strVal val="#ppt_x"/>
                                          </p:val>
                                        </p:tav>
                                        <p:tav tm="100000">
                                          <p:val>
                                            <p:strVal val="#ppt_x"/>
                                          </p:val>
                                        </p:tav>
                                      </p:tavLst>
                                    </p:anim>
                                    <p:anim calcmode="lin" valueType="num">
                                      <p:cBhvr>
                                        <p:cTn id="21"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10" grpId="0"/>
      <p:bldP spid="2560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Text Box 3"/>
          <p:cNvSpPr txBox="1">
            <a:spLocks noChangeArrowheads="1"/>
          </p:cNvSpPr>
          <p:nvPr/>
        </p:nvSpPr>
        <p:spPr bwMode="auto">
          <a:xfrm>
            <a:off x="2163763" y="3602038"/>
            <a:ext cx="4754562" cy="831850"/>
          </a:xfrm>
          <a:prstGeom prst="rect">
            <a:avLst/>
          </a:prstGeom>
          <a:noFill/>
          <a:ln w="9525">
            <a:noFill/>
            <a:miter lim="800000"/>
          </a:ln>
        </p:spPr>
        <p:txBody>
          <a:bodyPr>
            <a:spAutoFit/>
          </a:bodyPr>
          <a:lstStyle/>
          <a:p>
            <a:pPr algn="just">
              <a:buFont typeface="Arial" panose="020B0604020202020204" pitchFamily="34" charset="0"/>
              <a:buNone/>
            </a:pPr>
            <a:r>
              <a:rPr lang="zh-CN" altLang="en-US" sz="2400" b="1">
                <a:solidFill>
                  <a:srgbClr val="FF0000"/>
                </a:solidFill>
                <a:latin typeface="宋体" panose="02010600030101010101" pitchFamily="2" charset="-122"/>
              </a:rPr>
              <a:t>舞姿：</a:t>
            </a:r>
            <a:r>
              <a:rPr lang="zh-CN" altLang="en-US" sz="2400" b="1">
                <a:latin typeface="宋体" panose="02010600030101010101" pitchFamily="2" charset="-122"/>
              </a:rPr>
              <a:t>像骤雨、旋风、乱蛙、</a:t>
            </a:r>
            <a:endParaRPr lang="zh-CN" altLang="en-US" sz="2400" b="1">
              <a:latin typeface="宋体" panose="02010600030101010101" pitchFamily="2" charset="-122"/>
            </a:endParaRPr>
          </a:p>
          <a:p>
            <a:pPr algn="just">
              <a:buFont typeface="Arial" panose="020B0604020202020204" pitchFamily="34" charset="0"/>
              <a:buNone/>
            </a:pPr>
            <a:r>
              <a:rPr lang="zh-CN" altLang="en-US" sz="2400" b="1">
                <a:latin typeface="宋体" panose="02010600030101010101" pitchFamily="2" charset="-122"/>
              </a:rPr>
              <a:t>      火花、斗虎</a:t>
            </a:r>
            <a:endParaRPr lang="zh-CN" altLang="en-US" sz="2400" b="1">
              <a:latin typeface="宋体" panose="02010600030101010101" pitchFamily="2" charset="-122"/>
            </a:endParaRPr>
          </a:p>
        </p:txBody>
      </p:sp>
      <p:sp>
        <p:nvSpPr>
          <p:cNvPr id="32773" name="Rectangle 5"/>
          <p:cNvSpPr>
            <a:spLocks noChangeArrowheads="1"/>
          </p:cNvSpPr>
          <p:nvPr/>
        </p:nvSpPr>
        <p:spPr bwMode="auto">
          <a:xfrm>
            <a:off x="1169988" y="2655888"/>
            <a:ext cx="530225" cy="18145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2800">
                <a:solidFill>
                  <a:srgbClr val="FF0000"/>
                </a:solidFill>
                <a:latin typeface="黑体" panose="02010609060101010101" pitchFamily="49" charset="-122"/>
                <a:ea typeface="黑体" panose="02010609060101010101" pitchFamily="49" charset="-122"/>
              </a:rPr>
              <a:t>安 塞 腰 鼓</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2774" name="AutoShape 6"/>
          <p:cNvSpPr/>
          <p:nvPr/>
        </p:nvSpPr>
        <p:spPr bwMode="auto">
          <a:xfrm>
            <a:off x="1700213" y="1651000"/>
            <a:ext cx="349250" cy="3900488"/>
          </a:xfrm>
          <a:prstGeom prst="leftBrace">
            <a:avLst>
              <a:gd name="adj1" fmla="val 71714"/>
              <a:gd name="adj2" fmla="val 50000"/>
            </a:avLst>
          </a:prstGeom>
          <a:noFill/>
          <a:ln w="38100">
            <a:solidFill>
              <a:srgbClr val="92D050"/>
            </a:solidFill>
            <a:round/>
          </a:ln>
        </p:spPr>
        <p:txBody>
          <a:bodyPr wrap="none" anchor="ctr"/>
          <a:lstStyle/>
          <a:p>
            <a:pPr>
              <a:buFont typeface="Arial" panose="020B0604020202020204" pitchFamily="34" charset="0"/>
              <a:buNone/>
            </a:pPr>
            <a:endParaRPr lang="zh-CN" altLang="en-US" sz="2400">
              <a:latin typeface="Times New Roman" panose="02020603050405020304" pitchFamily="18" charset="0"/>
            </a:endParaRPr>
          </a:p>
        </p:txBody>
      </p:sp>
      <p:sp>
        <p:nvSpPr>
          <p:cNvPr id="32775" name="Rectangle 7"/>
          <p:cNvSpPr>
            <a:spLocks noChangeArrowheads="1"/>
          </p:cNvSpPr>
          <p:nvPr/>
        </p:nvSpPr>
        <p:spPr bwMode="auto">
          <a:xfrm>
            <a:off x="7464425" y="1793875"/>
            <a:ext cx="557213" cy="3538220"/>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2800">
                <a:solidFill>
                  <a:srgbClr val="FF0000"/>
                </a:solidFill>
                <a:latin typeface="黑体" panose="02010609060101010101" pitchFamily="49" charset="-122"/>
                <a:ea typeface="黑体" panose="02010609060101010101" pitchFamily="49" charset="-122"/>
              </a:rPr>
              <a:t>生动形象  场景壮阔</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2776" name="AutoShape 8"/>
          <p:cNvSpPr/>
          <p:nvPr/>
        </p:nvSpPr>
        <p:spPr bwMode="auto">
          <a:xfrm>
            <a:off x="6918325" y="1576388"/>
            <a:ext cx="347663" cy="3975100"/>
          </a:xfrm>
          <a:prstGeom prst="rightBrace">
            <a:avLst>
              <a:gd name="adj1" fmla="val 72043"/>
              <a:gd name="adj2" fmla="val 50000"/>
            </a:avLst>
          </a:prstGeom>
          <a:noFill/>
          <a:ln w="38100">
            <a:solidFill>
              <a:srgbClr val="92D050"/>
            </a:solidFill>
            <a:round/>
          </a:ln>
        </p:spPr>
        <p:txBody>
          <a:bodyPr wrap="none" anchor="ctr"/>
          <a:lstStyle/>
          <a:p>
            <a:pPr>
              <a:buFont typeface="Arial" panose="020B0604020202020204" pitchFamily="34" charset="0"/>
              <a:buNone/>
            </a:pPr>
            <a:endParaRPr lang="zh-CN" altLang="en-US" sz="2400">
              <a:latin typeface="Times New Roman" panose="02020603050405020304" pitchFamily="18" charset="0"/>
            </a:endParaRPr>
          </a:p>
        </p:txBody>
      </p:sp>
      <p:sp>
        <p:nvSpPr>
          <p:cNvPr id="32777" name="Rectangle 9"/>
          <p:cNvSpPr>
            <a:spLocks noChangeArrowheads="1"/>
          </p:cNvSpPr>
          <p:nvPr/>
        </p:nvSpPr>
        <p:spPr bwMode="auto">
          <a:xfrm>
            <a:off x="2092325" y="1441450"/>
            <a:ext cx="4467860" cy="82994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a:solidFill>
                  <a:srgbClr val="FF0000"/>
                </a:solidFill>
                <a:latin typeface="宋体" panose="02010600030101010101" pitchFamily="2" charset="-122"/>
              </a:rPr>
              <a:t>人物：</a:t>
            </a:r>
            <a:r>
              <a:rPr lang="zh-CN" altLang="en-US" sz="2400" b="1">
                <a:latin typeface="宋体" panose="02010600030101010101" pitchFamily="2" charset="-122"/>
              </a:rPr>
              <a:t>一群茂腾腾、身背腰鼓的</a:t>
            </a:r>
            <a:endParaRPr lang="zh-CN" altLang="en-US" sz="2400" b="1">
              <a:latin typeface="宋体" panose="02010600030101010101" pitchFamily="2" charset="-122"/>
            </a:endParaRPr>
          </a:p>
          <a:p>
            <a:pPr>
              <a:buFont typeface="Arial" panose="020B0604020202020204" pitchFamily="34" charset="0"/>
              <a:buNone/>
            </a:pPr>
            <a:r>
              <a:rPr lang="zh-CN" altLang="en-US" sz="2400" b="1">
                <a:latin typeface="宋体" panose="02010600030101010101" pitchFamily="2" charset="-122"/>
              </a:rPr>
              <a:t>      后生</a:t>
            </a:r>
            <a:endParaRPr lang="zh-CN" altLang="en-US" sz="2400" b="1">
              <a:latin typeface="宋体" panose="02010600030101010101" pitchFamily="2" charset="-122"/>
            </a:endParaRPr>
          </a:p>
        </p:txBody>
      </p:sp>
      <p:sp>
        <p:nvSpPr>
          <p:cNvPr id="32778" name="Rectangle 10"/>
          <p:cNvSpPr>
            <a:spLocks noChangeArrowheads="1"/>
          </p:cNvSpPr>
          <p:nvPr/>
        </p:nvSpPr>
        <p:spPr bwMode="auto">
          <a:xfrm>
            <a:off x="2092325" y="2449513"/>
            <a:ext cx="4467860" cy="82994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a:solidFill>
                  <a:srgbClr val="FF0000"/>
                </a:solidFill>
                <a:latin typeface="宋体" panose="02010600030101010101" pitchFamily="2" charset="-122"/>
              </a:rPr>
              <a:t>捶打：</a:t>
            </a:r>
            <a:r>
              <a:rPr lang="zh-CN" altLang="en-US" sz="2400" b="1">
                <a:latin typeface="宋体" panose="02010600030101010101" pitchFamily="2" charset="-122"/>
              </a:rPr>
              <a:t>发狠、忘情、没命，如击</a:t>
            </a:r>
            <a:endParaRPr lang="zh-CN" altLang="en-US" sz="2400" b="1">
              <a:latin typeface="宋体" panose="02010600030101010101" pitchFamily="2" charset="-122"/>
            </a:endParaRPr>
          </a:p>
          <a:p>
            <a:pPr>
              <a:buFont typeface="Arial" panose="020B0604020202020204" pitchFamily="34" charset="0"/>
              <a:buNone/>
            </a:pPr>
            <a:r>
              <a:rPr lang="zh-CN" altLang="en-US" sz="2400" b="1">
                <a:latin typeface="宋体" panose="02010600030101010101" pitchFamily="2" charset="-122"/>
              </a:rPr>
              <a:t>      石头狂舞着</a:t>
            </a:r>
            <a:endParaRPr lang="zh-CN" altLang="en-US" sz="2400" b="1">
              <a:latin typeface="宋体" panose="02010600030101010101" pitchFamily="2" charset="-122"/>
            </a:endParaRPr>
          </a:p>
        </p:txBody>
      </p:sp>
      <p:sp>
        <p:nvSpPr>
          <p:cNvPr id="32779" name="Rectangle 11"/>
          <p:cNvSpPr>
            <a:spLocks noChangeArrowheads="1"/>
          </p:cNvSpPr>
          <p:nvPr/>
        </p:nvSpPr>
        <p:spPr bwMode="auto">
          <a:xfrm>
            <a:off x="2092325" y="4826000"/>
            <a:ext cx="4826000" cy="831850"/>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a:solidFill>
                  <a:srgbClr val="FF0000"/>
                </a:solidFill>
                <a:latin typeface="宋体" panose="02010600030101010101" pitchFamily="2" charset="-122"/>
              </a:rPr>
              <a:t>场景：</a:t>
            </a:r>
            <a:r>
              <a:rPr lang="zh-CN" altLang="en-US" sz="2400" b="1">
                <a:latin typeface="宋体" panose="02010600030101010101" pitchFamily="2" charset="-122"/>
              </a:rPr>
              <a:t>多么壮阔、多么豪放、多么</a:t>
            </a:r>
            <a:endParaRPr lang="zh-CN" altLang="en-US" sz="2400" b="1">
              <a:latin typeface="宋体" panose="02010600030101010101" pitchFamily="2" charset="-122"/>
            </a:endParaRPr>
          </a:p>
          <a:p>
            <a:pPr>
              <a:buFont typeface="Arial" panose="020B0604020202020204" pitchFamily="34" charset="0"/>
              <a:buNone/>
            </a:pPr>
            <a:r>
              <a:rPr lang="zh-CN" altLang="en-US" sz="2400" b="1">
                <a:latin typeface="宋体" panose="02010600030101010101" pitchFamily="2" charset="-122"/>
              </a:rPr>
              <a:t>      火烈的舞蹈</a:t>
            </a:r>
            <a:endParaRPr lang="zh-CN" altLang="en-US" sz="2400" b="1">
              <a:latin typeface="宋体" panose="02010600030101010101" pitchFamily="2" charset="-122"/>
            </a:endParaRPr>
          </a:p>
        </p:txBody>
      </p:sp>
      <p:sp>
        <p:nvSpPr>
          <p:cNvPr id="40969" name="文本框 2"/>
          <p:cNvSpPr txBox="1">
            <a:spLocks noChangeArrowheads="1"/>
          </p:cNvSpPr>
          <p:nvPr/>
        </p:nvSpPr>
        <p:spPr bwMode="auto">
          <a:xfrm>
            <a:off x="282575" y="636588"/>
            <a:ext cx="1238250" cy="584200"/>
          </a:xfrm>
          <a:prstGeom prst="rect">
            <a:avLst/>
          </a:prstGeom>
          <a:noFill/>
          <a:ln w="9525">
            <a:noFill/>
            <a:miter lim="800000"/>
          </a:ln>
        </p:spPr>
        <p:txBody>
          <a:bodyPr>
            <a:spAutoFit/>
          </a:bodyPr>
          <a:lstStyle/>
          <a:p>
            <a:pPr algn="ctr">
              <a:buFont typeface="Arial" panose="020B0604020202020204" pitchFamily="34" charset="0"/>
              <a:buNone/>
            </a:pPr>
            <a:r>
              <a:rPr lang="zh-CN" altLang="en-US" sz="3200" b="1">
                <a:solidFill>
                  <a:srgbClr val="0099CC"/>
                </a:solidFill>
                <a:latin typeface="黑体" panose="02010609060101010101" pitchFamily="49" charset="-122"/>
                <a:ea typeface="黑体" panose="02010609060101010101" pitchFamily="49" charset="-122"/>
              </a:rPr>
              <a:t>小 结</a:t>
            </a:r>
            <a:endParaRPr lang="zh-CN" altLang="en-US" sz="3200" b="1">
              <a:solidFill>
                <a:srgbClr val="0099CC"/>
              </a:solidFill>
              <a:latin typeface="黑体" panose="02010609060101010101" pitchFamily="49" charset="-122"/>
              <a:ea typeface="黑体" panose="02010609060101010101" pitchFamily="49" charset="-122"/>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p:cTn id="7" dur="500" fill="hold"/>
                                        <p:tgtEl>
                                          <p:spTgt spid="32773"/>
                                        </p:tgtEl>
                                        <p:attrNameLst>
                                          <p:attrName>ppt_x</p:attrName>
                                        </p:attrNameLst>
                                      </p:cBhvr>
                                      <p:tavLst>
                                        <p:tav tm="0">
                                          <p:val>
                                            <p:strVal val="0-#ppt_w/2"/>
                                          </p:val>
                                        </p:tav>
                                        <p:tav tm="100000">
                                          <p:val>
                                            <p:strVal val="#ppt_x"/>
                                          </p:val>
                                        </p:tav>
                                      </p:tavLst>
                                    </p:anim>
                                    <p:anim calcmode="lin" valueType="num">
                                      <p:cBhvr>
                                        <p:cTn id="8" dur="500" fill="hold"/>
                                        <p:tgtEl>
                                          <p:spTgt spid="327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4"/>
                                        </p:tgtEl>
                                        <p:attrNameLst>
                                          <p:attrName>style.visibility</p:attrName>
                                        </p:attrNameLst>
                                      </p:cBhvr>
                                      <p:to>
                                        <p:strVal val="visible"/>
                                      </p:to>
                                    </p:set>
                                    <p:anim calcmode="lin" valueType="num">
                                      <p:cBhvr>
                                        <p:cTn id="13" dur="500" fill="hold"/>
                                        <p:tgtEl>
                                          <p:spTgt spid="32774"/>
                                        </p:tgtEl>
                                        <p:attrNameLst>
                                          <p:attrName>ppt_x</p:attrName>
                                        </p:attrNameLst>
                                      </p:cBhvr>
                                      <p:tavLst>
                                        <p:tav tm="0">
                                          <p:val>
                                            <p:strVal val="0-#ppt_w/2"/>
                                          </p:val>
                                        </p:tav>
                                        <p:tav tm="100000">
                                          <p:val>
                                            <p:strVal val="#ppt_x"/>
                                          </p:val>
                                        </p:tav>
                                      </p:tavLst>
                                    </p:anim>
                                    <p:anim calcmode="lin" valueType="num">
                                      <p:cBhvr>
                                        <p:cTn id="14" dur="500" fill="hold"/>
                                        <p:tgtEl>
                                          <p:spTgt spid="32774"/>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2774"/>
                                        </p:tgtEl>
                                        <p:attrNameLst>
                                          <p:attrName>ppt_c</p:attrName>
                                        </p:attrNameLst>
                                      </p:cBhvr>
                                      <p:to>
                                        <a:srgbClr val="FFFF66"/>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7">
                                            <p:txEl>
                                              <p:pRg st="0" end="0"/>
                                            </p:txEl>
                                          </p:spTgt>
                                        </p:tgtEl>
                                        <p:attrNameLst>
                                          <p:attrName>style.visibility</p:attrName>
                                        </p:attrNameLst>
                                      </p:cBhvr>
                                      <p:to>
                                        <p:strVal val="visible"/>
                                      </p:to>
                                    </p:set>
                                    <p:anim calcmode="lin" valueType="num">
                                      <p:cBhvr>
                                        <p:cTn id="19" dur="500" fill="hold"/>
                                        <p:tgtEl>
                                          <p:spTgt spid="32777">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3277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2777">
                                            <p:txEl>
                                              <p:pRg st="1" end="1"/>
                                            </p:txEl>
                                          </p:spTgt>
                                        </p:tgtEl>
                                        <p:attrNameLst>
                                          <p:attrName>style.visibility</p:attrName>
                                        </p:attrNameLst>
                                      </p:cBhvr>
                                      <p:to>
                                        <p:strVal val="visible"/>
                                      </p:to>
                                    </p:set>
                                    <p:anim calcmode="lin" valueType="num">
                                      <p:cBhvr>
                                        <p:cTn id="23" dur="500" fill="hold"/>
                                        <p:tgtEl>
                                          <p:spTgt spid="32777">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327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2778">
                                            <p:txEl>
                                              <p:pRg st="0" end="0"/>
                                            </p:txEl>
                                          </p:spTgt>
                                        </p:tgtEl>
                                        <p:attrNameLst>
                                          <p:attrName>style.visibility</p:attrName>
                                        </p:attrNameLst>
                                      </p:cBhvr>
                                      <p:to>
                                        <p:strVal val="visible"/>
                                      </p:to>
                                    </p:set>
                                    <p:anim calcmode="lin" valueType="num">
                                      <p:cBhvr>
                                        <p:cTn id="29" dur="500" fill="hold"/>
                                        <p:tgtEl>
                                          <p:spTgt spid="327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32778">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2778">
                                            <p:txEl>
                                              <p:pRg st="1" end="1"/>
                                            </p:txEl>
                                          </p:spTgt>
                                        </p:tgtEl>
                                        <p:attrNameLst>
                                          <p:attrName>style.visibility</p:attrName>
                                        </p:attrNameLst>
                                      </p:cBhvr>
                                      <p:to>
                                        <p:strVal val="visible"/>
                                      </p:to>
                                    </p:set>
                                    <p:anim calcmode="lin" valueType="num">
                                      <p:cBhvr>
                                        <p:cTn id="33" dur="500" fill="hold"/>
                                        <p:tgtEl>
                                          <p:spTgt spid="32778">
                                            <p:txEl>
                                              <p:pRg st="1" end="1"/>
                                            </p:txEl>
                                          </p:spTgt>
                                        </p:tgtEl>
                                        <p:attrNameLst>
                                          <p:attrName>ppt_x</p:attrName>
                                        </p:attrNameLst>
                                      </p:cBhvr>
                                      <p:tavLst>
                                        <p:tav tm="0">
                                          <p:val>
                                            <p:strVal val="#ppt_x"/>
                                          </p:val>
                                        </p:tav>
                                        <p:tav tm="100000">
                                          <p:val>
                                            <p:strVal val="#ppt_x"/>
                                          </p:val>
                                        </p:tav>
                                      </p:tavLst>
                                    </p:anim>
                                    <p:anim calcmode="lin" valueType="num">
                                      <p:cBhvr>
                                        <p:cTn id="34" dur="500" fill="hold"/>
                                        <p:tgtEl>
                                          <p:spTgt spid="327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2771">
                                            <p:txEl>
                                              <p:pRg st="0" end="0"/>
                                            </p:txEl>
                                          </p:spTgt>
                                        </p:tgtEl>
                                        <p:attrNameLst>
                                          <p:attrName>style.visibility</p:attrName>
                                        </p:attrNameLst>
                                      </p:cBhvr>
                                      <p:to>
                                        <p:strVal val="visible"/>
                                      </p:to>
                                    </p:set>
                                    <p:anim calcmode="lin" valueType="num">
                                      <p:cBhvr>
                                        <p:cTn id="39"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32771">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771">
                                            <p:txEl>
                                              <p:pRg st="1" end="1"/>
                                            </p:txEl>
                                          </p:spTgt>
                                        </p:tgtEl>
                                        <p:attrNameLst>
                                          <p:attrName>style.visibility</p:attrName>
                                        </p:attrNameLst>
                                      </p:cBhvr>
                                      <p:to>
                                        <p:strVal val="visible"/>
                                      </p:to>
                                    </p:set>
                                    <p:anim calcmode="lin" valueType="num">
                                      <p:cBhvr>
                                        <p:cTn id="43"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44" dur="500" fill="hold"/>
                                        <p:tgtEl>
                                          <p:spTgt spid="327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2779">
                                            <p:txEl>
                                              <p:pRg st="0" end="0"/>
                                            </p:txEl>
                                          </p:spTgt>
                                        </p:tgtEl>
                                        <p:attrNameLst>
                                          <p:attrName>style.visibility</p:attrName>
                                        </p:attrNameLst>
                                      </p:cBhvr>
                                      <p:to>
                                        <p:strVal val="visible"/>
                                      </p:to>
                                    </p:set>
                                    <p:anim calcmode="lin" valueType="num">
                                      <p:cBhvr>
                                        <p:cTn id="49" dur="500" fill="hold"/>
                                        <p:tgtEl>
                                          <p:spTgt spid="3277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2779">
                                            <p:txEl>
                                              <p:pRg st="0" end="0"/>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2779">
                                            <p:txEl>
                                              <p:pRg st="1" end="1"/>
                                            </p:txEl>
                                          </p:spTgt>
                                        </p:tgtEl>
                                        <p:attrNameLst>
                                          <p:attrName>style.visibility</p:attrName>
                                        </p:attrNameLst>
                                      </p:cBhvr>
                                      <p:to>
                                        <p:strVal val="visible"/>
                                      </p:to>
                                    </p:set>
                                    <p:anim calcmode="lin" valueType="num">
                                      <p:cBhvr>
                                        <p:cTn id="53" dur="500" fill="hold"/>
                                        <p:tgtEl>
                                          <p:spTgt spid="32779">
                                            <p:txEl>
                                              <p:pRg st="1" end="1"/>
                                            </p:txEl>
                                          </p:spTgt>
                                        </p:tgtEl>
                                        <p:attrNameLst>
                                          <p:attrName>ppt_x</p:attrName>
                                        </p:attrNameLst>
                                      </p:cBhvr>
                                      <p:tavLst>
                                        <p:tav tm="0">
                                          <p:val>
                                            <p:strVal val="#ppt_x"/>
                                          </p:val>
                                        </p:tav>
                                        <p:tav tm="100000">
                                          <p:val>
                                            <p:strVal val="#ppt_x"/>
                                          </p:val>
                                        </p:tav>
                                      </p:tavLst>
                                    </p:anim>
                                    <p:anim calcmode="lin" valueType="num">
                                      <p:cBhvr>
                                        <p:cTn id="54" dur="500" fill="hold"/>
                                        <p:tgtEl>
                                          <p:spTgt spid="327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2776"/>
                                        </p:tgtEl>
                                        <p:attrNameLst>
                                          <p:attrName>style.visibility</p:attrName>
                                        </p:attrNameLst>
                                      </p:cBhvr>
                                      <p:to>
                                        <p:strVal val="visible"/>
                                      </p:to>
                                    </p:set>
                                    <p:anim calcmode="lin" valueType="num">
                                      <p:cBhvr>
                                        <p:cTn id="59" dur="500" fill="hold"/>
                                        <p:tgtEl>
                                          <p:spTgt spid="32776"/>
                                        </p:tgtEl>
                                        <p:attrNameLst>
                                          <p:attrName>ppt_x</p:attrName>
                                        </p:attrNameLst>
                                      </p:cBhvr>
                                      <p:tavLst>
                                        <p:tav tm="0">
                                          <p:val>
                                            <p:strVal val="#ppt_x"/>
                                          </p:val>
                                        </p:tav>
                                        <p:tav tm="100000">
                                          <p:val>
                                            <p:strVal val="#ppt_x"/>
                                          </p:val>
                                        </p:tav>
                                      </p:tavLst>
                                    </p:anim>
                                    <p:anim calcmode="lin" valueType="num">
                                      <p:cBhvr>
                                        <p:cTn id="60" dur="500" fill="hold"/>
                                        <p:tgtEl>
                                          <p:spTgt spid="3277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2775"/>
                                        </p:tgtEl>
                                        <p:attrNameLst>
                                          <p:attrName>style.visibility</p:attrName>
                                        </p:attrNameLst>
                                      </p:cBhvr>
                                      <p:to>
                                        <p:strVal val="visible"/>
                                      </p:to>
                                    </p:set>
                                    <p:anim calcmode="lin" valueType="num">
                                      <p:cBhvr>
                                        <p:cTn id="65" dur="500" fill="hold"/>
                                        <p:tgtEl>
                                          <p:spTgt spid="32775"/>
                                        </p:tgtEl>
                                        <p:attrNameLst>
                                          <p:attrName>ppt_x</p:attrName>
                                        </p:attrNameLst>
                                      </p:cBhvr>
                                      <p:tavLst>
                                        <p:tav tm="0">
                                          <p:val>
                                            <p:strVal val="#ppt_x"/>
                                          </p:val>
                                        </p:tav>
                                        <p:tav tm="100000">
                                          <p:val>
                                            <p:strVal val="#ppt_x"/>
                                          </p:val>
                                        </p:tav>
                                      </p:tavLst>
                                    </p:anim>
                                    <p:anim calcmode="lin" valueType="num">
                                      <p:cBhvr>
                                        <p:cTn id="66"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P spid="32774" grpId="0" bldLvl="0" animBg="1"/>
      <p:bldP spid="32775" grpId="0"/>
      <p:bldP spid="3277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636588" y="2814638"/>
            <a:ext cx="6921500" cy="457200"/>
          </a:xfrm>
          <a:prstGeom prst="rect">
            <a:avLst/>
          </a:prstGeom>
          <a:noFill/>
          <a:ln w="9525">
            <a:noFill/>
            <a:miter lim="800000"/>
          </a:ln>
        </p:spPr>
        <p:txBody>
          <a:bodyPr>
            <a:spAutoFit/>
          </a:bodyPr>
          <a:lstStyle/>
          <a:p>
            <a:pPr algn="just">
              <a:buFont typeface="Arial" panose="020B0604020202020204" pitchFamily="34" charset="0"/>
              <a:buNone/>
            </a:pPr>
            <a:endParaRPr lang="zh-CN" altLang="zh-CN" sz="2400">
              <a:latin typeface="Times New Roman" panose="02020603050405020304" pitchFamily="18" charset="0"/>
            </a:endParaRPr>
          </a:p>
        </p:txBody>
      </p:sp>
      <p:sp>
        <p:nvSpPr>
          <p:cNvPr id="33795" name="Rectangle 3"/>
          <p:cNvSpPr>
            <a:spLocks noChangeArrowheads="1"/>
          </p:cNvSpPr>
          <p:nvPr/>
        </p:nvSpPr>
        <p:spPr bwMode="auto">
          <a:xfrm flipH="1">
            <a:off x="352425" y="1038225"/>
            <a:ext cx="552450" cy="4524375"/>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200">
                <a:solidFill>
                  <a:srgbClr val="FF0000"/>
                </a:solidFill>
                <a:latin typeface="黑体" panose="02010609060101010101" pitchFamily="49" charset="-122"/>
                <a:ea typeface="黑体" panose="02010609060101010101" pitchFamily="49" charset="-122"/>
              </a:rPr>
              <a:t>赞美腰鼓  赞扬后生</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33796" name="Rectangle 4"/>
          <p:cNvSpPr>
            <a:spLocks noChangeArrowheads="1"/>
          </p:cNvSpPr>
          <p:nvPr/>
        </p:nvSpPr>
        <p:spPr bwMode="auto">
          <a:xfrm>
            <a:off x="1146175" y="1489075"/>
            <a:ext cx="501650" cy="954088"/>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有力</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33797" name="Rectangle 5"/>
          <p:cNvSpPr>
            <a:spLocks noChangeArrowheads="1"/>
          </p:cNvSpPr>
          <p:nvPr/>
        </p:nvSpPr>
        <p:spPr bwMode="auto">
          <a:xfrm>
            <a:off x="1146175" y="2767013"/>
            <a:ext cx="501650" cy="954087"/>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响声</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33798" name="Rectangle 6"/>
          <p:cNvSpPr>
            <a:spLocks noChangeArrowheads="1"/>
          </p:cNvSpPr>
          <p:nvPr/>
        </p:nvSpPr>
        <p:spPr bwMode="auto">
          <a:xfrm>
            <a:off x="1146175" y="4127500"/>
            <a:ext cx="501650" cy="954088"/>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搏击</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33799" name="AutoShape 7"/>
          <p:cNvSpPr/>
          <p:nvPr/>
        </p:nvSpPr>
        <p:spPr bwMode="auto">
          <a:xfrm>
            <a:off x="865188" y="1290638"/>
            <a:ext cx="354012" cy="4040187"/>
          </a:xfrm>
          <a:prstGeom prst="leftBrace">
            <a:avLst>
              <a:gd name="adj1" fmla="val 46601"/>
              <a:gd name="adj2" fmla="val 50000"/>
            </a:avLst>
          </a:prstGeom>
          <a:noFill/>
          <a:ln w="38100">
            <a:solidFill>
              <a:srgbClr val="92D050"/>
            </a:solidFill>
            <a:round/>
          </a:ln>
        </p:spPr>
        <p:txBody>
          <a:bodyPr wrap="none" anchor="ctr"/>
          <a:lstStyle/>
          <a:p>
            <a:pPr>
              <a:buFont typeface="Arial" panose="020B0604020202020204" pitchFamily="34" charset="0"/>
              <a:buNone/>
            </a:pPr>
            <a:endParaRPr lang="zh-CN" altLang="en-US" sz="2400">
              <a:latin typeface="Times New Roman" panose="02020603050405020304" pitchFamily="18" charset="0"/>
            </a:endParaRPr>
          </a:p>
        </p:txBody>
      </p:sp>
      <p:sp>
        <p:nvSpPr>
          <p:cNvPr id="33800" name="Rectangle 8"/>
          <p:cNvSpPr>
            <a:spLocks noChangeArrowheads="1"/>
          </p:cNvSpPr>
          <p:nvPr/>
        </p:nvSpPr>
        <p:spPr bwMode="auto">
          <a:xfrm>
            <a:off x="1795463" y="1298575"/>
            <a:ext cx="6126162" cy="4044950"/>
          </a:xfrm>
          <a:prstGeom prst="rect">
            <a:avLst/>
          </a:prstGeom>
          <a:noFill/>
          <a:ln w="9525">
            <a:noFill/>
            <a:miter lim="800000"/>
          </a:ln>
        </p:spPr>
        <p:txBody>
          <a:bodyPr>
            <a:spAutoFit/>
          </a:bodyPr>
          <a:lstStyle/>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力大：</a:t>
            </a:r>
            <a:r>
              <a:rPr lang="zh-CN" altLang="en-US" sz="2400" b="1">
                <a:latin typeface="Times New Roman" panose="02020603050405020304" pitchFamily="18" charset="0"/>
              </a:rPr>
              <a:t>使冰冷空气变燥热，阳光变飞溅</a:t>
            </a:r>
            <a:r>
              <a:rPr lang="zh-CN" altLang="zh-CN" sz="2400" b="1">
                <a:latin typeface="宋体" panose="02010600030101010101" pitchFamily="2" charset="-122"/>
              </a:rPr>
              <a:t>……</a:t>
            </a:r>
            <a:endParaRPr lang="zh-CN" altLang="zh-CN" sz="2400" b="1">
              <a:solidFill>
                <a:srgbClr val="0000FF"/>
              </a:solidFill>
              <a:latin typeface="宋体" panose="02010600030101010101" pitchFamily="2" charset="-122"/>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联想：</a:t>
            </a:r>
            <a:r>
              <a:rPr lang="zh-CN" altLang="en-US" sz="2400" b="1">
                <a:latin typeface="Times New Roman" panose="02020603050405020304" pitchFamily="18" charset="0"/>
              </a:rPr>
              <a:t>马鸣风萧、雷声闪电、大彻大悟</a:t>
            </a:r>
            <a:endParaRPr lang="zh-CN" altLang="en-US" sz="2400" b="1">
              <a:solidFill>
                <a:srgbClr val="0000FF"/>
              </a:solidFill>
              <a:latin typeface="Times New Roman" panose="02020603050405020304" pitchFamily="18" charset="0"/>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闯劲：</a:t>
            </a:r>
            <a:r>
              <a:rPr lang="zh-CN" altLang="en-US" sz="2400" b="1">
                <a:latin typeface="Times New Roman" panose="02020603050405020304" pitchFamily="18" charset="0"/>
              </a:rPr>
              <a:t>冲破束缚、挣脱羁绊、撞开闭塞</a:t>
            </a:r>
            <a:endParaRPr lang="zh-CN" altLang="en-US" sz="2400" b="1">
              <a:solidFill>
                <a:srgbClr val="0000FF"/>
              </a:solidFill>
              <a:latin typeface="Times New Roman" panose="02020603050405020304" pitchFamily="18" charset="0"/>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碰撞：山崖上、观众的心上、隆隆隆隆</a:t>
            </a:r>
            <a:endParaRPr lang="zh-CN" altLang="en-US" sz="2400" b="1">
              <a:solidFill>
                <a:schemeClr val="tx2"/>
              </a:solidFill>
              <a:latin typeface="Times New Roman" panose="02020603050405020304" pitchFamily="18" charset="0"/>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隆隆：豪壮抒情、严峻思索、犁尖翻起</a:t>
            </a:r>
            <a:r>
              <a:rPr lang="zh-CN" altLang="zh-CN" sz="2400" b="1">
                <a:solidFill>
                  <a:srgbClr val="0000FF"/>
                </a:solidFill>
                <a:latin typeface="宋体" panose="02010600030101010101" pitchFamily="2" charset="-122"/>
              </a:rPr>
              <a:t>……</a:t>
            </a:r>
            <a:endParaRPr lang="zh-CN" altLang="zh-CN" sz="2400" b="1">
              <a:solidFill>
                <a:schemeClr val="tx2"/>
              </a:solidFill>
              <a:latin typeface="宋体" panose="02010600030101010101" pitchFamily="2" charset="-122"/>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后生：</a:t>
            </a:r>
            <a:r>
              <a:rPr lang="zh-CN" altLang="en-US" sz="2400" b="1">
                <a:latin typeface="Times New Roman" panose="02020603050405020304" pitchFamily="18" charset="0"/>
              </a:rPr>
              <a:t>胳膊、腿、全身，有力地搏击着</a:t>
            </a:r>
            <a:endParaRPr lang="zh-CN" altLang="en-US" sz="2400" b="1">
              <a:solidFill>
                <a:srgbClr val="0000FF"/>
              </a:solidFill>
              <a:latin typeface="Times New Roman" panose="02020603050405020304" pitchFamily="18" charset="0"/>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感受：</a:t>
            </a:r>
            <a:r>
              <a:rPr lang="zh-CN" altLang="en-US" sz="2400" b="1">
                <a:latin typeface="Times New Roman" panose="02020603050405020304" pitchFamily="18" charset="0"/>
              </a:rPr>
              <a:t>生命的存在、活跃和强盛</a:t>
            </a:r>
            <a:endParaRPr lang="zh-CN" altLang="en-US" sz="2400" b="1">
              <a:latin typeface="Times New Roman" panose="02020603050405020304" pitchFamily="18" charset="0"/>
            </a:endParaRPr>
          </a:p>
          <a:p>
            <a:pPr>
              <a:lnSpc>
                <a:spcPct val="90000"/>
              </a:lnSpc>
              <a:spcBef>
                <a:spcPct val="50000"/>
              </a:spcBef>
              <a:buFont typeface="Arial" panose="020B0604020202020204" pitchFamily="34" charset="0"/>
              <a:buNone/>
            </a:pPr>
            <a:r>
              <a:rPr lang="zh-CN" altLang="en-US" sz="2400" b="1">
                <a:solidFill>
                  <a:srgbClr val="0000FF"/>
                </a:solidFill>
                <a:latin typeface="Times New Roman" panose="02020603050405020304" pitchFamily="18" charset="0"/>
              </a:rPr>
              <a:t>黄土高原：</a:t>
            </a:r>
            <a:r>
              <a:rPr lang="zh-CN" altLang="en-US" sz="2400" b="1">
                <a:latin typeface="Times New Roman" panose="02020603050405020304" pitchFamily="18" charset="0"/>
              </a:rPr>
              <a:t>才能承受惊心动魄的搏击</a:t>
            </a:r>
            <a:endParaRPr lang="zh-CN" altLang="en-US" sz="2400" b="1">
              <a:latin typeface="Times New Roman" panose="02020603050405020304" pitchFamily="18" charset="0"/>
            </a:endParaRPr>
          </a:p>
        </p:txBody>
      </p:sp>
      <p:sp>
        <p:nvSpPr>
          <p:cNvPr id="33801" name="Rectangle 9"/>
          <p:cNvSpPr>
            <a:spLocks noChangeArrowheads="1"/>
          </p:cNvSpPr>
          <p:nvPr/>
        </p:nvSpPr>
        <p:spPr bwMode="auto">
          <a:xfrm>
            <a:off x="8159750" y="1341438"/>
            <a:ext cx="633413" cy="4030662"/>
          </a:xfrm>
          <a:prstGeom prst="rect">
            <a:avLst/>
          </a:prstGeom>
          <a:noFill/>
          <a:ln w="9525">
            <a:noFill/>
            <a:miter lim="800000"/>
          </a:ln>
        </p:spPr>
        <p:txBody>
          <a:bodyPr>
            <a:spAutoFit/>
          </a:bodyPr>
          <a:lstStyle/>
          <a:p>
            <a:pPr>
              <a:buFont typeface="Arial" panose="020B0604020202020204" pitchFamily="34" charset="0"/>
              <a:buNone/>
            </a:pPr>
            <a:r>
              <a:rPr lang="zh-CN" altLang="en-US" sz="3200">
                <a:solidFill>
                  <a:srgbClr val="FF0000"/>
                </a:solidFill>
                <a:latin typeface="黑体" panose="02010609060101010101" pitchFamily="49" charset="-122"/>
                <a:ea typeface="黑体" panose="02010609060101010101" pitchFamily="49" charset="-122"/>
              </a:rPr>
              <a:t>象征奇伟磅礴  力量</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33802" name="AutoShape 10"/>
          <p:cNvSpPr/>
          <p:nvPr/>
        </p:nvSpPr>
        <p:spPr bwMode="auto">
          <a:xfrm>
            <a:off x="7791450" y="1330325"/>
            <a:ext cx="304800" cy="4032250"/>
          </a:xfrm>
          <a:prstGeom prst="rightBrace">
            <a:avLst>
              <a:gd name="adj1" fmla="val 58000"/>
              <a:gd name="adj2" fmla="val 50000"/>
            </a:avLst>
          </a:prstGeom>
          <a:noFill/>
          <a:ln w="38100">
            <a:solidFill>
              <a:srgbClr val="92D050"/>
            </a:solidFill>
            <a:round/>
          </a:ln>
        </p:spPr>
        <p:txBody>
          <a:bodyPr wrap="none" anchor="ctr"/>
          <a:lstStyle/>
          <a:p>
            <a:pPr>
              <a:buFont typeface="Arial" panose="020B0604020202020204" pitchFamily="34" charset="0"/>
              <a:buNone/>
            </a:pPr>
            <a:endParaRPr lang="zh-CN" altLang="en-US" sz="2400">
              <a:latin typeface="Times New Roman" panose="02020603050405020304" pitchFamily="18"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delay="0"/>
                                  </p:end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ppt_x</p:attrName>
                                        </p:attrNameLst>
                                      </p:cBhvr>
                                      <p:tavLst>
                                        <p:tav tm="0">
                                          <p:val>
                                            <p:strVal val="0-#ppt_w/2"/>
                                          </p:val>
                                        </p:tav>
                                        <p:tav tm="100000">
                                          <p:val>
                                            <p:strVal val="#ppt_x"/>
                                          </p:val>
                                        </p:tav>
                                      </p:tavLst>
                                    </p:anim>
                                    <p:anim calcmode="lin" valueType="num">
                                      <p:cBhvr>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p:cTn id="13" dur="500" fill="hold"/>
                                        <p:tgtEl>
                                          <p:spTgt spid="33795"/>
                                        </p:tgtEl>
                                        <p:attrNameLst>
                                          <p:attrName>ppt_x</p:attrName>
                                        </p:attrNameLst>
                                      </p:cBhvr>
                                      <p:tavLst>
                                        <p:tav tm="0">
                                          <p:val>
                                            <p:strVal val="0-#ppt_w/2"/>
                                          </p:val>
                                        </p:tav>
                                        <p:tav tm="100000">
                                          <p:val>
                                            <p:strVal val="#ppt_x"/>
                                          </p:val>
                                        </p:tav>
                                      </p:tavLst>
                                    </p:anim>
                                    <p:anim calcmode="lin" valueType="num">
                                      <p:cBhvr>
                                        <p:cTn id="14"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3799"/>
                                        </p:tgtEl>
                                        <p:attrNameLst>
                                          <p:attrName>style.visibility</p:attrName>
                                        </p:attrNameLst>
                                      </p:cBhvr>
                                      <p:to>
                                        <p:strVal val="visible"/>
                                      </p:to>
                                    </p:set>
                                    <p:animEffect transition="in" filter="wipe(left)">
                                      <p:cBhvr>
                                        <p:cTn id="19" dur="500"/>
                                        <p:tgtEl>
                                          <p:spTgt spid="33799"/>
                                        </p:tgtEl>
                                      </p:cBhvr>
                                    </p:animEffect>
                                  </p:childTnLst>
                                  <p:subTnLst>
                                    <p:animClr clrSpc="rgb" dir="cw">
                                      <p:cBhvr override="childStyle">
                                        <p:cTn dur="1" fill="hold" display="0" masterRel="nextClick" afterEffect="1"/>
                                        <p:tgtEl>
                                          <p:spTgt spid="33799"/>
                                        </p:tgtEl>
                                        <p:attrNameLst>
                                          <p:attrName>ppt_c</p:attrName>
                                        </p:attrNameLst>
                                      </p:cBhvr>
                                      <p:to>
                                        <a:srgbClr val="FFFF66"/>
                                      </p:to>
                                    </p:animClr>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3796"/>
                                        </p:tgtEl>
                                        <p:attrNameLst>
                                          <p:attrName>style.visibility</p:attrName>
                                        </p:attrNameLst>
                                      </p:cBhvr>
                                      <p:to>
                                        <p:strVal val="visible"/>
                                      </p:to>
                                    </p:set>
                                    <p:anim calcmode="lin" valueType="num">
                                      <p:cBhvr>
                                        <p:cTn id="24" dur="500" fill="hold"/>
                                        <p:tgtEl>
                                          <p:spTgt spid="33796"/>
                                        </p:tgtEl>
                                        <p:attrNameLst>
                                          <p:attrName>ppt_x</p:attrName>
                                        </p:attrNameLst>
                                      </p:cBhvr>
                                      <p:tavLst>
                                        <p:tav tm="0">
                                          <p:val>
                                            <p:strVal val="0-#ppt_w/2"/>
                                          </p:val>
                                        </p:tav>
                                        <p:tav tm="100000">
                                          <p:val>
                                            <p:strVal val="#ppt_x"/>
                                          </p:val>
                                        </p:tav>
                                      </p:tavLst>
                                    </p:anim>
                                    <p:anim calcmode="lin" valueType="num">
                                      <p:cBhvr>
                                        <p:cTn id="25" dur="500" fill="hold"/>
                                        <p:tgtEl>
                                          <p:spTgt spid="3379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p:cTn id="30" dur="500" fill="hold"/>
                                        <p:tgtEl>
                                          <p:spTgt spid="33797"/>
                                        </p:tgtEl>
                                        <p:attrNameLst>
                                          <p:attrName>ppt_x</p:attrName>
                                        </p:attrNameLst>
                                      </p:cBhvr>
                                      <p:tavLst>
                                        <p:tav tm="0">
                                          <p:val>
                                            <p:strVal val="0-#ppt_w/2"/>
                                          </p:val>
                                        </p:tav>
                                        <p:tav tm="100000">
                                          <p:val>
                                            <p:strVal val="#ppt_x"/>
                                          </p:val>
                                        </p:tav>
                                      </p:tavLst>
                                    </p:anim>
                                    <p:anim calcmode="lin" valueType="num">
                                      <p:cBhvr>
                                        <p:cTn id="31" dur="5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3798"/>
                                        </p:tgtEl>
                                        <p:attrNameLst>
                                          <p:attrName>style.visibility</p:attrName>
                                        </p:attrNameLst>
                                      </p:cBhvr>
                                      <p:to>
                                        <p:strVal val="visible"/>
                                      </p:to>
                                    </p:set>
                                    <p:anim calcmode="lin" valueType="num">
                                      <p:cBhvr>
                                        <p:cTn id="36" dur="500" fill="hold"/>
                                        <p:tgtEl>
                                          <p:spTgt spid="33798"/>
                                        </p:tgtEl>
                                        <p:attrNameLst>
                                          <p:attrName>ppt_x</p:attrName>
                                        </p:attrNameLst>
                                      </p:cBhvr>
                                      <p:tavLst>
                                        <p:tav tm="0">
                                          <p:val>
                                            <p:strVal val="0-#ppt_w/2"/>
                                          </p:val>
                                        </p:tav>
                                        <p:tav tm="100000">
                                          <p:val>
                                            <p:strVal val="#ppt_x"/>
                                          </p:val>
                                        </p:tav>
                                      </p:tavLst>
                                    </p:anim>
                                    <p:anim calcmode="lin" valueType="num">
                                      <p:cBhvr>
                                        <p:cTn id="37" dur="500" fill="hold"/>
                                        <p:tgtEl>
                                          <p:spTgt spid="3379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3800">
                                            <p:txEl>
                                              <p:pRg st="0" end="0"/>
                                            </p:txEl>
                                          </p:spTgt>
                                        </p:tgtEl>
                                        <p:attrNameLst>
                                          <p:attrName>style.visibility</p:attrName>
                                        </p:attrNameLst>
                                      </p:cBhvr>
                                      <p:to>
                                        <p:strVal val="visible"/>
                                      </p:to>
                                    </p:set>
                                    <p:anim calcmode="lin" valueType="num">
                                      <p:cBhvr>
                                        <p:cTn id="42" dur="500" fill="hold"/>
                                        <p:tgtEl>
                                          <p:spTgt spid="3380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3800">
                                            <p:txEl>
                                              <p:pRg st="0" end="0"/>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3800">
                                            <p:txEl>
                                              <p:pRg st="1" end="1"/>
                                            </p:txEl>
                                          </p:spTgt>
                                        </p:tgtEl>
                                        <p:attrNameLst>
                                          <p:attrName>style.visibility</p:attrName>
                                        </p:attrNameLst>
                                      </p:cBhvr>
                                      <p:to>
                                        <p:strVal val="visible"/>
                                      </p:to>
                                    </p:set>
                                    <p:anim calcmode="lin" valueType="num">
                                      <p:cBhvr>
                                        <p:cTn id="46" dur="500" fill="hold"/>
                                        <p:tgtEl>
                                          <p:spTgt spid="33800">
                                            <p:txEl>
                                              <p:pRg st="1" end="1"/>
                                            </p:txEl>
                                          </p:spTgt>
                                        </p:tgtEl>
                                        <p:attrNameLst>
                                          <p:attrName>ppt_x</p:attrName>
                                        </p:attrNameLst>
                                      </p:cBhvr>
                                      <p:tavLst>
                                        <p:tav tm="0">
                                          <p:val>
                                            <p:strVal val="#ppt_x"/>
                                          </p:val>
                                        </p:tav>
                                        <p:tav tm="100000">
                                          <p:val>
                                            <p:strVal val="#ppt_x"/>
                                          </p:val>
                                        </p:tav>
                                      </p:tavLst>
                                    </p:anim>
                                    <p:anim calcmode="lin" valueType="num">
                                      <p:cBhvr>
                                        <p:cTn id="47" dur="500" fill="hold"/>
                                        <p:tgtEl>
                                          <p:spTgt spid="33800">
                                            <p:txEl>
                                              <p:pRg st="1" end="1"/>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3800">
                                            <p:txEl>
                                              <p:pRg st="2" end="2"/>
                                            </p:txEl>
                                          </p:spTgt>
                                        </p:tgtEl>
                                        <p:attrNameLst>
                                          <p:attrName>style.visibility</p:attrName>
                                        </p:attrNameLst>
                                      </p:cBhvr>
                                      <p:to>
                                        <p:strVal val="visible"/>
                                      </p:to>
                                    </p:set>
                                    <p:anim calcmode="lin" valueType="num">
                                      <p:cBhvr>
                                        <p:cTn id="50" dur="500" fill="hold"/>
                                        <p:tgtEl>
                                          <p:spTgt spid="33800">
                                            <p:txEl>
                                              <p:pRg st="2" end="2"/>
                                            </p:txEl>
                                          </p:spTgt>
                                        </p:tgtEl>
                                        <p:attrNameLst>
                                          <p:attrName>ppt_x</p:attrName>
                                        </p:attrNameLst>
                                      </p:cBhvr>
                                      <p:tavLst>
                                        <p:tav tm="0">
                                          <p:val>
                                            <p:strVal val="#ppt_x"/>
                                          </p:val>
                                        </p:tav>
                                        <p:tav tm="100000">
                                          <p:val>
                                            <p:strVal val="#ppt_x"/>
                                          </p:val>
                                        </p:tav>
                                      </p:tavLst>
                                    </p:anim>
                                    <p:anim calcmode="lin" valueType="num">
                                      <p:cBhvr>
                                        <p:cTn id="51" dur="500" fill="hold"/>
                                        <p:tgtEl>
                                          <p:spTgt spid="338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3800">
                                            <p:txEl>
                                              <p:pRg st="3" end="3"/>
                                            </p:txEl>
                                          </p:spTgt>
                                        </p:tgtEl>
                                        <p:attrNameLst>
                                          <p:attrName>style.visibility</p:attrName>
                                        </p:attrNameLst>
                                      </p:cBhvr>
                                      <p:to>
                                        <p:strVal val="visible"/>
                                      </p:to>
                                    </p:set>
                                    <p:anim calcmode="lin" valueType="num">
                                      <p:cBhvr>
                                        <p:cTn id="56" dur="500" fill="hold"/>
                                        <p:tgtEl>
                                          <p:spTgt spid="33800">
                                            <p:txEl>
                                              <p:pRg st="3" end="3"/>
                                            </p:txEl>
                                          </p:spTgt>
                                        </p:tgtEl>
                                        <p:attrNameLst>
                                          <p:attrName>ppt_x</p:attrName>
                                        </p:attrNameLst>
                                      </p:cBhvr>
                                      <p:tavLst>
                                        <p:tav tm="0">
                                          <p:val>
                                            <p:strVal val="#ppt_x"/>
                                          </p:val>
                                        </p:tav>
                                        <p:tav tm="100000">
                                          <p:val>
                                            <p:strVal val="#ppt_x"/>
                                          </p:val>
                                        </p:tav>
                                      </p:tavLst>
                                    </p:anim>
                                    <p:anim calcmode="lin" valueType="num">
                                      <p:cBhvr>
                                        <p:cTn id="57" dur="500" fill="hold"/>
                                        <p:tgtEl>
                                          <p:spTgt spid="33800">
                                            <p:txEl>
                                              <p:pRg st="3" end="3"/>
                                            </p:txEl>
                                          </p:spTgt>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33800">
                                            <p:txEl>
                                              <p:pRg st="4" end="4"/>
                                            </p:txEl>
                                          </p:spTgt>
                                        </p:tgtEl>
                                        <p:attrNameLst>
                                          <p:attrName>style.visibility</p:attrName>
                                        </p:attrNameLst>
                                      </p:cBhvr>
                                      <p:to>
                                        <p:strVal val="visible"/>
                                      </p:to>
                                    </p:set>
                                    <p:anim calcmode="lin" valueType="num">
                                      <p:cBhvr>
                                        <p:cTn id="60" dur="500" fill="hold"/>
                                        <p:tgtEl>
                                          <p:spTgt spid="33800">
                                            <p:txEl>
                                              <p:pRg st="4" end="4"/>
                                            </p:txEl>
                                          </p:spTgt>
                                        </p:tgtEl>
                                        <p:attrNameLst>
                                          <p:attrName>ppt_x</p:attrName>
                                        </p:attrNameLst>
                                      </p:cBhvr>
                                      <p:tavLst>
                                        <p:tav tm="0">
                                          <p:val>
                                            <p:strVal val="#ppt_x"/>
                                          </p:val>
                                        </p:tav>
                                        <p:tav tm="100000">
                                          <p:val>
                                            <p:strVal val="#ppt_x"/>
                                          </p:val>
                                        </p:tav>
                                      </p:tavLst>
                                    </p:anim>
                                    <p:anim calcmode="lin" valueType="num">
                                      <p:cBhvr>
                                        <p:cTn id="61" dur="500" fill="hold"/>
                                        <p:tgtEl>
                                          <p:spTgt spid="338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3800">
                                            <p:txEl>
                                              <p:pRg st="5" end="5"/>
                                            </p:txEl>
                                          </p:spTgt>
                                        </p:tgtEl>
                                        <p:attrNameLst>
                                          <p:attrName>style.visibility</p:attrName>
                                        </p:attrNameLst>
                                      </p:cBhvr>
                                      <p:to>
                                        <p:strVal val="visible"/>
                                      </p:to>
                                    </p:set>
                                    <p:anim calcmode="lin" valueType="num">
                                      <p:cBhvr>
                                        <p:cTn id="66" dur="500" fill="hold"/>
                                        <p:tgtEl>
                                          <p:spTgt spid="33800">
                                            <p:txEl>
                                              <p:pRg st="5" end="5"/>
                                            </p:txEl>
                                          </p:spTgt>
                                        </p:tgtEl>
                                        <p:attrNameLst>
                                          <p:attrName>ppt_x</p:attrName>
                                        </p:attrNameLst>
                                      </p:cBhvr>
                                      <p:tavLst>
                                        <p:tav tm="0">
                                          <p:val>
                                            <p:strVal val="#ppt_x"/>
                                          </p:val>
                                        </p:tav>
                                        <p:tav tm="100000">
                                          <p:val>
                                            <p:strVal val="#ppt_x"/>
                                          </p:val>
                                        </p:tav>
                                      </p:tavLst>
                                    </p:anim>
                                    <p:anim calcmode="lin" valueType="num">
                                      <p:cBhvr>
                                        <p:cTn id="67" dur="500" fill="hold"/>
                                        <p:tgtEl>
                                          <p:spTgt spid="33800">
                                            <p:txEl>
                                              <p:pRg st="5" end="5"/>
                                            </p:txEl>
                                          </p:spTgt>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33800">
                                            <p:txEl>
                                              <p:pRg st="6" end="6"/>
                                            </p:txEl>
                                          </p:spTgt>
                                        </p:tgtEl>
                                        <p:attrNameLst>
                                          <p:attrName>style.visibility</p:attrName>
                                        </p:attrNameLst>
                                      </p:cBhvr>
                                      <p:to>
                                        <p:strVal val="visible"/>
                                      </p:to>
                                    </p:set>
                                    <p:anim calcmode="lin" valueType="num">
                                      <p:cBhvr>
                                        <p:cTn id="70" dur="500" fill="hold"/>
                                        <p:tgtEl>
                                          <p:spTgt spid="33800">
                                            <p:txEl>
                                              <p:pRg st="6" end="6"/>
                                            </p:txEl>
                                          </p:spTgt>
                                        </p:tgtEl>
                                        <p:attrNameLst>
                                          <p:attrName>ppt_x</p:attrName>
                                        </p:attrNameLst>
                                      </p:cBhvr>
                                      <p:tavLst>
                                        <p:tav tm="0">
                                          <p:val>
                                            <p:strVal val="#ppt_x"/>
                                          </p:val>
                                        </p:tav>
                                        <p:tav tm="100000">
                                          <p:val>
                                            <p:strVal val="#ppt_x"/>
                                          </p:val>
                                        </p:tav>
                                      </p:tavLst>
                                    </p:anim>
                                    <p:anim calcmode="lin" valueType="num">
                                      <p:cBhvr>
                                        <p:cTn id="71" dur="500" fill="hold"/>
                                        <p:tgtEl>
                                          <p:spTgt spid="33800">
                                            <p:txEl>
                                              <p:pRg st="6" end="6"/>
                                            </p:txEl>
                                          </p:spTgt>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33800">
                                            <p:txEl>
                                              <p:pRg st="7" end="7"/>
                                            </p:txEl>
                                          </p:spTgt>
                                        </p:tgtEl>
                                        <p:attrNameLst>
                                          <p:attrName>style.visibility</p:attrName>
                                        </p:attrNameLst>
                                      </p:cBhvr>
                                      <p:to>
                                        <p:strVal val="visible"/>
                                      </p:to>
                                    </p:set>
                                    <p:anim calcmode="lin" valueType="num">
                                      <p:cBhvr>
                                        <p:cTn id="74" dur="500" fill="hold"/>
                                        <p:tgtEl>
                                          <p:spTgt spid="33800">
                                            <p:txEl>
                                              <p:pRg st="7" end="7"/>
                                            </p:txEl>
                                          </p:spTgt>
                                        </p:tgtEl>
                                        <p:attrNameLst>
                                          <p:attrName>ppt_x</p:attrName>
                                        </p:attrNameLst>
                                      </p:cBhvr>
                                      <p:tavLst>
                                        <p:tav tm="0">
                                          <p:val>
                                            <p:strVal val="#ppt_x"/>
                                          </p:val>
                                        </p:tav>
                                        <p:tav tm="100000">
                                          <p:val>
                                            <p:strVal val="#ppt_x"/>
                                          </p:val>
                                        </p:tav>
                                      </p:tavLst>
                                    </p:anim>
                                    <p:anim calcmode="lin" valueType="num">
                                      <p:cBhvr>
                                        <p:cTn id="75" dur="500" fill="hold"/>
                                        <p:tgtEl>
                                          <p:spTgt spid="3380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3802"/>
                                        </p:tgtEl>
                                        <p:attrNameLst>
                                          <p:attrName>style.visibility</p:attrName>
                                        </p:attrNameLst>
                                      </p:cBhvr>
                                      <p:to>
                                        <p:strVal val="visible"/>
                                      </p:to>
                                    </p:set>
                                    <p:anim calcmode="lin" valueType="num">
                                      <p:cBhvr>
                                        <p:cTn id="80" dur="500" fill="hold"/>
                                        <p:tgtEl>
                                          <p:spTgt spid="33802"/>
                                        </p:tgtEl>
                                        <p:attrNameLst>
                                          <p:attrName>ppt_x</p:attrName>
                                        </p:attrNameLst>
                                      </p:cBhvr>
                                      <p:tavLst>
                                        <p:tav tm="0">
                                          <p:val>
                                            <p:strVal val="#ppt_x"/>
                                          </p:val>
                                        </p:tav>
                                        <p:tav tm="100000">
                                          <p:val>
                                            <p:strVal val="#ppt_x"/>
                                          </p:val>
                                        </p:tav>
                                      </p:tavLst>
                                    </p:anim>
                                    <p:anim calcmode="lin" valueType="num">
                                      <p:cBhvr>
                                        <p:cTn id="81" dur="500" fill="hold"/>
                                        <p:tgtEl>
                                          <p:spTgt spid="33802"/>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3801"/>
                                        </p:tgtEl>
                                        <p:attrNameLst>
                                          <p:attrName>style.visibility</p:attrName>
                                        </p:attrNameLst>
                                      </p:cBhvr>
                                      <p:to>
                                        <p:strVal val="visible"/>
                                      </p:to>
                                    </p:set>
                                    <p:anim calcmode="lin" valueType="num">
                                      <p:cBhvr>
                                        <p:cTn id="86" dur="500" fill="hold"/>
                                        <p:tgtEl>
                                          <p:spTgt spid="33801"/>
                                        </p:tgtEl>
                                        <p:attrNameLst>
                                          <p:attrName>ppt_x</p:attrName>
                                        </p:attrNameLst>
                                      </p:cBhvr>
                                      <p:tavLst>
                                        <p:tav tm="0">
                                          <p:val>
                                            <p:strVal val="#ppt_x"/>
                                          </p:val>
                                        </p:tav>
                                        <p:tav tm="100000">
                                          <p:val>
                                            <p:strVal val="#ppt_x"/>
                                          </p:val>
                                        </p:tav>
                                      </p:tavLst>
                                    </p:anim>
                                    <p:anim calcmode="lin" valueType="num">
                                      <p:cBhvr>
                                        <p:cTn id="87" dur="500" fill="hold"/>
                                        <p:tgtEl>
                                          <p:spTgt spid="338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P spid="33796" grpId="0"/>
      <p:bldP spid="33797" grpId="0"/>
      <p:bldP spid="33798" grpId="0"/>
      <p:bldP spid="33799" grpId="0" bldLvl="0" animBg="1"/>
      <p:bldP spid="33801" grpId="0"/>
      <p:bldP spid="3380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6980" name="Text Box 4"/>
          <p:cNvSpPr txBox="1">
            <a:spLocks noChangeArrowheads="1"/>
          </p:cNvSpPr>
          <p:nvPr/>
        </p:nvSpPr>
        <p:spPr bwMode="auto">
          <a:xfrm>
            <a:off x="242888" y="3898900"/>
            <a:ext cx="8648700" cy="1876425"/>
          </a:xfrm>
          <a:prstGeom prst="rect">
            <a:avLst/>
          </a:prstGeom>
          <a:noFill/>
          <a:ln w="9525">
            <a:noFill/>
            <a:miter lim="800000"/>
          </a:ln>
        </p:spPr>
        <p:txBody>
          <a:bodyPr>
            <a:spAutoFit/>
          </a:bodyPr>
          <a:lstStyle/>
          <a:p>
            <a:pPr>
              <a:spcBef>
                <a:spcPct val="50000"/>
              </a:spcBef>
              <a:buFont typeface="Arial" panose="020B0604020202020204" pitchFamily="34" charset="0"/>
              <a:buNone/>
            </a:pPr>
            <a:r>
              <a:rPr lang="en-US" altLang="zh-CN" sz="3200" b="1">
                <a:solidFill>
                  <a:srgbClr val="3333CC"/>
                </a:solidFill>
              </a:rPr>
              <a:t>    </a:t>
            </a:r>
            <a:r>
              <a:rPr lang="en-US" altLang="zh-CN" sz="2800" b="1">
                <a:solidFill>
                  <a:srgbClr val="3333CC"/>
                </a:solidFill>
              </a:rPr>
              <a:t>   </a:t>
            </a:r>
            <a:r>
              <a:rPr lang="zh-CN" altLang="en-US" sz="2800" b="1">
                <a:solidFill>
                  <a:srgbClr val="0000FF"/>
                </a:solidFill>
                <a:latin typeface="楷体" panose="02010609060101010101" pitchFamily="49" charset="-122"/>
                <a:ea typeface="楷体" panose="02010609060101010101" pitchFamily="49" charset="-122"/>
              </a:rPr>
              <a:t>表现要冲破束缚、阻碍的强烈渴望。</a:t>
            </a:r>
            <a:r>
              <a:rPr lang="zh-CN" altLang="en-US" sz="2800" b="1">
                <a:latin typeface="楷体" panose="02010609060101010101" pitchFamily="49" charset="-122"/>
                <a:ea typeface="楷体" panose="02010609060101010101" pitchFamily="49" charset="-122"/>
              </a:rPr>
              <a:t>贫瘠的黄土地、困倦的生活，生活在这里的人们，物质上、精神上受到太多的压抑、羁绊。安塞腰鼓表现出挣脱、冲破、撞开这一切束缚的力量。</a:t>
            </a:r>
            <a:endParaRPr lang="zh-CN" altLang="en-US" sz="2800" b="1">
              <a:latin typeface="楷体" panose="02010609060101010101" pitchFamily="49" charset="-122"/>
              <a:ea typeface="楷体" panose="02010609060101010101" pitchFamily="49" charset="-122"/>
            </a:endParaRPr>
          </a:p>
        </p:txBody>
      </p:sp>
      <p:grpSp>
        <p:nvGrpSpPr>
          <p:cNvPr id="43010" name="组合 1"/>
          <p:cNvGrpSpPr/>
          <p:nvPr/>
        </p:nvGrpSpPr>
        <p:grpSpPr bwMode="auto">
          <a:xfrm>
            <a:off x="82550" y="411163"/>
            <a:ext cx="2319338" cy="700087"/>
            <a:chOff x="128588" y="635000"/>
            <a:chExt cx="2319337" cy="700088"/>
          </a:xfrm>
        </p:grpSpPr>
        <p:pic>
          <p:nvPicPr>
            <p:cNvPr id="43013" name="Picture 4" descr="未标题-1"/>
            <p:cNvPicPr>
              <a:picLocks noChangeAspect="1"/>
            </p:cNvPicPr>
            <p:nvPr/>
          </p:nvPicPr>
          <p:blipFill>
            <a:blip r:embed="rId1"/>
            <a:srcRect/>
            <a:stretch>
              <a:fillRect/>
            </a:stretch>
          </p:blipFill>
          <p:spPr bwMode="auto">
            <a:xfrm>
              <a:off x="128588" y="635000"/>
              <a:ext cx="2319337" cy="700088"/>
            </a:xfrm>
            <a:prstGeom prst="rect">
              <a:avLst/>
            </a:prstGeom>
            <a:noFill/>
            <a:ln w="9525">
              <a:noFill/>
              <a:miter lim="800000"/>
              <a:headEnd/>
              <a:tailEnd/>
            </a:ln>
          </p:spPr>
        </p:pic>
        <p:sp>
          <p:nvSpPr>
            <p:cNvPr id="43014" name="文本框 2"/>
            <p:cNvSpPr txBox="1">
              <a:spLocks noChangeArrowheads="1"/>
            </p:cNvSpPr>
            <p:nvPr/>
          </p:nvSpPr>
          <p:spPr bwMode="auto">
            <a:xfrm>
              <a:off x="665163" y="711200"/>
              <a:ext cx="1714500" cy="522288"/>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主题探究</a:t>
              </a:r>
              <a:endParaRPr lang="zh-CN" altLang="en-US" sz="2800" b="1">
                <a:solidFill>
                  <a:srgbClr val="0099CC"/>
                </a:solidFill>
                <a:latin typeface="黑体" panose="02010609060101010101" pitchFamily="49" charset="-122"/>
                <a:ea typeface="黑体" panose="02010609060101010101" pitchFamily="49" charset="-122"/>
              </a:endParaRPr>
            </a:p>
          </p:txBody>
        </p:sp>
      </p:grpSp>
      <p:sp>
        <p:nvSpPr>
          <p:cNvPr id="6" name="矩形 5"/>
          <p:cNvSpPr/>
          <p:nvPr/>
        </p:nvSpPr>
        <p:spPr>
          <a:xfrm>
            <a:off x="261938" y="1447800"/>
            <a:ext cx="7156450" cy="954088"/>
          </a:xfrm>
          <a:prstGeom prst="rect">
            <a:avLst/>
          </a:prstGeom>
        </p:spPr>
        <p:txBody>
          <a:bodyPr>
            <a:spAutoFit/>
          </a:bodyPr>
          <a:lstStyle/>
          <a:p>
            <a:pPr>
              <a:buFont typeface="Arial" panose="020B0604020202020204" pitchFamily="34" charset="0"/>
              <a:buNone/>
              <a:defRPr/>
            </a:pPr>
            <a:r>
              <a:rPr lang="zh-CN" altLang="en-US" sz="2800" b="1" dirty="0">
                <a:latin typeface="Arial" panose="020B0604020202020204"/>
                <a:ea typeface="宋体" panose="02010600030101010101" pitchFamily="2" charset="-122"/>
                <a:cs typeface="+mj-cs"/>
              </a:rPr>
              <a:t>这篇文章歌颂了什么？（主题）</a:t>
            </a:r>
            <a:br>
              <a:rPr lang="zh-CN" altLang="en-US" sz="2800" b="1" dirty="0">
                <a:latin typeface="Arial" panose="020B0604020202020204"/>
                <a:ea typeface="宋体" panose="02010600030101010101" pitchFamily="2" charset="-122"/>
                <a:cs typeface="+mj-cs"/>
              </a:rPr>
            </a:br>
            <a:r>
              <a:rPr lang="zh-CN" altLang="en-US" sz="2800" b="1" dirty="0">
                <a:latin typeface="Arial" panose="020B0604020202020204"/>
                <a:ea typeface="宋体" panose="02010600030101010101" pitchFamily="2" charset="-122"/>
                <a:cs typeface="+mj-cs"/>
              </a:rPr>
              <a:t>作者通过安塞腰鼓想要表达了什么？</a:t>
            </a:r>
            <a:endParaRPr lang="zh-CN" altLang="en-US" sz="2800" b="1" dirty="0">
              <a:latin typeface="Arial" panose="020B0604020202020204"/>
              <a:ea typeface="宋体" panose="02010600030101010101" pitchFamily="2" charset="-122"/>
              <a:cs typeface="+mj-cs"/>
            </a:endParaRPr>
          </a:p>
        </p:txBody>
      </p:sp>
      <p:sp>
        <p:nvSpPr>
          <p:cNvPr id="29701" name="矩形 8"/>
          <p:cNvSpPr>
            <a:spLocks noChangeArrowheads="1"/>
          </p:cNvSpPr>
          <p:nvPr/>
        </p:nvSpPr>
        <p:spPr bwMode="auto">
          <a:xfrm>
            <a:off x="261938" y="2736850"/>
            <a:ext cx="8629650" cy="953135"/>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0033CC"/>
                </a:solidFill>
              </a:rPr>
              <a:t>        </a:t>
            </a:r>
            <a:r>
              <a:rPr lang="zh-CN" altLang="en-US" sz="2800" b="1">
                <a:solidFill>
                  <a:srgbClr val="0000FF"/>
                </a:solidFill>
                <a:latin typeface="楷体" panose="02010609060101010101" pitchFamily="49" charset="-122"/>
                <a:ea typeface="楷体" panose="02010609060101010101" pitchFamily="49" charset="-122"/>
              </a:rPr>
              <a:t>歌颂生命中奔腾的力量</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rPr>
              <a:t>由西北汉子热情奔放的腰鼓表现出来。</a:t>
            </a:r>
            <a:endParaRPr lang="zh-CN" altLang="en-US">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ppt_x</p:attrName>
                                        </p:attrNameLst>
                                      </p:cBhvr>
                                      <p:tavLst>
                                        <p:tav tm="0">
                                          <p:val>
                                            <p:strVal val="1+#ppt_w/2"/>
                                          </p:val>
                                        </p:tav>
                                        <p:tav tm="100000">
                                          <p:val>
                                            <p:strVal val="#ppt_x"/>
                                          </p:val>
                                        </p:tav>
                                      </p:tavLst>
                                    </p:anim>
                                    <p:anim calcmode="lin" valueType="num">
                                      <p:cBhvr>
                                        <p:cTn id="8" dur="500" fill="hold"/>
                                        <p:tgtEl>
                                          <p:spTgt spid="2970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6980"/>
                                        </p:tgtEl>
                                        <p:attrNameLst>
                                          <p:attrName>style.visibility</p:attrName>
                                        </p:attrNameLst>
                                      </p:cBhvr>
                                      <p:to>
                                        <p:strVal val="visible"/>
                                      </p:to>
                                    </p:set>
                                    <p:anim calcmode="lin" valueType="num">
                                      <p:cBhvr>
                                        <p:cTn id="13" dur="500" fill="hold"/>
                                        <p:tgtEl>
                                          <p:spTgt spid="126980"/>
                                        </p:tgtEl>
                                        <p:attrNameLst>
                                          <p:attrName>ppt_x</p:attrName>
                                        </p:attrNameLst>
                                      </p:cBhvr>
                                      <p:tavLst>
                                        <p:tav tm="0">
                                          <p:val>
                                            <p:strVal val="1+#ppt_w/2"/>
                                          </p:val>
                                        </p:tav>
                                        <p:tav tm="100000">
                                          <p:val>
                                            <p:strVal val="#ppt_x"/>
                                          </p:val>
                                        </p:tav>
                                      </p:tavLst>
                                    </p:anim>
                                    <p:anim calcmode="lin" valueType="num">
                                      <p:cBhvr>
                                        <p:cTn id="14" dur="500" fill="hold"/>
                                        <p:tgtEl>
                                          <p:spTgt spid="12698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p:bldP spid="2970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内容占位符 2"/>
          <p:cNvSpPr>
            <a:spLocks noGrp="1"/>
          </p:cNvSpPr>
          <p:nvPr>
            <p:ph idx="1"/>
          </p:nvPr>
        </p:nvSpPr>
        <p:spPr>
          <a:xfrm>
            <a:off x="939800" y="1628775"/>
            <a:ext cx="7265988" cy="2933700"/>
          </a:xfrm>
        </p:spPr>
        <p:txBody>
          <a:bodyPr>
            <a:normAutofit lnSpcReduction="20000"/>
          </a:bodyPr>
          <a:lstStyle/>
          <a:p>
            <a:pPr marL="0" indent="0" eaLnBrk="1" hangingPunct="1">
              <a:lnSpc>
                <a:spcPct val="150000"/>
              </a:lnSpc>
              <a:spcBef>
                <a:spcPts val="100"/>
              </a:spcBef>
              <a:buFont typeface="Arial" panose="020B0604020202020204" pitchFamily="34" charset="0"/>
              <a:buNone/>
              <a:defRPr/>
            </a:pPr>
            <a:r>
              <a:rPr lang="zh-CN" altLang="en-US" sz="2800" smtClean="0">
                <a:solidFill>
                  <a:srgbClr val="007A77"/>
                </a:solidFill>
                <a:latin typeface="黑体" panose="02010609060101010101" pitchFamily="49" charset="-122"/>
                <a:ea typeface="黑体" panose="02010609060101010101" pitchFamily="49" charset="-122"/>
              </a:rPr>
              <a:t>从用词方面说：</a:t>
            </a:r>
            <a:r>
              <a:rPr lang="zh-CN" altLang="en-US" sz="2800" b="1" smtClean="0">
                <a:solidFill>
                  <a:srgbClr val="FF0000"/>
                </a:solidFill>
                <a:latin typeface="黑体" panose="02010609060101010101" pitchFamily="49" charset="-122"/>
                <a:ea typeface="黑体" panose="02010609060101010101" pitchFamily="49" charset="-122"/>
              </a:rPr>
              <a:t>叠词、反义词</a:t>
            </a:r>
            <a:r>
              <a:rPr lang="zh-CN" altLang="en-US" sz="2800" smtClean="0">
                <a:solidFill>
                  <a:srgbClr val="007A77"/>
                </a:solidFill>
                <a:latin typeface="黑体" panose="02010609060101010101" pitchFamily="49" charset="-122"/>
                <a:ea typeface="黑体" panose="02010609060101010101" pitchFamily="49" charset="-122"/>
              </a:rPr>
              <a:t>的运用</a:t>
            </a:r>
            <a:br>
              <a:rPr lang="zh-CN" altLang="en-US" sz="2800" smtClean="0">
                <a:solidFill>
                  <a:srgbClr val="007A77"/>
                </a:solidFill>
                <a:latin typeface="黑体" panose="02010609060101010101" pitchFamily="49" charset="-122"/>
                <a:ea typeface="黑体" panose="02010609060101010101" pitchFamily="49" charset="-122"/>
              </a:rPr>
            </a:br>
            <a:r>
              <a:rPr lang="zh-CN" altLang="en-US" sz="2800" smtClean="0">
                <a:solidFill>
                  <a:srgbClr val="007A77"/>
                </a:solidFill>
                <a:latin typeface="黑体" panose="02010609060101010101" pitchFamily="49" charset="-122"/>
                <a:ea typeface="黑体" panose="02010609060101010101" pitchFamily="49" charset="-122"/>
              </a:rPr>
              <a:t>从句式上说：</a:t>
            </a:r>
            <a:r>
              <a:rPr lang="zh-CN" altLang="en-US" sz="2800" smtClean="0">
                <a:latin typeface="黑体" panose="02010609060101010101" pitchFamily="49" charset="-122"/>
                <a:ea typeface="黑体" panose="02010609060101010101" pitchFamily="49" charset="-122"/>
              </a:rPr>
              <a:t>铿锵的</a:t>
            </a:r>
            <a:r>
              <a:rPr lang="zh-CN" altLang="en-US" sz="2800" b="1" smtClean="0">
                <a:solidFill>
                  <a:srgbClr val="FF0000"/>
                </a:solidFill>
                <a:latin typeface="黑体" panose="02010609060101010101" pitchFamily="49" charset="-122"/>
                <a:ea typeface="黑体" panose="02010609060101010101" pitchFamily="49" charset="-122"/>
              </a:rPr>
              <a:t>短句、独词句</a:t>
            </a:r>
            <a:br>
              <a:rPr lang="zh-CN" altLang="en-US" sz="2800" smtClean="0">
                <a:solidFill>
                  <a:srgbClr val="CC0099"/>
                </a:solidFill>
                <a:latin typeface="黑体" panose="02010609060101010101" pitchFamily="49" charset="-122"/>
                <a:ea typeface="黑体" panose="02010609060101010101" pitchFamily="49" charset="-122"/>
              </a:rPr>
            </a:br>
            <a:r>
              <a:rPr lang="zh-CN" altLang="en-US" sz="2800" smtClean="0">
                <a:solidFill>
                  <a:srgbClr val="007A77"/>
                </a:solidFill>
                <a:latin typeface="黑体" panose="02010609060101010101" pitchFamily="49" charset="-122"/>
                <a:ea typeface="黑体" panose="02010609060101010101" pitchFamily="49" charset="-122"/>
              </a:rPr>
              <a:t>从修辞上说：</a:t>
            </a:r>
            <a:r>
              <a:rPr lang="zh-CN" altLang="en-US" sz="2800" b="1" smtClean="0">
                <a:solidFill>
                  <a:srgbClr val="FF0000"/>
                </a:solidFill>
                <a:latin typeface="黑体" panose="02010609060101010101" pitchFamily="49" charset="-122"/>
                <a:ea typeface="黑体" panose="02010609060101010101" pitchFamily="49" charset="-122"/>
              </a:rPr>
              <a:t>比喻、排比、反复</a:t>
            </a:r>
            <a:endParaRPr lang="zh-CN" altLang="en-US" sz="2800" smtClean="0">
              <a:latin typeface="黑体" panose="02010609060101010101" pitchFamily="49" charset="-122"/>
              <a:ea typeface="黑体" panose="02010609060101010101" pitchFamily="49" charset="-122"/>
            </a:endParaRPr>
          </a:p>
          <a:p>
            <a:pPr marL="0" indent="0" eaLnBrk="1" hangingPunct="1">
              <a:lnSpc>
                <a:spcPct val="150000"/>
              </a:lnSpc>
              <a:spcBef>
                <a:spcPts val="100"/>
              </a:spcBef>
              <a:buFont typeface="Arial" panose="020B0604020202020204" pitchFamily="34" charset="0"/>
              <a:buNone/>
              <a:defRPr/>
            </a:pPr>
            <a:r>
              <a:rPr lang="zh-CN" altLang="en-US" sz="2800" smtClean="0">
                <a:solidFill>
                  <a:srgbClr val="007A77"/>
                </a:solidFill>
                <a:latin typeface="黑体" panose="02010609060101010101" pitchFamily="49" charset="-122"/>
                <a:ea typeface="黑体" panose="02010609060101010101" pitchFamily="49" charset="-122"/>
              </a:rPr>
              <a:t>      </a:t>
            </a:r>
            <a:r>
              <a:rPr lang="zh-CN" altLang="en-US" sz="2500" smtClean="0">
                <a:solidFill>
                  <a:srgbClr val="007A77"/>
                </a:solidFill>
                <a:latin typeface="黑体" panose="02010609060101010101" pitchFamily="49" charset="-122"/>
                <a:ea typeface="黑体" panose="02010609060101010101" pitchFamily="49" charset="-122"/>
              </a:rPr>
              <a:t>（有句内部、句与句、段与段之间的排比）</a:t>
            </a:r>
            <a:endParaRPr lang="en-US" altLang="zh-CN" sz="2500" smtClean="0">
              <a:solidFill>
                <a:srgbClr val="007A77"/>
              </a:solidFill>
              <a:latin typeface="黑体" panose="02010609060101010101" pitchFamily="49" charset="-122"/>
              <a:ea typeface="黑体" panose="02010609060101010101" pitchFamily="49" charset="-122"/>
            </a:endParaRPr>
          </a:p>
          <a:p>
            <a:pPr marL="0" indent="0" eaLnBrk="1" hangingPunct="1">
              <a:lnSpc>
                <a:spcPct val="150000"/>
              </a:lnSpc>
              <a:spcBef>
                <a:spcPts val="100"/>
              </a:spcBef>
              <a:buFont typeface="Arial" panose="020B0604020202020204" pitchFamily="34" charset="0"/>
              <a:buNone/>
              <a:defRPr/>
            </a:pPr>
            <a:r>
              <a:rPr lang="zh-CN" altLang="en-US" sz="2800" smtClean="0">
                <a:solidFill>
                  <a:srgbClr val="007A77"/>
                </a:solidFill>
                <a:latin typeface="黑体" panose="02010609060101010101" pitchFamily="49" charset="-122"/>
                <a:ea typeface="黑体" panose="02010609060101010101" pitchFamily="49" charset="-122"/>
              </a:rPr>
              <a:t>从写法上说：</a:t>
            </a:r>
            <a:r>
              <a:rPr lang="zh-CN" altLang="en-US" sz="2800" b="1" smtClean="0">
                <a:solidFill>
                  <a:srgbClr val="FF0000"/>
                </a:solidFill>
                <a:latin typeface="黑体" panose="02010609060101010101" pitchFamily="49" charset="-122"/>
                <a:ea typeface="黑体" panose="02010609060101010101" pitchFamily="49" charset="-122"/>
              </a:rPr>
              <a:t>以动衬静</a:t>
            </a:r>
            <a:endParaRPr lang="zh-CN" altLang="en-US" sz="2800" b="1" smtClean="0">
              <a:solidFill>
                <a:srgbClr val="FF0000"/>
              </a:solidFill>
              <a:latin typeface="黑体" panose="02010609060101010101" pitchFamily="49" charset="-122"/>
              <a:ea typeface="黑体" panose="02010609060101010101" pitchFamily="49" charset="-122"/>
            </a:endParaRPr>
          </a:p>
        </p:txBody>
      </p:sp>
      <p:grpSp>
        <p:nvGrpSpPr>
          <p:cNvPr id="44034" name="组合 1"/>
          <p:cNvGrpSpPr/>
          <p:nvPr/>
        </p:nvGrpSpPr>
        <p:grpSpPr bwMode="auto">
          <a:xfrm>
            <a:off x="82550" y="411163"/>
            <a:ext cx="2319338" cy="700087"/>
            <a:chOff x="128588" y="635000"/>
            <a:chExt cx="2319337" cy="700088"/>
          </a:xfrm>
        </p:grpSpPr>
        <p:pic>
          <p:nvPicPr>
            <p:cNvPr id="44036" name="Picture 4" descr="未标题-1"/>
            <p:cNvPicPr>
              <a:picLocks noChangeAspect="1"/>
            </p:cNvPicPr>
            <p:nvPr/>
          </p:nvPicPr>
          <p:blipFill>
            <a:blip r:embed="rId1"/>
            <a:srcRect/>
            <a:stretch>
              <a:fillRect/>
            </a:stretch>
          </p:blipFill>
          <p:spPr bwMode="auto">
            <a:xfrm>
              <a:off x="128588" y="635000"/>
              <a:ext cx="2319337" cy="700088"/>
            </a:xfrm>
            <a:prstGeom prst="rect">
              <a:avLst/>
            </a:prstGeom>
            <a:noFill/>
            <a:ln w="9525">
              <a:noFill/>
              <a:miter lim="800000"/>
              <a:headEnd/>
              <a:tailEnd/>
            </a:ln>
          </p:spPr>
        </p:pic>
        <p:sp>
          <p:nvSpPr>
            <p:cNvPr id="44037" name="文本框 2"/>
            <p:cNvSpPr txBox="1">
              <a:spLocks noChangeArrowheads="1"/>
            </p:cNvSpPr>
            <p:nvPr/>
          </p:nvSpPr>
          <p:spPr bwMode="auto">
            <a:xfrm>
              <a:off x="665163" y="711200"/>
              <a:ext cx="1714500" cy="522288"/>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写作技巧</a:t>
              </a:r>
              <a:endParaRPr lang="zh-CN" altLang="en-US" sz="2800" b="1">
                <a:solidFill>
                  <a:srgbClr val="0099CC"/>
                </a:solidFill>
                <a:latin typeface="黑体" panose="02010609060101010101" pitchFamily="49" charset="-122"/>
                <a:ea typeface="黑体" panose="02010609060101010101" pitchFamily="49" charset="-122"/>
              </a:endParaRPr>
            </a:p>
          </p:txBody>
        </p:sp>
      </p:grpSp>
      <p:sp>
        <p:nvSpPr>
          <p:cNvPr id="30724" name="Rectangle 5"/>
          <p:cNvSpPr>
            <a:spLocks noChangeArrowheads="1"/>
          </p:cNvSpPr>
          <p:nvPr/>
        </p:nvSpPr>
        <p:spPr bwMode="auto">
          <a:xfrm>
            <a:off x="1801813" y="5081588"/>
            <a:ext cx="5540375" cy="584200"/>
          </a:xfrm>
          <a:prstGeom prst="rect">
            <a:avLst/>
          </a:prstGeom>
          <a:noFill/>
          <a:ln w="9525">
            <a:noFill/>
            <a:miter lim="800000"/>
          </a:ln>
        </p:spPr>
        <p:txBody>
          <a:bodyPr anchor="b">
            <a:spAutoFit/>
          </a:bodyPr>
          <a:lstStyle/>
          <a:p>
            <a:pPr>
              <a:buFont typeface="Arial" panose="020B0604020202020204" pitchFamily="34" charset="0"/>
              <a:buNone/>
            </a:pPr>
            <a:r>
              <a:rPr lang="en-US" altLang="en-US" sz="3200">
                <a:solidFill>
                  <a:srgbClr val="FF0000"/>
                </a:solidFill>
                <a:ea typeface="黑体" panose="02010609060101010101" pitchFamily="49" charset="-122"/>
              </a:rPr>
              <a:t>内容和形式取得了完美的统一</a:t>
            </a:r>
            <a:endParaRPr lang="en-US" altLang="en-US" sz="3200">
              <a:solidFill>
                <a:srgbClr val="FF0000"/>
              </a:solidFill>
              <a:ea typeface="黑体" panose="02010609060101010101" pitchFamily="49" charset="-122"/>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4"/>
                                        </p:tgtEl>
                                        <p:attrNameLst>
                                          <p:attrName>style.visibility</p:attrName>
                                        </p:attrNameLst>
                                      </p:cBhvr>
                                      <p:to>
                                        <p:strVal val="visible"/>
                                      </p:to>
                                    </p:set>
                                    <p:anim calcmode="lin" valueType="num">
                                      <p:cBhvr additive="base">
                                        <p:cTn id="19" dur="500" fill="hold"/>
                                        <p:tgtEl>
                                          <p:spTgt spid="30724"/>
                                        </p:tgtEl>
                                        <p:attrNameLst>
                                          <p:attrName>ppt_x</p:attrName>
                                        </p:attrNameLst>
                                      </p:cBhvr>
                                      <p:tavLst>
                                        <p:tav tm="0">
                                          <p:val>
                                            <p:strVal val="#ppt_x"/>
                                          </p:val>
                                        </p:tav>
                                        <p:tav tm="100000">
                                          <p:val>
                                            <p:strVal val="#ppt_x"/>
                                          </p:val>
                                        </p:tav>
                                      </p:tavLst>
                                    </p:anim>
                                    <p:anim calcmode="lin" valueType="num">
                                      <p:cBhvr additive="base">
                                        <p:cTn id="20"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uiExpand="1" build="p"/>
      <p:bldP spid="307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文本框 4"/>
          <p:cNvSpPr txBox="1">
            <a:spLocks noChangeArrowheads="1"/>
          </p:cNvSpPr>
          <p:nvPr/>
        </p:nvSpPr>
        <p:spPr bwMode="auto">
          <a:xfrm>
            <a:off x="573088" y="1646238"/>
            <a:ext cx="7975600" cy="3498850"/>
          </a:xfrm>
          <a:prstGeom prst="rect">
            <a:avLst/>
          </a:prstGeom>
          <a:noFill/>
          <a:ln w="9525">
            <a:noFill/>
            <a:miter lim="800000"/>
          </a:ln>
        </p:spPr>
        <p:txBody>
          <a:bodyPr lIns="68580" tIns="34290" rIns="68580" bIns="34290">
            <a:spAutoFit/>
          </a:bodyPr>
          <a:lstStyle/>
          <a:p>
            <a:pPr>
              <a:lnSpc>
                <a:spcPct val="150000"/>
              </a:lnSpc>
              <a:buFont typeface="Arial" panose="020B0604020202020204" pitchFamily="34" charset="0"/>
              <a:buNone/>
            </a:pPr>
            <a:r>
              <a:rPr lang="zh-CN" altLang="zh-CN" sz="3000" b="1">
                <a:latin typeface="宋体" panose="02010600030101010101" pitchFamily="2" charset="-122"/>
              </a:rPr>
              <a:t>1.朗读课文，理解内容，学习本文</a:t>
            </a:r>
            <a:r>
              <a:rPr lang="zh-CN" altLang="zh-CN" sz="3000" b="1">
                <a:solidFill>
                  <a:srgbClr val="FF0000"/>
                </a:solidFill>
                <a:latin typeface="宋体" panose="02010600030101010101" pitchFamily="2" charset="-122"/>
              </a:rPr>
              <a:t>形神结合的语言</a:t>
            </a:r>
            <a:r>
              <a:rPr lang="zh-CN" altLang="zh-CN" sz="3000" b="1">
                <a:latin typeface="宋体" panose="02010600030101010101" pitchFamily="2" charset="-122"/>
              </a:rPr>
              <a:t>，感受安塞腰鼓的</a:t>
            </a:r>
            <a:r>
              <a:rPr lang="zh-CN" altLang="zh-CN" sz="3000" b="1">
                <a:solidFill>
                  <a:srgbClr val="FF0000"/>
                </a:solidFill>
                <a:latin typeface="宋体" panose="02010600030101010101" pitchFamily="2" charset="-122"/>
              </a:rPr>
              <a:t>磅礴</a:t>
            </a:r>
            <a:r>
              <a:rPr lang="zh-CN" altLang="zh-CN" sz="3000" b="1">
                <a:latin typeface="宋体" panose="02010600030101010101" pitchFamily="2" charset="-122"/>
              </a:rPr>
              <a:t>气势。</a:t>
            </a:r>
            <a:endParaRPr lang="zh-CN" altLang="zh-CN" sz="3000" b="1">
              <a:latin typeface="宋体" panose="02010600030101010101" pitchFamily="2" charset="-122"/>
            </a:endParaRPr>
          </a:p>
          <a:p>
            <a:pPr>
              <a:lnSpc>
                <a:spcPct val="150000"/>
              </a:lnSpc>
              <a:buFont typeface="Arial" panose="020B0604020202020204" pitchFamily="34" charset="0"/>
              <a:buNone/>
            </a:pPr>
            <a:r>
              <a:rPr lang="zh-CN" altLang="zh-CN" sz="3000" b="1">
                <a:latin typeface="宋体" panose="02010600030101010101" pitchFamily="2" charset="-122"/>
              </a:rPr>
              <a:t>2.体会文章的</a:t>
            </a:r>
            <a:r>
              <a:rPr lang="zh-CN" altLang="zh-CN" sz="3000" b="1">
                <a:solidFill>
                  <a:srgbClr val="FF0000"/>
                </a:solidFill>
                <a:latin typeface="宋体" panose="02010600030101010101" pitchFamily="2" charset="-122"/>
              </a:rPr>
              <a:t>形式美与内在美</a:t>
            </a:r>
            <a:r>
              <a:rPr lang="zh-CN" altLang="zh-CN" sz="3000" b="1">
                <a:latin typeface="宋体" panose="02010600030101010101" pitchFamily="2" charset="-122"/>
              </a:rPr>
              <a:t>，培养学生合作探究的能力。</a:t>
            </a:r>
            <a:endParaRPr lang="zh-CN" altLang="zh-CN" sz="3000" b="1">
              <a:latin typeface="宋体" panose="02010600030101010101" pitchFamily="2" charset="-122"/>
            </a:endParaRPr>
          </a:p>
          <a:p>
            <a:pPr>
              <a:lnSpc>
                <a:spcPct val="150000"/>
              </a:lnSpc>
              <a:buFont typeface="Arial" panose="020B0604020202020204" pitchFamily="34" charset="0"/>
              <a:buNone/>
            </a:pPr>
            <a:r>
              <a:rPr lang="zh-CN" altLang="zh-CN" sz="3000" b="1">
                <a:latin typeface="宋体" panose="02010600030101010101" pitchFamily="2" charset="-122"/>
              </a:rPr>
              <a:t>3.感受中华民族生命律动的厚重的</a:t>
            </a:r>
            <a:r>
              <a:rPr lang="zh-CN" altLang="zh-CN" sz="3000" b="1">
                <a:solidFill>
                  <a:srgbClr val="FF0000"/>
                </a:solidFill>
                <a:latin typeface="宋体" panose="02010600030101010101" pitchFamily="2" charset="-122"/>
              </a:rPr>
              <a:t>阳刚之美</a:t>
            </a:r>
            <a:r>
              <a:rPr lang="zh-CN" altLang="zh-CN" sz="3000" b="1">
                <a:latin typeface="宋体" panose="02010600030101010101" pitchFamily="2" charset="-122"/>
              </a:rPr>
              <a:t>。</a:t>
            </a:r>
            <a:endParaRPr lang="zh-CN" altLang="zh-CN" sz="3000" b="1">
              <a:latin typeface="宋体" panose="02010600030101010101" pitchFamily="2" charset="-122"/>
            </a:endParaRPr>
          </a:p>
        </p:txBody>
      </p:sp>
      <p:grpSp>
        <p:nvGrpSpPr>
          <p:cNvPr id="25602" name="Group 19"/>
          <p:cNvGrpSpPr/>
          <p:nvPr/>
        </p:nvGrpSpPr>
        <p:grpSpPr bwMode="auto">
          <a:xfrm>
            <a:off x="82550" y="411163"/>
            <a:ext cx="2319338" cy="700087"/>
            <a:chOff x="138" y="461"/>
            <a:chExt cx="1461" cy="441"/>
          </a:xfrm>
        </p:grpSpPr>
        <p:pic>
          <p:nvPicPr>
            <p:cNvPr id="25605" name="Picture 18" descr="未标题-1"/>
            <p:cNvPicPr>
              <a:picLocks noChangeAspect="1"/>
            </p:cNvPicPr>
            <p:nvPr/>
          </p:nvPicPr>
          <p:blipFill>
            <a:blip r:embed="rId1"/>
            <a:srcRect/>
            <a:stretch>
              <a:fillRect/>
            </a:stretch>
          </p:blipFill>
          <p:spPr bwMode="auto">
            <a:xfrm>
              <a:off x="138" y="461"/>
              <a:ext cx="1461" cy="441"/>
            </a:xfrm>
            <a:prstGeom prst="rect">
              <a:avLst/>
            </a:prstGeom>
            <a:noFill/>
            <a:ln w="9525">
              <a:noFill/>
              <a:miter lim="800000"/>
              <a:headEnd/>
              <a:tailEnd/>
            </a:ln>
          </p:spPr>
        </p:pic>
        <p:sp>
          <p:nvSpPr>
            <p:cNvPr id="25606" name="文本框 2"/>
            <p:cNvSpPr txBox="1">
              <a:spLocks noChangeArrowheads="1"/>
            </p:cNvSpPr>
            <p:nvPr/>
          </p:nvSpPr>
          <p:spPr bwMode="auto">
            <a:xfrm>
              <a:off x="476" y="509"/>
              <a:ext cx="1080" cy="326"/>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学习目标</a:t>
              </a:r>
              <a:endParaRPr lang="zh-CN" altLang="en-US" sz="2800" b="1">
                <a:solidFill>
                  <a:srgbClr val="0099CC"/>
                </a:solidFill>
                <a:latin typeface="黑体" panose="02010609060101010101" pitchFamily="49" charset="-122"/>
                <a:ea typeface="黑体" panose="02010609060101010101" pitchFamily="49" charset="-122"/>
              </a:endParaRPr>
            </a:p>
          </p:txBody>
        </p:sp>
      </p:grpSp>
      <p:sp>
        <p:nvSpPr>
          <p:cNvPr id="25603" name="AutoShape 14" descr="u=659003504,3790867401&amp;fm=214&amp;gp=0"/>
          <p:cNvSpPr>
            <a:spLocks noChangeAspect="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en-US"/>
          </a:p>
        </p:txBody>
      </p:sp>
      <p:sp>
        <p:nvSpPr>
          <p:cNvPr id="25604" name="AutoShape 16" descr="u=659003504,3790867401&amp;fm=214&amp;gp=0"/>
          <p:cNvSpPr>
            <a:spLocks noChangeAspect="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diamond(in)">
                                      <p:cBhvr>
                                        <p:cTn id="7" dur="2000"/>
                                        <p:tgtEl>
                                          <p:spTgt spid="25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文本框 1"/>
          <p:cNvSpPr txBox="1">
            <a:spLocks noChangeArrowheads="1"/>
          </p:cNvSpPr>
          <p:nvPr/>
        </p:nvSpPr>
        <p:spPr bwMode="auto">
          <a:xfrm>
            <a:off x="274638" y="2000250"/>
            <a:ext cx="8589962" cy="2654300"/>
          </a:xfrm>
          <a:prstGeom prst="rect">
            <a:avLst/>
          </a:prstGeom>
          <a:noFill/>
          <a:ln w="9525">
            <a:noFill/>
            <a:miter lim="800000"/>
          </a:ln>
        </p:spPr>
        <p:txBody>
          <a:bodyPr lIns="68580" tIns="34290" rIns="68580" bIns="34290">
            <a:spAutoFit/>
          </a:bodyPr>
          <a:lstStyle/>
          <a:p>
            <a:pPr>
              <a:lnSpc>
                <a:spcPct val="150000"/>
              </a:lnSpc>
              <a:buClr>
                <a:schemeClr val="hlink"/>
              </a:buClr>
              <a:buSzPct val="95000"/>
              <a:buFont typeface="Wingdings" panose="05000000000000000000" pitchFamily="2" charset="2"/>
              <a:buNone/>
            </a:pPr>
            <a:r>
              <a:rPr lang="zh-CN" altLang="en-US" sz="2800" b="1">
                <a:latin typeface="楷体" panose="02010609060101010101" pitchFamily="49" charset="-122"/>
                <a:ea typeface="楷体" panose="02010609060101010101" pitchFamily="49" charset="-122"/>
              </a:rPr>
              <a:t>    这是一篇描写抒情性散文，通过对安塞腰鼓的场面描写，歌颂了激荡的生命和磅礴的力量，这是生命和力量的宣泄，这是人情和自由的挥洒，这是中华民族和黄土高原特有的一种文明、一种文化。</a:t>
            </a:r>
            <a:endParaRPr lang="zh-CN" altLang="en-US" sz="2800" b="1">
              <a:latin typeface="楷体" panose="02010609060101010101" pitchFamily="49" charset="-122"/>
              <a:ea typeface="楷体" panose="02010609060101010101" pitchFamily="49" charset="-122"/>
            </a:endParaRPr>
          </a:p>
        </p:txBody>
      </p:sp>
      <p:grpSp>
        <p:nvGrpSpPr>
          <p:cNvPr id="45058" name="Group 3"/>
          <p:cNvGrpSpPr/>
          <p:nvPr/>
        </p:nvGrpSpPr>
        <p:grpSpPr bwMode="auto">
          <a:xfrm>
            <a:off x="82550" y="998538"/>
            <a:ext cx="2319338" cy="700087"/>
            <a:chOff x="138" y="461"/>
            <a:chExt cx="1461" cy="441"/>
          </a:xfrm>
        </p:grpSpPr>
        <p:pic>
          <p:nvPicPr>
            <p:cNvPr id="45059" name="Picture 4" descr="未标题-1"/>
            <p:cNvPicPr>
              <a:picLocks noChangeAspect="1"/>
            </p:cNvPicPr>
            <p:nvPr/>
          </p:nvPicPr>
          <p:blipFill>
            <a:blip r:embed="rId1"/>
            <a:srcRect/>
            <a:stretch>
              <a:fillRect/>
            </a:stretch>
          </p:blipFill>
          <p:spPr bwMode="auto">
            <a:xfrm>
              <a:off x="138" y="461"/>
              <a:ext cx="1461" cy="441"/>
            </a:xfrm>
            <a:prstGeom prst="rect">
              <a:avLst/>
            </a:prstGeom>
            <a:noFill/>
            <a:ln w="9525">
              <a:noFill/>
              <a:miter lim="800000"/>
              <a:headEnd/>
              <a:tailEnd/>
            </a:ln>
          </p:spPr>
        </p:pic>
        <p:sp>
          <p:nvSpPr>
            <p:cNvPr id="45060" name="文本框 2"/>
            <p:cNvSpPr txBox="1">
              <a:spLocks noChangeArrowheads="1"/>
            </p:cNvSpPr>
            <p:nvPr/>
          </p:nvSpPr>
          <p:spPr bwMode="auto">
            <a:xfrm>
              <a:off x="476" y="509"/>
              <a:ext cx="1080" cy="326"/>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课堂小结</a:t>
              </a:r>
              <a:endParaRPr lang="zh-CN" altLang="en-US" sz="2800" b="1">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7" name="Picture 4" descr="22"/>
          <p:cNvPicPr>
            <a:picLocks noChangeAspect="1"/>
          </p:cNvPicPr>
          <p:nvPr/>
        </p:nvPicPr>
        <p:blipFill>
          <a:blip r:embed="rId1"/>
          <a:srcRect/>
          <a:stretch>
            <a:fillRect/>
          </a:stretch>
        </p:blipFill>
        <p:spPr bwMode="auto">
          <a:xfrm>
            <a:off x="5684838" y="1276350"/>
            <a:ext cx="3189287" cy="2144713"/>
          </a:xfrm>
          <a:prstGeom prst="rect">
            <a:avLst/>
          </a:prstGeom>
          <a:noFill/>
          <a:ln w="9525">
            <a:noFill/>
            <a:miter lim="800000"/>
            <a:headEnd/>
            <a:tailEnd/>
          </a:ln>
        </p:spPr>
      </p:pic>
      <p:sp>
        <p:nvSpPr>
          <p:cNvPr id="6148" name="Rectangle 5"/>
          <p:cNvSpPr>
            <a:spLocks noChangeArrowheads="1"/>
          </p:cNvSpPr>
          <p:nvPr/>
        </p:nvSpPr>
        <p:spPr bwMode="auto">
          <a:xfrm>
            <a:off x="241300" y="1485900"/>
            <a:ext cx="5199063" cy="4092575"/>
          </a:xfrm>
          <a:prstGeom prst="rect">
            <a:avLst/>
          </a:prstGeom>
          <a:noFill/>
          <a:ln w="9525">
            <a:noFill/>
            <a:miter lim="800000"/>
          </a:ln>
        </p:spPr>
        <p:txBody>
          <a:bodyPr>
            <a:spAutoFit/>
          </a:bodyPr>
          <a:lstStyle/>
          <a:p>
            <a:pPr>
              <a:buFont typeface="Arial" panose="020B0604020202020204" pitchFamily="34" charset="0"/>
              <a:buNone/>
            </a:pPr>
            <a:r>
              <a:rPr lang="en-US" altLang="zh-CN" sz="2600">
                <a:solidFill>
                  <a:schemeClr val="bg1"/>
                </a:solidFill>
                <a:latin typeface="楷体" panose="02010609060101010101" pitchFamily="49" charset="-122"/>
                <a:ea typeface="楷体" panose="02010609060101010101" pitchFamily="49" charset="-122"/>
              </a:rPr>
              <a:t>   </a:t>
            </a:r>
            <a:r>
              <a:rPr lang="en-US" altLang="zh-CN" sz="2600">
                <a:latin typeface="楷体" panose="02010609060101010101" pitchFamily="49" charset="-122"/>
                <a:ea typeface="楷体" panose="02010609060101010101" pitchFamily="49" charset="-122"/>
              </a:rPr>
              <a:t> </a:t>
            </a:r>
            <a:r>
              <a:rPr lang="zh-CN" altLang="en-US" sz="2600" b="1">
                <a:latin typeface="楷体" panose="02010609060101010101" pitchFamily="49" charset="-122"/>
                <a:ea typeface="楷体" panose="02010609060101010101" pitchFamily="49" charset="-122"/>
              </a:rPr>
              <a:t>陕西省的</a:t>
            </a:r>
            <a:r>
              <a:rPr lang="zh-CN" altLang="en-US" sz="2600" b="1">
                <a:solidFill>
                  <a:srgbClr val="FF0000"/>
                </a:solidFill>
                <a:latin typeface="楷体" panose="02010609060101010101" pitchFamily="49" charset="-122"/>
                <a:ea typeface="楷体" panose="02010609060101010101" pitchFamily="49" charset="-122"/>
              </a:rPr>
              <a:t>安塞县</a:t>
            </a:r>
            <a:r>
              <a:rPr lang="zh-CN" altLang="en-US" sz="2600" b="1">
                <a:latin typeface="楷体" panose="02010609060101010101" pitchFamily="49" charset="-122"/>
                <a:ea typeface="楷体" panose="02010609060101010101" pitchFamily="49" charset="-122"/>
              </a:rPr>
              <a:t>素有“</a:t>
            </a:r>
            <a:r>
              <a:rPr lang="zh-CN" altLang="en-US" sz="2600" b="1">
                <a:solidFill>
                  <a:srgbClr val="FF0000"/>
                </a:solidFill>
                <a:latin typeface="楷体" panose="02010609060101010101" pitchFamily="49" charset="-122"/>
                <a:ea typeface="楷体" panose="02010609060101010101" pitchFamily="49" charset="-122"/>
              </a:rPr>
              <a:t>鼓之乡</a:t>
            </a:r>
            <a:r>
              <a:rPr lang="zh-CN" altLang="en-US" sz="2600" b="1">
                <a:latin typeface="楷体" panose="02010609060101010101" pitchFamily="49" charset="-122"/>
                <a:ea typeface="楷体" panose="02010609060101010101" pitchFamily="49" charset="-122"/>
              </a:rPr>
              <a:t>”的美称</a:t>
            </a:r>
            <a:r>
              <a:rPr lang="en-US" altLang="zh-CN" sz="2600" b="1">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安塞腰鼓</a:t>
            </a:r>
            <a:r>
              <a:rPr lang="zh-CN" altLang="en-US" sz="2600" b="1">
                <a:solidFill>
                  <a:srgbClr val="FF0000"/>
                </a:solidFill>
                <a:latin typeface="楷体" panose="02010609060101010101" pitchFamily="49" charset="-122"/>
                <a:ea typeface="楷体" panose="02010609060101010101" pitchFamily="49" charset="-122"/>
              </a:rPr>
              <a:t>场面宏大</a:t>
            </a:r>
            <a:r>
              <a:rPr lang="en-US" altLang="zh-CN" sz="2600" b="1">
                <a:latin typeface="楷体" panose="02010609060101010101" pitchFamily="49" charset="-122"/>
                <a:ea typeface="楷体" panose="02010609060101010101" pitchFamily="49" charset="-122"/>
              </a:rPr>
              <a:t>,</a:t>
            </a:r>
            <a:r>
              <a:rPr lang="zh-CN" altLang="en-US" sz="2600" b="1">
                <a:solidFill>
                  <a:srgbClr val="FF0000"/>
                </a:solidFill>
                <a:latin typeface="楷体" panose="02010609060101010101" pitchFamily="49" charset="-122"/>
                <a:ea typeface="楷体" panose="02010609060101010101" pitchFamily="49" charset="-122"/>
              </a:rPr>
              <a:t>动作奔放</a:t>
            </a:r>
            <a:r>
              <a:rPr lang="en-US" altLang="zh-CN" sz="2600" b="1">
                <a:latin typeface="楷体" panose="02010609060101010101" pitchFamily="49" charset="-122"/>
                <a:ea typeface="楷体" panose="02010609060101010101" pitchFamily="49" charset="-122"/>
              </a:rPr>
              <a:t>,</a:t>
            </a:r>
            <a:r>
              <a:rPr lang="zh-CN" altLang="en-US" sz="2600" b="1">
                <a:solidFill>
                  <a:srgbClr val="FF0000"/>
                </a:solidFill>
                <a:latin typeface="楷体" panose="02010609060101010101" pitchFamily="49" charset="-122"/>
                <a:ea typeface="楷体" panose="02010609060101010101" pitchFamily="49" charset="-122"/>
              </a:rPr>
              <a:t>节奏铿锵</a:t>
            </a:r>
            <a:r>
              <a:rPr lang="en-US" altLang="zh-CN" sz="2600" b="1">
                <a:latin typeface="楷体" panose="02010609060101010101" pitchFamily="49" charset="-122"/>
                <a:ea typeface="楷体" panose="02010609060101010101" pitchFamily="49" charset="-122"/>
              </a:rPr>
              <a:t>,</a:t>
            </a:r>
            <a:r>
              <a:rPr lang="zh-CN" altLang="en-US" sz="2600" b="1">
                <a:solidFill>
                  <a:srgbClr val="FF0000"/>
                </a:solidFill>
                <a:latin typeface="楷体" panose="02010609060101010101" pitchFamily="49" charset="-122"/>
                <a:ea typeface="楷体" panose="02010609060101010101" pitchFamily="49" charset="-122"/>
              </a:rPr>
              <a:t>人鼓合一</a:t>
            </a:r>
            <a:r>
              <a:rPr lang="en-US" altLang="zh-CN" sz="2600" b="1">
                <a:latin typeface="楷体" panose="02010609060101010101" pitchFamily="49" charset="-122"/>
                <a:ea typeface="楷体" panose="02010609060101010101" pitchFamily="49" charset="-122"/>
              </a:rPr>
              <a:t>,</a:t>
            </a:r>
            <a:r>
              <a:rPr lang="zh-CN" altLang="en-US" sz="2600" b="1">
                <a:solidFill>
                  <a:srgbClr val="FF0000"/>
                </a:solidFill>
                <a:latin typeface="楷体" panose="02010609060101010101" pitchFamily="49" charset="-122"/>
                <a:ea typeface="楷体" panose="02010609060101010101" pitchFamily="49" charset="-122"/>
              </a:rPr>
              <a:t>气势磅礴</a:t>
            </a:r>
            <a:r>
              <a:rPr lang="en-US" altLang="zh-CN" sz="2600" b="1">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是陕北高原特有的地域文化</a:t>
            </a:r>
            <a:r>
              <a:rPr lang="en-US" altLang="zh-CN" sz="2600" b="1">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也是陕北人</a:t>
            </a:r>
            <a:r>
              <a:rPr lang="zh-CN" altLang="en-US" sz="2600" b="1">
                <a:solidFill>
                  <a:srgbClr val="FF0000"/>
                </a:solidFill>
                <a:latin typeface="楷体" panose="02010609060101010101" pitchFamily="49" charset="-122"/>
                <a:ea typeface="楷体" panose="02010609060101010101" pitchFamily="49" charset="-122"/>
              </a:rPr>
              <a:t>精神风貌的象征</a:t>
            </a:r>
            <a:r>
              <a:rPr lang="zh-CN" altLang="en-US" sz="2600" b="1">
                <a:latin typeface="楷体" panose="02010609060101010101" pitchFamily="49" charset="-122"/>
                <a:ea typeface="楷体" panose="02010609060101010101" pitchFamily="49" charset="-122"/>
              </a:rPr>
              <a:t>。</a:t>
            </a:r>
            <a:endParaRPr lang="en-US" altLang="zh-CN" sz="2600" b="1">
              <a:latin typeface="楷体" panose="02010609060101010101" pitchFamily="49" charset="-122"/>
              <a:ea typeface="楷体" panose="02010609060101010101" pitchFamily="49" charset="-122"/>
            </a:endParaRPr>
          </a:p>
          <a:p>
            <a:pPr>
              <a:buFont typeface="Arial" panose="020B0604020202020204" pitchFamily="34" charset="0"/>
              <a:buNone/>
            </a:pPr>
            <a:r>
              <a:rPr lang="en-US" altLang="zh-CN" sz="2600" b="1">
                <a:latin typeface="楷体" panose="02010609060101010101" pitchFamily="49" charset="-122"/>
                <a:ea typeface="楷体" panose="02010609060101010101" pitchFamily="49" charset="-122"/>
              </a:rPr>
              <a:t>    </a:t>
            </a:r>
            <a:r>
              <a:rPr lang="zh-CN" altLang="en-US" sz="2600" b="1">
                <a:latin typeface="楷体" panose="02010609060101010101" pitchFamily="49" charset="-122"/>
                <a:ea typeface="楷体" panose="02010609060101010101" pitchFamily="49" charset="-122"/>
              </a:rPr>
              <a:t>在古代既是激励边关将士冲锋陷阵、浴血奋战的号角</a:t>
            </a:r>
            <a:r>
              <a:rPr lang="en-US" altLang="zh-CN" sz="2600" b="1">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也是将士凯旋的欢迎曲。如今</a:t>
            </a:r>
            <a:r>
              <a:rPr lang="en-US" altLang="zh-CN" sz="2600" b="1">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安塞腰鼓已成为</a:t>
            </a:r>
            <a:r>
              <a:rPr lang="zh-CN" altLang="en-US" sz="2600" b="1">
                <a:solidFill>
                  <a:srgbClr val="FF0000"/>
                </a:solidFill>
                <a:latin typeface="楷体" panose="02010609060101010101" pitchFamily="49" charset="-122"/>
                <a:ea typeface="楷体" panose="02010609060101010101" pitchFamily="49" charset="-122"/>
              </a:rPr>
              <a:t>中华民族坚毅不屈、意气风发、蓬勃向上、积极进取的精神象征</a:t>
            </a:r>
            <a:r>
              <a:rPr lang="zh-CN" altLang="en-US" sz="2600" b="1">
                <a:latin typeface="楷体" panose="02010609060101010101" pitchFamily="49" charset="-122"/>
                <a:ea typeface="楷体" panose="02010609060101010101" pitchFamily="49" charset="-122"/>
              </a:rPr>
              <a:t>。</a:t>
            </a:r>
            <a:endParaRPr lang="zh-CN" altLang="en-US" sz="2600" b="1">
              <a:latin typeface="楷体" panose="02010609060101010101" pitchFamily="49" charset="-122"/>
              <a:ea typeface="楷体" panose="02010609060101010101" pitchFamily="49" charset="-122"/>
            </a:endParaRPr>
          </a:p>
        </p:txBody>
      </p:sp>
      <p:sp>
        <p:nvSpPr>
          <p:cNvPr id="26627" name="Text Box 6"/>
          <p:cNvSpPr txBox="1">
            <a:spLocks noChangeArrowheads="1"/>
          </p:cNvSpPr>
          <p:nvPr/>
        </p:nvSpPr>
        <p:spPr bwMode="auto">
          <a:xfrm>
            <a:off x="4191000" y="2438400"/>
            <a:ext cx="381000" cy="366713"/>
          </a:xfrm>
          <a:prstGeom prst="rect">
            <a:avLst/>
          </a:prstGeom>
          <a:noFill/>
          <a:ln w="9525">
            <a:noFill/>
            <a:miter lim="800000"/>
          </a:ln>
        </p:spPr>
        <p:txBody>
          <a:bodyPr>
            <a:spAutoFit/>
          </a:bodyPr>
          <a:lstStyle/>
          <a:p>
            <a:pPr>
              <a:spcBef>
                <a:spcPct val="50000"/>
              </a:spcBef>
              <a:buFont typeface="Arial" panose="020B0604020202020204" pitchFamily="34" charset="0"/>
              <a:buNone/>
            </a:pPr>
            <a:endParaRPr lang="zh-CN" altLang="zh-CN">
              <a:latin typeface="Times New Roman" panose="02020603050405020304" pitchFamily="18" charset="0"/>
            </a:endParaRPr>
          </a:p>
        </p:txBody>
      </p:sp>
      <p:pic>
        <p:nvPicPr>
          <p:cNvPr id="50178" name="Picture 2" descr="F:\人教新课标初中语文7年级下册\17 安塞腰鼓\图片\安塞腰鼓：淳朴的后生1.jpg"/>
          <p:cNvPicPr>
            <a:picLocks noChangeAspect="1"/>
          </p:cNvPicPr>
          <p:nvPr/>
        </p:nvPicPr>
        <p:blipFill>
          <a:blip r:embed="rId2"/>
          <a:srcRect/>
          <a:stretch>
            <a:fillRect/>
          </a:stretch>
        </p:blipFill>
        <p:spPr bwMode="auto">
          <a:xfrm>
            <a:off x="5684838" y="3579813"/>
            <a:ext cx="3189287" cy="2232025"/>
          </a:xfrm>
          <a:prstGeom prst="rect">
            <a:avLst/>
          </a:prstGeom>
          <a:noFill/>
          <a:ln w="9525">
            <a:noFill/>
            <a:miter lim="800000"/>
            <a:headEnd/>
            <a:tailEnd/>
          </a:ln>
        </p:spPr>
      </p:pic>
      <p:grpSp>
        <p:nvGrpSpPr>
          <p:cNvPr id="26629" name="组合 2"/>
          <p:cNvGrpSpPr/>
          <p:nvPr/>
        </p:nvGrpSpPr>
        <p:grpSpPr bwMode="auto">
          <a:xfrm>
            <a:off x="82550" y="411163"/>
            <a:ext cx="2319338" cy="700087"/>
            <a:chOff x="128588" y="635000"/>
            <a:chExt cx="2319337" cy="700088"/>
          </a:xfrm>
        </p:grpSpPr>
        <p:pic>
          <p:nvPicPr>
            <p:cNvPr id="26630" name="Picture 18" descr="未标题-1"/>
            <p:cNvPicPr>
              <a:picLocks noChangeAspect="1"/>
            </p:cNvPicPr>
            <p:nvPr/>
          </p:nvPicPr>
          <p:blipFill>
            <a:blip r:embed="rId3"/>
            <a:srcRect/>
            <a:stretch>
              <a:fillRect/>
            </a:stretch>
          </p:blipFill>
          <p:spPr bwMode="auto">
            <a:xfrm>
              <a:off x="128588" y="635000"/>
              <a:ext cx="2319337" cy="700088"/>
            </a:xfrm>
            <a:prstGeom prst="rect">
              <a:avLst/>
            </a:prstGeom>
            <a:noFill/>
            <a:ln w="9525">
              <a:noFill/>
              <a:miter lim="800000"/>
              <a:headEnd/>
              <a:tailEnd/>
            </a:ln>
          </p:spPr>
        </p:pic>
        <p:sp>
          <p:nvSpPr>
            <p:cNvPr id="26631" name="文本框 2"/>
            <p:cNvSpPr txBox="1">
              <a:spLocks noChangeArrowheads="1"/>
            </p:cNvSpPr>
            <p:nvPr/>
          </p:nvSpPr>
          <p:spPr bwMode="auto">
            <a:xfrm>
              <a:off x="665163" y="711200"/>
              <a:ext cx="1714500" cy="522288"/>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背景介绍</a:t>
              </a:r>
              <a:endParaRPr lang="zh-CN" altLang="en-US" sz="2800" b="1">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linds(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linds(horizontal)">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0178"/>
                                        </p:tgtEl>
                                        <p:attrNameLst>
                                          <p:attrName>style.visibility</p:attrName>
                                        </p:attrNameLst>
                                      </p:cBhvr>
                                      <p:to>
                                        <p:strVal val="visible"/>
                                      </p:to>
                                    </p:set>
                                    <p:animEffect transition="in" filter="blinds(horizontal)">
                                      <p:cBhvr>
                                        <p:cTn id="1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矩形 2"/>
          <p:cNvSpPr>
            <a:spLocks noChangeArrowheads="1"/>
          </p:cNvSpPr>
          <p:nvPr/>
        </p:nvSpPr>
        <p:spPr bwMode="auto">
          <a:xfrm>
            <a:off x="270193" y="1172528"/>
            <a:ext cx="8602662" cy="4199890"/>
          </a:xfrm>
          <a:prstGeom prst="rect">
            <a:avLst/>
          </a:prstGeom>
          <a:noFill/>
          <a:ln w="9525">
            <a:noFill/>
            <a:miter lim="800000"/>
          </a:ln>
        </p:spPr>
        <p:txBody>
          <a:bodyPr>
            <a:spAutoFit/>
          </a:bodyPr>
          <a:lstStyle/>
          <a:p>
            <a:pPr>
              <a:spcBef>
                <a:spcPts val="1800"/>
              </a:spcBef>
              <a:buFont typeface="Arial" panose="020B0604020202020204" pitchFamily="34" charset="0"/>
              <a:buNone/>
            </a:pPr>
            <a:r>
              <a:rPr lang="zh-CN" altLang="en-US" sz="2800" b="1">
                <a:latin typeface="宋体" panose="02010600030101010101" pitchFamily="2" charset="-122"/>
              </a:rPr>
              <a:t>    安塞腰鼓产生于距延安四十公里处的</a:t>
            </a:r>
            <a:r>
              <a:rPr lang="zh-CN" altLang="en-US" sz="2800" b="1">
                <a:solidFill>
                  <a:srgbClr val="FF0000"/>
                </a:solidFill>
                <a:latin typeface="宋体" panose="02010600030101010101" pitchFamily="2" charset="-122"/>
              </a:rPr>
              <a:t>安塞县</a:t>
            </a:r>
            <a:r>
              <a:rPr lang="zh-CN" altLang="en-US" sz="2800" b="1">
                <a:latin typeface="宋体" panose="02010600030101010101" pitchFamily="2" charset="-122"/>
              </a:rPr>
              <a:t>，是产生于北方</a:t>
            </a:r>
            <a:r>
              <a:rPr lang="zh-CN" altLang="en-US" sz="2800" b="1">
                <a:solidFill>
                  <a:srgbClr val="FF0000"/>
                </a:solidFill>
                <a:latin typeface="宋体" panose="02010600030101010101" pitchFamily="2" charset="-122"/>
              </a:rPr>
              <a:t>黄土高原</a:t>
            </a:r>
            <a:r>
              <a:rPr lang="zh-CN" altLang="en-US" sz="2800" b="1">
                <a:latin typeface="宋体" panose="02010600030101010101" pitchFamily="2" charset="-122"/>
              </a:rPr>
              <a:t>的一种民间艺术，充满原始和浓郁的乡土气息，其</a:t>
            </a:r>
            <a:r>
              <a:rPr lang="zh-CN" altLang="en-US" sz="2800" b="1">
                <a:solidFill>
                  <a:srgbClr val="FF0000"/>
                </a:solidFill>
                <a:latin typeface="宋体" panose="02010600030101010101" pitchFamily="2" charset="-122"/>
              </a:rPr>
              <a:t>粗犷豪放、刚健雄浑的风格</a:t>
            </a:r>
            <a:r>
              <a:rPr lang="zh-CN" altLang="en-US" sz="2800" b="1">
                <a:latin typeface="宋体" panose="02010600030101010101" pitchFamily="2" charset="-122"/>
              </a:rPr>
              <a:t>与当地的自然环境、地理风貌、民风民情浑然一体 。</a:t>
            </a:r>
            <a:endParaRPr lang="en-US" altLang="zh-CN" sz="2800" b="1">
              <a:latin typeface="宋体" panose="02010600030101010101" pitchFamily="2" charset="-122"/>
            </a:endParaRPr>
          </a:p>
          <a:p>
            <a:pPr>
              <a:spcBef>
                <a:spcPts val="1800"/>
              </a:spcBef>
              <a:buFont typeface="Arial" panose="020B0604020202020204" pitchFamily="34" charset="0"/>
              <a:buNone/>
            </a:pPr>
            <a:r>
              <a:rPr lang="zh-CN" altLang="en-US" sz="2800" b="1">
                <a:latin typeface="宋体" panose="02010600030101010101" pitchFamily="2" charset="-122"/>
              </a:rPr>
              <a:t>    安塞腰鼓表演可由几人或上千人一同进行，磅礴的气势，精湛的表现力令人陶醉，被称为“</a:t>
            </a:r>
            <a:r>
              <a:rPr lang="zh-CN" altLang="en-US" sz="2800" b="1">
                <a:solidFill>
                  <a:srgbClr val="FF0000"/>
                </a:solidFill>
                <a:latin typeface="宋体" panose="02010600030101010101" pitchFamily="2" charset="-122"/>
              </a:rPr>
              <a:t>天下第一鼓</a:t>
            </a:r>
            <a:r>
              <a:rPr lang="zh-CN" altLang="en-US" sz="2800" b="1">
                <a:latin typeface="宋体" panose="02010600030101010101" pitchFamily="2" charset="-122"/>
              </a:rPr>
              <a:t>”。融舞蹈、音乐、武术于一体</a:t>
            </a:r>
            <a:r>
              <a:rPr lang="en-US" altLang="zh-CN" sz="2800" b="1">
                <a:latin typeface="宋体" panose="02010600030101010101" pitchFamily="2" charset="-122"/>
              </a:rPr>
              <a:t>,</a:t>
            </a:r>
            <a:r>
              <a:rPr lang="zh-CN" altLang="en-US" sz="2800" b="1">
                <a:latin typeface="宋体" panose="02010600030101010101" pitchFamily="2" charset="-122"/>
              </a:rPr>
              <a:t>具有队行多变、刚劲豪放的特点。</a:t>
            </a:r>
            <a:r>
              <a:rPr lang="en-US" altLang="zh-CN" sz="2800" b="1">
                <a:latin typeface="宋体" panose="02010600030101010101" pitchFamily="2" charset="-122"/>
              </a:rPr>
              <a:t>1996</a:t>
            </a:r>
            <a:r>
              <a:rPr lang="zh-CN" altLang="en-US" sz="2800" b="1">
                <a:latin typeface="宋体" panose="02010600030101010101" pitchFamily="2" charset="-122"/>
              </a:rPr>
              <a:t>年安塞县被国家文化部命名为“</a:t>
            </a:r>
            <a:r>
              <a:rPr lang="zh-CN" altLang="en-US" sz="2800" b="1">
                <a:solidFill>
                  <a:srgbClr val="FF0000"/>
                </a:solidFill>
                <a:latin typeface="宋体" panose="02010600030101010101" pitchFamily="2" charset="-122"/>
              </a:rPr>
              <a:t>中国腰鼓之乡</a:t>
            </a:r>
            <a:r>
              <a:rPr lang="zh-CN" altLang="en-US" sz="2800" b="1">
                <a:latin typeface="宋体" panose="02010600030101010101" pitchFamily="2" charset="-122"/>
              </a:rPr>
              <a:t>”。 </a:t>
            </a:r>
            <a:endParaRPr lang="zh-CN" altLang="en-US" sz="2800" b="1">
              <a:latin typeface="宋体" panose="02010600030101010101" pitchFamily="2" charset="-122"/>
            </a:endParaRP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5" descr="GI7h4Jj5"/>
          <p:cNvPicPr>
            <a:picLocks noChangeAspect="1"/>
          </p:cNvPicPr>
          <p:nvPr/>
        </p:nvPicPr>
        <p:blipFill>
          <a:blip r:embed="rId1"/>
          <a:srcRect/>
          <a:stretch>
            <a:fillRect/>
          </a:stretch>
        </p:blipFill>
        <p:spPr bwMode="auto">
          <a:xfrm>
            <a:off x="0" y="0"/>
            <a:ext cx="9144000" cy="6858000"/>
          </a:xfrm>
          <a:prstGeom prst="rect">
            <a:avLst/>
          </a:prstGeom>
          <a:noFill/>
          <a:ln w="9525">
            <a:noFill/>
            <a:miter lim="800000"/>
            <a:headEnd/>
            <a:tailEnd/>
          </a:ln>
        </p:spPr>
      </p:pic>
      <p:pic>
        <p:nvPicPr>
          <p:cNvPr id="57346" name="Picture 4" descr="20061024201545271"/>
          <p:cNvPicPr>
            <a:picLocks noChangeAspect="1"/>
          </p:cNvPicPr>
          <p:nvPr/>
        </p:nvPicPr>
        <p:blipFill>
          <a:blip r:embed="rId2"/>
          <a:srcRect/>
          <a:stretch>
            <a:fillRect/>
          </a:stretch>
        </p:blipFill>
        <p:spPr bwMode="auto">
          <a:xfrm>
            <a:off x="0" y="-20638"/>
            <a:ext cx="9144000" cy="6878638"/>
          </a:xfrm>
          <a:prstGeom prst="rect">
            <a:avLst/>
          </a:prstGeom>
          <a:noFill/>
          <a:ln w="9525">
            <a:noFill/>
            <a:miter lim="800000"/>
            <a:headEnd/>
            <a:tailEnd/>
          </a:ln>
        </p:spPr>
      </p:pic>
      <p:sp>
        <p:nvSpPr>
          <p:cNvPr id="2" name="文本框 1"/>
          <p:cNvSpPr txBox="1">
            <a:spLocks noChangeArrowheads="1"/>
          </p:cNvSpPr>
          <p:nvPr/>
        </p:nvSpPr>
        <p:spPr bwMode="auto">
          <a:xfrm>
            <a:off x="3735388" y="5084763"/>
            <a:ext cx="2890837" cy="706437"/>
          </a:xfrm>
          <a:prstGeom prst="rect">
            <a:avLst/>
          </a:prstGeom>
          <a:noFill/>
          <a:ln w="9525">
            <a:noFill/>
            <a:miter lim="800000"/>
          </a:ln>
        </p:spPr>
        <p:txBody>
          <a:bodyPr>
            <a:spAutoFit/>
          </a:bodyPr>
          <a:lstStyle/>
          <a:p>
            <a:pPr>
              <a:buFont typeface="Arial" panose="020B0604020202020204" pitchFamily="34" charset="0"/>
              <a:buNone/>
            </a:pPr>
            <a:r>
              <a:rPr lang="zh-CN" altLang="en-US" sz="4000" b="1">
                <a:solidFill>
                  <a:srgbClr val="FF0000"/>
                </a:solidFill>
                <a:latin typeface="华文楷体" panose="02010600040101010101" pitchFamily="2" charset="-122"/>
                <a:ea typeface="华文楷体" panose="02010600040101010101" pitchFamily="2" charset="-122"/>
              </a:rPr>
              <a:t>陕北风光</a:t>
            </a:r>
            <a:endParaRPr lang="zh-CN" altLang="en-US" sz="4000" b="1">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blinds(horizontal)">
                                      <p:cBhvr>
                                        <p:cTn id="7" dur="500"/>
                                        <p:tgtEl>
                                          <p:spTgt spid="563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 calcmode="lin" valueType="num">
                                      <p:cBhvr additive="base">
                                        <p:cTn id="12" dur="500" fill="hold"/>
                                        <p:tgtEl>
                                          <p:spTgt spid="57346"/>
                                        </p:tgtEl>
                                        <p:attrNameLst>
                                          <p:attrName>ppt_x</p:attrName>
                                        </p:attrNameLst>
                                      </p:cBhvr>
                                      <p:tavLst>
                                        <p:tav tm="0">
                                          <p:val>
                                            <p:strVal val="#ppt_x"/>
                                          </p:val>
                                        </p:tav>
                                        <p:tav tm="100000">
                                          <p:val>
                                            <p:strVal val="#ppt_x"/>
                                          </p:val>
                                        </p:tav>
                                      </p:tavLst>
                                    </p:anim>
                                    <p:anim calcmode="lin" valueType="num">
                                      <p:cBhvr additive="base">
                                        <p:cTn id="13"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blinds(horizontal)">
                                      <p:cBhvr>
                                        <p:cTn id="1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249238" y="1847850"/>
            <a:ext cx="8642350" cy="3138488"/>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00"/>
                </a:solidFill>
                <a:latin typeface="Times New Roman" panose="02020603050405020304" pitchFamily="18" charset="0"/>
              </a:rPr>
              <a:t>亢</a:t>
            </a:r>
            <a:r>
              <a:rPr lang="zh-CN" altLang="en-US" sz="3600" b="1">
                <a:latin typeface="Times New Roman" panose="02020603050405020304" pitchFamily="18" charset="0"/>
              </a:rPr>
              <a:t>奋（        ）</a:t>
            </a:r>
            <a:r>
              <a:rPr lang="zh-CN" altLang="en-US" sz="3600" b="1">
                <a:solidFill>
                  <a:srgbClr val="FF0000"/>
                </a:solidFill>
                <a:latin typeface="Times New Roman" panose="02020603050405020304" pitchFamily="18" charset="0"/>
              </a:rPr>
              <a:t>晦</a:t>
            </a:r>
            <a:r>
              <a:rPr lang="zh-CN" altLang="en-US" sz="3600" b="1">
                <a:latin typeface="Times New Roman" panose="02020603050405020304" pitchFamily="18" charset="0"/>
              </a:rPr>
              <a:t>暗（       ）</a:t>
            </a:r>
            <a:r>
              <a:rPr lang="zh-CN" altLang="en-US" sz="3600" b="1">
                <a:solidFill>
                  <a:srgbClr val="FF0000"/>
                </a:solidFill>
                <a:latin typeface="Times New Roman" panose="02020603050405020304" pitchFamily="18" charset="0"/>
              </a:rPr>
              <a:t>羁绊</a:t>
            </a:r>
            <a:r>
              <a:rPr lang="zh-CN" altLang="en-US" sz="3600" b="1">
                <a:latin typeface="Times New Roman" panose="02020603050405020304" pitchFamily="18" charset="0"/>
              </a:rPr>
              <a:t>（          ）</a:t>
            </a:r>
            <a:endParaRPr lang="zh-CN" altLang="en-US" sz="3600" b="1">
              <a:latin typeface="Times New Roman" panose="02020603050405020304" pitchFamily="18" charset="0"/>
            </a:endParaRPr>
          </a:p>
          <a:p>
            <a:pPr>
              <a:spcBef>
                <a:spcPct val="50000"/>
              </a:spcBef>
              <a:buFont typeface="Arial" panose="020B0604020202020204" pitchFamily="34" charset="0"/>
              <a:buNone/>
            </a:pPr>
            <a:r>
              <a:rPr lang="zh-CN" altLang="en-US" sz="3600" b="1">
                <a:latin typeface="Times New Roman" panose="02020603050405020304" pitchFamily="18" charset="0"/>
              </a:rPr>
              <a:t>烧</a:t>
            </a:r>
            <a:r>
              <a:rPr lang="zh-CN" altLang="en-US" sz="3600" b="1">
                <a:solidFill>
                  <a:srgbClr val="FF0000"/>
                </a:solidFill>
                <a:latin typeface="Times New Roman" panose="02020603050405020304" pitchFamily="18" charset="0"/>
              </a:rPr>
              <a:t>灼</a:t>
            </a:r>
            <a:r>
              <a:rPr lang="zh-CN" altLang="en-US" sz="3600" b="1">
                <a:latin typeface="Times New Roman" panose="02020603050405020304" pitchFamily="18" charset="0"/>
              </a:rPr>
              <a:t>（        ）</a:t>
            </a:r>
            <a:r>
              <a:rPr lang="zh-CN" altLang="en-US" sz="3600" b="1">
                <a:solidFill>
                  <a:srgbClr val="FF0000"/>
                </a:solidFill>
                <a:latin typeface="Times New Roman" panose="02020603050405020304" pitchFamily="18" charset="0"/>
              </a:rPr>
              <a:t>冗</a:t>
            </a:r>
            <a:r>
              <a:rPr lang="zh-CN" altLang="en-US" sz="3600" b="1">
                <a:latin typeface="Times New Roman" panose="02020603050405020304" pitchFamily="18" charset="0"/>
              </a:rPr>
              <a:t>杂（         ）</a:t>
            </a:r>
            <a:r>
              <a:rPr lang="zh-CN" altLang="en-US" sz="3600" b="1">
                <a:solidFill>
                  <a:srgbClr val="FF0000"/>
                </a:solidFill>
                <a:latin typeface="Times New Roman" panose="02020603050405020304" pitchFamily="18" charset="0"/>
              </a:rPr>
              <a:t>蓦</a:t>
            </a:r>
            <a:r>
              <a:rPr lang="zh-CN" altLang="en-US" sz="3600" b="1">
                <a:latin typeface="Times New Roman" panose="02020603050405020304" pitchFamily="18" charset="0"/>
              </a:rPr>
              <a:t>然（        ）</a:t>
            </a:r>
            <a:endParaRPr lang="zh-CN" altLang="en-US" sz="3600" b="1">
              <a:latin typeface="Times New Roman" panose="02020603050405020304" pitchFamily="18" charset="0"/>
            </a:endParaRPr>
          </a:p>
          <a:p>
            <a:pPr>
              <a:spcBef>
                <a:spcPct val="50000"/>
              </a:spcBef>
              <a:buFont typeface="Arial" panose="020B0604020202020204" pitchFamily="34" charset="0"/>
              <a:buNone/>
            </a:pPr>
            <a:r>
              <a:rPr lang="zh-CN" altLang="en-US" sz="3600" b="1">
                <a:latin typeface="Times New Roman" panose="02020603050405020304" pitchFamily="18" charset="0"/>
              </a:rPr>
              <a:t>严</a:t>
            </a:r>
            <a:r>
              <a:rPr lang="zh-CN" altLang="en-US" sz="3600" b="1">
                <a:solidFill>
                  <a:srgbClr val="FF0000"/>
                </a:solidFill>
                <a:latin typeface="Times New Roman" panose="02020603050405020304" pitchFamily="18" charset="0"/>
              </a:rPr>
              <a:t>峻</a:t>
            </a:r>
            <a:r>
              <a:rPr lang="zh-CN" altLang="en-US" sz="3600" b="1">
                <a:latin typeface="Times New Roman" panose="02020603050405020304" pitchFamily="18" charset="0"/>
              </a:rPr>
              <a:t>（        ）震</a:t>
            </a:r>
            <a:r>
              <a:rPr lang="zh-CN" altLang="en-US" sz="3600" b="1">
                <a:solidFill>
                  <a:srgbClr val="FF0000"/>
                </a:solidFill>
                <a:latin typeface="Times New Roman" panose="02020603050405020304" pitchFamily="18" charset="0"/>
              </a:rPr>
              <a:t>撼</a:t>
            </a:r>
            <a:r>
              <a:rPr lang="zh-CN" altLang="en-US" sz="3600" b="1">
                <a:latin typeface="Times New Roman" panose="02020603050405020304" pitchFamily="18" charset="0"/>
              </a:rPr>
              <a:t>（       ）</a:t>
            </a:r>
            <a:r>
              <a:rPr lang="zh-CN" altLang="en-US" sz="3600" b="1">
                <a:solidFill>
                  <a:srgbClr val="FF0000"/>
                </a:solidFill>
                <a:latin typeface="Times New Roman" panose="02020603050405020304" pitchFamily="18" charset="0"/>
              </a:rPr>
              <a:t>磅礴</a:t>
            </a:r>
            <a:r>
              <a:rPr lang="zh-CN" altLang="en-US" sz="3600" b="1">
                <a:latin typeface="Times New Roman" panose="02020603050405020304" pitchFamily="18" charset="0"/>
              </a:rPr>
              <a:t>（             ）</a:t>
            </a:r>
            <a:endParaRPr lang="zh-CN" altLang="en-US" sz="3600" b="1">
              <a:latin typeface="Times New Roman" panose="02020603050405020304" pitchFamily="18" charset="0"/>
            </a:endParaRPr>
          </a:p>
          <a:p>
            <a:pPr>
              <a:spcBef>
                <a:spcPct val="50000"/>
              </a:spcBef>
              <a:buFont typeface="Arial" panose="020B0604020202020204" pitchFamily="34" charset="0"/>
              <a:buNone/>
            </a:pPr>
            <a:r>
              <a:rPr lang="zh-CN" altLang="en-US" sz="3600" b="1">
                <a:solidFill>
                  <a:srgbClr val="FF0000"/>
                </a:solidFill>
                <a:latin typeface="Times New Roman" panose="02020603050405020304" pitchFamily="18" charset="0"/>
              </a:rPr>
              <a:t>渺</a:t>
            </a:r>
            <a:r>
              <a:rPr lang="zh-CN" altLang="en-US" sz="3600" b="1">
                <a:latin typeface="Times New Roman" panose="02020603050405020304" pitchFamily="18" charset="0"/>
              </a:rPr>
              <a:t>远（         ）</a:t>
            </a:r>
            <a:r>
              <a:rPr lang="zh-CN" altLang="en-US" sz="3600" b="1">
                <a:solidFill>
                  <a:srgbClr val="FF0000"/>
                </a:solidFill>
                <a:latin typeface="Times New Roman" panose="02020603050405020304" pitchFamily="18" charset="0"/>
              </a:rPr>
              <a:t>戛</a:t>
            </a:r>
            <a:r>
              <a:rPr lang="zh-CN" altLang="en-US" sz="3600" b="1">
                <a:latin typeface="Times New Roman" panose="02020603050405020304" pitchFamily="18" charset="0"/>
              </a:rPr>
              <a:t>然而止（         ） </a:t>
            </a:r>
            <a:endParaRPr lang="zh-CN" altLang="en-US" sz="3600" b="1">
              <a:latin typeface="Times New Roman" panose="02020603050405020304" pitchFamily="18" charset="0"/>
            </a:endParaRPr>
          </a:p>
        </p:txBody>
      </p:sp>
      <p:grpSp>
        <p:nvGrpSpPr>
          <p:cNvPr id="29698" name="组合 1"/>
          <p:cNvGrpSpPr/>
          <p:nvPr/>
        </p:nvGrpSpPr>
        <p:grpSpPr bwMode="auto">
          <a:xfrm>
            <a:off x="82550" y="398463"/>
            <a:ext cx="2319338" cy="700087"/>
            <a:chOff x="138113" y="342900"/>
            <a:chExt cx="2319337" cy="700088"/>
          </a:xfrm>
        </p:grpSpPr>
        <p:pic>
          <p:nvPicPr>
            <p:cNvPr id="29710" name="Picture 12" descr="未标题-1"/>
            <p:cNvPicPr>
              <a:picLocks noChangeAspect="1"/>
            </p:cNvPicPr>
            <p:nvPr/>
          </p:nvPicPr>
          <p:blipFill>
            <a:blip r:embed="rId1"/>
            <a:srcRect/>
            <a:stretch>
              <a:fillRect/>
            </a:stretch>
          </p:blipFill>
          <p:spPr bwMode="auto">
            <a:xfrm>
              <a:off x="138113" y="342900"/>
              <a:ext cx="2319337" cy="700088"/>
            </a:xfrm>
            <a:prstGeom prst="rect">
              <a:avLst/>
            </a:prstGeom>
            <a:noFill/>
            <a:ln w="9525">
              <a:noFill/>
              <a:miter lim="800000"/>
              <a:headEnd/>
              <a:tailEnd/>
            </a:ln>
          </p:spPr>
        </p:pic>
        <p:sp>
          <p:nvSpPr>
            <p:cNvPr id="29711" name="文本框 2"/>
            <p:cNvSpPr txBox="1">
              <a:spLocks noChangeArrowheads="1"/>
            </p:cNvSpPr>
            <p:nvPr/>
          </p:nvSpPr>
          <p:spPr bwMode="auto">
            <a:xfrm>
              <a:off x="674688" y="419100"/>
              <a:ext cx="1714500" cy="517525"/>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0099CC"/>
                  </a:solidFill>
                  <a:latin typeface="黑体" panose="02010609060101010101" pitchFamily="49" charset="-122"/>
                  <a:ea typeface="黑体" panose="02010609060101010101" pitchFamily="49" charset="-122"/>
                </a:rPr>
                <a:t>字词积累</a:t>
              </a:r>
              <a:endParaRPr lang="zh-CN" altLang="en-US" sz="2800" b="1">
                <a:solidFill>
                  <a:srgbClr val="0099CC"/>
                </a:solidFill>
                <a:latin typeface="黑体" panose="02010609060101010101" pitchFamily="49" charset="-122"/>
                <a:ea typeface="黑体" panose="02010609060101010101" pitchFamily="49" charset="-122"/>
              </a:endParaRPr>
            </a:p>
          </p:txBody>
        </p:sp>
      </p:grpSp>
      <p:sp>
        <p:nvSpPr>
          <p:cNvPr id="7" name="矩形 6"/>
          <p:cNvSpPr>
            <a:spLocks noChangeArrowheads="1"/>
          </p:cNvSpPr>
          <p:nvPr/>
        </p:nvSpPr>
        <p:spPr bwMode="auto">
          <a:xfrm>
            <a:off x="1674813" y="1857375"/>
            <a:ext cx="1011237" cy="585788"/>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kàng</a:t>
            </a:r>
            <a:endParaRPr lang="en-US" altLang="zh-CN" sz="3200" b="1">
              <a:solidFill>
                <a:srgbClr val="FF0000"/>
              </a:solidFill>
              <a:latin typeface="宋体" panose="02010600030101010101" pitchFamily="2" charset="-122"/>
            </a:endParaRPr>
          </a:p>
        </p:txBody>
      </p:sp>
      <p:sp>
        <p:nvSpPr>
          <p:cNvPr id="8" name="矩形 7"/>
          <p:cNvSpPr>
            <a:spLocks noChangeArrowheads="1"/>
          </p:cNvSpPr>
          <p:nvPr/>
        </p:nvSpPr>
        <p:spPr bwMode="auto">
          <a:xfrm>
            <a:off x="1684338" y="2678113"/>
            <a:ext cx="1011237" cy="585787"/>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zhuó</a:t>
            </a:r>
            <a:endParaRPr lang="en-US" altLang="zh-CN" sz="3200" b="1">
              <a:solidFill>
                <a:srgbClr val="FF0000"/>
              </a:solidFill>
              <a:latin typeface="宋体" panose="02010600030101010101" pitchFamily="2" charset="-122"/>
            </a:endParaRPr>
          </a:p>
        </p:txBody>
      </p:sp>
      <p:sp>
        <p:nvSpPr>
          <p:cNvPr id="9" name="矩形 8"/>
          <p:cNvSpPr>
            <a:spLocks noChangeArrowheads="1"/>
          </p:cNvSpPr>
          <p:nvPr/>
        </p:nvSpPr>
        <p:spPr bwMode="auto">
          <a:xfrm>
            <a:off x="4489450" y="3540125"/>
            <a:ext cx="804863"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hàn</a:t>
            </a:r>
            <a:endParaRPr lang="en-US" altLang="zh-CN" sz="3200" b="1">
              <a:solidFill>
                <a:srgbClr val="FF0000"/>
              </a:solidFill>
              <a:latin typeface="宋体" panose="02010600030101010101" pitchFamily="2" charset="-122"/>
            </a:endParaRPr>
          </a:p>
        </p:txBody>
      </p:sp>
      <p:sp>
        <p:nvSpPr>
          <p:cNvPr id="10" name="矩形 9"/>
          <p:cNvSpPr>
            <a:spLocks noChangeArrowheads="1"/>
          </p:cNvSpPr>
          <p:nvPr/>
        </p:nvSpPr>
        <p:spPr bwMode="auto">
          <a:xfrm>
            <a:off x="5575300" y="4400550"/>
            <a:ext cx="804863" cy="585788"/>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jiá</a:t>
            </a:r>
            <a:endParaRPr lang="en-US" altLang="zh-CN" sz="3200" b="1">
              <a:solidFill>
                <a:srgbClr val="FF0000"/>
              </a:solidFill>
              <a:latin typeface="宋体" panose="02010600030101010101" pitchFamily="2" charset="-122"/>
            </a:endParaRPr>
          </a:p>
        </p:txBody>
      </p:sp>
      <p:sp>
        <p:nvSpPr>
          <p:cNvPr id="11" name="矩形 10"/>
          <p:cNvSpPr>
            <a:spLocks noChangeArrowheads="1"/>
          </p:cNvSpPr>
          <p:nvPr/>
        </p:nvSpPr>
        <p:spPr bwMode="auto">
          <a:xfrm>
            <a:off x="4489450" y="1847850"/>
            <a:ext cx="804863"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huì</a:t>
            </a:r>
            <a:endParaRPr lang="en-US" altLang="zh-CN" sz="3200" b="1">
              <a:solidFill>
                <a:srgbClr val="FF0000"/>
              </a:solidFill>
              <a:latin typeface="宋体" panose="02010600030101010101" pitchFamily="2" charset="-122"/>
            </a:endParaRPr>
          </a:p>
        </p:txBody>
      </p:sp>
      <p:sp>
        <p:nvSpPr>
          <p:cNvPr id="12" name="矩形 11"/>
          <p:cNvSpPr>
            <a:spLocks noChangeArrowheads="1"/>
          </p:cNvSpPr>
          <p:nvPr/>
        </p:nvSpPr>
        <p:spPr bwMode="auto">
          <a:xfrm>
            <a:off x="4489450" y="2695575"/>
            <a:ext cx="1011238" cy="585788"/>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rǒng</a:t>
            </a:r>
            <a:endParaRPr lang="en-US" altLang="zh-CN" sz="3200" b="1">
              <a:solidFill>
                <a:srgbClr val="FF0000"/>
              </a:solidFill>
              <a:latin typeface="宋体" panose="02010600030101010101" pitchFamily="2" charset="-122"/>
            </a:endParaRPr>
          </a:p>
        </p:txBody>
      </p:sp>
      <p:sp>
        <p:nvSpPr>
          <p:cNvPr id="13" name="矩形 12"/>
          <p:cNvSpPr>
            <a:spLocks noChangeArrowheads="1"/>
          </p:cNvSpPr>
          <p:nvPr/>
        </p:nvSpPr>
        <p:spPr bwMode="auto">
          <a:xfrm>
            <a:off x="7032625" y="1847850"/>
            <a:ext cx="1412875" cy="582613"/>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jī bàn</a:t>
            </a:r>
            <a:endParaRPr lang="en-US" altLang="zh-CN" sz="3200" b="1">
              <a:solidFill>
                <a:srgbClr val="FF0000"/>
              </a:solidFill>
              <a:latin typeface="宋体" panose="02010600030101010101" pitchFamily="2" charset="-122"/>
            </a:endParaRPr>
          </a:p>
        </p:txBody>
      </p:sp>
      <p:sp>
        <p:nvSpPr>
          <p:cNvPr id="14" name="矩形 13"/>
          <p:cNvSpPr>
            <a:spLocks noChangeArrowheads="1"/>
          </p:cNvSpPr>
          <p:nvPr/>
        </p:nvSpPr>
        <p:spPr bwMode="auto">
          <a:xfrm>
            <a:off x="7521575" y="2697163"/>
            <a:ext cx="598488"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mò</a:t>
            </a:r>
            <a:endParaRPr lang="en-US" altLang="zh-CN" sz="3200" b="1">
              <a:solidFill>
                <a:srgbClr val="FF0000"/>
              </a:solidFill>
              <a:latin typeface="宋体" panose="02010600030101010101" pitchFamily="2" charset="-122"/>
            </a:endParaRPr>
          </a:p>
        </p:txBody>
      </p:sp>
      <p:sp>
        <p:nvSpPr>
          <p:cNvPr id="15" name="矩形 14"/>
          <p:cNvSpPr>
            <a:spLocks noChangeArrowheads="1"/>
          </p:cNvSpPr>
          <p:nvPr/>
        </p:nvSpPr>
        <p:spPr bwMode="auto">
          <a:xfrm>
            <a:off x="7053263" y="3540125"/>
            <a:ext cx="1838325"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páng bó </a:t>
            </a:r>
            <a:endParaRPr lang="en-US" altLang="zh-CN" sz="3200" b="1">
              <a:solidFill>
                <a:srgbClr val="FF0000"/>
              </a:solidFill>
              <a:latin typeface="宋体" panose="02010600030101010101" pitchFamily="2" charset="-122"/>
            </a:endParaRPr>
          </a:p>
        </p:txBody>
      </p:sp>
      <p:sp>
        <p:nvSpPr>
          <p:cNvPr id="2" name="矩形 1"/>
          <p:cNvSpPr>
            <a:spLocks noChangeArrowheads="1"/>
          </p:cNvSpPr>
          <p:nvPr/>
        </p:nvSpPr>
        <p:spPr bwMode="auto">
          <a:xfrm>
            <a:off x="1778000" y="3540125"/>
            <a:ext cx="798513"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jùn</a:t>
            </a:r>
            <a:endParaRPr lang="en-US" altLang="zh-CN" sz="3200" b="1">
              <a:solidFill>
                <a:srgbClr val="FF0000"/>
              </a:solidFill>
              <a:latin typeface="宋体" panose="02010600030101010101" pitchFamily="2" charset="-122"/>
            </a:endParaRPr>
          </a:p>
        </p:txBody>
      </p:sp>
      <p:sp>
        <p:nvSpPr>
          <p:cNvPr id="3" name="矩形 2"/>
          <p:cNvSpPr>
            <a:spLocks noChangeArrowheads="1"/>
          </p:cNvSpPr>
          <p:nvPr/>
        </p:nvSpPr>
        <p:spPr bwMode="auto">
          <a:xfrm>
            <a:off x="1787525" y="4400550"/>
            <a:ext cx="1003300"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宋体" panose="02010600030101010101" pitchFamily="2" charset="-122"/>
              </a:rPr>
              <a:t>miǎo</a:t>
            </a:r>
            <a:endParaRPr lang="en-US" altLang="zh-CN" sz="3200" b="1">
              <a:solidFill>
                <a:srgbClr val="FF0000"/>
              </a:solidFill>
              <a:latin typeface="宋体" panose="02010600030101010101" pitchFamily="2" charset="-122"/>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ppt_w</p:attrName>
                                        </p:attrNameLst>
                                      </p:cBhvr>
                                      <p:tavLst>
                                        <p:tav tm="0">
                                          <p:val>
                                            <p:fltVal val="0"/>
                                          </p:val>
                                        </p:tav>
                                        <p:tav tm="100000">
                                          <p:val>
                                            <p:strVal val="#ppt_w"/>
                                          </p:val>
                                        </p:tav>
                                      </p:tavLst>
                                    </p:anim>
                                    <p:anim calcmode="lin" valueType="num">
                                      <p:cBhvr>
                                        <p:cTn id="8" dur="500" fill="hold"/>
                                        <p:tgtEl>
                                          <p:spTgt spid="8196"/>
                                        </p:tgtEl>
                                        <p:attrNameLst>
                                          <p:attrName>ppt_h</p:attrName>
                                        </p:attrNameLst>
                                      </p:cBhvr>
                                      <p:tavLst>
                                        <p:tav tm="0">
                                          <p:val>
                                            <p:fltVal val="0"/>
                                          </p:val>
                                        </p:tav>
                                        <p:tav tm="100000">
                                          <p:val>
                                            <p:strVal val="#ppt_h"/>
                                          </p:val>
                                        </p:tav>
                                      </p:tavLst>
                                    </p:anim>
                                    <p:anim calcmode="lin" valueType="num">
                                      <p:cBhvr>
                                        <p:cTn id="9" dur="500" fill="hold"/>
                                        <p:tgtEl>
                                          <p:spTgt spid="8196"/>
                                        </p:tgtEl>
                                        <p:attrNameLst>
                                          <p:attrName>ppt_x</p:attrName>
                                        </p:attrNameLst>
                                      </p:cBhvr>
                                      <p:tavLst>
                                        <p:tav tm="0">
                                          <p:val>
                                            <p:fltVal val="0.5"/>
                                          </p:val>
                                        </p:tav>
                                        <p:tav tm="100000">
                                          <p:val>
                                            <p:strVal val="#ppt_x"/>
                                          </p:val>
                                        </p:tav>
                                      </p:tavLst>
                                    </p:anim>
                                    <p:anim calcmode="lin" valueType="num">
                                      <p:cBhvr>
                                        <p:cTn id="10" dur="500" fill="hold"/>
                                        <p:tgtEl>
                                          <p:spTgt spid="8196"/>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vertic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5"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vertic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5"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5"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vertic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5"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5"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linds(vertical)">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5"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linds(vertical)">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5"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linds(vertical)">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5"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blinds(vertical)">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5"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blinds(vertical)">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7" grpId="0"/>
      <p:bldP spid="8" grpId="0"/>
      <p:bldP spid="9" grpId="0"/>
      <p:bldP spid="10" grpId="0"/>
      <p:bldP spid="11" grpId="0"/>
      <p:bldP spid="12" grpId="0"/>
      <p:bldP spid="13" grpId="0"/>
      <p:bldP spid="14" grpId="0"/>
      <p:bldP spid="15"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1825" name="Group 81"/>
          <p:cNvGraphicFramePr>
            <a:graphicFrameLocks noGrp="1"/>
          </p:cNvGraphicFramePr>
          <p:nvPr/>
        </p:nvGraphicFramePr>
        <p:xfrm>
          <a:off x="155575" y="288925"/>
          <a:ext cx="8761413" cy="6400166"/>
        </p:xfrm>
        <a:graphic>
          <a:graphicData uri="http://schemas.openxmlformats.org/drawingml/2006/table">
            <a:tbl>
              <a:tblPr/>
              <a:tblGrid>
                <a:gridCol w="2706688"/>
                <a:gridCol w="2970212"/>
                <a:gridCol w="3084513"/>
              </a:tblGrid>
              <a:tr h="46513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rPr>
                        <a:t>散文特点</a:t>
                      </a:r>
                      <a:endParaRPr kumimoji="0" lang="zh-CN" altLang="en-US" sz="28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rPr>
                        <a:t>典型语句</a:t>
                      </a:r>
                      <a:endParaRPr kumimoji="0" lang="zh-CN" altLang="en-US" sz="2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rPr>
                        <a:t>我的品析</a:t>
                      </a:r>
                      <a:endParaRPr kumimoji="0" lang="zh-CN" altLang="en-US" sz="2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113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rPr>
                        <a:t>构造句式，进行音乐性的反复咏叹</a:t>
                      </a:r>
                      <a:endPar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rPr>
                        <a:t>在</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sym typeface="+mn-ea"/>
                        </a:rPr>
                        <a:t>反复咏叹中加入变化，层层递进，使通篇具有形式的回环美和音乐的节奏美</a:t>
                      </a:r>
                      <a:endPar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r>
              <a:tr h="2316163">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楷体" panose="02010609060101010101" pitchFamily="49" charset="-122"/>
                        </a:rPr>
                        <a:t>一锤起来就发狠了，忘情了，没命了！</a:t>
                      </a:r>
                      <a:endParaRPr kumimoji="0" lang="zh-CN" altLang="en-US" sz="2400" b="1" i="0" u="none" strike="noStrike" cap="none" normalizeH="0" baseline="0" smtClean="0">
                        <a:ln>
                          <a:noFill/>
                        </a:ln>
                        <a:solidFill>
                          <a:schemeClr val="tx1"/>
                        </a:solidFill>
                        <a:effectLst/>
                        <a:latin typeface="Arial" panose="020B0604020202020204" pitchFamily="34" charset="0"/>
                        <a:ea typeface="楷体" panose="02010609060101010101" pitchFamily="49"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rPr>
                        <a:t>极力铺陈</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sym typeface="+mn-ea"/>
                        </a:rPr>
                        <a:t>，写得慷慨激越，</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sym typeface="+mn-ea"/>
                        </a:rPr>
                        <a:t>直接使用</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sym typeface="+mn-ea"/>
                        </a:rPr>
                        <a:t>了一</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sym typeface="+mn-ea"/>
                        </a:rPr>
                        <a:t>连串短语</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sym typeface="+mn-ea"/>
                        </a:rPr>
                        <a:t>，使文章的节奏相当紧凑，形象地展现了安塞腰鼓勃发的生命激情</a:t>
                      </a:r>
                      <a:endPar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r>
              <a:tr h="2011363">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楷体" panose="02010609060101010101" pitchFamily="49" charset="-122"/>
                        </a:rPr>
                        <a:t>一群茂腾腾的后生。骤雨一样，是急促的鼓点。                   耳畔是一声渺远的鸡啼。</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楷体" panose="02010609060101010101" pitchFamily="49"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r>
            </a:tbl>
          </a:graphicData>
        </a:graphic>
      </p:graphicFrame>
      <p:sp>
        <p:nvSpPr>
          <p:cNvPr id="31768" name="文本框 4"/>
          <p:cNvSpPr txBox="1">
            <a:spLocks noChangeArrowheads="1"/>
          </p:cNvSpPr>
          <p:nvPr/>
        </p:nvSpPr>
        <p:spPr bwMode="auto">
          <a:xfrm>
            <a:off x="2911475" y="841375"/>
            <a:ext cx="2963863" cy="503238"/>
          </a:xfrm>
          <a:prstGeom prst="rect">
            <a:avLst/>
          </a:prstGeom>
          <a:noFill/>
          <a:ln w="9525">
            <a:noFill/>
            <a:miter lim="800000"/>
          </a:ln>
        </p:spPr>
        <p:txBody>
          <a:bodyPr>
            <a:spAutoFit/>
          </a:bodyPr>
          <a:lstStyle/>
          <a:p>
            <a:pPr>
              <a:buFont typeface="Arial" panose="020B0604020202020204" pitchFamily="34" charset="0"/>
              <a:buNone/>
            </a:pPr>
            <a:r>
              <a:rPr lang="zh-CN" altLang="en-US" sz="2700" b="1">
                <a:solidFill>
                  <a:srgbClr val="0000FF"/>
                </a:solidFill>
                <a:latin typeface="楷体" panose="02010609060101010101" pitchFamily="49" charset="-122"/>
                <a:ea typeface="楷体" panose="02010609060101010101" pitchFamily="49" charset="-122"/>
                <a:sym typeface="+mn-ea"/>
              </a:rPr>
              <a:t>好一个安塞腰鼓！</a:t>
            </a:r>
            <a:endParaRPr lang="zh-CN" altLang="en-US" sz="2700" b="1">
              <a:solidFill>
                <a:srgbClr val="0000FF"/>
              </a:solidFill>
              <a:latin typeface="楷体" panose="02010609060101010101" pitchFamily="49" charset="-122"/>
              <a:ea typeface="楷体" panose="02010609060101010101" pitchFamily="49" charset="-122"/>
              <a:sym typeface="+mn-ea"/>
            </a:endParaRPr>
          </a:p>
        </p:txBody>
      </p:sp>
      <p:sp>
        <p:nvSpPr>
          <p:cNvPr id="31769" name="文本框 5"/>
          <p:cNvSpPr txBox="1">
            <a:spLocks noChangeArrowheads="1"/>
          </p:cNvSpPr>
          <p:nvPr/>
        </p:nvSpPr>
        <p:spPr bwMode="auto">
          <a:xfrm>
            <a:off x="2892425" y="1322388"/>
            <a:ext cx="3041650" cy="914400"/>
          </a:xfrm>
          <a:prstGeom prst="rect">
            <a:avLst/>
          </a:prstGeom>
          <a:noFill/>
          <a:ln w="9525">
            <a:noFill/>
            <a:miter lim="800000"/>
          </a:ln>
        </p:spPr>
        <p:txBody>
          <a:bodyPr>
            <a:spAutoFit/>
          </a:bodyPr>
          <a:lstStyle/>
          <a:p>
            <a:pPr>
              <a:buFont typeface="Arial" panose="020B0604020202020204" pitchFamily="34" charset="0"/>
              <a:buNone/>
            </a:pPr>
            <a:r>
              <a:rPr lang="zh-CN" altLang="en-US" sz="2700" b="1">
                <a:solidFill>
                  <a:srgbClr val="0000FF"/>
                </a:solidFill>
                <a:latin typeface="楷体" panose="02010609060101010101" pitchFamily="49" charset="-122"/>
                <a:ea typeface="楷体" panose="02010609060101010101" pitchFamily="49" charset="-122"/>
                <a:sym typeface="+mn-ea"/>
              </a:rPr>
              <a:t>好一个黄土高原！好一个安塞腰鼓！</a:t>
            </a:r>
            <a:endParaRPr lang="zh-CN" altLang="en-US" sz="2700" b="1">
              <a:solidFill>
                <a:srgbClr val="0000FF"/>
              </a:solidFill>
              <a:latin typeface="楷体" panose="02010609060101010101" pitchFamily="49" charset="-122"/>
              <a:ea typeface="楷体" panose="02010609060101010101" pitchFamily="49" charset="-122"/>
              <a:sym typeface="+mn-ea"/>
            </a:endParaRPr>
          </a:p>
        </p:txBody>
      </p:sp>
      <p:sp>
        <p:nvSpPr>
          <p:cNvPr id="31770" name="文本框 6"/>
          <p:cNvSpPr txBox="1">
            <a:spLocks noChangeArrowheads="1"/>
          </p:cNvSpPr>
          <p:nvPr/>
        </p:nvSpPr>
        <p:spPr bwMode="auto">
          <a:xfrm>
            <a:off x="2960688" y="3021013"/>
            <a:ext cx="2994025" cy="1325562"/>
          </a:xfrm>
          <a:prstGeom prst="rect">
            <a:avLst/>
          </a:prstGeom>
          <a:noFill/>
          <a:ln w="9525">
            <a:noFill/>
            <a:miter lim="800000"/>
          </a:ln>
        </p:spPr>
        <p:txBody>
          <a:bodyPr>
            <a:spAutoFit/>
          </a:bodyPr>
          <a:lstStyle/>
          <a:p>
            <a:pPr>
              <a:buFont typeface="Arial" panose="020B0604020202020204" pitchFamily="34" charset="0"/>
              <a:buNone/>
            </a:pPr>
            <a:r>
              <a:rPr lang="zh-CN" altLang="en-US" sz="2700" b="1">
                <a:solidFill>
                  <a:srgbClr val="0000FF"/>
                </a:solidFill>
                <a:latin typeface="楷体" panose="02010609060101010101" pitchFamily="49" charset="-122"/>
                <a:ea typeface="楷体" panose="02010609060101010101" pitchFamily="49" charset="-122"/>
                <a:sym typeface="+mn-ea"/>
              </a:rPr>
              <a:t>交织！旋转！凝聚！奔突！辐射！翻飞！升华！</a:t>
            </a:r>
            <a:endParaRPr lang="zh-CN" altLang="en-US" sz="2700" b="1">
              <a:solidFill>
                <a:srgbClr val="0000FF"/>
              </a:solidFill>
              <a:latin typeface="楷体" panose="02010609060101010101" pitchFamily="49" charset="-122"/>
              <a:ea typeface="楷体" panose="02010609060101010101" pitchFamily="49" charset="-122"/>
              <a:sym typeface="+mn-ea"/>
            </a:endParaRPr>
          </a:p>
        </p:txBody>
      </p:sp>
      <p:sp>
        <p:nvSpPr>
          <p:cNvPr id="31806" name="Rectangle 62"/>
          <p:cNvSpPr>
            <a:spLocks noChangeArrowheads="1"/>
          </p:cNvSpPr>
          <p:nvPr/>
        </p:nvSpPr>
        <p:spPr bwMode="auto">
          <a:xfrm>
            <a:off x="168275" y="2808288"/>
            <a:ext cx="2824163" cy="946150"/>
          </a:xfrm>
          <a:prstGeom prst="rect">
            <a:avLst/>
          </a:prstGeom>
          <a:noFill/>
          <a:ln w="9525">
            <a:noFill/>
            <a:miter lim="800000"/>
          </a:ln>
        </p:spPr>
        <p:txBody>
          <a:bodyPr>
            <a:spAutoFit/>
          </a:bodyPr>
          <a:lstStyle/>
          <a:p>
            <a:r>
              <a:rPr lang="zh-CN" altLang="en-US" sz="2800" b="1" dirty="0">
                <a:solidFill>
                  <a:srgbClr val="FF0000"/>
                </a:solidFill>
                <a:ea typeface="楷体" panose="02010609060101010101" pitchFamily="49" charset="-122"/>
              </a:rPr>
              <a:t>极力铺陈</a:t>
            </a:r>
            <a:r>
              <a:rPr lang="zh-CN" altLang="en-US" sz="2800" b="1" dirty="0">
                <a:solidFill>
                  <a:srgbClr val="FF0000"/>
                </a:solidFill>
                <a:ea typeface="楷体" panose="02010609060101010101" pitchFamily="49" charset="-122"/>
                <a:sym typeface="+mn-ea"/>
              </a:rPr>
              <a:t>，直接使用连串的短语</a:t>
            </a:r>
            <a:endParaRPr lang="zh-CN" altLang="en-US" sz="2800" b="1" dirty="0">
              <a:solidFill>
                <a:srgbClr val="FF0000"/>
              </a:solidFill>
              <a:ea typeface="楷体" panose="02010609060101010101" pitchFamily="49" charset="-122"/>
              <a:sym typeface="+mn-ea"/>
            </a:endParaRPr>
          </a:p>
        </p:txBody>
      </p:sp>
      <p:sp>
        <p:nvSpPr>
          <p:cNvPr id="31818" name="Rectangle 74"/>
          <p:cNvSpPr>
            <a:spLocks noChangeArrowheads="1"/>
          </p:cNvSpPr>
          <p:nvPr/>
        </p:nvSpPr>
        <p:spPr bwMode="auto">
          <a:xfrm>
            <a:off x="174625" y="4703763"/>
            <a:ext cx="2824163" cy="946150"/>
          </a:xfrm>
          <a:prstGeom prst="rect">
            <a:avLst/>
          </a:prstGeom>
          <a:noFill/>
          <a:ln w="9525">
            <a:noFill/>
            <a:miter lim="800000"/>
          </a:ln>
        </p:spPr>
        <p:txBody>
          <a:bodyPr>
            <a:spAutoFit/>
          </a:bodyPr>
          <a:lstStyle/>
          <a:p>
            <a:r>
              <a:rPr lang="zh-CN" altLang="en-US" sz="2800" b="1">
                <a:solidFill>
                  <a:srgbClr val="FF0000"/>
                </a:solidFill>
                <a:ea typeface="楷体" panose="02010609060101010101" pitchFamily="49" charset="-122"/>
              </a:rPr>
              <a:t>精炼语句</a:t>
            </a:r>
            <a:r>
              <a:rPr lang="zh-CN" altLang="en-US" sz="2800" b="1">
                <a:solidFill>
                  <a:srgbClr val="FF0000"/>
                </a:solidFill>
                <a:ea typeface="楷体" panose="02010609060101010101" pitchFamily="49" charset="-122"/>
                <a:sym typeface="+mn-ea"/>
              </a:rPr>
              <a:t>，多用急促有力的短句</a:t>
            </a:r>
            <a:endParaRPr lang="zh-CN" altLang="en-US" sz="2800" b="1">
              <a:solidFill>
                <a:srgbClr val="FF0000"/>
              </a:solidFill>
              <a:ea typeface="楷体" panose="02010609060101010101" pitchFamily="49" charset="-122"/>
              <a:sym typeface="+mn-ea"/>
            </a:endParaRPr>
          </a:p>
        </p:txBody>
      </p:sp>
      <p:sp>
        <p:nvSpPr>
          <p:cNvPr id="31823" name="Rectangle 79"/>
          <p:cNvSpPr>
            <a:spLocks noChangeArrowheads="1"/>
          </p:cNvSpPr>
          <p:nvPr/>
        </p:nvSpPr>
        <p:spPr bwMode="auto">
          <a:xfrm>
            <a:off x="5948363" y="4679950"/>
            <a:ext cx="3043237" cy="1917700"/>
          </a:xfrm>
          <a:prstGeom prst="rect">
            <a:avLst/>
          </a:prstGeom>
          <a:noFill/>
          <a:ln w="9525">
            <a:noFill/>
            <a:miter lim="800000"/>
          </a:ln>
        </p:spPr>
        <p:txBody>
          <a:bodyPr>
            <a:spAutoFit/>
          </a:bodyPr>
          <a:lstStyle/>
          <a:p>
            <a:r>
              <a:rPr lang="zh-CN" altLang="en-US" sz="2400" b="1">
                <a:solidFill>
                  <a:srgbClr val="FF0000"/>
                </a:solidFill>
                <a:ea typeface="楷体" panose="02010609060101010101" pitchFamily="49" charset="-122"/>
                <a:sym typeface="+mn-ea"/>
              </a:rPr>
              <a:t>短句节奏明快，急促有力，气势恢宏，增强了文章的感染力，生动表现了安塞腰鼓的激扬与飞动。</a:t>
            </a:r>
            <a:endParaRPr lang="zh-CN" altLang="en-US" sz="2400" b="1">
              <a:solidFill>
                <a:srgbClr val="FF0000"/>
              </a:solidFill>
              <a:ea typeface="楷体" panose="02010609060101010101" pitchFamily="49" charset="-122"/>
              <a:sym typeface="+mn-ea"/>
            </a:endParaRPr>
          </a:p>
        </p:txBody>
      </p:sp>
    </p:spTree>
  </p:cSld>
  <p:clrMapOvr>
    <a:masterClrMapping/>
  </p:clrMapOvr>
  <p:transition spd="slow" advTm="300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68"/>
                                        </p:tgtEl>
                                        <p:attrNameLst>
                                          <p:attrName>style.visibility</p:attrName>
                                        </p:attrNameLst>
                                      </p:cBhvr>
                                      <p:to>
                                        <p:strVal val="visible"/>
                                      </p:to>
                                    </p:set>
                                    <p:anim calcmode="lin" valueType="num">
                                      <p:cBhvr additive="base">
                                        <p:cTn id="7" dur="500" fill="hold"/>
                                        <p:tgtEl>
                                          <p:spTgt spid="31768"/>
                                        </p:tgtEl>
                                        <p:attrNameLst>
                                          <p:attrName>ppt_x</p:attrName>
                                        </p:attrNameLst>
                                      </p:cBhvr>
                                      <p:tavLst>
                                        <p:tav tm="0">
                                          <p:val>
                                            <p:strVal val="#ppt_x"/>
                                          </p:val>
                                        </p:tav>
                                        <p:tav tm="100000">
                                          <p:val>
                                            <p:strVal val="#ppt_x"/>
                                          </p:val>
                                        </p:tav>
                                      </p:tavLst>
                                    </p:anim>
                                    <p:anim calcmode="lin" valueType="num">
                                      <p:cBhvr additive="base">
                                        <p:cTn id="8" dur="500" fill="hold"/>
                                        <p:tgtEl>
                                          <p:spTgt spid="317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69">
                                            <p:txEl>
                                              <p:pRg st="0" end="0"/>
                                            </p:txEl>
                                          </p:spTgt>
                                        </p:tgtEl>
                                        <p:attrNameLst>
                                          <p:attrName>style.visibility</p:attrName>
                                        </p:attrNameLst>
                                      </p:cBhvr>
                                      <p:to>
                                        <p:strVal val="visible"/>
                                      </p:to>
                                    </p:set>
                                    <p:anim calcmode="lin" valueType="num">
                                      <p:cBhvr additive="base">
                                        <p:cTn id="13" dur="500" fill="hold"/>
                                        <p:tgtEl>
                                          <p:spTgt spid="3176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806">
                                            <p:txEl>
                                              <p:pRg st="0" end="0"/>
                                            </p:txEl>
                                          </p:spTgt>
                                        </p:tgtEl>
                                        <p:attrNameLst>
                                          <p:attrName>style.visibility</p:attrName>
                                        </p:attrNameLst>
                                      </p:cBhvr>
                                      <p:to>
                                        <p:strVal val="visible"/>
                                      </p:to>
                                    </p:set>
                                    <p:anim calcmode="lin" valueType="num">
                                      <p:cBhvr additive="base">
                                        <p:cTn id="19" dur="500" fill="hold"/>
                                        <p:tgtEl>
                                          <p:spTgt spid="3180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8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70">
                                            <p:txEl>
                                              <p:pRg st="0" end="0"/>
                                            </p:txEl>
                                          </p:spTgt>
                                        </p:tgtEl>
                                        <p:attrNameLst>
                                          <p:attrName>style.visibility</p:attrName>
                                        </p:attrNameLst>
                                      </p:cBhvr>
                                      <p:to>
                                        <p:strVal val="visible"/>
                                      </p:to>
                                    </p:set>
                                    <p:anim calcmode="lin" valueType="num">
                                      <p:cBhvr additive="base">
                                        <p:cTn id="25" dur="500" fill="hold"/>
                                        <p:tgtEl>
                                          <p:spTgt spid="3177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818">
                                            <p:txEl>
                                              <p:pRg st="0" end="0"/>
                                            </p:txEl>
                                          </p:spTgt>
                                        </p:tgtEl>
                                        <p:attrNameLst>
                                          <p:attrName>style.visibility</p:attrName>
                                        </p:attrNameLst>
                                      </p:cBhvr>
                                      <p:to>
                                        <p:strVal val="visible"/>
                                      </p:to>
                                    </p:set>
                                    <p:anim calcmode="lin" valueType="num">
                                      <p:cBhvr additive="base">
                                        <p:cTn id="31" dur="500" fill="hold"/>
                                        <p:tgtEl>
                                          <p:spTgt spid="3181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8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1823">
                                            <p:txEl>
                                              <p:pRg st="0" end="0"/>
                                            </p:txEl>
                                          </p:spTgt>
                                        </p:tgtEl>
                                        <p:attrNameLst>
                                          <p:attrName>style.visibility</p:attrName>
                                        </p:attrNameLst>
                                      </p:cBhvr>
                                      <p:to>
                                        <p:strVal val="visible"/>
                                      </p:to>
                                    </p:set>
                                    <p:anim calcmode="lin" valueType="num">
                                      <p:cBhvr additive="base">
                                        <p:cTn id="37" dur="500" fill="hold"/>
                                        <p:tgtEl>
                                          <p:spTgt spid="3182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18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8" name="Text Box 2"/>
          <p:cNvSpPr txBox="1"/>
          <p:nvPr/>
        </p:nvSpPr>
        <p:spPr>
          <a:xfrm>
            <a:off x="412115" y="2916555"/>
            <a:ext cx="8164830" cy="1291590"/>
          </a:xfrm>
          <a:prstGeom prst="rect">
            <a:avLst/>
          </a:prstGeom>
          <a:noFill/>
          <a:ln w="9525">
            <a:noFill/>
          </a:ln>
          <a:effectLst>
            <a:outerShdw dist="35921" dir="2699999" algn="ctr" rotWithShape="0">
              <a:schemeClr val="bg1"/>
            </a:outerShdw>
          </a:effectLst>
        </p:spPr>
        <p:txBody>
          <a:bodyPr wrap="square">
            <a:spAutoFit/>
          </a:bodyPr>
          <a:lstStyle/>
          <a:p>
            <a:pPr eaLnBrk="0" hangingPunct="0">
              <a:buFont typeface="Arial" panose="020B0604020202020204" pitchFamily="34" charset="0"/>
              <a:buNone/>
              <a:defRPr/>
            </a:pPr>
            <a:r>
              <a:rPr lang="zh-CN" altLang="en-US" sz="2600" b="1">
                <a:solidFill>
                  <a:srgbClr val="FF0000"/>
                </a:solidFill>
                <a:latin typeface="黑体" panose="02010609060101010101" pitchFamily="49" charset="-122"/>
                <a:ea typeface="黑体" panose="02010609060101010101" pitchFamily="49" charset="-122"/>
              </a:rPr>
              <a:t>    </a:t>
            </a:r>
            <a:r>
              <a:rPr lang="zh-CN" altLang="en-US" sz="2600" b="1">
                <a:solidFill>
                  <a:srgbClr val="0000FF"/>
                </a:solidFill>
                <a:latin typeface="黑体" panose="02010609060101010101" pitchFamily="49" charset="-122"/>
                <a:ea typeface="黑体" panose="02010609060101010101" pitchFamily="49" charset="-122"/>
              </a:rPr>
              <a:t>狂舞在你的面前，骤雨一样，是急促的鼓点；旋风一样，是飞扬的流苏；乱蛙一样，是蹦跳的脚步；火花一样，是闪射的瞳仁；斗虎一样，是强健的风姿。</a:t>
            </a:r>
            <a:r>
              <a:rPr lang="zh-CN" altLang="en-US" sz="2600" b="1">
                <a:solidFill>
                  <a:srgbClr val="FF0000"/>
                </a:solidFill>
                <a:latin typeface="黑体" panose="02010609060101010101" pitchFamily="49" charset="-122"/>
                <a:ea typeface="黑体" panose="02010609060101010101" pitchFamily="49" charset="-122"/>
              </a:rPr>
              <a:t> </a:t>
            </a:r>
            <a:endParaRPr lang="zh-CN" altLang="en-US" sz="2600" b="1">
              <a:solidFill>
                <a:srgbClr val="FF0000"/>
              </a:solidFill>
              <a:latin typeface="黑体" panose="02010609060101010101" pitchFamily="49" charset="-122"/>
              <a:ea typeface="黑体" panose="02010609060101010101" pitchFamily="49" charset="-122"/>
            </a:endParaRPr>
          </a:p>
        </p:txBody>
      </p:sp>
      <p:sp>
        <p:nvSpPr>
          <p:cNvPr id="116739" name="Rectangle 3"/>
          <p:cNvSpPr>
            <a:spLocks noChangeArrowheads="1"/>
          </p:cNvSpPr>
          <p:nvPr/>
        </p:nvSpPr>
        <p:spPr bwMode="auto">
          <a:xfrm>
            <a:off x="1022350" y="1905000"/>
            <a:ext cx="5935663" cy="490538"/>
          </a:xfrm>
          <a:prstGeom prst="rect">
            <a:avLst/>
          </a:prstGeom>
          <a:noFill/>
          <a:ln w="9525">
            <a:noFill/>
            <a:miter lim="800000"/>
          </a:ln>
          <a:effectLst>
            <a:outerShdw dist="35921" dir="2700000" algn="ctr" rotWithShape="0">
              <a:schemeClr val="bg1"/>
            </a:outerShdw>
          </a:effectLst>
        </p:spPr>
        <p:txBody>
          <a:bodyPr>
            <a:spAutoFit/>
          </a:bodyPr>
          <a:lstStyle/>
          <a:p>
            <a:pPr eaLnBrk="0" hangingPunct="0">
              <a:buFont typeface="Arial" panose="020B0604020202020204" pitchFamily="34" charset="0"/>
              <a:buNone/>
              <a:defRPr/>
            </a:pPr>
            <a:r>
              <a:rPr lang="zh-CN" altLang="en-US" sz="2600" b="1">
                <a:solidFill>
                  <a:srgbClr val="0000FF"/>
                </a:solidFill>
                <a:latin typeface="黑体" panose="02010609060101010101" pitchFamily="49" charset="-122"/>
                <a:ea typeface="黑体" panose="02010609060101010101" pitchFamily="49" charset="-122"/>
              </a:rPr>
              <a:t>一锤起来就发狠了，忘情了，没命了！</a:t>
            </a:r>
            <a:endParaRPr lang="zh-CN" altLang="en-US" sz="2600" b="1">
              <a:solidFill>
                <a:srgbClr val="0000FF"/>
              </a:solidFill>
              <a:latin typeface="黑体" panose="02010609060101010101" pitchFamily="49" charset="-122"/>
              <a:ea typeface="黑体" panose="02010609060101010101" pitchFamily="49" charset="-122"/>
            </a:endParaRPr>
          </a:p>
        </p:txBody>
      </p:sp>
      <p:sp>
        <p:nvSpPr>
          <p:cNvPr id="28675" name="Rectangle 4"/>
          <p:cNvSpPr>
            <a:spLocks noChangeArrowheads="1"/>
          </p:cNvSpPr>
          <p:nvPr/>
        </p:nvSpPr>
        <p:spPr bwMode="auto">
          <a:xfrm>
            <a:off x="560705" y="1382395"/>
            <a:ext cx="5040313" cy="522288"/>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宋体" panose="02010600030101010101" pitchFamily="2" charset="-122"/>
              </a:rPr>
              <a:t>（</a:t>
            </a:r>
            <a:r>
              <a:rPr lang="en-US" altLang="zh-CN" sz="2800" b="1">
                <a:latin typeface="宋体" panose="02010600030101010101" pitchFamily="2" charset="-122"/>
              </a:rPr>
              <a:t>1</a:t>
            </a:r>
            <a:r>
              <a:rPr lang="zh-CN" altLang="en-US" sz="2800" b="1">
                <a:latin typeface="宋体" panose="02010600030101010101" pitchFamily="2" charset="-122"/>
              </a:rPr>
              <a:t>）句内部的排比：</a:t>
            </a:r>
            <a:endParaRPr lang="zh-CN" altLang="en-US" sz="2800" b="1">
              <a:latin typeface="宋体" panose="02010600030101010101" pitchFamily="2" charset="-122"/>
            </a:endParaRPr>
          </a:p>
        </p:txBody>
      </p:sp>
      <p:sp>
        <p:nvSpPr>
          <p:cNvPr id="116741" name="Rectangle 5"/>
          <p:cNvSpPr>
            <a:spLocks noChangeArrowheads="1"/>
          </p:cNvSpPr>
          <p:nvPr/>
        </p:nvSpPr>
        <p:spPr bwMode="auto">
          <a:xfrm>
            <a:off x="560705" y="2395855"/>
            <a:ext cx="4424363" cy="520700"/>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宋体" panose="02010600030101010101" pitchFamily="2" charset="-122"/>
              </a:rPr>
              <a:t>（</a:t>
            </a:r>
            <a:r>
              <a:rPr lang="en-US" altLang="zh-CN" sz="2800" b="1">
                <a:latin typeface="宋体" panose="02010600030101010101" pitchFamily="2" charset="-122"/>
              </a:rPr>
              <a:t>2</a:t>
            </a:r>
            <a:r>
              <a:rPr lang="zh-CN" altLang="en-US" sz="2800" b="1">
                <a:latin typeface="宋体" panose="02010600030101010101" pitchFamily="2" charset="-122"/>
              </a:rPr>
              <a:t>）句与句之间的排比：</a:t>
            </a:r>
            <a:endParaRPr lang="zh-CN" altLang="en-US" sz="2800" b="1">
              <a:latin typeface="宋体" panose="02010600030101010101" pitchFamily="2" charset="-122"/>
            </a:endParaRPr>
          </a:p>
        </p:txBody>
      </p:sp>
      <p:sp>
        <p:nvSpPr>
          <p:cNvPr id="27649" name="Text Box 2"/>
          <p:cNvSpPr txBox="1">
            <a:spLocks noChangeArrowheads="1"/>
          </p:cNvSpPr>
          <p:nvPr/>
        </p:nvSpPr>
        <p:spPr bwMode="auto">
          <a:xfrm>
            <a:off x="263208" y="367983"/>
            <a:ext cx="8616950" cy="1014412"/>
          </a:xfrm>
          <a:prstGeom prst="rect">
            <a:avLst/>
          </a:prstGeom>
          <a:noFill/>
          <a:ln>
            <a:noFill/>
          </a:ln>
          <a:effectLst>
            <a:outerShdw dist="35921" dir="2700000" algn="ctr" rotWithShape="0">
              <a:schemeClr val="bg1"/>
            </a:outerShdw>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r>
              <a:rPr lang="en-US" altLang="zh-CN" sz="3000" b="1" dirty="0" smtClean="0">
                <a:latin typeface="黑体" panose="02010609060101010101" pitchFamily="49" charset="-122"/>
                <a:ea typeface="黑体" panose="02010609060101010101" pitchFamily="49" charset="-122"/>
                <a:cs typeface="+mj-cs"/>
              </a:rPr>
              <a:t>本文</a:t>
            </a:r>
            <a:r>
              <a:rPr lang="zh-CN" altLang="en-US" sz="3000" b="1" dirty="0" smtClean="0">
                <a:latin typeface="黑体" panose="02010609060101010101" pitchFamily="49" charset="-122"/>
                <a:ea typeface="黑体" panose="02010609060101010101" pitchFamily="49" charset="-122"/>
                <a:cs typeface="+mj-cs"/>
              </a:rPr>
              <a:t>大量</a:t>
            </a:r>
            <a:r>
              <a:rPr lang="en-US" altLang="zh-CN" sz="3000" b="1" dirty="0" smtClean="0">
                <a:latin typeface="黑体" panose="02010609060101010101" pitchFamily="49" charset="-122"/>
                <a:ea typeface="黑体" panose="02010609060101010101" pitchFamily="49" charset="-122"/>
                <a:cs typeface="+mj-cs"/>
              </a:rPr>
              <a:t>运用</a:t>
            </a:r>
            <a:r>
              <a:rPr lang="zh-CN" altLang="en-US" sz="3000" b="1" dirty="0" smtClean="0">
                <a:latin typeface="黑体" panose="02010609060101010101" pitchFamily="49" charset="-122"/>
                <a:ea typeface="黑体" panose="02010609060101010101" pitchFamily="49" charset="-122"/>
                <a:cs typeface="+mj-cs"/>
              </a:rPr>
              <a:t>排比。</a:t>
            </a:r>
            <a:r>
              <a:rPr lang="en-US" altLang="zh-CN" sz="3000" b="1" dirty="0" smtClean="0">
                <a:latin typeface="黑体" panose="02010609060101010101" pitchFamily="49" charset="-122"/>
                <a:ea typeface="黑体" panose="02010609060101010101" pitchFamily="49" charset="-122"/>
                <a:cs typeface="+mj-cs"/>
              </a:rPr>
              <a:t>试举例说明</a:t>
            </a:r>
            <a:r>
              <a:rPr lang="zh-CN" altLang="en-US" sz="3000" b="1" dirty="0" smtClean="0">
                <a:latin typeface="黑体" panose="02010609060101010101" pitchFamily="49" charset="-122"/>
                <a:ea typeface="黑体" panose="02010609060101010101" pitchFamily="49" charset="-122"/>
                <a:cs typeface="+mj-cs"/>
              </a:rPr>
              <a:t>排比</a:t>
            </a:r>
            <a:r>
              <a:rPr lang="en-US" altLang="zh-CN" sz="3000" b="1" dirty="0" smtClean="0">
                <a:latin typeface="黑体" panose="02010609060101010101" pitchFamily="49" charset="-122"/>
                <a:ea typeface="黑体" panose="02010609060101010101" pitchFamily="49" charset="-122"/>
                <a:cs typeface="+mj-cs"/>
              </a:rPr>
              <a:t>写法对表现文章的思想感情所起的作用。</a:t>
            </a:r>
            <a:endParaRPr lang="en-US" altLang="zh-CN" sz="3000" b="1" dirty="0" smtClean="0">
              <a:latin typeface="黑体" panose="02010609060101010101" pitchFamily="49" charset="-122"/>
              <a:ea typeface="黑体" panose="02010609060101010101" pitchFamily="49" charset="-122"/>
              <a:cs typeface="+mj-cs"/>
            </a:endParaRPr>
          </a:p>
        </p:txBody>
      </p:sp>
      <p:sp>
        <p:nvSpPr>
          <p:cNvPr id="2" name="Rectangle 5"/>
          <p:cNvSpPr>
            <a:spLocks noChangeArrowheads="1"/>
          </p:cNvSpPr>
          <p:nvPr/>
        </p:nvSpPr>
        <p:spPr bwMode="auto">
          <a:xfrm>
            <a:off x="561023" y="4207828"/>
            <a:ext cx="4424362" cy="522287"/>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宋体" panose="02010600030101010101" pitchFamily="2" charset="-122"/>
              </a:rPr>
              <a:t>（</a:t>
            </a:r>
            <a:r>
              <a:rPr lang="en-US" altLang="zh-CN" sz="2800" b="1">
                <a:latin typeface="宋体" panose="02010600030101010101" pitchFamily="2" charset="-122"/>
              </a:rPr>
              <a:t>3</a:t>
            </a:r>
            <a:r>
              <a:rPr lang="zh-CN" altLang="en-US" sz="2800" b="1">
                <a:latin typeface="宋体" panose="02010600030101010101" pitchFamily="2" charset="-122"/>
              </a:rPr>
              <a:t>）段与段之间的排比：</a:t>
            </a:r>
            <a:endParaRPr lang="zh-CN" altLang="en-US" sz="2800" b="1">
              <a:latin typeface="宋体" panose="02010600030101010101" pitchFamily="2" charset="-122"/>
            </a:endParaRPr>
          </a:p>
        </p:txBody>
      </p:sp>
      <p:sp>
        <p:nvSpPr>
          <p:cNvPr id="3" name="Text Box 2"/>
          <p:cNvSpPr txBox="1"/>
          <p:nvPr/>
        </p:nvSpPr>
        <p:spPr>
          <a:xfrm>
            <a:off x="935355" y="4730115"/>
            <a:ext cx="1623060" cy="491490"/>
          </a:xfrm>
          <a:prstGeom prst="rect">
            <a:avLst/>
          </a:prstGeom>
          <a:noFill/>
          <a:ln w="9525">
            <a:noFill/>
          </a:ln>
          <a:effectLst>
            <a:outerShdw dist="35921" dir="2699999" algn="ctr" rotWithShape="0">
              <a:schemeClr val="bg1"/>
            </a:outerShdw>
          </a:effectLst>
        </p:spPr>
        <p:txBody>
          <a:bodyPr wrap="square">
            <a:spAutoFit/>
          </a:bodyPr>
          <a:lstStyle/>
          <a:p>
            <a:pPr eaLnBrk="0" hangingPunct="0">
              <a:buFont typeface="Arial" panose="020B0604020202020204" pitchFamily="34" charset="0"/>
              <a:buNone/>
              <a:defRPr/>
            </a:pPr>
            <a:r>
              <a:rPr lang="zh-CN" altLang="en-US" sz="2600" b="1">
                <a:solidFill>
                  <a:srgbClr val="0000FF"/>
                </a:solidFill>
                <a:latin typeface="黑体" panose="02010609060101010101" pitchFamily="49" charset="-122"/>
                <a:ea typeface="黑体" panose="02010609060101010101" pitchFamily="49" charset="-122"/>
              </a:rPr>
              <a:t>第</a:t>
            </a:r>
            <a:r>
              <a:rPr lang="en-US" altLang="zh-CN" sz="2600" b="1">
                <a:solidFill>
                  <a:srgbClr val="0000FF"/>
                </a:solidFill>
                <a:latin typeface="黑体" panose="02010609060101010101" pitchFamily="49" charset="-122"/>
                <a:ea typeface="黑体" panose="02010609060101010101" pitchFamily="49" charset="-122"/>
              </a:rPr>
              <a:t>9-11</a:t>
            </a:r>
            <a:r>
              <a:rPr lang="zh-CN" altLang="en-US" sz="2600" b="1">
                <a:solidFill>
                  <a:srgbClr val="0000FF"/>
                </a:solidFill>
                <a:latin typeface="黑体" panose="02010609060101010101" pitchFamily="49" charset="-122"/>
                <a:ea typeface="黑体" panose="02010609060101010101" pitchFamily="49" charset="-122"/>
              </a:rPr>
              <a:t>段</a:t>
            </a:r>
            <a:r>
              <a:rPr lang="zh-CN" altLang="en-US" sz="2600" b="1">
                <a:solidFill>
                  <a:srgbClr val="FF0000"/>
                </a:solidFill>
                <a:latin typeface="黑体" panose="02010609060101010101" pitchFamily="49" charset="-122"/>
                <a:ea typeface="黑体" panose="02010609060101010101" pitchFamily="49" charset="-122"/>
              </a:rPr>
              <a:t> </a:t>
            </a:r>
            <a:endParaRPr lang="zh-CN" altLang="en-US" sz="2600" b="1">
              <a:solidFill>
                <a:srgbClr val="FF0000"/>
              </a:solidFill>
              <a:latin typeface="黑体" panose="02010609060101010101" pitchFamily="49" charset="-122"/>
              <a:ea typeface="黑体" panose="02010609060101010101" pitchFamily="49" charset="-122"/>
            </a:endParaRPr>
          </a:p>
        </p:txBody>
      </p:sp>
      <p:sp>
        <p:nvSpPr>
          <p:cNvPr id="4" name="Text Box 2"/>
          <p:cNvSpPr txBox="1"/>
          <p:nvPr/>
        </p:nvSpPr>
        <p:spPr>
          <a:xfrm>
            <a:off x="3311525" y="4730115"/>
            <a:ext cx="1807210" cy="491490"/>
          </a:xfrm>
          <a:prstGeom prst="rect">
            <a:avLst/>
          </a:prstGeom>
          <a:noFill/>
          <a:ln w="9525">
            <a:noFill/>
          </a:ln>
          <a:effectLst>
            <a:outerShdw dist="35921" dir="2699999" algn="ctr" rotWithShape="0">
              <a:schemeClr val="bg1"/>
            </a:outerShdw>
          </a:effectLst>
        </p:spPr>
        <p:txBody>
          <a:bodyPr wrap="square">
            <a:spAutoFit/>
          </a:bodyPr>
          <a:p>
            <a:pPr eaLnBrk="0" hangingPunct="0">
              <a:buFont typeface="Arial" panose="020B0604020202020204" pitchFamily="34" charset="0"/>
              <a:buNone/>
              <a:defRPr/>
            </a:pPr>
            <a:r>
              <a:rPr lang="zh-CN" altLang="en-US" sz="2600" b="1">
                <a:solidFill>
                  <a:srgbClr val="0000FF"/>
                </a:solidFill>
                <a:latin typeface="黑体" panose="02010609060101010101" pitchFamily="49" charset="-122"/>
                <a:ea typeface="黑体" panose="02010609060101010101" pitchFamily="49" charset="-122"/>
              </a:rPr>
              <a:t>第</a:t>
            </a:r>
            <a:r>
              <a:rPr lang="en-US" altLang="zh-CN" sz="2600" b="1">
                <a:solidFill>
                  <a:srgbClr val="0000FF"/>
                </a:solidFill>
                <a:latin typeface="黑体" panose="02010609060101010101" pitchFamily="49" charset="-122"/>
                <a:ea typeface="黑体" panose="02010609060101010101" pitchFamily="49" charset="-122"/>
              </a:rPr>
              <a:t>25</a:t>
            </a:r>
            <a:r>
              <a:rPr lang="en-US" altLang="zh-CN" sz="2600" b="1">
                <a:solidFill>
                  <a:srgbClr val="0000FF"/>
                </a:solidFill>
                <a:latin typeface="黑体" panose="02010609060101010101" pitchFamily="49" charset="-122"/>
                <a:ea typeface="黑体" panose="02010609060101010101" pitchFamily="49" charset="-122"/>
              </a:rPr>
              <a:t>-27</a:t>
            </a:r>
            <a:r>
              <a:rPr lang="zh-CN" altLang="en-US" sz="2600" b="1">
                <a:solidFill>
                  <a:srgbClr val="0000FF"/>
                </a:solidFill>
                <a:latin typeface="黑体" panose="02010609060101010101" pitchFamily="49" charset="-122"/>
                <a:ea typeface="黑体" panose="02010609060101010101" pitchFamily="49" charset="-122"/>
              </a:rPr>
              <a:t>段</a:t>
            </a:r>
            <a:r>
              <a:rPr lang="zh-CN" altLang="en-US" sz="2600" b="1">
                <a:solidFill>
                  <a:srgbClr val="FF0000"/>
                </a:solidFill>
                <a:latin typeface="黑体" panose="02010609060101010101" pitchFamily="49" charset="-122"/>
                <a:ea typeface="黑体" panose="02010609060101010101" pitchFamily="49" charset="-122"/>
              </a:rPr>
              <a:t> </a:t>
            </a:r>
            <a:endParaRPr lang="zh-CN" altLang="en-US" sz="2600" b="1">
              <a:solidFill>
                <a:srgbClr val="FF0000"/>
              </a:solidFill>
              <a:latin typeface="黑体" panose="02010609060101010101" pitchFamily="49" charset="-122"/>
              <a:ea typeface="黑体" panose="02010609060101010101" pitchFamily="49" charset="-122"/>
            </a:endParaRPr>
          </a:p>
        </p:txBody>
      </p:sp>
      <p:sp>
        <p:nvSpPr>
          <p:cNvPr id="37889" name="Text Box 3"/>
          <p:cNvSpPr txBox="1"/>
          <p:nvPr/>
        </p:nvSpPr>
        <p:spPr>
          <a:xfrm>
            <a:off x="201930" y="5221605"/>
            <a:ext cx="8585200" cy="1353185"/>
          </a:xfrm>
          <a:prstGeom prst="rect">
            <a:avLst/>
          </a:prstGeom>
          <a:noFill/>
          <a:ln w="9525">
            <a:noFill/>
          </a:ln>
          <a:effectLst>
            <a:outerShdw dist="35921" dir="2699999" algn="ctr" rotWithShape="0">
              <a:schemeClr val="bg1"/>
            </a:outerShdw>
          </a:effectLst>
        </p:spPr>
        <p:txBody>
          <a:bodyPr>
            <a:spAutoFit/>
          </a:bodyPr>
          <a:p>
            <a:pPr eaLnBrk="0" hangingPunct="0">
              <a:lnSpc>
                <a:spcPct val="100000"/>
              </a:lnSpc>
              <a:spcBef>
                <a:spcPts val="0"/>
              </a:spcBef>
              <a:spcAft>
                <a:spcPts val="0"/>
              </a:spcAft>
              <a:buFont typeface="Arial" panose="020B0604020202020204" pitchFamily="34" charset="0"/>
              <a:buNone/>
              <a:defRPr/>
            </a:pPr>
            <a:r>
              <a:rPr lang="en-US" altLang="zh-CN" sz="3000" b="1">
                <a:solidFill>
                  <a:srgbClr val="FF0000"/>
                </a:solidFill>
                <a:latin typeface="宋体" panose="02010600030101010101" pitchFamily="2" charset="-122"/>
                <a:ea typeface="宋体" panose="02010600030101010101" pitchFamily="2" charset="-122"/>
              </a:rPr>
              <a:t>   </a:t>
            </a:r>
            <a:r>
              <a:rPr lang="zh-CN" altLang="en-US" sz="2600" b="1">
                <a:effectLst/>
                <a:latin typeface="宋体" panose="02010600030101010101" pitchFamily="2" charset="-122"/>
                <a:ea typeface="宋体" panose="02010600030101010101" pitchFamily="2" charset="-122"/>
              </a:rPr>
              <a:t>这些排比句使文章</a:t>
            </a:r>
            <a:r>
              <a:rPr lang="zh-CN" altLang="en-US" sz="2600" b="1">
                <a:solidFill>
                  <a:srgbClr val="FF0000"/>
                </a:solidFill>
                <a:effectLst/>
                <a:latin typeface="宋体" panose="02010600030101010101" pitchFamily="2" charset="-122"/>
                <a:ea typeface="宋体" panose="02010600030101010101" pitchFamily="2" charset="-122"/>
              </a:rPr>
              <a:t>气势恢宏</a:t>
            </a:r>
            <a:r>
              <a:rPr lang="zh-CN" altLang="en-US" sz="2600" b="1">
                <a:effectLst/>
                <a:latin typeface="宋体" panose="02010600030101010101" pitchFamily="2" charset="-122"/>
                <a:ea typeface="宋体" panose="02010600030101010101" pitchFamily="2" charset="-122"/>
              </a:rPr>
              <a:t>，</a:t>
            </a:r>
            <a:r>
              <a:rPr lang="zh-CN" altLang="en-US" sz="2600" b="1">
                <a:solidFill>
                  <a:srgbClr val="FF0000"/>
                </a:solidFill>
                <a:effectLst/>
                <a:latin typeface="宋体" panose="02010600030101010101" pitchFamily="2" charset="-122"/>
                <a:ea typeface="宋体" panose="02010600030101010101" pitchFamily="2" charset="-122"/>
              </a:rPr>
              <a:t>语气连贯</a:t>
            </a:r>
            <a:r>
              <a:rPr lang="zh-CN" altLang="en-US" sz="2600" b="1">
                <a:effectLst/>
                <a:latin typeface="宋体" panose="02010600030101010101" pitchFamily="2" charset="-122"/>
                <a:ea typeface="宋体" panose="02010600030101010101" pitchFamily="2" charset="-122"/>
              </a:rPr>
              <a:t>，</a:t>
            </a:r>
            <a:r>
              <a:rPr lang="zh-CN" altLang="en-US" sz="2600" b="1">
                <a:solidFill>
                  <a:srgbClr val="FF0000"/>
                </a:solidFill>
                <a:effectLst/>
                <a:latin typeface="宋体" panose="02010600030101010101" pitchFamily="2" charset="-122"/>
                <a:ea typeface="宋体" panose="02010600030101010101" pitchFamily="2" charset="-122"/>
              </a:rPr>
              <a:t>节奏明快</a:t>
            </a:r>
            <a:r>
              <a:rPr lang="zh-CN" altLang="en-US" sz="2600" b="1">
                <a:effectLst/>
                <a:latin typeface="宋体" panose="02010600030101010101" pitchFamily="2" charset="-122"/>
                <a:ea typeface="宋体" panose="02010600030101010101" pitchFamily="2" charset="-122"/>
              </a:rPr>
              <a:t>，每个词语都简洁有力，每个句子都激扬豪壮，增强了文章的感染力，能表达出强烈的思想感情。</a:t>
            </a:r>
            <a:r>
              <a:rPr lang="zh-CN" altLang="en-US" sz="2600" b="1">
                <a:latin typeface="宋体" panose="02010600030101010101" pitchFamily="2" charset="-122"/>
                <a:ea typeface="宋体" panose="02010600030101010101" pitchFamily="2" charset="-122"/>
              </a:rPr>
              <a:t> </a:t>
            </a:r>
            <a:endParaRPr lang="zh-CN" altLang="en-US" sz="2600" b="1">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6739"/>
                                        </p:tgtEl>
                                        <p:attrNameLst>
                                          <p:attrName>style.visibility</p:attrName>
                                        </p:attrNameLst>
                                      </p:cBhvr>
                                      <p:to>
                                        <p:strVal val="visible"/>
                                      </p:to>
                                    </p:set>
                                    <p:animEffect transition="in" filter="blinds(horizontal)">
                                      <p:cBhvr>
                                        <p:cTn id="12" dur="500"/>
                                        <p:tgtEl>
                                          <p:spTgt spid="11673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6741"/>
                                        </p:tgtEl>
                                        <p:attrNameLst>
                                          <p:attrName>style.visibility</p:attrName>
                                        </p:attrNameLst>
                                      </p:cBhvr>
                                      <p:to>
                                        <p:strVal val="visible"/>
                                      </p:to>
                                    </p:set>
                                    <p:animEffect transition="in" filter="blinds(horizontal)">
                                      <p:cBhvr>
                                        <p:cTn id="17" dur="500"/>
                                        <p:tgtEl>
                                          <p:spTgt spid="11674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6738"/>
                                        </p:tgtEl>
                                        <p:attrNameLst>
                                          <p:attrName>style.visibility</p:attrName>
                                        </p:attrNameLst>
                                      </p:cBhvr>
                                      <p:to>
                                        <p:strVal val="visible"/>
                                      </p:to>
                                    </p:set>
                                    <p:animEffect transition="in" filter="blinds(horizontal)">
                                      <p:cBhvr>
                                        <p:cTn id="22" dur="500"/>
                                        <p:tgtEl>
                                          <p:spTgt spid="11673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7889"/>
                                        </p:tgtEl>
                                        <p:attrNameLst>
                                          <p:attrName>style.visibility</p:attrName>
                                        </p:attrNameLst>
                                      </p:cBhvr>
                                      <p:to>
                                        <p:strVal val="visible"/>
                                      </p:to>
                                    </p:set>
                                    <p:anim calcmode="lin" valueType="num">
                                      <p:cBhvr additive="base">
                                        <p:cTn id="42" dur="500" fill="hold"/>
                                        <p:tgtEl>
                                          <p:spTgt spid="37889"/>
                                        </p:tgtEl>
                                        <p:attrNameLst>
                                          <p:attrName>ppt_x</p:attrName>
                                        </p:attrNameLst>
                                      </p:cBhvr>
                                      <p:tavLst>
                                        <p:tav tm="0">
                                          <p:val>
                                            <p:strVal val="#ppt_x"/>
                                          </p:val>
                                        </p:tav>
                                        <p:tav tm="100000">
                                          <p:val>
                                            <p:strVal val="#ppt_x"/>
                                          </p:val>
                                        </p:tav>
                                      </p:tavLst>
                                    </p:anim>
                                    <p:anim calcmode="lin" valueType="num">
                                      <p:cBhvr additive="base">
                                        <p:cTn id="43" dur="500" fill="hold"/>
                                        <p:tgtEl>
                                          <p:spTgt spid="378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bldLvl="0" animBg="1"/>
      <p:bldP spid="116739" grpId="0" bldLvl="0" animBg="1"/>
      <p:bldP spid="28675" grpId="0"/>
      <p:bldP spid="116741" grpId="0"/>
      <p:bldP spid="2" grpId="0"/>
      <p:bldP spid="3" grpId="0" bldLvl="0" animBg="1"/>
      <p:bldP spid="4" grpId="0" bldLvl="0" animBg="1"/>
      <p:bldP spid="3788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298450" y="1255713"/>
            <a:ext cx="8607425" cy="1373187"/>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0000FF"/>
                </a:solidFill>
                <a:latin typeface="宋体" panose="02010600030101010101" pitchFamily="2" charset="-122"/>
              </a:rPr>
              <a:t>    </a:t>
            </a:r>
            <a:r>
              <a:rPr lang="zh-CN" altLang="en-US" sz="2800" b="1">
                <a:latin typeface="楷体" panose="02010609060101010101" pitchFamily="49" charset="-122"/>
                <a:ea typeface="楷体" panose="02010609060101010101" pitchFamily="49" charset="-122"/>
              </a:rPr>
              <a:t>骤雨一样，是急促的鼓点；旋风一样，是飞扬的流苏；乱蛙一样，是蹦跳的脚步；火花一样，是闪射的瞳仁；斗虎一样，是强健的风姿。</a:t>
            </a:r>
            <a:endParaRPr lang="zh-CN" altLang="en-US" sz="2800" b="1">
              <a:latin typeface="楷体" panose="02010609060101010101" pitchFamily="49" charset="-122"/>
              <a:ea typeface="楷体" panose="02010609060101010101" pitchFamily="49" charset="-122"/>
            </a:endParaRPr>
          </a:p>
        </p:txBody>
      </p:sp>
      <p:sp>
        <p:nvSpPr>
          <p:cNvPr id="34820" name="Rectangle 79"/>
          <p:cNvSpPr>
            <a:spLocks noChangeArrowheads="1"/>
          </p:cNvSpPr>
          <p:nvPr/>
        </p:nvSpPr>
        <p:spPr bwMode="auto">
          <a:xfrm>
            <a:off x="422275" y="3446463"/>
            <a:ext cx="8408988" cy="1373187"/>
          </a:xfrm>
          <a:prstGeom prst="rect">
            <a:avLst/>
          </a:prstGeom>
          <a:noFill/>
          <a:ln w="9525">
            <a:noFill/>
            <a:miter lim="800000"/>
          </a:ln>
        </p:spPr>
        <p:txBody>
          <a:bodyPr>
            <a:spAutoFit/>
          </a:bodyPr>
          <a:lstStyle/>
          <a:p>
            <a:r>
              <a:rPr lang="zh-CN" altLang="en-US" sz="2800" b="1">
                <a:solidFill>
                  <a:srgbClr val="FF0000"/>
                </a:solidFill>
                <a:ea typeface="楷体" panose="02010609060101010101" pitchFamily="49" charset="-122"/>
                <a:sym typeface="+mn-ea"/>
              </a:rPr>
              <a:t>       作者用喻体前置的方式，将长句拆解为极具节奏的短句，紧凑不拖沓，更能渲染安塞腰鼓活力无限、惊心动魄的场面。</a:t>
            </a:r>
            <a:endParaRPr lang="zh-CN" altLang="en-US" sz="2800" b="1">
              <a:solidFill>
                <a:srgbClr val="FF0000"/>
              </a:solidFill>
              <a:ea typeface="楷体" panose="02010609060101010101" pitchFamily="49" charset="-122"/>
              <a:sym typeface="+mn-ea"/>
            </a:endParaRPr>
          </a:p>
        </p:txBody>
      </p:sp>
      <p:sp>
        <p:nvSpPr>
          <p:cNvPr id="116739" name="Rectangle 3"/>
          <p:cNvSpPr>
            <a:spLocks noChangeArrowheads="1"/>
          </p:cNvSpPr>
          <p:nvPr/>
        </p:nvSpPr>
        <p:spPr bwMode="auto">
          <a:xfrm>
            <a:off x="574675" y="2824163"/>
            <a:ext cx="5935663" cy="519112"/>
          </a:xfrm>
          <a:prstGeom prst="rect">
            <a:avLst/>
          </a:prstGeom>
          <a:noFill/>
          <a:ln w="9525">
            <a:noFill/>
            <a:miter lim="800000"/>
          </a:ln>
          <a:effectLst>
            <a:outerShdw dist="35921" dir="2700000" algn="ctr" rotWithShape="0">
              <a:schemeClr val="bg1"/>
            </a:outerShdw>
          </a:effectLst>
        </p:spPr>
        <p:txBody>
          <a:bodyPr>
            <a:spAutoFit/>
          </a:bodyPr>
          <a:lstStyle/>
          <a:p>
            <a:pPr eaLnBrk="0" hangingPunct="0">
              <a:buFont typeface="Arial" panose="020B0604020202020204" pitchFamily="34" charset="0"/>
              <a:buNone/>
              <a:defRPr/>
            </a:pPr>
            <a:r>
              <a:rPr lang="zh-CN" altLang="en-US" sz="2800" b="1">
                <a:solidFill>
                  <a:srgbClr val="0000FF"/>
                </a:solidFill>
                <a:latin typeface="黑体" panose="02010609060101010101" pitchFamily="49" charset="-122"/>
                <a:ea typeface="黑体" panose="02010609060101010101" pitchFamily="49" charset="-122"/>
              </a:rPr>
              <a:t>我的发现：</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1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6739"/>
                                        </p:tgtEl>
                                        <p:attrNameLst>
                                          <p:attrName>style.visibility</p:attrName>
                                        </p:attrNameLst>
                                      </p:cBhvr>
                                      <p:to>
                                        <p:strVal val="visible"/>
                                      </p:to>
                                    </p:set>
                                    <p:animEffect transition="in" filter="blinds(horizontal)">
                                      <p:cBhvr>
                                        <p:cTn id="12" dur="500"/>
                                        <p:tgtEl>
                                          <p:spTgt spid="11673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4820">
                                            <p:txEl>
                                              <p:pRg st="0" end="0"/>
                                            </p:txEl>
                                          </p:spTgt>
                                        </p:tgtEl>
                                        <p:attrNameLst>
                                          <p:attrName>style.visibility</p:attrName>
                                        </p:attrNameLst>
                                      </p:cBhvr>
                                      <p:to>
                                        <p:strVal val="visible"/>
                                      </p:to>
                                    </p:set>
                                    <p:anim calcmode="lin" valueType="num">
                                      <p:cBhvr additive="base">
                                        <p:cTn id="17" dur="5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48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16739" grpId="0" bldLvl="0" animBg="1"/>
    </p:bldLst>
  </p:timing>
</p:sld>
</file>

<file path=ppt/tags/tag1.xml><?xml version="1.0" encoding="utf-8"?>
<p:tagLst xmlns:p="http://schemas.openxmlformats.org/presentationml/2006/main">
  <p:tag name="KSO_WM_TAG_VERSION" val="1.0"/>
  <p:tag name="KSO_WM_TEMPLATE_CATEGORY" val="custom"/>
  <p:tag name="KSO_WM_TEMPLATE_INDEX" val="20186833"/>
</p:tagLst>
</file>

<file path=ppt/tags/tag2.xml><?xml version="1.0" encoding="utf-8"?>
<p:tagLst xmlns:p="http://schemas.openxmlformats.org/presentationml/2006/main">
  <p:tag name="KSO_WM_TAG_VERSION" val="1.0"/>
  <p:tag name="KSO_WM_TEMPLATE_CATEGORY" val="custom"/>
  <p:tag name="KSO_WM_TEMPLATE_INDEX" val="20186833"/>
</p:tagLst>
</file>

<file path=ppt/tags/tag3.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ags/tag4.xml><?xml version="1.0" encoding="utf-8"?>
<p:tagLst xmlns:p="http://schemas.openxmlformats.org/presentationml/2006/main">
  <p:tag name="KSO_WM_TAG_VERSION" val="1.0"/>
  <p:tag name="KSO_WM_TEMPLATE_CATEGORY" val="custom"/>
  <p:tag name="KSO_WM_TEMPLATE_INDEX" val="20186833"/>
</p:tagLst>
</file>

<file path=ppt/tags/tag5.xml><?xml version="1.0" encoding="utf-8"?>
<p:tagLst xmlns:p="http://schemas.openxmlformats.org/presentationml/2006/main">
  <p:tag name="KSO_WM_TAG_VERSION" val="1.0"/>
  <p:tag name="KSO_WM_TEMPLATE_CATEGORY" val="custom"/>
  <p:tag name="KSO_WM_TEMPLATE_INDEX" val="20186833"/>
</p:tagLst>
</file>

<file path=ppt/tags/tag6.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heme/theme1.xml><?xml version="1.0" encoding="utf-8"?>
<a:theme xmlns:a="http://schemas.openxmlformats.org/drawingml/2006/main" name="2_Office 主题​​">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2685</Words>
  <Application>WPS 演示</Application>
  <PresentationFormat>全屏显示(4:3)</PresentationFormat>
  <Paragraphs>197</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Arial</vt:lpstr>
      <vt:lpstr>宋体</vt:lpstr>
      <vt:lpstr>Wingdings</vt:lpstr>
      <vt:lpstr>微软雅黑</vt:lpstr>
      <vt:lpstr>Calibri</vt:lpstr>
      <vt:lpstr>黑体</vt:lpstr>
      <vt:lpstr>楷体</vt:lpstr>
      <vt:lpstr>Times New Roman</vt:lpstr>
      <vt:lpstr>华文楷体</vt:lpstr>
      <vt:lpstr>Arial Unicode MS</vt:lpstr>
      <vt:lpstr>新宋体</vt:lpstr>
      <vt:lpstr>Arial</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《安塞腰鼓》</dc:title>
  <dc:creator>黄红政</dc:creator>
  <cp:lastModifiedBy>Administrator</cp:lastModifiedBy>
  <cp:revision>313</cp:revision>
  <dcterms:created xsi:type="dcterms:W3CDTF">2016-01-14T05:53:00Z</dcterms:created>
  <dcterms:modified xsi:type="dcterms:W3CDTF">2019-03-01T02:32:48Z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