
<file path=[Content_Types].xml><?xml version="1.0" encoding="utf-8"?>
<Types xmlns="http://schemas.openxmlformats.org/package/2006/content-types">
  <Default Extension="wav" ContentType="audio/x-wav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sldIdLst>
    <p:sldId id="339" r:id="rId3"/>
    <p:sldId id="308" r:id="rId4"/>
    <p:sldId id="309" r:id="rId5"/>
    <p:sldId id="310" r:id="rId7"/>
    <p:sldId id="311" r:id="rId8"/>
    <p:sldId id="312" r:id="rId9"/>
    <p:sldId id="313" r:id="rId10"/>
    <p:sldId id="314" r:id="rId11"/>
    <p:sldId id="315" r:id="rId12"/>
    <p:sldId id="316" r:id="rId13"/>
    <p:sldId id="317" r:id="rId14"/>
    <p:sldId id="318" r:id="rId15"/>
    <p:sldId id="319" r:id="rId16"/>
    <p:sldId id="320" r:id="rId17"/>
    <p:sldId id="321" r:id="rId18"/>
    <p:sldId id="322" r:id="rId19"/>
    <p:sldId id="323" r:id="rId20"/>
    <p:sldId id="324" r:id="rId21"/>
    <p:sldId id="325" r:id="rId22"/>
    <p:sldId id="326" r:id="rId23"/>
    <p:sldId id="327" r:id="rId24"/>
    <p:sldId id="328" r:id="rId25"/>
    <p:sldId id="329" r:id="rId26"/>
    <p:sldId id="330" r:id="rId27"/>
    <p:sldId id="331" r:id="rId28"/>
    <p:sldId id="332" r:id="rId29"/>
    <p:sldId id="333" r:id="rId30"/>
    <p:sldId id="334" r:id="rId31"/>
    <p:sldId id="335" r:id="rId32"/>
    <p:sldId id="336" r:id="rId33"/>
    <p:sldId id="337" r:id="rId34"/>
  </p:sldIdLst>
  <p:sldSz cx="9144000" cy="6858000" type="screen4x3"/>
  <p:notesSz cx="6858000" cy="9144000"/>
  <p:custDataLst>
    <p:tags r:id="rId38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00FF"/>
    <a:srgbClr val="800000"/>
    <a:srgbClr val="008000"/>
    <a:srgbClr val="FF3300"/>
    <a:srgbClr val="FFFF66"/>
    <a:srgbClr val="CC3300"/>
    <a:srgbClr val="00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9085"/>
    <p:restoredTop sz="94660"/>
  </p:normalViewPr>
  <p:slideViewPr>
    <p:cSldViewPr showGuides="1">
      <p:cViewPr>
        <p:scale>
          <a:sx n="33" d="100"/>
          <a:sy n="33" d="100"/>
        </p:scale>
        <p:origin x="-2292" y="-110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66" d="100"/>
        <a:sy n="66" d="100"/>
      </p:scale>
      <p:origin x="0" y="17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8" Type="http://schemas.openxmlformats.org/officeDocument/2006/relationships/tags" Target="tags/tag1.xml"/><Relationship Id="rId37" Type="http://schemas.openxmlformats.org/officeDocument/2006/relationships/tableStyles" Target="tableStyles.xml"/><Relationship Id="rId36" Type="http://schemas.openxmlformats.org/officeDocument/2006/relationships/viewProps" Target="viewProps.xml"/><Relationship Id="rId35" Type="http://schemas.openxmlformats.org/officeDocument/2006/relationships/presProps" Target="presProps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87" name=""/>
        <p:cNvGrpSpPr/>
        <p:nvPr/>
      </p:nvGrpSpPr>
      <p:grpSpPr/>
      <p:sp>
        <p:nvSpPr>
          <p:cNvPr id="1048878" name="页眉占位符 4097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endParaRPr lang="zh-CN" altLang="en-US" sz="1200" dirty="0"/>
          </a:p>
        </p:txBody>
      </p:sp>
      <p:sp>
        <p:nvSpPr>
          <p:cNvPr id="1048879" name="日期占位符 4098"/>
          <p:cNvSpPr>
            <a:spLocks noGrp="1"/>
          </p:cNvSpPr>
          <p:nvPr>
            <p:ph type="dt" idx="1"/>
          </p:nvPr>
        </p:nvSpPr>
        <p:spPr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algn="r"/>
            <a:endParaRPr lang="zh-CN" altLang="en-US" sz="1200" dirty="0"/>
          </a:p>
        </p:txBody>
      </p:sp>
      <p:sp>
        <p:nvSpPr>
          <p:cNvPr id="1048880" name="幻灯片图像占位符 4099"/>
          <p:cNvSpPr>
            <a:spLocks noTextEdi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1048881" name="文本占位符 4100"/>
          <p:cNvSpPr>
            <a:spLocks noGrp="1"/>
          </p:cNvSpPr>
          <p:nvPr>
            <p:ph type="body" sz="quarter" idx="3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48882" name="页脚占位符 4101"/>
          <p:cNvSpPr>
            <a:spLocks noGrp="1"/>
          </p:cNvSpPr>
          <p:nvPr>
            <p:ph type="ftr" sz="quarter" idx="4"/>
          </p:nvPr>
        </p:nvSpPr>
        <p:spPr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/>
            <a:endParaRPr lang="zh-CN" altLang="en-US" sz="1200" dirty="0"/>
          </a:p>
        </p:txBody>
      </p:sp>
      <p:sp>
        <p:nvSpPr>
          <p:cNvPr id="1048883" name="灯片编号占位符 4102"/>
          <p:cNvSpPr>
            <a:spLocks noGrp="1"/>
          </p:cNvSpPr>
          <p:nvPr>
            <p:ph type="sldNum" sz="quarter" idx="5"/>
          </p:nvPr>
        </p:nvSpPr>
        <p:spPr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lvl="0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49" name=""/>
        <p:cNvGrpSpPr/>
        <p:nvPr/>
      </p:nvGrpSpPr>
      <p:grpSpPr/>
      <p:sp>
        <p:nvSpPr>
          <p:cNvPr id="1048604" name="幻灯片图像占位符 5121"/>
          <p:cNvSpPr>
            <a:spLocks noTextEdit="1"/>
          </p:cNvSpPr>
          <p:nvPr>
            <p:ph type="sldImg"/>
          </p:nvPr>
        </p:nvSpPr>
        <p:spPr/>
      </p:sp>
      <p:sp>
        <p:nvSpPr>
          <p:cNvPr id="1048605" name="文本占位符 5122"/>
          <p:cNvSpPr>
            <a:spLocks noGrp="1"/>
          </p:cNvSpPr>
          <p:nvPr>
            <p:ph type="body" idx="1"/>
          </p:nvPr>
        </p:nvSpPr>
        <p:spPr/>
        <p:txBody>
          <a:bodyPr/>
          <a:p>
            <a:pPr lvl="0"/>
            <a:r>
              <a:rPr lang="zh-CN" altLang="en-US" dirty="0"/>
              <a:t>欧阳修的故事导入</a:t>
            </a:r>
            <a:endParaRPr lang="zh-CN" altLang="en-US" dirty="0"/>
          </a:p>
        </p:txBody>
      </p:sp>
      <p:sp>
        <p:nvSpPr>
          <p:cNvPr id="1048606" name="灯片编号占位符 1"/>
          <p:cNvSpPr/>
          <p:nvPr>
            <p:ph type="sldNum" sz="quarter" idx="2"/>
          </p:nvPr>
        </p:nvSpPr>
        <p:spPr/>
        <p:txBody>
          <a:bodyPr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 showMasterSp="0">
  <p:cSld name="标题幻灯片">
    <p:bg>
      <p:bgPr>
        <a:solidFill>
          <a:schemeClr val="bg1"/>
        </a:solidFill>
        <a:effectLst/>
      </p:bgPr>
    </p:bg>
    <p:spTree>
      <p:nvGrpSpPr>
        <p:cNvPr id="24" name=""/>
        <p:cNvGrpSpPr/>
        <p:nvPr/>
      </p:nvGrpSpPr>
      <p:grpSpPr/>
      <p:sp>
        <p:nvSpPr>
          <p:cNvPr id="1048583" name="标题 55297"/>
          <p:cNvSpPr>
            <a:spLocks noGrp="1"/>
          </p:cNvSpPr>
          <p:nvPr>
            <p:ph type="ctrTitle"/>
          </p:nvPr>
        </p:nvSpPr>
        <p:spPr>
          <a:xfrm>
            <a:off x="914400" y="1524000"/>
            <a:ext cx="7623175" cy="17526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lvl="0">
              <a:defRPr sz="5000"/>
            </a:lvl1pPr>
          </a:lstStyle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48584" name="副标题 55298"/>
          <p:cNvSpPr>
            <a:spLocks noGrp="1"/>
          </p:cNvSpPr>
          <p:nvPr>
            <p:ph type="subTitle" idx="1"/>
          </p:nvPr>
        </p:nvSpPr>
        <p:spPr>
          <a:xfrm>
            <a:off x="1981200" y="3962400"/>
            <a:ext cx="6553200" cy="17526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0" lvl="0" indent="0">
              <a:buNone/>
              <a:defRPr sz="2800"/>
            </a:lvl1pPr>
            <a:lvl2pPr marL="344805" lvl="1" indent="0" algn="ctr">
              <a:buNone/>
              <a:defRPr sz="2800"/>
            </a:lvl2pPr>
            <a:lvl3pPr marL="671830" lvl="2" indent="0" algn="ctr">
              <a:buNone/>
              <a:defRPr sz="2800"/>
            </a:lvl3pPr>
            <a:lvl4pPr marL="1024255" lvl="3" indent="0" algn="ctr">
              <a:buNone/>
              <a:defRPr sz="2800"/>
            </a:lvl4pPr>
            <a:lvl5pPr marL="1341755" lvl="4" indent="0" algn="ctr">
              <a:buNone/>
              <a:defRPr sz="2800"/>
            </a:lvl5pPr>
          </a:lstStyle>
          <a:p>
            <a:pPr lvl="0"/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048585" name="日期占位符 55299"/>
          <p:cNvSpPr>
            <a:spLocks noGrp="1"/>
          </p:cNvSpPr>
          <p:nvPr>
            <p:ph type="dt" sz="half" idx="2"/>
          </p:nvPr>
        </p:nvSpPr>
        <p:spPr>
          <a:xfrm>
            <a:off x="457200" y="6243638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>
              <a:defRPr sz="1200">
                <a:latin typeface="Garamond" panose="02020404030301010803" pitchFamily="18" charset="0"/>
              </a:defRPr>
            </a:lvl1pPr>
          </a:lstStyle>
          <a:p>
            <a:pPr>
              <a:buClrTx/>
            </a:pPr>
            <a:endParaRPr lang="zh-CN" altLang="en-US" dirty="0"/>
          </a:p>
        </p:txBody>
      </p:sp>
      <p:sp>
        <p:nvSpPr>
          <p:cNvPr id="1048586" name="页脚占位符 55300"/>
          <p:cNvSpPr>
            <a:spLocks noGrp="1"/>
          </p:cNvSpPr>
          <p:nvPr>
            <p:ph type="ftr" sz="quarter" idx="3"/>
          </p:nvPr>
        </p:nvSpPr>
        <p:spPr>
          <a:xfrm>
            <a:off x="3124200" y="6243638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algn="ctr">
              <a:defRPr sz="1200">
                <a:latin typeface="Garamond" panose="02020404030301010803" pitchFamily="18" charset="0"/>
              </a:defRPr>
            </a:lvl1pPr>
          </a:lstStyle>
          <a:p>
            <a:pPr>
              <a:buClrTx/>
            </a:pPr>
            <a:endParaRPr lang="zh-CN" altLang="en-US" dirty="0"/>
          </a:p>
        </p:txBody>
      </p:sp>
      <p:sp>
        <p:nvSpPr>
          <p:cNvPr id="1048587" name="灯片编号占位符 55301"/>
          <p:cNvSpPr>
            <a:spLocks noGrp="1"/>
          </p:cNvSpPr>
          <p:nvPr>
            <p:ph type="sldNum" sz="quarter" idx="4"/>
          </p:nvPr>
        </p:nvSpPr>
        <p:spPr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algn="r">
              <a:defRPr sz="1200">
                <a:latin typeface="Garamond" panose="02020404030301010803" pitchFamily="18" charset="0"/>
              </a:defRPr>
            </a:lvl1pPr>
          </a:lstStyle>
          <a:p>
            <a:pPr>
              <a:buClrTx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  <p:sp>
        <p:nvSpPr>
          <p:cNvPr id="1048588" name="任意多边形 55302"/>
          <p:cNvSpPr/>
          <p:nvPr/>
        </p:nvSpPr>
        <p:spPr>
          <a:xfrm>
            <a:off x="609600" y="1219200"/>
            <a:ext cx="7924800" cy="914400"/>
          </a:xfrm>
          <a:custGeom>
            <a:avLst/>
            <a:gdLst/>
            <a:ahLst/>
            <a:cxnLst/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>
                <a:alpha val="100000"/>
              </a:schemeClr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048589" name="直接连接符 55303"/>
          <p:cNvSpPr/>
          <p:nvPr/>
        </p:nvSpPr>
        <p:spPr>
          <a:xfrm>
            <a:off x="1981200" y="3962400"/>
            <a:ext cx="6511925" cy="0"/>
          </a:xfrm>
          <a:prstGeom prst="line">
            <a:avLst/>
          </a:prstGeom>
          <a:ln w="19050" cap="flat" cmpd="sng">
            <a:solidFill>
              <a:schemeClr val="accent1"/>
            </a:solidFill>
            <a:prstDash val="solid"/>
            <a:headEnd type="none" w="med" len="med"/>
            <a:tailEnd type="none" w="med" len="med"/>
          </a:ln>
        </p:spPr>
      </p:sp>
    </p:spTree>
  </p:cSld>
  <p:clrMapOvr>
    <a:masterClrMapping/>
  </p:clrMapOvr>
  <p:transition>
    <p:split orient="vert"/>
  </p:transition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82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848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1048849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1048850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>
              <a:buClrTx/>
            </a:pPr>
            <a:endParaRPr lang="zh-CN" altLang="en-US" dirty="0"/>
          </a:p>
        </p:txBody>
      </p:sp>
      <p:sp>
        <p:nvSpPr>
          <p:cNvPr id="1048851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>
              <a:buClrTx/>
            </a:pPr>
            <a:endParaRPr lang="zh-CN" altLang="en-US" dirty="0"/>
          </a:p>
        </p:txBody>
      </p:sp>
      <p:sp>
        <p:nvSpPr>
          <p:cNvPr id="1048852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>
              <a:buClrTx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>
    <p:split orient="vert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80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837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53112"/>
          </a:xfrm>
        </p:spPr>
        <p:txBody>
          <a:bodyPr vert="eaVert"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1048838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52930" cy="5853112"/>
          </a:xfrm>
        </p:spPr>
        <p:txBody>
          <a:bodyPr vert="eaVert"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1048839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>
              <a:buClrTx/>
            </a:pPr>
            <a:endParaRPr lang="zh-CN" altLang="en-US" dirty="0"/>
          </a:p>
        </p:txBody>
      </p:sp>
      <p:sp>
        <p:nvSpPr>
          <p:cNvPr id="1048840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>
              <a:buClrTx/>
            </a:pPr>
            <a:endParaRPr lang="zh-CN" altLang="en-US" dirty="0"/>
          </a:p>
        </p:txBody>
      </p:sp>
      <p:sp>
        <p:nvSpPr>
          <p:cNvPr id="1048841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>
              <a:buClrTx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>
    <p:split orient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50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07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1048608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1048609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>
              <a:buClrTx/>
            </a:pPr>
            <a:endParaRPr lang="zh-CN" altLang="en-US" dirty="0"/>
          </a:p>
        </p:txBody>
      </p:sp>
      <p:sp>
        <p:nvSpPr>
          <p:cNvPr id="1048610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>
              <a:buClrTx/>
            </a:pPr>
            <a:endParaRPr lang="zh-CN" altLang="en-US" dirty="0"/>
          </a:p>
        </p:txBody>
      </p:sp>
      <p:sp>
        <p:nvSpPr>
          <p:cNvPr id="1048611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>
              <a:buClrTx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>
    <p:split orient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83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853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1048854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104885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>
              <a:buClrTx/>
            </a:pPr>
            <a:endParaRPr lang="zh-CN" altLang="en-US" dirty="0"/>
          </a:p>
        </p:txBody>
      </p:sp>
      <p:sp>
        <p:nvSpPr>
          <p:cNvPr id="104885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>
              <a:buClrTx/>
            </a:pPr>
            <a:endParaRPr lang="zh-CN" altLang="en-US" dirty="0"/>
          </a:p>
        </p:txBody>
      </p:sp>
      <p:sp>
        <p:nvSpPr>
          <p:cNvPr id="104885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>
              <a:buClrTx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>
    <p:split orient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84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858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1048859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30725"/>
          </a:xfrm>
        </p:spPr>
        <p:txBody>
          <a:bodyPr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1048860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30725"/>
          </a:xfrm>
        </p:spPr>
        <p:txBody>
          <a:bodyPr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1048861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>
              <a:buClrTx/>
            </a:pPr>
            <a:endParaRPr lang="zh-CN" altLang="en-US" dirty="0"/>
          </a:p>
        </p:txBody>
      </p:sp>
      <p:sp>
        <p:nvSpPr>
          <p:cNvPr id="1048862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>
              <a:buClrTx/>
            </a:pPr>
            <a:endParaRPr lang="zh-CN" altLang="en-US" dirty="0"/>
          </a:p>
        </p:txBody>
      </p:sp>
      <p:sp>
        <p:nvSpPr>
          <p:cNvPr id="1048863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>
              <a:buClrTx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>
    <p:split orient="vert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85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864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1048865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1048866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1048867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1048868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1048869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>
              <a:buClrTx/>
            </a:pPr>
            <a:endParaRPr lang="zh-CN" altLang="en-US" dirty="0"/>
          </a:p>
        </p:txBody>
      </p:sp>
      <p:sp>
        <p:nvSpPr>
          <p:cNvPr id="1048870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>
              <a:buClrTx/>
            </a:pPr>
            <a:endParaRPr lang="zh-CN" altLang="en-US" dirty="0"/>
          </a:p>
        </p:txBody>
      </p:sp>
      <p:sp>
        <p:nvSpPr>
          <p:cNvPr id="1048871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>
              <a:buClrTx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>
    <p:split orient="vert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79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833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1048834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>
              <a:buClrTx/>
            </a:pPr>
            <a:endParaRPr lang="zh-CN" altLang="en-US" dirty="0"/>
          </a:p>
        </p:txBody>
      </p:sp>
      <p:sp>
        <p:nvSpPr>
          <p:cNvPr id="1048835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>
              <a:buClrTx/>
            </a:pPr>
            <a:endParaRPr lang="zh-CN" altLang="en-US" dirty="0"/>
          </a:p>
        </p:txBody>
      </p:sp>
      <p:sp>
        <p:nvSpPr>
          <p:cNvPr id="1048836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>
              <a:buClrTx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>
    <p:split orient="vert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46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99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>
              <a:buClrTx/>
            </a:pPr>
            <a:endParaRPr lang="zh-CN" altLang="en-US" dirty="0"/>
          </a:p>
        </p:txBody>
      </p:sp>
      <p:sp>
        <p:nvSpPr>
          <p:cNvPr id="1048600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>
              <a:buClrTx/>
            </a:pPr>
            <a:endParaRPr lang="zh-CN" altLang="en-US" dirty="0"/>
          </a:p>
        </p:txBody>
      </p:sp>
      <p:sp>
        <p:nvSpPr>
          <p:cNvPr id="1048601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>
              <a:buClrTx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>
    <p:split orient="vert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86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87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104887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104887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104887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>
              <a:buClrTx/>
            </a:pPr>
            <a:endParaRPr lang="zh-CN" altLang="en-US" dirty="0"/>
          </a:p>
        </p:txBody>
      </p:sp>
      <p:sp>
        <p:nvSpPr>
          <p:cNvPr id="104887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>
              <a:buClrTx/>
            </a:pPr>
            <a:endParaRPr lang="zh-CN" altLang="en-US" dirty="0"/>
          </a:p>
        </p:txBody>
      </p:sp>
      <p:sp>
        <p:nvSpPr>
          <p:cNvPr id="104887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>
              <a:buClrTx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>
    <p:split orient="vert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8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84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104884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104884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104884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>
              <a:buClrTx/>
            </a:pPr>
            <a:endParaRPr lang="zh-CN" altLang="en-US" dirty="0"/>
          </a:p>
        </p:txBody>
      </p:sp>
      <p:sp>
        <p:nvSpPr>
          <p:cNvPr id="104884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>
              <a:buClrTx/>
            </a:pPr>
            <a:endParaRPr lang="zh-CN" altLang="en-US" dirty="0"/>
          </a:p>
        </p:txBody>
      </p:sp>
      <p:sp>
        <p:nvSpPr>
          <p:cNvPr id="104884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>
              <a:buClrTx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>
    <p:split orient="vert"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2" name=""/>
        <p:cNvGrpSpPr/>
        <p:nvPr/>
      </p:nvGrpSpPr>
      <p:grpSpPr/>
      <p:sp>
        <p:nvSpPr>
          <p:cNvPr id="1048576" name="标题 54273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48577" name="文本占位符 54274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30725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48578" name="日期占位符 54275"/>
          <p:cNvSpPr>
            <a:spLocks noGrp="1"/>
          </p:cNvSpPr>
          <p:nvPr>
            <p:ph type="dt" sz="half" idx="2"/>
          </p:nvPr>
        </p:nvSpPr>
        <p:spPr>
          <a:xfrm>
            <a:off x="457200" y="6243638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>
              <a:defRPr sz="1200">
                <a:latin typeface="Garamond" panose="02020404030301010803" pitchFamily="18" charset="0"/>
              </a:defRPr>
            </a:lvl1pPr>
          </a:lstStyle>
          <a:p>
            <a:pPr lvl="0">
              <a:buClrTx/>
            </a:pPr>
            <a:endParaRPr lang="zh-CN" altLang="en-US" dirty="0"/>
          </a:p>
        </p:txBody>
      </p:sp>
      <p:sp>
        <p:nvSpPr>
          <p:cNvPr id="1048579" name="页脚占位符 54276"/>
          <p:cNvSpPr>
            <a:spLocks noGrp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algn="ctr">
              <a:defRPr sz="1200">
                <a:latin typeface="Garamond" panose="02020404030301010803" pitchFamily="18" charset="0"/>
              </a:defRPr>
            </a:lvl1pPr>
          </a:lstStyle>
          <a:p>
            <a:pPr lvl="0">
              <a:buClrTx/>
            </a:pPr>
            <a:endParaRPr lang="zh-CN" altLang="en-US" dirty="0"/>
          </a:p>
        </p:txBody>
      </p:sp>
      <p:sp>
        <p:nvSpPr>
          <p:cNvPr id="1048580" name="灯片编号占位符 54277"/>
          <p:cNvSpPr>
            <a:spLocks noGrp="1"/>
          </p:cNvSpPr>
          <p:nvPr>
            <p:ph type="sldNum" sz="quarter" idx="4"/>
          </p:nvPr>
        </p:nvSpPr>
        <p:spPr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algn="r">
              <a:defRPr sz="1200">
                <a:latin typeface="Garamond" panose="02020404030301010803" pitchFamily="18" charset="0"/>
              </a:defRPr>
            </a:lvl1pPr>
          </a:lstStyle>
          <a:p>
            <a:pPr lvl="0">
              <a:buClrTx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  <p:sp>
        <p:nvSpPr>
          <p:cNvPr id="1048581" name="任意多边形 54278"/>
          <p:cNvSpPr/>
          <p:nvPr/>
        </p:nvSpPr>
        <p:spPr>
          <a:xfrm>
            <a:off x="381000" y="228600"/>
            <a:ext cx="8229600" cy="609600"/>
          </a:xfrm>
          <a:custGeom>
            <a:avLst/>
            <a:gdLst/>
            <a:ahLst/>
            <a:cxnLst/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19050" cap="flat" cmpd="sng">
            <a:solidFill>
              <a:schemeClr val="accent1">
                <a:alpha val="100000"/>
              </a:schemeClr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048582" name="直接连接符 54279"/>
          <p:cNvSpPr/>
          <p:nvPr/>
        </p:nvSpPr>
        <p:spPr>
          <a:xfrm>
            <a:off x="457200" y="6172200"/>
            <a:ext cx="8229600" cy="0"/>
          </a:xfrm>
          <a:prstGeom prst="line">
            <a:avLst/>
          </a:prstGeom>
          <a:ln w="19050" cap="flat" cmpd="sng">
            <a:solidFill>
              <a:schemeClr val="accent1"/>
            </a:solidFill>
            <a:prstDash val="solid"/>
            <a:headEnd type="none" w="med" len="med"/>
            <a:tailEnd type="none" w="med" len="med"/>
          </a:ln>
        </p:spPr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split orient="vert"/>
  </p:transition>
  <p:hf sldNum="0" hdr="0" ftr="0" dt="0"/>
  <p:txStyles>
    <p:title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2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anose="05000000000000000000" pitchFamily="2" charset="2"/>
        <a:buChar char="n"/>
        <a:defRPr sz="3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669925" lvl="1" indent="-32512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anose="05000000000000000000" pitchFamily="2" charset="2"/>
        <a:buChar char="q"/>
        <a:defRPr sz="2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022350" lvl="2" indent="-35052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anose="05000000000000000000" pitchFamily="2" charset="2"/>
        <a:buChar char="n"/>
        <a:defRPr sz="2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39850" lvl="3" indent="-315595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anose="05000000000000000000" pitchFamily="2" charset="2"/>
        <a:buChar char="q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681480" lvl="4" indent="-339725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anose="05000000000000000000" pitchFamily="2" charset="2"/>
        <a:buChar char="§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anose="05000000000000000000" pitchFamily="2" charset="2"/>
        <a:buChar char="§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anose="05000000000000000000" pitchFamily="2" charset="2"/>
        <a:buChar char="§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anose="05000000000000000000" pitchFamily="2" charset="2"/>
        <a:buChar char="§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anose="05000000000000000000" pitchFamily="2" charset="2"/>
        <a:buChar char="§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800"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800"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800"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800"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800"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800"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800"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800"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1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NULL" TargetMode="External"/><Relationship Id="rId4" Type="http://schemas.openxmlformats.org/officeDocument/2006/relationships/image" Target="../media/image7.png"/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image" Target="../media/image4.jpeg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1.jpeg"/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image" Target="../media/image8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slide" Target="slide28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slide" Target="slide1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2.png"/><Relationship Id="rId3" Type="http://schemas.microsoft.com/office/2007/relationships/media" Target="file:///F:\04.%20&#31109;&#38498;&#31181;&#22768;.mp3" TargetMode="External"/><Relationship Id="rId2" Type="http://schemas.openxmlformats.org/officeDocument/2006/relationships/audio" Target="file:///F:\04.%20&#31109;&#38498;&#31181;&#22768;.mp3" TargetMode="External"/><Relationship Id="rId1" Type="http://schemas.openxmlformats.org/officeDocument/2006/relationships/image" Target="../media/image1.jpe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2.wav"/><Relationship Id="rId1" Type="http://schemas.openxmlformats.org/officeDocument/2006/relationships/slide" Target="slide1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hyperlink" Target="&#21334;&#27833;&#32705;&#26391;&#35835;.swf" TargetMode="Externa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88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884" name="标题 1048883"/>
          <p:cNvSpPr>
            <a:spLocks noGrp="1"/>
          </p:cNvSpPr>
          <p:nvPr>
            <p:ph type="ctrTitle"/>
          </p:nvPr>
        </p:nvSpPr>
        <p:spPr/>
        <p:txBody>
          <a:bodyPr/>
          <a:p>
            <a:r>
              <a:rPr lang="en-US" altLang="zh-CN"/>
              <a:t> </a:t>
            </a:r>
            <a:r>
              <a:rPr lang="en-US" altLang="zh-CN"/>
              <a:t> </a:t>
            </a:r>
            <a:r>
              <a:rPr lang="en-US" altLang="zh-CN"/>
              <a:t> </a:t>
            </a:r>
            <a:r>
              <a:rPr lang="en-US" altLang="zh-CN"/>
              <a:t> </a:t>
            </a:r>
            <a:r>
              <a:rPr lang="en-US" altLang="zh-CN"/>
              <a:t> </a:t>
            </a:r>
            <a:r>
              <a:rPr lang="en-US" altLang="zh-CN"/>
              <a:t> </a:t>
            </a:r>
            <a:r>
              <a:rPr lang="en-US" altLang="zh-CN"/>
              <a:t> </a:t>
            </a:r>
            <a:r>
              <a:rPr lang="en-US" altLang="zh-CN"/>
              <a:t> </a:t>
            </a:r>
            <a:r>
              <a:rPr lang="zh-CN"/>
              <a:t>何为</a:t>
            </a:r>
            <a:r>
              <a:rPr lang="en-US" altLang="zh-CN"/>
              <a:t>"</a:t>
            </a:r>
            <a:r>
              <a:rPr lang="zh-CN" altLang="zh-CN"/>
              <a:t>六</a:t>
            </a:r>
            <a:r>
              <a:rPr lang="zh-CN" altLang="zh-CN"/>
              <a:t>艺</a:t>
            </a:r>
            <a:r>
              <a:rPr lang="en-US" altLang="zh-CN"/>
              <a:t>"</a:t>
            </a:r>
            <a:r>
              <a:rPr lang="zh-CN" altLang="en-US"/>
              <a:t>？</a:t>
            </a:r>
            <a:endParaRPr lang="en-US"/>
          </a:p>
        </p:txBody>
      </p:sp>
      <p:sp>
        <p:nvSpPr>
          <p:cNvPr id="1048885" name="副标题 1048884"/>
          <p:cNvSpPr>
            <a:spLocks noGrp="1"/>
          </p:cNvSpPr>
          <p:nvPr>
            <p:ph type="subTitle" idx="1"/>
          </p:nvPr>
        </p:nvSpPr>
        <p:spPr/>
        <p:txBody>
          <a:bodyPr/>
          <a:p>
            <a:endParaRPr lang="en-US"/>
          </a:p>
        </p:txBody>
      </p:sp>
    </p:spTree>
  </p:cSld>
  <p:clrMapOvr>
    <a:masterClrMapping/>
  </p:clrMapOvr>
  <p:transition spd="slow"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57" name=""/>
        <p:cNvGrpSpPr/>
        <p:nvPr/>
      </p:nvGrpSpPr>
      <p:grpSpPr/>
      <p:sp>
        <p:nvSpPr>
          <p:cNvPr id="1048645" name="文本占位符 38914"/>
          <p:cNvSpPr>
            <a:spLocks noGrp="1"/>
          </p:cNvSpPr>
          <p:nvPr>
            <p:ph type="body" idx="1"/>
          </p:nvPr>
        </p:nvSpPr>
        <p:spPr>
          <a:xfrm>
            <a:off x="0" y="260350"/>
            <a:ext cx="5832475" cy="792163"/>
          </a:xfrm>
        </p:spPr>
        <p:txBody>
          <a:bodyPr/>
          <a:p>
            <a:r>
              <a:rPr lang="zh-CN" altLang="en-US" sz="3400" b="1" dirty="0"/>
              <a:t>一、重点文言词语</a:t>
            </a:r>
            <a:endParaRPr lang="zh-CN" altLang="en-US" sz="3400" b="1" dirty="0"/>
          </a:p>
        </p:txBody>
      </p:sp>
      <p:sp>
        <p:nvSpPr>
          <p:cNvPr id="1048646" name="文本框 38915"/>
          <p:cNvSpPr txBox="1"/>
          <p:nvPr/>
        </p:nvSpPr>
        <p:spPr>
          <a:xfrm>
            <a:off x="395288" y="1052513"/>
            <a:ext cx="3527425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200" b="1" dirty="0">
                <a:latin typeface="Times New Roman" panose="02020603050405020304" pitchFamily="18" charset="0"/>
              </a:rPr>
              <a:t>1.</a:t>
            </a:r>
            <a:r>
              <a:rPr lang="zh-CN" altLang="en-US" sz="3200" b="1" dirty="0">
                <a:latin typeface="Times New Roman" panose="02020603050405020304" pitchFamily="18" charset="0"/>
              </a:rPr>
              <a:t>公亦以此 </a:t>
            </a:r>
            <a:r>
              <a:rPr lang="zh-CN" altLang="en-US" sz="32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自矜</a:t>
            </a:r>
            <a:endParaRPr lang="zh-CN" altLang="en-US" sz="3200" b="1" dirty="0">
              <a:solidFill>
                <a:srgbClr val="FF33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048647" name="文本框 38916"/>
          <p:cNvSpPr txBox="1"/>
          <p:nvPr/>
        </p:nvSpPr>
        <p:spPr>
          <a:xfrm>
            <a:off x="381000" y="1628775"/>
            <a:ext cx="3028950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3200" b="1" dirty="0">
                <a:latin typeface="Times New Roman" panose="02020603050405020304" pitchFamily="18" charset="0"/>
              </a:rPr>
              <a:t>2.</a:t>
            </a:r>
            <a:r>
              <a:rPr lang="zh-CN" altLang="en-US" sz="3200" b="1" dirty="0">
                <a:latin typeface="Times New Roman" panose="02020603050405020304" pitchFamily="18" charset="0"/>
              </a:rPr>
              <a:t>公亦</a:t>
            </a:r>
            <a:r>
              <a:rPr lang="zh-CN" altLang="en-US" sz="32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以</a:t>
            </a:r>
            <a:r>
              <a:rPr lang="zh-CN" altLang="en-US" sz="3200" b="1" dirty="0">
                <a:latin typeface="Times New Roman" panose="02020603050405020304" pitchFamily="18" charset="0"/>
              </a:rPr>
              <a:t>此</a:t>
            </a:r>
            <a:r>
              <a:rPr lang="zh-CN" altLang="en-US" sz="32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zh-CN" altLang="en-US" sz="3200" b="1" dirty="0">
                <a:latin typeface="Times New Roman" panose="02020603050405020304" pitchFamily="18" charset="0"/>
              </a:rPr>
              <a:t>自矜</a:t>
            </a:r>
            <a:endParaRPr lang="zh-CN" altLang="en-US" sz="3200" b="1" dirty="0">
              <a:latin typeface="Times New Roman" panose="02020603050405020304" pitchFamily="18" charset="0"/>
            </a:endParaRPr>
          </a:p>
        </p:txBody>
      </p:sp>
      <p:sp>
        <p:nvSpPr>
          <p:cNvPr id="1048648" name="文本框 38917"/>
          <p:cNvSpPr txBox="1"/>
          <p:nvPr/>
        </p:nvSpPr>
        <p:spPr>
          <a:xfrm>
            <a:off x="323850" y="2205038"/>
            <a:ext cx="2120900" cy="57943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3200" b="1" dirty="0">
                <a:latin typeface="Times New Roman" panose="02020603050405020304" pitchFamily="18" charset="0"/>
              </a:rPr>
              <a:t>3</a:t>
            </a:r>
            <a:r>
              <a:rPr lang="en-US" altLang="zh-CN" sz="32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.</a:t>
            </a:r>
            <a:r>
              <a:rPr lang="zh-CN" altLang="en-US" sz="32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释</a:t>
            </a:r>
            <a:r>
              <a:rPr lang="zh-CN" altLang="en-US" sz="3200" b="1" dirty="0">
                <a:latin typeface="Times New Roman" panose="02020603050405020304" pitchFamily="18" charset="0"/>
              </a:rPr>
              <a:t>担而立</a:t>
            </a:r>
            <a:endParaRPr lang="zh-CN" altLang="en-US" sz="3200" b="1" dirty="0">
              <a:latin typeface="Times New Roman" panose="02020603050405020304" pitchFamily="18" charset="0"/>
            </a:endParaRPr>
          </a:p>
        </p:txBody>
      </p:sp>
      <p:sp>
        <p:nvSpPr>
          <p:cNvPr id="1048649" name="文本框 38918"/>
          <p:cNvSpPr txBox="1"/>
          <p:nvPr/>
        </p:nvSpPr>
        <p:spPr>
          <a:xfrm>
            <a:off x="323850" y="2708275"/>
            <a:ext cx="1304925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3200" b="1" dirty="0">
                <a:latin typeface="Times New Roman" panose="02020603050405020304" pitchFamily="18" charset="0"/>
              </a:rPr>
              <a:t>4.</a:t>
            </a:r>
            <a:r>
              <a:rPr lang="zh-CN" altLang="en-US" sz="32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睨</a:t>
            </a:r>
            <a:r>
              <a:rPr lang="zh-CN" altLang="en-US" sz="3200" b="1" dirty="0">
                <a:latin typeface="Times New Roman" panose="02020603050405020304" pitchFamily="18" charset="0"/>
              </a:rPr>
              <a:t>之</a:t>
            </a:r>
            <a:endParaRPr lang="zh-CN" altLang="en-US" sz="3200" b="1" dirty="0">
              <a:latin typeface="Times New Roman" panose="02020603050405020304" pitchFamily="18" charset="0"/>
            </a:endParaRPr>
          </a:p>
        </p:txBody>
      </p:sp>
      <p:sp>
        <p:nvSpPr>
          <p:cNvPr id="1048650" name="文本框 38919"/>
          <p:cNvSpPr txBox="1"/>
          <p:nvPr/>
        </p:nvSpPr>
        <p:spPr>
          <a:xfrm>
            <a:off x="323850" y="3284538"/>
            <a:ext cx="2138680" cy="57404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3200" b="1" dirty="0">
                <a:latin typeface="Times New Roman" panose="02020603050405020304" pitchFamily="18" charset="0"/>
              </a:rPr>
              <a:t>5.</a:t>
            </a:r>
            <a:r>
              <a:rPr lang="zh-CN" altLang="en-US" sz="3200" b="1" dirty="0">
                <a:latin typeface="Times New Roman" panose="02020603050405020304" pitchFamily="18" charset="0"/>
              </a:rPr>
              <a:t>但微</a:t>
            </a:r>
            <a:r>
              <a:rPr lang="zh-CN" altLang="en-US" sz="32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颔</a:t>
            </a:r>
            <a:r>
              <a:rPr lang="zh-CN" altLang="en-US" sz="3200" b="1" dirty="0">
                <a:latin typeface="Times New Roman" panose="02020603050405020304" pitchFamily="18" charset="0"/>
              </a:rPr>
              <a:t>之</a:t>
            </a:r>
            <a:r>
              <a:rPr lang="zh-CN" altLang="en-US" sz="2400" b="1" dirty="0">
                <a:latin typeface="Times New Roman" panose="02020603050405020304" pitchFamily="18" charset="0"/>
              </a:rPr>
              <a:t>　</a:t>
            </a:r>
            <a:endParaRPr lang="zh-CN" altLang="en-US" sz="2400" b="1" dirty="0">
              <a:latin typeface="Times New Roman" panose="02020603050405020304" pitchFamily="18" charset="0"/>
            </a:endParaRPr>
          </a:p>
        </p:txBody>
      </p:sp>
      <p:sp>
        <p:nvSpPr>
          <p:cNvPr id="1048651" name="文本框 38920"/>
          <p:cNvSpPr txBox="1"/>
          <p:nvPr/>
        </p:nvSpPr>
        <p:spPr>
          <a:xfrm>
            <a:off x="323850" y="4489450"/>
            <a:ext cx="316865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b="1" dirty="0">
                <a:latin typeface="Times New Roman" panose="02020603050405020304" pitchFamily="18" charset="0"/>
              </a:rPr>
              <a:t>二、概括大意</a:t>
            </a:r>
            <a:endParaRPr lang="zh-CN" altLang="en-US" sz="3600" b="1" dirty="0">
              <a:latin typeface="Times New Roman" panose="02020603050405020304" pitchFamily="18" charset="0"/>
            </a:endParaRPr>
          </a:p>
        </p:txBody>
      </p:sp>
      <p:sp>
        <p:nvSpPr>
          <p:cNvPr id="1048652" name="文本框 38921"/>
          <p:cNvSpPr txBox="1"/>
          <p:nvPr/>
        </p:nvSpPr>
        <p:spPr>
          <a:xfrm>
            <a:off x="684213" y="5734050"/>
            <a:ext cx="7752081" cy="62484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6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第</a:t>
            </a:r>
            <a:r>
              <a:rPr lang="en-US" altLang="zh-CN" sz="36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1</a:t>
            </a:r>
            <a:r>
              <a:rPr lang="zh-CN" altLang="en-US" sz="36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段：写卖油翁对陈尧咨射技的态度 </a:t>
            </a:r>
            <a:endParaRPr lang="zh-CN" altLang="en-US" sz="3600" b="1" dirty="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1048653" name="文本框 38922"/>
          <p:cNvSpPr txBox="1"/>
          <p:nvPr/>
        </p:nvSpPr>
        <p:spPr>
          <a:xfrm>
            <a:off x="4932363" y="1052513"/>
            <a:ext cx="1079500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solidFill>
                  <a:srgbClr val="0000FF"/>
                </a:solidFill>
                <a:latin typeface="Times New Roman" panose="02020603050405020304" pitchFamily="18" charset="0"/>
                <a:ea typeface="方正姚体" panose="02010601030101010101" pitchFamily="2" charset="-122"/>
              </a:rPr>
              <a:t>自夸</a:t>
            </a:r>
            <a:endParaRPr lang="zh-CN" altLang="en-US" sz="3200" b="1">
              <a:solidFill>
                <a:srgbClr val="0000FF"/>
              </a:solidFill>
              <a:latin typeface="Times New Roman" panose="02020603050405020304" pitchFamily="18" charset="0"/>
              <a:ea typeface="方正姚体" panose="02010601030101010101" pitchFamily="2" charset="-122"/>
            </a:endParaRPr>
          </a:p>
        </p:txBody>
      </p:sp>
      <p:sp>
        <p:nvSpPr>
          <p:cNvPr id="1048654" name="文本框 38923"/>
          <p:cNvSpPr txBox="1"/>
          <p:nvPr/>
        </p:nvSpPr>
        <p:spPr>
          <a:xfrm>
            <a:off x="4892675" y="1628775"/>
            <a:ext cx="2632075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2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介词：凭、拿</a:t>
            </a:r>
            <a:endParaRPr lang="zh-CN" altLang="en-US" sz="3200" b="1" dirty="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1048655" name="文本框 38924"/>
          <p:cNvSpPr txBox="1"/>
          <p:nvPr/>
        </p:nvSpPr>
        <p:spPr>
          <a:xfrm>
            <a:off x="4940300" y="2171700"/>
            <a:ext cx="1000125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2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放下</a:t>
            </a:r>
            <a:endParaRPr lang="zh-CN" altLang="en-US" sz="3200" b="1" dirty="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1048656" name="文本框 38925"/>
          <p:cNvSpPr txBox="1"/>
          <p:nvPr/>
        </p:nvSpPr>
        <p:spPr>
          <a:xfrm>
            <a:off x="4868863" y="2676525"/>
            <a:ext cx="2224087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2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斜着眼睛看</a:t>
            </a:r>
            <a:endParaRPr lang="zh-CN" altLang="en-US" sz="3200" b="1" dirty="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1048657" name="文本框 38926"/>
          <p:cNvSpPr txBox="1"/>
          <p:nvPr/>
        </p:nvSpPr>
        <p:spPr>
          <a:xfrm>
            <a:off x="4787900" y="3284538"/>
            <a:ext cx="1079500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点头</a:t>
            </a:r>
            <a:endParaRPr lang="zh-CN" altLang="en-US" sz="3200" b="1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1048658" name="文本框 38927"/>
          <p:cNvSpPr txBox="1"/>
          <p:nvPr/>
        </p:nvSpPr>
        <p:spPr>
          <a:xfrm>
            <a:off x="2771775" y="3860800"/>
            <a:ext cx="532765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b="1" dirty="0">
                <a:solidFill>
                  <a:srgbClr val="0000FF"/>
                </a:solidFill>
                <a:latin typeface="Times New Roman" panose="02020603050405020304" pitchFamily="18" charset="0"/>
                <a:ea typeface="方正姚体" panose="02010601030101010101" pitchFamily="2" charset="-122"/>
              </a:rPr>
              <a:t>指陈尧咨射箭十中八九这一情况</a:t>
            </a:r>
            <a:endParaRPr lang="zh-CN" altLang="en-US" b="1">
              <a:solidFill>
                <a:srgbClr val="0000FF"/>
              </a:solidFill>
              <a:latin typeface="Times New Roman" panose="02020603050405020304" pitchFamily="18" charset="0"/>
              <a:ea typeface="方正姚体" panose="02010601030101010101" pitchFamily="2" charset="-122"/>
            </a:endParaRPr>
          </a:p>
        </p:txBody>
      </p:sp>
      <p:sp>
        <p:nvSpPr>
          <p:cNvPr id="1048659" name="文本框 38928"/>
          <p:cNvSpPr txBox="1"/>
          <p:nvPr/>
        </p:nvSpPr>
        <p:spPr>
          <a:xfrm>
            <a:off x="395288" y="3860800"/>
            <a:ext cx="2138680" cy="574041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3200" b="1" dirty="0">
                <a:latin typeface="Times New Roman" panose="02020603050405020304" pitchFamily="18" charset="0"/>
              </a:rPr>
              <a:t>6.</a:t>
            </a:r>
            <a:r>
              <a:rPr lang="zh-CN" altLang="en-US" sz="3200" b="1" dirty="0">
                <a:latin typeface="Times New Roman" panose="02020603050405020304" pitchFamily="18" charset="0"/>
              </a:rPr>
              <a:t>但微颔</a:t>
            </a:r>
            <a:r>
              <a:rPr lang="zh-CN" altLang="en-US" sz="32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之</a:t>
            </a:r>
            <a:r>
              <a:rPr lang="zh-CN" altLang="en-US" sz="2400" b="1" dirty="0">
                <a:latin typeface="Times New Roman" panose="02020603050405020304" pitchFamily="18" charset="0"/>
              </a:rPr>
              <a:t>　</a:t>
            </a:r>
            <a:endParaRPr lang="zh-CN" altLang="en-US" sz="2400" b="1" dirty="0">
              <a:latin typeface="Times New Roman" panose="02020603050405020304" pitchFamily="18" charset="0"/>
            </a:endParaRPr>
          </a:p>
        </p:txBody>
      </p:sp>
      <p:sp>
        <p:nvSpPr>
          <p:cNvPr id="1048660" name="文本框 38929"/>
          <p:cNvSpPr txBox="1"/>
          <p:nvPr/>
        </p:nvSpPr>
        <p:spPr>
          <a:xfrm>
            <a:off x="539750" y="5157788"/>
            <a:ext cx="5213350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600" b="1" dirty="0">
                <a:latin typeface="Times New Roman" panose="02020603050405020304" pitchFamily="18" charset="0"/>
                <a:ea typeface="华文新魏" panose="02010800040101010101" pitchFamily="2" charset="-122"/>
              </a:rPr>
              <a:t>提问：第一段写了什么？</a:t>
            </a:r>
            <a:endParaRPr lang="zh-CN" altLang="en-US" sz="3600" b="1" dirty="0">
              <a:latin typeface="Times New Roman" panose="02020603050405020304" pitchFamily="18" charset="0"/>
              <a:ea typeface="华文新魏" panose="02010800040101010101" pitchFamily="2" charset="-122"/>
            </a:endParaRP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" dur="500"/>
                                        <p:tgtEl>
                                          <p:spTgt spid="10486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0486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0486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10486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7" dur="500"/>
                                        <p:tgtEl>
                                          <p:spTgt spid="10486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2" dur="500"/>
                                        <p:tgtEl>
                                          <p:spTgt spid="10486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7" dur="500"/>
                                        <p:tgtEl>
                                          <p:spTgt spid="10486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0486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486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8" dur="500"/>
                                        <p:tgtEl>
                                          <p:spTgt spid="10486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651" grpId="0"/>
      <p:bldP spid="1048652" grpId="0"/>
      <p:bldP spid="1048653" grpId="0"/>
      <p:bldP spid="1048654" grpId="0"/>
      <p:bldP spid="1048655" grpId="0"/>
      <p:bldP spid="1048656" grpId="0"/>
      <p:bldP spid="1048657" grpId="0"/>
      <p:bldP spid="1048658" grpId="0"/>
      <p:bldP spid="104866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58" name=""/>
        <p:cNvGrpSpPr/>
        <p:nvPr/>
      </p:nvGrpSpPr>
      <p:grpSpPr/>
      <p:sp>
        <p:nvSpPr>
          <p:cNvPr id="1048661" name="文本框 32769"/>
          <p:cNvSpPr txBox="1"/>
          <p:nvPr/>
        </p:nvSpPr>
        <p:spPr>
          <a:xfrm>
            <a:off x="250825" y="620713"/>
            <a:ext cx="8353425" cy="550799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dirty="0">
                <a:latin typeface="Times New Roman" panose="02020603050405020304" pitchFamily="18" charset="0"/>
                <a:ea typeface="楷体_GB2312" panose="02010609030101010101" pitchFamily="49" charset="-122"/>
              </a:rPr>
              <a:t>　　</a:t>
            </a:r>
            <a:r>
              <a:rPr lang="zh-CN" altLang="en-US" sz="3200" b="1" dirty="0">
                <a:latin typeface="Times New Roman" panose="02020603050405020304" pitchFamily="18" charset="0"/>
                <a:ea typeface="黑体" panose="02010600030101010101" pitchFamily="2" charset="-122"/>
              </a:rPr>
              <a:t>康肃问曰：“汝亦</a:t>
            </a:r>
            <a:r>
              <a:rPr lang="zh-CN" altLang="en-US" sz="3200" b="1" u="sng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0030101010101" pitchFamily="2" charset="-122"/>
              </a:rPr>
              <a:t>知</a:t>
            </a:r>
            <a:r>
              <a:rPr lang="zh-CN" altLang="en-US" sz="3200" b="1" dirty="0">
                <a:latin typeface="Times New Roman" panose="02020603050405020304" pitchFamily="18" charset="0"/>
                <a:ea typeface="黑体" panose="02010600030101010101" pitchFamily="2" charset="-122"/>
              </a:rPr>
              <a:t>射乎？吾射不亦精</a:t>
            </a:r>
            <a:endParaRPr lang="zh-CN" altLang="en-US" sz="3200" b="1" dirty="0">
              <a:latin typeface="Times New Roman" panose="02020603050405020304" pitchFamily="18" charset="0"/>
              <a:ea typeface="黑体" panose="02010600030101010101" pitchFamily="2" charset="-122"/>
            </a:endParaRPr>
          </a:p>
          <a:p>
            <a:endParaRPr lang="zh-CN" altLang="en-US" sz="3200" b="1" dirty="0">
              <a:latin typeface="Times New Roman" panose="02020603050405020304" pitchFamily="18" charset="0"/>
              <a:ea typeface="黑体" panose="02010600030101010101" pitchFamily="2" charset="-122"/>
            </a:endParaRPr>
          </a:p>
          <a:p>
            <a:endParaRPr lang="zh-CN" altLang="en-US" sz="3200" b="1" dirty="0">
              <a:latin typeface="Times New Roman" panose="02020603050405020304" pitchFamily="18" charset="0"/>
              <a:ea typeface="黑体" panose="02010600030101010101" pitchFamily="2" charset="-122"/>
            </a:endParaRPr>
          </a:p>
          <a:p>
            <a:r>
              <a:rPr lang="zh-CN" altLang="en-US" sz="3200" b="1" dirty="0">
                <a:latin typeface="Times New Roman" panose="02020603050405020304" pitchFamily="18" charset="0"/>
                <a:ea typeface="黑体" panose="02010600030101010101" pitchFamily="2" charset="-122"/>
              </a:rPr>
              <a:t>乎？”翁曰：“　</a:t>
            </a:r>
            <a:r>
              <a:rPr lang="zh-CN" altLang="en-US" sz="3200" b="1" u="sng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0030101010101" pitchFamily="2" charset="-122"/>
              </a:rPr>
              <a:t>无他</a:t>
            </a:r>
            <a:r>
              <a:rPr lang="zh-CN" altLang="en-US" sz="3200" b="1" dirty="0">
                <a:latin typeface="Times New Roman" panose="02020603050405020304" pitchFamily="18" charset="0"/>
                <a:ea typeface="黑体" panose="02010600030101010101" pitchFamily="2" charset="-122"/>
              </a:rPr>
              <a:t>　，</a:t>
            </a:r>
            <a:r>
              <a:rPr lang="zh-CN" altLang="en-US" sz="3200" b="1" u="sng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0030101010101" pitchFamily="2" charset="-122"/>
              </a:rPr>
              <a:t>但</a:t>
            </a:r>
            <a:r>
              <a:rPr lang="zh-CN" altLang="en-US" sz="3200" b="1" dirty="0">
                <a:latin typeface="Times New Roman" panose="02020603050405020304" pitchFamily="18" charset="0"/>
                <a:ea typeface="黑体" panose="02010600030101010101" pitchFamily="2" charset="-122"/>
              </a:rPr>
              <a:t>　手</a:t>
            </a:r>
            <a:r>
              <a:rPr lang="zh-CN" altLang="en-US" sz="3200" b="1" u="sng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0030101010101" pitchFamily="2" charset="-122"/>
              </a:rPr>
              <a:t>熟</a:t>
            </a:r>
            <a:r>
              <a:rPr lang="zh-CN" altLang="en-US" sz="32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0030101010101" pitchFamily="2" charset="-122"/>
              </a:rPr>
              <a:t>　</a:t>
            </a:r>
            <a:r>
              <a:rPr lang="zh-CN" altLang="en-US" sz="3200" b="1" u="sng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0030101010101" pitchFamily="2" charset="-122"/>
              </a:rPr>
              <a:t>尔</a:t>
            </a:r>
            <a:r>
              <a:rPr lang="zh-CN" altLang="en-US" sz="3200" b="1" dirty="0">
                <a:latin typeface="Times New Roman" panose="02020603050405020304" pitchFamily="18" charset="0"/>
                <a:ea typeface="黑体" panose="02010600030101010101" pitchFamily="2" charset="-122"/>
              </a:rPr>
              <a:t>。”康</a:t>
            </a:r>
            <a:endParaRPr lang="zh-CN" altLang="en-US" sz="3200" b="1" dirty="0">
              <a:latin typeface="Times New Roman" panose="02020603050405020304" pitchFamily="18" charset="0"/>
              <a:ea typeface="黑体" panose="02010600030101010101" pitchFamily="2" charset="-122"/>
            </a:endParaRPr>
          </a:p>
          <a:p>
            <a:endParaRPr lang="zh-CN" altLang="en-US" sz="3200" b="1" dirty="0">
              <a:latin typeface="Times New Roman" panose="02020603050405020304" pitchFamily="18" charset="0"/>
              <a:ea typeface="黑体" panose="02010600030101010101" pitchFamily="2" charset="-122"/>
            </a:endParaRPr>
          </a:p>
          <a:p>
            <a:r>
              <a:rPr lang="zh-CN" altLang="en-US" sz="3200" b="1" dirty="0">
                <a:latin typeface="Times New Roman" panose="02020603050405020304" pitchFamily="18" charset="0"/>
                <a:ea typeface="黑体" panose="02010600030101010101" pitchFamily="2" charset="-122"/>
              </a:rPr>
              <a:t>肃</a:t>
            </a:r>
            <a:r>
              <a:rPr lang="zh-CN" altLang="en-US" sz="3200" b="1" u="sng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0030101010101" pitchFamily="2" charset="-122"/>
              </a:rPr>
              <a:t>忿然</a:t>
            </a:r>
            <a:r>
              <a:rPr lang="zh-CN" altLang="en-US" sz="3200" b="1" dirty="0">
                <a:latin typeface="Times New Roman" panose="02020603050405020304" pitchFamily="18" charset="0"/>
                <a:ea typeface="黑体" panose="02010600030101010101" pitchFamily="2" charset="-122"/>
              </a:rPr>
              <a:t>曰：“</a:t>
            </a:r>
            <a:r>
              <a:rPr lang="zh-CN" altLang="en-US" sz="3200" b="1" u="sng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0030101010101" pitchFamily="2" charset="-122"/>
              </a:rPr>
              <a:t>尔</a:t>
            </a:r>
            <a:r>
              <a:rPr lang="zh-CN" altLang="en-US" sz="32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0030101010101" pitchFamily="2" charset="-122"/>
              </a:rPr>
              <a:t>　</a:t>
            </a:r>
            <a:r>
              <a:rPr lang="zh-CN" altLang="en-US" sz="3200" b="1" u="sng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0030101010101" pitchFamily="2" charset="-122"/>
              </a:rPr>
              <a:t>安</a:t>
            </a:r>
            <a:r>
              <a:rPr lang="zh-CN" altLang="en-US" sz="3200" b="1" dirty="0">
                <a:latin typeface="Times New Roman" panose="02020603050405020304" pitchFamily="18" charset="0"/>
                <a:ea typeface="黑体" panose="02010600030101010101" pitchFamily="2" charset="-122"/>
              </a:rPr>
              <a:t>敢　</a:t>
            </a:r>
            <a:r>
              <a:rPr lang="zh-CN" altLang="en-US" sz="3200" b="1" u="sng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0030101010101" pitchFamily="2" charset="-122"/>
              </a:rPr>
              <a:t>轻</a:t>
            </a:r>
            <a:r>
              <a:rPr lang="zh-CN" altLang="en-US" sz="3200" b="1" dirty="0">
                <a:latin typeface="Times New Roman" panose="02020603050405020304" pitchFamily="18" charset="0"/>
                <a:ea typeface="黑体" panose="02010600030101010101" pitchFamily="2" charset="-122"/>
              </a:rPr>
              <a:t>　吾射！”翁曰：</a:t>
            </a:r>
            <a:endParaRPr lang="zh-CN" altLang="en-US" sz="3200" b="1" dirty="0">
              <a:latin typeface="Times New Roman" panose="02020603050405020304" pitchFamily="18" charset="0"/>
              <a:ea typeface="黑体" panose="02010600030101010101" pitchFamily="2" charset="-122"/>
            </a:endParaRPr>
          </a:p>
          <a:p>
            <a:endParaRPr lang="zh-CN" altLang="en-US" sz="3200" b="1" dirty="0">
              <a:latin typeface="Times New Roman" panose="02020603050405020304" pitchFamily="18" charset="0"/>
              <a:ea typeface="黑体" panose="02010600030101010101" pitchFamily="2" charset="-122"/>
            </a:endParaRPr>
          </a:p>
          <a:p>
            <a:endParaRPr lang="zh-CN" altLang="en-US" sz="3200" b="1" dirty="0">
              <a:latin typeface="Times New Roman" panose="02020603050405020304" pitchFamily="18" charset="0"/>
              <a:ea typeface="黑体" panose="02010600030101010101" pitchFamily="2" charset="-122"/>
            </a:endParaRPr>
          </a:p>
          <a:p>
            <a:r>
              <a:rPr lang="zh-CN" altLang="en-US" sz="3200" b="1" dirty="0">
                <a:latin typeface="Times New Roman" panose="02020603050405020304" pitchFamily="18" charset="0"/>
                <a:ea typeface="黑体" panose="02010600030101010101" pitchFamily="2" charset="-122"/>
              </a:rPr>
              <a:t>“</a:t>
            </a:r>
            <a:r>
              <a:rPr lang="zh-CN" altLang="en-US" sz="3200" b="1" u="sng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0030101010101" pitchFamily="2" charset="-122"/>
              </a:rPr>
              <a:t>以</a:t>
            </a:r>
            <a:r>
              <a:rPr lang="zh-CN" altLang="en-US" sz="3200" b="1" dirty="0">
                <a:latin typeface="Times New Roman" panose="02020603050405020304" pitchFamily="18" charset="0"/>
                <a:ea typeface="黑体" panose="02010600030101010101" pitchFamily="2" charset="-122"/>
              </a:rPr>
              <a:t>我酌油知　</a:t>
            </a:r>
            <a:r>
              <a:rPr lang="zh-CN" altLang="en-US" sz="3200" b="1" u="sng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0030101010101" pitchFamily="2" charset="-122"/>
              </a:rPr>
              <a:t>之</a:t>
            </a:r>
            <a:r>
              <a:rPr lang="zh-CN" altLang="en-US" sz="3200" b="1" dirty="0">
                <a:latin typeface="Times New Roman" panose="02020603050405020304" pitchFamily="18" charset="0"/>
                <a:ea typeface="黑体" panose="02010600030101010101" pitchFamily="2" charset="-122"/>
              </a:rPr>
              <a:t>　。”</a:t>
            </a:r>
            <a:r>
              <a:rPr lang="zh-CN" altLang="en-US" sz="32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0030101010101" pitchFamily="2" charset="-122"/>
              </a:rPr>
              <a:t>乃</a:t>
            </a:r>
            <a:r>
              <a:rPr lang="zh-CN" altLang="en-US" sz="3200" b="1" dirty="0">
                <a:latin typeface="Times New Roman" panose="02020603050405020304" pitchFamily="18" charset="0"/>
                <a:ea typeface="黑体" panose="02010600030101010101" pitchFamily="2" charset="-122"/>
              </a:rPr>
              <a:t>取一葫芦置于地，</a:t>
            </a:r>
            <a:endParaRPr lang="zh-CN" altLang="en-US" sz="3200" b="1" dirty="0">
              <a:latin typeface="Times New Roman" panose="02020603050405020304" pitchFamily="18" charset="0"/>
              <a:ea typeface="黑体" panose="02010600030101010101" pitchFamily="2" charset="-122"/>
            </a:endParaRPr>
          </a:p>
          <a:p>
            <a:endParaRPr lang="zh-CN" altLang="en-US" sz="3200" b="1" dirty="0">
              <a:latin typeface="Times New Roman" panose="02020603050405020304" pitchFamily="18" charset="0"/>
              <a:ea typeface="黑体" panose="02010600030101010101" pitchFamily="2" charset="-122"/>
            </a:endParaRPr>
          </a:p>
        </p:txBody>
      </p:sp>
      <p:sp>
        <p:nvSpPr>
          <p:cNvPr id="1048662" name="文本框 32770"/>
          <p:cNvSpPr txBox="1"/>
          <p:nvPr/>
        </p:nvSpPr>
        <p:spPr>
          <a:xfrm>
            <a:off x="3851275" y="1268413"/>
            <a:ext cx="720725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b="1">
                <a:solidFill>
                  <a:srgbClr val="FF3300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懂</a:t>
            </a:r>
            <a:endParaRPr lang="zh-CN" altLang="en-US" sz="3600" b="1">
              <a:solidFill>
                <a:srgbClr val="FF3300"/>
              </a:solidFill>
              <a:latin typeface="Times New Roman" panose="02020603050405020304" pitchFamily="18" charset="0"/>
              <a:ea typeface="华文新魏" panose="02010800040101010101" pitchFamily="2" charset="-122"/>
            </a:endParaRPr>
          </a:p>
        </p:txBody>
      </p:sp>
      <p:sp>
        <p:nvSpPr>
          <p:cNvPr id="1048663" name="文本框 32771"/>
          <p:cNvSpPr txBox="1"/>
          <p:nvPr/>
        </p:nvSpPr>
        <p:spPr>
          <a:xfrm>
            <a:off x="539750" y="2636838"/>
            <a:ext cx="3841750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600" b="1" dirty="0">
                <a:solidFill>
                  <a:srgbClr val="FF3300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没有别的（奥妙）</a:t>
            </a:r>
            <a:endParaRPr lang="zh-CN" altLang="en-US" sz="3600" b="1">
              <a:solidFill>
                <a:srgbClr val="FF3300"/>
              </a:solidFill>
              <a:latin typeface="Times New Roman" panose="02020603050405020304" pitchFamily="18" charset="0"/>
              <a:ea typeface="华文新魏" panose="02010800040101010101" pitchFamily="2" charset="-122"/>
            </a:endParaRPr>
          </a:p>
        </p:txBody>
      </p:sp>
      <p:sp>
        <p:nvSpPr>
          <p:cNvPr id="1048664" name="文本框 32772"/>
          <p:cNvSpPr txBox="1"/>
          <p:nvPr/>
        </p:nvSpPr>
        <p:spPr>
          <a:xfrm>
            <a:off x="4427538" y="2708275"/>
            <a:ext cx="1152525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solidFill>
                  <a:srgbClr val="FF3300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不过</a:t>
            </a:r>
            <a:endParaRPr lang="zh-CN" altLang="en-US" sz="3200" b="1">
              <a:solidFill>
                <a:srgbClr val="FF3300"/>
              </a:solidFill>
              <a:latin typeface="Times New Roman" panose="02020603050405020304" pitchFamily="18" charset="0"/>
              <a:ea typeface="华文新魏" panose="02010800040101010101" pitchFamily="2" charset="-122"/>
            </a:endParaRPr>
          </a:p>
        </p:txBody>
      </p:sp>
      <p:sp>
        <p:nvSpPr>
          <p:cNvPr id="1048665" name="文本框 32773"/>
          <p:cNvSpPr txBox="1"/>
          <p:nvPr/>
        </p:nvSpPr>
        <p:spPr>
          <a:xfrm>
            <a:off x="5580063" y="2708275"/>
            <a:ext cx="1152525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solidFill>
                  <a:srgbClr val="FF3300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熟练</a:t>
            </a:r>
            <a:endParaRPr lang="zh-CN" altLang="en-US" sz="3200" b="1">
              <a:solidFill>
                <a:srgbClr val="FF3300"/>
              </a:solidFill>
              <a:latin typeface="Times New Roman" panose="02020603050405020304" pitchFamily="18" charset="0"/>
              <a:ea typeface="华文新魏" panose="02010800040101010101" pitchFamily="2" charset="-122"/>
            </a:endParaRPr>
          </a:p>
        </p:txBody>
      </p:sp>
      <p:sp>
        <p:nvSpPr>
          <p:cNvPr id="1048666" name="文本框 32774"/>
          <p:cNvSpPr txBox="1"/>
          <p:nvPr/>
        </p:nvSpPr>
        <p:spPr>
          <a:xfrm>
            <a:off x="6521450" y="2708275"/>
            <a:ext cx="2494280" cy="574041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200" b="1" dirty="0">
                <a:solidFill>
                  <a:srgbClr val="FF3300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同“耳”，罢了</a:t>
            </a:r>
            <a:endParaRPr lang="zh-CN" altLang="en-US" sz="3200" b="1">
              <a:solidFill>
                <a:srgbClr val="FF3300"/>
              </a:solidFill>
              <a:latin typeface="Times New Roman" panose="02020603050405020304" pitchFamily="18" charset="0"/>
              <a:ea typeface="华文新魏" panose="02010800040101010101" pitchFamily="2" charset="-122"/>
            </a:endParaRPr>
          </a:p>
        </p:txBody>
      </p:sp>
      <p:sp>
        <p:nvSpPr>
          <p:cNvPr id="1048667" name="文本框 32775"/>
          <p:cNvSpPr txBox="1"/>
          <p:nvPr/>
        </p:nvSpPr>
        <p:spPr>
          <a:xfrm>
            <a:off x="323850" y="4156075"/>
            <a:ext cx="2012950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600" b="1" dirty="0">
                <a:solidFill>
                  <a:srgbClr val="FF3300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气愤愤地</a:t>
            </a:r>
            <a:endParaRPr lang="zh-CN" altLang="en-US" sz="3600" b="1">
              <a:solidFill>
                <a:srgbClr val="FF3300"/>
              </a:solidFill>
              <a:latin typeface="Times New Roman" panose="02020603050405020304" pitchFamily="18" charset="0"/>
              <a:ea typeface="华文新魏" panose="02010800040101010101" pitchFamily="2" charset="-122"/>
            </a:endParaRPr>
          </a:p>
        </p:txBody>
      </p:sp>
      <p:sp>
        <p:nvSpPr>
          <p:cNvPr id="1048668" name="文本框 32776"/>
          <p:cNvSpPr txBox="1"/>
          <p:nvPr/>
        </p:nvSpPr>
        <p:spPr>
          <a:xfrm>
            <a:off x="2411413" y="4156075"/>
            <a:ext cx="641350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600" b="1">
                <a:solidFill>
                  <a:srgbClr val="FF3300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你</a:t>
            </a:r>
            <a:endParaRPr lang="zh-CN" altLang="en-US" sz="3600" b="1">
              <a:solidFill>
                <a:srgbClr val="FF3300"/>
              </a:solidFill>
              <a:latin typeface="Times New Roman" panose="02020603050405020304" pitchFamily="18" charset="0"/>
              <a:ea typeface="华文新魏" panose="02010800040101010101" pitchFamily="2" charset="-122"/>
            </a:endParaRPr>
          </a:p>
        </p:txBody>
      </p:sp>
      <p:sp>
        <p:nvSpPr>
          <p:cNvPr id="1048669" name="文本框 32777"/>
          <p:cNvSpPr txBox="1"/>
          <p:nvPr/>
        </p:nvSpPr>
        <p:spPr>
          <a:xfrm>
            <a:off x="3132138" y="4146550"/>
            <a:ext cx="1098550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600" b="1" dirty="0">
                <a:solidFill>
                  <a:srgbClr val="FF3300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怎么</a:t>
            </a:r>
            <a:endParaRPr lang="zh-CN" altLang="en-US" sz="3600" b="1">
              <a:solidFill>
                <a:srgbClr val="FF3300"/>
              </a:solidFill>
              <a:latin typeface="Times New Roman" panose="02020603050405020304" pitchFamily="18" charset="0"/>
              <a:ea typeface="华文新魏" panose="02010800040101010101" pitchFamily="2" charset="-122"/>
            </a:endParaRPr>
          </a:p>
        </p:txBody>
      </p:sp>
      <p:sp>
        <p:nvSpPr>
          <p:cNvPr id="1048670" name="文本框 32778"/>
          <p:cNvSpPr txBox="1"/>
          <p:nvPr/>
        </p:nvSpPr>
        <p:spPr>
          <a:xfrm>
            <a:off x="4284663" y="4173538"/>
            <a:ext cx="3384550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600" b="1" dirty="0">
                <a:solidFill>
                  <a:srgbClr val="FF3300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看轻，作动词用</a:t>
            </a:r>
            <a:endParaRPr lang="zh-CN" altLang="en-US" sz="3600" b="1">
              <a:solidFill>
                <a:srgbClr val="FF3300"/>
              </a:solidFill>
              <a:latin typeface="Times New Roman" panose="02020603050405020304" pitchFamily="18" charset="0"/>
              <a:ea typeface="华文新魏" panose="02010800040101010101" pitchFamily="2" charset="-122"/>
            </a:endParaRPr>
          </a:p>
        </p:txBody>
      </p:sp>
      <p:sp>
        <p:nvSpPr>
          <p:cNvPr id="1048671" name="文本框 32779"/>
          <p:cNvSpPr txBox="1"/>
          <p:nvPr/>
        </p:nvSpPr>
        <p:spPr>
          <a:xfrm>
            <a:off x="250825" y="5608638"/>
            <a:ext cx="1728788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b="1" dirty="0">
                <a:solidFill>
                  <a:srgbClr val="FF3300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凭、靠</a:t>
            </a:r>
            <a:endParaRPr lang="zh-CN" altLang="en-US" sz="3600" b="1">
              <a:solidFill>
                <a:srgbClr val="FF3300"/>
              </a:solidFill>
              <a:latin typeface="Times New Roman" panose="02020603050405020304" pitchFamily="18" charset="0"/>
              <a:ea typeface="华文新魏" panose="02010800040101010101" pitchFamily="2" charset="-122"/>
            </a:endParaRPr>
          </a:p>
        </p:txBody>
      </p:sp>
      <p:sp>
        <p:nvSpPr>
          <p:cNvPr id="1048672" name="文本框 32780"/>
          <p:cNvSpPr txBox="1"/>
          <p:nvPr/>
        </p:nvSpPr>
        <p:spPr>
          <a:xfrm>
            <a:off x="1908175" y="5568950"/>
            <a:ext cx="2622550" cy="10668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200" b="1" dirty="0">
                <a:solidFill>
                  <a:srgbClr val="FF3300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指射箭也是凭</a:t>
            </a:r>
            <a:endParaRPr lang="zh-CN" altLang="en-US" sz="3200" b="1" dirty="0">
              <a:solidFill>
                <a:srgbClr val="FF3300"/>
              </a:solidFill>
              <a:latin typeface="Times New Roman" panose="02020603050405020304" pitchFamily="18" charset="0"/>
              <a:ea typeface="华文新魏" panose="02010800040101010101" pitchFamily="2" charset="-122"/>
            </a:endParaRPr>
          </a:p>
          <a:p>
            <a:r>
              <a:rPr lang="zh-CN" altLang="en-US" sz="3200" b="1" dirty="0">
                <a:solidFill>
                  <a:srgbClr val="FF3300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手熟的道理</a:t>
            </a:r>
            <a:endParaRPr lang="zh-CN" altLang="en-US" sz="3200" b="1">
              <a:solidFill>
                <a:srgbClr val="FF3300"/>
              </a:solidFill>
              <a:latin typeface="Times New Roman" panose="02020603050405020304" pitchFamily="18" charset="0"/>
              <a:ea typeface="华文新魏" panose="02010800040101010101" pitchFamily="2" charset="-122"/>
            </a:endParaRPr>
          </a:p>
        </p:txBody>
      </p:sp>
      <p:sp>
        <p:nvSpPr>
          <p:cNvPr id="1048673" name="文本框 32789"/>
          <p:cNvSpPr txBox="1"/>
          <p:nvPr/>
        </p:nvSpPr>
        <p:spPr>
          <a:xfrm>
            <a:off x="4911725" y="5624513"/>
            <a:ext cx="1098550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600" b="1" dirty="0">
                <a:solidFill>
                  <a:srgbClr val="FF3300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于是</a:t>
            </a:r>
            <a:endParaRPr lang="zh-CN" altLang="en-US" sz="3600" b="1" dirty="0">
              <a:solidFill>
                <a:srgbClr val="FF3300"/>
              </a:solidFill>
              <a:latin typeface="Times New Roman" panose="02020603050405020304" pitchFamily="18" charset="0"/>
              <a:ea typeface="华文新魏" panose="02010800040101010101" pitchFamily="2" charset="-122"/>
            </a:endParaRP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75"/>
                                        <p:tgtEl>
                                          <p:spTgt spid="10486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2" dur="500"/>
                                        <p:tgtEl>
                                          <p:spTgt spid="10486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7" dur="500"/>
                                        <p:tgtEl>
                                          <p:spTgt spid="10486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2" dur="500"/>
                                        <p:tgtEl>
                                          <p:spTgt spid="10486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7" dur="500"/>
                                        <p:tgtEl>
                                          <p:spTgt spid="10486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2" dur="500"/>
                                        <p:tgtEl>
                                          <p:spTgt spid="10486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7" dur="500"/>
                                        <p:tgtEl>
                                          <p:spTgt spid="10486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42" dur="500"/>
                                        <p:tgtEl>
                                          <p:spTgt spid="10486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47" dur="500"/>
                                        <p:tgtEl>
                                          <p:spTgt spid="10486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52" dur="500"/>
                                        <p:tgtEl>
                                          <p:spTgt spid="10486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57" dur="500"/>
                                        <p:tgtEl>
                                          <p:spTgt spid="10486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62" dur="500"/>
                                        <p:tgtEl>
                                          <p:spTgt spid="10486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0486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0486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661" grpId="0"/>
      <p:bldP spid="1048662" grpId="0"/>
      <p:bldP spid="1048663" grpId="0"/>
      <p:bldP spid="1048664" grpId="0"/>
      <p:bldP spid="1048665" grpId="0"/>
      <p:bldP spid="1048666" grpId="0"/>
      <p:bldP spid="1048667" grpId="0"/>
      <p:bldP spid="1048668" grpId="0"/>
      <p:bldP spid="1048669" grpId="0"/>
      <p:bldP spid="1048670" grpId="0"/>
      <p:bldP spid="1048671" grpId="0"/>
      <p:bldP spid="1048672" grpId="0"/>
      <p:bldP spid="104867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59" name=""/>
        <p:cNvGrpSpPr/>
        <p:nvPr/>
      </p:nvGrpSpPr>
      <p:grpSpPr/>
      <p:sp>
        <p:nvSpPr>
          <p:cNvPr id="1048674" name="矩形 33795"/>
          <p:cNvSpPr/>
          <p:nvPr/>
        </p:nvSpPr>
        <p:spPr>
          <a:xfrm>
            <a:off x="395288" y="1052513"/>
            <a:ext cx="8316912" cy="34696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u="sng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0030101010101" pitchFamily="2" charset="-122"/>
              </a:rPr>
              <a:t>以</a:t>
            </a:r>
            <a:r>
              <a:rPr lang="zh-CN" altLang="en-US" sz="3200" b="1" dirty="0">
                <a:latin typeface="Times New Roman" panose="02020603050405020304" pitchFamily="18" charset="0"/>
                <a:ea typeface="黑体" panose="02010600030101010101" pitchFamily="2" charset="-122"/>
              </a:rPr>
              <a:t>钱</a:t>
            </a:r>
            <a:r>
              <a:rPr lang="zh-CN" altLang="en-US" sz="3200" b="1" u="sng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0030101010101" pitchFamily="2" charset="-122"/>
              </a:rPr>
              <a:t>覆</a:t>
            </a:r>
            <a:r>
              <a:rPr lang="zh-CN" altLang="en-US" sz="3200" b="1" dirty="0">
                <a:latin typeface="Times New Roman" panose="02020603050405020304" pitchFamily="18" charset="0"/>
                <a:ea typeface="黑体" panose="02010600030101010101" pitchFamily="2" charset="-122"/>
              </a:rPr>
              <a:t>其口，</a:t>
            </a:r>
            <a:r>
              <a:rPr lang="zh-CN" altLang="en-US" sz="3200" b="1" u="sng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0030101010101" pitchFamily="2" charset="-122"/>
              </a:rPr>
              <a:t>徐</a:t>
            </a:r>
            <a:r>
              <a:rPr lang="zh-CN" altLang="en-US" sz="3200" b="1" dirty="0">
                <a:latin typeface="Times New Roman" panose="02020603050405020304" pitchFamily="18" charset="0"/>
                <a:ea typeface="黑体" panose="02010600030101010101" pitchFamily="2" charset="-122"/>
              </a:rPr>
              <a:t>以</a:t>
            </a:r>
            <a:r>
              <a:rPr lang="zh-CN" altLang="en-US" sz="3200" b="1" u="sng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0030101010101" pitchFamily="2" charset="-122"/>
              </a:rPr>
              <a:t>杓</a:t>
            </a:r>
            <a:r>
              <a:rPr lang="zh-CN" altLang="en-US" sz="3200" b="1" dirty="0">
                <a:latin typeface="Times New Roman" panose="02020603050405020304" pitchFamily="18" charset="0"/>
                <a:ea typeface="黑体" panose="02010600030101010101" pitchFamily="2" charset="-122"/>
              </a:rPr>
              <a:t>酌油</a:t>
            </a:r>
            <a:r>
              <a:rPr lang="zh-CN" altLang="en-US" sz="3200" b="1" u="sng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0030101010101" pitchFamily="2" charset="-122"/>
              </a:rPr>
              <a:t>沥</a:t>
            </a:r>
            <a:r>
              <a:rPr lang="zh-CN" altLang="en-US" sz="3200" b="1" dirty="0">
                <a:latin typeface="Times New Roman" panose="02020603050405020304" pitchFamily="18" charset="0"/>
                <a:ea typeface="黑体" panose="02010600030101010101" pitchFamily="2" charset="-122"/>
              </a:rPr>
              <a:t>之，自钱孔入，</a:t>
            </a:r>
            <a:endParaRPr lang="zh-CN" altLang="en-US" sz="3200" b="1" dirty="0">
              <a:latin typeface="Times New Roman" panose="02020603050405020304" pitchFamily="18" charset="0"/>
              <a:ea typeface="黑体" panose="02010600030101010101" pitchFamily="2" charset="-122"/>
            </a:endParaRPr>
          </a:p>
          <a:p>
            <a:endParaRPr lang="zh-CN" altLang="en-US" sz="3200" b="1" dirty="0">
              <a:latin typeface="Times New Roman" panose="02020603050405020304" pitchFamily="18" charset="0"/>
              <a:ea typeface="黑体" panose="02010600030101010101" pitchFamily="2" charset="-122"/>
            </a:endParaRPr>
          </a:p>
          <a:p>
            <a:endParaRPr lang="zh-CN" altLang="en-US" sz="3200" b="1" dirty="0">
              <a:latin typeface="Times New Roman" panose="02020603050405020304" pitchFamily="18" charset="0"/>
              <a:ea typeface="黑体" panose="02010600030101010101" pitchFamily="2" charset="-122"/>
            </a:endParaRPr>
          </a:p>
          <a:p>
            <a:r>
              <a:rPr lang="zh-CN" altLang="en-US" sz="3200" b="1" dirty="0">
                <a:latin typeface="Times New Roman" panose="02020603050405020304" pitchFamily="18" charset="0"/>
                <a:ea typeface="黑体" panose="02010600030101010101" pitchFamily="2" charset="-122"/>
              </a:rPr>
              <a:t>而钱不湿。</a:t>
            </a:r>
            <a:r>
              <a:rPr lang="zh-CN" altLang="en-US" sz="3200" b="1" u="sng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0030101010101" pitchFamily="2" charset="-122"/>
              </a:rPr>
              <a:t>因</a:t>
            </a:r>
            <a:r>
              <a:rPr lang="zh-CN" altLang="en-US" sz="3200" b="1" dirty="0">
                <a:latin typeface="Times New Roman" panose="02020603050405020304" pitchFamily="18" charset="0"/>
                <a:ea typeface="黑体" panose="02010600030101010101" pitchFamily="2" charset="-122"/>
              </a:rPr>
              <a:t>曰：“我亦无他，</a:t>
            </a:r>
            <a:r>
              <a:rPr lang="zh-CN" altLang="en-US" sz="3200" b="1" u="sng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0030101010101" pitchFamily="2" charset="-122"/>
              </a:rPr>
              <a:t>惟</a:t>
            </a:r>
            <a:r>
              <a:rPr lang="zh-CN" altLang="en-US" sz="3200" b="1" dirty="0">
                <a:latin typeface="Times New Roman" panose="02020603050405020304" pitchFamily="18" charset="0"/>
                <a:ea typeface="黑体" panose="02010600030101010101" pitchFamily="2" charset="-122"/>
              </a:rPr>
              <a:t>手熟</a:t>
            </a:r>
            <a:r>
              <a:rPr lang="zh-CN" altLang="en-US" sz="3200" b="1" u="sng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0030101010101" pitchFamily="2" charset="-122"/>
              </a:rPr>
              <a:t>尔</a:t>
            </a:r>
            <a:r>
              <a:rPr lang="zh-CN" altLang="en-US" sz="3200" b="1" dirty="0">
                <a:latin typeface="Times New Roman" panose="02020603050405020304" pitchFamily="18" charset="0"/>
                <a:ea typeface="黑体" panose="02010600030101010101" pitchFamily="2" charset="-122"/>
              </a:rPr>
              <a:t>。”</a:t>
            </a:r>
            <a:endParaRPr lang="zh-CN" altLang="en-US" sz="3200" b="1" dirty="0">
              <a:latin typeface="Times New Roman" panose="02020603050405020304" pitchFamily="18" charset="0"/>
              <a:ea typeface="黑体" panose="02010600030101010101" pitchFamily="2" charset="-122"/>
            </a:endParaRPr>
          </a:p>
          <a:p>
            <a:endParaRPr lang="zh-CN" altLang="en-US" sz="3200" b="1" dirty="0">
              <a:latin typeface="Times New Roman" panose="02020603050405020304" pitchFamily="18" charset="0"/>
              <a:ea typeface="黑体" panose="02010600030101010101" pitchFamily="2" charset="-122"/>
            </a:endParaRPr>
          </a:p>
          <a:p>
            <a:endParaRPr lang="zh-CN" altLang="en-US" sz="3200" b="1" dirty="0">
              <a:latin typeface="Times New Roman" panose="02020603050405020304" pitchFamily="18" charset="0"/>
              <a:ea typeface="黑体" panose="02010600030101010101" pitchFamily="2" charset="-122"/>
            </a:endParaRPr>
          </a:p>
          <a:p>
            <a:r>
              <a:rPr lang="zh-CN" altLang="en-US" sz="3200" b="1" dirty="0">
                <a:latin typeface="Times New Roman" panose="02020603050405020304" pitchFamily="18" charset="0"/>
                <a:ea typeface="黑体" panose="02010600030101010101" pitchFamily="2" charset="-122"/>
              </a:rPr>
              <a:t>康肃笑而</a:t>
            </a:r>
            <a:r>
              <a:rPr lang="zh-CN" altLang="en-US" sz="3200" b="1" u="sng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0030101010101" pitchFamily="2" charset="-122"/>
              </a:rPr>
              <a:t>遣</a:t>
            </a:r>
            <a:r>
              <a:rPr lang="zh-CN" altLang="en-US" sz="3200" b="1" dirty="0">
                <a:latin typeface="Times New Roman" panose="02020603050405020304" pitchFamily="18" charset="0"/>
                <a:ea typeface="黑体" panose="02010600030101010101" pitchFamily="2" charset="-122"/>
              </a:rPr>
              <a:t>之。</a:t>
            </a:r>
            <a:endParaRPr lang="zh-CN" altLang="en-US" sz="3200" b="1" dirty="0">
              <a:latin typeface="Times New Roman" panose="02020603050405020304" pitchFamily="18" charset="0"/>
              <a:ea typeface="黑体" panose="02010600030101010101" pitchFamily="2" charset="-122"/>
            </a:endParaRPr>
          </a:p>
        </p:txBody>
      </p:sp>
      <p:sp>
        <p:nvSpPr>
          <p:cNvPr id="1048675" name="文本框 33796"/>
          <p:cNvSpPr txBox="1"/>
          <p:nvPr/>
        </p:nvSpPr>
        <p:spPr>
          <a:xfrm>
            <a:off x="1187450" y="1592263"/>
            <a:ext cx="641350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600" b="1">
                <a:solidFill>
                  <a:srgbClr val="FF3300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盖</a:t>
            </a:r>
            <a:endParaRPr lang="zh-CN" altLang="en-US" sz="3600" b="1">
              <a:solidFill>
                <a:srgbClr val="FF3300"/>
              </a:solidFill>
              <a:latin typeface="Times New Roman" panose="02020603050405020304" pitchFamily="18" charset="0"/>
              <a:ea typeface="华文新魏" panose="02010800040101010101" pitchFamily="2" charset="-122"/>
            </a:endParaRPr>
          </a:p>
        </p:txBody>
      </p:sp>
      <p:sp>
        <p:nvSpPr>
          <p:cNvPr id="1048676" name="文本框 33797"/>
          <p:cNvSpPr txBox="1"/>
          <p:nvPr/>
        </p:nvSpPr>
        <p:spPr>
          <a:xfrm>
            <a:off x="2484438" y="333375"/>
            <a:ext cx="1728787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b="1" dirty="0">
                <a:solidFill>
                  <a:srgbClr val="FF3300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慢慢地</a:t>
            </a:r>
            <a:endParaRPr lang="zh-CN" altLang="en-US" sz="3600" b="1">
              <a:solidFill>
                <a:srgbClr val="FF3300"/>
              </a:solidFill>
              <a:latin typeface="Times New Roman" panose="02020603050405020304" pitchFamily="18" charset="0"/>
              <a:ea typeface="华文新魏" panose="02010800040101010101" pitchFamily="2" charset="-122"/>
            </a:endParaRPr>
          </a:p>
        </p:txBody>
      </p:sp>
      <p:sp>
        <p:nvSpPr>
          <p:cNvPr id="1048677" name="文本框 33798"/>
          <p:cNvSpPr txBox="1"/>
          <p:nvPr/>
        </p:nvSpPr>
        <p:spPr>
          <a:xfrm>
            <a:off x="4860925" y="1635125"/>
            <a:ext cx="15113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b="1" dirty="0">
                <a:solidFill>
                  <a:srgbClr val="FF3300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注入</a:t>
            </a:r>
            <a:endParaRPr lang="zh-CN" altLang="en-US" sz="3600" b="1">
              <a:solidFill>
                <a:srgbClr val="FF3300"/>
              </a:solidFill>
              <a:latin typeface="Times New Roman" panose="02020603050405020304" pitchFamily="18" charset="0"/>
              <a:ea typeface="华文新魏" panose="02010800040101010101" pitchFamily="2" charset="-122"/>
            </a:endParaRPr>
          </a:p>
        </p:txBody>
      </p:sp>
      <p:sp>
        <p:nvSpPr>
          <p:cNvPr id="1048678" name="文本框 33799"/>
          <p:cNvSpPr txBox="1"/>
          <p:nvPr/>
        </p:nvSpPr>
        <p:spPr>
          <a:xfrm>
            <a:off x="5003800" y="3213100"/>
            <a:ext cx="2160588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b="1" dirty="0">
                <a:solidFill>
                  <a:srgbClr val="FF3300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只，不过</a:t>
            </a:r>
            <a:endParaRPr lang="zh-CN" altLang="en-US" sz="3600" b="1">
              <a:solidFill>
                <a:srgbClr val="FF3300"/>
              </a:solidFill>
              <a:latin typeface="Times New Roman" panose="02020603050405020304" pitchFamily="18" charset="0"/>
              <a:ea typeface="华文新魏" panose="02010800040101010101" pitchFamily="2" charset="-122"/>
            </a:endParaRPr>
          </a:p>
        </p:txBody>
      </p:sp>
      <p:sp>
        <p:nvSpPr>
          <p:cNvPr id="1048679" name="文本框 33800"/>
          <p:cNvSpPr txBox="1"/>
          <p:nvPr/>
        </p:nvSpPr>
        <p:spPr>
          <a:xfrm>
            <a:off x="1763713" y="4652963"/>
            <a:ext cx="1223962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b="1" dirty="0">
                <a:solidFill>
                  <a:srgbClr val="FF3300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打发</a:t>
            </a:r>
            <a:endParaRPr lang="zh-CN" altLang="en-US" sz="3600" b="1">
              <a:solidFill>
                <a:srgbClr val="FF3300"/>
              </a:solidFill>
              <a:latin typeface="Times New Roman" panose="02020603050405020304" pitchFamily="18" charset="0"/>
              <a:ea typeface="华文新魏" panose="02010800040101010101" pitchFamily="2" charset="-122"/>
            </a:endParaRPr>
          </a:p>
        </p:txBody>
      </p:sp>
      <p:sp>
        <p:nvSpPr>
          <p:cNvPr id="1048680" name="文本框 33801"/>
          <p:cNvSpPr txBox="1"/>
          <p:nvPr/>
        </p:nvSpPr>
        <p:spPr>
          <a:xfrm>
            <a:off x="3160713" y="1628775"/>
            <a:ext cx="1427481" cy="62484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600" b="1" dirty="0">
                <a:solidFill>
                  <a:srgbClr val="FF3300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通“勺”</a:t>
            </a:r>
            <a:endParaRPr lang="zh-CN" altLang="en-US" sz="3600" b="1" dirty="0">
              <a:solidFill>
                <a:srgbClr val="FF3300"/>
              </a:solidFill>
              <a:latin typeface="Times New Roman" panose="02020603050405020304" pitchFamily="18" charset="0"/>
              <a:ea typeface="华文新魏" panose="02010800040101010101" pitchFamily="2" charset="-122"/>
            </a:endParaRPr>
          </a:p>
        </p:txBody>
      </p:sp>
      <p:sp>
        <p:nvSpPr>
          <p:cNvPr id="1048681" name="文本框 33802"/>
          <p:cNvSpPr txBox="1"/>
          <p:nvPr/>
        </p:nvSpPr>
        <p:spPr>
          <a:xfrm>
            <a:off x="2268538" y="3176588"/>
            <a:ext cx="1098550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600" b="1" dirty="0">
                <a:solidFill>
                  <a:srgbClr val="FF3300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接着</a:t>
            </a:r>
            <a:endParaRPr lang="zh-CN" altLang="en-US" sz="3600" b="1" dirty="0">
              <a:solidFill>
                <a:srgbClr val="FF3300"/>
              </a:solidFill>
              <a:latin typeface="Times New Roman" panose="02020603050405020304" pitchFamily="18" charset="0"/>
              <a:ea typeface="华文新魏" panose="02010800040101010101" pitchFamily="2" charset="-122"/>
            </a:endParaRPr>
          </a:p>
        </p:txBody>
      </p:sp>
      <p:sp>
        <p:nvSpPr>
          <p:cNvPr id="1048682" name="文本框 33803"/>
          <p:cNvSpPr txBox="1"/>
          <p:nvPr/>
        </p:nvSpPr>
        <p:spPr>
          <a:xfrm>
            <a:off x="7092950" y="3213100"/>
            <a:ext cx="1098550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600" b="1" dirty="0">
                <a:solidFill>
                  <a:srgbClr val="FF3300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罢了</a:t>
            </a:r>
            <a:endParaRPr lang="zh-CN" altLang="en-US" sz="3600" b="1" dirty="0">
              <a:solidFill>
                <a:srgbClr val="FF3300"/>
              </a:solidFill>
              <a:latin typeface="Times New Roman" panose="02020603050405020304" pitchFamily="18" charset="0"/>
              <a:ea typeface="华文新魏" panose="02010800040101010101" pitchFamily="2" charset="-122"/>
            </a:endParaRPr>
          </a:p>
        </p:txBody>
      </p:sp>
      <p:sp>
        <p:nvSpPr>
          <p:cNvPr id="1048683" name="文本框 33804"/>
          <p:cNvSpPr txBox="1"/>
          <p:nvPr/>
        </p:nvSpPr>
        <p:spPr>
          <a:xfrm>
            <a:off x="303213" y="296863"/>
            <a:ext cx="641350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600" b="1" dirty="0">
                <a:solidFill>
                  <a:srgbClr val="FF3300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用</a:t>
            </a:r>
            <a:endParaRPr lang="zh-CN" altLang="en-US" sz="3600" b="1" dirty="0">
              <a:solidFill>
                <a:srgbClr val="FF3300"/>
              </a:solidFill>
              <a:latin typeface="Times New Roman" panose="02020603050405020304" pitchFamily="18" charset="0"/>
              <a:ea typeface="华文新魏" panose="02010800040101010101" pitchFamily="2" charset="-122"/>
            </a:endParaRP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" dur="500"/>
                                        <p:tgtEl>
                                          <p:spTgt spid="10486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2" dur="500"/>
                                        <p:tgtEl>
                                          <p:spTgt spid="10486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7" dur="500"/>
                                        <p:tgtEl>
                                          <p:spTgt spid="10486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10486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7" dur="500"/>
                                        <p:tgtEl>
                                          <p:spTgt spid="10486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10486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7" dur="500"/>
                                        <p:tgtEl>
                                          <p:spTgt spid="10486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2" dur="500"/>
                                        <p:tgtEl>
                                          <p:spTgt spid="10486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47" dur="500"/>
                                        <p:tgtEl>
                                          <p:spTgt spid="10486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675" grpId="0"/>
      <p:bldP spid="1048676" grpId="0"/>
      <p:bldP spid="1048677" grpId="0"/>
      <p:bldP spid="1048678" grpId="0"/>
      <p:bldP spid="1048679" grpId="0"/>
      <p:bldP spid="1048680" grpId="0"/>
      <p:bldP spid="1048681" grpId="0"/>
      <p:bldP spid="1048682" grpId="0"/>
      <p:bldP spid="104868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60" name=""/>
        <p:cNvGrpSpPr/>
        <p:nvPr/>
      </p:nvGrpSpPr>
      <p:grpSpPr/>
      <p:sp>
        <p:nvSpPr>
          <p:cNvPr id="1048684" name="标题 39937"/>
          <p:cNvSpPr>
            <a:spLocks noGrp="1"/>
          </p:cNvSpPr>
          <p:nvPr>
            <p:ph type="title"/>
          </p:nvPr>
        </p:nvSpPr>
        <p:spPr>
          <a:xfrm>
            <a:off x="0" y="260350"/>
            <a:ext cx="7885113" cy="992188"/>
          </a:xfrm>
        </p:spPr>
        <p:txBody>
          <a:bodyPr/>
          <a:p>
            <a:r>
              <a:rPr lang="zh-CN" altLang="en-US" sz="4600" b="1" dirty="0">
                <a:solidFill>
                  <a:schemeClr val="tx1"/>
                </a:solidFill>
              </a:rPr>
              <a:t>一、重点文言词语</a:t>
            </a:r>
            <a:br>
              <a:rPr lang="zh-CN" altLang="en-US" sz="4600" b="1" dirty="0">
                <a:solidFill>
                  <a:schemeClr val="tx1"/>
                </a:solidFill>
              </a:rPr>
            </a:br>
            <a:endParaRPr lang="zh-CN" altLang="en-US" sz="4600" b="1" dirty="0">
              <a:solidFill>
                <a:schemeClr val="tx1"/>
              </a:solidFill>
            </a:endParaRPr>
          </a:p>
        </p:txBody>
      </p:sp>
      <p:sp>
        <p:nvSpPr>
          <p:cNvPr id="1048685" name="矩形 39939"/>
          <p:cNvSpPr/>
          <p:nvPr/>
        </p:nvSpPr>
        <p:spPr>
          <a:xfrm>
            <a:off x="468313" y="1119188"/>
            <a:ext cx="2120900" cy="57943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3200" b="1" dirty="0">
                <a:latin typeface="Times New Roman" panose="02020603050405020304" pitchFamily="18" charset="0"/>
              </a:rPr>
              <a:t>1.</a:t>
            </a:r>
            <a:r>
              <a:rPr lang="zh-CN" altLang="en-US" sz="32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但</a:t>
            </a:r>
            <a:r>
              <a:rPr lang="zh-CN" altLang="en-US" sz="3200" b="1" dirty="0">
                <a:latin typeface="Times New Roman" panose="02020603050405020304" pitchFamily="18" charset="0"/>
              </a:rPr>
              <a:t>手熟</a:t>
            </a:r>
            <a:r>
              <a:rPr lang="zh-CN" altLang="en-US" sz="32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尔</a:t>
            </a:r>
            <a:endParaRPr lang="zh-CN" altLang="en-US" sz="3200" b="1" dirty="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1048686" name="矩形 39940"/>
          <p:cNvSpPr/>
          <p:nvPr/>
        </p:nvSpPr>
        <p:spPr>
          <a:xfrm>
            <a:off x="4787900" y="1125538"/>
            <a:ext cx="2936875" cy="57943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3200" b="1" dirty="0">
                <a:latin typeface="Times New Roman" panose="02020603050405020304" pitchFamily="18" charset="0"/>
              </a:rPr>
              <a:t>2.</a:t>
            </a:r>
            <a:r>
              <a:rPr lang="zh-CN" altLang="en-US" sz="32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尔</a:t>
            </a:r>
            <a:r>
              <a:rPr lang="zh-CN" altLang="en-US" sz="3200" b="1" dirty="0">
                <a:latin typeface="Times New Roman" panose="02020603050405020304" pitchFamily="18" charset="0"/>
              </a:rPr>
              <a:t>安敢</a:t>
            </a:r>
            <a:r>
              <a:rPr lang="zh-CN" altLang="en-US" sz="32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轻</a:t>
            </a:r>
            <a:r>
              <a:rPr lang="zh-CN" altLang="en-US" sz="3200" b="1" dirty="0">
                <a:latin typeface="Times New Roman" panose="02020603050405020304" pitchFamily="18" charset="0"/>
              </a:rPr>
              <a:t>吾射</a:t>
            </a:r>
            <a:endParaRPr lang="zh-CN" altLang="en-US" sz="3200" b="1" dirty="0">
              <a:latin typeface="Times New Roman" panose="02020603050405020304" pitchFamily="18" charset="0"/>
            </a:endParaRPr>
          </a:p>
        </p:txBody>
      </p:sp>
      <p:sp>
        <p:nvSpPr>
          <p:cNvPr id="1048687" name="矩形 39941"/>
          <p:cNvSpPr/>
          <p:nvPr/>
        </p:nvSpPr>
        <p:spPr>
          <a:xfrm>
            <a:off x="323850" y="2133600"/>
            <a:ext cx="2936875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3200" b="1" dirty="0">
                <a:latin typeface="Times New Roman" panose="02020603050405020304" pitchFamily="18" charset="0"/>
              </a:rPr>
              <a:t>3.</a:t>
            </a:r>
            <a:r>
              <a:rPr lang="zh-CN" altLang="en-US" sz="32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以</a:t>
            </a:r>
            <a:r>
              <a:rPr lang="zh-CN" altLang="en-US" sz="3200" b="1" dirty="0">
                <a:latin typeface="Times New Roman" panose="02020603050405020304" pitchFamily="18" charset="0"/>
              </a:rPr>
              <a:t>我酌油知</a:t>
            </a:r>
            <a:r>
              <a:rPr lang="zh-CN" altLang="en-US" sz="32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之</a:t>
            </a:r>
            <a:endParaRPr lang="zh-CN" altLang="en-US" sz="3200" b="1" dirty="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1048688" name="矩形 39942"/>
          <p:cNvSpPr/>
          <p:nvPr/>
        </p:nvSpPr>
        <p:spPr>
          <a:xfrm>
            <a:off x="4787900" y="2205038"/>
            <a:ext cx="2528888" cy="57943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3200" b="1" dirty="0">
                <a:latin typeface="Times New Roman" panose="02020603050405020304" pitchFamily="18" charset="0"/>
              </a:rPr>
              <a:t>4.</a:t>
            </a:r>
            <a:r>
              <a:rPr lang="zh-CN" altLang="en-US" sz="32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以</a:t>
            </a:r>
            <a:r>
              <a:rPr lang="zh-CN" altLang="en-US" sz="3200" b="1" dirty="0">
                <a:latin typeface="Times New Roman" panose="02020603050405020304" pitchFamily="18" charset="0"/>
              </a:rPr>
              <a:t>钱</a:t>
            </a:r>
            <a:r>
              <a:rPr lang="zh-CN" altLang="en-US" sz="32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覆</a:t>
            </a:r>
            <a:r>
              <a:rPr lang="zh-CN" altLang="en-US" sz="3200" b="1" dirty="0">
                <a:latin typeface="Times New Roman" panose="02020603050405020304" pitchFamily="18" charset="0"/>
              </a:rPr>
              <a:t>其口</a:t>
            </a:r>
            <a:endParaRPr lang="zh-CN" altLang="en-US" sz="3200" b="1" dirty="0">
              <a:latin typeface="Times New Roman" panose="02020603050405020304" pitchFamily="18" charset="0"/>
            </a:endParaRPr>
          </a:p>
        </p:txBody>
      </p:sp>
      <p:sp>
        <p:nvSpPr>
          <p:cNvPr id="1048689" name="矩形 39943"/>
          <p:cNvSpPr/>
          <p:nvPr/>
        </p:nvSpPr>
        <p:spPr>
          <a:xfrm>
            <a:off x="395288" y="3141663"/>
            <a:ext cx="3344862" cy="57943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3200" b="1" dirty="0">
                <a:latin typeface="Times New Roman" panose="02020603050405020304" pitchFamily="18" charset="0"/>
              </a:rPr>
              <a:t>5.</a:t>
            </a:r>
            <a:r>
              <a:rPr lang="zh-CN" altLang="en-US" sz="32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徐</a:t>
            </a:r>
            <a:r>
              <a:rPr lang="zh-CN" altLang="en-US" sz="3200" b="1" dirty="0">
                <a:latin typeface="Times New Roman" panose="02020603050405020304" pitchFamily="18" charset="0"/>
              </a:rPr>
              <a:t>以杓酌油</a:t>
            </a:r>
            <a:r>
              <a:rPr lang="zh-CN" altLang="en-US" sz="32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沥</a:t>
            </a:r>
            <a:r>
              <a:rPr lang="zh-CN" altLang="en-US" sz="3200" b="1" dirty="0">
                <a:latin typeface="Times New Roman" panose="02020603050405020304" pitchFamily="18" charset="0"/>
              </a:rPr>
              <a:t>之</a:t>
            </a:r>
            <a:endParaRPr lang="zh-CN" altLang="en-US" sz="3200" b="1" dirty="0">
              <a:latin typeface="Times New Roman" panose="02020603050405020304" pitchFamily="18" charset="0"/>
            </a:endParaRPr>
          </a:p>
        </p:txBody>
      </p:sp>
      <p:sp>
        <p:nvSpPr>
          <p:cNvPr id="1048690" name="矩形 39944"/>
          <p:cNvSpPr/>
          <p:nvPr/>
        </p:nvSpPr>
        <p:spPr>
          <a:xfrm>
            <a:off x="4787900" y="3213100"/>
            <a:ext cx="3497580" cy="574041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3200" b="1" dirty="0">
                <a:latin typeface="Times New Roman" panose="02020603050405020304" pitchFamily="18" charset="0"/>
              </a:rPr>
              <a:t>6.</a:t>
            </a:r>
            <a:r>
              <a:rPr lang="zh-CN" altLang="en-US" sz="32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因</a:t>
            </a:r>
            <a:r>
              <a:rPr lang="zh-CN" altLang="en-US" sz="3200" b="1" dirty="0">
                <a:latin typeface="Times New Roman" panose="02020603050405020304" pitchFamily="18" charset="0"/>
              </a:rPr>
              <a:t>曰：“我亦</a:t>
            </a:r>
            <a:r>
              <a:rPr lang="zh-CN" altLang="en-US" sz="32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无他</a:t>
            </a:r>
            <a:endParaRPr lang="zh-CN" altLang="en-US" sz="3200" b="1" dirty="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1048691" name="矩形 39945"/>
          <p:cNvSpPr/>
          <p:nvPr/>
        </p:nvSpPr>
        <p:spPr>
          <a:xfrm>
            <a:off x="395288" y="4292600"/>
            <a:ext cx="2120900" cy="10566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200" b="1" dirty="0">
                <a:latin typeface="Times New Roman" panose="02020603050405020304" pitchFamily="18" charset="0"/>
              </a:rPr>
              <a:t>7.</a:t>
            </a:r>
            <a:r>
              <a:rPr lang="zh-CN" altLang="en-US" sz="32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惟</a:t>
            </a:r>
            <a:r>
              <a:rPr lang="zh-CN" altLang="en-US" sz="3200" b="1" dirty="0">
                <a:latin typeface="Times New Roman" panose="02020603050405020304" pitchFamily="18" charset="0"/>
              </a:rPr>
              <a:t>手熟</a:t>
            </a:r>
            <a:r>
              <a:rPr lang="zh-CN" altLang="en-US" sz="32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尔</a:t>
            </a:r>
            <a:endParaRPr lang="zh-CN" altLang="en-US" sz="3200" b="1" dirty="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1048692" name="矩形 39946"/>
          <p:cNvSpPr/>
          <p:nvPr/>
        </p:nvSpPr>
        <p:spPr>
          <a:xfrm>
            <a:off x="4827588" y="4292600"/>
            <a:ext cx="3344862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3200" b="1" dirty="0">
                <a:latin typeface="Times New Roman" panose="02020603050405020304" pitchFamily="18" charset="0"/>
              </a:rPr>
              <a:t>8.</a:t>
            </a:r>
            <a:r>
              <a:rPr lang="zh-CN" altLang="en-US" sz="3200" b="1" dirty="0">
                <a:latin typeface="Times New Roman" panose="02020603050405020304" pitchFamily="18" charset="0"/>
              </a:rPr>
              <a:t>康肃笑而</a:t>
            </a:r>
            <a:r>
              <a:rPr lang="zh-CN" altLang="en-US" sz="3200" b="1" u="sng" dirty="0">
                <a:solidFill>
                  <a:srgbClr val="0000FF"/>
                </a:solidFill>
                <a:latin typeface="Times New Roman" panose="02020603050405020304" pitchFamily="18" charset="0"/>
              </a:rPr>
              <a:t>遣</a:t>
            </a:r>
            <a:r>
              <a:rPr lang="zh-CN" altLang="en-US" sz="3200" b="1" dirty="0">
                <a:latin typeface="Times New Roman" panose="02020603050405020304" pitchFamily="18" charset="0"/>
              </a:rPr>
              <a:t>之。</a:t>
            </a:r>
            <a:endParaRPr lang="zh-CN" altLang="en-US" sz="3200" b="1" dirty="0">
              <a:latin typeface="Times New Roman" panose="02020603050405020304" pitchFamily="18" charset="0"/>
            </a:endParaRPr>
          </a:p>
        </p:txBody>
      </p:sp>
      <p:sp>
        <p:nvSpPr>
          <p:cNvPr id="1048693" name="文本框 39947"/>
          <p:cNvSpPr txBox="1"/>
          <p:nvPr/>
        </p:nvSpPr>
        <p:spPr>
          <a:xfrm>
            <a:off x="539750" y="1628775"/>
            <a:ext cx="1152525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solidFill>
                  <a:srgbClr val="FF3300"/>
                </a:solidFill>
                <a:latin typeface="Times New Roman" panose="02020603050405020304" pitchFamily="18" charset="0"/>
                <a:ea typeface="黑体" panose="02010600030101010101" pitchFamily="2" charset="-122"/>
              </a:rPr>
              <a:t>不过</a:t>
            </a:r>
            <a:endParaRPr lang="zh-CN" altLang="en-US" sz="3200" b="1">
              <a:solidFill>
                <a:srgbClr val="FF3300"/>
              </a:solidFill>
              <a:latin typeface="Times New Roman" panose="02020603050405020304" pitchFamily="18" charset="0"/>
              <a:ea typeface="黑体" panose="02010600030101010101" pitchFamily="2" charset="-122"/>
            </a:endParaRPr>
          </a:p>
        </p:txBody>
      </p:sp>
      <p:sp>
        <p:nvSpPr>
          <p:cNvPr id="1048694" name="文本框 39948"/>
          <p:cNvSpPr txBox="1"/>
          <p:nvPr/>
        </p:nvSpPr>
        <p:spPr>
          <a:xfrm>
            <a:off x="2051050" y="1628775"/>
            <a:ext cx="1000125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200" b="1" dirty="0">
                <a:solidFill>
                  <a:srgbClr val="FF3300"/>
                </a:solidFill>
                <a:latin typeface="Times New Roman" panose="02020603050405020304" pitchFamily="18" charset="0"/>
                <a:ea typeface="黑体" panose="02010600030101010101" pitchFamily="2" charset="-122"/>
              </a:rPr>
              <a:t>罢了</a:t>
            </a:r>
            <a:endParaRPr lang="zh-CN" altLang="en-US" sz="3200" b="1" dirty="0">
              <a:solidFill>
                <a:srgbClr val="FF3300"/>
              </a:solidFill>
              <a:latin typeface="Times New Roman" panose="02020603050405020304" pitchFamily="18" charset="0"/>
              <a:ea typeface="黑体" panose="02010600030101010101" pitchFamily="2" charset="-122"/>
            </a:endParaRPr>
          </a:p>
        </p:txBody>
      </p:sp>
      <p:sp>
        <p:nvSpPr>
          <p:cNvPr id="1048695" name="矩形 39949"/>
          <p:cNvSpPr/>
          <p:nvPr/>
        </p:nvSpPr>
        <p:spPr>
          <a:xfrm>
            <a:off x="5724525" y="1628775"/>
            <a:ext cx="2684463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b="1" dirty="0">
                <a:solidFill>
                  <a:srgbClr val="FF3300"/>
                </a:solidFill>
                <a:latin typeface="Times New Roman" panose="02020603050405020304" pitchFamily="18" charset="0"/>
                <a:ea typeface="黑体" panose="02010600030101010101" pitchFamily="2" charset="-122"/>
              </a:rPr>
              <a:t>看轻，作动词用</a:t>
            </a:r>
            <a:endParaRPr lang="zh-CN" altLang="en-US" b="1" dirty="0">
              <a:solidFill>
                <a:srgbClr val="FF3300"/>
              </a:solidFill>
              <a:latin typeface="Times New Roman" panose="02020603050405020304" pitchFamily="18" charset="0"/>
              <a:ea typeface="黑体" panose="02010600030101010101" pitchFamily="2" charset="-122"/>
            </a:endParaRPr>
          </a:p>
        </p:txBody>
      </p:sp>
      <p:sp>
        <p:nvSpPr>
          <p:cNvPr id="1048696" name="文本框 39950"/>
          <p:cNvSpPr txBox="1"/>
          <p:nvPr/>
        </p:nvSpPr>
        <p:spPr>
          <a:xfrm>
            <a:off x="5056188" y="1595438"/>
            <a:ext cx="592137" cy="57943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200" b="1" dirty="0">
                <a:solidFill>
                  <a:srgbClr val="FF3300"/>
                </a:solidFill>
                <a:latin typeface="Times New Roman" panose="02020603050405020304" pitchFamily="18" charset="0"/>
                <a:ea typeface="黑体" panose="02010600030101010101" pitchFamily="2" charset="-122"/>
              </a:rPr>
              <a:t>你</a:t>
            </a:r>
            <a:endParaRPr lang="zh-CN" altLang="en-US" sz="3200" b="1" dirty="0">
              <a:solidFill>
                <a:srgbClr val="FF3300"/>
              </a:solidFill>
              <a:latin typeface="Times New Roman" panose="02020603050405020304" pitchFamily="18" charset="0"/>
              <a:ea typeface="黑体" panose="02010600030101010101" pitchFamily="2" charset="-122"/>
            </a:endParaRPr>
          </a:p>
        </p:txBody>
      </p:sp>
      <p:sp>
        <p:nvSpPr>
          <p:cNvPr id="1048697" name="文本框 39951"/>
          <p:cNvSpPr txBox="1"/>
          <p:nvPr/>
        </p:nvSpPr>
        <p:spPr>
          <a:xfrm>
            <a:off x="468313" y="2636838"/>
            <a:ext cx="1728787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b="1" dirty="0">
                <a:solidFill>
                  <a:srgbClr val="FF3300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凭、靠</a:t>
            </a:r>
            <a:endParaRPr lang="zh-CN" altLang="en-US" sz="3600" b="1">
              <a:solidFill>
                <a:srgbClr val="FF3300"/>
              </a:solidFill>
              <a:latin typeface="Times New Roman" panose="02020603050405020304" pitchFamily="18" charset="0"/>
              <a:ea typeface="华文新魏" panose="02010800040101010101" pitchFamily="2" charset="-122"/>
            </a:endParaRPr>
          </a:p>
        </p:txBody>
      </p:sp>
      <p:sp>
        <p:nvSpPr>
          <p:cNvPr id="1048698" name="文本框 39952"/>
          <p:cNvSpPr txBox="1"/>
          <p:nvPr/>
        </p:nvSpPr>
        <p:spPr>
          <a:xfrm>
            <a:off x="5076825" y="2708275"/>
            <a:ext cx="641350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600" b="1" dirty="0">
                <a:solidFill>
                  <a:srgbClr val="FF3300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用</a:t>
            </a:r>
            <a:endParaRPr lang="zh-CN" altLang="en-US" sz="3600" b="1" dirty="0">
              <a:solidFill>
                <a:srgbClr val="FF3300"/>
              </a:solidFill>
              <a:latin typeface="Times New Roman" panose="02020603050405020304" pitchFamily="18" charset="0"/>
              <a:ea typeface="华文新魏" panose="02010800040101010101" pitchFamily="2" charset="-122"/>
            </a:endParaRPr>
          </a:p>
        </p:txBody>
      </p:sp>
      <p:sp>
        <p:nvSpPr>
          <p:cNvPr id="1048699" name="文本框 39953"/>
          <p:cNvSpPr txBox="1"/>
          <p:nvPr/>
        </p:nvSpPr>
        <p:spPr>
          <a:xfrm>
            <a:off x="6011863" y="2708275"/>
            <a:ext cx="641350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600" b="1">
                <a:solidFill>
                  <a:srgbClr val="FF3300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盖</a:t>
            </a:r>
            <a:endParaRPr lang="zh-CN" altLang="en-US" sz="3600" b="1">
              <a:solidFill>
                <a:srgbClr val="FF3300"/>
              </a:solidFill>
              <a:latin typeface="Times New Roman" panose="02020603050405020304" pitchFamily="18" charset="0"/>
              <a:ea typeface="华文新魏" panose="02010800040101010101" pitchFamily="2" charset="-122"/>
            </a:endParaRPr>
          </a:p>
        </p:txBody>
      </p:sp>
      <p:sp>
        <p:nvSpPr>
          <p:cNvPr id="1048700" name="文本框 39954"/>
          <p:cNvSpPr txBox="1"/>
          <p:nvPr/>
        </p:nvSpPr>
        <p:spPr>
          <a:xfrm>
            <a:off x="250825" y="3644900"/>
            <a:ext cx="1728788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b="1" dirty="0">
                <a:solidFill>
                  <a:srgbClr val="FF3300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慢慢地</a:t>
            </a:r>
            <a:endParaRPr lang="zh-CN" altLang="en-US" sz="3600" b="1">
              <a:solidFill>
                <a:srgbClr val="FF3300"/>
              </a:solidFill>
              <a:latin typeface="Times New Roman" panose="02020603050405020304" pitchFamily="18" charset="0"/>
              <a:ea typeface="华文新魏" panose="02010800040101010101" pitchFamily="2" charset="-122"/>
            </a:endParaRPr>
          </a:p>
        </p:txBody>
      </p:sp>
      <p:sp>
        <p:nvSpPr>
          <p:cNvPr id="1048701" name="文本框 39955"/>
          <p:cNvSpPr txBox="1"/>
          <p:nvPr/>
        </p:nvSpPr>
        <p:spPr>
          <a:xfrm>
            <a:off x="2411413" y="3716338"/>
            <a:ext cx="15113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b="1" dirty="0">
                <a:solidFill>
                  <a:srgbClr val="FF3300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注入</a:t>
            </a:r>
            <a:endParaRPr lang="zh-CN" altLang="en-US" sz="3600" b="1">
              <a:solidFill>
                <a:srgbClr val="FF3300"/>
              </a:solidFill>
              <a:latin typeface="Times New Roman" panose="02020603050405020304" pitchFamily="18" charset="0"/>
              <a:ea typeface="华文新魏" panose="02010800040101010101" pitchFamily="2" charset="-122"/>
            </a:endParaRPr>
          </a:p>
        </p:txBody>
      </p:sp>
      <p:sp>
        <p:nvSpPr>
          <p:cNvPr id="1048702" name="文本框 39956"/>
          <p:cNvSpPr txBox="1"/>
          <p:nvPr/>
        </p:nvSpPr>
        <p:spPr>
          <a:xfrm>
            <a:off x="5003800" y="3716338"/>
            <a:ext cx="1098550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600" b="1" dirty="0">
                <a:solidFill>
                  <a:srgbClr val="FF3300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接着</a:t>
            </a:r>
            <a:endParaRPr lang="zh-CN" altLang="en-US" sz="3600" b="1" dirty="0">
              <a:solidFill>
                <a:srgbClr val="FF3300"/>
              </a:solidFill>
              <a:latin typeface="Times New Roman" panose="02020603050405020304" pitchFamily="18" charset="0"/>
              <a:ea typeface="华文新魏" panose="02010800040101010101" pitchFamily="2" charset="-122"/>
            </a:endParaRPr>
          </a:p>
        </p:txBody>
      </p:sp>
      <p:sp>
        <p:nvSpPr>
          <p:cNvPr id="1048703" name="文本框 39957"/>
          <p:cNvSpPr txBox="1"/>
          <p:nvPr/>
        </p:nvSpPr>
        <p:spPr>
          <a:xfrm>
            <a:off x="6659563" y="3716338"/>
            <a:ext cx="2012950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600" b="1" dirty="0">
                <a:solidFill>
                  <a:srgbClr val="FF3300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没有别的</a:t>
            </a:r>
            <a:endParaRPr lang="zh-CN" altLang="en-US" sz="3600" b="1" dirty="0">
              <a:solidFill>
                <a:srgbClr val="FF3300"/>
              </a:solidFill>
              <a:latin typeface="Times New Roman" panose="02020603050405020304" pitchFamily="18" charset="0"/>
              <a:ea typeface="华文新魏" panose="02010800040101010101" pitchFamily="2" charset="-122"/>
            </a:endParaRPr>
          </a:p>
        </p:txBody>
      </p:sp>
      <p:sp>
        <p:nvSpPr>
          <p:cNvPr id="1048704" name="文本框 39958"/>
          <p:cNvSpPr txBox="1"/>
          <p:nvPr/>
        </p:nvSpPr>
        <p:spPr>
          <a:xfrm>
            <a:off x="250825" y="4797425"/>
            <a:ext cx="2160588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b="1" dirty="0">
                <a:solidFill>
                  <a:srgbClr val="FF3300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只，不过</a:t>
            </a:r>
            <a:endParaRPr lang="zh-CN" altLang="en-US" sz="3600" b="1">
              <a:solidFill>
                <a:srgbClr val="FF3300"/>
              </a:solidFill>
              <a:latin typeface="Times New Roman" panose="02020603050405020304" pitchFamily="18" charset="0"/>
              <a:ea typeface="华文新魏" panose="02010800040101010101" pitchFamily="2" charset="-122"/>
            </a:endParaRPr>
          </a:p>
        </p:txBody>
      </p:sp>
      <p:sp>
        <p:nvSpPr>
          <p:cNvPr id="1048705" name="文本框 39959"/>
          <p:cNvSpPr txBox="1"/>
          <p:nvPr/>
        </p:nvSpPr>
        <p:spPr>
          <a:xfrm>
            <a:off x="2700338" y="4732338"/>
            <a:ext cx="1098550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600" b="1" dirty="0">
                <a:solidFill>
                  <a:srgbClr val="FF3300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罢了</a:t>
            </a:r>
            <a:endParaRPr lang="zh-CN" altLang="en-US" sz="3600" b="1" dirty="0">
              <a:solidFill>
                <a:srgbClr val="FF3300"/>
              </a:solidFill>
              <a:latin typeface="Times New Roman" panose="02020603050405020304" pitchFamily="18" charset="0"/>
              <a:ea typeface="华文新魏" panose="02010800040101010101" pitchFamily="2" charset="-122"/>
            </a:endParaRPr>
          </a:p>
        </p:txBody>
      </p:sp>
      <p:sp>
        <p:nvSpPr>
          <p:cNvPr id="1048706" name="文本框 39960"/>
          <p:cNvSpPr txBox="1"/>
          <p:nvPr/>
        </p:nvSpPr>
        <p:spPr>
          <a:xfrm>
            <a:off x="6516688" y="4941888"/>
            <a:ext cx="1223962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b="1" dirty="0">
                <a:solidFill>
                  <a:srgbClr val="FF3300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打发</a:t>
            </a:r>
            <a:endParaRPr lang="zh-CN" altLang="en-US" sz="3600" b="1">
              <a:solidFill>
                <a:srgbClr val="FF3300"/>
              </a:solidFill>
              <a:latin typeface="Times New Roman" panose="02020603050405020304" pitchFamily="18" charset="0"/>
              <a:ea typeface="华文新魏" panose="02010800040101010101" pitchFamily="2" charset="-122"/>
            </a:endParaRPr>
          </a:p>
        </p:txBody>
      </p:sp>
      <p:sp>
        <p:nvSpPr>
          <p:cNvPr id="1048707" name="文本框 39961"/>
          <p:cNvSpPr txBox="1"/>
          <p:nvPr/>
        </p:nvSpPr>
        <p:spPr>
          <a:xfrm>
            <a:off x="2268538" y="2636838"/>
            <a:ext cx="1809750" cy="57943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200" b="1" dirty="0">
                <a:solidFill>
                  <a:srgbClr val="FF3300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这个道理</a:t>
            </a:r>
            <a:endParaRPr lang="zh-CN" altLang="en-US" sz="3200" b="1" dirty="0">
              <a:solidFill>
                <a:srgbClr val="FF3300"/>
              </a:solidFill>
              <a:latin typeface="Times New Roman" panose="02020603050405020304" pitchFamily="18" charset="0"/>
              <a:ea typeface="华文新魏" panose="02010800040101010101" pitchFamily="2" charset="-122"/>
            </a:endParaRPr>
          </a:p>
        </p:txBody>
      </p:sp>
      <p:sp>
        <p:nvSpPr>
          <p:cNvPr id="1048708" name="文本框 39962"/>
          <p:cNvSpPr txBox="1"/>
          <p:nvPr/>
        </p:nvSpPr>
        <p:spPr>
          <a:xfrm>
            <a:off x="323850" y="5287963"/>
            <a:ext cx="3240088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b="1" dirty="0">
                <a:latin typeface="Times New Roman" panose="02020603050405020304" pitchFamily="18" charset="0"/>
              </a:rPr>
              <a:t>二、概括大意</a:t>
            </a:r>
            <a:endParaRPr lang="zh-CN" altLang="en-US" sz="3600" b="1" dirty="0">
              <a:latin typeface="Times New Roman" panose="02020603050405020304" pitchFamily="18" charset="0"/>
            </a:endParaRPr>
          </a:p>
        </p:txBody>
      </p:sp>
      <p:sp>
        <p:nvSpPr>
          <p:cNvPr id="1048709" name="矩形 39963"/>
          <p:cNvSpPr/>
          <p:nvPr/>
        </p:nvSpPr>
        <p:spPr>
          <a:xfrm>
            <a:off x="227013" y="5922486"/>
            <a:ext cx="8945881" cy="574041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zh-CN" altLang="en-US" sz="32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0030101010101" pitchFamily="2" charset="-122"/>
              </a:rPr>
              <a:t>第</a:t>
            </a:r>
            <a:r>
              <a:rPr lang="en-US" altLang="zh-CN" sz="32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0030101010101" pitchFamily="2" charset="-122"/>
              </a:rPr>
              <a:t>2</a:t>
            </a:r>
            <a:r>
              <a:rPr lang="zh-CN" altLang="en-US" sz="32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0030101010101" pitchFamily="2" charset="-122"/>
              </a:rPr>
              <a:t>段：写卖油翁论射和卖油翁高超的酌油技艺。</a:t>
            </a:r>
            <a:r>
              <a:rPr lang="zh-CN" altLang="en-US" b="1" dirty="0">
                <a:latin typeface="Times New Roman" panose="02020603050405020304" pitchFamily="18" charset="0"/>
              </a:rPr>
              <a:t> </a:t>
            </a:r>
            <a:endParaRPr lang="zh-CN" altLang="en-US" b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" dur="500"/>
                                        <p:tgtEl>
                                          <p:spTgt spid="10486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0486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0486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10486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7" dur="500"/>
                                        <p:tgtEl>
                                          <p:spTgt spid="10486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10487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7" dur="500"/>
                                        <p:tgtEl>
                                          <p:spTgt spid="10486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42" dur="500"/>
                                        <p:tgtEl>
                                          <p:spTgt spid="10486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47" dur="500"/>
                                        <p:tgtEl>
                                          <p:spTgt spid="10487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52" dur="500"/>
                                        <p:tgtEl>
                                          <p:spTgt spid="10487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7" dur="500"/>
                                        <p:tgtEl>
                                          <p:spTgt spid="10487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2" dur="500"/>
                                        <p:tgtEl>
                                          <p:spTgt spid="10487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67" dur="500"/>
                                        <p:tgtEl>
                                          <p:spTgt spid="10487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2" dur="500"/>
                                        <p:tgtEl>
                                          <p:spTgt spid="10487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7" dur="500"/>
                                        <p:tgtEl>
                                          <p:spTgt spid="10487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82" dur="500"/>
                                        <p:tgtEl>
                                          <p:spTgt spid="10487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87" dur="500"/>
                                        <p:tgtEl>
                                          <p:spTgt spid="10487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693" grpId="0"/>
      <p:bldP spid="1048694" grpId="0"/>
      <p:bldP spid="1048695" grpId="0"/>
      <p:bldP spid="1048696" grpId="0"/>
      <p:bldP spid="1048697" grpId="0"/>
      <p:bldP spid="1048698" grpId="0"/>
      <p:bldP spid="1048699" grpId="0"/>
      <p:bldP spid="1048700" grpId="0"/>
      <p:bldP spid="1048701" grpId="0"/>
      <p:bldP spid="1048702" grpId="0"/>
      <p:bldP spid="1048703" grpId="0"/>
      <p:bldP spid="1048704" grpId="0"/>
      <p:bldP spid="1048705" grpId="0"/>
      <p:bldP spid="1048706" grpId="0"/>
      <p:bldP spid="1048707" grpId="0"/>
      <p:bldP spid="1048708" grpId="0"/>
      <p:bldP spid="104870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61" name=""/>
        <p:cNvGrpSpPr/>
        <p:nvPr/>
      </p:nvGrpSpPr>
      <p:grpSpPr/>
      <p:sp>
        <p:nvSpPr>
          <p:cNvPr id="1048710" name="标题 43009"/>
          <p:cNvSpPr>
            <a:spLocks noGrp="1"/>
          </p:cNvSpPr>
          <p:nvPr>
            <p:ph type="title"/>
          </p:nvPr>
        </p:nvSpPr>
        <p:spPr>
          <a:xfrm>
            <a:off x="684213" y="0"/>
            <a:ext cx="7772400" cy="1547813"/>
          </a:xfrm>
        </p:spPr>
        <p:txBody>
          <a:bodyPr/>
          <a:p>
            <a:r>
              <a:rPr lang="zh-CN" altLang="en-US" sz="5700" b="1" dirty="0">
                <a:solidFill>
                  <a:srgbClr val="0000FF"/>
                </a:solidFill>
              </a:rPr>
              <a:t>复述故事</a:t>
            </a:r>
            <a:endParaRPr lang="zh-CN" altLang="en-US" sz="5700" b="1" dirty="0">
              <a:solidFill>
                <a:srgbClr val="0000FF"/>
              </a:solidFill>
            </a:endParaRPr>
          </a:p>
        </p:txBody>
      </p:sp>
      <p:sp>
        <p:nvSpPr>
          <p:cNvPr id="1048711" name="文本占位符 43010"/>
          <p:cNvSpPr>
            <a:spLocks noGrp="1"/>
          </p:cNvSpPr>
          <p:nvPr>
            <p:ph type="body" idx="1"/>
          </p:nvPr>
        </p:nvSpPr>
        <p:spPr>
          <a:xfrm>
            <a:off x="611188" y="1484313"/>
            <a:ext cx="7989887" cy="2095500"/>
          </a:xfrm>
        </p:spPr>
        <p:txBody>
          <a:bodyPr/>
          <a:p>
            <a:pPr>
              <a:buNone/>
            </a:pPr>
            <a:r>
              <a:rPr lang="zh-CN" altLang="en-US" sz="3900" b="1" dirty="0"/>
              <a:t>　请用自己的语言复述</a:t>
            </a:r>
            <a:r>
              <a:rPr lang="en-US" altLang="zh-CN" sz="3900" b="1" dirty="0"/>
              <a:t>《</a:t>
            </a:r>
            <a:r>
              <a:rPr lang="zh-CN" altLang="en-US" sz="3900" b="1" dirty="0"/>
              <a:t>卖油翁</a:t>
            </a:r>
            <a:r>
              <a:rPr lang="en-US" altLang="zh-CN" sz="3900" b="1" dirty="0"/>
              <a:t>》</a:t>
            </a:r>
            <a:r>
              <a:rPr lang="zh-CN" altLang="en-US" sz="3900" b="1" dirty="0"/>
              <a:t>的故事，同桌之间相互复述，看谁讲得生动，尝试一下吧！</a:t>
            </a:r>
            <a:endParaRPr lang="zh-CN" altLang="en-US" sz="3900" b="1" dirty="0"/>
          </a:p>
        </p:txBody>
      </p:sp>
      <p:pic>
        <p:nvPicPr>
          <p:cNvPr id="2097154" name="图片 43011" descr="图片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68538" y="3573463"/>
            <a:ext cx="3889375" cy="30337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split orient="vert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62" name=""/>
        <p:cNvGrpSpPr/>
        <p:nvPr/>
      </p:nvGrpSpPr>
      <p:grpSpPr/>
      <p:pic>
        <p:nvPicPr>
          <p:cNvPr id="2097155" name="图片 47105" descr="图片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4643438" cy="31257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97156" name="图片 47106" descr="图片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9338" y="0"/>
            <a:ext cx="4284662" cy="3352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97157" name="图片 47108" descr="图片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448368"/>
            <a:ext cx="4572000" cy="34274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97158" name="图片 47109" descr="D:/学习/七年级。师父/第七单元/语文组第七单元集体备课/26-卖油翁/http:/www.ywzk.com/zip/45-28-01.gif"/>
          <p:cNvPicPr>
            <a:picLocks noChangeAspect="1"/>
          </p:cNvPicPr>
          <p:nvPr/>
        </p:nvPicPr>
        <p:blipFill>
          <a:blip r:embed="rId4" r:link="rId5"/>
          <a:srcRect b="9203"/>
          <a:stretch>
            <a:fillRect/>
          </a:stretch>
        </p:blipFill>
        <p:spPr>
          <a:xfrm>
            <a:off x="4643438" y="3098800"/>
            <a:ext cx="4500562" cy="3759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48712" name="矩形 47110"/>
          <p:cNvSpPr/>
          <p:nvPr/>
        </p:nvSpPr>
        <p:spPr>
          <a:xfrm>
            <a:off x="827088" y="2708275"/>
            <a:ext cx="2736850" cy="8048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ln w="12700" cap="flat" cmpd="sng">
                  <a:solidFill>
                    <a:srgbClr val="00808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看图说故事</a:t>
            </a:r>
            <a:endParaRPr lang="zh-CN" altLang="en-US" sz="3600" b="1">
              <a:ln w="12700" cap="flat" cmpd="sng">
                <a:solidFill>
                  <a:srgbClr val="008080"/>
                </a:solidFill>
                <a:prstDash val="solid"/>
                <a:headEnd type="none" w="med" len="med"/>
                <a:tailEnd type="none" w="med" len="med"/>
              </a:ln>
              <a:solidFill>
                <a:srgbClr val="FF0000"/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48713" name="矩形 47111"/>
          <p:cNvSpPr/>
          <p:nvPr/>
        </p:nvSpPr>
        <p:spPr>
          <a:xfrm>
            <a:off x="0" y="2636838"/>
            <a:ext cx="592138" cy="57943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3200" b="1" dirty="0">
                <a:solidFill>
                  <a:srgbClr val="CC3300"/>
                </a:solidFill>
                <a:latin typeface="Times New Roman" panose="02020603050405020304" pitchFamily="18" charset="0"/>
              </a:rPr>
              <a:t>①</a:t>
            </a:r>
            <a:endParaRPr lang="en-US" altLang="zh-CN" sz="3200" b="1" dirty="0">
              <a:solidFill>
                <a:srgbClr val="CC33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048714" name="矩形 47112"/>
          <p:cNvSpPr/>
          <p:nvPr/>
        </p:nvSpPr>
        <p:spPr>
          <a:xfrm>
            <a:off x="4859338" y="2532063"/>
            <a:ext cx="592137" cy="57943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32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③</a:t>
            </a:r>
            <a:endParaRPr lang="en-US" altLang="zh-CN" sz="3200" b="1" dirty="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1048715" name="矩形 47113"/>
          <p:cNvSpPr/>
          <p:nvPr/>
        </p:nvSpPr>
        <p:spPr>
          <a:xfrm>
            <a:off x="4572000" y="6278563"/>
            <a:ext cx="592138" cy="57943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3200" b="1" dirty="0">
                <a:solidFill>
                  <a:srgbClr val="FF0066"/>
                </a:solidFill>
                <a:latin typeface="Times New Roman" panose="02020603050405020304" pitchFamily="18" charset="0"/>
              </a:rPr>
              <a:t>④</a:t>
            </a:r>
            <a:endParaRPr lang="en-US" altLang="zh-CN" sz="3200" b="1" dirty="0">
              <a:solidFill>
                <a:srgbClr val="FF0066"/>
              </a:solidFill>
              <a:latin typeface="Times New Roman" panose="02020603050405020304" pitchFamily="18" charset="0"/>
            </a:endParaRPr>
          </a:p>
        </p:txBody>
      </p:sp>
      <p:sp>
        <p:nvSpPr>
          <p:cNvPr id="1048716" name="矩形 47114"/>
          <p:cNvSpPr/>
          <p:nvPr/>
        </p:nvSpPr>
        <p:spPr>
          <a:xfrm>
            <a:off x="0" y="6296025"/>
            <a:ext cx="592138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3200" b="1" dirty="0">
                <a:solidFill>
                  <a:srgbClr val="CC3300"/>
                </a:solidFill>
                <a:latin typeface="Times New Roman" panose="02020603050405020304" pitchFamily="18" charset="0"/>
              </a:rPr>
              <a:t>②</a:t>
            </a:r>
            <a:endParaRPr lang="en-US" altLang="zh-CN" sz="3200" b="1" dirty="0">
              <a:solidFill>
                <a:srgbClr val="CC33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split orient="vert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63" name=""/>
        <p:cNvGrpSpPr/>
        <p:nvPr/>
      </p:nvGrpSpPr>
      <p:grpSpPr/>
      <p:pic>
        <p:nvPicPr>
          <p:cNvPr id="2097159" name="图片 48129" descr="图片1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4140200" cy="31051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97160" name="图片 48130" descr="图片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87900" y="0"/>
            <a:ext cx="4356100" cy="32670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97161" name="图片 48131" descr="图片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429000"/>
            <a:ext cx="4572000" cy="3429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97162" name="图片 48132" descr="图片1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6925" y="3454400"/>
            <a:ext cx="4537075" cy="3403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48717" name="矩形 48133"/>
          <p:cNvSpPr/>
          <p:nvPr/>
        </p:nvSpPr>
        <p:spPr>
          <a:xfrm>
            <a:off x="0" y="207963"/>
            <a:ext cx="541338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b="1" dirty="0">
                <a:solidFill>
                  <a:srgbClr val="FF0066"/>
                </a:solidFill>
                <a:latin typeface="Times New Roman" panose="02020603050405020304" pitchFamily="18" charset="0"/>
              </a:rPr>
              <a:t>⑤</a:t>
            </a:r>
            <a:endParaRPr lang="en-US" altLang="zh-CN" b="1" dirty="0">
              <a:solidFill>
                <a:srgbClr val="FF0066"/>
              </a:solidFill>
              <a:latin typeface="Times New Roman" panose="02020603050405020304" pitchFamily="18" charset="0"/>
            </a:endParaRPr>
          </a:p>
        </p:txBody>
      </p:sp>
      <p:sp>
        <p:nvSpPr>
          <p:cNvPr id="1048718" name="矩形 48134"/>
          <p:cNvSpPr/>
          <p:nvPr/>
        </p:nvSpPr>
        <p:spPr>
          <a:xfrm>
            <a:off x="4787900" y="-52387"/>
            <a:ext cx="541338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b="1" dirty="0">
                <a:solidFill>
                  <a:srgbClr val="FF0066"/>
                </a:solidFill>
                <a:latin typeface="Times New Roman" panose="02020603050405020304" pitchFamily="18" charset="0"/>
              </a:rPr>
              <a:t>⑥</a:t>
            </a:r>
            <a:endParaRPr lang="en-US" altLang="zh-CN" b="1" dirty="0">
              <a:solidFill>
                <a:srgbClr val="FF0066"/>
              </a:solidFill>
              <a:latin typeface="Times New Roman" panose="02020603050405020304" pitchFamily="18" charset="0"/>
            </a:endParaRPr>
          </a:p>
        </p:txBody>
      </p:sp>
      <p:sp>
        <p:nvSpPr>
          <p:cNvPr id="1048719" name="矩形 48135"/>
          <p:cNvSpPr/>
          <p:nvPr/>
        </p:nvSpPr>
        <p:spPr>
          <a:xfrm>
            <a:off x="0" y="3521075"/>
            <a:ext cx="541338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b="1" dirty="0">
                <a:solidFill>
                  <a:srgbClr val="FF0066"/>
                </a:solidFill>
                <a:latin typeface="Times New Roman" panose="02020603050405020304" pitchFamily="18" charset="0"/>
              </a:rPr>
              <a:t>⑦</a:t>
            </a:r>
            <a:endParaRPr lang="en-US" altLang="zh-CN" b="1" dirty="0">
              <a:solidFill>
                <a:srgbClr val="FF0066"/>
              </a:solidFill>
              <a:latin typeface="Times New Roman" panose="02020603050405020304" pitchFamily="18" charset="0"/>
            </a:endParaRPr>
          </a:p>
        </p:txBody>
      </p:sp>
      <p:sp>
        <p:nvSpPr>
          <p:cNvPr id="1048720" name="矩形 48136"/>
          <p:cNvSpPr/>
          <p:nvPr/>
        </p:nvSpPr>
        <p:spPr>
          <a:xfrm>
            <a:off x="4859338" y="3448050"/>
            <a:ext cx="541337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b="1" dirty="0">
                <a:solidFill>
                  <a:srgbClr val="FF0066"/>
                </a:solidFill>
                <a:latin typeface="Times New Roman" panose="02020603050405020304" pitchFamily="18" charset="0"/>
              </a:rPr>
              <a:t>⑧</a:t>
            </a:r>
            <a:endParaRPr lang="en-US" altLang="zh-CN" b="1" dirty="0">
              <a:solidFill>
                <a:srgbClr val="FF0066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split orient="vert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64" name=""/>
        <p:cNvGrpSpPr/>
        <p:nvPr/>
      </p:nvGrpSpPr>
      <p:grpSpPr/>
      <p:sp>
        <p:nvSpPr>
          <p:cNvPr id="1048721" name="标题 44033"/>
          <p:cNvSpPr>
            <a:spLocks noGrp="1"/>
          </p:cNvSpPr>
          <p:nvPr>
            <p:ph type="title"/>
          </p:nvPr>
        </p:nvSpPr>
        <p:spPr>
          <a:xfrm>
            <a:off x="0" y="0"/>
            <a:ext cx="2771775" cy="549275"/>
          </a:xfrm>
        </p:spPr>
        <p:txBody>
          <a:bodyPr/>
          <a:p>
            <a:r>
              <a:rPr lang="zh-CN" altLang="en-US" sz="3800" b="1" dirty="0"/>
              <a:t>语文作业</a:t>
            </a:r>
            <a:endParaRPr lang="zh-CN" altLang="en-US" sz="3800" b="1" dirty="0"/>
          </a:p>
        </p:txBody>
      </p:sp>
      <p:sp>
        <p:nvSpPr>
          <p:cNvPr id="1048722" name="文本占位符 44034"/>
          <p:cNvSpPr>
            <a:spLocks noGrp="1"/>
          </p:cNvSpPr>
          <p:nvPr>
            <p:ph type="body" idx="1"/>
          </p:nvPr>
        </p:nvSpPr>
        <p:spPr>
          <a:xfrm>
            <a:off x="250825" y="692150"/>
            <a:ext cx="8497888" cy="576263"/>
          </a:xfrm>
        </p:spPr>
        <p:txBody>
          <a:bodyPr/>
          <a:p>
            <a:pPr>
              <a:lnSpc>
                <a:spcPct val="90000"/>
              </a:lnSpc>
              <a:buNone/>
            </a:pPr>
            <a:r>
              <a:rPr lang="zh-CN" altLang="en-US" b="1" dirty="0">
                <a:solidFill>
                  <a:srgbClr val="0000FF"/>
                </a:solidFill>
              </a:rPr>
              <a:t>１</a:t>
            </a:r>
            <a:r>
              <a:rPr lang="en-US" altLang="zh-CN" b="1" dirty="0">
                <a:solidFill>
                  <a:srgbClr val="0000FF"/>
                </a:solidFill>
              </a:rPr>
              <a:t>.</a:t>
            </a:r>
            <a:r>
              <a:rPr lang="zh-CN" altLang="en-US" b="1" dirty="0">
                <a:solidFill>
                  <a:srgbClr val="0000FF"/>
                </a:solidFill>
              </a:rPr>
              <a:t>指出下列文言词“之、以、尔、而”的用法</a:t>
            </a:r>
            <a:endParaRPr lang="zh-CN" altLang="en-US" b="1" dirty="0">
              <a:solidFill>
                <a:srgbClr val="0000FF"/>
              </a:solidFill>
            </a:endParaRPr>
          </a:p>
        </p:txBody>
      </p:sp>
      <p:sp>
        <p:nvSpPr>
          <p:cNvPr id="1048723" name="矩形 44035"/>
          <p:cNvSpPr/>
          <p:nvPr/>
        </p:nvSpPr>
        <p:spPr>
          <a:xfrm>
            <a:off x="684213" y="1386999"/>
            <a:ext cx="3586481" cy="51054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en-US" altLang="zh-CN" b="1" dirty="0"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r>
              <a:rPr lang="zh-CN" altLang="en-US" b="1" dirty="0">
                <a:latin typeface="黑体" panose="02010600030101010101" pitchFamily="2" charset="-122"/>
                <a:ea typeface="黑体" panose="02010600030101010101" pitchFamily="2" charset="-122"/>
              </a:rPr>
              <a:t>、睨</a:t>
            </a:r>
            <a:r>
              <a:rPr lang="zh-CN" altLang="en-US" b="1" dirty="0">
                <a:solidFill>
                  <a:srgbClr val="FF0066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之</a:t>
            </a:r>
            <a:r>
              <a:rPr lang="zh-CN" altLang="en-US" b="1" dirty="0">
                <a:latin typeface="黑体" panose="02010600030101010101" pitchFamily="2" charset="-122"/>
                <a:ea typeface="黑体" panose="02010600030101010101" pitchFamily="2" charset="-122"/>
              </a:rPr>
              <a:t>，久而不去。</a:t>
            </a:r>
            <a:r>
              <a:rPr lang="zh-CN" altLang="en-US" sz="2400" b="1" dirty="0">
                <a:latin typeface="Times New Roman" panose="02020603050405020304" pitchFamily="18" charset="0"/>
              </a:rPr>
              <a:t> </a:t>
            </a:r>
            <a:endParaRPr lang="zh-CN" altLang="en-US" sz="2400" b="1" dirty="0">
              <a:latin typeface="Times New Roman" panose="02020603050405020304" pitchFamily="18" charset="0"/>
            </a:endParaRPr>
          </a:p>
        </p:txBody>
      </p:sp>
      <p:sp>
        <p:nvSpPr>
          <p:cNvPr id="1048724" name="矩形 44036"/>
          <p:cNvSpPr/>
          <p:nvPr/>
        </p:nvSpPr>
        <p:spPr>
          <a:xfrm>
            <a:off x="684213" y="1920398"/>
            <a:ext cx="2875280" cy="510542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en-US" altLang="zh-CN" b="1" dirty="0"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r>
              <a:rPr lang="zh-CN" altLang="en-US" b="1" dirty="0">
                <a:latin typeface="黑体" panose="02010600030101010101" pitchFamily="2" charset="-122"/>
                <a:ea typeface="黑体" panose="02010600030101010101" pitchFamily="2" charset="-122"/>
              </a:rPr>
              <a:t>、但微微颔</a:t>
            </a:r>
            <a:r>
              <a:rPr lang="zh-CN" altLang="en-US" b="1" dirty="0">
                <a:solidFill>
                  <a:srgbClr val="FF0066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之</a:t>
            </a:r>
            <a:r>
              <a:rPr lang="zh-CN" altLang="en-US" b="1" dirty="0">
                <a:latin typeface="黑体" panose="02010600030101010101" pitchFamily="2" charset="-122"/>
                <a:ea typeface="黑体" panose="02010600030101010101" pitchFamily="2" charset="-122"/>
              </a:rPr>
              <a:t>。 </a:t>
            </a:r>
            <a:endParaRPr lang="zh-CN" altLang="en-US" b="1" dirty="0"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048725" name="矩形 44037"/>
          <p:cNvSpPr/>
          <p:nvPr/>
        </p:nvSpPr>
        <p:spPr>
          <a:xfrm>
            <a:off x="684213" y="2496661"/>
            <a:ext cx="3230880" cy="510541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en-US" altLang="zh-CN" b="1" dirty="0"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r>
              <a:rPr lang="zh-CN" altLang="en-US" b="1" dirty="0">
                <a:latin typeface="黑体" panose="02010600030101010101" pitchFamily="2" charset="-122"/>
                <a:ea typeface="黑体" panose="02010600030101010101" pitchFamily="2" charset="-122"/>
              </a:rPr>
              <a:t>、以我酌油知</a:t>
            </a:r>
            <a:r>
              <a:rPr lang="zh-CN" altLang="en-US" b="1" dirty="0">
                <a:solidFill>
                  <a:srgbClr val="FF0066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之</a:t>
            </a:r>
            <a:r>
              <a:rPr lang="zh-CN" altLang="en-US" b="1" dirty="0">
                <a:latin typeface="黑体" panose="02010600030101010101" pitchFamily="2" charset="-122"/>
                <a:ea typeface="黑体" panose="02010600030101010101" pitchFamily="2" charset="-122"/>
              </a:rPr>
              <a:t>。</a:t>
            </a:r>
            <a:r>
              <a:rPr lang="zh-CN" altLang="en-US" sz="2400" b="1" dirty="0">
                <a:latin typeface="Times New Roman" panose="02020603050405020304" pitchFamily="18" charset="0"/>
              </a:rPr>
              <a:t> </a:t>
            </a:r>
            <a:endParaRPr lang="zh-CN" altLang="en-US" sz="2400" b="1" dirty="0">
              <a:latin typeface="Times New Roman" panose="02020603050405020304" pitchFamily="18" charset="0"/>
            </a:endParaRPr>
          </a:p>
        </p:txBody>
      </p:sp>
      <p:sp>
        <p:nvSpPr>
          <p:cNvPr id="1048726" name="矩形 44038"/>
          <p:cNvSpPr/>
          <p:nvPr/>
        </p:nvSpPr>
        <p:spPr>
          <a:xfrm>
            <a:off x="704850" y="3038475"/>
            <a:ext cx="3219450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en-US" altLang="zh-CN" b="1" dirty="0"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r>
              <a:rPr lang="zh-CN" altLang="en-US" b="1" dirty="0">
                <a:latin typeface="黑体" panose="02010600030101010101" pitchFamily="2" charset="-122"/>
                <a:ea typeface="黑体" panose="02010600030101010101" pitchFamily="2" charset="-122"/>
              </a:rPr>
              <a:t>、徐以杓酌油沥</a:t>
            </a:r>
            <a:r>
              <a:rPr lang="zh-CN" altLang="en-US" b="1" dirty="0">
                <a:solidFill>
                  <a:srgbClr val="FF0066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之</a:t>
            </a:r>
            <a:endParaRPr lang="zh-CN" altLang="en-US" b="1" dirty="0">
              <a:solidFill>
                <a:srgbClr val="FF0066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048727" name="矩形 44039"/>
          <p:cNvSpPr/>
          <p:nvPr/>
        </p:nvSpPr>
        <p:spPr>
          <a:xfrm>
            <a:off x="703263" y="3571875"/>
            <a:ext cx="3221037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b="1" dirty="0"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r>
              <a:rPr lang="zh-CN" altLang="en-US" b="1" dirty="0">
                <a:latin typeface="黑体" panose="02010600030101010101" pitchFamily="2" charset="-122"/>
                <a:ea typeface="黑体" panose="02010600030101010101" pitchFamily="2" charset="-122"/>
              </a:rPr>
              <a:t>、康肃笑而遣</a:t>
            </a:r>
            <a:r>
              <a:rPr lang="zh-CN" altLang="en-US" b="1" dirty="0">
                <a:solidFill>
                  <a:srgbClr val="FF0066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之</a:t>
            </a:r>
            <a:r>
              <a:rPr lang="zh-CN" altLang="en-US" b="1" dirty="0">
                <a:latin typeface="黑体" panose="02010600030101010101" pitchFamily="2" charset="-122"/>
                <a:ea typeface="黑体" panose="02010600030101010101" pitchFamily="2" charset="-122"/>
              </a:rPr>
              <a:t>。</a:t>
            </a:r>
            <a:endParaRPr lang="zh-CN" altLang="en-US" b="1" dirty="0"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048728" name="矩形 44040"/>
          <p:cNvSpPr/>
          <p:nvPr/>
        </p:nvSpPr>
        <p:spPr>
          <a:xfrm>
            <a:off x="5432425" y="3357563"/>
            <a:ext cx="3578225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pPr algn="ctr"/>
            <a:r>
              <a:rPr lang="en-US" altLang="zh-CN" b="1" dirty="0"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r>
              <a:rPr lang="zh-CN" altLang="en-US" b="1" dirty="0">
                <a:latin typeface="黑体" panose="02010600030101010101" pitchFamily="2" charset="-122"/>
                <a:ea typeface="黑体" panose="02010600030101010101" pitchFamily="2" charset="-122"/>
              </a:rPr>
              <a:t>、徐</a:t>
            </a:r>
            <a:r>
              <a:rPr lang="zh-CN" altLang="en-US" b="1" dirty="0">
                <a:solidFill>
                  <a:srgbClr val="FF0066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以</a:t>
            </a:r>
            <a:r>
              <a:rPr lang="zh-CN" altLang="en-US" b="1" dirty="0">
                <a:latin typeface="黑体" panose="02010600030101010101" pitchFamily="2" charset="-122"/>
                <a:ea typeface="黑体" panose="02010600030101010101" pitchFamily="2" charset="-122"/>
              </a:rPr>
              <a:t>杓酌油沥之。</a:t>
            </a:r>
            <a:endParaRPr lang="zh-CN" altLang="en-US" b="1" dirty="0"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048729" name="矩形 44041"/>
          <p:cNvSpPr/>
          <p:nvPr/>
        </p:nvSpPr>
        <p:spPr>
          <a:xfrm>
            <a:off x="5148263" y="1484313"/>
            <a:ext cx="3221037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b="1" dirty="0"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r>
              <a:rPr lang="zh-CN" altLang="en-US" b="1" dirty="0">
                <a:latin typeface="黑体" panose="02010600030101010101" pitchFamily="2" charset="-122"/>
                <a:ea typeface="黑体" panose="02010600030101010101" pitchFamily="2" charset="-122"/>
              </a:rPr>
              <a:t>、公亦</a:t>
            </a:r>
            <a:r>
              <a:rPr lang="zh-CN" altLang="en-US" b="1" dirty="0">
                <a:solidFill>
                  <a:srgbClr val="FF0066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以</a:t>
            </a:r>
            <a:r>
              <a:rPr lang="zh-CN" altLang="en-US" b="1" dirty="0">
                <a:latin typeface="黑体" panose="02010600030101010101" pitchFamily="2" charset="-122"/>
                <a:ea typeface="黑体" panose="02010600030101010101" pitchFamily="2" charset="-122"/>
              </a:rPr>
              <a:t>此自矜。</a:t>
            </a:r>
            <a:endParaRPr lang="zh-CN" altLang="en-US" b="1" dirty="0"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048730" name="矩形 44042"/>
          <p:cNvSpPr/>
          <p:nvPr/>
        </p:nvSpPr>
        <p:spPr>
          <a:xfrm>
            <a:off x="5148263" y="2133600"/>
            <a:ext cx="3221037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b="1" dirty="0"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r>
              <a:rPr lang="zh-CN" altLang="en-US" b="1" dirty="0">
                <a:latin typeface="黑体" panose="02010600030101010101" pitchFamily="2" charset="-122"/>
                <a:ea typeface="黑体" panose="02010600030101010101" pitchFamily="2" charset="-122"/>
              </a:rPr>
              <a:t>、</a:t>
            </a:r>
            <a:r>
              <a:rPr lang="zh-CN" altLang="en-US" b="1" dirty="0">
                <a:solidFill>
                  <a:srgbClr val="FF0066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以</a:t>
            </a:r>
            <a:r>
              <a:rPr lang="zh-CN" altLang="en-US" b="1" dirty="0">
                <a:latin typeface="黑体" panose="02010600030101010101" pitchFamily="2" charset="-122"/>
                <a:ea typeface="黑体" panose="02010600030101010101" pitchFamily="2" charset="-122"/>
              </a:rPr>
              <a:t>我酌油知之。</a:t>
            </a:r>
            <a:endParaRPr lang="zh-CN" altLang="en-US" b="1" dirty="0"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048731" name="矩形 44043"/>
          <p:cNvSpPr/>
          <p:nvPr/>
        </p:nvSpPr>
        <p:spPr>
          <a:xfrm>
            <a:off x="5076825" y="2781300"/>
            <a:ext cx="2863850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b="1" dirty="0"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r>
              <a:rPr lang="zh-CN" altLang="en-US" b="1" dirty="0">
                <a:latin typeface="黑体" panose="02010600030101010101" pitchFamily="2" charset="-122"/>
                <a:ea typeface="黑体" panose="02010600030101010101" pitchFamily="2" charset="-122"/>
              </a:rPr>
              <a:t>、</a:t>
            </a:r>
            <a:r>
              <a:rPr lang="zh-CN" altLang="en-US" b="1" dirty="0">
                <a:solidFill>
                  <a:srgbClr val="FF0066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以</a:t>
            </a:r>
            <a:r>
              <a:rPr lang="zh-CN" altLang="en-US" b="1" dirty="0">
                <a:latin typeface="黑体" panose="02010600030101010101" pitchFamily="2" charset="-122"/>
                <a:ea typeface="黑体" panose="02010600030101010101" pitchFamily="2" charset="-122"/>
              </a:rPr>
              <a:t>钱覆其口。</a:t>
            </a:r>
            <a:endParaRPr lang="zh-CN" altLang="en-US" b="1" dirty="0"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048732" name="矩形 44044"/>
          <p:cNvSpPr/>
          <p:nvPr/>
        </p:nvSpPr>
        <p:spPr>
          <a:xfrm>
            <a:off x="611188" y="4365625"/>
            <a:ext cx="2505075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en-US" altLang="zh-CN" b="1" dirty="0"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r>
              <a:rPr lang="zh-CN" altLang="en-US" b="1" dirty="0">
                <a:latin typeface="黑体" panose="02010600030101010101" pitchFamily="2" charset="-122"/>
                <a:ea typeface="黑体" panose="02010600030101010101" pitchFamily="2" charset="-122"/>
              </a:rPr>
              <a:t>、但手熟</a:t>
            </a:r>
            <a:r>
              <a:rPr lang="zh-CN" altLang="en-US" b="1" dirty="0">
                <a:solidFill>
                  <a:srgbClr val="FF0066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尔</a:t>
            </a:r>
            <a:r>
              <a:rPr lang="zh-CN" altLang="en-US" b="1" dirty="0">
                <a:latin typeface="黑体" panose="02010600030101010101" pitchFamily="2" charset="-122"/>
                <a:ea typeface="黑体" panose="02010600030101010101" pitchFamily="2" charset="-122"/>
              </a:rPr>
              <a:t>。</a:t>
            </a:r>
            <a:endParaRPr lang="zh-CN" altLang="en-US" b="1" dirty="0"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048733" name="矩形 44045"/>
          <p:cNvSpPr/>
          <p:nvPr/>
        </p:nvSpPr>
        <p:spPr>
          <a:xfrm>
            <a:off x="611188" y="4868863"/>
            <a:ext cx="2506662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b="1" dirty="0"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r>
              <a:rPr lang="zh-CN" altLang="en-US" b="1" dirty="0">
                <a:latin typeface="黑体" panose="02010600030101010101" pitchFamily="2" charset="-122"/>
                <a:ea typeface="黑体" panose="02010600030101010101" pitchFamily="2" charset="-122"/>
              </a:rPr>
              <a:t>、惟手熟</a:t>
            </a:r>
            <a:r>
              <a:rPr lang="zh-CN" altLang="en-US" b="1" dirty="0">
                <a:solidFill>
                  <a:srgbClr val="FF0066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尔</a:t>
            </a:r>
            <a:r>
              <a:rPr lang="zh-CN" altLang="en-US" b="1" dirty="0">
                <a:latin typeface="黑体" panose="02010600030101010101" pitchFamily="2" charset="-122"/>
                <a:ea typeface="黑体" panose="02010600030101010101" pitchFamily="2" charset="-122"/>
              </a:rPr>
              <a:t>。</a:t>
            </a:r>
            <a:endParaRPr lang="zh-CN" altLang="en-US" b="1" dirty="0"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048734" name="矩形 44046"/>
          <p:cNvSpPr/>
          <p:nvPr/>
        </p:nvSpPr>
        <p:spPr>
          <a:xfrm>
            <a:off x="539750" y="5300663"/>
            <a:ext cx="3221038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b="1" dirty="0"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r>
              <a:rPr lang="zh-CN" altLang="en-US" b="1" dirty="0">
                <a:latin typeface="黑体" panose="02010600030101010101" pitchFamily="2" charset="-122"/>
                <a:ea typeface="黑体" panose="02010600030101010101" pitchFamily="2" charset="-122"/>
              </a:rPr>
              <a:t>、</a:t>
            </a:r>
            <a:r>
              <a:rPr lang="zh-CN" altLang="en-US" b="1" dirty="0">
                <a:solidFill>
                  <a:srgbClr val="FF0066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尔</a:t>
            </a:r>
            <a:r>
              <a:rPr lang="zh-CN" altLang="en-US" b="1" dirty="0">
                <a:latin typeface="黑体" panose="02010600030101010101" pitchFamily="2" charset="-122"/>
                <a:ea typeface="黑体" panose="02010600030101010101" pitchFamily="2" charset="-122"/>
              </a:rPr>
              <a:t>安敢轻吾射？</a:t>
            </a:r>
            <a:endParaRPr lang="zh-CN" altLang="en-US" b="1" dirty="0"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048735" name="文本框 44047"/>
          <p:cNvSpPr txBox="1"/>
          <p:nvPr/>
        </p:nvSpPr>
        <p:spPr>
          <a:xfrm>
            <a:off x="5343525" y="4508500"/>
            <a:ext cx="18415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endParaRPr sz="2400" b="1" dirty="0">
              <a:latin typeface="Times New Roman" panose="02020603050405020304" pitchFamily="18" charset="0"/>
            </a:endParaRPr>
          </a:p>
        </p:txBody>
      </p:sp>
      <p:sp>
        <p:nvSpPr>
          <p:cNvPr id="1048736" name="文本框 44048"/>
          <p:cNvSpPr txBox="1"/>
          <p:nvPr/>
        </p:nvSpPr>
        <p:spPr>
          <a:xfrm>
            <a:off x="5003800" y="5734050"/>
            <a:ext cx="2879725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b="1" dirty="0">
                <a:latin typeface="黑体" panose="02010600030101010101" pitchFamily="2" charset="-122"/>
                <a:ea typeface="黑体" panose="02010600030101010101" pitchFamily="2" charset="-122"/>
              </a:rPr>
              <a:t>4 </a:t>
            </a:r>
            <a:r>
              <a:rPr lang="zh-CN" altLang="en-US" b="1" dirty="0">
                <a:latin typeface="黑体" panose="02010600030101010101" pitchFamily="2" charset="-122"/>
                <a:ea typeface="黑体" panose="02010600030101010101" pitchFamily="2" charset="-122"/>
              </a:rPr>
              <a:t>康叔笑</a:t>
            </a:r>
            <a:r>
              <a:rPr lang="zh-CN" altLang="en-US" b="1" dirty="0">
                <a:solidFill>
                  <a:srgbClr val="FF0066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而</a:t>
            </a:r>
            <a:r>
              <a:rPr lang="zh-CN" altLang="en-US" b="1" dirty="0">
                <a:latin typeface="黑体" panose="02010600030101010101" pitchFamily="2" charset="-122"/>
                <a:ea typeface="黑体" panose="02010600030101010101" pitchFamily="2" charset="-122"/>
              </a:rPr>
              <a:t>遣之</a:t>
            </a:r>
            <a:endParaRPr lang="zh-CN" altLang="en-US" b="1"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048737" name="矩形 44049"/>
          <p:cNvSpPr/>
          <p:nvPr/>
        </p:nvSpPr>
        <p:spPr>
          <a:xfrm>
            <a:off x="5003800" y="4076700"/>
            <a:ext cx="1897380" cy="510541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spcBef>
                <a:spcPct val="50000"/>
              </a:spcBef>
            </a:pPr>
            <a:r>
              <a:rPr lang="en-US" altLang="zh-CN" b="1" dirty="0">
                <a:latin typeface="黑体" panose="02010600030101010101" pitchFamily="2" charset="-122"/>
                <a:ea typeface="黑体" panose="02010600030101010101" pitchFamily="2" charset="-122"/>
              </a:rPr>
              <a:t>1 </a:t>
            </a:r>
            <a:r>
              <a:rPr lang="zh-CN" altLang="en-US" b="1" dirty="0">
                <a:latin typeface="黑体" panose="02010600030101010101" pitchFamily="2" charset="-122"/>
                <a:ea typeface="黑体" panose="02010600030101010101" pitchFamily="2" charset="-122"/>
              </a:rPr>
              <a:t>释担</a:t>
            </a:r>
            <a:r>
              <a:rPr lang="zh-CN" altLang="en-US" b="1" dirty="0">
                <a:solidFill>
                  <a:srgbClr val="FF0066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而</a:t>
            </a:r>
            <a:r>
              <a:rPr lang="zh-CN" altLang="en-US" b="1" dirty="0">
                <a:latin typeface="黑体" panose="02010600030101010101" pitchFamily="2" charset="-122"/>
                <a:ea typeface="黑体" panose="02010600030101010101" pitchFamily="2" charset="-122"/>
              </a:rPr>
              <a:t>立</a:t>
            </a:r>
            <a:endParaRPr lang="zh-CN" altLang="en-US" b="1" dirty="0"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048738" name="矩形 44050"/>
          <p:cNvSpPr/>
          <p:nvPr/>
        </p:nvSpPr>
        <p:spPr>
          <a:xfrm>
            <a:off x="5076825" y="4652963"/>
            <a:ext cx="1897380" cy="51054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spcBef>
                <a:spcPct val="50000"/>
              </a:spcBef>
            </a:pPr>
            <a:r>
              <a:rPr lang="en-US" altLang="zh-CN" b="1" dirty="0">
                <a:latin typeface="黑体" panose="02010600030101010101" pitchFamily="2" charset="-122"/>
                <a:ea typeface="黑体" panose="02010600030101010101" pitchFamily="2" charset="-122"/>
              </a:rPr>
              <a:t>2 </a:t>
            </a:r>
            <a:r>
              <a:rPr lang="zh-CN" altLang="en-US" b="1" dirty="0">
                <a:latin typeface="黑体" panose="02010600030101010101" pitchFamily="2" charset="-122"/>
                <a:ea typeface="黑体" panose="02010600030101010101" pitchFamily="2" charset="-122"/>
              </a:rPr>
              <a:t>久</a:t>
            </a:r>
            <a:r>
              <a:rPr lang="zh-CN" altLang="en-US" b="1" dirty="0">
                <a:solidFill>
                  <a:srgbClr val="FF0066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而</a:t>
            </a:r>
            <a:r>
              <a:rPr lang="zh-CN" altLang="en-US" b="1" dirty="0">
                <a:latin typeface="黑体" panose="02010600030101010101" pitchFamily="2" charset="-122"/>
                <a:ea typeface="黑体" panose="02010600030101010101" pitchFamily="2" charset="-122"/>
              </a:rPr>
              <a:t>不去</a:t>
            </a:r>
            <a:endParaRPr lang="zh-CN" altLang="en-US" b="1" dirty="0"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048739" name="矩形 44051"/>
          <p:cNvSpPr/>
          <p:nvPr/>
        </p:nvSpPr>
        <p:spPr>
          <a:xfrm>
            <a:off x="5076825" y="5157788"/>
            <a:ext cx="1897380" cy="51054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spcBef>
                <a:spcPct val="50000"/>
              </a:spcBef>
            </a:pPr>
            <a:r>
              <a:rPr lang="en-US" altLang="zh-CN" b="1" dirty="0"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r>
              <a:rPr lang="en-US" altLang="zh-CN" b="1" dirty="0">
                <a:solidFill>
                  <a:srgbClr val="FF0066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 </a:t>
            </a:r>
            <a:r>
              <a:rPr lang="zh-CN" altLang="en-US" b="1" dirty="0">
                <a:solidFill>
                  <a:srgbClr val="FF0066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而</a:t>
            </a:r>
            <a:r>
              <a:rPr lang="zh-CN" altLang="en-US" b="1" dirty="0">
                <a:latin typeface="黑体" panose="02010600030101010101" pitchFamily="2" charset="-122"/>
                <a:ea typeface="黑体" panose="02010600030101010101" pitchFamily="2" charset="-122"/>
              </a:rPr>
              <a:t>钱不湿</a:t>
            </a:r>
            <a:endParaRPr lang="zh-CN" altLang="en-US" b="1" dirty="0"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048740" name="左大括号 44052"/>
          <p:cNvSpPr/>
          <p:nvPr/>
        </p:nvSpPr>
        <p:spPr>
          <a:xfrm>
            <a:off x="323850" y="1557338"/>
            <a:ext cx="360363" cy="2376487"/>
          </a:xfrm>
          <a:prstGeom prst="leftBrace">
            <a:avLst>
              <a:gd name="adj1" fmla="val 54955"/>
              <a:gd name="adj2" fmla="val 50000"/>
            </a:avLst>
          </a:prstGeom>
          <a:noFill/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048741" name="左大括号 44053"/>
          <p:cNvSpPr/>
          <p:nvPr/>
        </p:nvSpPr>
        <p:spPr>
          <a:xfrm>
            <a:off x="4716463" y="1628775"/>
            <a:ext cx="360362" cy="2087563"/>
          </a:xfrm>
          <a:prstGeom prst="leftBrace">
            <a:avLst>
              <a:gd name="adj1" fmla="val 48274"/>
              <a:gd name="adj2" fmla="val 50000"/>
            </a:avLst>
          </a:prstGeom>
          <a:noFill/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048742" name="左大括号 44054"/>
          <p:cNvSpPr/>
          <p:nvPr/>
        </p:nvSpPr>
        <p:spPr>
          <a:xfrm>
            <a:off x="395288" y="4508500"/>
            <a:ext cx="217487" cy="1225550"/>
          </a:xfrm>
          <a:prstGeom prst="leftBrace">
            <a:avLst>
              <a:gd name="adj1" fmla="val 46958"/>
              <a:gd name="adj2" fmla="val 50000"/>
            </a:avLst>
          </a:prstGeom>
          <a:noFill/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048743" name="左大括号 44055"/>
          <p:cNvSpPr/>
          <p:nvPr/>
        </p:nvSpPr>
        <p:spPr>
          <a:xfrm>
            <a:off x="4716463" y="4292600"/>
            <a:ext cx="360362" cy="1800225"/>
          </a:xfrm>
          <a:prstGeom prst="leftBrace">
            <a:avLst>
              <a:gd name="adj1" fmla="val 41630"/>
              <a:gd name="adj2" fmla="val 50000"/>
            </a:avLst>
          </a:prstGeom>
          <a:noFill/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048744" name="文本框 44056"/>
          <p:cNvSpPr txBox="1"/>
          <p:nvPr/>
        </p:nvSpPr>
        <p:spPr>
          <a:xfrm>
            <a:off x="468313" y="5949950"/>
            <a:ext cx="2120900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32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2.</a:t>
            </a:r>
            <a:r>
              <a:rPr lang="zh-CN" altLang="en-US" sz="32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熟读课文</a:t>
            </a:r>
            <a:endParaRPr lang="zh-CN" altLang="en-US" sz="3200" b="1" dirty="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1048745" name="文本框 44057"/>
          <p:cNvSpPr txBox="1"/>
          <p:nvPr/>
        </p:nvSpPr>
        <p:spPr>
          <a:xfrm>
            <a:off x="4427538" y="6216650"/>
            <a:ext cx="3637281" cy="51054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b="1" dirty="0">
                <a:solidFill>
                  <a:srgbClr val="0000FF"/>
                </a:solidFill>
                <a:latin typeface="Arial" panose="020B0604020202020204" pitchFamily="34" charset="0"/>
                <a:hlinkClick r:id="rId1" action="ppaction://hlinksldjump"/>
              </a:rPr>
              <a:t>关于”</a:t>
            </a:r>
            <a:r>
              <a:rPr lang="zh-CN" altLang="en-US" b="1" dirty="0">
                <a:solidFill>
                  <a:srgbClr val="FF00FF"/>
                </a:solidFill>
                <a:latin typeface="Arial" panose="020B0604020202020204" pitchFamily="34" charset="0"/>
                <a:hlinkClick r:id="rId1" action="ppaction://hlinksldjump"/>
              </a:rPr>
              <a:t>而</a:t>
            </a:r>
            <a:r>
              <a:rPr lang="zh-CN" altLang="en-US" b="1" dirty="0">
                <a:solidFill>
                  <a:srgbClr val="0000FF"/>
                </a:solidFill>
                <a:latin typeface="Arial" panose="020B0604020202020204" pitchFamily="34" charset="0"/>
                <a:hlinkClick r:id="rId1" action="ppaction://hlinksldjump"/>
              </a:rPr>
              <a:t>“的用法请进！</a:t>
            </a:r>
            <a:endParaRPr lang="zh-CN" altLang="en-US" b="1" dirty="0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split orient="vert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65" name=""/>
        <p:cNvGrpSpPr/>
        <p:nvPr/>
      </p:nvGrpSpPr>
      <p:grpSpPr/>
      <p:sp>
        <p:nvSpPr>
          <p:cNvPr id="1048746" name="标题 45057"/>
          <p:cNvSpPr>
            <a:spLocks noGrp="1"/>
          </p:cNvSpPr>
          <p:nvPr>
            <p:ph type="title"/>
          </p:nvPr>
        </p:nvSpPr>
        <p:spPr>
          <a:xfrm>
            <a:off x="3276600" y="404813"/>
            <a:ext cx="2808288" cy="692150"/>
          </a:xfrm>
        </p:spPr>
        <p:txBody>
          <a:bodyPr/>
          <a:p>
            <a:r>
              <a:rPr lang="zh-CN" altLang="en-US" b="1" dirty="0">
                <a:solidFill>
                  <a:srgbClr val="0000FF"/>
                </a:solidFill>
              </a:rPr>
              <a:t>第二课时</a:t>
            </a:r>
            <a:endParaRPr lang="zh-CN" altLang="en-US" b="1" dirty="0">
              <a:solidFill>
                <a:srgbClr val="0000FF"/>
              </a:solidFill>
            </a:endParaRPr>
          </a:p>
        </p:txBody>
      </p:sp>
      <p:sp>
        <p:nvSpPr>
          <p:cNvPr id="1048747" name="文本占位符 45058"/>
          <p:cNvSpPr>
            <a:spLocks noGrp="1"/>
          </p:cNvSpPr>
          <p:nvPr>
            <p:ph type="body" idx="1"/>
          </p:nvPr>
        </p:nvSpPr>
        <p:spPr>
          <a:xfrm>
            <a:off x="250825" y="1196975"/>
            <a:ext cx="8353425" cy="4968875"/>
          </a:xfrm>
        </p:spPr>
        <p:txBody>
          <a:bodyPr/>
          <a:p>
            <a:r>
              <a:rPr lang="zh-CN" altLang="en-US" sz="4300" b="1" dirty="0">
                <a:ea typeface="黑体" panose="02010600030101010101" pitchFamily="2" charset="-122"/>
              </a:rPr>
              <a:t>教学目标</a:t>
            </a:r>
            <a:endParaRPr lang="zh-CN" altLang="en-US" sz="4300" b="1" dirty="0">
              <a:ea typeface="黑体" panose="02010600030101010101" pitchFamily="2" charset="-122"/>
            </a:endParaRPr>
          </a:p>
          <a:p>
            <a:endParaRPr lang="zh-CN" altLang="en-US" sz="3400" b="1" dirty="0"/>
          </a:p>
          <a:p>
            <a:r>
              <a:rPr lang="en-US" altLang="zh-CN" sz="3400" b="1" dirty="0"/>
              <a:t>1</a:t>
            </a:r>
            <a:r>
              <a:rPr lang="zh-CN" altLang="en-US" sz="3400" b="1" dirty="0"/>
              <a:t>、分析课文，了解陈尧咨对卖油翁态度发生了的变化。</a:t>
            </a:r>
            <a:endParaRPr lang="zh-CN" altLang="en-US" sz="3400" b="1" dirty="0"/>
          </a:p>
          <a:p>
            <a:r>
              <a:rPr lang="en-US" altLang="zh-CN" sz="3400" b="1" dirty="0"/>
              <a:t>2</a:t>
            </a:r>
            <a:r>
              <a:rPr lang="zh-CN" altLang="en-US" sz="3400" b="1" dirty="0"/>
              <a:t>、体会课文简练生动的语言，学会利用文中关键词语分析人物形象。</a:t>
            </a:r>
            <a:endParaRPr lang="zh-CN" altLang="en-US" sz="3400" b="1" dirty="0"/>
          </a:p>
          <a:p>
            <a:r>
              <a:rPr lang="en-US" altLang="zh-CN" sz="3400" b="1" dirty="0"/>
              <a:t>3</a:t>
            </a:r>
            <a:r>
              <a:rPr lang="zh-CN" altLang="en-US" sz="3400" b="1" dirty="0"/>
              <a:t>、领会故事表达“熟能生巧”的道理，正确看待自己与他人的优点和不足。</a:t>
            </a:r>
            <a:endParaRPr lang="zh-CN" altLang="en-US" sz="3400" b="1" dirty="0"/>
          </a:p>
        </p:txBody>
      </p:sp>
    </p:spTree>
  </p:cSld>
  <p:clrMapOvr>
    <a:masterClrMapping/>
  </p:clrMapOvr>
  <p:transition>
    <p:split orient="vert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66" name=""/>
        <p:cNvGrpSpPr/>
        <p:nvPr/>
      </p:nvGrpSpPr>
      <p:grpSpPr/>
      <p:sp>
        <p:nvSpPr>
          <p:cNvPr id="1048748" name="矩形 50179"/>
          <p:cNvSpPr/>
          <p:nvPr/>
        </p:nvSpPr>
        <p:spPr>
          <a:xfrm>
            <a:off x="755650" y="260350"/>
            <a:ext cx="4114800" cy="7000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>
                <a:ln w="12700" cap="flat" cmpd="sng">
                  <a:solidFill>
                    <a:srgbClr val="0000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800000"/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一、引导分析　品读课文</a:t>
            </a:r>
            <a:endParaRPr lang="zh-CN" altLang="en-US" sz="3600">
              <a:ln w="12700" cap="flat" cmpd="sng">
                <a:solidFill>
                  <a:srgbClr val="0000FF"/>
                </a:solidFill>
                <a:prstDash val="solid"/>
                <a:headEnd type="none" w="med" len="med"/>
                <a:tailEnd type="none" w="med" len="med"/>
              </a:ln>
              <a:solidFill>
                <a:srgbClr val="800000"/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48749" name="文本框 50180"/>
          <p:cNvSpPr txBox="1"/>
          <p:nvPr/>
        </p:nvSpPr>
        <p:spPr>
          <a:xfrm>
            <a:off x="468313" y="2349500"/>
            <a:ext cx="1655762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20000"/>
              </a:spcBef>
            </a:pPr>
            <a:r>
              <a:rPr lang="zh-CN" altLang="en-US" sz="32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0030101010101" pitchFamily="2" charset="-122"/>
              </a:rPr>
              <a:t>陈尧咨</a:t>
            </a:r>
            <a:endParaRPr lang="zh-CN" altLang="en-US" sz="3200" b="1" dirty="0">
              <a:solidFill>
                <a:srgbClr val="0000FF"/>
              </a:solidFill>
              <a:latin typeface="Times New Roman" panose="02020603050405020304" pitchFamily="18" charset="0"/>
              <a:ea typeface="黑体" panose="02010600030101010101" pitchFamily="2" charset="-122"/>
            </a:endParaRPr>
          </a:p>
        </p:txBody>
      </p:sp>
      <p:sp>
        <p:nvSpPr>
          <p:cNvPr id="1048750" name="文本框 50181"/>
          <p:cNvSpPr txBox="1"/>
          <p:nvPr/>
        </p:nvSpPr>
        <p:spPr>
          <a:xfrm>
            <a:off x="2339975" y="2349500"/>
            <a:ext cx="1152525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solidFill>
                  <a:srgbClr val="FF3300"/>
                </a:solidFill>
                <a:latin typeface="Times New Roman" panose="02020603050405020304" pitchFamily="18" charset="0"/>
                <a:ea typeface="黑体" panose="02010600030101010101" pitchFamily="2" charset="-122"/>
              </a:rPr>
              <a:t>善射</a:t>
            </a:r>
            <a:endParaRPr lang="zh-CN" altLang="en-US" sz="3200" b="1" dirty="0">
              <a:solidFill>
                <a:srgbClr val="FF3300"/>
              </a:solidFill>
              <a:latin typeface="Times New Roman" panose="02020603050405020304" pitchFamily="18" charset="0"/>
              <a:ea typeface="黑体" panose="02010600030101010101" pitchFamily="2" charset="-122"/>
            </a:endParaRPr>
          </a:p>
        </p:txBody>
      </p:sp>
      <p:sp>
        <p:nvSpPr>
          <p:cNvPr id="1048751" name="文本框 50182"/>
          <p:cNvSpPr txBox="1"/>
          <p:nvPr/>
        </p:nvSpPr>
        <p:spPr>
          <a:xfrm>
            <a:off x="4067175" y="2276475"/>
            <a:ext cx="144145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0030101010101" pitchFamily="2" charset="-122"/>
              </a:rPr>
              <a:t>卖油翁</a:t>
            </a:r>
            <a:endParaRPr lang="zh-CN" altLang="en-US" sz="3200" b="1" dirty="0">
              <a:solidFill>
                <a:srgbClr val="0000FF"/>
              </a:solidFill>
              <a:latin typeface="Times New Roman" panose="02020603050405020304" pitchFamily="18" charset="0"/>
              <a:ea typeface="黑体" panose="02010600030101010101" pitchFamily="2" charset="-122"/>
            </a:endParaRPr>
          </a:p>
        </p:txBody>
      </p:sp>
      <p:sp>
        <p:nvSpPr>
          <p:cNvPr id="1048752" name="文本框 50183"/>
          <p:cNvSpPr txBox="1"/>
          <p:nvPr/>
        </p:nvSpPr>
        <p:spPr>
          <a:xfrm>
            <a:off x="5867400" y="2276475"/>
            <a:ext cx="2622550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200" dirty="0">
                <a:solidFill>
                  <a:srgbClr val="FF3300"/>
                </a:solidFill>
                <a:latin typeface="Times New Roman" panose="02020603050405020304" pitchFamily="18" charset="0"/>
                <a:ea typeface="黑体" panose="02010600030101010101" pitchFamily="2" charset="-122"/>
              </a:rPr>
              <a:t>酌油技术高超</a:t>
            </a:r>
            <a:endParaRPr lang="zh-CN" altLang="en-US" sz="3200" dirty="0">
              <a:solidFill>
                <a:srgbClr val="FF3300"/>
              </a:solidFill>
              <a:latin typeface="Times New Roman" panose="02020603050405020304" pitchFamily="18" charset="0"/>
              <a:ea typeface="黑体" panose="02010600030101010101" pitchFamily="2" charset="-122"/>
            </a:endParaRPr>
          </a:p>
        </p:txBody>
      </p:sp>
      <p:sp>
        <p:nvSpPr>
          <p:cNvPr id="1048753" name="文本框 50184"/>
          <p:cNvSpPr txBox="1"/>
          <p:nvPr/>
        </p:nvSpPr>
        <p:spPr>
          <a:xfrm>
            <a:off x="250825" y="1392238"/>
            <a:ext cx="8893175" cy="4762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en-US" altLang="zh-CN" b="1" dirty="0"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r>
              <a:rPr lang="zh-CN" altLang="en-US" b="1" dirty="0">
                <a:latin typeface="黑体" panose="02010600030101010101" pitchFamily="2" charset="-122"/>
                <a:ea typeface="黑体" panose="02010600030101010101" pitchFamily="2" charset="-122"/>
              </a:rPr>
              <a:t>．文中人物各有什么特长？你从哪些语句看出来的？</a:t>
            </a:r>
            <a:endParaRPr lang="zh-CN" altLang="en-US" b="1" dirty="0"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048754" name="文本框 50185"/>
          <p:cNvSpPr txBox="1"/>
          <p:nvPr/>
        </p:nvSpPr>
        <p:spPr>
          <a:xfrm>
            <a:off x="395288" y="3429000"/>
            <a:ext cx="6985000" cy="946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b="1" dirty="0"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r>
              <a:rPr lang="zh-CN" altLang="en-US" b="1" dirty="0">
                <a:latin typeface="黑体" panose="02010600030101010101" pitchFamily="2" charset="-122"/>
                <a:ea typeface="黑体" panose="02010600030101010101" pitchFamily="2" charset="-122"/>
              </a:rPr>
              <a:t>．卖油翁看到陈尧咨射箭有什么反应？</a:t>
            </a:r>
            <a:endParaRPr lang="zh-CN" altLang="en-US" b="1" dirty="0"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r>
              <a:rPr lang="zh-CN" altLang="en-US" b="1" dirty="0">
                <a:latin typeface="黑体" panose="02010600030101010101" pitchFamily="2" charset="-122"/>
                <a:ea typeface="黑体" panose="02010600030101010101" pitchFamily="2" charset="-122"/>
              </a:rPr>
              <a:t>　  他观射时的神态说明了什么？ </a:t>
            </a:r>
            <a:endParaRPr lang="zh-CN" altLang="en-US" b="1" dirty="0"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048755" name="文本框 50186"/>
          <p:cNvSpPr txBox="1"/>
          <p:nvPr/>
        </p:nvSpPr>
        <p:spPr>
          <a:xfrm>
            <a:off x="1692275" y="4508500"/>
            <a:ext cx="4246881" cy="574041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2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睨之，久而不去，微颔</a:t>
            </a:r>
            <a:r>
              <a:rPr lang="zh-CN" altLang="en-US" sz="3200" b="1" dirty="0">
                <a:latin typeface="Times New Roman" panose="02020603050405020304" pitchFamily="18" charset="0"/>
              </a:rPr>
              <a:t> </a:t>
            </a:r>
            <a:endParaRPr lang="zh-CN" altLang="en-US" sz="3200" b="1" dirty="0">
              <a:latin typeface="Times New Roman" panose="02020603050405020304" pitchFamily="18" charset="0"/>
            </a:endParaRPr>
          </a:p>
        </p:txBody>
      </p:sp>
      <p:sp>
        <p:nvSpPr>
          <p:cNvPr id="1048756" name="文本框 50187"/>
          <p:cNvSpPr txBox="1"/>
          <p:nvPr/>
        </p:nvSpPr>
        <p:spPr>
          <a:xfrm>
            <a:off x="1042988" y="5373688"/>
            <a:ext cx="6278880" cy="57404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2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说明略表赞许的同时又不以为然。 </a:t>
            </a:r>
            <a:endParaRPr lang="zh-CN" altLang="en-US" sz="3200" b="1" dirty="0">
              <a:solidFill>
                <a:srgbClr val="FF33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048757" name="文本框 50188"/>
          <p:cNvSpPr txBox="1"/>
          <p:nvPr/>
        </p:nvSpPr>
        <p:spPr>
          <a:xfrm>
            <a:off x="376238" y="4476750"/>
            <a:ext cx="1243012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反应</a:t>
            </a:r>
            <a:endParaRPr lang="zh-CN" altLang="en-US" sz="3200" b="1" dirty="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0487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0487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0487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10487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10487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10487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7" dur="500"/>
                                        <p:tgtEl>
                                          <p:spTgt spid="10487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2" dur="500"/>
                                        <p:tgtEl>
                                          <p:spTgt spid="10487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749" grpId="0"/>
      <p:bldP spid="1048750" grpId="0"/>
      <p:bldP spid="1048751" grpId="0"/>
      <p:bldP spid="1048752" grpId="0"/>
      <p:bldP spid="1048754" grpId="0"/>
      <p:bldP spid="1048755" grpId="0"/>
      <p:bldP spid="1048756" grpId="0"/>
      <p:bldP spid="104875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25" name=""/>
        <p:cNvGrpSpPr/>
        <p:nvPr/>
      </p:nvGrpSpPr>
      <p:grpSpPr/>
      <p:sp>
        <p:nvSpPr>
          <p:cNvPr id="1048590" name="椭圆 46082"/>
          <p:cNvSpPr/>
          <p:nvPr/>
        </p:nvSpPr>
        <p:spPr>
          <a:xfrm rot="1106722">
            <a:off x="250825" y="1557338"/>
            <a:ext cx="1676400" cy="1828800"/>
          </a:xfrm>
          <a:prstGeom prst="ellipse">
            <a:avLst/>
          </a:prstGeom>
          <a:solidFill>
            <a:srgbClr val="FF99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048591" name="直接连接符 46083"/>
          <p:cNvSpPr/>
          <p:nvPr/>
        </p:nvSpPr>
        <p:spPr>
          <a:xfrm flipV="1">
            <a:off x="228600" y="2362200"/>
            <a:ext cx="838200" cy="1143000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1048592" name="直接连接符 46084"/>
          <p:cNvSpPr/>
          <p:nvPr/>
        </p:nvSpPr>
        <p:spPr>
          <a:xfrm flipV="1">
            <a:off x="990600" y="2514600"/>
            <a:ext cx="76200" cy="1371600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1048593" name="直接连接符 46085"/>
          <p:cNvSpPr/>
          <p:nvPr/>
        </p:nvSpPr>
        <p:spPr>
          <a:xfrm flipH="1">
            <a:off x="1066800" y="2514600"/>
            <a:ext cx="1219200" cy="0"/>
          </a:xfrm>
          <a:prstGeom prst="line">
            <a:avLst/>
          </a:prstGeom>
          <a:ln w="50800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1048594" name="直接连接符 46086"/>
          <p:cNvSpPr/>
          <p:nvPr/>
        </p:nvSpPr>
        <p:spPr>
          <a:xfrm flipH="1" flipV="1">
            <a:off x="1143000" y="2514600"/>
            <a:ext cx="1219200" cy="1066800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1048595" name="文本框 46090"/>
          <p:cNvSpPr txBox="1"/>
          <p:nvPr/>
        </p:nvSpPr>
        <p:spPr>
          <a:xfrm>
            <a:off x="2843213" y="620713"/>
            <a:ext cx="5976937" cy="12852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000" b="1" dirty="0">
                <a:latin typeface="Times New Roman" panose="02020603050405020304" pitchFamily="18" charset="0"/>
              </a:rPr>
              <a:t>请你说说以“百”开头，</a:t>
            </a:r>
            <a:endParaRPr lang="zh-CN" altLang="en-US" sz="4000" b="1" dirty="0">
              <a:latin typeface="Times New Roman" panose="02020603050405020304" pitchFamily="18" charset="0"/>
            </a:endParaRPr>
          </a:p>
          <a:p>
            <a:r>
              <a:rPr lang="zh-CN" altLang="en-US" sz="4000" b="1" dirty="0">
                <a:latin typeface="Times New Roman" panose="02020603050405020304" pitchFamily="18" charset="0"/>
              </a:rPr>
              <a:t>形容箭法高明的成语？</a:t>
            </a:r>
            <a:endParaRPr lang="zh-CN" altLang="en-US" sz="4000" b="1" dirty="0">
              <a:latin typeface="Times New Roman" panose="02020603050405020304" pitchFamily="18" charset="0"/>
            </a:endParaRPr>
          </a:p>
        </p:txBody>
      </p:sp>
      <p:sp>
        <p:nvSpPr>
          <p:cNvPr id="1048596" name="文本框 46091"/>
          <p:cNvSpPr txBox="1"/>
          <p:nvPr/>
        </p:nvSpPr>
        <p:spPr>
          <a:xfrm>
            <a:off x="3132138" y="2492375"/>
            <a:ext cx="2447925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0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百发百中</a:t>
            </a:r>
            <a:endParaRPr lang="zh-CN" altLang="en-US" sz="4000" b="1" dirty="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1048597" name="文本框 46092"/>
          <p:cNvSpPr txBox="1"/>
          <p:nvPr/>
        </p:nvSpPr>
        <p:spPr>
          <a:xfrm>
            <a:off x="5795963" y="2492375"/>
            <a:ext cx="2447925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0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百步穿杨</a:t>
            </a:r>
            <a:endParaRPr lang="zh-CN" altLang="en-US" sz="4000" b="1" dirty="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1048598" name="文本框 46093"/>
          <p:cNvSpPr txBox="1"/>
          <p:nvPr/>
        </p:nvSpPr>
        <p:spPr>
          <a:xfrm>
            <a:off x="2555875" y="3860800"/>
            <a:ext cx="5264150" cy="701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4000" b="1" dirty="0">
                <a:solidFill>
                  <a:srgbClr val="CC3300"/>
                </a:solidFill>
                <a:latin typeface="Times New Roman" panose="02020603050405020304" pitchFamily="18" charset="0"/>
              </a:rPr>
              <a:t>形容人箭术非常高明。</a:t>
            </a:r>
            <a:endParaRPr lang="zh-CN" altLang="en-US" sz="4000" b="1" dirty="0">
              <a:solidFill>
                <a:srgbClr val="CC33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5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5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5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.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485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"/>
                                          </p:val>
                                        </p:tav>
                                        <p:tav tm="100000">
                                          <p:val>
                                            <p:fltVal val="1.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485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"/>
                                          </p:val>
                                        </p:tav>
                                        <p:tav tm="100000">
                                          <p:val>
                                            <p:fltVal val="1.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485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"/>
                                          </p:val>
                                        </p:tav>
                                        <p:tav tm="100000">
                                          <p:val>
                                            <p:fltVal val="1.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4859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4859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4859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4859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4859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4859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4859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4859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5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5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5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5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.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485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"/>
                                          </p:val>
                                        </p:tav>
                                        <p:tav tm="100000">
                                          <p:val>
                                            <p:fltVal val="1.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485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"/>
                                          </p:val>
                                        </p:tav>
                                        <p:tav tm="100000">
                                          <p:val>
                                            <p:fltVal val="1.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485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"/>
                                          </p:val>
                                        </p:tav>
                                        <p:tav tm="100000">
                                          <p:val>
                                            <p:fltVal val="1.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4859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4859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4859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4859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4859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4859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4859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4859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5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3" dur="500"/>
                                        <p:tgtEl>
                                          <p:spTgt spid="10485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596" grpId="0"/>
      <p:bldP spid="1048597" grpId="0"/>
      <p:bldP spid="1048598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67" name=""/>
        <p:cNvGrpSpPr/>
        <p:nvPr/>
      </p:nvGrpSpPr>
      <p:grpSpPr/>
      <p:sp>
        <p:nvSpPr>
          <p:cNvPr id="1048758" name="文本占位符 56322"/>
          <p:cNvSpPr>
            <a:spLocks noGrp="1"/>
          </p:cNvSpPr>
          <p:nvPr>
            <p:ph type="body" idx="1"/>
          </p:nvPr>
        </p:nvSpPr>
        <p:spPr>
          <a:xfrm>
            <a:off x="323850" y="404813"/>
            <a:ext cx="8291513" cy="965200"/>
          </a:xfrm>
        </p:spPr>
        <p:txBody>
          <a:bodyPr/>
          <a:p>
            <a:r>
              <a:rPr lang="en-US" altLang="zh-CN" b="1" dirty="0"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r>
              <a:rPr lang="zh-CN" altLang="en-US" b="1" dirty="0">
                <a:latin typeface="黑体" panose="02010600030101010101" pitchFamily="2" charset="-122"/>
                <a:ea typeface="黑体" panose="02010600030101010101" pitchFamily="2" charset="-122"/>
              </a:rPr>
              <a:t>．卖油翁对陈尧咨射箭本领是怎么评价的？</a:t>
            </a:r>
            <a:endParaRPr lang="zh-CN" altLang="en-US" b="1" dirty="0"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048759" name="文本框 56323"/>
          <p:cNvSpPr txBox="1"/>
          <p:nvPr/>
        </p:nvSpPr>
        <p:spPr>
          <a:xfrm>
            <a:off x="1476375" y="1052513"/>
            <a:ext cx="360045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b="1" dirty="0">
                <a:solidFill>
                  <a:srgbClr val="0000FF"/>
                </a:solidFill>
                <a:latin typeface="Arial" panose="020B0604020202020204" pitchFamily="34" charset="0"/>
              </a:rPr>
              <a:t>无他，但手熟尔</a:t>
            </a:r>
            <a:endParaRPr lang="zh-CN" altLang="en-US" sz="3600" b="1" dirty="0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sp>
        <p:nvSpPr>
          <p:cNvPr id="1048760" name="矩形 56324"/>
          <p:cNvSpPr/>
          <p:nvPr/>
        </p:nvSpPr>
        <p:spPr>
          <a:xfrm>
            <a:off x="468313" y="1778318"/>
            <a:ext cx="7726681" cy="105664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en-US" altLang="zh-CN" sz="3200" b="1" dirty="0"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r>
              <a:rPr lang="zh-CN" altLang="en-US" sz="3200" b="1" dirty="0">
                <a:latin typeface="黑体" panose="02010600030101010101" pitchFamily="2" charset="-122"/>
                <a:ea typeface="黑体" panose="02010600030101010101" pitchFamily="2" charset="-122"/>
              </a:rPr>
              <a:t>．陈尧咨对卖油翁态度发生了哪些变化？</a:t>
            </a:r>
            <a:endParaRPr lang="zh-CN" altLang="en-US" sz="3200" b="1" dirty="0"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r>
              <a:rPr lang="zh-CN" altLang="en-US" sz="3200" b="1" dirty="0">
                <a:latin typeface="黑体" panose="02010600030101010101" pitchFamily="2" charset="-122"/>
                <a:ea typeface="黑体" panose="02010600030101010101" pitchFamily="2" charset="-122"/>
              </a:rPr>
              <a:t>找出相关的语句，并思考原因是什么？ </a:t>
            </a:r>
            <a:endParaRPr lang="zh-CN" altLang="en-US" sz="3200" b="1" dirty="0"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048761" name="矩形 56325"/>
          <p:cNvSpPr/>
          <p:nvPr/>
        </p:nvSpPr>
        <p:spPr>
          <a:xfrm>
            <a:off x="323850" y="3001486"/>
            <a:ext cx="5643881" cy="510541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en-US" altLang="zh-CN" b="1" dirty="0">
                <a:latin typeface="Arial" panose="020B0604020202020204" pitchFamily="34" charset="0"/>
              </a:rPr>
              <a:t>①</a:t>
            </a:r>
            <a:r>
              <a:rPr lang="zh-CN" altLang="en-US" b="1" dirty="0">
                <a:latin typeface="Arial" panose="020B0604020202020204" pitchFamily="34" charset="0"/>
              </a:rPr>
              <a:t>．</a:t>
            </a:r>
            <a:r>
              <a:rPr lang="zh-CN" altLang="en-US" b="1" dirty="0">
                <a:solidFill>
                  <a:srgbClr val="0000FF"/>
                </a:solidFill>
                <a:latin typeface="Arial" panose="020B0604020202020204" pitchFamily="34" charset="0"/>
                <a:ea typeface="黑体" panose="02010600030101010101" pitchFamily="2" charset="-122"/>
              </a:rPr>
              <a:t>“汝亦知射乎？吾射不亦精乎？</a:t>
            </a:r>
            <a:r>
              <a:rPr lang="zh-CN" altLang="en-US" b="1" dirty="0">
                <a:latin typeface="Arial" panose="020B0604020202020204" pitchFamily="34" charset="0"/>
              </a:rPr>
              <a:t> </a:t>
            </a:r>
            <a:endParaRPr lang="zh-CN" altLang="en-US" b="1" dirty="0">
              <a:latin typeface="Arial" panose="020B0604020202020204" pitchFamily="34" charset="0"/>
            </a:endParaRPr>
          </a:p>
        </p:txBody>
      </p:sp>
      <p:sp>
        <p:nvSpPr>
          <p:cNvPr id="1048762" name="矩形 56326"/>
          <p:cNvSpPr/>
          <p:nvPr/>
        </p:nvSpPr>
        <p:spPr>
          <a:xfrm>
            <a:off x="6011863" y="2926873"/>
            <a:ext cx="2621280" cy="574042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zh-CN" altLang="en-US" sz="3200" b="1" dirty="0">
                <a:solidFill>
                  <a:srgbClr val="FF00FF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责问（不满）</a:t>
            </a:r>
            <a:r>
              <a:rPr lang="zh-CN" altLang="en-US" sz="3200" b="1" dirty="0">
                <a:latin typeface="黑体" panose="02010600030101010101" pitchFamily="2" charset="-122"/>
                <a:ea typeface="黑体" panose="02010600030101010101" pitchFamily="2" charset="-122"/>
              </a:rPr>
              <a:t> </a:t>
            </a:r>
            <a:endParaRPr lang="zh-CN" altLang="en-US" sz="3200" b="1" dirty="0"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048763" name="矩形 56327"/>
          <p:cNvSpPr/>
          <p:nvPr/>
        </p:nvSpPr>
        <p:spPr>
          <a:xfrm>
            <a:off x="323850" y="3720624"/>
            <a:ext cx="3510281" cy="51054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en-US" altLang="zh-CN" b="1" dirty="0">
                <a:latin typeface="Arial" panose="020B0604020202020204" pitchFamily="34" charset="0"/>
              </a:rPr>
              <a:t>②</a:t>
            </a:r>
            <a:r>
              <a:rPr lang="zh-CN" altLang="en-US" b="1" dirty="0">
                <a:latin typeface="Arial" panose="020B0604020202020204" pitchFamily="34" charset="0"/>
              </a:rPr>
              <a:t>．</a:t>
            </a:r>
            <a:r>
              <a:rPr lang="zh-CN" altLang="en-US" b="1" dirty="0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“尔安敢轻吾射？</a:t>
            </a:r>
            <a:r>
              <a:rPr lang="zh-CN" altLang="en-US" b="1" dirty="0">
                <a:latin typeface="黑体" panose="02010600030101010101" pitchFamily="2" charset="-122"/>
                <a:ea typeface="黑体" panose="02010600030101010101" pitchFamily="2" charset="-122"/>
              </a:rPr>
              <a:t> </a:t>
            </a:r>
            <a:endParaRPr lang="zh-CN" altLang="en-US" b="1" dirty="0"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048764" name="矩形 56328"/>
          <p:cNvSpPr/>
          <p:nvPr/>
        </p:nvSpPr>
        <p:spPr>
          <a:xfrm>
            <a:off x="6011863" y="3719036"/>
            <a:ext cx="2621280" cy="574041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zh-CN" altLang="en-US" sz="3200" b="1" dirty="0">
                <a:solidFill>
                  <a:srgbClr val="FF00FF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忿然（恼怒</a:t>
            </a:r>
            <a:r>
              <a:rPr lang="zh-CN" altLang="en-US" sz="3200" b="1" dirty="0">
                <a:latin typeface="黑体" panose="02010600030101010101" pitchFamily="2" charset="-122"/>
                <a:ea typeface="黑体" panose="02010600030101010101" pitchFamily="2" charset="-122"/>
              </a:rPr>
              <a:t>） </a:t>
            </a:r>
            <a:endParaRPr lang="zh-CN" altLang="en-US" sz="3200" b="1" dirty="0"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048765" name="矩形 56329"/>
          <p:cNvSpPr/>
          <p:nvPr/>
        </p:nvSpPr>
        <p:spPr>
          <a:xfrm>
            <a:off x="323850" y="4365625"/>
            <a:ext cx="3398838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b="1" dirty="0">
                <a:latin typeface="Arial" panose="020B0604020202020204" pitchFamily="34" charset="0"/>
              </a:rPr>
              <a:t>③</a:t>
            </a:r>
            <a:r>
              <a:rPr lang="zh-CN" altLang="en-US" b="1" dirty="0">
                <a:latin typeface="Arial" panose="020B0604020202020204" pitchFamily="34" charset="0"/>
              </a:rPr>
              <a:t>．</a:t>
            </a:r>
            <a:r>
              <a:rPr lang="zh-CN" altLang="en-US" b="1" dirty="0">
                <a:solidFill>
                  <a:srgbClr val="0000FF"/>
                </a:solidFill>
                <a:latin typeface="Arial" panose="020B0604020202020204" pitchFamily="34" charset="0"/>
                <a:ea typeface="黑体" panose="02010600030101010101" pitchFamily="2" charset="-122"/>
              </a:rPr>
              <a:t>康肃笑而遣之．</a:t>
            </a:r>
            <a:endParaRPr lang="zh-CN" altLang="en-US" b="1" dirty="0">
              <a:solidFill>
                <a:srgbClr val="0000FF"/>
              </a:solidFill>
              <a:latin typeface="Arial" panose="020B0604020202020204" pitchFamily="34" charset="0"/>
              <a:ea typeface="黑体" panose="02010600030101010101" pitchFamily="2" charset="-122"/>
            </a:endParaRPr>
          </a:p>
        </p:txBody>
      </p:sp>
      <p:sp>
        <p:nvSpPr>
          <p:cNvPr id="1048766" name="矩形 56330"/>
          <p:cNvSpPr/>
          <p:nvPr/>
        </p:nvSpPr>
        <p:spPr>
          <a:xfrm>
            <a:off x="5983288" y="4439761"/>
            <a:ext cx="2621280" cy="574041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zh-CN" altLang="en-US" sz="3200" b="1" dirty="0">
                <a:solidFill>
                  <a:srgbClr val="FF00FF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笑着（赞叹）</a:t>
            </a:r>
            <a:r>
              <a:rPr lang="zh-CN" altLang="en-US" sz="3200" b="1" dirty="0">
                <a:latin typeface="黑体" panose="02010600030101010101" pitchFamily="2" charset="-122"/>
                <a:ea typeface="黑体" panose="02010600030101010101" pitchFamily="2" charset="-122"/>
              </a:rPr>
              <a:t> </a:t>
            </a:r>
            <a:endParaRPr lang="zh-CN" altLang="en-US" sz="3200" b="1" dirty="0"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048767" name="文本框 56331"/>
          <p:cNvSpPr txBox="1"/>
          <p:nvPr/>
        </p:nvSpPr>
        <p:spPr>
          <a:xfrm>
            <a:off x="323850" y="5300663"/>
            <a:ext cx="1223963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b="1" dirty="0">
                <a:latin typeface="Arial" panose="020B0604020202020204" pitchFamily="34" charset="0"/>
              </a:rPr>
              <a:t>原因</a:t>
            </a:r>
            <a:endParaRPr lang="zh-CN" altLang="en-US" sz="3600" b="1" dirty="0">
              <a:latin typeface="Arial" panose="020B0604020202020204" pitchFamily="34" charset="0"/>
            </a:endParaRPr>
          </a:p>
        </p:txBody>
      </p:sp>
      <p:sp>
        <p:nvSpPr>
          <p:cNvPr id="1048768" name="矩形 56332"/>
          <p:cNvSpPr/>
          <p:nvPr/>
        </p:nvSpPr>
        <p:spPr>
          <a:xfrm>
            <a:off x="1411288" y="5234305"/>
            <a:ext cx="7498081" cy="105664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zh-CN" altLang="en-US" sz="3200" b="1" dirty="0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他看到卖油翁有如此高超的酌油技术</a:t>
            </a:r>
            <a:endParaRPr lang="zh-CN" altLang="en-US" sz="3200" b="1" dirty="0">
              <a:solidFill>
                <a:srgbClr val="0000FF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r>
              <a:rPr lang="zh-CN" altLang="en-US" sz="3200" b="1" dirty="0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却并未骄傲自满．认识到了自己的不足． </a:t>
            </a:r>
            <a:endParaRPr lang="zh-CN" altLang="en-US" sz="3200" b="1" dirty="0">
              <a:solidFill>
                <a:srgbClr val="0000FF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58">
                                            <p:txEl>
                                              <p:charRg st="0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048758">
                                            <p:txEl>
                                              <p:charRg st="0" end="2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0487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0487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10487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10487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2" dur="500"/>
                                        <p:tgtEl>
                                          <p:spTgt spid="10487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7" dur="500"/>
                                        <p:tgtEl>
                                          <p:spTgt spid="10487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2" dur="500"/>
                                        <p:tgtEl>
                                          <p:spTgt spid="10487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7" dur="500"/>
                                        <p:tgtEl>
                                          <p:spTgt spid="10487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2" dur="500"/>
                                        <p:tgtEl>
                                          <p:spTgt spid="10487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0487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0487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758" grpId="0" build="p"/>
      <p:bldP spid="1048759" grpId="0"/>
      <p:bldP spid="1048760" grpId="0"/>
      <p:bldP spid="1048761" grpId="0"/>
      <p:bldP spid="1048762" grpId="0"/>
      <p:bldP spid="1048763" grpId="0"/>
      <p:bldP spid="1048764" grpId="0"/>
      <p:bldP spid="1048765" grpId="0"/>
      <p:bldP spid="1048766" grpId="0"/>
      <p:bldP spid="1048767" grpId="0"/>
      <p:bldP spid="104876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68" name=""/>
        <p:cNvGrpSpPr/>
        <p:nvPr/>
      </p:nvGrpSpPr>
      <p:grpSpPr/>
      <p:sp>
        <p:nvSpPr>
          <p:cNvPr id="1048769" name="矩形 57347"/>
          <p:cNvSpPr/>
          <p:nvPr/>
        </p:nvSpPr>
        <p:spPr>
          <a:xfrm>
            <a:off x="539750" y="300038"/>
            <a:ext cx="7324725" cy="579437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en-US" altLang="zh-CN" sz="3200" b="1" dirty="0"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r>
              <a:rPr lang="zh-CN" altLang="en-US" sz="3200" b="1" dirty="0">
                <a:latin typeface="黑体" panose="02010600030101010101" pitchFamily="2" charset="-122"/>
                <a:ea typeface="黑体" panose="02010600030101010101" pitchFamily="2" charset="-122"/>
              </a:rPr>
              <a:t>、卖油翁的故事提示了一个什么道理？</a:t>
            </a:r>
            <a:endParaRPr lang="zh-CN" altLang="en-US" sz="3200" b="1" dirty="0"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048770" name="矩形 57348"/>
          <p:cNvSpPr/>
          <p:nvPr/>
        </p:nvSpPr>
        <p:spPr>
          <a:xfrm>
            <a:off x="1116013" y="1079817"/>
            <a:ext cx="6456681" cy="1158241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en-US" altLang="zh-CN" sz="3600" b="1" dirty="0">
                <a:solidFill>
                  <a:srgbClr val="0000FF"/>
                </a:solidFill>
                <a:latin typeface="Arial" panose="020B0604020202020204" pitchFamily="34" charset="0"/>
                <a:ea typeface="隶书" panose="02010509060101010101" pitchFamily="49" charset="-122"/>
              </a:rPr>
              <a:t>“</a:t>
            </a:r>
            <a:r>
              <a:rPr lang="zh-CN" altLang="en-US" sz="3600" b="1" dirty="0">
                <a:solidFill>
                  <a:srgbClr val="FF0066"/>
                </a:solidFill>
                <a:latin typeface="Arial" panose="020B0604020202020204" pitchFamily="34" charset="0"/>
                <a:ea typeface="隶书" panose="02010509060101010101" pitchFamily="49" charset="-122"/>
              </a:rPr>
              <a:t>熟能生巧</a:t>
            </a:r>
            <a:r>
              <a:rPr lang="zh-CN" altLang="en-US" sz="3600" b="1" dirty="0">
                <a:solidFill>
                  <a:srgbClr val="0000FF"/>
                </a:solidFill>
                <a:latin typeface="Arial" panose="020B0604020202020204" pitchFamily="34" charset="0"/>
                <a:ea typeface="隶书" panose="02010509060101010101" pitchFamily="49" charset="-122"/>
              </a:rPr>
              <a:t>”，即使有什么长处也</a:t>
            </a:r>
            <a:endParaRPr lang="zh-CN" altLang="en-US" sz="3600" b="1" dirty="0">
              <a:solidFill>
                <a:srgbClr val="0000FF"/>
              </a:solidFill>
              <a:latin typeface="Arial" panose="020B0604020202020204" pitchFamily="34" charset="0"/>
              <a:ea typeface="隶书" panose="02010509060101010101" pitchFamily="49" charset="-122"/>
            </a:endParaRPr>
          </a:p>
          <a:p>
            <a:r>
              <a:rPr lang="zh-CN" altLang="en-US" sz="3600" b="1" dirty="0">
                <a:solidFill>
                  <a:srgbClr val="0000FF"/>
                </a:solidFill>
                <a:latin typeface="Arial" panose="020B0604020202020204" pitchFamily="34" charset="0"/>
                <a:ea typeface="隶书" panose="02010509060101010101" pitchFamily="49" charset="-122"/>
              </a:rPr>
              <a:t>不应该自以为是，骄傲自满。</a:t>
            </a:r>
            <a:endParaRPr lang="zh-CN" altLang="en-US" sz="3600" b="1" dirty="0">
              <a:solidFill>
                <a:srgbClr val="0000FF"/>
              </a:solidFill>
              <a:latin typeface="Arial" panose="020B0604020202020204" pitchFamily="34" charset="0"/>
              <a:ea typeface="隶书" panose="02010509060101010101" pitchFamily="49" charset="-122"/>
            </a:endParaRPr>
          </a:p>
        </p:txBody>
      </p:sp>
      <p:sp>
        <p:nvSpPr>
          <p:cNvPr id="1048771" name="矩形 57349"/>
          <p:cNvSpPr/>
          <p:nvPr/>
        </p:nvSpPr>
        <p:spPr>
          <a:xfrm>
            <a:off x="323850" y="2852738"/>
            <a:ext cx="8548688" cy="106680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en-US" altLang="zh-CN" sz="3200" b="1" dirty="0"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r>
              <a:rPr lang="zh-CN" altLang="en-US" sz="3200" b="1" dirty="0">
                <a:latin typeface="黑体" panose="02010600030101010101" pitchFamily="2" charset="-122"/>
                <a:ea typeface="黑体" panose="02010600030101010101" pitchFamily="2" charset="-122"/>
              </a:rPr>
              <a:t>．文中写了陈尧咨和卖油翁两人，你认为主要</a:t>
            </a:r>
            <a:endParaRPr lang="zh-CN" altLang="en-US" sz="3200" b="1" dirty="0"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r>
              <a:rPr lang="zh-CN" altLang="en-US" sz="3200" b="1" dirty="0">
                <a:latin typeface="黑体" panose="02010600030101010101" pitchFamily="2" charset="-122"/>
                <a:ea typeface="黑体" panose="02010600030101010101" pitchFamily="2" charset="-122"/>
              </a:rPr>
              <a:t>　 人物是谁？为什么？</a:t>
            </a:r>
            <a:endParaRPr lang="zh-CN" altLang="en-US" sz="3200" b="1" dirty="0"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048772" name="矩形 57350"/>
          <p:cNvSpPr/>
          <p:nvPr/>
        </p:nvSpPr>
        <p:spPr>
          <a:xfrm>
            <a:off x="900113" y="4165917"/>
            <a:ext cx="6913881" cy="1158241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zh-CN" altLang="en-US" sz="3600" b="1" dirty="0">
                <a:solidFill>
                  <a:srgbClr val="FF0066"/>
                </a:solidFill>
                <a:latin typeface="Arial" panose="020B0604020202020204" pitchFamily="34" charset="0"/>
                <a:ea typeface="隶书" panose="02010509060101010101" pitchFamily="49" charset="-122"/>
              </a:rPr>
              <a:t>卖油翁</a:t>
            </a:r>
            <a:r>
              <a:rPr lang="zh-CN" altLang="en-US" sz="3600" b="1" dirty="0">
                <a:solidFill>
                  <a:srgbClr val="0000FF"/>
                </a:solidFill>
                <a:latin typeface="Arial" panose="020B0604020202020204" pitchFamily="34" charset="0"/>
                <a:ea typeface="隶书" panose="02010509060101010101" pitchFamily="49" charset="-122"/>
              </a:rPr>
              <a:t>：课文是通过卖油翁酌油</a:t>
            </a:r>
            <a:endParaRPr lang="zh-CN" altLang="en-US" sz="3600" b="1" dirty="0">
              <a:solidFill>
                <a:srgbClr val="0000FF"/>
              </a:solidFill>
              <a:latin typeface="Arial" panose="020B0604020202020204" pitchFamily="34" charset="0"/>
              <a:ea typeface="隶书" panose="02010509060101010101" pitchFamily="49" charset="-122"/>
            </a:endParaRPr>
          </a:p>
          <a:p>
            <a:r>
              <a:rPr lang="zh-CN" altLang="en-US" sz="3600" b="1" dirty="0">
                <a:solidFill>
                  <a:srgbClr val="0000FF"/>
                </a:solidFill>
                <a:latin typeface="Arial" panose="020B0604020202020204" pitchFamily="34" charset="0"/>
                <a:ea typeface="隶书" panose="02010509060101010101" pitchFamily="49" charset="-122"/>
              </a:rPr>
              <a:t>技艺来说明“熟能生巧”的道理的。</a:t>
            </a:r>
            <a:endParaRPr lang="zh-CN" altLang="en-US" sz="3600" b="1" dirty="0">
              <a:solidFill>
                <a:srgbClr val="0000FF"/>
              </a:solidFill>
              <a:latin typeface="Arial" panose="020B0604020202020204" pitchFamily="34" charset="0"/>
              <a:ea typeface="隶书" panose="02010509060101010101" pitchFamily="49" charset="-122"/>
            </a:endParaRP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0487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7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487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9" dur="500"/>
                                        <p:tgtEl>
                                          <p:spTgt spid="10487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7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>
                                      <p:cBhvr>
                                        <p:cTn id="2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0487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769" grpId="0"/>
      <p:bldP spid="1048770" grpId="0"/>
      <p:bldP spid="1048771" grpId="0"/>
      <p:bldP spid="104877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69" name=""/>
        <p:cNvGrpSpPr/>
        <p:nvPr/>
      </p:nvGrpSpPr>
      <p:grpSpPr/>
      <p:sp>
        <p:nvSpPr>
          <p:cNvPr id="1048773" name="矩形 58371"/>
          <p:cNvSpPr/>
          <p:nvPr/>
        </p:nvSpPr>
        <p:spPr>
          <a:xfrm>
            <a:off x="323850" y="404813"/>
            <a:ext cx="8548688" cy="579437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en-US" altLang="zh-CN" sz="3200" b="1" dirty="0">
                <a:latin typeface="黑体" panose="02010600030101010101" pitchFamily="2" charset="-122"/>
                <a:ea typeface="黑体" panose="02010600030101010101" pitchFamily="2" charset="-122"/>
              </a:rPr>
              <a:t>7</a:t>
            </a:r>
            <a:r>
              <a:rPr lang="zh-CN" altLang="en-US" sz="3200" b="1" dirty="0">
                <a:latin typeface="黑体" panose="02010600030101010101" pitchFamily="2" charset="-122"/>
                <a:ea typeface="黑体" panose="02010600030101010101" pitchFamily="2" charset="-122"/>
              </a:rPr>
              <a:t>、说说文中两个人物给你留下了怎样的印象？</a:t>
            </a:r>
            <a:endParaRPr lang="zh-CN" altLang="en-US" sz="3200" b="1" dirty="0"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048774" name="矩形 58372"/>
          <p:cNvSpPr/>
          <p:nvPr/>
        </p:nvSpPr>
        <p:spPr>
          <a:xfrm>
            <a:off x="743903" y="1387793"/>
            <a:ext cx="1612900" cy="579437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zh-CN" altLang="en-US" sz="3200" b="1" dirty="0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陈尧咨</a:t>
            </a:r>
            <a:r>
              <a:rPr lang="zh-CN" altLang="en-US" sz="3200" b="1" dirty="0">
                <a:latin typeface="黑体" panose="02010600030101010101" pitchFamily="2" charset="-122"/>
                <a:ea typeface="黑体" panose="02010600030101010101" pitchFamily="2" charset="-122"/>
              </a:rPr>
              <a:t> </a:t>
            </a:r>
            <a:endParaRPr lang="zh-CN" altLang="en-US" sz="3200" b="1" dirty="0"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048775" name="矩形 58373"/>
          <p:cNvSpPr/>
          <p:nvPr/>
        </p:nvSpPr>
        <p:spPr>
          <a:xfrm>
            <a:off x="468313" y="3139123"/>
            <a:ext cx="1612900" cy="579437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zh-CN" altLang="en-US" sz="3200" b="1" dirty="0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卖油翁</a:t>
            </a:r>
            <a:r>
              <a:rPr lang="zh-CN" altLang="en-US" sz="3200" b="1" dirty="0">
                <a:latin typeface="黑体" panose="02010600030101010101" pitchFamily="2" charset="-122"/>
                <a:ea typeface="黑体" panose="02010600030101010101" pitchFamily="2" charset="-122"/>
              </a:rPr>
              <a:t> </a:t>
            </a:r>
            <a:endParaRPr lang="zh-CN" altLang="en-US" sz="3200" b="1" dirty="0"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048776" name="矩形 58374"/>
          <p:cNvSpPr/>
          <p:nvPr/>
        </p:nvSpPr>
        <p:spPr>
          <a:xfrm>
            <a:off x="744220" y="2075974"/>
            <a:ext cx="753237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zh-CN" altLang="en-US" sz="3200" b="1" dirty="0">
                <a:solidFill>
                  <a:srgbClr val="FF3300"/>
                </a:solidFill>
                <a:latin typeface="Arial" panose="020B0604020202020204" pitchFamily="34" charset="0"/>
                <a:ea typeface="隶书" panose="02010509060101010101" pitchFamily="49" charset="-122"/>
              </a:rPr>
              <a:t>自命不凡，傲慢，暴躁但也能知错就改。</a:t>
            </a:r>
            <a:endParaRPr lang="zh-CN" altLang="en-US" sz="3200" b="1" dirty="0">
              <a:solidFill>
                <a:srgbClr val="FF3300"/>
              </a:solidFill>
              <a:latin typeface="Arial" panose="020B0604020202020204" pitchFamily="34" charset="0"/>
              <a:ea typeface="隶书" panose="02010509060101010101" pitchFamily="49" charset="-122"/>
            </a:endParaRPr>
          </a:p>
        </p:txBody>
      </p:sp>
      <p:sp>
        <p:nvSpPr>
          <p:cNvPr id="1048777" name="矩形 58375"/>
          <p:cNvSpPr/>
          <p:nvPr/>
        </p:nvSpPr>
        <p:spPr>
          <a:xfrm>
            <a:off x="2081213" y="3139599"/>
            <a:ext cx="5899150" cy="107632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zh-CN" altLang="en-US" sz="3200" b="1" dirty="0">
                <a:solidFill>
                  <a:srgbClr val="FF3300"/>
                </a:solidFill>
                <a:latin typeface="Arial" panose="020B0604020202020204" pitchFamily="34" charset="0"/>
                <a:ea typeface="隶书" panose="02010509060101010101" pitchFamily="49" charset="-122"/>
              </a:rPr>
              <a:t>沉着自信、不动声色、技艺高超</a:t>
            </a:r>
            <a:endParaRPr lang="zh-CN" altLang="en-US" sz="3200" b="1" dirty="0">
              <a:solidFill>
                <a:srgbClr val="FF3300"/>
              </a:solidFill>
              <a:latin typeface="Arial" panose="020B0604020202020204" pitchFamily="34" charset="0"/>
              <a:ea typeface="隶书" panose="02010509060101010101" pitchFamily="49" charset="-122"/>
            </a:endParaRPr>
          </a:p>
          <a:p>
            <a:r>
              <a:rPr lang="zh-CN" altLang="en-US" sz="3200" b="1" dirty="0">
                <a:solidFill>
                  <a:srgbClr val="FF3300"/>
                </a:solidFill>
                <a:latin typeface="Arial" panose="020B0604020202020204" pitchFamily="34" charset="0"/>
                <a:ea typeface="隶书" panose="02010509060101010101" pitchFamily="49" charset="-122"/>
              </a:rPr>
              <a:t>谦逊淳朴，具有长者风度。</a:t>
            </a:r>
            <a:endParaRPr lang="zh-CN" altLang="en-US" sz="3200" b="1" dirty="0">
              <a:solidFill>
                <a:srgbClr val="FF3300"/>
              </a:solidFill>
              <a:latin typeface="Arial" panose="020B0604020202020204" pitchFamily="34" charset="0"/>
              <a:ea typeface="隶书" panose="02010509060101010101" pitchFamily="49" charset="-122"/>
            </a:endParaRP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487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487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0487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4" dur="500"/>
                                        <p:tgtEl>
                                          <p:spTgt spid="10487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487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487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" dur="1000"/>
                                        <p:tgtEl>
                                          <p:spTgt spid="10487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6" dur="500"/>
                                        <p:tgtEl>
                                          <p:spTgt spid="10487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0487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0487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3" dur="1000"/>
                                        <p:tgtEl>
                                          <p:spTgt spid="10487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773" grpId="0"/>
      <p:bldP spid="1048774" grpId="0"/>
      <p:bldP spid="1048775" grpId="0"/>
      <p:bldP spid="1048776" grpId="0"/>
      <p:bldP spid="1048777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70" name=""/>
        <p:cNvGrpSpPr/>
        <p:nvPr/>
      </p:nvGrpSpPr>
      <p:grpSpPr/>
      <p:sp>
        <p:nvSpPr>
          <p:cNvPr id="1048780" name="文本占位符 59394"/>
          <p:cNvSpPr>
            <a:spLocks noGrp="1"/>
          </p:cNvSpPr>
          <p:nvPr>
            <p:ph type="body" idx="1"/>
          </p:nvPr>
        </p:nvSpPr>
        <p:spPr>
          <a:xfrm>
            <a:off x="468313" y="404813"/>
            <a:ext cx="7715250" cy="1181100"/>
          </a:xfrm>
        </p:spPr>
        <p:txBody>
          <a:bodyPr/>
          <a:p>
            <a:r>
              <a:rPr lang="en-US" altLang="zh-CN" sz="3800" b="1" dirty="0"/>
              <a:t>8</a:t>
            </a:r>
            <a:r>
              <a:rPr lang="zh-CN" altLang="en-US" sz="3800" b="1" dirty="0"/>
              <a:t>．作者塑造人物形象时，主要运     用了什么手法？有什么作用</a:t>
            </a:r>
            <a:r>
              <a:rPr lang="en-US" altLang="zh-CN" sz="3800" b="1" dirty="0"/>
              <a:t>?</a:t>
            </a:r>
            <a:r>
              <a:rPr lang="en-US" altLang="zh-CN" sz="3400" b="1" dirty="0"/>
              <a:t> </a:t>
            </a:r>
            <a:endParaRPr lang="en-US" altLang="zh-CN" sz="3400" b="1" dirty="0"/>
          </a:p>
        </p:txBody>
      </p:sp>
      <p:sp>
        <p:nvSpPr>
          <p:cNvPr id="1048781" name="矩形 59395"/>
          <p:cNvSpPr/>
          <p:nvPr/>
        </p:nvSpPr>
        <p:spPr>
          <a:xfrm>
            <a:off x="611188" y="3716338"/>
            <a:ext cx="7042150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zh-CN" altLang="en-US" sz="3600" b="1" dirty="0">
                <a:solidFill>
                  <a:srgbClr val="CC3300"/>
                </a:solidFill>
                <a:latin typeface="Arial" panose="020B0604020202020204" pitchFamily="34" charset="0"/>
                <a:ea typeface="华文隶书" panose="02010800040101010101" pitchFamily="2" charset="-122"/>
              </a:rPr>
              <a:t>使人物形象鲜明生动，具体可感。</a:t>
            </a:r>
            <a:endParaRPr lang="zh-CN" altLang="en-US" sz="3600" b="1" dirty="0">
              <a:solidFill>
                <a:srgbClr val="CC3300"/>
              </a:solidFill>
              <a:latin typeface="Arial" panose="020B0604020202020204" pitchFamily="34" charset="0"/>
              <a:ea typeface="华文隶书" panose="02010800040101010101" pitchFamily="2" charset="-122"/>
            </a:endParaRPr>
          </a:p>
        </p:txBody>
      </p:sp>
      <p:sp>
        <p:nvSpPr>
          <p:cNvPr id="1048782" name="矩形 59396"/>
          <p:cNvSpPr/>
          <p:nvPr/>
        </p:nvSpPr>
        <p:spPr>
          <a:xfrm>
            <a:off x="323850" y="1844675"/>
            <a:ext cx="1816100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黑体" panose="02010600030101010101" pitchFamily="2" charset="-122"/>
              </a:rPr>
              <a:t>语言描写</a:t>
            </a:r>
            <a:endParaRPr lang="zh-CN" altLang="en-US" sz="3200" b="1" dirty="0">
              <a:solidFill>
                <a:srgbClr val="0000FF"/>
              </a:solidFill>
              <a:latin typeface="Arial" panose="020B0604020202020204" pitchFamily="34" charset="0"/>
              <a:ea typeface="黑体" panose="02010600030101010101" pitchFamily="2" charset="-122"/>
            </a:endParaRPr>
          </a:p>
        </p:txBody>
      </p:sp>
      <p:sp>
        <p:nvSpPr>
          <p:cNvPr id="1048783" name="矩形 59397"/>
          <p:cNvSpPr/>
          <p:nvPr/>
        </p:nvSpPr>
        <p:spPr>
          <a:xfrm>
            <a:off x="395288" y="2565400"/>
            <a:ext cx="1816100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黑体" panose="02010600030101010101" pitchFamily="2" charset="-122"/>
              </a:rPr>
              <a:t>动作描写</a:t>
            </a:r>
            <a:endParaRPr lang="zh-CN" altLang="en-US" sz="3200" b="1" dirty="0">
              <a:solidFill>
                <a:srgbClr val="0000FF"/>
              </a:solidFill>
              <a:latin typeface="Arial" panose="020B0604020202020204" pitchFamily="34" charset="0"/>
              <a:ea typeface="黑体" panose="02010600030101010101" pitchFamily="2" charset="-122"/>
            </a:endParaRPr>
          </a:p>
        </p:txBody>
      </p:sp>
      <p:sp>
        <p:nvSpPr>
          <p:cNvPr id="1048784" name="矩形 59398"/>
          <p:cNvSpPr/>
          <p:nvPr/>
        </p:nvSpPr>
        <p:spPr>
          <a:xfrm>
            <a:off x="4427538" y="1844675"/>
            <a:ext cx="1816100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黑体" panose="02010600030101010101" pitchFamily="2" charset="-122"/>
              </a:rPr>
              <a:t>神态描写</a:t>
            </a:r>
            <a:endParaRPr lang="zh-CN" altLang="en-US" sz="3200" b="1" dirty="0">
              <a:solidFill>
                <a:srgbClr val="0000FF"/>
              </a:solidFill>
              <a:latin typeface="Arial" panose="020B0604020202020204" pitchFamily="34" charset="0"/>
              <a:ea typeface="黑体" panose="02010600030101010101" pitchFamily="2" charset="-122"/>
            </a:endParaRPr>
          </a:p>
        </p:txBody>
      </p:sp>
      <p:sp>
        <p:nvSpPr>
          <p:cNvPr id="1048785" name="矩形 59399"/>
          <p:cNvSpPr/>
          <p:nvPr/>
        </p:nvSpPr>
        <p:spPr>
          <a:xfrm>
            <a:off x="4284663" y="2565400"/>
            <a:ext cx="2622550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黑体" panose="02010600030101010101" pitchFamily="2" charset="-122"/>
              </a:rPr>
              <a:t>对比衬托手法</a:t>
            </a:r>
            <a:endParaRPr lang="zh-CN" altLang="en-US" sz="3200" b="1" dirty="0">
              <a:solidFill>
                <a:srgbClr val="0000FF"/>
              </a:solidFill>
              <a:latin typeface="Arial" panose="020B0604020202020204" pitchFamily="34" charset="0"/>
              <a:ea typeface="黑体" panose="02010600030101010101" pitchFamily="2" charset="-122"/>
            </a:endParaRPr>
          </a:p>
        </p:txBody>
      </p:sp>
      <p:sp>
        <p:nvSpPr>
          <p:cNvPr id="1048786" name="左大括号 59401"/>
          <p:cNvSpPr/>
          <p:nvPr/>
        </p:nvSpPr>
        <p:spPr>
          <a:xfrm rot="16200000">
            <a:off x="2951163" y="2095500"/>
            <a:ext cx="431800" cy="2808288"/>
          </a:xfrm>
          <a:prstGeom prst="leftBrace">
            <a:avLst>
              <a:gd name="adj1" fmla="val 54197"/>
              <a:gd name="adj2" fmla="val 50000"/>
            </a:avLst>
          </a:prstGeom>
          <a:noFill/>
          <a:ln w="571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048787" name="文本框 59402"/>
          <p:cNvSpPr txBox="1"/>
          <p:nvPr/>
        </p:nvSpPr>
        <p:spPr>
          <a:xfrm>
            <a:off x="468313" y="4437063"/>
            <a:ext cx="240030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3600" b="1" dirty="0">
                <a:latin typeface="Arial" panose="020B0604020202020204" pitchFamily="34" charset="0"/>
              </a:rPr>
              <a:t>9.</a:t>
            </a:r>
            <a:r>
              <a:rPr lang="zh-CN" altLang="en-US" sz="3600" b="1" dirty="0">
                <a:latin typeface="Arial" panose="020B0604020202020204" pitchFamily="34" charset="0"/>
              </a:rPr>
              <a:t>中心主题</a:t>
            </a:r>
            <a:endParaRPr lang="zh-CN" altLang="en-US" sz="3600" b="1" dirty="0">
              <a:latin typeface="Arial" panose="020B0604020202020204" pitchFamily="34" charset="0"/>
            </a:endParaRPr>
          </a:p>
        </p:txBody>
      </p:sp>
      <p:sp>
        <p:nvSpPr>
          <p:cNvPr id="1048788" name="文本框 59403"/>
          <p:cNvSpPr txBox="1"/>
          <p:nvPr/>
        </p:nvSpPr>
        <p:spPr>
          <a:xfrm>
            <a:off x="323850" y="5084763"/>
            <a:ext cx="8053705" cy="107632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黑体" panose="02010600030101010101" pitchFamily="2" charset="-122"/>
              </a:rPr>
              <a:t>本文通过卖油翁酌油和陈尧咨善射的故事，</a:t>
            </a:r>
            <a:endParaRPr lang="zh-CN" altLang="en-US" sz="3200" b="1" dirty="0">
              <a:solidFill>
                <a:srgbClr val="0000FF"/>
              </a:solidFill>
              <a:latin typeface="Arial" panose="020B0604020202020204" pitchFamily="34" charset="0"/>
              <a:ea typeface="黑体" panose="02010600030101010101" pitchFamily="2" charset="-122"/>
            </a:endParaRPr>
          </a:p>
          <a:p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黑体" panose="02010600030101010101" pitchFamily="2" charset="-122"/>
              </a:rPr>
              <a:t>生动形象地告诉了我们</a:t>
            </a:r>
            <a:r>
              <a:rPr lang="zh-CN" altLang="en-US" sz="3200" b="1" u="sng" dirty="0">
                <a:solidFill>
                  <a:schemeClr val="tx1"/>
                </a:solidFill>
                <a:latin typeface="Arial" panose="020B0604020202020204" pitchFamily="34" charset="0"/>
                <a:ea typeface="黑体" panose="02010600030101010101" pitchFamily="2" charset="-122"/>
              </a:rPr>
              <a:t>勤学苦练、熟能生巧</a:t>
            </a:r>
            <a:r>
              <a:rPr lang="en-US" altLang="zh-CN" sz="3200" b="1" u="sng" dirty="0">
                <a:solidFill>
                  <a:schemeClr val="tx1"/>
                </a:solidFill>
                <a:latin typeface="Arial" panose="020B0604020202020204" pitchFamily="34" charset="0"/>
                <a:ea typeface="黑体" panose="02010600030101010101" pitchFamily="2" charset="-122"/>
              </a:rPr>
              <a:t>.</a:t>
            </a:r>
            <a:endParaRPr lang="en-US" altLang="zh-CN" sz="3200" b="1" u="sng" dirty="0">
              <a:solidFill>
                <a:schemeClr val="tx1"/>
              </a:solidFill>
              <a:latin typeface="Arial" panose="020B0604020202020204" pitchFamily="34" charset="0"/>
              <a:ea typeface="黑体" panose="02010600030101010101" pitchFamily="2" charset="-122"/>
            </a:endParaRP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0487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0487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0487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10487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487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0487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3" dur="2000"/>
                                        <p:tgtEl>
                                          <p:spTgt spid="10487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8" dur="500"/>
                                        <p:tgtEl>
                                          <p:spTgt spid="10487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3" presetClass="entr" presetSubtype="32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4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out)">
                                      <p:cBhvr>
                                        <p:cTn id="43" dur="2000"/>
                                        <p:tgtEl>
                                          <p:spTgt spid="104878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048788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FF3300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781" grpId="0"/>
      <p:bldP spid="1048782" grpId="0"/>
      <p:bldP spid="1048783" grpId="0"/>
      <p:bldP spid="1048784" grpId="0"/>
      <p:bldP spid="1048785" grpId="0"/>
      <p:bldP spid="1048787" grpId="0"/>
      <p:bldP spid="1048788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71" name=""/>
        <p:cNvGrpSpPr/>
        <p:nvPr/>
      </p:nvGrpSpPr>
      <p:grpSpPr/>
      <p:sp>
        <p:nvSpPr>
          <p:cNvPr id="1048789" name="文本占位符 60418"/>
          <p:cNvSpPr>
            <a:spLocks noGrp="1"/>
          </p:cNvSpPr>
          <p:nvPr>
            <p:ph type="body" idx="1"/>
          </p:nvPr>
        </p:nvSpPr>
        <p:spPr>
          <a:xfrm>
            <a:off x="611188" y="476250"/>
            <a:ext cx="7138987" cy="965200"/>
          </a:xfrm>
        </p:spPr>
        <p:txBody>
          <a:bodyPr/>
          <a:p>
            <a:r>
              <a:rPr lang="zh-CN" altLang="en-US" sz="4200" b="1" dirty="0"/>
              <a:t>二、拓展延伸，提高认识</a:t>
            </a:r>
            <a:endParaRPr lang="zh-CN" altLang="en-US" sz="4200" b="1" dirty="0"/>
          </a:p>
        </p:txBody>
      </p:sp>
      <p:sp>
        <p:nvSpPr>
          <p:cNvPr id="1048790" name="文本框 60419"/>
          <p:cNvSpPr txBox="1"/>
          <p:nvPr/>
        </p:nvSpPr>
        <p:spPr>
          <a:xfrm>
            <a:off x="468313" y="1484313"/>
            <a:ext cx="7816850" cy="155416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1800" dirty="0">
                <a:latin typeface="Arial" panose="020B0604020202020204" pitchFamily="34" charset="0"/>
              </a:rPr>
              <a:t> </a:t>
            </a:r>
            <a:r>
              <a:rPr lang="en-US" altLang="zh-CN" sz="3200" b="1" dirty="0">
                <a:latin typeface="Arial" panose="020B0604020202020204" pitchFamily="34" charset="0"/>
              </a:rPr>
              <a:t>1</a:t>
            </a:r>
            <a:r>
              <a:rPr lang="zh-CN" altLang="en-US" sz="3200" b="1" dirty="0">
                <a:latin typeface="Arial" panose="020B0604020202020204" pitchFamily="34" charset="0"/>
              </a:rPr>
              <a:t>、陈尧咨和卖油翁都可以算是身怀绝技，</a:t>
            </a:r>
            <a:endParaRPr lang="zh-CN" altLang="en-US" sz="3200" b="1" dirty="0">
              <a:latin typeface="Arial" panose="020B0604020202020204" pitchFamily="34" charset="0"/>
            </a:endParaRPr>
          </a:p>
          <a:p>
            <a:r>
              <a:rPr lang="zh-CN" altLang="en-US" sz="3200" b="1" dirty="0">
                <a:latin typeface="Arial" panose="020B0604020202020204" pitchFamily="34" charset="0"/>
              </a:rPr>
              <a:t>他们成功的经验是什么？你在学习、生活</a:t>
            </a:r>
            <a:endParaRPr lang="zh-CN" altLang="en-US" sz="3200" b="1" dirty="0">
              <a:latin typeface="Arial" panose="020B0604020202020204" pitchFamily="34" charset="0"/>
            </a:endParaRPr>
          </a:p>
          <a:p>
            <a:r>
              <a:rPr lang="zh-CN" altLang="en-US" sz="3200" b="1" dirty="0">
                <a:latin typeface="Arial" panose="020B0604020202020204" pitchFamily="34" charset="0"/>
              </a:rPr>
              <a:t>中有类似的体验吗？</a:t>
            </a:r>
            <a:endParaRPr lang="zh-CN" altLang="en-US" sz="3200" b="1" dirty="0">
              <a:latin typeface="Arial" panose="020B0604020202020204" pitchFamily="34" charset="0"/>
            </a:endParaRPr>
          </a:p>
        </p:txBody>
      </p:sp>
      <p:sp>
        <p:nvSpPr>
          <p:cNvPr id="1048791" name="文本框 60420"/>
          <p:cNvSpPr txBox="1"/>
          <p:nvPr/>
        </p:nvSpPr>
        <p:spPr>
          <a:xfrm>
            <a:off x="539750" y="3644900"/>
            <a:ext cx="6937375" cy="155416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3200" b="1" dirty="0">
                <a:latin typeface="Arial" panose="020B0604020202020204" pitchFamily="34" charset="0"/>
              </a:rPr>
              <a:t>2</a:t>
            </a:r>
            <a:r>
              <a:rPr lang="zh-CN" altLang="en-US" sz="3200" b="1" dirty="0">
                <a:latin typeface="Arial" panose="020B0604020202020204" pitchFamily="34" charset="0"/>
              </a:rPr>
              <a:t>、读了课文，你认为一个人应该如何</a:t>
            </a:r>
            <a:endParaRPr lang="zh-CN" altLang="en-US" sz="3200" b="1" dirty="0">
              <a:latin typeface="Arial" panose="020B0604020202020204" pitchFamily="34" charset="0"/>
            </a:endParaRPr>
          </a:p>
          <a:p>
            <a:r>
              <a:rPr lang="zh-CN" altLang="en-US" sz="3200" b="1" dirty="0">
                <a:latin typeface="Arial" panose="020B0604020202020204" pitchFamily="34" charset="0"/>
              </a:rPr>
              <a:t>看待自己和别人的长处？你由此能想</a:t>
            </a:r>
            <a:endParaRPr lang="zh-CN" altLang="en-US" sz="3200" b="1" dirty="0">
              <a:latin typeface="Arial" panose="020B0604020202020204" pitchFamily="34" charset="0"/>
            </a:endParaRPr>
          </a:p>
          <a:p>
            <a:r>
              <a:rPr lang="zh-CN" altLang="en-US" sz="3200" b="1" dirty="0">
                <a:latin typeface="Arial" panose="020B0604020202020204" pitchFamily="34" charset="0"/>
              </a:rPr>
              <a:t>起了哪些名言警句？</a:t>
            </a:r>
            <a:endParaRPr lang="zh-CN" altLang="en-US" sz="3200" b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487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487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791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72" name=""/>
        <p:cNvGrpSpPr/>
        <p:nvPr/>
      </p:nvGrpSpPr>
      <p:grpSpPr/>
      <p:sp>
        <p:nvSpPr>
          <p:cNvPr id="1048792" name="标题 65537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 sz="5000" b="1" dirty="0">
                <a:solidFill>
                  <a:srgbClr val="0000FF"/>
                </a:solidFill>
              </a:rPr>
              <a:t>名言警句</a:t>
            </a:r>
            <a:endParaRPr lang="zh-CN" altLang="en-US" sz="5000" b="1" dirty="0">
              <a:solidFill>
                <a:srgbClr val="0000FF"/>
              </a:solidFill>
            </a:endParaRPr>
          </a:p>
        </p:txBody>
      </p:sp>
      <p:sp>
        <p:nvSpPr>
          <p:cNvPr id="1048793" name="文本占位符 65538"/>
          <p:cNvSpPr>
            <a:spLocks noGrp="1"/>
          </p:cNvSpPr>
          <p:nvPr>
            <p:ph type="body" idx="1"/>
          </p:nvPr>
        </p:nvSpPr>
        <p:spPr/>
        <p:txBody>
          <a:bodyPr/>
          <a:p>
            <a:r>
              <a:rPr lang="zh-CN" altLang="en-US" sz="3400" b="1" dirty="0"/>
              <a:t>１、三人行，必有我师。择其善者而从之，其不善者而改之。</a:t>
            </a:r>
            <a:endParaRPr lang="zh-CN" altLang="en-US" sz="3400" b="1" dirty="0"/>
          </a:p>
          <a:p>
            <a:r>
              <a:rPr lang="zh-CN" altLang="en-US" sz="3400" b="1" dirty="0"/>
              <a:t>２、谦虚使人进步，骄傲使人落后。</a:t>
            </a:r>
            <a:endParaRPr lang="zh-CN" altLang="en-US" sz="3400" b="1" dirty="0"/>
          </a:p>
          <a:p>
            <a:r>
              <a:rPr lang="zh-CN" altLang="en-US" sz="3400" b="1" dirty="0"/>
              <a:t>３、取人之长，补己之短。</a:t>
            </a:r>
            <a:endParaRPr lang="zh-CN" altLang="en-US" sz="3400" b="1" dirty="0"/>
          </a:p>
          <a:p>
            <a:r>
              <a:rPr lang="zh-CN" altLang="en-US" sz="3400" b="1" dirty="0"/>
              <a:t>４、自满人十事九空，虚心人万事可成。</a:t>
            </a:r>
            <a:endParaRPr lang="zh-CN" altLang="en-US" sz="3400" b="1" dirty="0"/>
          </a:p>
        </p:txBody>
      </p:sp>
    </p:spTree>
  </p:cSld>
  <p:clrMapOvr>
    <a:masterClrMapping/>
  </p:clrMapOvr>
  <p:transition>
    <p:split orient="vert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73" name=""/>
        <p:cNvGrpSpPr/>
        <p:nvPr/>
      </p:nvGrpSpPr>
      <p:grpSpPr/>
      <p:sp>
        <p:nvSpPr>
          <p:cNvPr id="1048794" name="标题 6144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 sz="5000" b="1" dirty="0">
                <a:solidFill>
                  <a:srgbClr val="0000FF"/>
                </a:solidFill>
              </a:rPr>
              <a:t>三、课堂小结</a:t>
            </a:r>
            <a:endParaRPr lang="zh-CN" altLang="en-US" sz="5000" b="1" dirty="0">
              <a:solidFill>
                <a:srgbClr val="0000FF"/>
              </a:solidFill>
            </a:endParaRPr>
          </a:p>
        </p:txBody>
      </p:sp>
      <p:sp>
        <p:nvSpPr>
          <p:cNvPr id="1048795" name="文本占位符 61442"/>
          <p:cNvSpPr>
            <a:spLocks noGrp="1"/>
          </p:cNvSpPr>
          <p:nvPr>
            <p:ph type="body" idx="1"/>
          </p:nvPr>
        </p:nvSpPr>
        <p:spPr/>
        <p:txBody>
          <a:bodyPr/>
          <a:p>
            <a:r>
              <a:rPr lang="zh-CN" altLang="en-US" dirty="0"/>
              <a:t>　</a:t>
            </a:r>
            <a:r>
              <a:rPr lang="zh-CN" altLang="en-US" sz="3400" b="1" dirty="0"/>
              <a:t>学习了本文，我们明白了熟能生巧的道理，我们要用这个道理指导我们自己的学习，在学习上一定要勤学苦练，精益求精，决不能骄傲自满，一切基本功都是靠练出来的，苦练才能出高技。</a:t>
            </a:r>
            <a:endParaRPr lang="zh-CN" altLang="en-US" sz="3400" b="1" dirty="0"/>
          </a:p>
        </p:txBody>
      </p:sp>
    </p:spTree>
  </p:cSld>
  <p:clrMapOvr>
    <a:masterClrMapping/>
  </p:clrMapOvr>
  <p:transition>
    <p:split orient="vert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74" name=""/>
        <p:cNvGrpSpPr/>
        <p:nvPr/>
      </p:nvGrpSpPr>
      <p:grpSpPr/>
      <p:sp>
        <p:nvSpPr>
          <p:cNvPr id="1048796" name="标题 63489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 sz="6200" b="1" dirty="0">
                <a:solidFill>
                  <a:schemeClr val="tx1"/>
                </a:solidFill>
              </a:rPr>
              <a:t>附：板书设计</a:t>
            </a:r>
            <a:endParaRPr lang="zh-CN" altLang="en-US" sz="6200" b="1" dirty="0">
              <a:solidFill>
                <a:schemeClr val="tx1"/>
              </a:solidFill>
            </a:endParaRPr>
          </a:p>
        </p:txBody>
      </p:sp>
      <p:sp>
        <p:nvSpPr>
          <p:cNvPr id="1048797" name="左大括号 63496"/>
          <p:cNvSpPr/>
          <p:nvPr/>
        </p:nvSpPr>
        <p:spPr>
          <a:xfrm>
            <a:off x="827088" y="2276475"/>
            <a:ext cx="215900" cy="1512888"/>
          </a:xfrm>
          <a:prstGeom prst="leftBrace">
            <a:avLst>
              <a:gd name="adj1" fmla="val 128370"/>
              <a:gd name="adj2" fmla="val 50000"/>
            </a:avLst>
          </a:prstGeom>
          <a:noFill/>
          <a:ln w="57150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048798" name="右大括号 63497"/>
          <p:cNvSpPr/>
          <p:nvPr/>
        </p:nvSpPr>
        <p:spPr>
          <a:xfrm>
            <a:off x="6732588" y="2276475"/>
            <a:ext cx="360362" cy="1657350"/>
          </a:xfrm>
          <a:prstGeom prst="rightBrace">
            <a:avLst>
              <a:gd name="adj1" fmla="val 38326"/>
              <a:gd name="adj2" fmla="val 50000"/>
            </a:avLst>
          </a:prstGeom>
          <a:noFill/>
          <a:ln w="57150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048799" name="文本框 63498"/>
          <p:cNvSpPr txBox="1"/>
          <p:nvPr/>
        </p:nvSpPr>
        <p:spPr>
          <a:xfrm>
            <a:off x="7199313" y="2636838"/>
            <a:ext cx="1549400" cy="1223962"/>
          </a:xfrm>
          <a:prstGeom prst="rect">
            <a:avLst/>
          </a:prstGeom>
          <a:solidFill>
            <a:srgbClr val="FFFFFF"/>
          </a:solidFill>
          <a:ln w="9525">
            <a:noFill/>
          </a:ln>
        </p:spPr>
        <p:txBody>
          <a:bodyPr/>
          <a:p>
            <a:r>
              <a:rPr lang="zh-CN" altLang="en-US" sz="3600" b="1" dirty="0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熟能</a:t>
            </a:r>
            <a:endParaRPr lang="zh-CN" altLang="en-US" sz="3600" b="1" dirty="0">
              <a:solidFill>
                <a:srgbClr val="FF33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zh-CN" altLang="en-US" sz="3600" b="1" dirty="0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生巧</a:t>
            </a:r>
            <a:endParaRPr lang="zh-CN" altLang="en-US" sz="6600" b="1" dirty="0">
              <a:solidFill>
                <a:srgbClr val="FF33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048800" name="矩形 63500"/>
          <p:cNvSpPr/>
          <p:nvPr/>
        </p:nvSpPr>
        <p:spPr>
          <a:xfrm>
            <a:off x="1116013" y="1844675"/>
            <a:ext cx="5668962" cy="76200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endParaRPr lang="en-US" altLang="zh-CN" sz="1200" dirty="0">
              <a:latin typeface="Times New Roman" panose="02020603050405020304" pitchFamily="18" charset="0"/>
            </a:endParaRPr>
          </a:p>
          <a:p>
            <a:pPr eaLnBrk="0" hangingPunct="0">
              <a:buClrTx/>
            </a:pPr>
            <a:r>
              <a:rPr lang="zh-CN" altLang="en-US" sz="32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陈尧咨</a:t>
            </a:r>
            <a:r>
              <a:rPr lang="zh-CN" altLang="en-US" sz="3200" b="1" dirty="0">
                <a:latin typeface="Arial" panose="020B0604020202020204" pitchFamily="34" charset="0"/>
              </a:rPr>
              <a:t>  </a:t>
            </a:r>
            <a:r>
              <a:rPr lang="zh-CN" altLang="en-US" sz="3200" b="1" dirty="0">
                <a:latin typeface="Times New Roman" panose="02020603050405020304" pitchFamily="18" charset="0"/>
              </a:rPr>
              <a:t>善射</a:t>
            </a:r>
            <a:r>
              <a:rPr lang="zh-CN" altLang="en-US" sz="3200" b="1" dirty="0">
                <a:latin typeface="Arial" panose="020B0604020202020204" pitchFamily="34" charset="0"/>
              </a:rPr>
              <a:t>       </a:t>
            </a:r>
            <a:r>
              <a:rPr lang="zh-CN" altLang="en-US" sz="3200" b="1" dirty="0">
                <a:latin typeface="Times New Roman" panose="02020603050405020304" pitchFamily="18" charset="0"/>
              </a:rPr>
              <a:t>自矜（骄傲）</a:t>
            </a:r>
            <a:endParaRPr lang="zh-CN" altLang="en-US" sz="5400" b="1" dirty="0">
              <a:latin typeface="Times New Roman" panose="02020603050405020304" pitchFamily="18" charset="0"/>
            </a:endParaRPr>
          </a:p>
        </p:txBody>
      </p:sp>
      <p:sp>
        <p:nvSpPr>
          <p:cNvPr id="1048801" name="矩形 63501"/>
          <p:cNvSpPr/>
          <p:nvPr/>
        </p:nvSpPr>
        <p:spPr>
          <a:xfrm>
            <a:off x="141288" y="2133600"/>
            <a:ext cx="793750" cy="1800225"/>
          </a:xfrm>
          <a:prstGeom prst="rect">
            <a:avLst/>
          </a:prstGeom>
          <a:noFill/>
          <a:ln w="9525">
            <a:noFill/>
          </a:ln>
        </p:spPr>
        <p:txBody>
          <a:bodyPr vert="eaVert" anchor="ctr">
            <a:spAutoFit/>
          </a:bodyPr>
          <a:p>
            <a:r>
              <a:rPr lang="zh-CN" altLang="en-US" sz="4000" b="1" dirty="0">
                <a:solidFill>
                  <a:srgbClr val="0000FF"/>
                </a:solidFill>
                <a:latin typeface="Arial" panose="020B0604020202020204" pitchFamily="34" charset="0"/>
              </a:rPr>
              <a:t>卖油翁</a:t>
            </a:r>
            <a:endParaRPr lang="zh-CN" altLang="en-US" sz="4000" b="1" dirty="0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sp>
        <p:nvSpPr>
          <p:cNvPr id="1048802" name="矩形 63502"/>
          <p:cNvSpPr/>
          <p:nvPr/>
        </p:nvSpPr>
        <p:spPr>
          <a:xfrm>
            <a:off x="971550" y="3500438"/>
            <a:ext cx="6030913" cy="579437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zh-CN" altLang="en-US" sz="3200" b="1" dirty="0">
                <a:solidFill>
                  <a:srgbClr val="FF3300"/>
                </a:solidFill>
                <a:latin typeface="Arial" panose="020B0604020202020204" pitchFamily="34" charset="0"/>
              </a:rPr>
              <a:t>卖油翁</a:t>
            </a:r>
            <a:r>
              <a:rPr lang="zh-CN" altLang="en-US" sz="3200" b="1" dirty="0">
                <a:latin typeface="Arial" panose="020B0604020202020204" pitchFamily="34" charset="0"/>
              </a:rPr>
              <a:t>    酌油高超 （谦逊淳朴）</a:t>
            </a:r>
            <a:endParaRPr lang="zh-CN" altLang="en-US" sz="3200" b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split orient="vert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75" name=""/>
        <p:cNvGrpSpPr/>
        <p:nvPr/>
      </p:nvGrpSpPr>
      <p:grpSpPr/>
      <p:sp>
        <p:nvSpPr>
          <p:cNvPr id="1048803" name="文本框 30721"/>
          <p:cNvSpPr txBox="1"/>
          <p:nvPr/>
        </p:nvSpPr>
        <p:spPr>
          <a:xfrm>
            <a:off x="1116013" y="3141663"/>
            <a:ext cx="914400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400" b="1">
                <a:solidFill>
                  <a:srgbClr val="CC3300"/>
                </a:solidFill>
                <a:latin typeface="Times New Roman" panose="02020603050405020304" pitchFamily="18" charset="0"/>
              </a:rPr>
              <a:t>而</a:t>
            </a:r>
            <a:endParaRPr lang="zh-CN" altLang="en-US" sz="4400" b="1">
              <a:solidFill>
                <a:srgbClr val="CC33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048804" name="直接连接符 30725"/>
          <p:cNvSpPr/>
          <p:nvPr/>
        </p:nvSpPr>
        <p:spPr>
          <a:xfrm flipV="1">
            <a:off x="1692275" y="2565400"/>
            <a:ext cx="762000" cy="6096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1048805" name="直接连接符 30726"/>
          <p:cNvSpPr/>
          <p:nvPr/>
        </p:nvSpPr>
        <p:spPr>
          <a:xfrm>
            <a:off x="1763713" y="4005263"/>
            <a:ext cx="685800" cy="8382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1048806" name="文本框 30728"/>
          <p:cNvSpPr txBox="1"/>
          <p:nvPr/>
        </p:nvSpPr>
        <p:spPr>
          <a:xfrm>
            <a:off x="2555875" y="2205038"/>
            <a:ext cx="1684338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FF3300"/>
                </a:solidFill>
                <a:latin typeface="Times New Roman" panose="02020603050405020304" pitchFamily="18" charset="0"/>
              </a:rPr>
              <a:t>顺接</a:t>
            </a:r>
            <a:endParaRPr lang="zh-CN" altLang="en-US" sz="3600" b="1">
              <a:solidFill>
                <a:srgbClr val="FF33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048807" name="文本框 30729"/>
          <p:cNvSpPr txBox="1"/>
          <p:nvPr/>
        </p:nvSpPr>
        <p:spPr>
          <a:xfrm>
            <a:off x="2411413" y="4652963"/>
            <a:ext cx="1693862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转接</a:t>
            </a:r>
            <a:endParaRPr lang="zh-CN" altLang="en-US" sz="3600" b="1">
              <a:solidFill>
                <a:srgbClr val="FF33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048808" name="文本框 30730"/>
          <p:cNvSpPr txBox="1"/>
          <p:nvPr/>
        </p:nvSpPr>
        <p:spPr>
          <a:xfrm>
            <a:off x="3995738" y="4437063"/>
            <a:ext cx="2590800" cy="1190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译作可是、但是、却等</a:t>
            </a:r>
            <a:endParaRPr lang="zh-CN" altLang="en-US" sz="3600" b="1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1048809" name="文本框 30731"/>
          <p:cNvSpPr txBox="1"/>
          <p:nvPr/>
        </p:nvSpPr>
        <p:spPr>
          <a:xfrm>
            <a:off x="4211638" y="1484313"/>
            <a:ext cx="2971800" cy="22891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6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1 </a:t>
            </a:r>
            <a:r>
              <a:rPr lang="zh-CN" altLang="en-US" sz="36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表顺承</a:t>
            </a:r>
            <a:endParaRPr lang="zh-CN" altLang="en-US" sz="3600" b="1" dirty="0">
              <a:solidFill>
                <a:srgbClr val="0000FF"/>
              </a:solidFill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36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2 </a:t>
            </a:r>
            <a:r>
              <a:rPr lang="zh-CN" altLang="en-US" sz="36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表并列</a:t>
            </a:r>
            <a:endParaRPr lang="zh-CN" altLang="en-US" sz="3600" b="1" dirty="0">
              <a:solidFill>
                <a:srgbClr val="0000FF"/>
              </a:solidFill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36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3</a:t>
            </a:r>
            <a:r>
              <a:rPr lang="zh-CN" altLang="en-US" sz="36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表修饰</a:t>
            </a:r>
            <a:endParaRPr lang="zh-CN" altLang="en-US" sz="3600" b="1" dirty="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1048810" name="直接连接符 30732"/>
          <p:cNvSpPr/>
          <p:nvPr/>
        </p:nvSpPr>
        <p:spPr>
          <a:xfrm flipH="1">
            <a:off x="3581400" y="1700213"/>
            <a:ext cx="630238" cy="433387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048811" name="直接连接符 30733"/>
          <p:cNvSpPr/>
          <p:nvPr/>
        </p:nvSpPr>
        <p:spPr>
          <a:xfrm>
            <a:off x="3563938" y="2781300"/>
            <a:ext cx="520700" cy="7620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048812" name="文本框 30736"/>
          <p:cNvSpPr txBox="1"/>
          <p:nvPr/>
        </p:nvSpPr>
        <p:spPr>
          <a:xfrm>
            <a:off x="395288" y="549275"/>
            <a:ext cx="8280400" cy="8239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800" b="1" dirty="0">
                <a:solidFill>
                  <a:srgbClr val="0000FF"/>
                </a:solidFill>
                <a:latin typeface="Arial" panose="020B0604020202020204" pitchFamily="34" charset="0"/>
              </a:rPr>
              <a:t>附</a:t>
            </a:r>
            <a:r>
              <a:rPr lang="zh-CN" altLang="en-US" sz="4400" b="1" dirty="0">
                <a:solidFill>
                  <a:srgbClr val="FF3300"/>
                </a:solidFill>
                <a:latin typeface="Arial" panose="020B0604020202020204" pitchFamily="34" charset="0"/>
              </a:rPr>
              <a:t>：“而”的用法</a:t>
            </a:r>
            <a:endParaRPr lang="zh-CN" altLang="en-US" sz="4400" b="1" dirty="0">
              <a:solidFill>
                <a:srgbClr val="FF3300"/>
              </a:solidFill>
              <a:latin typeface="Arial" panose="020B0604020202020204" pitchFamily="34" charset="0"/>
            </a:endParaRPr>
          </a:p>
        </p:txBody>
      </p:sp>
      <p:sp>
        <p:nvSpPr>
          <p:cNvPr id="1048813" name="动作按钮: 影片 30737">
            <a:hlinkClick r:id="rId1" action="ppaction://hlinksldjump"/>
          </p:cNvPr>
          <p:cNvSpPr/>
          <p:nvPr/>
        </p:nvSpPr>
        <p:spPr>
          <a:xfrm>
            <a:off x="8208963" y="6092825"/>
            <a:ext cx="935037" cy="765175"/>
          </a:xfrm>
          <a:prstGeom prst="actionButtonMovie">
            <a:avLst/>
          </a:prstGeom>
          <a:solidFill>
            <a:srgbClr val="008000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</p:spTree>
  </p:cSld>
  <p:clrMapOvr>
    <a:masterClrMapping/>
  </p:clrMapOvr>
  <p:transition>
    <p:split orient="vert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76" name=""/>
        <p:cNvGrpSpPr/>
        <p:nvPr/>
      </p:nvGrpSpPr>
      <p:grpSpPr/>
      <p:sp>
        <p:nvSpPr>
          <p:cNvPr id="1048814" name="文本框 7169"/>
          <p:cNvSpPr txBox="1"/>
          <p:nvPr/>
        </p:nvSpPr>
        <p:spPr>
          <a:xfrm>
            <a:off x="1143000" y="1676400"/>
            <a:ext cx="3124200" cy="36623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600" b="1" dirty="0">
                <a:solidFill>
                  <a:schemeClr val="accent2"/>
                </a:solidFill>
                <a:latin typeface="Times New Roman" panose="02020603050405020304" pitchFamily="18" charset="0"/>
              </a:rPr>
              <a:t>1 </a:t>
            </a:r>
            <a:r>
              <a:rPr lang="zh-CN" altLang="en-US" sz="3600" b="1" dirty="0">
                <a:solidFill>
                  <a:schemeClr val="accent2"/>
                </a:solidFill>
                <a:latin typeface="Times New Roman" panose="02020603050405020304" pitchFamily="18" charset="0"/>
              </a:rPr>
              <a:t>释担而立</a:t>
            </a:r>
            <a:endParaRPr lang="zh-CN" altLang="en-US" sz="3600" b="1" dirty="0">
              <a:solidFill>
                <a:schemeClr val="accent2"/>
              </a:solidFill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3600" b="1" dirty="0">
                <a:solidFill>
                  <a:schemeClr val="accent2"/>
                </a:solidFill>
                <a:latin typeface="Times New Roman" panose="02020603050405020304" pitchFamily="18" charset="0"/>
              </a:rPr>
              <a:t>2 </a:t>
            </a:r>
            <a:r>
              <a:rPr lang="zh-CN" altLang="en-US" sz="3600" b="1" dirty="0">
                <a:solidFill>
                  <a:schemeClr val="accent2"/>
                </a:solidFill>
                <a:latin typeface="Times New Roman" panose="02020603050405020304" pitchFamily="18" charset="0"/>
              </a:rPr>
              <a:t>久而不去</a:t>
            </a:r>
            <a:endParaRPr lang="zh-CN" altLang="en-US" sz="3600" b="1" dirty="0">
              <a:solidFill>
                <a:schemeClr val="accent2"/>
              </a:solidFill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3600" b="1" dirty="0">
                <a:solidFill>
                  <a:schemeClr val="accent2"/>
                </a:solidFill>
                <a:latin typeface="Times New Roman" panose="02020603050405020304" pitchFamily="18" charset="0"/>
              </a:rPr>
              <a:t>3 </a:t>
            </a:r>
            <a:r>
              <a:rPr lang="zh-CN" altLang="en-US" sz="3600" b="1" dirty="0">
                <a:solidFill>
                  <a:schemeClr val="accent2"/>
                </a:solidFill>
                <a:latin typeface="Times New Roman" panose="02020603050405020304" pitchFamily="18" charset="0"/>
              </a:rPr>
              <a:t>而钱不湿</a:t>
            </a:r>
            <a:endParaRPr lang="zh-CN" altLang="en-US" sz="3600" b="1" dirty="0">
              <a:solidFill>
                <a:schemeClr val="accent2"/>
              </a:solidFill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3600" b="1" dirty="0">
                <a:solidFill>
                  <a:schemeClr val="accent2"/>
                </a:solidFill>
                <a:latin typeface="Times New Roman" panose="02020603050405020304" pitchFamily="18" charset="0"/>
              </a:rPr>
              <a:t>4 </a:t>
            </a:r>
            <a:r>
              <a:rPr lang="zh-CN" altLang="en-US" sz="3600" b="1" dirty="0">
                <a:solidFill>
                  <a:schemeClr val="accent2"/>
                </a:solidFill>
                <a:latin typeface="Times New Roman" panose="02020603050405020304" pitchFamily="18" charset="0"/>
              </a:rPr>
              <a:t>康叔笑而遣之</a:t>
            </a:r>
            <a:endParaRPr lang="zh-CN" altLang="en-US" sz="3600" b="1">
              <a:solidFill>
                <a:schemeClr val="accent2"/>
              </a:solidFill>
              <a:latin typeface="Times New Roman" panose="02020603050405020304" pitchFamily="18" charset="0"/>
            </a:endParaRPr>
          </a:p>
        </p:txBody>
      </p:sp>
      <p:sp>
        <p:nvSpPr>
          <p:cNvPr id="1048815" name="文本框 7171"/>
          <p:cNvSpPr txBox="1"/>
          <p:nvPr/>
        </p:nvSpPr>
        <p:spPr>
          <a:xfrm>
            <a:off x="1371600" y="457200"/>
            <a:ext cx="56388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CC3300"/>
                </a:solidFill>
                <a:latin typeface="Times New Roman" panose="02020603050405020304" pitchFamily="18" charset="0"/>
              </a:rPr>
              <a:t>指出下列“而”字的用法</a:t>
            </a:r>
            <a:endParaRPr lang="zh-CN" altLang="en-US" sz="3600" b="1">
              <a:solidFill>
                <a:srgbClr val="CC33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048816" name="文本框 7172"/>
          <p:cNvSpPr txBox="1"/>
          <p:nvPr/>
        </p:nvSpPr>
        <p:spPr>
          <a:xfrm>
            <a:off x="4953000" y="1447800"/>
            <a:ext cx="33528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连词   表顺承</a:t>
            </a:r>
            <a:endParaRPr lang="zh-CN" altLang="en-US" sz="3600" b="1">
              <a:solidFill>
                <a:srgbClr val="FF33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048817" name="文本框 7174"/>
          <p:cNvSpPr txBox="1"/>
          <p:nvPr/>
        </p:nvSpPr>
        <p:spPr>
          <a:xfrm>
            <a:off x="4648200" y="2286000"/>
            <a:ext cx="39624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连词 表修饰 可译“地”</a:t>
            </a:r>
            <a:endParaRPr lang="zh-CN" altLang="en-US" sz="3200" b="1">
              <a:solidFill>
                <a:srgbClr val="FF33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048818" name="文本框 7175"/>
          <p:cNvSpPr txBox="1"/>
          <p:nvPr/>
        </p:nvSpPr>
        <p:spPr>
          <a:xfrm>
            <a:off x="4495800" y="3124200"/>
            <a:ext cx="46482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连词 表转接 可译 可是</a:t>
            </a:r>
            <a:endParaRPr lang="zh-CN" altLang="en-US" sz="3200" b="1">
              <a:solidFill>
                <a:srgbClr val="FF33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048819" name="文本框 7176"/>
          <p:cNvSpPr txBox="1"/>
          <p:nvPr/>
        </p:nvSpPr>
        <p:spPr>
          <a:xfrm>
            <a:off x="4953000" y="4267200"/>
            <a:ext cx="3962400" cy="1190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连词 表修饰 可译 “着”</a:t>
            </a:r>
            <a:endParaRPr lang="zh-CN" altLang="en-US" sz="3600" b="1">
              <a:solidFill>
                <a:srgbClr val="FF33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8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488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488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8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488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488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488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488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488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488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816" grpId="0"/>
      <p:bldP spid="1048817" grpId="0"/>
      <p:bldP spid="1048818" grpId="0"/>
      <p:bldP spid="104881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47" name=""/>
        <p:cNvGrpSpPr/>
        <p:nvPr/>
      </p:nvGrpSpPr>
      <p:grpSpPr/>
      <p:pic>
        <p:nvPicPr>
          <p:cNvPr id="2097152" name="图片 2057" descr="图片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643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48602" name="矩形 2051"/>
          <p:cNvSpPr/>
          <p:nvPr/>
        </p:nvSpPr>
        <p:spPr>
          <a:xfrm rot="5400000">
            <a:off x="76200" y="1676400"/>
            <a:ext cx="1981200" cy="457200"/>
          </a:xfrm>
          <a:prstGeom prst="rect">
            <a:avLst/>
          </a:prstGeom>
        </p:spPr>
        <p:txBody>
          <a:bodyPr vert="eaVert" wrap="none" fromWordArt="1">
            <a:prstTxWarp prst="textPlain">
              <a:avLst>
                <a:gd name="adj" fmla="val 50000"/>
              </a:avLst>
            </a:prstTxWarp>
            <a:normAutofit/>
            <a:scene3d>
              <a:camera prst="legacyPerspectiveFront">
                <a:rot lat="20640000" lon="20700000" rev="0"/>
              </a:camera>
              <a:lightRig rig="legacyNormal3" dir="l"/>
            </a:scene3d>
            <a:sp3d extrusionH="201600" prstMaterial="legacyPlastic">
              <a:extrusionClr>
                <a:srgbClr val="FF9966"/>
              </a:extrusionClr>
            </a:sp3d>
          </a:bodyPr>
          <a:p>
            <a:pPr algn="ctr"/>
            <a:r>
              <a:rPr lang="zh-CN" altLang="en-US" sz="3600" spc="720">
                <a:solidFill>
                  <a:srgbClr val="CC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卖油翁</a:t>
            </a:r>
            <a:endParaRPr lang="zh-CN" altLang="en-US" sz="3600" spc="720">
              <a:solidFill>
                <a:srgbClr val="CC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48603" name="矩形 2052"/>
          <p:cNvSpPr/>
          <p:nvPr/>
        </p:nvSpPr>
        <p:spPr>
          <a:xfrm rot="5400000">
            <a:off x="125413" y="4216400"/>
            <a:ext cx="1576387" cy="457200"/>
          </a:xfrm>
          <a:prstGeom prst="rect">
            <a:avLst/>
          </a:prstGeom>
        </p:spPr>
        <p:txBody>
          <a:bodyPr vert="eaVert"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i="1">
                <a:ln w="9525" cap="flat" cmpd="sng">
                  <a:solidFill>
                    <a:srgbClr val="80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800000"/>
                </a:solidFill>
                <a:effectLst>
                  <a:outerShdw dist="35921" dir="2699999" algn="ctr" rotWithShape="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欧阳修</a:t>
            </a:r>
            <a:endParaRPr lang="zh-CN" altLang="en-US" sz="3600" i="1">
              <a:ln w="9525" cap="flat" cmpd="sng">
                <a:solidFill>
                  <a:srgbClr val="800000"/>
                </a:solidFill>
                <a:prstDash val="solid"/>
                <a:headEnd type="none" w="med" len="med"/>
                <a:tailEnd type="none" w="med" len="med"/>
              </a:ln>
              <a:solidFill>
                <a:srgbClr val="800000"/>
              </a:solidFill>
              <a:effectLst>
                <a:outerShdw dist="35921" dir="2699999" algn="ctr" rotWithShape="0">
                  <a:srgbClr val="C0C0C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097153" name="04. 禅院种声.mp3">
            <a:hlinkClick r:id="" action="ppaction://media"/>
          </p:cNvPr>
          <p:cNvPicPr>
            <a:picLocks noRot="1"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382000" y="6248400"/>
            <a:ext cx="304800" cy="3048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09715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97153"/>
                </p:tgtEl>
              </p:cMediaNode>
            </p:audio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77" name=""/>
        <p:cNvGrpSpPr/>
        <p:nvPr/>
      </p:nvGrpSpPr>
      <p:grpSpPr/>
      <p:sp>
        <p:nvSpPr>
          <p:cNvPr id="1048820" name="文本框 8193"/>
          <p:cNvSpPr txBox="1"/>
          <p:nvPr/>
        </p:nvSpPr>
        <p:spPr>
          <a:xfrm>
            <a:off x="1371600" y="1273175"/>
            <a:ext cx="3886200" cy="64087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>
              <a:spcBef>
                <a:spcPct val="50000"/>
              </a:spcBef>
              <a:buAutoNum type="arabicPlain"/>
            </a:pPr>
            <a:r>
              <a:rPr lang="zh-CN" altLang="en-US" sz="3600" b="1" dirty="0">
                <a:solidFill>
                  <a:schemeClr val="accent2"/>
                </a:solidFill>
                <a:latin typeface="Times New Roman" panose="02020603050405020304" pitchFamily="18" charset="0"/>
              </a:rPr>
              <a:t>睨之</a:t>
            </a:r>
            <a:endParaRPr lang="zh-CN" altLang="en-US" sz="3600" b="1" dirty="0">
              <a:solidFill>
                <a:schemeClr val="accent2"/>
              </a:solidFill>
              <a:latin typeface="Times New Roman" panose="02020603050405020304" pitchFamily="18" charset="0"/>
            </a:endParaRPr>
          </a:p>
          <a:p>
            <a:pPr marL="457200" indent="-457200">
              <a:spcBef>
                <a:spcPct val="50000"/>
              </a:spcBef>
              <a:buAutoNum type="arabicPlain"/>
            </a:pPr>
            <a:r>
              <a:rPr lang="zh-CN" altLang="en-US" sz="3600" b="1" dirty="0">
                <a:solidFill>
                  <a:schemeClr val="accent2"/>
                </a:solidFill>
                <a:latin typeface="Times New Roman" panose="02020603050405020304" pitchFamily="18" charset="0"/>
              </a:rPr>
              <a:t>但微颔之</a:t>
            </a:r>
            <a:endParaRPr lang="zh-CN" altLang="en-US" sz="3600" b="1" dirty="0">
              <a:solidFill>
                <a:schemeClr val="accent2"/>
              </a:solidFill>
              <a:latin typeface="Times New Roman" panose="02020603050405020304" pitchFamily="18" charset="0"/>
            </a:endParaRPr>
          </a:p>
          <a:p>
            <a:pPr marL="457200" indent="-457200">
              <a:spcBef>
                <a:spcPct val="50000"/>
              </a:spcBef>
              <a:buAutoNum type="arabicPlain"/>
            </a:pPr>
            <a:r>
              <a:rPr lang="zh-CN" altLang="en-US" sz="3600" b="1" dirty="0">
                <a:solidFill>
                  <a:schemeClr val="accent2"/>
                </a:solidFill>
                <a:latin typeface="Times New Roman" panose="02020603050405020304" pitchFamily="18" charset="0"/>
              </a:rPr>
              <a:t>以我酌油知之</a:t>
            </a:r>
            <a:endParaRPr lang="zh-CN" altLang="en-US" sz="3600" b="1" dirty="0">
              <a:solidFill>
                <a:schemeClr val="accent2"/>
              </a:solidFill>
              <a:latin typeface="Times New Roman" panose="02020603050405020304" pitchFamily="18" charset="0"/>
            </a:endParaRPr>
          </a:p>
          <a:p>
            <a:pPr marL="457200" indent="-457200">
              <a:spcBef>
                <a:spcPct val="50000"/>
              </a:spcBef>
            </a:pPr>
            <a:r>
              <a:rPr lang="en-US" altLang="zh-CN" sz="3600" b="1" dirty="0">
                <a:solidFill>
                  <a:schemeClr val="accent2"/>
                </a:solidFill>
                <a:latin typeface="Times New Roman" panose="02020603050405020304" pitchFamily="18" charset="0"/>
              </a:rPr>
              <a:t>4 </a:t>
            </a:r>
            <a:r>
              <a:rPr lang="zh-CN" altLang="en-US" sz="3600" b="1" dirty="0">
                <a:solidFill>
                  <a:schemeClr val="accent2"/>
                </a:solidFill>
                <a:latin typeface="Times New Roman" panose="02020603050405020304" pitchFamily="18" charset="0"/>
              </a:rPr>
              <a:t>以杓酌油沥之</a:t>
            </a:r>
            <a:endParaRPr lang="zh-CN" altLang="en-US" sz="3600" b="1" dirty="0">
              <a:solidFill>
                <a:schemeClr val="accent2"/>
              </a:solidFill>
              <a:latin typeface="Times New Roman" panose="02020603050405020304" pitchFamily="18" charset="0"/>
            </a:endParaRPr>
          </a:p>
          <a:p>
            <a:pPr marL="457200" indent="-457200">
              <a:spcBef>
                <a:spcPct val="50000"/>
              </a:spcBef>
            </a:pPr>
            <a:r>
              <a:rPr lang="en-US" altLang="zh-CN" sz="3600" b="1" dirty="0">
                <a:solidFill>
                  <a:schemeClr val="accent2"/>
                </a:solidFill>
                <a:latin typeface="Times New Roman" panose="02020603050405020304" pitchFamily="18" charset="0"/>
              </a:rPr>
              <a:t>5  </a:t>
            </a:r>
            <a:r>
              <a:rPr lang="zh-CN" altLang="en-US" sz="3600" b="1" dirty="0">
                <a:solidFill>
                  <a:schemeClr val="accent2"/>
                </a:solidFill>
                <a:latin typeface="Times New Roman" panose="02020603050405020304" pitchFamily="18" charset="0"/>
              </a:rPr>
              <a:t>康叔笑而遣之</a:t>
            </a:r>
            <a:endParaRPr lang="zh-CN" altLang="en-US" sz="3600" b="1" dirty="0">
              <a:solidFill>
                <a:schemeClr val="accent2"/>
              </a:solidFill>
              <a:latin typeface="Times New Roman" panose="02020603050405020304" pitchFamily="18" charset="0"/>
            </a:endParaRPr>
          </a:p>
          <a:p>
            <a:pPr marL="457200" indent="-457200">
              <a:spcBef>
                <a:spcPct val="50000"/>
              </a:spcBef>
              <a:buAutoNum type="arabicPlain"/>
            </a:pPr>
            <a:endParaRPr lang="zh-CN" altLang="en-US" sz="3600" b="1" dirty="0">
              <a:solidFill>
                <a:schemeClr val="accent2"/>
              </a:solidFill>
              <a:latin typeface="Times New Roman" panose="02020603050405020304" pitchFamily="18" charset="0"/>
            </a:endParaRPr>
          </a:p>
          <a:p>
            <a:pPr marL="457200" indent="-457200">
              <a:spcBef>
                <a:spcPct val="50000"/>
              </a:spcBef>
              <a:buAutoNum type="arabicPlain"/>
            </a:pPr>
            <a:endParaRPr lang="zh-CN" altLang="en-US" sz="3600" b="1" dirty="0">
              <a:solidFill>
                <a:schemeClr val="accent2"/>
              </a:solidFill>
              <a:latin typeface="Times New Roman" panose="02020603050405020304" pitchFamily="18" charset="0"/>
            </a:endParaRPr>
          </a:p>
          <a:p>
            <a:pPr marL="457200" indent="-457200">
              <a:spcBef>
                <a:spcPct val="50000"/>
              </a:spcBef>
            </a:pPr>
            <a:endParaRPr lang="zh-CN" altLang="en-US" sz="3600" b="1">
              <a:solidFill>
                <a:schemeClr val="accent2"/>
              </a:solidFill>
              <a:latin typeface="Times New Roman" panose="02020603050405020304" pitchFamily="18" charset="0"/>
            </a:endParaRPr>
          </a:p>
        </p:txBody>
      </p:sp>
      <p:sp>
        <p:nvSpPr>
          <p:cNvPr id="1048821" name="文本框 8194"/>
          <p:cNvSpPr txBox="1"/>
          <p:nvPr/>
        </p:nvSpPr>
        <p:spPr>
          <a:xfrm>
            <a:off x="1066800" y="533400"/>
            <a:ext cx="64770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FF9933"/>
                </a:solidFill>
                <a:latin typeface="Times New Roman" panose="02020603050405020304" pitchFamily="18" charset="0"/>
              </a:rPr>
              <a:t>解释下列之字，并说出用法</a:t>
            </a:r>
            <a:endParaRPr lang="zh-CN" altLang="en-US" sz="3600" b="1">
              <a:solidFill>
                <a:srgbClr val="FF9933"/>
              </a:solidFill>
              <a:latin typeface="Times New Roman" panose="02020603050405020304" pitchFamily="18" charset="0"/>
            </a:endParaRPr>
          </a:p>
        </p:txBody>
      </p:sp>
      <p:sp>
        <p:nvSpPr>
          <p:cNvPr id="1048822" name="文本框 8195"/>
          <p:cNvSpPr txBox="1"/>
          <p:nvPr/>
        </p:nvSpPr>
        <p:spPr>
          <a:xfrm>
            <a:off x="3886200" y="1447800"/>
            <a:ext cx="38862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代陈尧咨射箭</a:t>
            </a:r>
            <a:endParaRPr lang="zh-CN" altLang="en-US" sz="3200" b="1">
              <a:solidFill>
                <a:srgbClr val="FF33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048823" name="文本框 8196"/>
          <p:cNvSpPr txBox="1"/>
          <p:nvPr/>
        </p:nvSpPr>
        <p:spPr>
          <a:xfrm>
            <a:off x="3733800" y="2133600"/>
            <a:ext cx="57150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代词 指陈尧咨射箭十中八九</a:t>
            </a:r>
            <a:endParaRPr lang="zh-CN" altLang="en-US" sz="3200" b="1">
              <a:solidFill>
                <a:srgbClr val="FF33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048824" name="文本框 8197"/>
          <p:cNvSpPr txBox="1"/>
          <p:nvPr/>
        </p:nvSpPr>
        <p:spPr>
          <a:xfrm>
            <a:off x="4876800" y="2819400"/>
            <a:ext cx="3711575" cy="1066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代词 指射箭也是凭手熟的道理</a:t>
            </a:r>
            <a:endParaRPr lang="zh-CN" altLang="en-US" sz="3200" b="1">
              <a:solidFill>
                <a:srgbClr val="FF33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048825" name="文本框 8198"/>
          <p:cNvSpPr txBox="1"/>
          <p:nvPr/>
        </p:nvSpPr>
        <p:spPr>
          <a:xfrm>
            <a:off x="4876800" y="4038600"/>
            <a:ext cx="30480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代词 指葫芦</a:t>
            </a:r>
            <a:endParaRPr lang="zh-CN" altLang="en-US" sz="3200" b="1">
              <a:solidFill>
                <a:srgbClr val="FF33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048826" name="文本框 8199"/>
          <p:cNvSpPr txBox="1"/>
          <p:nvPr/>
        </p:nvSpPr>
        <p:spPr>
          <a:xfrm>
            <a:off x="4953000" y="4876800"/>
            <a:ext cx="38100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代词 指卖油翁</a:t>
            </a:r>
            <a:endParaRPr lang="zh-CN" altLang="en-US" sz="3200" b="1">
              <a:solidFill>
                <a:srgbClr val="FF33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488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488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488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.0"/>
                                          </p:val>
                                        </p:tav>
                                        <p:tav tm="100000">
                                          <p:val>
                                            <p:fltVal val="1.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0488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.0"/>
                                          </p:val>
                                        </p:tav>
                                        <p:tav tm="100000">
                                          <p:val>
                                            <p:fltVal val="1.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8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488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488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0488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.0"/>
                                          </p:val>
                                        </p:tav>
                                        <p:tav tm="100000">
                                          <p:val>
                                            <p:fltVal val="1.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488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.0"/>
                                          </p:val>
                                        </p:tav>
                                        <p:tav tm="100000">
                                          <p:val>
                                            <p:fltVal val="1.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8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488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488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488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.0"/>
                                          </p:val>
                                        </p:tav>
                                        <p:tav tm="100000">
                                          <p:val>
                                            <p:fltVal val="1.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488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.0"/>
                                          </p:val>
                                        </p:tav>
                                        <p:tav tm="100000">
                                          <p:val>
                                            <p:fltVal val="1.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8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0488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0488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488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.0"/>
                                          </p:val>
                                        </p:tav>
                                        <p:tav tm="100000">
                                          <p:val>
                                            <p:fltVal val="1.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0488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.0"/>
                                          </p:val>
                                        </p:tav>
                                        <p:tav tm="100000">
                                          <p:val>
                                            <p:fltVal val="1.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8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0488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0488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0488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.0"/>
                                          </p:val>
                                        </p:tav>
                                        <p:tav tm="100000">
                                          <p:val>
                                            <p:fltVal val="1.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0488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.0"/>
                                          </p:val>
                                        </p:tav>
                                        <p:tav tm="100000">
                                          <p:val>
                                            <p:fltVal val="1.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822" grpId="0"/>
      <p:bldP spid="1048823" grpId="0"/>
      <p:bldP spid="1048824" grpId="0"/>
      <p:bldP spid="1048825" grpId="0"/>
      <p:bldP spid="1048826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78" name=""/>
        <p:cNvGrpSpPr/>
        <p:nvPr/>
      </p:nvGrpSpPr>
      <p:grpSpPr/>
      <p:sp>
        <p:nvSpPr>
          <p:cNvPr id="1048827" name="文本框 20481"/>
          <p:cNvSpPr txBox="1"/>
          <p:nvPr/>
        </p:nvSpPr>
        <p:spPr>
          <a:xfrm>
            <a:off x="1066800" y="990600"/>
            <a:ext cx="4495800" cy="3937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指出下列以字的用法</a:t>
            </a:r>
            <a:endParaRPr lang="zh-CN" altLang="en-US" sz="3600" b="1" dirty="0">
              <a:solidFill>
                <a:srgbClr val="0000FF"/>
              </a:solidFill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3600" b="1" dirty="0">
                <a:latin typeface="Times New Roman" panose="02020603050405020304" pitchFamily="18" charset="0"/>
              </a:rPr>
              <a:t>1 </a:t>
            </a:r>
            <a:r>
              <a:rPr lang="zh-CN" altLang="en-US" sz="3600" b="1" dirty="0">
                <a:latin typeface="Times New Roman" panose="02020603050405020304" pitchFamily="18" charset="0"/>
              </a:rPr>
              <a:t>公亦以此自衿</a:t>
            </a:r>
            <a:endParaRPr lang="zh-CN" altLang="en-US" sz="3600" b="1" dirty="0"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3600" b="1" dirty="0">
                <a:latin typeface="Times New Roman" panose="02020603050405020304" pitchFamily="18" charset="0"/>
              </a:rPr>
              <a:t>2 </a:t>
            </a:r>
            <a:r>
              <a:rPr lang="zh-CN" altLang="en-US" sz="3600" b="1" dirty="0">
                <a:latin typeface="Times New Roman" panose="02020603050405020304" pitchFamily="18" charset="0"/>
              </a:rPr>
              <a:t>以我酌油知之</a:t>
            </a:r>
            <a:endParaRPr lang="zh-CN" altLang="en-US" sz="3600" b="1" dirty="0"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3600" b="1" dirty="0">
                <a:latin typeface="Times New Roman" panose="02020603050405020304" pitchFamily="18" charset="0"/>
              </a:rPr>
              <a:t>3 </a:t>
            </a:r>
            <a:r>
              <a:rPr lang="zh-CN" altLang="en-US" sz="3600" b="1" dirty="0">
                <a:latin typeface="Times New Roman" panose="02020603050405020304" pitchFamily="18" charset="0"/>
              </a:rPr>
              <a:t>以钱覆其口</a:t>
            </a:r>
            <a:endParaRPr lang="zh-CN" altLang="en-US" sz="3600" b="1" dirty="0"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3600" b="1" dirty="0">
                <a:latin typeface="Times New Roman" panose="02020603050405020304" pitchFamily="18" charset="0"/>
              </a:rPr>
              <a:t>4 </a:t>
            </a:r>
            <a:r>
              <a:rPr lang="zh-CN" altLang="en-US" sz="3600" b="1" dirty="0">
                <a:latin typeface="Times New Roman" panose="02020603050405020304" pitchFamily="18" charset="0"/>
              </a:rPr>
              <a:t>徐以杓酌油沥之</a:t>
            </a:r>
            <a:endParaRPr lang="zh-CN" altLang="en-US" sz="3600" b="1">
              <a:latin typeface="Times New Roman" panose="02020603050405020304" pitchFamily="18" charset="0"/>
            </a:endParaRPr>
          </a:p>
        </p:txBody>
      </p:sp>
      <p:sp>
        <p:nvSpPr>
          <p:cNvPr id="1048828" name="文本框 20482"/>
          <p:cNvSpPr txBox="1"/>
          <p:nvPr/>
        </p:nvSpPr>
        <p:spPr>
          <a:xfrm>
            <a:off x="4876800" y="1828800"/>
            <a:ext cx="29718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CC3300"/>
                </a:solidFill>
                <a:latin typeface="Times New Roman" panose="02020603050405020304" pitchFamily="18" charset="0"/>
              </a:rPr>
              <a:t>介词  凭 、靠</a:t>
            </a:r>
            <a:endParaRPr lang="zh-CN" altLang="en-US" sz="3200" b="1">
              <a:solidFill>
                <a:srgbClr val="CC33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048829" name="文本框 20484"/>
          <p:cNvSpPr txBox="1"/>
          <p:nvPr/>
        </p:nvSpPr>
        <p:spPr>
          <a:xfrm>
            <a:off x="4800600" y="2590800"/>
            <a:ext cx="31242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CC3300"/>
                </a:solidFill>
                <a:latin typeface="Times New Roman" panose="02020603050405020304" pitchFamily="18" charset="0"/>
              </a:rPr>
              <a:t>介词 凭、靠</a:t>
            </a:r>
            <a:endParaRPr lang="zh-CN" altLang="en-US" sz="3200" b="1">
              <a:solidFill>
                <a:srgbClr val="CC33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048830" name="文本框 20485"/>
          <p:cNvSpPr txBox="1"/>
          <p:nvPr/>
        </p:nvSpPr>
        <p:spPr>
          <a:xfrm>
            <a:off x="4953000" y="3505200"/>
            <a:ext cx="24384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CC3300"/>
                </a:solidFill>
                <a:latin typeface="Times New Roman" panose="02020603050405020304" pitchFamily="18" charset="0"/>
              </a:rPr>
              <a:t>介词  用、拿</a:t>
            </a:r>
            <a:endParaRPr lang="zh-CN" altLang="en-US" sz="3200" b="1">
              <a:solidFill>
                <a:srgbClr val="CC33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048831" name="文本框 20486"/>
          <p:cNvSpPr txBox="1"/>
          <p:nvPr/>
        </p:nvSpPr>
        <p:spPr>
          <a:xfrm>
            <a:off x="5105400" y="4419600"/>
            <a:ext cx="24384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CC3300"/>
                </a:solidFill>
                <a:latin typeface="Times New Roman" panose="02020603050405020304" pitchFamily="18" charset="0"/>
              </a:rPr>
              <a:t>介词  用、拿</a:t>
            </a:r>
            <a:endParaRPr lang="zh-CN" altLang="en-US" sz="3200" b="1">
              <a:solidFill>
                <a:srgbClr val="CC33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048832" name="流程图: 可选过程 20487">
            <a:hlinkClick r:id="rId1" action="ppaction://hlinksldjump"/>
          </p:cNvPr>
          <p:cNvSpPr/>
          <p:nvPr/>
        </p:nvSpPr>
        <p:spPr>
          <a:xfrm>
            <a:off x="8229600" y="6248400"/>
            <a:ext cx="914400" cy="609600"/>
          </a:xfrm>
          <a:prstGeom prst="flowChartAlternateProcess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8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10488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10488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8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10488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0" fill="hold"/>
                                        <p:tgtEl>
                                          <p:spTgt spid="10488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8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0" fill="hold"/>
                                        <p:tgtEl>
                                          <p:spTgt spid="10488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0" fill="hold"/>
                                        <p:tgtEl>
                                          <p:spTgt spid="10488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8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0" fill="hold"/>
                                        <p:tgtEl>
                                          <p:spTgt spid="10488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0" fill="hold"/>
                                        <p:tgtEl>
                                          <p:spTgt spid="10488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828" grpId="0"/>
      <p:bldP spid="1048829" grpId="0"/>
      <p:bldP spid="1048830" grpId="0"/>
      <p:bldP spid="104883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51" name=""/>
        <p:cNvGrpSpPr/>
        <p:nvPr/>
      </p:nvGrpSpPr>
      <p:grpSpPr/>
      <p:sp>
        <p:nvSpPr>
          <p:cNvPr id="1048612" name="文本占位符 34818"/>
          <p:cNvSpPr>
            <a:spLocks noGrp="1"/>
          </p:cNvSpPr>
          <p:nvPr>
            <p:ph type="body" idx="1"/>
          </p:nvPr>
        </p:nvSpPr>
        <p:spPr>
          <a:xfrm>
            <a:off x="250825" y="260350"/>
            <a:ext cx="8353425" cy="6337300"/>
          </a:xfrm>
        </p:spPr>
        <p:txBody>
          <a:bodyPr/>
          <a:p>
            <a:pPr marL="812800" indent="-812800">
              <a:lnSpc>
                <a:spcPct val="80000"/>
              </a:lnSpc>
              <a:buNone/>
            </a:pPr>
            <a:r>
              <a:rPr lang="zh-CN" altLang="en-US" b="1" dirty="0">
                <a:solidFill>
                  <a:srgbClr val="0000FF"/>
                </a:solidFill>
              </a:rPr>
              <a:t>一、教学目标</a:t>
            </a:r>
            <a:endParaRPr lang="zh-CN" altLang="en-US" b="1" dirty="0">
              <a:solidFill>
                <a:srgbClr val="0000FF"/>
              </a:solidFill>
            </a:endParaRPr>
          </a:p>
          <a:p>
            <a:pPr marL="812800" indent="-812800">
              <a:lnSpc>
                <a:spcPct val="80000"/>
              </a:lnSpc>
              <a:buNone/>
            </a:pPr>
            <a:r>
              <a:rPr lang="en-US" altLang="zh-CN" b="1" dirty="0"/>
              <a:t>1</a:t>
            </a:r>
            <a:r>
              <a:rPr lang="zh-CN" altLang="en-US" b="1" dirty="0"/>
              <a:t>、能根据注释理解文章大意，复述故事情节。</a:t>
            </a:r>
            <a:endParaRPr lang="zh-CN" altLang="en-US" b="1" dirty="0"/>
          </a:p>
          <a:p>
            <a:pPr marL="812800" indent="-812800">
              <a:lnSpc>
                <a:spcPct val="80000"/>
              </a:lnSpc>
              <a:buNone/>
            </a:pPr>
            <a:r>
              <a:rPr lang="en-US" altLang="zh-CN" b="1" dirty="0"/>
              <a:t>2</a:t>
            </a:r>
            <a:r>
              <a:rPr lang="zh-CN" altLang="en-US" b="1" dirty="0"/>
              <a:t>、积累文言词语。掌握“之”“以”“尔”在文中</a:t>
            </a:r>
            <a:endParaRPr lang="zh-CN" altLang="en-US" b="1" dirty="0"/>
          </a:p>
          <a:p>
            <a:pPr marL="812800" indent="-812800">
              <a:lnSpc>
                <a:spcPct val="80000"/>
              </a:lnSpc>
              <a:buNone/>
            </a:pPr>
            <a:r>
              <a:rPr lang="zh-CN" altLang="en-US" b="1" dirty="0"/>
              <a:t>      的用法。</a:t>
            </a:r>
            <a:endParaRPr lang="zh-CN" altLang="en-US" b="1" dirty="0"/>
          </a:p>
          <a:p>
            <a:pPr marL="812800" indent="-812800">
              <a:lnSpc>
                <a:spcPct val="80000"/>
              </a:lnSpc>
              <a:buNone/>
            </a:pPr>
            <a:r>
              <a:rPr lang="en-US" altLang="zh-CN" b="1" dirty="0"/>
              <a:t>3</a:t>
            </a:r>
            <a:r>
              <a:rPr lang="zh-CN" altLang="en-US" b="1" dirty="0"/>
              <a:t>、领会故事表达“熟能生巧”的道理，正确看</a:t>
            </a:r>
            <a:endParaRPr lang="zh-CN" altLang="en-US" b="1" dirty="0"/>
          </a:p>
          <a:p>
            <a:pPr marL="812800" indent="-812800">
              <a:lnSpc>
                <a:spcPct val="80000"/>
              </a:lnSpc>
              <a:buNone/>
            </a:pPr>
            <a:r>
              <a:rPr lang="zh-CN" altLang="en-US" b="1" dirty="0"/>
              <a:t>      待自己与他人的优点和不足。</a:t>
            </a:r>
            <a:endParaRPr lang="zh-CN" altLang="en-US" b="1" dirty="0"/>
          </a:p>
          <a:p>
            <a:pPr marL="812800" indent="-812800">
              <a:lnSpc>
                <a:spcPct val="80000"/>
              </a:lnSpc>
              <a:buNone/>
            </a:pPr>
            <a:r>
              <a:rPr lang="en-US" altLang="zh-CN" b="1" dirty="0"/>
              <a:t>4</a:t>
            </a:r>
            <a:r>
              <a:rPr lang="zh-CN" altLang="en-US" b="1" dirty="0"/>
              <a:t>、体会课文简练生动的语言，学会利用文中</a:t>
            </a:r>
            <a:endParaRPr lang="zh-CN" altLang="en-US" b="1" dirty="0"/>
          </a:p>
          <a:p>
            <a:pPr marL="812800" indent="-812800">
              <a:lnSpc>
                <a:spcPct val="80000"/>
              </a:lnSpc>
              <a:buNone/>
            </a:pPr>
            <a:r>
              <a:rPr lang="zh-CN" altLang="en-US" b="1" dirty="0"/>
              <a:t>     关键词语分析人物形象。</a:t>
            </a:r>
            <a:endParaRPr lang="zh-CN" altLang="en-US" b="1" dirty="0"/>
          </a:p>
          <a:p>
            <a:pPr marL="812800" indent="-812800">
              <a:lnSpc>
                <a:spcPct val="80000"/>
              </a:lnSpc>
              <a:buNone/>
            </a:pPr>
            <a:endParaRPr lang="zh-CN" altLang="en-US" b="1" dirty="0">
              <a:solidFill>
                <a:srgbClr val="0000FF"/>
              </a:solidFill>
            </a:endParaRPr>
          </a:p>
          <a:p>
            <a:pPr marL="812800" indent="-812800">
              <a:lnSpc>
                <a:spcPct val="80000"/>
              </a:lnSpc>
              <a:buNone/>
            </a:pPr>
            <a:r>
              <a:rPr lang="zh-CN" altLang="en-US" b="1" dirty="0">
                <a:solidFill>
                  <a:srgbClr val="0000FF"/>
                </a:solidFill>
              </a:rPr>
              <a:t>二、重点、难点</a:t>
            </a:r>
            <a:endParaRPr lang="zh-CN" altLang="en-US" b="1" dirty="0">
              <a:solidFill>
                <a:srgbClr val="0000FF"/>
              </a:solidFill>
            </a:endParaRPr>
          </a:p>
          <a:p>
            <a:pPr marL="812800" indent="-812800">
              <a:lnSpc>
                <a:spcPct val="80000"/>
              </a:lnSpc>
              <a:buNone/>
            </a:pPr>
            <a:r>
              <a:rPr lang="zh-CN" altLang="en-US" b="1" dirty="0"/>
              <a:t>重点：同</a:t>
            </a:r>
            <a:r>
              <a:rPr lang="en-US" altLang="zh-CN" b="1" dirty="0"/>
              <a:t>1</a:t>
            </a:r>
            <a:r>
              <a:rPr lang="zh-CN" altLang="en-US" b="1" dirty="0"/>
              <a:t>、</a:t>
            </a:r>
            <a:r>
              <a:rPr lang="en-US" altLang="zh-CN" b="1" dirty="0"/>
              <a:t>2</a:t>
            </a:r>
            <a:r>
              <a:rPr lang="zh-CN" altLang="en-US" b="1" dirty="0"/>
              <a:t>、</a:t>
            </a:r>
            <a:r>
              <a:rPr lang="en-US" altLang="zh-CN" b="1" dirty="0"/>
              <a:t>3</a:t>
            </a:r>
            <a:endParaRPr lang="en-US" altLang="zh-CN" b="1" dirty="0"/>
          </a:p>
          <a:p>
            <a:pPr marL="812800" indent="-812800">
              <a:lnSpc>
                <a:spcPct val="80000"/>
              </a:lnSpc>
              <a:buNone/>
            </a:pPr>
            <a:r>
              <a:rPr lang="zh-CN" altLang="en-US" b="1" dirty="0"/>
              <a:t>难点：</a:t>
            </a:r>
            <a:r>
              <a:rPr lang="en-US" altLang="zh-CN" b="1" dirty="0"/>
              <a:t>1</a:t>
            </a:r>
            <a:r>
              <a:rPr lang="zh-CN" altLang="en-US" b="1" dirty="0"/>
              <a:t>、</a:t>
            </a:r>
            <a:r>
              <a:rPr lang="en-US" altLang="zh-CN" b="1" dirty="0"/>
              <a:t>4</a:t>
            </a:r>
            <a:r>
              <a:rPr lang="zh-CN" altLang="en-US" b="1" dirty="0"/>
              <a:t>、</a:t>
            </a:r>
            <a:endParaRPr lang="zh-CN" altLang="en-US" b="1" dirty="0"/>
          </a:p>
        </p:txBody>
      </p:sp>
    </p:spTree>
  </p:cSld>
  <p:clrMapOvr>
    <a:masterClrMapping/>
  </p:clrMapOvr>
  <p:transition>
    <p:split orient="vert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52" name=""/>
        <p:cNvGrpSpPr/>
        <p:nvPr/>
      </p:nvGrpSpPr>
      <p:grpSpPr/>
      <p:sp>
        <p:nvSpPr>
          <p:cNvPr id="1048613" name="标题 3584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 b="1" dirty="0"/>
              <a:t>第一课时</a:t>
            </a:r>
            <a:endParaRPr lang="zh-CN" altLang="en-US" b="1" dirty="0"/>
          </a:p>
        </p:txBody>
      </p:sp>
      <p:sp>
        <p:nvSpPr>
          <p:cNvPr id="1048614" name="文本占位符 35842"/>
          <p:cNvSpPr>
            <a:spLocks noGrp="1"/>
          </p:cNvSpPr>
          <p:nvPr>
            <p:ph type="body" idx="1"/>
          </p:nvPr>
        </p:nvSpPr>
        <p:spPr>
          <a:xfrm>
            <a:off x="250825" y="1989138"/>
            <a:ext cx="8458200" cy="3895725"/>
          </a:xfrm>
        </p:spPr>
        <p:txBody>
          <a:bodyPr/>
          <a:p>
            <a:r>
              <a:rPr lang="zh-CN" altLang="en-US" sz="3400" b="1" dirty="0">
                <a:solidFill>
                  <a:srgbClr val="0000FF"/>
                </a:solidFill>
              </a:rPr>
              <a:t>教学目标：</a:t>
            </a:r>
            <a:endParaRPr lang="zh-CN" altLang="en-US" sz="3400" b="1" dirty="0">
              <a:solidFill>
                <a:srgbClr val="0000FF"/>
              </a:solidFill>
            </a:endParaRPr>
          </a:p>
          <a:p>
            <a:r>
              <a:rPr lang="en-US" altLang="zh-CN" b="1" dirty="0"/>
              <a:t>1</a:t>
            </a:r>
            <a:r>
              <a:rPr lang="zh-CN" altLang="en-US" b="1" dirty="0"/>
              <a:t>、了解欧阳修有关文学常识。</a:t>
            </a:r>
            <a:endParaRPr lang="zh-CN" altLang="en-US" b="1" dirty="0"/>
          </a:p>
          <a:p>
            <a:r>
              <a:rPr lang="en-US" altLang="zh-CN" b="1" dirty="0"/>
              <a:t>2</a:t>
            </a:r>
            <a:r>
              <a:rPr lang="zh-CN" altLang="en-US" b="1" dirty="0"/>
              <a:t>、根据注释理解文章大意，复述故事情节。</a:t>
            </a:r>
            <a:endParaRPr lang="zh-CN" altLang="en-US" b="1" dirty="0"/>
          </a:p>
          <a:p>
            <a:r>
              <a:rPr lang="en-US" altLang="zh-CN" b="1" dirty="0"/>
              <a:t>3</a:t>
            </a:r>
            <a:r>
              <a:rPr lang="zh-CN" altLang="en-US" b="1" dirty="0"/>
              <a:t>、掌握“之”，“以”，“尔”在文中的用法。</a:t>
            </a:r>
            <a:endParaRPr lang="zh-CN" altLang="en-US" b="1" dirty="0"/>
          </a:p>
        </p:txBody>
      </p:sp>
    </p:spTree>
  </p:cSld>
  <p:clrMapOvr>
    <a:masterClrMapping/>
  </p:clrMapOvr>
  <p:transition>
    <p:split orient="vert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53" name=""/>
        <p:cNvGrpSpPr/>
        <p:nvPr/>
      </p:nvGrpSpPr>
      <p:grpSpPr/>
      <p:sp>
        <p:nvSpPr>
          <p:cNvPr id="1048615" name="文本框 23553"/>
          <p:cNvSpPr txBox="1"/>
          <p:nvPr/>
        </p:nvSpPr>
        <p:spPr>
          <a:xfrm>
            <a:off x="395288" y="260350"/>
            <a:ext cx="8064500" cy="4196080"/>
          </a:xfrm>
          <a:prstGeom prst="rect">
            <a:avLst/>
          </a:prstGeom>
          <a:noFill/>
          <a:ln w="9525" cap="flat" cmpd="sng">
            <a:solidFill>
              <a:srgbClr val="0080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欧阳修（</a:t>
            </a:r>
            <a:r>
              <a:rPr lang="en-US" altLang="zh-CN" sz="32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1007-1072</a:t>
            </a:r>
            <a:r>
              <a:rPr lang="zh-CN" altLang="en-US" sz="32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）</a:t>
            </a:r>
            <a:endParaRPr lang="zh-CN" altLang="en-US" sz="3200" b="1" dirty="0">
              <a:solidFill>
                <a:srgbClr val="0000FF"/>
              </a:solidFill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    北宋文学家、史学家。字永叔，自号醉翁，谥号文忠</a:t>
            </a:r>
            <a:r>
              <a:rPr lang="en-US" altLang="zh-CN" sz="32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,</a:t>
            </a:r>
            <a:r>
              <a:rPr lang="zh-CN" altLang="en-US" sz="32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晚年又号六一居士。著有</a:t>
            </a:r>
            <a:r>
              <a:rPr lang="en-US" altLang="zh-CN" sz="3200" b="1" dirty="0">
                <a:solidFill>
                  <a:srgbClr val="C00000"/>
                </a:solidFill>
                <a:latin typeface="Times New Roman" panose="02020603050405020304" pitchFamily="18" charset="0"/>
              </a:rPr>
              <a:t>《</a:t>
            </a:r>
            <a:r>
              <a:rPr lang="zh-CN" altLang="en-US" sz="3200" b="1" dirty="0">
                <a:solidFill>
                  <a:srgbClr val="C00000"/>
                </a:solidFill>
                <a:latin typeface="Times New Roman" panose="02020603050405020304" pitchFamily="18" charset="0"/>
              </a:rPr>
              <a:t>欧阳文忠公集</a:t>
            </a:r>
            <a:r>
              <a:rPr lang="en-US" altLang="zh-CN" sz="3200" b="1" dirty="0">
                <a:solidFill>
                  <a:srgbClr val="C00000"/>
                </a:solidFill>
                <a:latin typeface="Times New Roman" panose="02020603050405020304" pitchFamily="18" charset="0"/>
              </a:rPr>
              <a:t>》</a:t>
            </a:r>
            <a:r>
              <a:rPr lang="en-US" altLang="zh-CN" sz="32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,</a:t>
            </a:r>
            <a:r>
              <a:rPr lang="zh-CN" altLang="en-US" sz="32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北宋古文运动的领袖，为北宋文学的发展作出了卓越贡献。唐宋八大家之一。</a:t>
            </a:r>
            <a:r>
              <a:rPr lang="zh-CN" altLang="en-US" sz="32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其</a:t>
            </a:r>
            <a:r>
              <a:rPr lang="zh-CN" altLang="en-US" sz="32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创作</a:t>
            </a:r>
            <a:r>
              <a:rPr lang="zh-CN" altLang="en-US" sz="32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实</a:t>
            </a:r>
            <a:r>
              <a:rPr lang="zh-CN" altLang="en-US" sz="32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绩</a:t>
            </a:r>
            <a:r>
              <a:rPr lang="zh-CN" altLang="en-US" sz="32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亦</a:t>
            </a:r>
            <a:r>
              <a:rPr lang="zh-CN" altLang="en-US" sz="32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灿</a:t>
            </a:r>
            <a:r>
              <a:rPr lang="zh-CN" altLang="en-US" sz="32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然可观</a:t>
            </a:r>
            <a:r>
              <a:rPr lang="zh-CN" altLang="en-US" sz="32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，</a:t>
            </a:r>
            <a:r>
              <a:rPr lang="zh-CN" altLang="en-US" sz="32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诗</a:t>
            </a:r>
            <a:r>
              <a:rPr lang="zh-CN" altLang="en-US" sz="32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、</a:t>
            </a:r>
            <a:r>
              <a:rPr lang="zh-CN" altLang="en-US" sz="32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词</a:t>
            </a:r>
            <a:r>
              <a:rPr lang="zh-CN" altLang="en-US" sz="32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、</a:t>
            </a:r>
            <a:r>
              <a:rPr lang="zh-CN" altLang="en-US" sz="32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散文</a:t>
            </a:r>
            <a:r>
              <a:rPr lang="zh-CN" altLang="en-US" sz="32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均</a:t>
            </a:r>
            <a:r>
              <a:rPr lang="zh-CN" altLang="en-US" sz="32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为</a:t>
            </a:r>
            <a:r>
              <a:rPr lang="zh-CN" altLang="en-US" sz="32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一时</a:t>
            </a:r>
            <a:r>
              <a:rPr lang="zh-CN" altLang="en-US" sz="32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之</a:t>
            </a:r>
            <a:r>
              <a:rPr lang="zh-CN" altLang="en-US" sz="32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冠</a:t>
            </a:r>
            <a:r>
              <a:rPr lang="zh-CN" altLang="en-US" sz="32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，</a:t>
            </a:r>
            <a:r>
              <a:rPr lang="zh-CN" altLang="en-US" sz="32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散文</a:t>
            </a:r>
            <a:r>
              <a:rPr lang="zh-CN" altLang="en-US" sz="32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说</a:t>
            </a:r>
            <a:r>
              <a:rPr lang="zh-CN" altLang="en-US" sz="32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理</a:t>
            </a:r>
            <a:r>
              <a:rPr lang="zh-CN" altLang="en-US" sz="32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畅达</a:t>
            </a:r>
            <a:r>
              <a:rPr lang="zh-CN" altLang="en-US" sz="32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，</a:t>
            </a:r>
            <a:r>
              <a:rPr lang="zh-CN" altLang="en-US" sz="32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抒情</a:t>
            </a:r>
            <a:r>
              <a:rPr lang="zh-CN" altLang="en-US" sz="32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委婉</a:t>
            </a:r>
            <a:r>
              <a:rPr lang="zh-CN" altLang="en-US" sz="32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，</a:t>
            </a:r>
            <a:r>
              <a:rPr lang="zh-CN" altLang="en-US" sz="32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诗风</a:t>
            </a:r>
            <a:r>
              <a:rPr lang="zh-CN" altLang="en-US" sz="32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与</a:t>
            </a:r>
            <a:r>
              <a:rPr lang="zh-CN" altLang="en-US" sz="32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散文</a:t>
            </a:r>
            <a:r>
              <a:rPr lang="zh-CN" altLang="en-US" sz="32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近</a:t>
            </a:r>
            <a:r>
              <a:rPr lang="zh-CN" altLang="en-US" sz="32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似</a:t>
            </a:r>
            <a:r>
              <a:rPr lang="zh-CN" altLang="en-US" sz="32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，</a:t>
            </a:r>
            <a:r>
              <a:rPr lang="zh-CN" altLang="en-US" sz="32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重</a:t>
            </a:r>
            <a:r>
              <a:rPr lang="zh-CN" altLang="en-US" sz="32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气势</a:t>
            </a:r>
            <a:r>
              <a:rPr lang="zh-CN" altLang="en-US" sz="32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而</a:t>
            </a:r>
            <a:r>
              <a:rPr lang="zh-CN" altLang="en-US" sz="32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能</a:t>
            </a:r>
            <a:r>
              <a:rPr lang="zh-CN" altLang="en-US" sz="32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流畅</a:t>
            </a:r>
            <a:r>
              <a:rPr lang="zh-CN" altLang="en-US" sz="32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自然</a:t>
            </a:r>
            <a:r>
              <a:rPr lang="zh-CN" altLang="en-US" sz="32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。</a:t>
            </a:r>
            <a:endParaRPr lang="zh-CN" altLang="en-US" sz="3200" b="1" dirty="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1048616" name="文本框 23556"/>
          <p:cNvSpPr txBox="1"/>
          <p:nvPr/>
        </p:nvSpPr>
        <p:spPr>
          <a:xfrm>
            <a:off x="395288" y="4456430"/>
            <a:ext cx="2849880" cy="612140"/>
          </a:xfrm>
          <a:prstGeom prst="rect">
            <a:avLst/>
          </a:prstGeom>
          <a:noFill/>
          <a:ln w="9525" cap="flat" cmpd="sng">
            <a:solidFill>
              <a:srgbClr val="008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t">
            <a:spAutoFit/>
          </a:bodyPr>
          <a:p>
            <a:r>
              <a:rPr lang="zh-CN" altLang="en-US" sz="3500" b="1" dirty="0">
                <a:solidFill>
                  <a:srgbClr val="FF00FF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唐宋八大家：</a:t>
            </a:r>
            <a:endParaRPr lang="zh-CN" altLang="en-US" sz="3500" b="1">
              <a:solidFill>
                <a:srgbClr val="FF00FF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1048617" name="文本框 23557"/>
          <p:cNvSpPr txBox="1"/>
          <p:nvPr/>
        </p:nvSpPr>
        <p:spPr>
          <a:xfrm>
            <a:off x="1004302" y="5068570"/>
            <a:ext cx="6278881" cy="1056640"/>
          </a:xfrm>
          <a:prstGeom prst="rect">
            <a:avLst/>
          </a:prstGeom>
          <a:noFill/>
          <a:ln w="9525" cap="flat" cmpd="sng">
            <a:solidFill>
              <a:srgbClr val="008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t">
            <a:spAutoFit/>
          </a:bodyPr>
          <a:p>
            <a:r>
              <a:rPr lang="zh-CN" altLang="en-US" sz="3200" b="1" dirty="0">
                <a:solidFill>
                  <a:srgbClr val="FF00FF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韩愈、柳宗元、欧阳修、王安石、</a:t>
            </a:r>
            <a:endParaRPr lang="zh-CN" altLang="en-US" sz="3200" b="1" dirty="0">
              <a:solidFill>
                <a:srgbClr val="FF00FF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  <a:p>
            <a:r>
              <a:rPr lang="zh-CN" altLang="en-US" sz="3200" b="1" dirty="0">
                <a:solidFill>
                  <a:srgbClr val="FF00FF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苏洵、苏轼、   苏辙         曾巩</a:t>
            </a:r>
            <a:endParaRPr lang="zh-CN" altLang="en-US" sz="3200" b="1">
              <a:solidFill>
                <a:srgbClr val="FF00FF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486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486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75" fill="hold"/>
                                        <p:tgtEl>
                                          <p:spTgt spid="10486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75" fill="hold"/>
                                        <p:tgtEl>
                                          <p:spTgt spid="10486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616" grpId="0" animBg="1"/>
      <p:bldP spid="104861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54" name=""/>
        <p:cNvGrpSpPr/>
        <p:nvPr/>
      </p:nvGrpSpPr>
      <p:grpSpPr/>
      <p:sp>
        <p:nvSpPr>
          <p:cNvPr id="1048618" name="文本框 6145"/>
          <p:cNvSpPr txBox="1"/>
          <p:nvPr/>
        </p:nvSpPr>
        <p:spPr>
          <a:xfrm>
            <a:off x="755650" y="404813"/>
            <a:ext cx="6840538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latin typeface="Times New Roman" panose="02020603050405020304" pitchFamily="18" charset="0"/>
              </a:rPr>
              <a:t>听朗读，注意红色的读音．</a:t>
            </a:r>
            <a:endParaRPr lang="zh-CN" altLang="en-US" sz="3600" b="1" dirty="0">
              <a:latin typeface="Times New Roman" panose="02020603050405020304" pitchFamily="18" charset="0"/>
            </a:endParaRPr>
          </a:p>
        </p:txBody>
      </p:sp>
      <p:sp>
        <p:nvSpPr>
          <p:cNvPr id="1048619" name="文本框 6146"/>
          <p:cNvSpPr txBox="1"/>
          <p:nvPr/>
        </p:nvSpPr>
        <p:spPr>
          <a:xfrm>
            <a:off x="1143000" y="1676400"/>
            <a:ext cx="1295400" cy="38557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chemeClr val="accent2"/>
                </a:solidFill>
                <a:latin typeface="Times New Roman" panose="02020603050405020304" pitchFamily="18" charset="0"/>
              </a:rPr>
              <a:t>自</a:t>
            </a:r>
            <a:r>
              <a:rPr lang="zh-CN" altLang="en-US" sz="3600" b="1" dirty="0">
                <a:solidFill>
                  <a:srgbClr val="FF00FF"/>
                </a:solidFill>
                <a:latin typeface="Times New Roman" panose="02020603050405020304" pitchFamily="18" charset="0"/>
              </a:rPr>
              <a:t>矜</a:t>
            </a:r>
            <a:endParaRPr lang="zh-CN" altLang="en-US" sz="3600" b="1" dirty="0">
              <a:solidFill>
                <a:srgbClr val="FF00FF"/>
              </a:solidFill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chemeClr val="accent2"/>
                </a:solidFill>
                <a:latin typeface="Times New Roman" panose="02020603050405020304" pitchFamily="18" charset="0"/>
              </a:rPr>
              <a:t>家</a:t>
            </a:r>
            <a:r>
              <a:rPr lang="zh-CN" altLang="en-US" sz="3600" b="1" dirty="0">
                <a:solidFill>
                  <a:srgbClr val="FF00FF"/>
                </a:solidFill>
                <a:latin typeface="Times New Roman" panose="02020603050405020304" pitchFamily="18" charset="0"/>
              </a:rPr>
              <a:t>圃</a:t>
            </a:r>
            <a:endParaRPr lang="zh-CN" altLang="en-US" sz="3600" b="1" dirty="0">
              <a:solidFill>
                <a:srgbClr val="FF00FF"/>
              </a:solidFill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FF00FF"/>
                </a:solidFill>
                <a:latin typeface="Times New Roman" panose="02020603050405020304" pitchFamily="18" charset="0"/>
              </a:rPr>
              <a:t>睨</a:t>
            </a:r>
            <a:r>
              <a:rPr lang="zh-CN" altLang="en-US" sz="3600" b="1" dirty="0">
                <a:solidFill>
                  <a:schemeClr val="accent2"/>
                </a:solidFill>
                <a:latin typeface="Times New Roman" panose="02020603050405020304" pitchFamily="18" charset="0"/>
              </a:rPr>
              <a:t>之</a:t>
            </a:r>
            <a:endParaRPr lang="zh-CN" altLang="en-US" sz="3600" b="1" dirty="0">
              <a:solidFill>
                <a:schemeClr val="accent2"/>
              </a:solidFill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FF00FF"/>
                </a:solidFill>
                <a:latin typeface="Times New Roman" panose="02020603050405020304" pitchFamily="18" charset="0"/>
              </a:rPr>
              <a:t>颔</a:t>
            </a:r>
            <a:r>
              <a:rPr lang="zh-CN" altLang="en-US" sz="3600" b="1" dirty="0">
                <a:solidFill>
                  <a:schemeClr val="accent2"/>
                </a:solidFill>
                <a:latin typeface="Times New Roman" panose="02020603050405020304" pitchFamily="18" charset="0"/>
              </a:rPr>
              <a:t>之</a:t>
            </a:r>
            <a:endParaRPr lang="zh-CN" altLang="en-US" sz="3600" b="1" dirty="0">
              <a:solidFill>
                <a:schemeClr val="accent2"/>
              </a:solidFill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endParaRPr lang="zh-CN" altLang="en-US" sz="3600" b="1">
              <a:solidFill>
                <a:schemeClr val="accent2"/>
              </a:solidFill>
              <a:latin typeface="Times New Roman" panose="02020603050405020304" pitchFamily="18" charset="0"/>
            </a:endParaRPr>
          </a:p>
        </p:txBody>
      </p:sp>
      <p:sp>
        <p:nvSpPr>
          <p:cNvPr id="1048620" name="文本框 6147"/>
          <p:cNvSpPr txBox="1"/>
          <p:nvPr/>
        </p:nvSpPr>
        <p:spPr>
          <a:xfrm>
            <a:off x="4724400" y="836613"/>
            <a:ext cx="1219200" cy="38557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endParaRPr lang="en-US" altLang="zh-CN" sz="3600" b="1" dirty="0">
              <a:solidFill>
                <a:schemeClr val="accent2"/>
              </a:solidFill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FF00FF"/>
                </a:solidFill>
                <a:latin typeface="Times New Roman" panose="02020603050405020304" pitchFamily="18" charset="0"/>
              </a:rPr>
              <a:t>忿</a:t>
            </a:r>
            <a:r>
              <a:rPr lang="zh-CN" altLang="en-US" sz="3600" b="1" dirty="0">
                <a:solidFill>
                  <a:schemeClr val="accent2"/>
                </a:solidFill>
                <a:latin typeface="Times New Roman" panose="02020603050405020304" pitchFamily="18" charset="0"/>
              </a:rPr>
              <a:t>然</a:t>
            </a:r>
            <a:endParaRPr lang="zh-CN" altLang="en-US" sz="3600" b="1" dirty="0">
              <a:solidFill>
                <a:schemeClr val="accent2"/>
              </a:solidFill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FF00FF"/>
                </a:solidFill>
                <a:latin typeface="Times New Roman" panose="02020603050405020304" pitchFamily="18" charset="0"/>
              </a:rPr>
              <a:t>杓</a:t>
            </a:r>
            <a:endParaRPr lang="zh-CN" altLang="en-US" sz="3600" b="1" dirty="0">
              <a:solidFill>
                <a:srgbClr val="FF00FF"/>
              </a:solidFill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FF00FF"/>
                </a:solidFill>
                <a:latin typeface="Times New Roman" panose="02020603050405020304" pitchFamily="18" charset="0"/>
              </a:rPr>
              <a:t>酌</a:t>
            </a:r>
            <a:r>
              <a:rPr lang="zh-CN" altLang="en-US" sz="3600" b="1" dirty="0">
                <a:solidFill>
                  <a:schemeClr val="accent2"/>
                </a:solidFill>
                <a:latin typeface="Times New Roman" panose="02020603050405020304" pitchFamily="18" charset="0"/>
              </a:rPr>
              <a:t>油</a:t>
            </a:r>
            <a:endParaRPr lang="zh-CN" altLang="en-US" sz="3600" b="1" dirty="0">
              <a:solidFill>
                <a:schemeClr val="accent2"/>
              </a:solidFill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FF00FF"/>
                </a:solidFill>
                <a:latin typeface="Times New Roman" panose="02020603050405020304" pitchFamily="18" charset="0"/>
              </a:rPr>
              <a:t>沥</a:t>
            </a:r>
            <a:r>
              <a:rPr lang="zh-CN" altLang="en-US" sz="3600" b="1" dirty="0">
                <a:solidFill>
                  <a:schemeClr val="accent2"/>
                </a:solidFill>
                <a:latin typeface="Times New Roman" panose="02020603050405020304" pitchFamily="18" charset="0"/>
              </a:rPr>
              <a:t>之</a:t>
            </a:r>
            <a:endParaRPr lang="zh-CN" altLang="en-US" sz="3600" b="1">
              <a:solidFill>
                <a:schemeClr val="accent2"/>
              </a:solidFill>
              <a:latin typeface="Times New Roman" panose="02020603050405020304" pitchFamily="18" charset="0"/>
            </a:endParaRPr>
          </a:p>
        </p:txBody>
      </p:sp>
      <p:sp>
        <p:nvSpPr>
          <p:cNvPr id="1048621" name="文本框 6148"/>
          <p:cNvSpPr txBox="1"/>
          <p:nvPr/>
        </p:nvSpPr>
        <p:spPr>
          <a:xfrm>
            <a:off x="2484438" y="1700213"/>
            <a:ext cx="13716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600" b="1">
                <a:solidFill>
                  <a:srgbClr val="CC3300"/>
                </a:solidFill>
                <a:latin typeface="Times New Roman" panose="02020603050405020304" pitchFamily="18" charset="0"/>
              </a:rPr>
              <a:t>jīn</a:t>
            </a:r>
            <a:endParaRPr lang="en-US" altLang="zh-CN" sz="3600" b="1">
              <a:solidFill>
                <a:srgbClr val="CC33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048622" name="文本框 6149"/>
          <p:cNvSpPr txBox="1"/>
          <p:nvPr/>
        </p:nvSpPr>
        <p:spPr>
          <a:xfrm>
            <a:off x="2438400" y="2514600"/>
            <a:ext cx="8382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600" b="1">
                <a:solidFill>
                  <a:srgbClr val="CC3300"/>
                </a:solidFill>
                <a:latin typeface="Times New Roman" panose="02020603050405020304" pitchFamily="18" charset="0"/>
              </a:rPr>
              <a:t>pǔ</a:t>
            </a:r>
            <a:endParaRPr lang="en-US" altLang="zh-CN" sz="3600" b="1">
              <a:solidFill>
                <a:srgbClr val="CC33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048623" name="文本框 6150"/>
          <p:cNvSpPr txBox="1"/>
          <p:nvPr/>
        </p:nvSpPr>
        <p:spPr>
          <a:xfrm>
            <a:off x="2514600" y="3429000"/>
            <a:ext cx="13716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600" b="1">
                <a:solidFill>
                  <a:srgbClr val="CC3300"/>
                </a:solidFill>
                <a:latin typeface="Times New Roman" panose="02020603050405020304" pitchFamily="18" charset="0"/>
              </a:rPr>
              <a:t>nì</a:t>
            </a:r>
            <a:endParaRPr lang="en-US" altLang="zh-CN" sz="3600" b="1">
              <a:solidFill>
                <a:srgbClr val="CC33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048624" name="文本框 6151"/>
          <p:cNvSpPr txBox="1"/>
          <p:nvPr/>
        </p:nvSpPr>
        <p:spPr>
          <a:xfrm>
            <a:off x="2438400" y="4191000"/>
            <a:ext cx="13716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600" b="1">
                <a:solidFill>
                  <a:srgbClr val="CC3300"/>
                </a:solidFill>
                <a:latin typeface="Times New Roman" panose="02020603050405020304" pitchFamily="18" charset="0"/>
              </a:rPr>
              <a:t>hàn</a:t>
            </a:r>
            <a:endParaRPr lang="en-US" altLang="zh-CN" sz="3600" b="1">
              <a:solidFill>
                <a:srgbClr val="CC33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048625" name="文本框 6153"/>
          <p:cNvSpPr txBox="1"/>
          <p:nvPr/>
        </p:nvSpPr>
        <p:spPr>
          <a:xfrm>
            <a:off x="6172200" y="1676400"/>
            <a:ext cx="9144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600" b="1">
                <a:solidFill>
                  <a:srgbClr val="CC3300"/>
                </a:solidFill>
                <a:latin typeface="Times New Roman" panose="02020603050405020304" pitchFamily="18" charset="0"/>
              </a:rPr>
              <a:t>fèn</a:t>
            </a:r>
            <a:endParaRPr lang="en-US" altLang="zh-CN" sz="3600" b="1">
              <a:solidFill>
                <a:srgbClr val="CC33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048626" name="文本框 6154"/>
          <p:cNvSpPr txBox="1"/>
          <p:nvPr/>
        </p:nvSpPr>
        <p:spPr>
          <a:xfrm>
            <a:off x="6227763" y="2492375"/>
            <a:ext cx="151765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600" b="1" dirty="0" err="1">
                <a:solidFill>
                  <a:srgbClr val="CC3300"/>
                </a:solidFill>
                <a:latin typeface="Times New Roman" panose="02020603050405020304" pitchFamily="18" charset="0"/>
              </a:rPr>
              <a:t>sháo</a:t>
            </a:r>
            <a:endParaRPr lang="en-US" altLang="zh-CN" sz="3600" b="1">
              <a:solidFill>
                <a:srgbClr val="CC33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048627" name="文本框 6155"/>
          <p:cNvSpPr txBox="1"/>
          <p:nvPr/>
        </p:nvSpPr>
        <p:spPr>
          <a:xfrm>
            <a:off x="6172200" y="3352800"/>
            <a:ext cx="23622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600" b="1" dirty="0" err="1">
                <a:solidFill>
                  <a:srgbClr val="CC3300"/>
                </a:solidFill>
                <a:latin typeface="Times New Roman" panose="02020603050405020304" pitchFamily="18" charset="0"/>
              </a:rPr>
              <a:t>zhuó</a:t>
            </a:r>
            <a:endParaRPr lang="en-US" altLang="zh-CN" sz="3600" b="1">
              <a:solidFill>
                <a:srgbClr val="CC33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048628" name="文本框 6156"/>
          <p:cNvSpPr txBox="1"/>
          <p:nvPr/>
        </p:nvSpPr>
        <p:spPr>
          <a:xfrm>
            <a:off x="6227763" y="4221163"/>
            <a:ext cx="1355725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600" b="1">
                <a:solidFill>
                  <a:srgbClr val="CC3300"/>
                </a:solidFill>
                <a:latin typeface="Times New Roman" panose="02020603050405020304" pitchFamily="18" charset="0"/>
              </a:rPr>
              <a:t>lì</a:t>
            </a:r>
            <a:endParaRPr lang="en-US" altLang="zh-CN" sz="3600" b="1">
              <a:solidFill>
                <a:srgbClr val="CC33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048629" name="棱台 6157">
            <a:hlinkClick r:id="rId1" action="ppaction://hlinkfile"/>
          </p:cNvPr>
          <p:cNvSpPr/>
          <p:nvPr/>
        </p:nvSpPr>
        <p:spPr>
          <a:xfrm>
            <a:off x="2771775" y="5661025"/>
            <a:ext cx="3240088" cy="720725"/>
          </a:xfrm>
          <a:prstGeom prst="bevel">
            <a:avLst>
              <a:gd name="adj" fmla="val 12500"/>
            </a:avLst>
          </a:prstGeom>
          <a:solidFill>
            <a:srgbClr val="0080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algn="ctr"/>
            <a:r>
              <a:rPr lang="en-US" altLang="zh-CN" sz="2400" b="1" dirty="0">
                <a:latin typeface="Times New Roman" panose="02020603050405020304" pitchFamily="18" charset="0"/>
              </a:rPr>
              <a:t>《</a:t>
            </a:r>
            <a:r>
              <a:rPr lang="zh-CN" altLang="en-US" sz="2400" b="1" dirty="0">
                <a:latin typeface="Times New Roman" panose="02020603050405020304" pitchFamily="18" charset="0"/>
              </a:rPr>
              <a:t>卖油翁</a:t>
            </a:r>
            <a:r>
              <a:rPr lang="en-US" altLang="zh-CN" sz="2400" b="1" dirty="0">
                <a:latin typeface="Times New Roman" panose="02020603050405020304" pitchFamily="18" charset="0"/>
              </a:rPr>
              <a:t>》</a:t>
            </a:r>
            <a:r>
              <a:rPr lang="zh-CN" altLang="en-US" sz="2400" b="1" dirty="0">
                <a:latin typeface="Times New Roman" panose="02020603050405020304" pitchFamily="18" charset="0"/>
              </a:rPr>
              <a:t>朗读</a:t>
            </a:r>
            <a:endParaRPr lang="zh-CN" altLang="en-US" sz="2400" b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486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486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486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486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486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48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48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48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621" grpId="0"/>
      <p:bldP spid="1048622" grpId="0"/>
      <p:bldP spid="1048623" grpId="0"/>
      <p:bldP spid="1048624" grpId="0"/>
      <p:bldP spid="1048625" grpId="0"/>
      <p:bldP spid="1048626" grpId="0"/>
      <p:bldP spid="1048627" grpId="0"/>
      <p:bldP spid="104862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55" name=""/>
        <p:cNvGrpSpPr/>
        <p:nvPr/>
      </p:nvGrpSpPr>
      <p:grpSpPr/>
      <p:sp>
        <p:nvSpPr>
          <p:cNvPr id="1048630" name="标题 36865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 b="1" dirty="0"/>
              <a:t>朗读停顿示例</a:t>
            </a:r>
            <a:endParaRPr lang="zh-CN" altLang="en-US" b="1" dirty="0"/>
          </a:p>
        </p:txBody>
      </p:sp>
      <p:sp>
        <p:nvSpPr>
          <p:cNvPr id="1048631" name="文本占位符 36866"/>
          <p:cNvSpPr>
            <a:spLocks noGrp="1"/>
          </p:cNvSpPr>
          <p:nvPr>
            <p:ph type="body" idx="1"/>
          </p:nvPr>
        </p:nvSpPr>
        <p:spPr/>
        <p:txBody>
          <a:bodyPr/>
          <a:p>
            <a:r>
              <a:rPr lang="en-US" altLang="zh-CN" b="1" dirty="0"/>
              <a:t>1</a:t>
            </a:r>
            <a:r>
              <a:rPr lang="zh-CN" altLang="en-US" b="1" dirty="0"/>
              <a:t>）、陈康肃公尧咨</a:t>
            </a:r>
            <a:r>
              <a:rPr lang="zh-CN" altLang="en-US" b="1" dirty="0">
                <a:solidFill>
                  <a:srgbClr val="FF3300"/>
                </a:solidFill>
              </a:rPr>
              <a:t>︱</a:t>
            </a:r>
            <a:r>
              <a:rPr lang="zh-CN" altLang="en-US" b="1" dirty="0"/>
              <a:t>善射。</a:t>
            </a:r>
            <a:endParaRPr lang="zh-CN" altLang="en-US" b="1" dirty="0"/>
          </a:p>
          <a:p>
            <a:r>
              <a:rPr lang="en-US" altLang="zh-CN" b="1" dirty="0"/>
              <a:t>2</a:t>
            </a:r>
            <a:r>
              <a:rPr lang="zh-CN" altLang="en-US" b="1" dirty="0"/>
              <a:t>）、乃</a:t>
            </a:r>
            <a:r>
              <a:rPr lang="zh-CN" altLang="en-US" b="1" dirty="0">
                <a:solidFill>
                  <a:srgbClr val="FF3300"/>
                </a:solidFill>
              </a:rPr>
              <a:t>︱</a:t>
            </a:r>
            <a:r>
              <a:rPr lang="zh-CN" altLang="en-US" b="1" dirty="0"/>
              <a:t>取一葫芦</a:t>
            </a:r>
            <a:r>
              <a:rPr lang="zh-CN" altLang="en-US" b="1" dirty="0">
                <a:solidFill>
                  <a:srgbClr val="FF3300"/>
                </a:solidFill>
              </a:rPr>
              <a:t>︱</a:t>
            </a:r>
            <a:r>
              <a:rPr lang="zh-CN" altLang="en-US" b="1" dirty="0"/>
              <a:t>置于地。</a:t>
            </a:r>
            <a:endParaRPr lang="zh-CN" altLang="en-US" b="1" dirty="0"/>
          </a:p>
          <a:p>
            <a:r>
              <a:rPr lang="en-US" altLang="zh-CN" b="1" dirty="0"/>
              <a:t>3</a:t>
            </a:r>
            <a:r>
              <a:rPr lang="zh-CN" altLang="en-US" b="1" dirty="0"/>
              <a:t>）、徐</a:t>
            </a:r>
            <a:r>
              <a:rPr lang="zh-CN" altLang="en-US" b="1" dirty="0">
                <a:solidFill>
                  <a:srgbClr val="FF3300"/>
                </a:solidFill>
              </a:rPr>
              <a:t>︱</a:t>
            </a:r>
            <a:r>
              <a:rPr lang="zh-CN" altLang="en-US" b="1" dirty="0"/>
              <a:t>以杓酌油</a:t>
            </a:r>
            <a:r>
              <a:rPr lang="zh-CN" altLang="en-US" b="1" dirty="0">
                <a:solidFill>
                  <a:srgbClr val="FF3300"/>
                </a:solidFill>
              </a:rPr>
              <a:t>︱</a:t>
            </a:r>
            <a:r>
              <a:rPr lang="zh-CN" altLang="en-US" b="1" dirty="0"/>
              <a:t>沥之。</a:t>
            </a:r>
            <a:endParaRPr lang="zh-CN" altLang="en-US" b="1" dirty="0"/>
          </a:p>
          <a:p>
            <a:r>
              <a:rPr lang="en-US" altLang="zh-CN" b="1" dirty="0"/>
              <a:t>4)</a:t>
            </a:r>
            <a:r>
              <a:rPr lang="zh-CN" altLang="en-US" b="1" dirty="0"/>
              <a:t>、  公</a:t>
            </a:r>
            <a:r>
              <a:rPr lang="zh-CN" altLang="en-US" b="1" dirty="0">
                <a:solidFill>
                  <a:srgbClr val="FF3300"/>
                </a:solidFill>
              </a:rPr>
              <a:t>︱</a:t>
            </a:r>
            <a:r>
              <a:rPr lang="zh-CN" altLang="en-US" b="1" dirty="0"/>
              <a:t>亦以此</a:t>
            </a:r>
            <a:r>
              <a:rPr lang="zh-CN" altLang="en-US" b="1" dirty="0">
                <a:solidFill>
                  <a:srgbClr val="FF3300"/>
                </a:solidFill>
              </a:rPr>
              <a:t>︱</a:t>
            </a:r>
            <a:r>
              <a:rPr lang="zh-CN" altLang="en-US" b="1" dirty="0"/>
              <a:t>自矜。</a:t>
            </a:r>
            <a:endParaRPr lang="zh-CN" altLang="en-US" b="1" dirty="0"/>
          </a:p>
        </p:txBody>
      </p:sp>
    </p:spTree>
  </p:cSld>
  <p:clrMapOvr>
    <a:masterClrMapping/>
  </p:clrMapOvr>
  <p:transition>
    <p:split orient="vert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56" name=""/>
        <p:cNvGrpSpPr/>
        <p:nvPr/>
      </p:nvGrpSpPr>
      <p:grpSpPr/>
      <p:sp>
        <p:nvSpPr>
          <p:cNvPr id="1048632" name="文本框 31745"/>
          <p:cNvSpPr txBox="1"/>
          <p:nvPr/>
        </p:nvSpPr>
        <p:spPr>
          <a:xfrm>
            <a:off x="1763713" y="0"/>
            <a:ext cx="6481762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b="1" dirty="0">
                <a:solidFill>
                  <a:srgbClr val="8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疏通文意，积累文言词语</a:t>
            </a:r>
            <a:endParaRPr lang="zh-CN" altLang="en-US" sz="3600" b="1">
              <a:solidFill>
                <a:srgbClr val="80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048633" name="文本框 31746"/>
          <p:cNvSpPr txBox="1"/>
          <p:nvPr/>
        </p:nvSpPr>
        <p:spPr>
          <a:xfrm>
            <a:off x="395288" y="620713"/>
            <a:ext cx="8353425" cy="58191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dirty="0">
                <a:latin typeface="Times New Roman" panose="02020603050405020304" pitchFamily="18" charset="0"/>
                <a:ea typeface="楷体_GB2312" panose="02010609030101010101" pitchFamily="49" charset="-122"/>
              </a:rPr>
              <a:t>　　</a:t>
            </a:r>
            <a:r>
              <a:rPr lang="zh-CN" altLang="en-US" sz="3200" b="1" dirty="0">
                <a:latin typeface="黑体" panose="02010600030101010101" pitchFamily="2" charset="-122"/>
                <a:ea typeface="黑体" panose="02010600030101010101" pitchFamily="2" charset="-122"/>
              </a:rPr>
              <a:t>陈康肃　</a:t>
            </a:r>
            <a:r>
              <a:rPr lang="zh-CN" altLang="en-US" sz="3200" b="1" u="sng" dirty="0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公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　</a:t>
            </a:r>
            <a:r>
              <a:rPr lang="zh-CN" altLang="en-US" sz="3200" b="1" u="sng" dirty="0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善</a:t>
            </a:r>
            <a:r>
              <a:rPr lang="zh-CN" altLang="en-US" sz="3200" b="1" dirty="0">
                <a:latin typeface="黑体" panose="02010600030101010101" pitchFamily="2" charset="-122"/>
                <a:ea typeface="黑体" panose="02010600030101010101" pitchFamily="2" charset="-122"/>
              </a:rPr>
              <a:t>　射，当世无双，公亦</a:t>
            </a:r>
            <a:endParaRPr lang="zh-CN" altLang="en-US" sz="3200" b="1" dirty="0"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endParaRPr lang="zh-CN" altLang="en-US" sz="3200" b="1" dirty="0"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endParaRPr lang="zh-CN" altLang="en-US" sz="3200" b="1" dirty="0"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r>
              <a:rPr lang="zh-CN" altLang="en-US" sz="3200" b="1" dirty="0">
                <a:latin typeface="黑体" panose="02010600030101010101" pitchFamily="2" charset="-122"/>
                <a:ea typeface="黑体" panose="02010600030101010101" pitchFamily="2" charset="-122"/>
              </a:rPr>
              <a:t>以</a:t>
            </a:r>
            <a:r>
              <a:rPr lang="zh-CN" altLang="en-US" sz="3200" b="1" u="sng" dirty="0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此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 </a:t>
            </a:r>
            <a:r>
              <a:rPr lang="zh-CN" altLang="en-US" sz="3200" b="1" u="sng" dirty="0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自矜</a:t>
            </a:r>
            <a:r>
              <a:rPr lang="zh-CN" altLang="en-US" sz="3200" b="1" dirty="0">
                <a:latin typeface="黑体" panose="02010600030101010101" pitchFamily="2" charset="-122"/>
                <a:ea typeface="黑体" panose="02010600030101010101" pitchFamily="2" charset="-122"/>
              </a:rPr>
              <a:t>。尝射于家</a:t>
            </a:r>
            <a:r>
              <a:rPr lang="zh-CN" altLang="en-US" sz="3200" b="1" u="sng" dirty="0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圃</a:t>
            </a:r>
            <a:r>
              <a:rPr lang="zh-CN" altLang="en-US" sz="3200" b="1" dirty="0">
                <a:latin typeface="黑体" panose="02010600030101010101" pitchFamily="2" charset="-122"/>
                <a:ea typeface="黑体" panose="02010600030101010101" pitchFamily="2" charset="-122"/>
              </a:rPr>
              <a:t>，有卖油翁　</a:t>
            </a:r>
            <a:r>
              <a:rPr lang="zh-CN" altLang="en-US" sz="3200" b="1" u="sng" dirty="0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释</a:t>
            </a:r>
            <a:r>
              <a:rPr lang="zh-CN" altLang="en-US" sz="3200" b="1" dirty="0">
                <a:latin typeface="黑体" panose="02010600030101010101" pitchFamily="2" charset="-122"/>
                <a:ea typeface="黑体" panose="02010600030101010101" pitchFamily="2" charset="-122"/>
              </a:rPr>
              <a:t>担而</a:t>
            </a:r>
            <a:endParaRPr lang="zh-CN" altLang="en-US" sz="3200" b="1" dirty="0"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endParaRPr lang="zh-CN" altLang="en-US" sz="3200" b="1" dirty="0"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endParaRPr lang="zh-CN" altLang="en-US" sz="3200" b="1" dirty="0"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r>
              <a:rPr lang="zh-CN" altLang="en-US" sz="3200" b="1" dirty="0">
                <a:latin typeface="黑体" panose="02010600030101010101" pitchFamily="2" charset="-122"/>
                <a:ea typeface="黑体" panose="02010600030101010101" pitchFamily="2" charset="-122"/>
              </a:rPr>
              <a:t>立，</a:t>
            </a:r>
            <a:r>
              <a:rPr lang="zh-CN" altLang="en-US" sz="3200" b="1" u="sng" dirty="0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睨</a:t>
            </a:r>
            <a:r>
              <a:rPr lang="zh-CN" altLang="en-US" sz="3200" b="1" dirty="0">
                <a:latin typeface="黑体" panose="02010600030101010101" pitchFamily="2" charset="-122"/>
                <a:ea typeface="黑体" panose="02010600030101010101" pitchFamily="2" charset="-122"/>
              </a:rPr>
              <a:t>　之，久而不去。见其发</a:t>
            </a:r>
            <a:r>
              <a:rPr lang="zh-CN" altLang="en-US" sz="3200" b="1" u="sng" dirty="0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矢</a:t>
            </a:r>
            <a:r>
              <a:rPr lang="zh-CN" altLang="en-US" sz="3200" b="1" dirty="0">
                <a:latin typeface="黑体" panose="02010600030101010101" pitchFamily="2" charset="-122"/>
                <a:ea typeface="黑体" panose="02010600030101010101" pitchFamily="2" charset="-122"/>
              </a:rPr>
              <a:t>十中八九，</a:t>
            </a:r>
            <a:endParaRPr lang="zh-CN" altLang="en-US" sz="3200" b="1" dirty="0"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endParaRPr lang="zh-CN" altLang="en-US" sz="3200" b="1" dirty="0"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endParaRPr lang="zh-CN" altLang="en-US" sz="3200" b="1" u="sng" dirty="0"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r>
              <a:rPr lang="zh-CN" altLang="en-US" sz="3200" b="1" u="sng" dirty="0">
                <a:latin typeface="黑体" panose="02010600030101010101" pitchFamily="2" charset="-122"/>
                <a:ea typeface="黑体" panose="02010600030101010101" pitchFamily="2" charset="-122"/>
              </a:rPr>
              <a:t>但</a:t>
            </a:r>
            <a:r>
              <a:rPr lang="zh-CN" altLang="en-US" sz="3200" b="1" dirty="0">
                <a:latin typeface="黑体" panose="02010600030101010101" pitchFamily="2" charset="-122"/>
                <a:ea typeface="黑体" panose="02010600030101010101" pitchFamily="2" charset="-122"/>
              </a:rPr>
              <a:t>　　微</a:t>
            </a:r>
            <a:r>
              <a:rPr lang="zh-CN" altLang="en-US" sz="3200" b="1" u="sng" dirty="0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颔</a:t>
            </a:r>
            <a:r>
              <a:rPr lang="zh-CN" altLang="en-US" sz="3200" b="1" dirty="0">
                <a:latin typeface="黑体" panose="02010600030101010101" pitchFamily="2" charset="-122"/>
                <a:ea typeface="黑体" panose="02010600030101010101" pitchFamily="2" charset="-122"/>
              </a:rPr>
              <a:t>　　</a:t>
            </a:r>
            <a:r>
              <a:rPr lang="zh-CN" altLang="en-US" sz="3200" b="1" u="sng" dirty="0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之</a:t>
            </a:r>
            <a:r>
              <a:rPr lang="zh-CN" altLang="en-US" sz="3200" b="1" dirty="0">
                <a:latin typeface="黑体" panose="02010600030101010101" pitchFamily="2" charset="-122"/>
                <a:ea typeface="黑体" panose="02010600030101010101" pitchFamily="2" charset="-122"/>
              </a:rPr>
              <a:t>　。</a:t>
            </a:r>
            <a:endParaRPr lang="zh-CN" altLang="en-US" sz="3200" b="1" dirty="0"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endParaRPr lang="zh-CN" altLang="en-US" sz="3200" b="1" dirty="0"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endParaRPr lang="zh-CN" altLang="en-US"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048634" name="文本框 31747"/>
          <p:cNvSpPr txBox="1"/>
          <p:nvPr/>
        </p:nvSpPr>
        <p:spPr>
          <a:xfrm>
            <a:off x="3779838" y="1289050"/>
            <a:ext cx="936625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b="1" dirty="0">
                <a:solidFill>
                  <a:srgbClr val="FF3300"/>
                </a:solidFill>
                <a:latin typeface="Times New Roman" panose="02020603050405020304" pitchFamily="18" charset="0"/>
                <a:ea typeface="方正姚体" panose="02010601030101010101" pitchFamily="2" charset="-122"/>
              </a:rPr>
              <a:t>擅长</a:t>
            </a:r>
            <a:endParaRPr lang="zh-CN" altLang="en-US" b="1" dirty="0">
              <a:solidFill>
                <a:srgbClr val="FF3300"/>
              </a:solidFill>
              <a:latin typeface="Times New Roman" panose="02020603050405020304" pitchFamily="18" charset="0"/>
              <a:ea typeface="方正姚体" panose="02010601030101010101" pitchFamily="2" charset="-122"/>
            </a:endParaRPr>
          </a:p>
        </p:txBody>
      </p:sp>
      <p:sp>
        <p:nvSpPr>
          <p:cNvPr id="1048635" name="文本框 31748"/>
          <p:cNvSpPr txBox="1"/>
          <p:nvPr/>
        </p:nvSpPr>
        <p:spPr>
          <a:xfrm>
            <a:off x="1116013" y="1341438"/>
            <a:ext cx="2376487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b="1" dirty="0">
                <a:solidFill>
                  <a:srgbClr val="FF3300"/>
                </a:solidFill>
                <a:latin typeface="Times New Roman" panose="02020603050405020304" pitchFamily="18" charset="0"/>
                <a:ea typeface="方正姚体" panose="02010601030101010101" pitchFamily="2" charset="-122"/>
              </a:rPr>
              <a:t>对男子的尊称</a:t>
            </a:r>
            <a:endParaRPr lang="zh-CN" altLang="en-US" b="1">
              <a:solidFill>
                <a:srgbClr val="FF3300"/>
              </a:solidFill>
              <a:latin typeface="Times New Roman" panose="02020603050405020304" pitchFamily="18" charset="0"/>
              <a:ea typeface="方正姚体" panose="02010601030101010101" pitchFamily="2" charset="-122"/>
            </a:endParaRPr>
          </a:p>
        </p:txBody>
      </p:sp>
      <p:sp>
        <p:nvSpPr>
          <p:cNvPr id="1048636" name="文本框 31749"/>
          <p:cNvSpPr txBox="1"/>
          <p:nvPr/>
        </p:nvSpPr>
        <p:spPr>
          <a:xfrm>
            <a:off x="1763713" y="2917825"/>
            <a:ext cx="10795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b="1" dirty="0">
                <a:solidFill>
                  <a:srgbClr val="FF3300"/>
                </a:solidFill>
                <a:latin typeface="Times New Roman" panose="02020603050405020304" pitchFamily="18" charset="0"/>
                <a:ea typeface="方正姚体" panose="02010601030101010101" pitchFamily="2" charset="-122"/>
              </a:rPr>
              <a:t>自夸</a:t>
            </a:r>
            <a:endParaRPr lang="zh-CN" altLang="en-US" b="1">
              <a:solidFill>
                <a:srgbClr val="FF3300"/>
              </a:solidFill>
              <a:latin typeface="Times New Roman" panose="02020603050405020304" pitchFamily="18" charset="0"/>
              <a:ea typeface="方正姚体" panose="02010601030101010101" pitchFamily="2" charset="-122"/>
            </a:endParaRPr>
          </a:p>
        </p:txBody>
      </p:sp>
      <p:sp>
        <p:nvSpPr>
          <p:cNvPr id="1048637" name="文本框 31754"/>
          <p:cNvSpPr txBox="1"/>
          <p:nvPr/>
        </p:nvSpPr>
        <p:spPr>
          <a:xfrm>
            <a:off x="3132138" y="5891213"/>
            <a:ext cx="5327650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b="1" dirty="0">
                <a:solidFill>
                  <a:srgbClr val="FF3300"/>
                </a:solidFill>
                <a:latin typeface="Times New Roman" panose="02020603050405020304" pitchFamily="18" charset="0"/>
                <a:ea typeface="方正姚体" panose="02010601030101010101" pitchFamily="2" charset="-122"/>
              </a:rPr>
              <a:t>指陈尧咨射箭十中八九这一情况</a:t>
            </a:r>
            <a:endParaRPr lang="zh-CN" altLang="en-US" b="1">
              <a:solidFill>
                <a:srgbClr val="FF3300"/>
              </a:solidFill>
              <a:latin typeface="Times New Roman" panose="02020603050405020304" pitchFamily="18" charset="0"/>
              <a:ea typeface="方正姚体" panose="02010601030101010101" pitchFamily="2" charset="-122"/>
            </a:endParaRPr>
          </a:p>
        </p:txBody>
      </p:sp>
      <p:sp>
        <p:nvSpPr>
          <p:cNvPr id="1048638" name="文本框 31755"/>
          <p:cNvSpPr txBox="1"/>
          <p:nvPr/>
        </p:nvSpPr>
        <p:spPr>
          <a:xfrm>
            <a:off x="7019925" y="2852738"/>
            <a:ext cx="1008063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b="1" dirty="0">
                <a:solidFill>
                  <a:srgbClr val="FF3300"/>
                </a:solidFill>
                <a:latin typeface="Times New Roman" panose="02020603050405020304" pitchFamily="18" charset="0"/>
                <a:ea typeface="方正姚体" panose="02010601030101010101" pitchFamily="2" charset="-122"/>
              </a:rPr>
              <a:t>放下</a:t>
            </a:r>
            <a:endParaRPr lang="zh-CN" altLang="en-US" b="1">
              <a:solidFill>
                <a:srgbClr val="FF3300"/>
              </a:solidFill>
              <a:latin typeface="Times New Roman" panose="02020603050405020304" pitchFamily="18" charset="0"/>
              <a:ea typeface="方正姚体" panose="02010601030101010101" pitchFamily="2" charset="-122"/>
            </a:endParaRPr>
          </a:p>
        </p:txBody>
      </p:sp>
      <p:sp>
        <p:nvSpPr>
          <p:cNvPr id="1048639" name="文本框 31756"/>
          <p:cNvSpPr txBox="1"/>
          <p:nvPr/>
        </p:nvSpPr>
        <p:spPr>
          <a:xfrm>
            <a:off x="3924300" y="2852738"/>
            <a:ext cx="1295400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b="1" dirty="0">
                <a:solidFill>
                  <a:srgbClr val="FF3300"/>
                </a:solidFill>
                <a:latin typeface="Times New Roman" panose="02020603050405020304" pitchFamily="18" charset="0"/>
                <a:ea typeface="方正姚体" panose="02010601030101010101" pitchFamily="2" charset="-122"/>
              </a:rPr>
              <a:t>园子</a:t>
            </a:r>
            <a:endParaRPr lang="zh-CN" altLang="en-US" b="1">
              <a:solidFill>
                <a:srgbClr val="FF3300"/>
              </a:solidFill>
              <a:latin typeface="Times New Roman" panose="02020603050405020304" pitchFamily="18" charset="0"/>
              <a:ea typeface="方正姚体" panose="02010601030101010101" pitchFamily="2" charset="-122"/>
            </a:endParaRPr>
          </a:p>
        </p:txBody>
      </p:sp>
      <p:sp>
        <p:nvSpPr>
          <p:cNvPr id="1048640" name="文本框 31757"/>
          <p:cNvSpPr txBox="1"/>
          <p:nvPr/>
        </p:nvSpPr>
        <p:spPr>
          <a:xfrm>
            <a:off x="1547813" y="5876925"/>
            <a:ext cx="1223962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solidFill>
                  <a:srgbClr val="FF3300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点头</a:t>
            </a:r>
            <a:endParaRPr lang="zh-CN" altLang="en-US" sz="3200" b="1">
              <a:solidFill>
                <a:srgbClr val="FF3300"/>
              </a:solidFill>
              <a:latin typeface="Times New Roman" panose="02020603050405020304" pitchFamily="18" charset="0"/>
              <a:ea typeface="华文新魏" panose="02010800040101010101" pitchFamily="2" charset="-122"/>
            </a:endParaRPr>
          </a:p>
        </p:txBody>
      </p:sp>
      <p:sp>
        <p:nvSpPr>
          <p:cNvPr id="1048641" name="文本框 31758"/>
          <p:cNvSpPr txBox="1"/>
          <p:nvPr/>
        </p:nvSpPr>
        <p:spPr>
          <a:xfrm>
            <a:off x="323850" y="5799138"/>
            <a:ext cx="541338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b="1" dirty="0">
                <a:solidFill>
                  <a:srgbClr val="FF3300"/>
                </a:solidFill>
                <a:latin typeface="Times New Roman" panose="02020603050405020304" pitchFamily="18" charset="0"/>
                <a:ea typeface="方正姚体" panose="02010601030101010101" pitchFamily="2" charset="-122"/>
              </a:rPr>
              <a:t>只</a:t>
            </a:r>
            <a:endParaRPr lang="zh-CN" altLang="en-US" b="1">
              <a:solidFill>
                <a:srgbClr val="FF3300"/>
              </a:solidFill>
              <a:latin typeface="Times New Roman" panose="02020603050405020304" pitchFamily="18" charset="0"/>
              <a:ea typeface="方正姚体" panose="02010601030101010101" pitchFamily="2" charset="-122"/>
            </a:endParaRPr>
          </a:p>
        </p:txBody>
      </p:sp>
      <p:sp>
        <p:nvSpPr>
          <p:cNvPr id="1048642" name="文本框 31759"/>
          <p:cNvSpPr txBox="1"/>
          <p:nvPr/>
        </p:nvSpPr>
        <p:spPr>
          <a:xfrm>
            <a:off x="250825" y="2917825"/>
            <a:ext cx="1296988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b="1">
                <a:solidFill>
                  <a:srgbClr val="FF3300"/>
                </a:solidFill>
                <a:latin typeface="Times New Roman" panose="02020603050405020304" pitchFamily="18" charset="0"/>
                <a:ea typeface="方正姚体" panose="02010601030101010101" pitchFamily="2" charset="-122"/>
              </a:rPr>
              <a:t>指善射</a:t>
            </a:r>
            <a:endParaRPr lang="zh-CN" altLang="en-US" b="1">
              <a:solidFill>
                <a:srgbClr val="FF3300"/>
              </a:solidFill>
              <a:latin typeface="Times New Roman" panose="02020603050405020304" pitchFamily="18" charset="0"/>
              <a:ea typeface="方正姚体" panose="02010601030101010101" pitchFamily="2" charset="-122"/>
            </a:endParaRPr>
          </a:p>
        </p:txBody>
      </p:sp>
      <p:sp>
        <p:nvSpPr>
          <p:cNvPr id="1048643" name="文本框 31760"/>
          <p:cNvSpPr txBox="1"/>
          <p:nvPr/>
        </p:nvSpPr>
        <p:spPr>
          <a:xfrm>
            <a:off x="6156325" y="4349750"/>
            <a:ext cx="792163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b="1">
                <a:solidFill>
                  <a:srgbClr val="FF3300"/>
                </a:solidFill>
                <a:latin typeface="Times New Roman" panose="02020603050405020304" pitchFamily="18" charset="0"/>
                <a:ea typeface="方正姚体" panose="02010601030101010101" pitchFamily="2" charset="-122"/>
              </a:rPr>
              <a:t>箭</a:t>
            </a:r>
            <a:endParaRPr lang="zh-CN" altLang="en-US" b="1">
              <a:solidFill>
                <a:srgbClr val="FF3300"/>
              </a:solidFill>
              <a:latin typeface="Times New Roman" panose="02020603050405020304" pitchFamily="18" charset="0"/>
              <a:ea typeface="方正姚体" panose="02010601030101010101" pitchFamily="2" charset="-122"/>
            </a:endParaRPr>
          </a:p>
        </p:txBody>
      </p:sp>
      <p:sp>
        <p:nvSpPr>
          <p:cNvPr id="1048644" name="文本框 31761"/>
          <p:cNvSpPr txBox="1"/>
          <p:nvPr/>
        </p:nvSpPr>
        <p:spPr>
          <a:xfrm>
            <a:off x="395288" y="4149725"/>
            <a:ext cx="3600450" cy="946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b="1" dirty="0">
                <a:solidFill>
                  <a:srgbClr val="FF3300"/>
                </a:solidFill>
                <a:latin typeface="Times New Roman" panose="02020603050405020304" pitchFamily="18" charset="0"/>
                <a:ea typeface="方正姚体" panose="02010601030101010101" pitchFamily="2" charset="-122"/>
              </a:rPr>
              <a:t>斜着眼睛看，形</a:t>
            </a:r>
            <a:endParaRPr lang="zh-CN" altLang="en-US" b="1" dirty="0">
              <a:solidFill>
                <a:srgbClr val="FF3300"/>
              </a:solidFill>
              <a:latin typeface="Times New Roman" panose="02020603050405020304" pitchFamily="18" charset="0"/>
              <a:ea typeface="方正姚体" panose="02010601030101010101" pitchFamily="2" charset="-122"/>
            </a:endParaRPr>
          </a:p>
          <a:p>
            <a:r>
              <a:rPr lang="zh-CN" altLang="en-US" b="1" dirty="0">
                <a:solidFill>
                  <a:srgbClr val="FF3300"/>
                </a:solidFill>
                <a:latin typeface="Times New Roman" panose="02020603050405020304" pitchFamily="18" charset="0"/>
                <a:ea typeface="方正姚体" panose="02010601030101010101" pitchFamily="2" charset="-122"/>
              </a:rPr>
              <a:t>容不在意的样子</a:t>
            </a:r>
            <a:endParaRPr lang="zh-CN" altLang="en-US" b="1">
              <a:solidFill>
                <a:srgbClr val="FF3300"/>
              </a:solidFill>
              <a:latin typeface="Times New Roman" panose="02020603050405020304" pitchFamily="18" charset="0"/>
              <a:ea typeface="方正姚体" panose="02010601030101010101" pitchFamily="2" charset="-122"/>
            </a:endParaRP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486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486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6" presetClass="entr" presetSubtype="42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2" dur="75"/>
                                        <p:tgtEl>
                                          <p:spTgt spid="10486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7" dur="500"/>
                                        <p:tgtEl>
                                          <p:spTgt spid="10486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2" dur="500"/>
                                        <p:tgtEl>
                                          <p:spTgt spid="10486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7" dur="500"/>
                                        <p:tgtEl>
                                          <p:spTgt spid="10486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2" dur="500"/>
                                        <p:tgtEl>
                                          <p:spTgt spid="10486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7" dur="500"/>
                                        <p:tgtEl>
                                          <p:spTgt spid="10486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42" dur="500"/>
                                        <p:tgtEl>
                                          <p:spTgt spid="10486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47" dur="500"/>
                                        <p:tgtEl>
                                          <p:spTgt spid="10486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52" dur="500"/>
                                        <p:tgtEl>
                                          <p:spTgt spid="10486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57" dur="500"/>
                                        <p:tgtEl>
                                          <p:spTgt spid="10486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62" dur="500"/>
                                        <p:tgtEl>
                                          <p:spTgt spid="10486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67" dur="500"/>
                                        <p:tgtEl>
                                          <p:spTgt spid="10486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632" grpId="0"/>
      <p:bldP spid="1048633" grpId="0"/>
      <p:bldP spid="1048634" grpId="0"/>
      <p:bldP spid="1048635" grpId="0"/>
      <p:bldP spid="1048636" grpId="0"/>
      <p:bldP spid="1048637" grpId="0"/>
      <p:bldP spid="1048638" grpId="0"/>
      <p:bldP spid="1048639" grpId="0"/>
      <p:bldP spid="1048640" grpId="0"/>
      <p:bldP spid="1048641" grpId="0"/>
      <p:bldP spid="1048642" grpId="0"/>
      <p:bldP spid="1048643" grpId="0"/>
      <p:bldP spid="1048644" grpId="0"/>
    </p:bldLst>
  </p:timing>
</p:sld>
</file>

<file path=ppt/tags/tag1.xml><?xml version="1.0" encoding="utf-8"?>
<p:tagLst xmlns:p="http://schemas.openxmlformats.org/presentationml/2006/main">
  <p:tag name="KSO_WM_DOC_GUID" val="{e276ed5b-40e3-4dfb-995a-6e9624a3e731}"/>
</p:tagLst>
</file>

<file path=ppt/theme/theme1.xml><?xml version="1.0" encoding="utf-8"?>
<a:theme xmlns:a="http://schemas.openxmlformats.org/drawingml/2006/main" name="Edge">
  <a:themeElements>
    <a:clrScheme name="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47329"/>
      </a:accent6>
      <a:hlink>
        <a:srgbClr val="996600"/>
      </a:hlink>
      <a:folHlink>
        <a:srgbClr val="AFBF39"/>
      </a:folHlink>
    </a:clrScheme>
    <a:fontScheme name="">
      <a:majorFont>
        <a:latin typeface="Garamond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FFFFFF"/>
        </a:dk1>
        <a:lt1>
          <a:srgbClr val="820000"/>
        </a:lt1>
        <a:dk2>
          <a:srgbClr val="FFFFFF"/>
        </a:dk2>
        <a:lt2>
          <a:srgbClr val="333333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CDCDC"/>
        </a:accent4>
        <a:accent5>
          <a:srgbClr val="FFCAAA"/>
        </a:accent5>
        <a:accent6>
          <a:srgbClr val="B72D00"/>
        </a:accent6>
        <a:hlink>
          <a:srgbClr val="808080"/>
        </a:hlink>
        <a:folHlink>
          <a:srgbClr val="6666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CCCCFF"/>
        </a:dk1>
        <a:lt1>
          <a:srgbClr val="0B0506"/>
        </a:lt1>
        <a:dk2>
          <a:srgbClr val="FFFFFF"/>
        </a:dk2>
        <a:lt2>
          <a:srgbClr val="333333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FAFDC"/>
        </a:accent4>
        <a:accent5>
          <a:srgbClr val="ADB9E2"/>
        </a:accent5>
        <a:accent6>
          <a:srgbClr val="2D2DB7"/>
        </a:accent6>
        <a:hlink>
          <a:srgbClr val="808080"/>
        </a:hlink>
        <a:folHlink>
          <a:srgbClr val="6666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221013"/>
        </a:lt1>
        <a:dk2>
          <a:srgbClr val="FFFFFF"/>
        </a:dk2>
        <a:lt2>
          <a:srgbClr val="333333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CDCDC"/>
        </a:accent4>
        <a:accent5>
          <a:srgbClr val="E2ADAA"/>
        </a:accent5>
        <a:accent6>
          <a:srgbClr val="B78900"/>
        </a:accent6>
        <a:hlink>
          <a:srgbClr val="808080"/>
        </a:hlink>
        <a:folHlink>
          <a:srgbClr val="6666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CC"/>
        </a:lt1>
        <a:dk2>
          <a:srgbClr val="FFFFFF"/>
        </a:dk2>
        <a:lt2>
          <a:srgbClr val="11054B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CDCDC"/>
        </a:accent4>
        <a:accent5>
          <a:srgbClr val="FFB9AA"/>
        </a:accent5>
        <a:accent6>
          <a:srgbClr val="E52D00"/>
        </a:accent6>
        <a:hlink>
          <a:srgbClr val="CC990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8F8F8"/>
        </a:dk1>
        <a:lt1>
          <a:srgbClr val="002600"/>
        </a:lt1>
        <a:dk2>
          <a:srgbClr val="FAFACC"/>
        </a:dk2>
        <a:lt2>
          <a:srgbClr val="9B8D65"/>
        </a:lt2>
        <a:accent1>
          <a:srgbClr val="CC9933"/>
        </a:accent1>
        <a:accent2>
          <a:srgbClr val="8F9967"/>
        </a:accent2>
        <a:accent3>
          <a:srgbClr val="AAABAA"/>
        </a:accent3>
        <a:accent4>
          <a:srgbClr val="D6D6D6"/>
        </a:accent4>
        <a:accent5>
          <a:srgbClr val="E2CAAD"/>
        </a:accent5>
        <a:accent6>
          <a:srgbClr val="80895C"/>
        </a:accent6>
        <a:hlink>
          <a:srgbClr val="336600"/>
        </a:hlink>
        <a:folHlink>
          <a:srgbClr val="808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6699"/>
        </a:lt1>
        <a:dk2>
          <a:srgbClr val="FFFFFF"/>
        </a:dk2>
        <a:lt2>
          <a:srgbClr val="333333"/>
        </a:lt2>
        <a:accent1>
          <a:srgbClr val="CC9900"/>
        </a:accent1>
        <a:accent2>
          <a:srgbClr val="FF9900"/>
        </a:accent2>
        <a:accent3>
          <a:srgbClr val="AAB9CA"/>
        </a:accent3>
        <a:accent4>
          <a:srgbClr val="DCDCDC"/>
        </a:accent4>
        <a:accent5>
          <a:srgbClr val="E2CAAA"/>
        </a:accent5>
        <a:accent6>
          <a:srgbClr val="E58900"/>
        </a:accent6>
        <a:hlink>
          <a:srgbClr val="FFCC00"/>
        </a:hlink>
        <a:folHlink>
          <a:srgbClr val="706F3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47329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1C1C1"/>
        </a:accent5>
        <a:accent6>
          <a:srgbClr val="8989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36145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7"/>
      </a:accent6>
      <a:hlink>
        <a:srgbClr val="CCCCFF"/>
      </a:hlink>
      <a:folHlink>
        <a:srgbClr val="B2B2B2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2668</Words>
  <PresentationFormat/>
  <Paragraphs>515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45" baseType="lpstr">
      <vt:lpstr>Arial</vt:lpstr>
      <vt:lpstr>宋体</vt:lpstr>
      <vt:lpstr>Wingdings</vt:lpstr>
      <vt:lpstr>Garamond</vt:lpstr>
      <vt:lpstr>Times New Roman</vt:lpstr>
      <vt:lpstr>楷体_GB2312</vt:lpstr>
      <vt:lpstr>黑体</vt:lpstr>
      <vt:lpstr>方正姚体</vt:lpstr>
      <vt:lpstr>华文新魏</vt:lpstr>
      <vt:lpstr>微软雅黑</vt:lpstr>
      <vt:lpstr>Arial Unicode MS</vt:lpstr>
      <vt:lpstr>隶书</vt:lpstr>
      <vt:lpstr>华文隶书</vt:lpstr>
      <vt:lpstr>Edge</vt:lpstr>
      <vt:lpstr>        何为"六艺"？</vt:lpstr>
      <vt:lpstr>PowerPoint 演示文稿</vt:lpstr>
      <vt:lpstr>PowerPoint 演示文稿</vt:lpstr>
      <vt:lpstr>PowerPoint 演示文稿</vt:lpstr>
      <vt:lpstr>第一课时</vt:lpstr>
      <vt:lpstr>PowerPoint 演示文稿</vt:lpstr>
      <vt:lpstr>PowerPoint 演示文稿</vt:lpstr>
      <vt:lpstr>朗读停顿示例</vt:lpstr>
      <vt:lpstr>PowerPoint 演示文稿</vt:lpstr>
      <vt:lpstr>PowerPoint 演示文稿</vt:lpstr>
      <vt:lpstr>PowerPoint 演示文稿</vt:lpstr>
      <vt:lpstr>PowerPoint 演示文稿</vt:lpstr>
      <vt:lpstr>一、重点文言词语 </vt:lpstr>
      <vt:lpstr>复述故事</vt:lpstr>
      <vt:lpstr>PowerPoint 演示文稿</vt:lpstr>
      <vt:lpstr>PowerPoint 演示文稿</vt:lpstr>
      <vt:lpstr>语文作业</vt:lpstr>
      <vt:lpstr>第二课时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名言警句</vt:lpstr>
      <vt:lpstr>三、课堂小结</vt:lpstr>
      <vt:lpstr>附：板书设计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2019-04-22T23:55:00Z</dcterms:created>
  <dcterms:modified xsi:type="dcterms:W3CDTF">2019-04-24T02:53:00Z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2052-11.1.0.8527</vt:lpwstr>
  </property>
</Properties>
</file>