
<file path=[Content_Types].xml><?xml version="1.0" encoding="utf-8"?>
<Types xmlns="http://schemas.openxmlformats.org/package/2006/content-types">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showMasterSp="0"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defRPr/>
            </a:pPr>
            <a:r>
              <a:rPr lang="en-US" altLang="zh-CN" sz="1400" b="0" dirty="0" smtClean="0">
                <a:solidFill>
                  <a:srgbClr val="5F5F5F"/>
                </a:solidFill>
              </a:rPr>
              <a:t>-</a:t>
            </a:r>
            <a:fld id="{C2D1088F-7570-48BA-BC40-D11F25FB6C22}" type="slidenum">
              <a:rPr lang="zh-CN" altLang="en-US" sz="1400" b="0" dirty="0" smtClean="0">
                <a:solidFill>
                  <a:srgbClr val="5F5F5F"/>
                </a:solidFill>
              </a:rPr>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nvPr>
        </p:nvSpPr>
        <p:spPr/>
        <p:txBody>
          <a:bodyPr/>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nvPr>
        </p:nvSpPr>
        <p:spPr/>
        <p:txBody>
          <a:bodyPr/>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5">
            <a:lumMod val="90000"/>
          </a:schemeClr>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1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1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8.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slide" Target="slide19.xml"/><Relationship Id="rId4" Type="http://schemas.openxmlformats.org/officeDocument/2006/relationships/slide" Target="slide17.xml"/><Relationship Id="rId3" Type="http://schemas.openxmlformats.org/officeDocument/2006/relationships/slide" Target="slide10.xml"/><Relationship Id="rId2" Type="http://schemas.openxmlformats.org/officeDocument/2006/relationships/slide" Target="slide2.xml"/><Relationship Id="rId1" Type="http://schemas.openxmlformats.org/officeDocument/2006/relationships/slide" Target="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zh-CN" altLang="zh-CN"/>
              <a:t>单元写作任务　如何论证</a:t>
            </a:r>
            <a:endParaRPr lang="zh-CN" altLang="zh-CN"/>
          </a:p>
        </p:txBody>
      </p:sp>
    </p:spTree>
  </p:cSld>
  <p:clrMapOvr>
    <a:masterClrMapping/>
  </p:clrMapOvr>
  <p:transition spd="slow">
    <p:cover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8</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因果论证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它通过分析事理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揭示论点和论据之间的因果关系来证明论点。因果论证可以用因证果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或以果证因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还可以因果互证。在议论文体中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根据客观事物之间都具有这种普遍的和必然的因果联系的规律性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通过提示原因来论证结果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就是因果论证。运用因果论证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不能停在一因一果的层次上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而要善于多角度地分析原因和结果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比如要分析一果多因、一因多果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还要分析同因异果、异因同果以及互为因果。</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3" name="矩形 2"/>
          <p:cNvSpPr>
            <a:spLocks noChangeAspect="1"/>
          </p:cNvSpPr>
          <p:nvPr/>
        </p:nvSpPr>
        <p:spPr>
          <a:xfrm>
            <a:off x="395536" y="1128376"/>
            <a:ext cx="8384480" cy="1308735"/>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作品导读</a:t>
            </a:r>
            <a:r>
              <a:rPr lang="zh-CN" altLang="zh-CN" sz="2200">
                <a:solidFill>
                  <a:srgbClr val="000000"/>
                </a:solidFill>
                <a:latin typeface="Times New Roman" panose="02020603050405020304" pitchFamily="18" charset="0"/>
                <a:cs typeface="Times New Roman" panose="02020603050405020304" pitchFamily="18" charset="0"/>
              </a:rPr>
              <a:t>朱光潜</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笔名孟实、孟石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著名美学家、文艺理论家、教育家、翻译家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中国现代美学奠基人之一。下面的这篇选文节选自《给青年的十二封信》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重点围绕读书这一中心从多个角度加以论述。</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653386" y="2348880"/>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佳作</a:t>
            </a: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赏</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读</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5" name="矩形 4"/>
          <p:cNvSpPr>
            <a:spLocks noChangeAspect="1"/>
          </p:cNvSpPr>
          <p:nvPr/>
        </p:nvSpPr>
        <p:spPr>
          <a:xfrm>
            <a:off x="395536" y="2790559"/>
            <a:ext cx="8312472" cy="3743960"/>
          </a:xfrm>
          <a:prstGeom prst="rect">
            <a:avLst/>
          </a:prstGeom>
        </p:spPr>
        <p:txBody>
          <a:bodyPr wrap="square">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谈读书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ea typeface="方正宋黑_GBK" panose="03000509000000000000" pitchFamily="65" charset="-122"/>
                <a:cs typeface="Times New Roman" panose="02020603050405020304" pitchFamily="18" charset="0"/>
              </a:rPr>
              <a:t>节选</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朱光潜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学问不只是读书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而读书究竟是学问的一个重要途径。因为学问不仅是个人的事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而且是全人类的事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每科学问到了现在的阶段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是全人类分途努力日积月累所得到的成就</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而这成就还没有淹没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就全靠有书籍记载流传下来。读书是要清算过去人类成就的总账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把几千年的人类思想经验在短促的几十年内重温一遍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把过去无数亿万人辛苦获来的知识教训集中到读者一个人身上去受用。有了这种准备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一个人总能在学问途程上作万里长征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去发现新的世界。</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1</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107334"/>
            <a:ext cx="8128000" cy="293243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读的书当分种类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一种是为获得世界公民所必需的常识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一种是为做专门学问。为获常识起见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目前一般中学和大学初年级的课程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如果认真学习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也就很够用。所谓认真学习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熟读讲义课本并不济事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每科必须精选要籍三五种来仔细玩索一番。常识课程总共不过十数种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每种选读要籍三五种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总计应读的书也不过五十部左右。这不能算是过奢的要求。一般读书人所读过的书大半不止此数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他们不能得实益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是因为他们没有选择</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而阅读时又只潦草滑过。</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2</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911735"/>
            <a:ext cx="8128000" cy="333819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有些人读书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全凭自己的兴趣。今天遇到一部有趣的书就把预拟做的事丢开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用全副精力去读它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明天遇到另一部有趣的书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仍是如此办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虽然这两书在性质上毫不相关。这种读法有如打游击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亦如蜜蜂采蜜。它的好处在使读书成为乐事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对于一时兴到的著作可以深入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久而久之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可以养成一种不平凡的思路与胸襟。它的坏处在使读者泛滥而无所归宿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缺乏专门研究所必需的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经院式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的系统训练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产生畸形的发展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对于某一方面知识过于重视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对于另一方面知识可以很蒙昧。</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3</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26762"/>
            <a:ext cx="8128000" cy="5169535"/>
          </a:xfrm>
          <a:prstGeom prst="rect">
            <a:avLst/>
          </a:prstGeom>
        </p:spPr>
        <p:txBody>
          <a:bodyPr>
            <a:spAutoFit/>
          </a:bodyPr>
          <a:lstStyle/>
          <a:p>
            <a:pPr indent="266700">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读书必须有一个中心去维持兴趣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或是科目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或是问题。以科目为中心时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就要精选那一科要籍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一部一部地从头读到尾</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以求对于该科得到一个概括的了解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做进一步做高深研究的准备。读文学作品以作家为中心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读史学作品以时代为中心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也属于这一类。以问题为中心时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心中先须有一个待研究的问题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然后采关于这问题的书籍去读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用意在搜集材料和诸家对于这问题的意见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以供自己权衡去取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推求结论。重要的书仍须全看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其余的这里看一章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那里看一节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得到所要搜集的材料就可以丢手。这是一般做研究工作者所常用的方法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对于初学不相宜。不过初学者以科目为中心时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仍可约略采取以问题为中心的微意。一书作几遍看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每一遍只着重某一方面。苏东坡与王郎书曾谈到这个方法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少年为学者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每一书皆作数次读之。当如入海百货皆有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人之精力不能并收尽取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但得其所欲求者耳。故愿学者每一次作一意求之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如欲求古今兴亡治乱圣贤作用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且只作此意求之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勿生余念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又别作一次求事迹文物之类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亦如之。他皆仿此。若学成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八面受敌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与慕涉猎者不可同日而语。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4</a:t>
            </a:r>
            <a:r>
              <a:rPr lang="zh-CN" altLang="zh-CN" sz="2200" baseline="300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724265"/>
            <a:ext cx="8128000" cy="17145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朱子尝劝他的门人采用这个方法。它是精读的一个要诀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可以养成仔细分析的习惯。举看小说为例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第一次但求故事结构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第二次但注意人物描写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第三次但求人物与故事的穿插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以至于对话、辞藻、社会背景、人生态度等等都可如此逐次研求。</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baseline="30000">
                <a:solidFill>
                  <a:srgbClr val="000000"/>
                </a:solidFill>
                <a:latin typeface="Times New Roman" panose="02020603050405020304" pitchFamily="18" charset="0"/>
                <a:cs typeface="Times New Roman" panose="02020603050405020304" pitchFamily="18" charset="0"/>
              </a:rPr>
              <a:t>5</a:t>
            </a:r>
            <a:r>
              <a:rPr lang="zh-CN" altLang="zh-CN" sz="2200" baseline="300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556792"/>
            <a:ext cx="1300480" cy="497205"/>
          </a:xfrm>
          <a:prstGeom prst="rect">
            <a:avLst/>
          </a:prstGeom>
        </p:spPr>
        <p:txBody>
          <a:bodyPr wrap="none">
            <a:spAutoFit/>
          </a:bodyPr>
          <a:lstStyle/>
          <a:p>
            <a:pPr>
              <a:lnSpc>
                <a:spcPct val="120000"/>
              </a:lnSpc>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亮点</a:t>
            </a:r>
            <a:r>
              <a:rPr lang="zh-CN"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评析</a:t>
            </a:r>
            <a:r>
              <a:rPr lang="en-US" altLang="zh-CN" sz="2200" smtClean="0">
                <a:solidFill>
                  <a:srgbClr val="000000"/>
                </a:solidFill>
                <a:latin typeface="Arial" panose="020B0604020202020204" pitchFamily="34" charset="0"/>
                <a:ea typeface="黑体" panose="02010609060101010101" pitchFamily="2" charset="-122"/>
                <a:cs typeface="Times New Roman" panose="02020603050405020304" pitchFamily="18" charset="0"/>
              </a:rPr>
              <a:t> </a:t>
            </a:r>
            <a:endParaRPr lang="zh-CN" altLang="en-US" sz="2200"/>
          </a:p>
        </p:txBody>
      </p:sp>
      <p:sp>
        <p:nvSpPr>
          <p:cNvPr id="3" name="矩形 2"/>
          <p:cNvSpPr>
            <a:spLocks noChangeAspect="1"/>
          </p:cNvSpPr>
          <p:nvPr/>
        </p:nvSpPr>
        <p:spPr>
          <a:xfrm>
            <a:off x="508000" y="2152157"/>
            <a:ext cx="8128000" cy="333819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】第一段论述了读书是学问的重要途径这一中心论点。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】第二段论述了读的书当分种类这一分论点。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】第三段运用比喻论证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将读书全凭兴趣这一做法比喻为打游击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论述了这种做法的好处与坏处。</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】第四段论证读书必须有一个中心去维持兴趣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形成系统组织。重点运用了引证法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用苏东坡与王郎书的对话加以印证。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zh-CN" altLang="zh-CN" sz="2200" smtClean="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rPr>
              <a:t>5</a:t>
            </a:r>
            <a:r>
              <a:rPr lang="zh-CN" altLang="zh-CN" sz="2200">
                <a:solidFill>
                  <a:srgbClr val="000000"/>
                </a:solidFill>
                <a:latin typeface="Times New Roman" panose="02020603050405020304" pitchFamily="18" charset="0"/>
                <a:cs typeface="Times New Roman" panose="02020603050405020304" pitchFamily="18" charset="0"/>
              </a:rPr>
              <a:t>】第五段列举朱子的例子</a:t>
            </a:r>
            <a:r>
              <a:rPr lang="en-US" altLang="zh-CN" sz="2200">
                <a:solidFill>
                  <a:srgbClr val="000000"/>
                </a:solidFill>
                <a:latin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进一步阐明以一个中心维持读书兴趣的重要性。</a:t>
            </a:r>
            <a:endParaRPr lang="zh-CN" altLang="en-US" sz="2200"/>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佳作赏析</a:t>
            </a:r>
            <a:endParaRPr lang="zh-CN" altLang="en-US" sz="1400" dirty="0">
              <a:solidFill>
                <a:schemeClr val="bg1"/>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114868"/>
            <a:ext cx="8128000" cy="293243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点评</a:t>
            </a:r>
            <a:r>
              <a:rPr lang="zh-CN" altLang="zh-CN" sz="2200">
                <a:solidFill>
                  <a:srgbClr val="000000"/>
                </a:solidFill>
                <a:latin typeface="Times New Roman" panose="02020603050405020304" pitchFamily="18" charset="0"/>
                <a:cs typeface="Times New Roman" panose="02020603050405020304" pitchFamily="18" charset="0"/>
              </a:rPr>
              <a:t>文章围绕读书这一中心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从多个角度论证。引证法、例证法、喻证法等多种论证方法的运用增强了文章的说服力。文章观点十分鲜明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论证条理清晰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从不同角度不同层面阐述了对读书的独到又深刻的见解。作者对读书的这些观点和看法给现今社会广大读者诸多启发</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让我们深思自己平时的读书方式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并可以做出适当的调整和完善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从而更好地从书中获取学问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成为一个真正会读书的人。</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cover dir="ld"/>
      </p:transition>
    </mc:Choice>
    <mc:Fallback>
      <p:transition spd="slow">
        <p:cover dir="ld"/>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素材积累</a:t>
            </a:r>
            <a:endParaRPr lang="zh-CN" altLang="en-US" sz="1400" dirty="0">
              <a:solidFill>
                <a:schemeClr val="bg1"/>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478508"/>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2019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a:solidFill>
                  <a:srgbClr val="000000"/>
                </a:solidFill>
                <a:latin typeface="Times New Roman" panose="02020603050405020304" pitchFamily="18" charset="0"/>
                <a:cs typeface="Times New Roman" panose="02020603050405020304" pitchFamily="18" charset="0"/>
              </a:rPr>
              <a:t>8</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a:solidFill>
                  <a:srgbClr val="000000"/>
                </a:solidFill>
                <a:latin typeface="Times New Roman" panose="02020603050405020304" pitchFamily="18" charset="0"/>
                <a:cs typeface="Times New Roman" panose="02020603050405020304" pitchFamily="18" charset="0"/>
              </a:rPr>
              <a:t>10</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日凌晨</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时</a:t>
            </a:r>
            <a:r>
              <a:rPr lang="en-US" altLang="zh-CN" sz="2200">
                <a:solidFill>
                  <a:srgbClr val="000000"/>
                </a:solidFill>
                <a:latin typeface="Times New Roman" panose="02020603050405020304" pitchFamily="18" charset="0"/>
                <a:cs typeface="Times New Roman" panose="02020603050405020304" pitchFamily="18" charset="0"/>
              </a:rPr>
              <a:t>45</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浙江温岭城南镇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a:solidFill>
                  <a:srgbClr val="000000"/>
                </a:solidFill>
                <a:latin typeface="Times New Roman" panose="02020603050405020304" pitchFamily="18" charset="0"/>
                <a:cs typeface="Times New Roman" panose="02020603050405020304" pitchFamily="18" charset="0"/>
              </a:rPr>
              <a:t>9</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号台风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利奇马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登陆。台风所到之处一片狼藉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行人被风吹走</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大树被风吹倒</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小轿车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寸步难行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垃圾漫天飞扬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街上的广告牌被吹落在地</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台风给人类带来的损害有</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交通受阻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通讯中断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城市内涝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房屋坍塌</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农业灾害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停水停电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山洪泥石流</a:t>
            </a:r>
            <a:r>
              <a:rPr lang="en-US"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台风来了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是很可怕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但是危险来临时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消防员将受灾群众转移到安全地带。台风来临后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他们救助被困人员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排除险情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全心全意保护受灾人民的生命财产安全。台风是冰冷无情的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但是我们的消防员和人民群众的心是连在一起的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是无坚不摧的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更是暖洋洋的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台风无情人有情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我们的人民我们的国家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是绝不会被台风吹倒</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a:t>
            </a:r>
            <a:r>
              <a:rPr lang="zh-CN" altLang="zh-CN" sz="220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素材积累</a:t>
            </a:r>
            <a:endParaRPr lang="zh-CN" altLang="en-US" sz="1400" dirty="0">
              <a:solidFill>
                <a:schemeClr val="bg1"/>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8" name="矩形 7"/>
          <p:cNvSpPr>
            <a:spLocks noChangeAspect="1"/>
          </p:cNvSpPr>
          <p:nvPr/>
        </p:nvSpPr>
        <p:spPr>
          <a:xfrm>
            <a:off x="508000" y="2513599"/>
            <a:ext cx="8128000" cy="212090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素材解读</a:t>
            </a:r>
            <a:r>
              <a:rPr lang="zh-CN" altLang="zh-CN" sz="2200">
                <a:solidFill>
                  <a:srgbClr val="000000"/>
                </a:solidFill>
                <a:latin typeface="Times New Roman" panose="02020603050405020304" pitchFamily="18" charset="0"/>
                <a:cs typeface="Times New Roman" panose="02020603050405020304" pitchFamily="18" charset="0"/>
              </a:rPr>
              <a:t>在自然面前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人是渺小的。但是无情的灾害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让我们感受到了人类的互助互爱。那些可敬的消防员不顾个人安危保护群众的生命安全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他们是最可爱的人。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适用话题</a:t>
            </a:r>
            <a:r>
              <a:rPr lang="zh-CN" altLang="zh-CN" sz="2200">
                <a:solidFill>
                  <a:srgbClr val="000000"/>
                </a:solidFill>
                <a:latin typeface="Times New Roman" panose="02020603050405020304" pitchFamily="18" charset="0"/>
                <a:cs typeface="Times New Roman" panose="02020603050405020304" pitchFamily="18" charset="0"/>
              </a:rPr>
              <a:t>可用于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最可爱的人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尊重自然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尊重生命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珍惜生命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奉献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等话题中。</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orient="vert" dir="in"/>
      </p:transition>
    </mc:Choice>
    <mc:Fallback>
      <p:transition spd="slow">
        <p:split orient="vert" dir="in"/>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hlinkClick r:id="rId1" action="ppaction://hlinksldjump"/>
          </p:cNvPr>
          <p:cNvSpPr/>
          <p:nvPr/>
        </p:nvSpPr>
        <p:spPr>
          <a:xfrm>
            <a:off x="467544"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学习目标</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3" name="矩形 12">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2919864"/>
            <a:ext cx="8128000" cy="130873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学会采用例证法、引证法、喻证法和对比法等常见方法进行分析论证。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提高分析问题和解决问题的能力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强化严密的逻辑思维训练。</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2000">
        <p:fade thruBlk="1"/>
      </p:transition>
    </mc:Choice>
    <mc:Fallback>
      <p:transition spd="slow">
        <p:fade thruBlk="1"/>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2" action="ppaction://hlinksldjump"/>
          </p:cNvPr>
          <p:cNvSpPr/>
          <p:nvPr/>
        </p:nvSpPr>
        <p:spPr>
          <a:xfrm>
            <a:off x="1817787"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技法指导</a:t>
            </a:r>
            <a:endParaRPr lang="zh-CN" altLang="en-US" sz="1400" dirty="0">
              <a:solidFill>
                <a:srgbClr val="333333"/>
              </a:solidFill>
              <a:latin typeface="微软雅黑" panose="020B0503020204020204" charset="-122"/>
              <a:ea typeface="微软雅黑" panose="020B0503020204020204" charset="-122"/>
            </a:endParaRPr>
          </a:p>
        </p:txBody>
      </p:sp>
      <p:sp>
        <p:nvSpPr>
          <p:cNvPr id="18" name="矩形 17">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9" name="矩形 18">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单元实练</a:t>
            </a:r>
            <a:endParaRPr lang="zh-CN" altLang="en-US" sz="1400" dirty="0">
              <a:solidFill>
                <a:schemeClr val="bg1"/>
              </a:solidFill>
              <a:latin typeface="微软雅黑" panose="020B0503020204020204" charset="-122"/>
              <a:ea typeface="微软雅黑" panose="020B0503020204020204" charset="-122"/>
            </a:endParaRPr>
          </a:p>
        </p:txBody>
      </p:sp>
      <p:sp>
        <p:nvSpPr>
          <p:cNvPr id="3" name="矩形 2"/>
          <p:cNvSpPr>
            <a:spLocks noChangeAspect="1"/>
          </p:cNvSpPr>
          <p:nvPr/>
        </p:nvSpPr>
        <p:spPr>
          <a:xfrm>
            <a:off x="508000" y="1124744"/>
            <a:ext cx="8128000" cy="5367655"/>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阅读下面的材料</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根据要求写作。</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许多人都记得匈牙利诗人裴多菲的诗句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生命诚可贵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爱情价更高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若为自由故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二者皆可抛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《自由与爱情》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这当然是诗的夸张</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为了表现追求自由的强烈感情</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才这样说。其实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生命是根本</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如果生命没有了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还怎么追求爱情和自由呢</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请以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善待生命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为话题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写一篇</a:t>
            </a:r>
            <a:r>
              <a:rPr lang="en-US" altLang="zh-CN" sz="2200">
                <a:solidFill>
                  <a:srgbClr val="000000"/>
                </a:solidFill>
                <a:latin typeface="Times New Roman" panose="02020603050405020304" pitchFamily="18" charset="0"/>
                <a:cs typeface="Times New Roman" panose="02020603050405020304" pitchFamily="18" charset="0"/>
              </a:rPr>
              <a:t>400</a:t>
            </a:r>
            <a:r>
              <a:rPr lang="zh-CN" altLang="zh-CN" sz="2200">
                <a:solidFill>
                  <a:srgbClr val="000000"/>
                </a:solidFill>
                <a:latin typeface="Times New Roman" panose="02020603050405020304" pitchFamily="18" charset="0"/>
                <a:cs typeface="Times New Roman" panose="02020603050405020304" pitchFamily="18" charset="0"/>
              </a:rPr>
              <a:t>字左右的短文。要求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这里的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既指人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也包括世界上一切有生命的东西</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必须运用两种以上常用的论证方法。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写作提示</a:t>
            </a:r>
            <a:r>
              <a:rPr lang="zh-CN" altLang="zh-CN" sz="2200">
                <a:solidFill>
                  <a:srgbClr val="000000"/>
                </a:solidFill>
                <a:latin typeface="NEU-BZ-S92"/>
                <a:ea typeface="Arial" panose="020B0604020202020204" pitchFamily="34" charset="0"/>
                <a:cs typeface="Times New Roman" panose="02020603050405020304" pitchFamily="18" charset="0"/>
              </a:rPr>
              <a:t> </a:t>
            </a:r>
            <a:r>
              <a:rPr lang="zh-CN" altLang="zh-CN" sz="2200">
                <a:solidFill>
                  <a:srgbClr val="000000"/>
                </a:solidFill>
                <a:latin typeface="Times New Roman" panose="02020603050405020304" pitchFamily="18" charset="0"/>
                <a:cs typeface="Times New Roman" panose="02020603050405020304" pitchFamily="18" charset="0"/>
              </a:rPr>
              <a:t>可以选择以下写作角度</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当前为什么提出这个问题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在善待生命的问题上存在什么要解决的问题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为什么要善待生命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善待生命将会怎样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假如不善待生命会怎样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怎样善待生命</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用问的方式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引导自己多方面思考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帮助自己打开思路。论证过程中应选择恰当的论证方法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做到多种论证方法综合运用。</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300">
        <p:split dir="in"/>
      </p:transition>
    </mc:Choice>
    <mc:Fallback>
      <p:transition spd="slow">
        <p:split dir="in"/>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099206"/>
            <a:ext cx="8128000" cy="496189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一、什么是论证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论证就是用论据来证明论点的过程。如果说</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论点是解决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需要证明什么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论据是解决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用什么来证明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那么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论证就是解决</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怎样进行证明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的问题。这是议论文写作的一大重点。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二、论证的类型</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议论文的论证一般分为立论和驳论两大类型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立论是以充足的论据正面证明作者自己论点正确的论证方式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驳论是以有力的论据反驳别人论点的论证方式。驳论有三种方式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反驳论点、反驳论据、反驳论证。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立论和驳论都是一种证明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无非一个是从正面证明其正确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而另一个是从反面证明其他论点的错误。它们可以使用基本相同的论证方法。</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708603"/>
            <a:ext cx="8128000" cy="37439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2" charset="-122"/>
                <a:cs typeface="Times New Roman" panose="02020603050405020304" pitchFamily="18" charset="0"/>
              </a:rPr>
              <a:t>三、常用的论证方法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事实论证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又叫例证法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是议论文中最基本的论证方法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是指运用典型的事实做论据来证明观点的论证方法。</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在运用事实论证方法时必须注意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作为事实的论据必须与论点相统一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列举事实之后必须加以分析论证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论证中必须防止以偏概全。</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理论论证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又叫引证法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是指引用已被实践证明了的科学原理、定义、定律、名人名言、警句、格言、成语、俗语以及尽人皆知的常理作为论据来证明论点的论证方法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从逻辑上讲</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属于演绎推理。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505471"/>
            <a:ext cx="8128000" cy="415036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理论论证方法可以分为三种方式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一是直接引用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二是间接引用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三是意译引用。直接引用就是一字不差地引用原文原话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在文章中用引号标注明白。间接引用是指在保持原意的前提之下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在字句上稍有变动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引用时不在引文上加引号。意译引用是指在引用意思深奥、不易被读者理解的原文时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概述引文的主要意思</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转换成读者容易理解的话。</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在运用理论论证方法时必须注意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引用的理论论据与论点必须有严密的逻辑联系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引用的理论论据必须正确</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在进行理论论证时必须辅以事实论证、比喻论证等其他的论证方法把论点阐述得更清楚。</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904201"/>
            <a:ext cx="8128000" cy="333819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又叫喻证法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是指在说理时</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借用人们比较熟悉的通俗易懂的事物或故事做比喻</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来论证人们比较生疏的抽象的道理的论证方法。运用比喻论证能使抽象的道理说得浅显易懂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并使枯燥的议论文显得生动、形象。</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在运用比喻论证时必须注意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借用的比喻物力求浅显、通俗、贴切</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道理显而易见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比喻必须生动、形象</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通过生动的描绘</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把内含的道理形象地揭示出来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比喻必须与说理相结合</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比喻是论证的一种手段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目的是让人体会出其中的道理。</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8" name="矩形 7"/>
          <p:cNvSpPr>
            <a:spLocks noChangeAspect="1"/>
          </p:cNvSpPr>
          <p:nvPr/>
        </p:nvSpPr>
        <p:spPr>
          <a:xfrm>
            <a:off x="508000" y="2087906"/>
            <a:ext cx="8128000" cy="2932430"/>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对比论证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是将对立的事物进行比较对照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以阐明论点的正确性的论证方法。对比论证主要有以下三种方式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纵比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横比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自比。</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在运用对比论证时要注意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必须抓住同一个对比点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正反对照才有依傍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对比论证才有坚实的基础</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对比要具体</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一般都要同时运用到事实论证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举出性质不同的两类事物进行对照论证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只有这样</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才能使读者信服</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对比要深入</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不能停留于对比事实的举例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还必须对材料进行分析、议论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从中剖析出蕴含着的深刻的道理来。</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100267"/>
            <a:ext cx="8128000" cy="5297805"/>
          </a:xfrm>
          <a:prstGeom prst="rect">
            <a:avLst/>
          </a:prstGeom>
        </p:spPr>
        <p:txBody>
          <a:bodyPr>
            <a:spAutoFit/>
          </a:bodyPr>
          <a:lstStyle/>
          <a:p>
            <a:pPr indent="267970">
              <a:lnSpc>
                <a:spcPts val="29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5</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类比论证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是根据两个对象在某些属性上的相同或相似</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推论两者在其他属性上也有相同或相似的论证方法。类比论证属于或然性推理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是一种从特殊到特殊、从个别到个别的推理方式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其结论不一定为真</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只有一定程度上的可靠性。在某些情况下</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有时无法获得更确切的论据。如《邹忌讽齐王纳谏》中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作者把邹忌受到不切实际的赞美即受蒙蔽的这一性质类推到了齐王的身上</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有力地证明了</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王之蔽甚矣</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这一论点。</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ts val="29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cs typeface="Times New Roman" panose="02020603050405020304" pitchFamily="18" charset="0"/>
              </a:rPr>
              <a:t>运用类比论证需注意以下几点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要使用同类对象进行类比。世界上具有某些相同属性或相似属性的事物是无穷多的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有的根本是风马牛不相及的</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对它们进行类比</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就缺乏说服力。</a:t>
            </a:r>
            <a:r>
              <a:rPr lang="zh-CN" altLang="zh-CN" sz="2200">
                <a:solidFill>
                  <a:srgbClr val="000000"/>
                </a:solidFill>
                <a:latin typeface="NEU-BZ-S92"/>
                <a:cs typeface="宋体" panose="02010600030101010101" pitchFamily="2" charset="-122"/>
              </a:rPr>
              <a:t>②</a:t>
            </a:r>
            <a:r>
              <a:rPr lang="zh-CN" altLang="zh-CN" sz="2200">
                <a:solidFill>
                  <a:srgbClr val="000000"/>
                </a:solidFill>
                <a:latin typeface="Times New Roman" panose="02020603050405020304" pitchFamily="18" charset="0"/>
                <a:cs typeface="Times New Roman" panose="02020603050405020304" pitchFamily="18" charset="0"/>
              </a:rPr>
              <a:t>避免单独运用类比论证一种论证方式。最好是与其他的论证方式结合使用</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使之起一种补充和丰富的作用。</a:t>
            </a:r>
            <a:r>
              <a:rPr lang="zh-CN" altLang="zh-CN" sz="2200">
                <a:solidFill>
                  <a:srgbClr val="000000"/>
                </a:solidFill>
                <a:latin typeface="NEU-BZ-S92"/>
                <a:cs typeface="宋体" panose="02010600030101010101" pitchFamily="2" charset="-122"/>
              </a:rPr>
              <a:t>③</a:t>
            </a:r>
            <a:r>
              <a:rPr lang="zh-CN" altLang="zh-CN" sz="2200">
                <a:solidFill>
                  <a:srgbClr val="000000"/>
                </a:solidFill>
                <a:latin typeface="Times New Roman" panose="02020603050405020304" pitchFamily="18" charset="0"/>
                <a:cs typeface="Times New Roman" panose="02020603050405020304" pitchFamily="18" charset="0"/>
              </a:rPr>
              <a:t>要注意结论的可靠程度。除非个别很有把握的情况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否则结论一般只是一种可能性。在表述上要把握住分寸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不可绝对化。</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1" action="ppaction://hlinksldjump"/>
          </p:cNvPr>
          <p:cNvSpPr/>
          <p:nvPr/>
        </p:nvSpPr>
        <p:spPr>
          <a:xfrm>
            <a:off x="467544"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学习目标</a:t>
            </a:r>
            <a:endParaRPr lang="zh-CN" altLang="en-US" sz="1400" dirty="0">
              <a:solidFill>
                <a:srgbClr val="333333"/>
              </a:solidFill>
              <a:latin typeface="微软雅黑" panose="020B0503020204020204" charset="-122"/>
              <a:ea typeface="微软雅黑" panose="020B0503020204020204" charset="-122"/>
            </a:endParaRPr>
          </a:p>
        </p:txBody>
      </p:sp>
      <p:sp>
        <p:nvSpPr>
          <p:cNvPr id="10" name="矩形 9">
            <a:hlinkClick r:id="rId2" action="ppaction://hlinksldjump"/>
          </p:cNvPr>
          <p:cNvSpPr/>
          <p:nvPr/>
        </p:nvSpPr>
        <p:spPr>
          <a:xfrm>
            <a:off x="1817787" y="836712"/>
            <a:ext cx="1314053"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chemeClr val="bg1"/>
                </a:solidFill>
                <a:latin typeface="微软雅黑" panose="020B0503020204020204" charset="-122"/>
                <a:ea typeface="微软雅黑" panose="020B0503020204020204" charset="-122"/>
              </a:rPr>
              <a:t>技法指导</a:t>
            </a:r>
            <a:endParaRPr lang="zh-CN" altLang="en-US" sz="1400" dirty="0">
              <a:solidFill>
                <a:schemeClr val="bg1"/>
              </a:solidFill>
              <a:latin typeface="微软雅黑" panose="020B0503020204020204" charset="-122"/>
              <a:ea typeface="微软雅黑" panose="020B0503020204020204" charset="-122"/>
            </a:endParaRPr>
          </a:p>
        </p:txBody>
      </p:sp>
      <p:sp>
        <p:nvSpPr>
          <p:cNvPr id="11" name="矩形 10">
            <a:hlinkClick r:id="rId3" action="ppaction://hlinksldjump"/>
          </p:cNvPr>
          <p:cNvSpPr/>
          <p:nvPr/>
        </p:nvSpPr>
        <p:spPr>
          <a:xfrm>
            <a:off x="3168030"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佳作赏析</a:t>
            </a:r>
            <a:endParaRPr lang="zh-CN" altLang="en-US" sz="1400" dirty="0">
              <a:solidFill>
                <a:srgbClr val="333333"/>
              </a:solidFill>
              <a:latin typeface="微软雅黑" panose="020B0503020204020204" charset="-122"/>
              <a:ea typeface="微软雅黑" panose="020B0503020204020204" charset="-122"/>
            </a:endParaRPr>
          </a:p>
        </p:txBody>
      </p:sp>
      <p:sp>
        <p:nvSpPr>
          <p:cNvPr id="12" name="矩形 11">
            <a:hlinkClick r:id="rId4" action="ppaction://hlinksldjump"/>
          </p:cNvPr>
          <p:cNvSpPr/>
          <p:nvPr/>
        </p:nvSpPr>
        <p:spPr>
          <a:xfrm>
            <a:off x="4518273" y="836711"/>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素材积累</a:t>
            </a:r>
            <a:endParaRPr lang="zh-CN" altLang="en-US" sz="1400" dirty="0">
              <a:solidFill>
                <a:srgbClr val="333333"/>
              </a:solidFill>
              <a:latin typeface="微软雅黑" panose="020B0503020204020204" charset="-122"/>
              <a:ea typeface="微软雅黑" panose="020B0503020204020204" charset="-122"/>
            </a:endParaRPr>
          </a:p>
        </p:txBody>
      </p:sp>
      <p:sp>
        <p:nvSpPr>
          <p:cNvPr id="6" name="矩形 5">
            <a:hlinkClick r:id="rId5" action="ppaction://hlinksldjump"/>
          </p:cNvPr>
          <p:cNvSpPr/>
          <p:nvPr/>
        </p:nvSpPr>
        <p:spPr>
          <a:xfrm>
            <a:off x="5861993" y="836712"/>
            <a:ext cx="1314053"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charset="-122"/>
                <a:ea typeface="微软雅黑" panose="020B0503020204020204" charset="-122"/>
              </a:rPr>
              <a:t>单元实练</a:t>
            </a:r>
            <a:endParaRPr lang="zh-CN" altLang="en-US" sz="1400" dirty="0">
              <a:solidFill>
                <a:srgbClr val="333333"/>
              </a:solidFill>
              <a:latin typeface="微软雅黑" panose="020B0503020204020204" charset="-122"/>
              <a:ea typeface="微软雅黑" panose="020B0503020204020204" charset="-122"/>
            </a:endParaRPr>
          </a:p>
        </p:txBody>
      </p:sp>
      <p:sp>
        <p:nvSpPr>
          <p:cNvPr id="2" name="矩形 1"/>
          <p:cNvSpPr>
            <a:spLocks noChangeAspect="1"/>
          </p:cNvSpPr>
          <p:nvPr/>
        </p:nvSpPr>
        <p:spPr>
          <a:xfrm>
            <a:off x="508000" y="1294804"/>
            <a:ext cx="8128000" cy="4556125"/>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6</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演绎论证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是一种由一般到个别的论证方法。它由一般原理出发推导出关于个别情况的结论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其前提和结论之间的联系是必须的。演绎法有三段论、假言推理、选言推理等多种形式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但最重要的是三段论。三段论由大前提、小前提和结论三部分组成。如大前提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凡金属都可以导电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小前提</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铁是金属</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所以铁能导电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7</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归纳论证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是一种由个别到一般的论证方法。它通过列举许多个别的事例或分论点</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归纳出它们所共有的特性</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从而得出一个一般性的结论。归纳法可以先举事例再归纳结论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也可以先提出结论再举例加以证明。前者即我们通常所说之归纳法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后者我们称为例证法。例证法就是一种用个别、典型的具体事例实证明论点的论证方法</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也叫事实论证。</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1600">
        <p:pull dir="r"/>
      </p:transition>
    </mc:Choice>
    <mc:Fallback>
      <p:transition spd="slow">
        <p:pull dir="r"/>
      </p:transition>
    </mc:Fallback>
  </mc:AlternateContent>
  <p:timing>
    <p:tnLst>
      <p:par>
        <p:cTn id="1" dur="indefinite" restart="never" nodeType="tmRoot"/>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4802</Words>
  <Application>WPS 演示</Application>
  <PresentationFormat/>
  <Paragraphs>261</Paragraphs>
  <Slides>20</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20</vt:i4>
      </vt:variant>
    </vt:vector>
  </HeadingPairs>
  <TitlesOfParts>
    <vt:vector size="34" baseType="lpstr">
      <vt:lpstr>Arial</vt:lpstr>
      <vt:lpstr>宋体</vt:lpstr>
      <vt:lpstr>Wingdings</vt:lpstr>
      <vt:lpstr>微软雅黑</vt:lpstr>
      <vt:lpstr>Arial Unicode MS</vt:lpstr>
      <vt:lpstr>Calibri</vt:lpstr>
      <vt:lpstr>Times New Roman</vt:lpstr>
      <vt:lpstr>NEU-BZ-S92</vt:lpstr>
      <vt:lpstr>Segoe Print</vt:lpstr>
      <vt:lpstr>方正书宋_GBK</vt:lpstr>
      <vt:lpstr>黑体</vt:lpstr>
      <vt:lpstr>方正宋黑_GBK</vt:lpstr>
      <vt:lpstr>楷体</vt:lpstr>
      <vt:lpstr>默认设计模板</vt:lpstr>
      <vt:lpstr>单元写作任务　如何论证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Administrator</dc:creator>
  <cp:lastModifiedBy>海鸥子</cp:lastModifiedBy>
  <cp:revision>2</cp:revision>
  <dcterms:created xsi:type="dcterms:W3CDTF">2020-04-15T10:26:00Z</dcterms:created>
  <dcterms:modified xsi:type="dcterms:W3CDTF">2020-04-17T07:14:41Z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2052-11.1.0.9584</vt:lpwstr>
  </property>
</Properties>
</file>