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oleObjec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715" r:id="rId3"/>
    <p:sldId id="538" r:id="rId4"/>
    <p:sldId id="720" r:id="rId5"/>
    <p:sldId id="550" r:id="rId6"/>
    <p:sldId id="721" r:id="rId7"/>
    <p:sldId id="722" r:id="rId8"/>
    <p:sldId id="723" r:id="rId9"/>
    <p:sldId id="724" r:id="rId10"/>
    <p:sldId id="725" r:id="rId11"/>
    <p:sldId id="726" r:id="rId12"/>
    <p:sldId id="727" r:id="rId13"/>
    <p:sldId id="728" r:id="rId14"/>
    <p:sldId id="729" r:id="rId15"/>
    <p:sldId id="730" r:id="rId16"/>
    <p:sldId id="731" r:id="rId17"/>
    <p:sldId id="717" r:id="rId18"/>
    <p:sldId id="733" r:id="rId19"/>
    <p:sldId id="734" r:id="rId20"/>
    <p:sldId id="735" r:id="rId21"/>
    <p:sldId id="736" r:id="rId22"/>
    <p:sldId id="738" r:id="rId23"/>
    <p:sldId id="718" r:id="rId24"/>
    <p:sldId id="732" r:id="rId25"/>
    <p:sldId id="739" r:id="rId26"/>
    <p:sldId id="740" r:id="rId27"/>
    <p:sldId id="741" r:id="rId28"/>
    <p:sldId id="742" r:id="rId29"/>
    <p:sldId id="744" r:id="rId30"/>
    <p:sldId id="745" r:id="rId31"/>
    <p:sldId id="746" r:id="rId32"/>
  </p:sldIdLst>
  <p:sldSz cx="11522075" cy="6480175"/>
  <p:notesSz cx="6858000" cy="9144000"/>
  <p:custDataLst>
    <p:tags r:id="rId33"/>
  </p:custDataLst>
  <p:defaultTextStyle>
    <a:defPPr>
      <a:defRPr lang="zh-CN"/>
    </a:defPPr>
    <a:lvl1pPr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3200"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kern="1200">
        <a:solidFill>
          <a:srgbClr val="FF0000"/>
        </a:solidFill>
        <a:latin typeface="Times New Roman" panose="02020603050405020304" pitchFamily="18" charset="0"/>
        <a:ea typeface="黑体" panose="02010609060101010101" pitchFamily="49"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9" autoAdjust="0"/>
    <p:restoredTop sz="84964" autoAdjust="0"/>
  </p:normalViewPr>
  <p:slideViewPr>
    <p:cSldViewPr>
      <p:cViewPr varScale="1">
        <p:scale>
          <a:sx n="121" d="100"/>
          <a:sy n="121" d="100"/>
        </p:scale>
        <p:origin x="-252" y="-102"/>
      </p:cViewPr>
      <p:guideLst>
        <p:guide orient="horz" pos="2041"/>
        <p:guide pos="3629"/>
      </p:guideLst>
    </p:cSldViewPr>
  </p:slideViewPr>
  <p:notesTextViewPr>
    <p:cViewPr>
      <p:scale>
        <a:sx n="1" d="1"/>
        <a:sy n="1" d="1"/>
      </p:scale>
      <p:origin x="0" y="0"/>
    </p:cViewPr>
  </p:notesTextViewPr>
  <p:sorterViewPr>
    <p:cViewPr>
      <p:scale>
        <a:sx n="130" d="100"/>
        <a:sy n="130" d="100"/>
      </p:scale>
      <p:origin x="0" y="0"/>
    </p:cViewPr>
  </p:sorter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3.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ct val="0"/>
              </a:spcBef>
              <a:spcAft>
                <a:spcPct val="0"/>
              </a:spcAft>
              <a:defRPr sz="120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ct val="0"/>
              </a:spcBef>
              <a:spcAft>
                <a:spcPct val="0"/>
              </a:spcAft>
              <a:defRPr sz="1200" smtClean="0">
                <a:solidFill>
                  <a:schemeClr val="tx1"/>
                </a:solidFill>
                <a:latin typeface="+mn-lt"/>
                <a:ea typeface="+mn-ea"/>
              </a:defRPr>
            </a:lvl1pPr>
          </a:lstStyle>
          <a:p>
            <a:pPr>
              <a:defRPr/>
            </a:pPr>
            <a:fld id="{FEC457B7-D2CF-47F1-9023-E2E260E894D7}" type="datetimeFigureOut">
              <a:rPr lang="zh-CN" altLang="en-US"/>
              <a:pPr>
                <a:defRPr/>
              </a:pPr>
              <a:t>2021/9/28</a:t>
            </a:fld>
            <a:endParaRPr lang="zh-CN" altLang="en-US"/>
          </a:p>
        </p:txBody>
      </p:sp>
      <p:sp>
        <p:nvSpPr>
          <p:cNvPr id="4100"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ct val="0"/>
              </a:spcBef>
              <a:spcAft>
                <a:spcPct val="0"/>
              </a:spcAft>
              <a:defRPr sz="120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a:ea typeface="黑体" panose="02010609060101010101" pitchFamily="49" charset="-122"/>
              </a:defRPr>
            </a:lvl1pPr>
          </a:lstStyle>
          <a:p>
            <a:fld id="{B48DF7BC-F4A5-4F1E-8B33-407AF33FBD9B}" type="slidenum">
              <a:rPr lang="zh-CN" altLang="en-US"/>
              <a:t>‹#›</a:t>
            </a:fld>
            <a:endParaRPr lang="zh-CN" altLang="en-US">
              <a:ea typeface="黑体" panose="02010609060101010101" pitchFamily="49" charset="-122"/>
            </a:endParaRPr>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1" name="幻灯片图像占位符 1"/>
          <p:cNvSpPr>
            <a:spLocks noGrp="1" noRot="1" noChangeAspect="1" noChangeArrowheads="1"/>
          </p:cNvSpPr>
          <p:nvPr>
            <p:ph type="sldImg" idx="4294967295"/>
          </p:nvPr>
        </p:nvSpPr>
        <p:spPr/>
      </p:sp>
      <p:sp>
        <p:nvSpPr>
          <p:cNvPr id="10242" name="文本占位符 2"/>
          <p:cNvSpPr>
            <a:spLocks noGrp="1" noChangeArrowheads="1"/>
          </p:cNvSpPr>
          <p:nvPr>
            <p:ph type="body" idx="1"/>
          </p:nvPr>
        </p:nvSpPr>
        <p:spPr bwMode="auto"/>
        <p:txBody>
          <a:bodyPr wrap="square" numCol="1" anchor="t" anchorCtr="0" compatLnSpc="1"/>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8DF7BC-F4A5-4F1E-8B33-407AF33FBD9B}" type="slidenum">
              <a:rPr lang="zh-CN" altLang="en-US" smtClean="0"/>
              <a:t>7</a:t>
            </a:fld>
            <a:endParaRPr lang="zh-CN" altLang="en-US">
              <a:ea typeface="黑体" panose="02010609060101010101" pitchFamily="49"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8DF7BC-F4A5-4F1E-8B33-407AF33FBD9B}" type="slidenum">
              <a:rPr lang="zh-CN" altLang="en-US" smtClean="0"/>
              <a:t>10</a:t>
            </a:fld>
            <a:endParaRPr lang="zh-CN" altLang="en-US">
              <a:ea typeface="黑体" panose="02010609060101010101" pitchFamily="49"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8DF7BC-F4A5-4F1E-8B33-407AF33FBD9B}" type="slidenum">
              <a:rPr lang="zh-CN" altLang="en-US" smtClean="0"/>
              <a:t>12</a:t>
            </a:fld>
            <a:endParaRPr lang="zh-CN" altLang="en-US">
              <a:ea typeface="黑体" panose="02010609060101010101" pitchFamily="49"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与标题">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56" r:id="rId1"/>
    <p:sldLayoutId id="2147483684" r:id="rId2"/>
  </p:sldLayoutIdLst>
  <p:transition/>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4.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Microsoft_Office_Word___11.docx" TargetMode="Internal" /><Relationship Id="rId3" Type="http://schemas.openxmlformats.org/officeDocument/2006/relationships/image" Target="../media/image2.emf" /><Relationship Id="rId4" Type="http://schemas.openxmlformats.org/officeDocument/2006/relationships/vmlDrawing" Target="../drawings/vmlDrawing1.v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oleObject" Target="../embeddings/Microsoft_Office_Word___22.docx" TargetMode="Internal" /><Relationship Id="rId4" Type="http://schemas.openxmlformats.org/officeDocument/2006/relationships/image" Target="../media/image3.emf" /><Relationship Id="rId5" Type="http://schemas.openxmlformats.org/officeDocument/2006/relationships/vmlDrawing" Target="../drawings/vmlDrawing2.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78980" name="矩形 10"/>
          <p:cNvSpPr>
            <a:spLocks noChangeArrowheads="1"/>
          </p:cNvSpPr>
          <p:nvPr/>
        </p:nvSpPr>
        <p:spPr bwMode="auto">
          <a:xfrm>
            <a:off x="1224533" y="1727919"/>
            <a:ext cx="6553200" cy="10058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en-US" altLang="zh-CN" sz="6000">
                <a:solidFill>
                  <a:schemeClr val="tx1"/>
                </a:solidFill>
                <a:ea typeface="微软雅黑" panose="020b0503020204020204" pitchFamily="34" charset="-122"/>
                <a:cs typeface="Times New Roman" panose="02020603050405020304" pitchFamily="18" charset="0"/>
              </a:rPr>
              <a:t>19　怀疑与学问</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78980"/>
                                        </p:tgtEl>
                                        <p:attrNameLst>
                                          <p:attrName>style.visibility</p:attrName>
                                        </p:attrNameLst>
                                      </p:cBhvr>
                                      <p:to>
                                        <p:strVal val="visible"/>
                                      </p:to>
                                    </p:set>
                                    <p:animEffect transition="in" filter="fade">
                                      <p:cBhvr>
                                        <p:cTn id="7" dur="1000"/>
                                        <p:tgtEl>
                                          <p:spTgt spid="1278980"/>
                                        </p:tgtEl>
                                      </p:cBhvr>
                                    </p:animEffect>
                                    <p:anim calcmode="lin" valueType="num">
                                      <p:cBhvr>
                                        <p:cTn id="8" dur="1000" fill="hold"/>
                                        <p:tgtEl>
                                          <p:spTgt spid="1278980"/>
                                        </p:tgtEl>
                                        <p:attrNameLst>
                                          <p:attrName>ppt_x</p:attrName>
                                        </p:attrNameLst>
                                      </p:cBhvr>
                                      <p:tavLst>
                                        <p:tav tm="0">
                                          <p:val>
                                            <p:strVal val="#ppt_x"/>
                                          </p:val>
                                        </p:tav>
                                        <p:tav tm="100000">
                                          <p:val>
                                            <p:strVal val="#ppt_x"/>
                                          </p:val>
                                        </p:tav>
                                      </p:tavLst>
                                    </p:anim>
                                    <p:anim calcmode="lin" valueType="num">
                                      <p:cBhvr>
                                        <p:cTn id="9" dur="1000" fill="hold"/>
                                        <p:tgtEl>
                                          <p:spTgt spid="12789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8980"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331749" y="1239821"/>
            <a:ext cx="10845837" cy="5163313"/>
          </a:xfrm>
          <a:prstGeom prst="rect">
            <a:avLst/>
          </a:prstGeom>
        </p:spPr>
        <p:txBody>
          <a:bodyPr wrap="square">
            <a:spAutoFit/>
          </a:bodyPr>
          <a:lstStyle/>
          <a:p>
            <a:pPr indent="267970">
              <a:lnSpc>
                <a:spcPct val="130000"/>
              </a:lnSpc>
              <a:spcAft>
                <a:spcPct val="0"/>
              </a:spcAft>
            </a:pPr>
            <a:r>
              <a:rPr lang="en-US" altLang="zh-CN" b="1">
                <a:solidFill>
                  <a:srgbClr val="000000"/>
                </a:solidFill>
                <a:ea typeface="楷体" panose="02010609060101010101" pitchFamily="49" charset="-122"/>
                <a:cs typeface="Times New Roman" panose="02020603050405020304" pitchFamily="18" charset="0"/>
              </a:rPr>
              <a:t>   任何学问都是苦根上长出来的甜果。学习语文,同样非下苦功夫不可。所谓下苦功,就是要乐于“自找苦吃”。一要苦于练笔,养成良好的写作习惯。齐白石作画,“不教一日闲过”,这种精神是我们值得学习的。二要苦于阅读,博览群书,早读夜诵,即使因此“口舌生疮”“手肘生茧”,也不以为憾。三要苦于思考,摄取生活素材,识别书中的真伪优劣、消化语文老师讲解的知识,都得苦思熟虑。四要苦于修改,抱着(                  )的态度,对待每次作文和练习。语文涉及的知识面广,</a:t>
            </a:r>
          </a:p>
        </p:txBody>
      </p:sp>
      <p:sp>
        <p:nvSpPr>
          <p:cNvPr id="4" name="A_e396c"/>
          <p:cNvSpPr/>
          <p:nvPr/>
        </p:nvSpPr>
        <p:spPr>
          <a:xfrm>
            <a:off x="8904309" y="5240351"/>
            <a:ext cx="2344801" cy="526206"/>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精益求精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76652"/>
            <a:ext cx="10833100" cy="3895345"/>
          </a:xfrm>
          <a:prstGeom prst="rect">
            <a:avLst/>
          </a:prstGeom>
        </p:spPr>
        <p:txBody>
          <a:bodyPr>
            <a:spAutoFit/>
          </a:bodyPr>
          <a:lstStyle/>
          <a:p>
            <a:pPr indent="267970">
              <a:lnSpc>
                <a:spcPct val="130000"/>
              </a:lnSpc>
              <a:spcAft>
                <a:spcPct val="0"/>
              </a:spcAft>
            </a:pPr>
            <a:r>
              <a:rPr lang="zh-CN" altLang="zh-CN" b="1" smtClean="0">
                <a:solidFill>
                  <a:srgbClr val="000000"/>
                </a:solidFill>
                <a:latin typeface="楷体" pitchFamily="49" charset="-122"/>
                <a:ea typeface="楷体" panose="02010609060101010101" pitchFamily="49" charset="-122"/>
                <a:cs typeface="Times New Roman" panose="02020603050405020304" pitchFamily="18" charset="0"/>
              </a:rPr>
              <a:t>具有强烈的综合性和实践性。因此,语文学习是个艰苦的过程,单靠(           )的课堂学习是远远不够的。</a:t>
            </a:r>
          </a:p>
          <a:p>
            <a:pPr indent="267970">
              <a:lnSpc>
                <a:spcPct val="130000"/>
              </a:lnSpc>
              <a:spcAft>
                <a:spcPct val="0"/>
              </a:spcAft>
            </a:pPr>
            <a:r>
              <a:rPr lang="zh-CN" altLang="zh-CN" b="1" smtClean="0">
                <a:solidFill>
                  <a:srgbClr val="000000"/>
                </a:solidFill>
                <a:latin typeface="楷体" pitchFamily="49" charset="-122"/>
                <a:ea typeface="楷体" panose="02010609060101010101" pitchFamily="49" charset="-122"/>
                <a:cs typeface="Times New Roman" panose="02020603050405020304" pitchFamily="18" charset="0"/>
              </a:rPr>
              <a:t>(1)为文中括号处选择恰当的词语。</a:t>
            </a:r>
          </a:p>
          <a:p>
            <a:pPr indent="267970">
              <a:lnSpc>
                <a:spcPct val="130000"/>
              </a:lnSpc>
              <a:spcAft>
                <a:spcPct val="0"/>
              </a:spcAft>
            </a:pPr>
            <a:r>
              <a:rPr lang="zh-CN" altLang="zh-CN" b="1" smtClean="0">
                <a:solidFill>
                  <a:srgbClr val="000000"/>
                </a:solidFill>
                <a:latin typeface="楷体" pitchFamily="49" charset="-122"/>
                <a:ea typeface="楷体" panose="02010609060101010101" pitchFamily="49" charset="-122"/>
                <a:cs typeface="Times New Roman" panose="02020603050405020304" pitchFamily="18" charset="0"/>
              </a:rPr>
              <a:t>锦上添花　精益求精　按兵不动　按部就班</a:t>
            </a:r>
          </a:p>
          <a:p>
            <a:pPr indent="267970">
              <a:lnSpc>
                <a:spcPct val="130000"/>
              </a:lnSpc>
              <a:spcAft>
                <a:spcPct val="0"/>
              </a:spcAft>
            </a:pPr>
            <a:r>
              <a:rPr lang="zh-CN" altLang="zh-CN" b="1" smtClean="0">
                <a:solidFill>
                  <a:srgbClr val="000000"/>
                </a:solidFill>
                <a:latin typeface="楷体" pitchFamily="49" charset="-122"/>
                <a:ea typeface="楷体" panose="02010609060101010101" pitchFamily="49" charset="-122"/>
                <a:cs typeface="Times New Roman" panose="02020603050405020304" pitchFamily="18" charset="0"/>
              </a:rPr>
              <a:t>(2)文中画线句有语病,请修改。</a:t>
            </a:r>
          </a:p>
          <a:p>
            <a:pPr indent="267970">
              <a:lnSpc>
                <a:spcPct val="130000"/>
              </a:lnSpc>
              <a:spcAft>
                <a:spcPct val="0"/>
              </a:spcAft>
            </a:pPr>
            <a:r>
              <a:rPr lang="zh-CN" altLang="zh-CN" b="1" smtClean="0">
                <a:solidFill>
                  <a:srgbClr val="000000"/>
                </a:solidFill>
                <a:latin typeface="楷体" pitchFamily="49" charset="-122"/>
                <a:ea typeface="楷体" panose="02010609060101010101" pitchFamily="49" charset="-122"/>
                <a:cs typeface="Times New Roman" panose="02020603050405020304" pitchFamily="18" charset="0"/>
              </a:rPr>
              <a:t>                                                                                                      </a:t>
            </a:r>
          </a:p>
        </p:txBody>
      </p:sp>
      <p:sp>
        <p:nvSpPr>
          <p:cNvPr id="4" name="A_806a1"/>
          <p:cNvSpPr/>
          <p:nvPr/>
        </p:nvSpPr>
        <p:spPr>
          <a:xfrm>
            <a:off x="432445" y="5064927"/>
            <a:ext cx="11317415" cy="477191"/>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齐白石作画,“不叫一日闲过”,这种精神是值得我们学习的。</a:t>
            </a:r>
          </a:p>
        </p:txBody>
      </p:sp>
      <p:sp>
        <p:nvSpPr>
          <p:cNvPr id="3" name="A_c87a5"/>
          <p:cNvSpPr/>
          <p:nvPr/>
        </p:nvSpPr>
        <p:spPr>
          <a:xfrm>
            <a:off x="2546327" y="1882765"/>
            <a:ext cx="2344800"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按部就班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344486" y="935831"/>
            <a:ext cx="10833100" cy="3895345"/>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   为了培养同学们的科学创新精神,班级举办了一次以“大胆想象,积极思考”为主题的班会。班会中有一些问题,请你参与解决。</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(1)下面两幅图来自美国哈佛大学。现在有两位同学,分别表达了对图一的理解。请你读图二,将你的理解写下来。(不少于20字)</a:t>
            </a:r>
          </a:p>
        </p:txBody>
      </p:sp>
      <p:pic>
        <p:nvPicPr>
          <p:cNvPr id="4" name="21ywb13.jpg"/>
          <p:cNvPicPr/>
          <p:nvPr/>
        </p:nvPicPr>
        <p:blipFill>
          <a:blip r:embed="rId3"/>
          <a:stretch>
            <a:fillRect/>
          </a:stretch>
        </p:blipFill>
        <p:spPr>
          <a:xfrm>
            <a:off x="3501076" y="4608239"/>
            <a:ext cx="4519920" cy="1735476"/>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349250" y="856565"/>
            <a:ext cx="10833100" cy="5163313"/>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“图一”理解:</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同学一:如果我们能用欣赏的眼光对人对事,就会发现别人的优点,此时我们是快乐的!</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同学二:善于发现美好的事物,并懂得感恩,就会感到幸福。</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“图二”理解:</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                                                              .  </a:t>
            </a:r>
          </a:p>
        </p:txBody>
      </p:sp>
      <p:sp>
        <p:nvSpPr>
          <p:cNvPr id="5" name="A_bb9d4"/>
          <p:cNvSpPr/>
          <p:nvPr/>
        </p:nvSpPr>
        <p:spPr>
          <a:xfrm>
            <a:off x="421005" y="5396053"/>
            <a:ext cx="5618226" cy="477191"/>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的惊喜,就会有学习的动力。 </a:t>
            </a:r>
          </a:p>
        </p:txBody>
      </p:sp>
      <p:sp>
        <p:nvSpPr>
          <p:cNvPr id="4" name="A_c1ea0"/>
          <p:cNvSpPr/>
          <p:nvPr/>
        </p:nvSpPr>
        <p:spPr>
          <a:xfrm>
            <a:off x="403860" y="4793184"/>
            <a:ext cx="10637901"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示例二:善于提出疑问,保持好奇心,总能发现生活带给我们</a:t>
            </a:r>
          </a:p>
        </p:txBody>
      </p:sp>
      <p:sp>
        <p:nvSpPr>
          <p:cNvPr id="2" name="A_5c477"/>
          <p:cNvSpPr/>
          <p:nvPr/>
        </p:nvSpPr>
        <p:spPr>
          <a:xfrm>
            <a:off x="607060" y="4123005"/>
            <a:ext cx="10434701"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示例一:学习的动力来自质疑、探索和发现的共同驱动。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72036"/>
            <a:ext cx="10833100" cy="4529329"/>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(2)班会上,一位同学写了一段话准备发言,但其中有一些问题,请你帮他完成。</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   生命如歌,或高昂或低沉,正是有了质疑的精神,才嘹亮动人;生命如画,或明丽或素雅,正是有了质疑的精神,才美丽动人;　　　　,　　　　　　,　　　　　　　　,　　　　。体味生命的价值,品味人生的意义,正是有了敢于质疑、坚持真我的人,才发动了社会的发展、历史的进步。 </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216421" y="1799927"/>
            <a:ext cx="10956403" cy="3895345"/>
          </a:xfrm>
          <a:prstGeom prst="rect">
            <a:avLst/>
          </a:prstGeom>
        </p:spPr>
        <p:txBody>
          <a:bodyPr wrap="square">
            <a:spAutoFit/>
          </a:bodyPr>
          <a:lstStyle/>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①请你仿照画线句子再写一句话,使上下文语意连贯。</a:t>
            </a:r>
          </a:p>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　                　,　                        　,　                             　,</a:t>
            </a:r>
          </a:p>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　                    　。 </a:t>
            </a:r>
          </a:p>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②文段中最后一句话有搭配不当的语病,应将“　        　”改为“　        　”。 </a:t>
            </a:r>
          </a:p>
        </p:txBody>
      </p:sp>
      <p:sp>
        <p:nvSpPr>
          <p:cNvPr id="8" name="A_79019"/>
          <p:cNvSpPr/>
          <p:nvPr/>
        </p:nvSpPr>
        <p:spPr>
          <a:xfrm>
            <a:off x="817449" y="4432383"/>
            <a:ext cx="2140013" cy="477191"/>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推动　</a:t>
            </a:r>
          </a:p>
        </p:txBody>
      </p:sp>
      <p:sp>
        <p:nvSpPr>
          <p:cNvPr id="7" name="A_390df"/>
          <p:cNvSpPr/>
          <p:nvPr/>
        </p:nvSpPr>
        <p:spPr>
          <a:xfrm>
            <a:off x="8530794" y="3798399"/>
            <a:ext cx="2140013"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发动　</a:t>
            </a:r>
          </a:p>
        </p:txBody>
      </p:sp>
      <p:sp>
        <p:nvSpPr>
          <p:cNvPr id="6" name="A_c1280"/>
          <p:cNvSpPr/>
          <p:nvPr/>
        </p:nvSpPr>
        <p:spPr>
          <a:xfrm>
            <a:off x="474231" y="3164415"/>
            <a:ext cx="3363976"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才醇厚诱人　</a:t>
            </a:r>
          </a:p>
        </p:txBody>
      </p:sp>
      <p:sp>
        <p:nvSpPr>
          <p:cNvPr id="5" name="A_7f616"/>
          <p:cNvSpPr/>
          <p:nvPr/>
        </p:nvSpPr>
        <p:spPr>
          <a:xfrm>
            <a:off x="6625133" y="2508581"/>
            <a:ext cx="4995926"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正是有了质疑的精神　</a:t>
            </a:r>
          </a:p>
        </p:txBody>
      </p:sp>
      <p:sp>
        <p:nvSpPr>
          <p:cNvPr id="4" name="A_3cdbd"/>
          <p:cNvSpPr/>
          <p:nvPr/>
        </p:nvSpPr>
        <p:spPr>
          <a:xfrm>
            <a:off x="3023756" y="2530431"/>
            <a:ext cx="3771964"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或浓烈或清香　</a:t>
            </a:r>
          </a:p>
        </p:txBody>
      </p:sp>
      <p:sp>
        <p:nvSpPr>
          <p:cNvPr id="3" name="A_8a3f8"/>
          <p:cNvSpPr/>
          <p:nvPr/>
        </p:nvSpPr>
        <p:spPr>
          <a:xfrm>
            <a:off x="474231" y="2530431"/>
            <a:ext cx="2955989"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生命如酒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6" grpId="0"/>
      <p:bldP spid="5" grpId="0"/>
      <p:bldP spid="4" grpId="0"/>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spect="1"/>
          </p:cNvSpPr>
          <p:nvPr/>
        </p:nvSpPr>
        <p:spPr>
          <a:xfrm>
            <a:off x="188874" y="1168385"/>
            <a:ext cx="11333202" cy="5163312"/>
          </a:xfrm>
          <a:prstGeom prst="rect">
            <a:avLst/>
          </a:prstGeom>
        </p:spPr>
        <p:txBody>
          <a:bodyPr wrap="square">
            <a:spAutoFit/>
          </a:bodyPr>
          <a:lstStyle/>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怀疑与学问(节选)</a:t>
            </a:r>
          </a:p>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①怀疑不仅是消极方面辨伪去妄的必须步骤,也是积极方面建设新学说、启迪新发明的基本条件。②对于别人的话,都不打折扣地承认,那是思想上的懒惰。③这样的脑筋永远是被动的,永远不能治学。④只有常常怀疑、常常发问的脑筋才有问题,有问题才想求解答。⑤在不断的发问和求解中,一切学问才会发展起来。⑥许多大学问家、大哲学家都是从怀疑中锻炼出来的。</a:t>
            </a:r>
          </a:p>
        </p:txBody>
      </p:sp>
    </p:spTree>
  </p:cSld>
  <p:clrMapOvr>
    <a:masterClrMapping/>
  </p:clrMapOvr>
  <p:transition>
    <p:random/>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60437" y="647799"/>
            <a:ext cx="10833100" cy="5797296"/>
          </a:xfrm>
          <a:prstGeom prst="rect">
            <a:avLst/>
          </a:prstGeom>
        </p:spPr>
        <p:txBody>
          <a:bodyPr>
            <a:spAutoFit/>
          </a:bodyPr>
          <a:lstStyle/>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⑦清代的一位大学问家——戴震,幼时读朱子的《大学章句》,便问《大学》是何时的书,朱子是何时的人。⑧塾师告诉他《大学》是周代的书,朱子是宋代的大儒;他便问宋代的人如何能知道一千多年前的著者的意思。⑨法国的大哲学家笛卡儿也说:“我怀疑,所以我存在。”他的哲学就建立在对于万事万物的怀疑和明辨上。⑩一切学问家,不但对于流俗传说,就是对于过去学者的学说也常常要抱怀疑的态度,常常和书中的学说辩论,常常评判书中的学说,常常修正书中的学说:要这样才能有更新更善的学说产生。</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2147880"/>
            <a:ext cx="10833100" cy="2627376"/>
          </a:xfrm>
          <a:prstGeom prst="rect">
            <a:avLst/>
          </a:prstGeom>
        </p:spPr>
        <p:txBody>
          <a:bodyPr>
            <a:spAutoFit/>
          </a:bodyPr>
          <a:lstStyle/>
          <a:p>
            <a:pPr indent="267970">
              <a:lnSpc>
                <a:spcPct val="130000"/>
              </a:lnSpc>
              <a:spcAft>
                <a:spcPct val="0"/>
              </a:spcAft>
            </a:pPr>
            <a:r>
              <a:rPr lang="en-US" altLang="zh-CN" b="1">
                <a:solidFill>
                  <a:srgbClr val="000000"/>
                </a:solidFill>
                <a:latin typeface="Calibri" panose="020f0502020204030204" pitchFamily="34" charset="0"/>
                <a:ea typeface="宋体" panose="02010600030101010101" pitchFamily="2" charset="-122"/>
                <a:cs typeface="Times New Roman" panose="02020603050405020304" pitchFamily="18" charset="0"/>
              </a:rPr>
              <a:t>⑪古今科学上新的发明,哲学上新的理论,美术上新的作风,都是这样起来的。⑫若使后之学者都墨守前人的旧说,那就没有新问题,没有新发明,一切学术停滞,人类的文化也就不会进步了。</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56565"/>
            <a:ext cx="10833100" cy="5163312"/>
          </a:xfrm>
          <a:prstGeom prst="rect">
            <a:avLst/>
          </a:prstGeom>
        </p:spPr>
        <p:txBody>
          <a:bodyPr>
            <a:spAutoFit/>
          </a:bodyPr>
          <a:lstStyle/>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★1.下面对文段中心论点的把握,正确的一项是(        )</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A.怀疑是辨伪去妄的必须步骤。</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B.怀疑是建设新学说、启迪新发明的基本条件。</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C.怀疑不仅是消极方面辨伪去妄的必须步骤,也是积极方面建设新学说、启迪新发明的基本条件。</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D.只有常常怀疑、常常发问的脑筋才有问题,有问题才想求解答。</a:t>
            </a:r>
          </a:p>
          <a:p>
            <a:pPr indent="267970">
              <a:lnSpc>
                <a:spcPct val="130000"/>
              </a:lnSpc>
              <a:spcAft>
                <a:spcPct val="0"/>
              </a:spcAft>
            </a:pPr>
            <a:r>
              <a:rPr lang="en-US" altLang="zh-CN" b="1">
                <a:solidFill>
                  <a:srgbClr val="000000"/>
                </a:solidFill>
                <a:latin typeface="NEU-BZ-S92"/>
                <a:ea typeface="NEU-BZ-S92"/>
                <a:cs typeface="Times New Roman" panose="02020603050405020304" pitchFamily="18" charset="0"/>
              </a:rPr>
              <a:t>                                                                                                  </a:t>
            </a:r>
          </a:p>
        </p:txBody>
      </p:sp>
      <p:sp>
        <p:nvSpPr>
          <p:cNvPr id="4" name="A_712a8"/>
          <p:cNvSpPr/>
          <p:nvPr/>
        </p:nvSpPr>
        <p:spPr>
          <a:xfrm>
            <a:off x="339090" y="5390973"/>
            <a:ext cx="10944352" cy="469601"/>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Times New Roman" panose="02020603050405020304" pitchFamily="18" charset="0"/>
            </a:endParaRPr>
          </a:p>
        </p:txBody>
      </p:sp>
      <p:sp>
        <p:nvSpPr>
          <p:cNvPr id="3" name="A_a61d7"/>
          <p:cNvSpPr/>
          <p:nvPr/>
        </p:nvSpPr>
        <p:spPr>
          <a:xfrm>
            <a:off x="8830310" y="953085"/>
            <a:ext cx="1466914"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273050" y="1284288"/>
            <a:ext cx="10833100" cy="1993392"/>
          </a:xfrm>
          <a:prstGeom prst="rect">
            <a:avLst/>
          </a:prstGeom>
        </p:spPr>
        <p:txBody>
          <a:bodyPr>
            <a:spAutoFit/>
          </a:bodyPr>
          <a:lstStyle/>
          <a:p>
            <a:pP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一、整体感知</a:t>
            </a:r>
          </a:p>
          <a:p>
            <a:pP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★本文结构完整,论证严密。细读课文,画出文中承上启下的关键语句,梳理文章的论证结构,完成下面的表格。</a:t>
            </a:r>
          </a:p>
        </p:txBody>
      </p:sp>
      <p:pic>
        <p:nvPicPr>
          <p:cNvPr id="6" name="21ywb12d.jpg"/>
          <p:cNvPicPr/>
          <p:nvPr/>
        </p:nvPicPr>
        <p:blipFill>
          <a:blip r:embed="rId3"/>
          <a:stretch>
            <a:fillRect/>
          </a:stretch>
        </p:blipFill>
        <p:spPr>
          <a:xfrm>
            <a:off x="3321504" y="3228282"/>
            <a:ext cx="4875892" cy="3009069"/>
          </a:xfrm>
          <a:prstGeom prst="rect">
            <a:avLst/>
          </a:prstGeom>
        </p:spPr>
      </p:pic>
      <p:sp>
        <p:nvSpPr>
          <p:cNvPr id="4" name="矩形 3"/>
          <p:cNvSpPr/>
          <p:nvPr/>
        </p:nvSpPr>
        <p:spPr>
          <a:xfrm>
            <a:off x="5184973" y="3640237"/>
            <a:ext cx="1296144" cy="2565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27751" y="3568447"/>
            <a:ext cx="1198880" cy="396240"/>
          </a:xfrm>
          <a:prstGeom prst="rect">
            <a:avLst/>
          </a:prstGeom>
        </p:spPr>
        <p:txBody>
          <a:bodyPr wrap="none">
            <a:spAutoFit/>
          </a:bodyPr>
          <a:lstStyle/>
          <a:p>
            <a:r>
              <a:rPr lang="zh-CN" altLang="en-US" sz="2000"/>
              <a:t>学则须疑</a:t>
            </a:r>
          </a:p>
        </p:txBody>
      </p:sp>
      <p:sp>
        <p:nvSpPr>
          <p:cNvPr id="5" name="矩形 4"/>
          <p:cNvSpPr/>
          <p:nvPr/>
        </p:nvSpPr>
        <p:spPr>
          <a:xfrm>
            <a:off x="3347961" y="5002593"/>
            <a:ext cx="1906247" cy="12142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280303" y="5101865"/>
            <a:ext cx="1973492" cy="1005840"/>
          </a:xfrm>
          <a:prstGeom prst="rect">
            <a:avLst/>
          </a:prstGeom>
        </p:spPr>
        <p:txBody>
          <a:bodyPr wrap="square">
            <a:spAutoFit/>
          </a:bodyPr>
          <a:lstStyle/>
          <a:p>
            <a:r>
              <a:rPr lang="zh-CN" altLang="en-US" sz="2000"/>
              <a:t>怀疑在消极方面是辨伪去妄的必须步骤</a:t>
            </a:r>
          </a:p>
        </p:txBody>
      </p:sp>
      <p:sp>
        <p:nvSpPr>
          <p:cNvPr id="7" name="矩形 6"/>
          <p:cNvSpPr/>
          <p:nvPr/>
        </p:nvSpPr>
        <p:spPr>
          <a:xfrm>
            <a:off x="5802901" y="5002593"/>
            <a:ext cx="2364351" cy="12142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21132" y="5074383"/>
            <a:ext cx="2376264" cy="1005840"/>
          </a:xfrm>
          <a:prstGeom prst="rect">
            <a:avLst/>
          </a:prstGeom>
        </p:spPr>
        <p:txBody>
          <a:bodyPr wrap="square">
            <a:spAutoFit/>
          </a:bodyPr>
          <a:lstStyle/>
          <a:p>
            <a:r>
              <a:rPr lang="zh-CN" altLang="en-US" sz="2000"/>
              <a:t>怀疑在积极方面是建设新学说、启迪新发明的基本条件</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608195"/>
            <a:ext cx="10833100" cy="5638801"/>
          </a:xfrm>
          <a:prstGeom prst="rect">
            <a:avLst/>
          </a:prstGeom>
        </p:spPr>
        <p:txBody>
          <a:bodyPr>
            <a:spAutoFit/>
          </a:bodyPr>
          <a:lstStyle/>
          <a:p>
            <a:pPr indent="267970">
              <a:lnSpc>
                <a:spcPct val="130000"/>
              </a:lnSpc>
              <a:spcAft>
                <a:spcPct val="0"/>
              </a:spcAft>
            </a:pPr>
            <a:r>
              <a:rPr lang="en-US" altLang="zh-CN" sz="2800" b="1">
                <a:solidFill>
                  <a:srgbClr val="000000"/>
                </a:solidFill>
                <a:ea typeface="宋体" panose="02010600030101010101" pitchFamily="2" charset="-122"/>
                <a:cs typeface="Times New Roman" panose="02020603050405020304" pitchFamily="18" charset="0"/>
              </a:rPr>
              <a:t>2.下面对选段内容的分析和理解,不正确的一项是(        )</a:t>
            </a:r>
          </a:p>
          <a:p>
            <a:pPr indent="267970">
              <a:lnSpc>
                <a:spcPct val="130000"/>
              </a:lnSpc>
              <a:spcAft>
                <a:spcPct val="0"/>
              </a:spcAft>
            </a:pPr>
            <a:r>
              <a:rPr lang="en-US" altLang="zh-CN" sz="2800" b="1">
                <a:solidFill>
                  <a:srgbClr val="000000"/>
                </a:solidFill>
                <a:ea typeface="宋体" panose="02010600030101010101" pitchFamily="2" charset="-122"/>
                <a:cs typeface="Times New Roman" panose="02020603050405020304" pitchFamily="18" charset="0"/>
              </a:rPr>
              <a:t>A.选段第②③句是从反面论证,第④⑤句是从正面论证,通过正反对比论证怀疑精神对治学的重要性。</a:t>
            </a:r>
          </a:p>
          <a:p>
            <a:pPr indent="267970">
              <a:lnSpc>
                <a:spcPct val="130000"/>
              </a:lnSpc>
              <a:spcAft>
                <a:spcPct val="0"/>
              </a:spcAft>
            </a:pPr>
            <a:r>
              <a:rPr lang="en-US" altLang="zh-CN" sz="2800" b="1">
                <a:solidFill>
                  <a:srgbClr val="000000"/>
                </a:solidFill>
                <a:ea typeface="宋体" panose="02010600030101010101" pitchFamily="2" charset="-122"/>
                <a:cs typeface="Times New Roman" panose="02020603050405020304" pitchFamily="18" charset="0"/>
              </a:rPr>
              <a:t>B.第⑥句提出一个小论点,第⑦⑧句是用事例来证明第⑥句提出的小论点和全段论点。</a:t>
            </a:r>
          </a:p>
          <a:p>
            <a:pPr indent="267970">
              <a:lnSpc>
                <a:spcPct val="130000"/>
              </a:lnSpc>
              <a:spcAft>
                <a:spcPct val="0"/>
              </a:spcAft>
            </a:pPr>
            <a:r>
              <a:rPr lang="en-US" altLang="zh-CN" sz="2800" b="1">
                <a:solidFill>
                  <a:srgbClr val="000000"/>
                </a:solidFill>
                <a:ea typeface="宋体" panose="02010600030101010101" pitchFamily="2" charset="-122"/>
                <a:cs typeface="Times New Roman" panose="02020603050405020304" pitchFamily="18" charset="0"/>
              </a:rPr>
              <a:t>C.第⑩句中“一切学问家”中的“一切”删去更准确,因为“一切”这个词语太绝对化了。</a:t>
            </a:r>
          </a:p>
          <a:p>
            <a:pPr indent="267970">
              <a:lnSpc>
                <a:spcPct val="130000"/>
              </a:lnSpc>
              <a:spcAft>
                <a:spcPct val="0"/>
              </a:spcAft>
            </a:pPr>
            <a:r>
              <a:rPr lang="en-US" altLang="zh-CN" sz="2800" b="1">
                <a:solidFill>
                  <a:srgbClr val="000000"/>
                </a:solidFill>
                <a:ea typeface="宋体" panose="02010600030101010101" pitchFamily="2" charset="-122"/>
                <a:cs typeface="Times New Roman" panose="02020603050405020304" pitchFamily="18" charset="0"/>
              </a:rPr>
              <a:t>D.第⑩句中四个以“常常”开头的短句的顺序不能调换,因为“怀疑”“辩论”“判定”“修正”这四个词的顺序是人们对过去学说进行怀疑的全过程,如果调换顺序就与人们对事物的认识过程不相符合。</a:t>
            </a:r>
          </a:p>
        </p:txBody>
      </p:sp>
      <p:sp>
        <p:nvSpPr>
          <p:cNvPr id="3" name="A_0142f"/>
          <p:cNvSpPr/>
          <p:nvPr/>
        </p:nvSpPr>
        <p:spPr>
          <a:xfrm>
            <a:off x="8225473" y="704715"/>
            <a:ext cx="1346263" cy="460431"/>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547442"/>
            <a:ext cx="10833100" cy="5797297"/>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3.本文段为了证明中心论点用了道理论据和事实论据,请问用了哪个事实论据?</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用了清代大学问家戴震幼时读朱子《大学章句》时,对其质疑的事例。</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4.画线句中的“一切”和四处“常常”能否删去?为什么? (教材母题变式)</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不能删去。因为用这些词,是为了强调所有的学问家都包括在内,都善于经常怀疑、提问、评判、修正过去学者的学说。这是建设新学说的基本条件。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263569"/>
            <a:ext cx="10833100" cy="5163312"/>
          </a:xfrm>
          <a:prstGeom prst="rect">
            <a:avLst/>
          </a:prstGeom>
        </p:spPr>
        <p:txBody>
          <a:bodyPr>
            <a:spAutoFit/>
          </a:bodyPr>
          <a:lstStyle/>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让世界读懂中国</a:t>
            </a:r>
          </a:p>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①站在历史交汇点上的中国,吸引着世界的目光。</a:t>
            </a:r>
          </a:p>
          <a:p>
            <a:pPr algn="ctr">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②读懂是理解与认同的基础,只有读懂,才能架起沟通的桥梁、连起合作的纽带。今天,全世界都在向东看,无论是历史上厚重深邃的中国,还是当下奋进自信的中国,无论是民族复兴路上逐梦而行的中国,还是世界舞台上致力于构建人类命运共同体的中国,都需要世界以多元的视角,走近她,深入她,读懂她,读出一个全面、立体、真实的中国。</a:t>
            </a:r>
          </a:p>
        </p:txBody>
      </p:sp>
    </p:spTree>
  </p:cSld>
  <p:clrMapOvr>
    <a:masterClrMapping/>
  </p:clrMapOvr>
  <p:transition>
    <p:random/>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56565"/>
            <a:ext cx="10833100" cy="5163312"/>
          </a:xfrm>
          <a:prstGeom prst="rect">
            <a:avLst/>
          </a:prstGeom>
        </p:spPr>
        <p:txBody>
          <a:bodyPr>
            <a:spAutoFit/>
          </a:bodyPr>
          <a:lstStyle/>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③从中国魅力中读懂中国。去年以来,美食视频播主李子柒在海外走红,为世界了解中国打开了一个精巧别致的窗口。桃花酒、琵琶酥……一道道取法自然、制作精美的家常美食所折射的中国古老农耕文化和中国人民的勤劳智慧,是中华民族厚重文明史的一部分,散发着中华文化的迷人魅力。从一碧万顷的河北塞罕坝,到波光粼粼的云南滇池,从连绵起伏的祁连山脉,到人与自然和谐共生的长江经济带,在生态优先的发展理念下,青山绿水、大美中国的画卷徐徐铺展。</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67529"/>
            <a:ext cx="10833100" cy="5163312"/>
          </a:xfrm>
          <a:prstGeom prst="rect">
            <a:avLst/>
          </a:prstGeom>
        </p:spPr>
        <p:txBody>
          <a:bodyPr>
            <a:spAutoFit/>
          </a:bodyPr>
          <a:lstStyle/>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④从中国发展中读懂中国。今天的中国,经济总量已位居世界前列,但按照任何一个国际组织的现行标准,中国仍是并将长期是一个发展中国家。今天的中国,比历史上任何时期都更接近于实现中华民族伟大复兴的目标,十九届五中全会对“十四五”时期发展作出全面规划,逐梦路上,中国人民始终保持昂扬斗志,盈科而进,笃定前行。今天的中国,改革不停顿,开放不止步,面对世界百年未有之大变局,勇于在危机中育先机、于变局中开新局。</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176652"/>
            <a:ext cx="10833100" cy="4529329"/>
          </a:xfrm>
          <a:prstGeom prst="rect">
            <a:avLst/>
          </a:prstGeom>
        </p:spPr>
        <p:txBody>
          <a:bodyPr>
            <a:spAutoFit/>
          </a:bodyPr>
          <a:lstStyle/>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⑤从中国主张中读懂中国。从共建“一带一路”到连续举办三届进博会,从新冠肺炎疫情防控中与各国共享经验、向各国慷慨伸出援手,到积极融入经济全球化进程、努力推动建设开放型世界经济,近年来,中国积极倡导共建人类命运共同体,为促进世界和平发展和全球治理贡献“中国方案”,深刻地影响和造福世界。</a:t>
            </a:r>
          </a:p>
          <a:p>
            <a:pPr indent="267970">
              <a:lnSpc>
                <a:spcPct val="130000"/>
              </a:lnSpc>
              <a:spcAft>
                <a:spcPct val="0"/>
              </a:spcAft>
            </a:pPr>
            <a:r>
              <a:rPr lang="zh-CN" altLang="zh-CN" b="1">
                <a:solidFill>
                  <a:srgbClr val="000000"/>
                </a:solidFill>
                <a:latin typeface="NEU-BZ-S92"/>
                <a:ea typeface="宋体" panose="02010600030101010101" pitchFamily="2" charset="-122"/>
                <a:cs typeface="宋体" panose="02010600030101010101" pitchFamily="2" charset="-122"/>
              </a:rPr>
              <a:t>⑥读懂中国,携手中国,一起拥抱更美好的未来!</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344487" y="3591639"/>
            <a:ext cx="10833100" cy="2627376"/>
          </a:xfrm>
          <a:prstGeom prst="rect">
            <a:avLst/>
          </a:prstGeom>
        </p:spPr>
        <p:txBody>
          <a:bodyPr>
            <a:spAutoFit/>
          </a:bodyPr>
          <a:lstStyle/>
          <a:p>
            <a:pPr>
              <a:lnSpc>
                <a:spcPct val="130000"/>
              </a:lnSpc>
            </a:pPr>
            <a:r>
              <a:rPr lang="zh-CN" altLang="zh-CN" b="1">
                <a:solidFill>
                  <a:srgbClr val="000000"/>
                </a:solidFill>
                <a:ea typeface="宋体" panose="02010600030101010101" pitchFamily="2" charset="-122"/>
                <a:cs typeface="宋体" panose="02010600030101010101" pitchFamily="2" charset="-122"/>
              </a:rPr>
              <a:t>①　                            .　　</a:t>
            </a:r>
          </a:p>
          <a:p>
            <a:pPr>
              <a:lnSpc>
                <a:spcPct val="130000"/>
              </a:lnSpc>
            </a:pPr>
            <a:r>
              <a:rPr lang="zh-CN" altLang="zh-CN" b="1">
                <a:solidFill>
                  <a:srgbClr val="000000"/>
                </a:solidFill>
                <a:ea typeface="宋体" panose="02010600030101010101" pitchFamily="2" charset="-122"/>
                <a:cs typeface="宋体" panose="02010600030101010101" pitchFamily="2" charset="-122"/>
              </a:rPr>
              <a:t>②　                . 　　</a:t>
            </a:r>
          </a:p>
          <a:p>
            <a:pPr>
              <a:lnSpc>
                <a:spcPct val="130000"/>
              </a:lnSpc>
            </a:pPr>
            <a:r>
              <a:rPr lang="zh-CN" altLang="zh-CN" b="1">
                <a:solidFill>
                  <a:srgbClr val="000000"/>
                </a:solidFill>
                <a:ea typeface="宋体" panose="02010600030101010101" pitchFamily="2" charset="-122"/>
                <a:cs typeface="宋体" panose="02010600030101010101" pitchFamily="2" charset="-122"/>
              </a:rPr>
              <a:t>③　                                        . 　　</a:t>
            </a:r>
          </a:p>
          <a:p>
            <a:pPr>
              <a:lnSpc>
                <a:spcPct val="130000"/>
              </a:lnSpc>
            </a:pPr>
            <a:r>
              <a:rPr lang="zh-CN" altLang="zh-CN" b="1">
                <a:solidFill>
                  <a:srgbClr val="000000"/>
                </a:solidFill>
                <a:ea typeface="宋体" panose="02010600030101010101" pitchFamily="2" charset="-122"/>
                <a:cs typeface="宋体" panose="02010600030101010101" pitchFamily="2" charset="-122"/>
              </a:rPr>
              <a:t>④　                                                    . 　</a:t>
            </a:r>
          </a:p>
        </p:txBody>
      </p:sp>
      <p:sp>
        <p:nvSpPr>
          <p:cNvPr id="8" name="A_ff26d"/>
          <p:cNvSpPr/>
          <p:nvPr/>
        </p:nvSpPr>
        <p:spPr>
          <a:xfrm>
            <a:off x="742315" y="5590111"/>
            <a:ext cx="6081776" cy="469602"/>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中国发展的机遇(危机)和挑战</a:t>
            </a:r>
          </a:p>
        </p:txBody>
      </p:sp>
      <p:sp>
        <p:nvSpPr>
          <p:cNvPr id="7" name="A_69d8f"/>
          <p:cNvSpPr/>
          <p:nvPr/>
        </p:nvSpPr>
        <p:spPr>
          <a:xfrm>
            <a:off x="742315" y="4956127"/>
            <a:ext cx="4995926"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中国发展的目标和规划</a:t>
            </a:r>
          </a:p>
        </p:txBody>
      </p:sp>
      <p:sp>
        <p:nvSpPr>
          <p:cNvPr id="6" name="A_d4210"/>
          <p:cNvSpPr/>
          <p:nvPr/>
        </p:nvSpPr>
        <p:spPr>
          <a:xfrm>
            <a:off x="742315" y="4322143"/>
            <a:ext cx="2548001"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中国主张</a:t>
            </a:r>
          </a:p>
        </p:txBody>
      </p:sp>
      <p:sp>
        <p:nvSpPr>
          <p:cNvPr id="2" name="矩形 1"/>
          <p:cNvSpPr/>
          <p:nvPr/>
        </p:nvSpPr>
        <p:spPr>
          <a:xfrm>
            <a:off x="255109" y="462072"/>
            <a:ext cx="7056188" cy="579120"/>
          </a:xfrm>
          <a:prstGeom prst="rect">
            <a:avLst/>
          </a:prstGeom>
        </p:spPr>
        <p:txBody>
          <a:bodyPr wrap="square">
            <a:spAutoFit/>
          </a:bodyPr>
          <a:lstStyle/>
          <a:p>
            <a:pPr indent="267970">
              <a:spcAft>
                <a:spcPct val="0"/>
              </a:spcAft>
            </a:pPr>
            <a:r>
              <a:rPr lang="en-US" altLang="zh-CN" b="1">
                <a:solidFill>
                  <a:srgbClr val="000000"/>
                </a:solidFill>
                <a:latin typeface="NEU-BZ-S92"/>
                <a:ea typeface="NEU-BZ-S92"/>
                <a:cs typeface="Times New Roman" panose="02020603050405020304" pitchFamily="18" charset="0"/>
              </a:rPr>
              <a:t>★1.概括相关内容,完成下列思维导图。</a:t>
            </a:r>
          </a:p>
        </p:txBody>
      </p:sp>
      <p:sp>
        <p:nvSpPr>
          <p:cNvPr id="5" name="A_4bc68"/>
          <p:cNvSpPr/>
          <p:nvPr/>
        </p:nvSpPr>
        <p:spPr>
          <a:xfrm>
            <a:off x="742315" y="3688159"/>
            <a:ext cx="3771963"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让世界读懂中国</a:t>
            </a:r>
          </a:p>
        </p:txBody>
      </p:sp>
      <p:pic>
        <p:nvPicPr>
          <p:cNvPr id="3" name="21a5.jpg"/>
          <p:cNvPicPr/>
          <p:nvPr/>
        </p:nvPicPr>
        <p:blipFill>
          <a:blip r:embed="rId2"/>
          <a:stretch>
            <a:fillRect/>
          </a:stretch>
        </p:blipFill>
        <p:spPr>
          <a:xfrm>
            <a:off x="1584573" y="1143367"/>
            <a:ext cx="8149865" cy="244827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6" grpId="0"/>
      <p:bldP spid="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547442"/>
            <a:ext cx="10833100" cy="5797297"/>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2.对第③段中的画线句,理解正确的一项是(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A.长江经济带已成为全世界人与自然和谐共生的绿色发展示范带。</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B.在生态优先的发展理念下,长江经济带会吸引越来越多的目光。</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C.人与自然和谐共生的大美中国,正展现出越来越多的迷人魅力。</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D.中国生态文明建设道路漫长,需要几代人持续不断地努力奋斗。</a:t>
            </a:r>
          </a:p>
        </p:txBody>
      </p:sp>
      <p:sp>
        <p:nvSpPr>
          <p:cNvPr id="3" name="A_fbbf6"/>
          <p:cNvSpPr/>
          <p:nvPr/>
        </p:nvSpPr>
        <p:spPr>
          <a:xfrm>
            <a:off x="8084185" y="643962"/>
            <a:ext cx="1466914"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507705"/>
            <a:ext cx="10833100" cy="3895344"/>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3.小A同学读了本文之后,搜集了下列材料,并认为还可以让世界从另一个视角读懂中国。请阅读下列材料,并帮助小A将观点补充完整。</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【材料一】红军二万五千里长征是中华民族精神的典范,长征精神是中华民族百折不挠、自强不息的民族精神的最高表现。</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867529"/>
            <a:ext cx="10833100" cy="5163312"/>
          </a:xfrm>
          <a:prstGeom prst="rect">
            <a:avLst/>
          </a:prstGeom>
        </p:spPr>
        <p:txBody>
          <a:bodyPr>
            <a:spAutoFit/>
          </a:bodyPr>
          <a:lstStyle/>
          <a:p>
            <a:pPr indent="267970">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【材料二】中国航天人牢记党和人民的重托,满怀为国争光的雄心壮志,自强不息,顽强拼搏,团结协作,开拓创新,取得了一个又一个辉煌成果,铸就了特别能吃苦、特别能战斗、特别能攻关、特别能奉献的航天精神。</a:t>
            </a:r>
          </a:p>
          <a:p>
            <a:pPr indent="267970">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【材料三】我们从古以来,就有埋头苦干的人,有拼命硬干的人,有为民请命的人,有舍身求法的人,……虽是等于为帝王将相作家谱的所谓“正史”,也往往掩不住他们的光耀,这就是中国的脊梁。</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496740"/>
            <a:ext cx="10833100" cy="3895345"/>
          </a:xfrm>
          <a:prstGeom prst="rect">
            <a:avLst/>
          </a:prstGeom>
        </p:spPr>
        <p:txBody>
          <a:bodyPr>
            <a:spAutoFit/>
          </a:bodyPr>
          <a:lstStyle/>
          <a:p>
            <a:pPr indent="267970">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二、教材母题</a:t>
            </a:r>
          </a:p>
          <a:p>
            <a:pPr indent="267970">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通读课文,同学之间讨论:文中所说的怀疑精神有什么样的内涵?它对做学问有什么重要意义?</a:t>
            </a:r>
          </a:p>
          <a:p>
            <a:pPr indent="267970">
              <a:lnSpc>
                <a:spcPct val="130000"/>
              </a:lnSpc>
              <a:spcAft>
                <a:spcPct val="0"/>
              </a:spcAft>
            </a:pPr>
            <a:r>
              <a:rPr lang="zh-CN" altLang="zh-CN" b="1">
                <a:solidFill>
                  <a:srgbClr val="000000"/>
                </a:solidFill>
                <a:latin typeface="Arial" panose="020b0604020202020204" pitchFamily="34" charset="0"/>
                <a:cs typeface="Times New Roman" panose="02020603050405020304" pitchFamily="18" charset="0"/>
              </a:rPr>
              <a:t>文中所说的怀疑精神指的是对于传说的话,对于不论哪一本书,哪一种学问,都要经过“怀疑”“思索”“辨别”三步,这样就不会盲从和迷信,这也是做一切学问的基本条件。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2457003"/>
            <a:ext cx="10833100" cy="1993392"/>
          </a:xfrm>
          <a:prstGeom prst="rect">
            <a:avLst/>
          </a:prstGeom>
        </p:spPr>
        <p:txBody>
          <a:bodyPr>
            <a:spAutoFit/>
          </a:bodyPr>
          <a:lstStyle/>
          <a:p>
            <a:pPr indent="267970">
              <a:lnSpc>
                <a:spcPct val="130000"/>
              </a:lnSpc>
              <a:spcAft>
                <a:spcPct val="0"/>
              </a:spcAft>
            </a:pPr>
            <a:r>
              <a:rPr lang="zh-CN" altLang="zh-CN" b="1">
                <a:solidFill>
                  <a:srgbClr val="000000"/>
                </a:solidFill>
                <a:ea typeface="宋体" panose="02010600030101010101" pitchFamily="2" charset="-122"/>
                <a:cs typeface="Times New Roman" panose="02020603050405020304" pitchFamily="18" charset="0"/>
              </a:rPr>
              <a:t>【小A的观点】让世界从　                                              .</a:t>
            </a:r>
          </a:p>
          <a:p>
            <a:pPr indent="267970">
              <a:lnSpc>
                <a:spcPct val="130000"/>
              </a:lnSpc>
              <a:spcAft>
                <a:spcPct val="0"/>
              </a:spcAft>
            </a:pPr>
            <a:r>
              <a:rPr lang="zh-CN" altLang="zh-CN" b="1">
                <a:solidFill>
                  <a:srgbClr val="000000"/>
                </a:solidFill>
                <a:ea typeface="宋体" panose="02010600030101010101" pitchFamily="2" charset="-122"/>
                <a:cs typeface="Times New Roman" panose="02020603050405020304" pitchFamily="18" charset="0"/>
              </a:rPr>
              <a:t>                                                                                             .</a:t>
            </a:r>
          </a:p>
          <a:p>
            <a:pPr indent="267970">
              <a:lnSpc>
                <a:spcPct val="130000"/>
              </a:lnSpc>
              <a:spcAft>
                <a:spcPct val="0"/>
              </a:spcAft>
            </a:pPr>
            <a:r>
              <a:rPr lang="zh-CN" altLang="zh-CN" b="1">
                <a:solidFill>
                  <a:srgbClr val="000000"/>
                </a:solidFill>
                <a:ea typeface="宋体" panose="02010600030101010101" pitchFamily="2" charset="-122"/>
                <a:cs typeface="Times New Roman" panose="02020603050405020304" pitchFamily="18" charset="0"/>
              </a:rPr>
              <a:t>　                     中读懂中国。 </a:t>
            </a:r>
          </a:p>
        </p:txBody>
      </p:sp>
      <p:sp>
        <p:nvSpPr>
          <p:cNvPr id="4" name="A_b48fc"/>
          <p:cNvSpPr/>
          <p:nvPr/>
        </p:nvSpPr>
        <p:spPr>
          <a:xfrm>
            <a:off x="339725" y="3036672"/>
            <a:ext cx="10552609" cy="134238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b="1">
                <a:solidFill>
                  <a:srgbClr val="FF0000"/>
                </a:solidFill>
                <a:latin typeface="黑体" panose="02010609060101010101" pitchFamily="49" charset="-122"/>
                <a:ea typeface="黑体" panose="02010609060101010101" pitchFamily="49" charset="-122"/>
                <a:cs typeface="Times New Roman" panose="02020603050405020304" pitchFamily="18" charset="0"/>
                <a:sym typeface="Times New Roman" panose="02020603050405020304" pitchFamily="18" charset="0"/>
              </a:rPr>
              <a:t>“民族精神”“长征精神”“航天精神”“奉献精神”</a:t>
            </a:r>
          </a:p>
          <a:p>
            <a:pPr>
              <a:lnSpc>
                <a:spcPct val="130000"/>
              </a:lnSpc>
            </a:pPr>
            <a:r>
              <a:rPr lang="zh-CN" altLang="en-US" b="1">
                <a:solidFill>
                  <a:srgbClr val="FF0000"/>
                </a:solidFill>
                <a:latin typeface="黑体" panose="02010609060101010101" pitchFamily="49" charset="-122"/>
                <a:ea typeface="黑体" panose="02010609060101010101" pitchFamily="49" charset="-122"/>
                <a:cs typeface="Times New Roman" panose="02020603050405020304" pitchFamily="18" charset="0"/>
                <a:sym typeface="Times New Roman" panose="02020603050405020304" pitchFamily="18" charset="0"/>
              </a:rPr>
              <a:t>“中国脊梁”)</a:t>
            </a:r>
          </a:p>
        </p:txBody>
      </p:sp>
      <p:sp>
        <p:nvSpPr>
          <p:cNvPr id="3" name="A_702f0"/>
          <p:cNvSpPr/>
          <p:nvPr/>
        </p:nvSpPr>
        <p:spPr>
          <a:xfrm>
            <a:off x="4980623" y="2553523"/>
            <a:ext cx="5537263"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中国精神(“中华民族精神”</a:t>
            </a:r>
          </a:p>
        </p:txBody>
      </p:sp>
      <p:pic>
        <p:nvPicPr>
          <p:cNvPr id="5" name="New picture"/>
          <p:cNvPicPr/>
          <p:nvPr/>
        </p:nvPicPr>
        <p:blipFill>
          <a:blip r:embed="rId2"/>
          <a:stretch>
            <a:fillRect/>
          </a:stretch>
        </p:blipFill>
        <p:spPr>
          <a:xfrm>
            <a:off x="10553700" y="113411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400545" y="1152361"/>
            <a:ext cx="10833100" cy="5163313"/>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1.根据拼音写出相应的词语。</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(1)譬如在国难危急的时候,各地一定有许多口头的消息,说得如何xiōng xiǎn(          ),那便是别人的传说,不一定可靠。</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(2)要知道实际的情形,只有靠自己亲身shì chá(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(3)这一番事前的思索,不随便qīng xìn(          )的态度,便是怀疑的精神,也是做一切学问的基本条件。</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(4)我们若能这样追问,一切xū wàng(          )的学说便bù gōng zì pò(                  )了。</a:t>
            </a:r>
          </a:p>
        </p:txBody>
      </p:sp>
      <p:sp>
        <p:nvSpPr>
          <p:cNvPr id="7" name="A_4827f"/>
          <p:cNvSpPr/>
          <p:nvPr/>
        </p:nvSpPr>
        <p:spPr>
          <a:xfrm>
            <a:off x="2285860" y="5830279"/>
            <a:ext cx="2344801" cy="477191"/>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不攻自破 </a:t>
            </a:r>
          </a:p>
        </p:txBody>
      </p:sp>
      <p:sp>
        <p:nvSpPr>
          <p:cNvPr id="6" name="A_d5335"/>
          <p:cNvSpPr/>
          <p:nvPr/>
        </p:nvSpPr>
        <p:spPr>
          <a:xfrm>
            <a:off x="6903580" y="5196295"/>
            <a:ext cx="1528825" cy="526206"/>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虚妄 </a:t>
            </a:r>
          </a:p>
        </p:txBody>
      </p:sp>
      <p:sp>
        <p:nvSpPr>
          <p:cNvPr id="5" name="A_d650c"/>
          <p:cNvSpPr/>
          <p:nvPr/>
        </p:nvSpPr>
        <p:spPr>
          <a:xfrm>
            <a:off x="7265530" y="3928327"/>
            <a:ext cx="1528825"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轻信 </a:t>
            </a:r>
          </a:p>
        </p:txBody>
      </p:sp>
      <p:sp>
        <p:nvSpPr>
          <p:cNvPr id="4" name="A_572ee"/>
          <p:cNvSpPr/>
          <p:nvPr/>
        </p:nvSpPr>
        <p:spPr>
          <a:xfrm>
            <a:off x="8695868" y="3294343"/>
            <a:ext cx="1528827"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视察 </a:t>
            </a:r>
          </a:p>
        </p:txBody>
      </p:sp>
      <p:sp>
        <p:nvSpPr>
          <p:cNvPr id="3" name="A_5fc5f"/>
          <p:cNvSpPr/>
          <p:nvPr/>
        </p:nvSpPr>
        <p:spPr>
          <a:xfrm>
            <a:off x="3543160" y="2660359"/>
            <a:ext cx="1528826"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凶险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5" grpId="0"/>
      <p:bldP spid="4" grpId="0"/>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795774"/>
            <a:ext cx="10833100" cy="5163313"/>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(5)否则便是máng cóng(          ),便是迷信。</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(6)对于别人的话,都不打zhé kòu(          )地承认,那是思想上的懒惰。</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(7)一切学问家,不但对于liú sú(          )传说,就是对于过去学者的学说也常常要抱怀疑的态度。</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(8)若使后之学者都mò shǒu(          )前人的旧说,那就没有新问题,没有新发明,一切学术tíng zhì(          ),人类的文化也就不会进步了。</a:t>
            </a:r>
          </a:p>
        </p:txBody>
      </p:sp>
      <p:sp>
        <p:nvSpPr>
          <p:cNvPr id="7" name="A_1c99b"/>
          <p:cNvSpPr/>
          <p:nvPr/>
        </p:nvSpPr>
        <p:spPr>
          <a:xfrm>
            <a:off x="6403979" y="4811723"/>
            <a:ext cx="1528826"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停滞 </a:t>
            </a:r>
          </a:p>
        </p:txBody>
      </p:sp>
      <p:sp>
        <p:nvSpPr>
          <p:cNvPr id="6" name="A_0ea76"/>
          <p:cNvSpPr/>
          <p:nvPr/>
        </p:nvSpPr>
        <p:spPr>
          <a:xfrm>
            <a:off x="5526723" y="4133969"/>
            <a:ext cx="1528826"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墨守 </a:t>
            </a:r>
          </a:p>
        </p:txBody>
      </p:sp>
      <p:sp>
        <p:nvSpPr>
          <p:cNvPr id="5" name="A_f0fd1"/>
          <p:cNvSpPr/>
          <p:nvPr/>
        </p:nvSpPr>
        <p:spPr>
          <a:xfrm>
            <a:off x="5925185" y="2866001"/>
            <a:ext cx="1528826"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流俗 </a:t>
            </a:r>
          </a:p>
        </p:txBody>
      </p:sp>
      <p:sp>
        <p:nvSpPr>
          <p:cNvPr id="4" name="A_4d1a5"/>
          <p:cNvSpPr/>
          <p:nvPr/>
        </p:nvSpPr>
        <p:spPr>
          <a:xfrm>
            <a:off x="6331585" y="1598033"/>
            <a:ext cx="1528826"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折扣 </a:t>
            </a:r>
          </a:p>
        </p:txBody>
      </p:sp>
      <p:sp>
        <p:nvSpPr>
          <p:cNvPr id="3" name="A_f0298"/>
          <p:cNvSpPr/>
          <p:nvPr/>
        </p:nvSpPr>
        <p:spPr>
          <a:xfrm>
            <a:off x="4731385" y="964049"/>
            <a:ext cx="1528826"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盲从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5" grpId="0"/>
      <p:bldP spid="4" grpId="0"/>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对象 2"/>
          <p:cNvGraphicFramePr>
            <a:graphicFrameLocks noChangeAspect="1"/>
          </p:cNvGraphicFramePr>
          <p:nvPr/>
        </p:nvGraphicFramePr>
        <p:xfrm>
          <a:off x="466965" y="503783"/>
          <a:ext cx="10733088" cy="4800600"/>
        </p:xfrm>
        <a:graphic>
          <a:graphicData uri="http://schemas.openxmlformats.org/presentationml/2006/ole">
            <mc:AlternateContent>
              <mc:Choice xmlns:v="urn:schemas-microsoft-com:vml" Requires="v">
                <p:oleObj spid="_x0000_s1038" name="Document" r:id="rId2" imgW="5275474" imgH="2377525" progId="">
                  <p:embed/>
                </p:oleObj>
              </mc:Choice>
              <mc:Fallback>
                <p:oleObj name="Document" r:id="rId2" imgW="5275474" imgH="2377525" progId="">
                  <p:embed/>
                  <p:pic>
                    <p:nvPicPr>
                      <p:cNvPr id="0" name="OLE substitute image"/>
                      <p:cNvPicPr/>
                      <p:nvPr/>
                    </p:nvPicPr>
                    <p:blipFill>
                      <a:blip r:embed="rId3"/>
                      <a:stretch>
                        <a:fillRect/>
                      </a:stretch>
                    </p:blipFill>
                    <p:spPr>
                      <a:xfrm>
                        <a:off x="466965" y="503783"/>
                        <a:ext cx="10733088" cy="4800600"/>
                      </a:xfrm>
                      <a:prstGeom prst="rect">
                        <a:avLst/>
                      </a:prstGeom>
                      <a:noFill/>
                    </p:spPr>
                  </p:pic>
                </p:oleObj>
              </mc:Fallback>
            </mc:AlternateContent>
          </a:graphicData>
        </a:graphic>
      </p:graphicFrame>
      <p:sp>
        <p:nvSpPr>
          <p:cNvPr id="2" name="矩形 1"/>
          <p:cNvSpPr/>
          <p:nvPr/>
        </p:nvSpPr>
        <p:spPr>
          <a:xfrm>
            <a:off x="7057182" y="503783"/>
            <a:ext cx="454343" cy="579120"/>
          </a:xfrm>
          <a:prstGeom prst="rect">
            <a:avLst/>
          </a:prstGeom>
        </p:spPr>
        <p:txBody>
          <a:bodyPr wrap="none">
            <a:spAutoFit/>
          </a:bodyPr>
          <a:lstStyle/>
          <a:p>
            <a:r>
              <a:rPr lang="en-US" altLang="zh-CN" b="1">
                <a:ea typeface="宋体" panose="02010600030101010101" pitchFamily="2" charset="-122"/>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对象 3"/>
          <p:cNvGraphicFramePr>
            <a:graphicFrameLocks noChangeAspect="1"/>
          </p:cNvGraphicFramePr>
          <p:nvPr/>
        </p:nvGraphicFramePr>
        <p:xfrm>
          <a:off x="-2606" y="1086112"/>
          <a:ext cx="10749915" cy="817880"/>
        </p:xfrm>
        <a:graphic>
          <a:graphicData uri="http://schemas.openxmlformats.org/presentationml/2006/ole">
            <mc:AlternateContent>
              <mc:Choice xmlns:v="urn:schemas-microsoft-com:vml" Requires="v">
                <p:oleObj spid="_x0000_s1039" name="Document" r:id="rId3" imgW="5276880" imgH="399610" progId="">
                  <p:embed/>
                </p:oleObj>
              </mc:Choice>
              <mc:Fallback>
                <p:oleObj name="Document" r:id="rId3" imgW="5276880" imgH="399610" progId="">
                  <p:embed/>
                  <p:pic>
                    <p:nvPicPr>
                      <p:cNvPr id="0" name="OLE substitute image"/>
                      <p:cNvPicPr/>
                      <p:nvPr/>
                    </p:nvPicPr>
                    <p:blipFill>
                      <a:blip r:embed="rId4"/>
                      <a:stretch>
                        <a:fillRect/>
                      </a:stretch>
                    </p:blipFill>
                    <p:spPr>
                      <a:xfrm>
                        <a:off x="-2606" y="1086112"/>
                        <a:ext cx="10749915" cy="817880"/>
                      </a:xfrm>
                      <a:prstGeom prst="rect">
                        <a:avLst/>
                      </a:prstGeom>
                      <a:noFill/>
                    </p:spPr>
                  </p:pic>
                </p:oleObj>
              </mc:Fallback>
            </mc:AlternateContent>
          </a:graphicData>
        </a:graphic>
      </p:graphicFrame>
      <p:sp>
        <p:nvSpPr>
          <p:cNvPr id="5" name="矩形 4"/>
          <p:cNvSpPr>
            <a:spLocks noChangeAspect="1"/>
          </p:cNvSpPr>
          <p:nvPr/>
        </p:nvSpPr>
        <p:spPr>
          <a:xfrm>
            <a:off x="340965" y="1727919"/>
            <a:ext cx="10833100" cy="3895344"/>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A.中小学教材将8年抗战一律全部改为14年抗战,以此强调“九·一八事变”后的14年抗战历史是前后贯通的整体。(删去“全部”)</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B.要创建“智慧城市”,就要提高城市建设、规划、管理的智能化水平,使城市运转更高效、敏捷、低碳。(把“管理”调到“建设”前面)</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344487" y="719807"/>
            <a:ext cx="10833100" cy="3895344"/>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C.我国已连续三年成为全球第一大工业机器人消费市场,且国产机器人的生产数量也在快速改善。(将“改善”改为“增长”)</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D.这条位于老城区的隧道已使用多年,没有人知道它是从什么时候开始出现了顶部渗漏、路面塌陷和道路泥泞。(在句末加上“的状况”)</a:t>
            </a:r>
          </a:p>
        </p:txBody>
      </p:sp>
      <p:sp>
        <p:nvSpPr>
          <p:cNvPr id="4" name="矩形 3"/>
          <p:cNvSpPr/>
          <p:nvPr/>
        </p:nvSpPr>
        <p:spPr>
          <a:xfrm>
            <a:off x="648469" y="4680246"/>
            <a:ext cx="1673542" cy="579120"/>
          </a:xfrm>
          <a:prstGeom prst="rect">
            <a:avLst/>
          </a:prstGeom>
        </p:spPr>
        <p:txBody>
          <a:bodyPr wrap="none">
            <a:spAutoFit/>
          </a:bodyPr>
          <a:lstStyle/>
          <a:p>
            <a:r>
              <a:rPr lang="zh-CN" altLang="en-US" b="1">
                <a:ea typeface="宋体" panose="02010600030101010101" pitchFamily="2" charset="-122"/>
              </a:rPr>
              <a:t>答案：B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349250" y="1496740"/>
            <a:ext cx="10833100" cy="3895344"/>
          </a:xfrm>
          <a:prstGeom prst="rect">
            <a:avLst/>
          </a:prstGeom>
        </p:spPr>
        <p:txBody>
          <a:bodyPr>
            <a:spAutoFit/>
          </a:bodyPr>
          <a:lstStyle/>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4.仿照例句,在横线上补写两句话,使之与前面的句子构成排比。</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滴滴答答的雨声,优美而动人,那是春的音符;清清脆脆的蛙声,低沉而动听,那是夏的夜歌;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　                    　,　                        　;　                      　,</a:t>
            </a:r>
          </a:p>
          <a:p>
            <a:pPr indent="267970">
              <a:lnSpc>
                <a:spcPct val="130000"/>
              </a:lnSpc>
              <a:spcAft>
                <a:spcPct val="0"/>
              </a:spcAft>
            </a:pPr>
            <a:r>
              <a:rPr lang="en-US" altLang="zh-CN" b="1">
                <a:solidFill>
                  <a:srgbClr val="000000"/>
                </a:solidFill>
                <a:ea typeface="宋体" panose="02010600030101010101" pitchFamily="2" charset="-122"/>
                <a:cs typeface="Times New Roman" panose="02020603050405020304" pitchFamily="18" charset="0"/>
              </a:rPr>
              <a:t>　                    　,　                        　。 </a:t>
            </a:r>
          </a:p>
        </p:txBody>
      </p:sp>
      <p:sp>
        <p:nvSpPr>
          <p:cNvPr id="8" name="A_e34ce"/>
          <p:cNvSpPr/>
          <p:nvPr/>
        </p:nvSpPr>
        <p:spPr>
          <a:xfrm>
            <a:off x="3564573" y="4763180"/>
            <a:ext cx="3771963" cy="477191"/>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那是冬的盛装　</a:t>
            </a:r>
          </a:p>
        </p:txBody>
      </p:sp>
      <p:sp>
        <p:nvSpPr>
          <p:cNvPr id="7" name="A_f72c7"/>
          <p:cNvSpPr/>
          <p:nvPr/>
        </p:nvSpPr>
        <p:spPr>
          <a:xfrm>
            <a:off x="607060" y="4763180"/>
            <a:ext cx="3363976" cy="477191"/>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纯洁而高雅　</a:t>
            </a:r>
          </a:p>
        </p:txBody>
      </p:sp>
      <p:sp>
        <p:nvSpPr>
          <p:cNvPr id="6" name="A_ceb5a"/>
          <p:cNvSpPr/>
          <p:nvPr/>
        </p:nvSpPr>
        <p:spPr>
          <a:xfrm>
            <a:off x="7283357" y="4106851"/>
            <a:ext cx="4179951"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纷纷扬扬的雪花　</a:t>
            </a:r>
          </a:p>
        </p:txBody>
      </p:sp>
      <p:sp>
        <p:nvSpPr>
          <p:cNvPr id="5" name="A_96d72"/>
          <p:cNvSpPr/>
          <p:nvPr/>
        </p:nvSpPr>
        <p:spPr>
          <a:xfrm>
            <a:off x="3564573" y="4129196"/>
            <a:ext cx="3771963"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那是秋的点缀　</a:t>
            </a:r>
          </a:p>
        </p:txBody>
      </p:sp>
      <p:sp>
        <p:nvSpPr>
          <p:cNvPr id="4" name="A_a8583"/>
          <p:cNvSpPr/>
          <p:nvPr/>
        </p:nvSpPr>
        <p:spPr>
          <a:xfrm>
            <a:off x="607060" y="4129196"/>
            <a:ext cx="3363976" cy="526207"/>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优雅而美丽　</a:t>
            </a:r>
          </a:p>
        </p:txBody>
      </p:sp>
      <p:sp>
        <p:nvSpPr>
          <p:cNvPr id="3" name="A_2821b"/>
          <p:cNvSpPr/>
          <p:nvPr/>
        </p:nvSpPr>
        <p:spPr>
          <a:xfrm>
            <a:off x="5573078" y="3495212"/>
            <a:ext cx="4179951" cy="526206"/>
          </a:xfrm>
          <a:prstGeom prst="rect">
            <a:avLst/>
          </a:prstGeom>
          <a:solidFill>
            <a:srgbClr val="FFFFFF">
              <a:alpha val="0"/>
            </a:srgbClr>
          </a:solidFill>
          <a:ln w="12700" cap="flat" cmpd="sng" algn="ctr">
            <a:noFill/>
            <a:prstDash val="solid"/>
            <a:miter lim="800000"/>
          </a:ln>
          <a:effectLst/>
          <a:extLst>
            <a:ext uri="{91240B29-F687-4F45-9708-019B960494DF}">
              <a14:hiddenLine xmlns=""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rgbClr val="FF0000"/>
                </a:solidFill>
                <a:latin typeface="Arial" panose="020b0604020202020204" pitchFamily="34" charset="0"/>
                <a:ea typeface="黑体" panose="02010609060101010101" pitchFamily="49" charset="-122"/>
                <a:cs typeface="Times New Roman" panose="02020603050405020304" pitchFamily="18" charset="0"/>
                <a:sym typeface="Arial" panose="020b0604020202020204" pitchFamily="34" charset="0"/>
              </a:rPr>
              <a:t>　形形色色的落叶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6" grpId="0"/>
      <p:bldP spid="5" grpId="0"/>
      <p:bldP spid="4" grpId="0"/>
      <p:bldP spid="3"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130</Paragraphs>
  <Slides>30</Slides>
  <Notes>4</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30</vt:i4>
      </vt:variant>
    </vt:vector>
  </HeadingPairs>
  <TitlesOfParts>
    <vt:vector baseType="lpstr" size="39">
      <vt:lpstr>Arial</vt:lpstr>
      <vt:lpstr>Calibri</vt:lpstr>
      <vt:lpstr>宋体</vt:lpstr>
      <vt:lpstr>黑体</vt:lpstr>
      <vt:lpstr>微软雅黑</vt:lpstr>
      <vt:lpstr>Times New Roman</vt:lpstr>
      <vt:lpstr>楷体</vt:lpstr>
      <vt:lpstr>NEU-BZ-S92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2021-09-29T10:13:01.612</cp:lastPrinted>
  <dcterms:created xsi:type="dcterms:W3CDTF">2021-09-29T10:13:01Z</dcterms:created>
  <dcterms:modified xsi:type="dcterms:W3CDTF">2021-09-29T02:13:02Z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