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handoutMasterIdLst>
    <p:handoutMasterId r:id="rId2"/>
  </p:handoutMasterIdLst>
  <p:sldIdLst>
    <p:sldId id="280" r:id="rId3"/>
    <p:sldId id="282" r:id="rId4"/>
    <p:sldId id="257" r:id="rId5"/>
    <p:sldId id="284" r:id="rId6"/>
    <p:sldId id="260" r:id="rId7"/>
    <p:sldId id="262" r:id="rId8"/>
    <p:sldId id="270" r:id="rId9"/>
    <p:sldId id="269" r:id="rId10"/>
    <p:sldId id="263" r:id="rId11"/>
    <p:sldId id="274" r:id="rId12"/>
    <p:sldId id="278" r:id="rId13"/>
    <p:sldId id="276" r:id="rId14"/>
    <p:sldId id="281" r:id="rId15"/>
    <p:sldId id="277" r:id="rId16"/>
    <p:sldId id="287" r:id="rId17"/>
    <p:sldId id="291" r:id="rId18"/>
    <p:sldId id="286" r:id="rId19"/>
    <p:sldId id="292" r:id="rId20"/>
    <p:sldId id="279" r:id="rId21"/>
    <p:sldId id="288" r:id="rId22"/>
    <p:sldId id="290" r:id="rId23"/>
    <p:sldId id="289" r:id="rId24"/>
    <p:sldId id="293" r:id="rId25"/>
    <p:sldId id="285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handoutMaster" Target="handoutMasters/handout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C65A3-FC57-4B49-A8C7-7C7E5E737417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FEDD5-A6BE-4B7C-9CEB-DC29AD5678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hyperlink" Target="&#34411;&#23376;&#33310;&#36424;.mp4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Relationship Id="rId3" Type="http://schemas.openxmlformats.org/officeDocument/2006/relationships/image" Target="../media/image1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9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171448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8000" smtClean="0"/>
              <a:t>与虫共舞</a:t>
            </a:r>
            <a:endParaRPr lang="zh-CN" altLang="en-US" sz="80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14414" y="3500438"/>
            <a:ext cx="6643734" cy="1752600"/>
          </a:xfrm>
        </p:spPr>
        <p:txBody>
          <a:bodyPr>
            <a:normAutofit/>
          </a:bodyPr>
          <a:lstStyle/>
          <a:p>
            <a:r>
              <a:rPr lang="en-US" altLang="zh-CN" sz="6400" b="1" smtClean="0">
                <a:solidFill>
                  <a:schemeClr val="tx1"/>
                </a:solidFill>
              </a:rPr>
              <a:t>——</a:t>
            </a:r>
            <a:r>
              <a:rPr lang="zh-CN" altLang="en-US" sz="6400" b="1" smtClean="0">
                <a:solidFill>
                  <a:schemeClr val="tx1"/>
                </a:solidFill>
              </a:rPr>
              <a:t>悦读</a:t>
            </a:r>
            <a:r>
              <a:rPr lang="en-US" altLang="zh-CN" sz="6400" b="1" smtClean="0">
                <a:solidFill>
                  <a:schemeClr val="tx1"/>
                </a:solidFill>
              </a:rPr>
              <a:t>《</a:t>
            </a:r>
            <a:r>
              <a:rPr lang="zh-CN" altLang="en-US" sz="6400" b="1" smtClean="0">
                <a:solidFill>
                  <a:schemeClr val="tx1"/>
                </a:solidFill>
              </a:rPr>
              <a:t>昆虫记</a:t>
            </a:r>
            <a:r>
              <a:rPr lang="en-US" altLang="zh-CN" sz="6400" b="1" smtClean="0">
                <a:solidFill>
                  <a:schemeClr val="tx1"/>
                </a:solidFill>
              </a:rPr>
              <a:t>》</a:t>
            </a:r>
          </a:p>
          <a:p>
            <a:endParaRPr lang="en-US" altLang="zh-CN" b="1" smtClean="0">
              <a:solidFill>
                <a:schemeClr val="tx1"/>
              </a:solidFill>
            </a:endParaRPr>
          </a:p>
        </p:txBody>
      </p:sp>
      <p:sp>
        <p:nvSpPr>
          <p:cNvPr id="4" name="矩形 3">
            <a:hlinkClick r:id="rId2" action="ppaction://hlinkfile"/>
          </p:cNvPr>
          <p:cNvSpPr/>
          <p:nvPr/>
        </p:nvSpPr>
        <p:spPr>
          <a:xfrm>
            <a:off x="7929586" y="6500834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smtClean="0"/>
              <a:t>悦读二：猜猜它是谁（难度提升题）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64347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b="1" smtClean="0"/>
              <a:t> 1</a:t>
            </a:r>
            <a:r>
              <a:rPr lang="zh-CN" altLang="en-US" b="1" smtClean="0"/>
              <a:t>、它们的人生信条是“人人为我 ，我为人人”。（</a:t>
            </a:r>
            <a:r>
              <a:rPr lang="en-US" altLang="zh-CN" b="1" smtClean="0"/>
              <a:t>4</a:t>
            </a:r>
            <a:r>
              <a:rPr lang="zh-CN" altLang="en-US" b="1" smtClean="0"/>
              <a:t>分）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 2</a:t>
            </a:r>
            <a:r>
              <a:rPr lang="zh-CN" altLang="en-US" b="1" smtClean="0"/>
              <a:t>、它们的妈妈为了给孩子做了一件温暖的外衣，牺牲了一部分毛。（</a:t>
            </a:r>
            <a:r>
              <a:rPr lang="en-US" altLang="zh-CN" b="1" smtClean="0"/>
              <a:t>3</a:t>
            </a:r>
            <a:r>
              <a:rPr lang="zh-CN" altLang="en-US" b="1" smtClean="0"/>
              <a:t>分）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 3</a:t>
            </a:r>
            <a:r>
              <a:rPr lang="zh-CN" altLang="en-US" b="1" smtClean="0"/>
              <a:t>、它们能预测天气，是小小的气象预报员。（</a:t>
            </a:r>
            <a:r>
              <a:rPr lang="en-US" altLang="zh-CN" b="1" smtClean="0"/>
              <a:t>2</a:t>
            </a:r>
            <a:r>
              <a:rPr lang="zh-CN" altLang="en-US" b="1" smtClean="0"/>
              <a:t>分）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 4</a:t>
            </a:r>
            <a:r>
              <a:rPr lang="zh-CN" altLang="en-US" b="1" smtClean="0"/>
              <a:t>、它们一出生就学会了吃松针、排队和做帐篷，尤其喜欢排队。（</a:t>
            </a:r>
            <a:r>
              <a:rPr lang="en-US" altLang="zh-CN" b="1" smtClean="0"/>
              <a:t>1</a:t>
            </a:r>
            <a:r>
              <a:rPr lang="zh-CN" altLang="en-US" b="1" smtClean="0"/>
              <a:t>分）</a:t>
            </a:r>
            <a:endParaRPr lang="en-US" altLang="zh-CN" b="1" smtClean="0"/>
          </a:p>
          <a:p>
            <a:pPr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  答案：松毛虫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zh-CN" altLang="en-US" b="1" smtClean="0"/>
              <a:t>悦读二：猜猜它是谁（难度提升题）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142984"/>
            <a:ext cx="8643998" cy="535785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3600" b="1" smtClean="0"/>
              <a:t>    1</a:t>
            </a:r>
            <a:r>
              <a:rPr lang="zh-CN" altLang="en-US" sz="3600" b="1" smtClean="0"/>
              <a:t>、它们拥有美丽动人的身材和非常聪明的头脑。（</a:t>
            </a:r>
            <a:r>
              <a:rPr lang="en-US" altLang="zh-CN" sz="3600" b="1" smtClean="0"/>
              <a:t>4</a:t>
            </a:r>
            <a:r>
              <a:rPr lang="zh-CN" altLang="en-US" sz="3600" b="1" smtClean="0"/>
              <a:t>分）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 2</a:t>
            </a:r>
            <a:r>
              <a:rPr lang="zh-CN" altLang="en-US" sz="3600" b="1" smtClean="0"/>
              <a:t>、它们爱吃蜘蛛，捕食时讲究速战速决。（</a:t>
            </a:r>
            <a:r>
              <a:rPr lang="en-US" altLang="zh-CN" sz="3600" b="1" smtClean="0"/>
              <a:t>3</a:t>
            </a:r>
            <a:r>
              <a:rPr lang="zh-CN" altLang="en-US" sz="3600" b="1" smtClean="0"/>
              <a:t>分）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 3</a:t>
            </a:r>
            <a:r>
              <a:rPr lang="zh-CN" altLang="en-US" sz="3600" b="1" smtClean="0"/>
              <a:t>、它们是黏土建筑家，手艺非凡。 （</a:t>
            </a:r>
            <a:r>
              <a:rPr lang="en-US" altLang="zh-CN" sz="3600" b="1" smtClean="0"/>
              <a:t>2</a:t>
            </a:r>
            <a:r>
              <a:rPr lang="zh-CN" altLang="en-US" sz="3600" b="1" smtClean="0"/>
              <a:t>分）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 4</a:t>
            </a:r>
            <a:r>
              <a:rPr lang="zh-CN" altLang="en-US" sz="3600" b="1" smtClean="0"/>
              <a:t>、它们生性怕冷，喜欢在火炉边或烟筒里筑巢。 （</a:t>
            </a:r>
            <a:r>
              <a:rPr lang="en-US" altLang="zh-CN" sz="3600" b="1" smtClean="0"/>
              <a:t>1</a:t>
            </a:r>
            <a:r>
              <a:rPr lang="zh-CN" altLang="en-US" sz="3600" b="1" smtClean="0"/>
              <a:t>分）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答案：舍腰蜂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悦读三：评选昆虫之最</a:t>
            </a:r>
            <a:endParaRPr lang="zh-CN" altLang="en-US" b="1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smtClean="0"/>
              <a:t>走进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昆虫记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，迎接你的是</a:t>
            </a:r>
            <a:r>
              <a:rPr lang="zh-CN" altLang="en-US" sz="3600" b="1" smtClean="0">
                <a:solidFill>
                  <a:srgbClr val="FF0000"/>
                </a:solidFill>
              </a:rPr>
              <a:t>圣甲虫、蜘蛛、蝴蝶、萤火虫、松毛虫、蝉、蚂蚁、螳螂、蟋蟀</a:t>
            </a:r>
            <a:r>
              <a:rPr lang="zh-CN" altLang="en-US" sz="3600" b="1" smtClean="0"/>
              <a:t>等等众多的昆虫家族成员，这些昆虫家族成员各有各的特点，它们中有的拥有美丽的外表，有的具有美妙的歌喉，有的身怀绝技，有的善良，有的凶残</a:t>
            </a:r>
            <a:r>
              <a:rPr lang="en-US" altLang="zh-CN" sz="3600" b="1" smtClean="0"/>
              <a:t>……</a:t>
            </a:r>
            <a:r>
              <a:rPr lang="zh-CN" altLang="en-US" sz="3600" b="1" smtClean="0"/>
              <a:t>现在我们进行一场昆虫之最评选。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悦读三：评选昆虫之最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sz="3600" b="1" smtClean="0"/>
              <a:t>   1</a:t>
            </a:r>
            <a:r>
              <a:rPr lang="zh-CN" altLang="en-US" sz="3600" b="1" smtClean="0"/>
              <a:t>、石蚕         </a:t>
            </a:r>
            <a:r>
              <a:rPr lang="en-US" altLang="zh-CN" sz="3600" b="1" smtClean="0"/>
              <a:t>2</a:t>
            </a:r>
            <a:r>
              <a:rPr lang="zh-CN" altLang="en-US" sz="3600" b="1" smtClean="0"/>
              <a:t>、螳螂        </a:t>
            </a:r>
            <a:r>
              <a:rPr lang="en-US" altLang="zh-CN" sz="3600" b="1" smtClean="0"/>
              <a:t>3</a:t>
            </a:r>
            <a:r>
              <a:rPr lang="zh-CN" altLang="en-US" sz="3600" b="1" smtClean="0"/>
              <a:t>、蝉  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4</a:t>
            </a:r>
            <a:r>
              <a:rPr lang="zh-CN" altLang="en-US" sz="3600" b="1" smtClean="0"/>
              <a:t>、泥水匠蜂    </a:t>
            </a:r>
            <a:r>
              <a:rPr lang="en-US" altLang="zh-CN" sz="3600" b="1" smtClean="0"/>
              <a:t>5</a:t>
            </a:r>
            <a:r>
              <a:rPr lang="zh-CN" altLang="en-US" sz="3600" b="1" smtClean="0"/>
              <a:t>、蜜蜂     </a:t>
            </a:r>
            <a:r>
              <a:rPr lang="en-US" altLang="zh-CN" sz="3600" b="1" smtClean="0"/>
              <a:t>6</a:t>
            </a:r>
            <a:r>
              <a:rPr lang="zh-CN" altLang="en-US" sz="3600" b="1" smtClean="0"/>
              <a:t>、红蚂蚁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7</a:t>
            </a:r>
            <a:r>
              <a:rPr lang="zh-CN" altLang="en-US" sz="3600" b="1" smtClean="0"/>
              <a:t>、斑纹蜂     </a:t>
            </a:r>
            <a:r>
              <a:rPr lang="en-US" altLang="zh-CN" sz="3600" b="1" smtClean="0"/>
              <a:t>8</a:t>
            </a:r>
            <a:r>
              <a:rPr lang="zh-CN" altLang="en-US" sz="3600" b="1" smtClean="0"/>
              <a:t>、采棉蜂    </a:t>
            </a:r>
            <a:r>
              <a:rPr lang="en-US" altLang="zh-CN" sz="3600" b="1" smtClean="0"/>
              <a:t>9</a:t>
            </a:r>
            <a:r>
              <a:rPr lang="zh-CN" altLang="en-US" sz="3600" b="1" smtClean="0"/>
              <a:t>、采脂蜂 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10</a:t>
            </a:r>
            <a:r>
              <a:rPr lang="zh-CN" altLang="en-US" sz="3600" b="1" smtClean="0"/>
              <a:t>、土蜂       </a:t>
            </a:r>
            <a:r>
              <a:rPr lang="en-US" altLang="zh-CN" sz="3600" b="1" smtClean="0"/>
              <a:t>11</a:t>
            </a:r>
            <a:r>
              <a:rPr lang="zh-CN" altLang="en-US" sz="3600" b="1" smtClean="0"/>
              <a:t>、蟋蟀      </a:t>
            </a:r>
            <a:r>
              <a:rPr lang="en-US" altLang="zh-CN" sz="3600" b="1" smtClean="0"/>
              <a:t>12</a:t>
            </a:r>
            <a:r>
              <a:rPr lang="zh-CN" altLang="en-US" sz="3600" b="1" smtClean="0"/>
              <a:t>、蝈蝈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13</a:t>
            </a:r>
            <a:r>
              <a:rPr lang="zh-CN" altLang="en-US" sz="3600" b="1" smtClean="0"/>
              <a:t>、铃蟾       </a:t>
            </a:r>
            <a:r>
              <a:rPr lang="en-US" altLang="zh-CN" sz="3600" b="1" smtClean="0"/>
              <a:t>14</a:t>
            </a:r>
            <a:r>
              <a:rPr lang="zh-CN" altLang="en-US" sz="3600" b="1" smtClean="0"/>
              <a:t>、螽斯      </a:t>
            </a:r>
            <a:r>
              <a:rPr lang="en-US" altLang="zh-CN" sz="3600" b="1" smtClean="0"/>
              <a:t>15</a:t>
            </a:r>
            <a:r>
              <a:rPr lang="zh-CN" altLang="en-US" sz="3600" b="1" smtClean="0"/>
              <a:t>、蝗虫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16</a:t>
            </a:r>
            <a:r>
              <a:rPr lang="zh-CN" altLang="en-US" sz="3600" b="1" smtClean="0"/>
              <a:t>、被管虫     </a:t>
            </a:r>
            <a:r>
              <a:rPr lang="en-US" altLang="zh-CN" sz="3600" b="1" smtClean="0"/>
              <a:t>17</a:t>
            </a:r>
            <a:r>
              <a:rPr lang="zh-CN" altLang="en-US" sz="3600" b="1" smtClean="0"/>
              <a:t>、松毛虫   </a:t>
            </a:r>
            <a:r>
              <a:rPr lang="en-US" altLang="zh-CN" sz="3600" b="1" smtClean="0"/>
              <a:t>18</a:t>
            </a:r>
            <a:r>
              <a:rPr lang="zh-CN" altLang="en-US" sz="3600" b="1" smtClean="0"/>
              <a:t>、寄生虫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19</a:t>
            </a:r>
            <a:r>
              <a:rPr lang="zh-CN" altLang="en-US" sz="3600" b="1" smtClean="0"/>
              <a:t>、卷心菜毛虫      </a:t>
            </a:r>
            <a:r>
              <a:rPr lang="en-US" altLang="zh-CN" sz="3600" b="1" smtClean="0"/>
              <a:t>20 </a:t>
            </a:r>
            <a:r>
              <a:rPr lang="zh-CN" altLang="en-US" sz="3600" b="1" smtClean="0"/>
              <a:t>、蜘蛛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21</a:t>
            </a:r>
            <a:r>
              <a:rPr lang="zh-CN" altLang="en-US" sz="3600" b="1" smtClean="0"/>
              <a:t>、蜣螂      </a:t>
            </a:r>
            <a:r>
              <a:rPr lang="en-US" altLang="zh-CN" sz="3600" b="1" smtClean="0"/>
              <a:t>22</a:t>
            </a:r>
            <a:r>
              <a:rPr lang="zh-CN" altLang="en-US" sz="3600" b="1" smtClean="0"/>
              <a:t>、萤火虫  </a:t>
            </a:r>
            <a:r>
              <a:rPr lang="en-US" altLang="zh-CN" sz="3600" b="1" smtClean="0"/>
              <a:t>23</a:t>
            </a:r>
            <a:r>
              <a:rPr lang="zh-CN" altLang="en-US" sz="3600" b="1" smtClean="0"/>
              <a:t>、</a:t>
            </a:r>
            <a:r>
              <a:rPr lang="en-US" altLang="zh-CN" sz="3600" b="1" smtClean="0"/>
              <a:t>……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82660"/>
          </a:xfrm>
        </p:spPr>
        <p:txBody>
          <a:bodyPr/>
          <a:lstStyle/>
          <a:p>
            <a:r>
              <a:rPr lang="zh-CN" altLang="en-US" b="1" smtClean="0"/>
              <a:t>悦读四：个人空间展示</a:t>
            </a:r>
            <a:endParaRPr lang="zh-CN" altLang="en-US" b="1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28596" y="1071546"/>
            <a:ext cx="8358246" cy="56436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000" b="1" smtClean="0"/>
              <a:t>      示例：</a:t>
            </a:r>
            <a:r>
              <a:rPr lang="en-US" sz="2000" b="1" smtClean="0"/>
              <a:t>              </a:t>
            </a:r>
            <a:r>
              <a:rPr lang="zh-CN" altLang="en-US" sz="2000" b="1" smtClean="0"/>
              <a:t>我的个人空间</a:t>
            </a:r>
          </a:p>
          <a:p>
            <a:pPr>
              <a:buNone/>
            </a:pPr>
            <a:r>
              <a:rPr lang="zh-CN" altLang="en-US" sz="2000" b="1" smtClean="0">
                <a:solidFill>
                  <a:srgbClr val="FF0000"/>
                </a:solidFill>
              </a:rPr>
              <a:t>      学名</a:t>
            </a:r>
            <a:r>
              <a:rPr lang="zh-CN" altLang="en-US" sz="2000" b="1" smtClean="0"/>
              <a:t>：蜣螂</a:t>
            </a:r>
          </a:p>
          <a:p>
            <a:pPr>
              <a:buNone/>
            </a:pPr>
            <a:r>
              <a:rPr lang="zh-CN" altLang="en-US" sz="2000" b="1" smtClean="0">
                <a:solidFill>
                  <a:srgbClr val="FF0000"/>
                </a:solidFill>
              </a:rPr>
              <a:t>      别名</a:t>
            </a:r>
            <a:r>
              <a:rPr lang="zh-CN" altLang="en-US" sz="2000" b="1" smtClean="0"/>
              <a:t>：屎壳郎、圣甲虫、自然界的清道夫</a:t>
            </a:r>
          </a:p>
          <a:p>
            <a:pPr>
              <a:buNone/>
            </a:pPr>
            <a:r>
              <a:rPr lang="zh-CN" altLang="en-US" sz="2000" b="1" smtClean="0">
                <a:solidFill>
                  <a:srgbClr val="FF0000"/>
                </a:solidFill>
              </a:rPr>
              <a:t>      靓照</a:t>
            </a:r>
            <a:r>
              <a:rPr lang="zh-CN" altLang="en-US" sz="2000" b="1" smtClean="0"/>
              <a:t>：</a:t>
            </a:r>
            <a:r>
              <a:rPr lang="en-US" sz="2000" b="1" smtClean="0"/>
              <a:t>                                                                     </a:t>
            </a:r>
            <a:endParaRPr lang="zh-CN" altLang="en-US" sz="2000" b="1" smtClean="0"/>
          </a:p>
          <a:p>
            <a:endParaRPr lang="en-US" altLang="zh-CN" sz="2000" b="1" smtClean="0"/>
          </a:p>
          <a:p>
            <a:pPr>
              <a:buNone/>
            </a:pPr>
            <a:r>
              <a:rPr lang="zh-CN" altLang="en-US" sz="2000" b="1" smtClean="0">
                <a:solidFill>
                  <a:srgbClr val="FF0000"/>
                </a:solidFill>
              </a:rPr>
              <a:t>      特长</a:t>
            </a:r>
            <a:r>
              <a:rPr lang="en-US" sz="2000" b="1" smtClean="0"/>
              <a:t>:</a:t>
            </a:r>
            <a:r>
              <a:rPr lang="zh-CN" altLang="en-US" sz="2000" b="1" smtClean="0"/>
              <a:t>处理垃圾及动物排泄物</a:t>
            </a:r>
          </a:p>
          <a:p>
            <a:pPr>
              <a:buNone/>
            </a:pPr>
            <a:r>
              <a:rPr lang="zh-CN" altLang="en-US" sz="2000" b="1" smtClean="0">
                <a:solidFill>
                  <a:srgbClr val="FF0000"/>
                </a:solidFill>
              </a:rPr>
              <a:t>      爱好</a:t>
            </a:r>
            <a:r>
              <a:rPr lang="zh-CN" altLang="en-US" sz="2000" b="1" smtClean="0"/>
              <a:t>：收集污物、滚粪球、</a:t>
            </a:r>
            <a:r>
              <a:rPr lang="zh-CN" altLang="en-US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吃粪球、偷粪球</a:t>
            </a:r>
            <a:endParaRPr lang="zh-CN" altLang="en-US" sz="2000" b="1" smtClean="0"/>
          </a:p>
          <a:p>
            <a:pPr>
              <a:buNone/>
            </a:pPr>
            <a:r>
              <a:rPr lang="zh-CN" altLang="en-US" sz="2000" b="1" smtClean="0">
                <a:solidFill>
                  <a:srgbClr val="FF0000"/>
                </a:solidFill>
              </a:rPr>
              <a:t>      个性签名</a:t>
            </a:r>
            <a:r>
              <a:rPr lang="zh-CN" altLang="en-US" sz="2000" b="1" smtClean="0"/>
              <a:t>：脏了我一个，幸福全世界</a:t>
            </a:r>
          </a:p>
          <a:p>
            <a:pPr>
              <a:buNone/>
            </a:pPr>
            <a:r>
              <a:rPr lang="zh-CN" altLang="en-US" sz="2000" b="1" smtClean="0">
                <a:solidFill>
                  <a:srgbClr val="FF0000"/>
                </a:solidFill>
              </a:rPr>
              <a:t>      自我介绍：</a:t>
            </a:r>
          </a:p>
          <a:p>
            <a:pPr>
              <a:buNone/>
            </a:pPr>
            <a:r>
              <a:rPr lang="en-US" sz="2000" b="1" smtClean="0"/>
              <a:t>               </a:t>
            </a:r>
            <a:r>
              <a:rPr lang="zh-CN" altLang="en-US" sz="2000" b="1" smtClean="0"/>
              <a:t>大家好！我是一只来自自然界的昆虫</a:t>
            </a:r>
            <a:r>
              <a:rPr lang="en-US" altLang="zh-CN" sz="2000" b="1" smtClean="0"/>
              <a:t>——</a:t>
            </a:r>
            <a:r>
              <a:rPr lang="zh-CN" altLang="en-US" sz="2000" b="1" smtClean="0"/>
              <a:t>蜣螂！没错，我就是饱受你们蔑视的屎壳郎。别看我整天滚着个粪球走来走去，又脏又臭，我可是自然界中的清道夫噢！别看我小，干起活来可是热情高涨。为了能更好地完成大地净化工作，我们练就了一副好胃口，能连续一两个星期不间断地进食，把粪土化为赏心悦目的鲜花，来装点春天的草坪。我们还被古埃及人称为神圣的甲虫呢！</a:t>
            </a:r>
          </a:p>
          <a:p>
            <a:endParaRPr lang="zh-CN" altLang="en-US" sz="2000" b="1"/>
          </a:p>
        </p:txBody>
      </p:sp>
      <p:pic>
        <p:nvPicPr>
          <p:cNvPr id="8" name="图片 7" descr="01300544067914148453312866561_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1428736"/>
            <a:ext cx="2814638" cy="242773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501486" y="8001032"/>
            <a:ext cx="21666057" cy="29832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1028" name="Picture 4" descr="E:\17-18初二上\昆虫记教学设计\KUNCHONGJI\2017-10-25 1\1 008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E:\17-18初二上\昆虫记教学设计\KUNCHONGJI\2017-10-25 1\1 00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E:\17-18初二上\昆虫记教学设计\KUNCHONGJI\2017-10-25 1\1 007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r>
              <a:rPr lang="zh-CN" altLang="en-US" b="1" smtClean="0"/>
              <a:t>结    语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5072098"/>
          </a:xfrm>
        </p:spPr>
        <p:txBody>
          <a:bodyPr>
            <a:noAutofit/>
          </a:bodyPr>
          <a:lstStyle/>
          <a:p>
            <a:r>
              <a:rPr lang="zh-CN" altLang="en-US" sz="3600" b="1" smtClean="0"/>
              <a:t>         在法布尔笔下，自然界的昆虫都有精彩纷呈的生活，有诗意盎然的情趣，字里行间渗透着令人感动的人文关怀，是一部为生命欢唱的动人诗篇。作者以人性关照虫性，并以虫性反观社会人生，睿智的哲思跃然纸上。在这棵科学之树上，我们不仅从中获得了</a:t>
            </a:r>
            <a:r>
              <a:rPr lang="zh-CN" altLang="en-US" sz="3600" b="1" smtClean="0">
                <a:solidFill>
                  <a:srgbClr val="FF0000"/>
                </a:solidFill>
              </a:rPr>
              <a:t>知识和思想</a:t>
            </a:r>
            <a:r>
              <a:rPr lang="zh-CN" altLang="en-US" sz="3600" b="1" smtClean="0"/>
              <a:t>，还能攫取</a:t>
            </a:r>
            <a:r>
              <a:rPr lang="zh-CN" altLang="en-US" sz="3600" b="1" smtClean="0">
                <a:solidFill>
                  <a:srgbClr val="FF0000"/>
                </a:solidFill>
              </a:rPr>
              <a:t>文学之花，智慧之果</a:t>
            </a:r>
            <a:r>
              <a:rPr lang="zh-CN" altLang="en-US" sz="3600" b="1" smtClean="0"/>
              <a:t>。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800" b="1" smtClean="0"/>
              <a:t>悦读一：与名人面对面</a:t>
            </a:r>
            <a:endParaRPr lang="zh-CN" altLang="en-US" sz="4800" b="1"/>
          </a:p>
        </p:txBody>
      </p:sp>
      <p:pic>
        <p:nvPicPr>
          <p:cNvPr id="28674" name="Picture 2" descr="http://a4.att.hudong.com/61/05/2030054290661114205205891780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28860" y="1285860"/>
            <a:ext cx="4071966" cy="500066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E:\17-18初二上\昆虫记教学设计\KUNCHONGJI\2017-10-25 1\1 01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 descr="E:\17-18初二上\昆虫记教学设计\KUNCHONGJI\2017-10-25 1\1 005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E:\17-18初二上\昆虫记教学设计\KUNCHONGJI\2017-10-25 1\1 01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E:\17-18初二上\昆虫记教学设计\KUNCHONGJI\2017-10-25 1\1 002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smtClean="0"/>
              <a:t>最佳影帝</a:t>
            </a:r>
            <a:r>
              <a:rPr lang="en-US" altLang="zh-CN" sz="3600" b="1" smtClean="0"/>
              <a:t>——</a:t>
            </a:r>
            <a:r>
              <a:rPr lang="zh-CN" altLang="en-US" sz="3600" b="1" smtClean="0"/>
              <a:t>圣甲虫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498317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zh-CN" altLang="en-US" b="1" smtClean="0"/>
              <a:t>             贼甲虫会利用狡猾的手段来行骗。它假装帮助粪球主人搬动食物，但实际上它用的力却很少，它做的大多只是坐在球顶上观光，到了适宜于收藏的地点，主人就开始用它边缘锐利的头，有齿的腿向下开掘，把沙土抛向后方，而这贼却抱住那球假装死了。土穴越掘越深，工作的甲虫看不见了。即使有时它到地面上来看一看，球旁睡着的甲虫一动不动，觉得很安心。但是主人离开的时间久了，那贼就乘这个机会，很快的将球推走，同小偷怕被人捉住一样快。假使主人追上了它</a:t>
            </a:r>
            <a:r>
              <a:rPr lang="en-US" b="1" smtClean="0"/>
              <a:t>——</a:t>
            </a:r>
            <a:r>
              <a:rPr lang="zh-CN" altLang="en-US" b="1" smtClean="0"/>
              <a:t>这种偷盗行为被发现了</a:t>
            </a:r>
            <a:r>
              <a:rPr lang="en-US" b="1" smtClean="0"/>
              <a:t>——</a:t>
            </a:r>
            <a:r>
              <a:rPr lang="zh-CN" altLang="en-US" b="1" smtClean="0"/>
              <a:t>它就赶快变更位置，看起来好像它是无辜的，因为球向斜坡滚下去了，它仅是想止住它啊！于是两个</a:t>
            </a:r>
            <a:r>
              <a:rPr lang="en-US" b="1" smtClean="0"/>
              <a:t>“</a:t>
            </a:r>
            <a:r>
              <a:rPr lang="zh-CN" altLang="en-US" b="1" smtClean="0"/>
              <a:t>伙伴</a:t>
            </a:r>
            <a:r>
              <a:rPr lang="en-US" b="1" smtClean="0"/>
              <a:t>”</a:t>
            </a:r>
            <a:r>
              <a:rPr lang="zh-CN" altLang="en-US" b="1" smtClean="0"/>
              <a:t>又将球搬回，好像什么事情都没有发生一样。</a:t>
            </a:r>
          </a:p>
          <a:p>
            <a:endParaRPr lang="zh-CN" altLang="en-US"/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312400" y="11277600"/>
            <a:ext cx="444500" cy="3175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071934" y="1071546"/>
            <a:ext cx="4714908" cy="435771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200" b="1" smtClean="0"/>
              <a:t>            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昆虫记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全书共十卷，两百多万字，历时三十年，它不仅是一部文学巨著，也是一部科学百科，被人们称为“</a:t>
            </a:r>
            <a:r>
              <a:rPr lang="zh-CN" altLang="en-US" sz="3600" b="1" smtClean="0">
                <a:solidFill>
                  <a:srgbClr val="00B050"/>
                </a:solidFill>
              </a:rPr>
              <a:t>昆虫的史诗</a:t>
            </a:r>
            <a:r>
              <a:rPr lang="zh-CN" altLang="en-US" sz="3600" b="1" smtClean="0"/>
              <a:t>”。</a:t>
            </a:r>
            <a:endParaRPr lang="zh-CN" altLang="en-US" sz="3600" b="1"/>
          </a:p>
        </p:txBody>
      </p:sp>
      <p:pic>
        <p:nvPicPr>
          <p:cNvPr id="1026" name="Picture 2" descr="C:\Users\Administrator\Desktop\昆虫记\2779113-f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42844" y="714356"/>
            <a:ext cx="3714776" cy="5429288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悦读二：猜猜它是谁</a:t>
            </a:r>
            <a:endParaRPr lang="zh-CN" altLang="en-US" b="1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285720" y="1357298"/>
            <a:ext cx="4286280" cy="48577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3600" b="1" smtClean="0"/>
              <a:t>    1</a:t>
            </a:r>
            <a:r>
              <a:rPr lang="zh-CN" altLang="en-US" sz="3600" b="1" smtClean="0"/>
              <a:t>、它的全身是黑棕色的，只是胸部有一些微红。在它身体的每一节的边沿部位，还装饰着一些粉红色的斑点。当然，最引人注目的是它身上的那一盏灯。</a:t>
            </a:r>
            <a:endParaRPr lang="zh-CN" altLang="en-US" sz="3600" b="1"/>
          </a:p>
        </p:txBody>
      </p:sp>
      <p:pic>
        <p:nvPicPr>
          <p:cNvPr id="4098" name="Picture 2" descr="C:\Users\Administrator\Desktop\昆虫记\f2585c47ce897d8d777e6f1d11746a6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29191" y="1500174"/>
            <a:ext cx="3757610" cy="435771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悦读二：猜猜它是谁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844" y="1357298"/>
            <a:ext cx="4929222" cy="50006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3600" b="1" smtClean="0"/>
              <a:t>    2</a:t>
            </a:r>
            <a:r>
              <a:rPr lang="zh-CN" altLang="en-US" sz="3600" b="1" smtClean="0"/>
              <a:t>、它，是一种美丽的昆虫，它像一位身材修长的少女。在烈日的草丛中，它仪态万千，严肃半立，前爪像人的手臂一样伸向天空，活脱脱一副诚心诚意祷告的姿势。</a:t>
            </a:r>
            <a:endParaRPr lang="zh-CN" altLang="en-US" sz="3600" b="1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143504" y="1500174"/>
            <a:ext cx="3786214" cy="45720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悦读二：猜猜它是谁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32911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3600" b="1" smtClean="0"/>
              <a:t>    3</a:t>
            </a:r>
            <a:r>
              <a:rPr lang="zh-CN" altLang="en-US" sz="3600" b="1" smtClean="0"/>
              <a:t>、它用后腿抓紧这个球，再用前腿行走，头向下俯着，臀部举起，向后退着走。把在后面堆着的物件，轮流向左右推动。</a:t>
            </a:r>
            <a:endParaRPr lang="zh-CN" altLang="en-US" sz="3600" b="1"/>
          </a:p>
        </p:txBody>
      </p:sp>
      <p:pic>
        <p:nvPicPr>
          <p:cNvPr id="5122" name="Picture 2" descr="C:\Users\Administrator\Desktop\昆虫记\01300544067914148453312866561_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072066" y="1643050"/>
            <a:ext cx="3714776" cy="40005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zh-CN" altLang="en-US" b="1" smtClean="0"/>
              <a:t>悦读二：猜猜它是谁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214422"/>
            <a:ext cx="5500726" cy="5286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b="1" smtClean="0"/>
              <a:t>     4</a:t>
            </a:r>
            <a:r>
              <a:rPr lang="zh-CN" altLang="en-US" sz="2400" b="1" smtClean="0"/>
              <a:t>、它外层的皮开始由背上裂开，里面露出淡绿色的</a:t>
            </a:r>
            <a:r>
              <a:rPr lang="en-US" altLang="zh-CN" sz="2400" b="1" smtClean="0">
                <a:solidFill>
                  <a:srgbClr val="FF0000"/>
                </a:solidFill>
              </a:rPr>
              <a:t>×</a:t>
            </a:r>
            <a:r>
              <a:rPr lang="zh-CN" altLang="en-US" sz="2400" b="1" smtClean="0"/>
              <a:t>。当时头先出来，接着是吸管和前腿，最后是后腿与翅膀。此时，除掉身体的最后尖端，身体已完全蜕出来了。</a:t>
            </a:r>
            <a:br>
              <a:rPr lang="en-US" sz="2400" b="1" smtClean="0"/>
            </a:br>
            <a:r>
              <a:rPr lang="en-US" sz="2400" b="1" smtClean="0"/>
              <a:t>        </a:t>
            </a:r>
            <a:r>
              <a:rPr lang="zh-CN" altLang="en-US" sz="2400" b="1" smtClean="0"/>
              <a:t>然后，它会表演一种奇怪的体操。身体腾起在空中，只有一点固着在旧皮上，翻转身体，使头向下，花纹满布的翼，向外伸直，</a:t>
            </a:r>
            <a:r>
              <a:rPr lang="en-US" sz="2400" b="1" smtClean="0"/>
              <a:t>“</a:t>
            </a:r>
            <a:r>
              <a:rPr lang="zh-CN" altLang="en-US" sz="2400" b="1" smtClean="0"/>
              <a:t>竭力</a:t>
            </a:r>
            <a:r>
              <a:rPr lang="en-US" sz="2400" b="1" smtClean="0"/>
              <a:t>”</a:t>
            </a:r>
            <a:r>
              <a:rPr lang="zh-CN" altLang="en-US" sz="2400" b="1" smtClean="0"/>
              <a:t>张开。于是用一种差不多看不清的动作，又尽力将身体翻上来，并用前爪钩住它的空皮，用这种动作，把身体的尖端从鞘中脱出，全部的过程大约需要半个小时。</a:t>
            </a:r>
            <a:endParaRPr lang="zh-CN" altLang="en-US" sz="2400" b="1"/>
          </a:p>
        </p:txBody>
      </p:sp>
      <p:pic>
        <p:nvPicPr>
          <p:cNvPr id="1026" name="Picture 2" descr="C:\Users\Administrator\Desktop\昆虫记\6518960460633621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715008" y="1071546"/>
            <a:ext cx="3143271" cy="2357454"/>
          </a:xfrm>
          <a:prstGeom prst="rect">
            <a:avLst/>
          </a:prstGeom>
          <a:noFill/>
        </p:spPr>
      </p:pic>
      <p:pic>
        <p:nvPicPr>
          <p:cNvPr id="1027" name="Picture 3" descr="C:\Users\Administrator\Desktop\昆虫记\17_80665_437b6b10fbc8516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643570" y="3857628"/>
            <a:ext cx="3286116" cy="26432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zh-CN" altLang="en-US" b="1" smtClean="0"/>
              <a:t>悦读二：猜猜它是谁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844" y="1071546"/>
            <a:ext cx="5214974" cy="5286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b="1" smtClean="0"/>
              <a:t>    5</a:t>
            </a:r>
            <a:r>
              <a:rPr lang="zh-CN" altLang="en-US" b="1" smtClean="0"/>
              <a:t>、</a:t>
            </a:r>
            <a:r>
              <a:rPr lang="en-US" altLang="zh-CN" b="1" smtClean="0">
                <a:solidFill>
                  <a:srgbClr val="FF0000"/>
                </a:solidFill>
              </a:rPr>
              <a:t>××</a:t>
            </a:r>
            <a:r>
              <a:rPr lang="zh-CN" altLang="en-US" b="1" smtClean="0"/>
              <a:t>在起劲地唱，有的声音低沉些，有的尖锐些，但都短促、清晰，深深钻进耳朵，音质非常清纯。这个叫一声：“克吕克”，那个喉咙细一些，回应“克力克”，第三个是男高音，唱一声：“克洛克”。就这样，像节假日村里教堂钟楼上的排钟那样，一直重复着：“克吕克</a:t>
            </a:r>
            <a:r>
              <a:rPr lang="en-US" altLang="zh-CN" b="1" smtClean="0"/>
              <a:t>——</a:t>
            </a:r>
            <a:r>
              <a:rPr lang="zh-CN" altLang="en-US" b="1" smtClean="0"/>
              <a:t>克力克</a:t>
            </a:r>
            <a:r>
              <a:rPr lang="en-US" altLang="zh-CN" b="1" smtClean="0"/>
              <a:t>——</a:t>
            </a:r>
            <a:r>
              <a:rPr lang="zh-CN" altLang="en-US" b="1" smtClean="0"/>
              <a:t>克洛克” “克吕克</a:t>
            </a:r>
            <a:r>
              <a:rPr lang="en-US" altLang="zh-CN" b="1" smtClean="0"/>
              <a:t>——</a:t>
            </a:r>
            <a:r>
              <a:rPr lang="zh-CN" altLang="en-US" b="1" smtClean="0"/>
              <a:t>克力克</a:t>
            </a:r>
            <a:r>
              <a:rPr lang="en-US" altLang="zh-CN" b="1" smtClean="0"/>
              <a:t>——</a:t>
            </a:r>
            <a:r>
              <a:rPr lang="zh-CN" altLang="en-US" b="1" smtClean="0"/>
              <a:t>克洛克”。</a:t>
            </a:r>
          </a:p>
          <a:p>
            <a:endParaRPr lang="zh-CN" altLang="en-US" b="1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643570" y="1285860"/>
            <a:ext cx="3286148" cy="29289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357950" y="4786322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铃蟾</a:t>
            </a:r>
            <a:endParaRPr lang="zh-CN" alt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zh-CN" altLang="en-US" b="1" smtClean="0"/>
              <a:t>悦读二：猜猜它是谁（选择题）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-142908" y="928670"/>
            <a:ext cx="5786446" cy="56435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b="1" smtClean="0"/>
              <a:t>     6</a:t>
            </a:r>
            <a:r>
              <a:rPr lang="zh-CN" altLang="en-US" sz="2400" b="1" smtClean="0"/>
              <a:t>、这些贪吃的</a:t>
            </a:r>
            <a:r>
              <a:rPr lang="en-US" altLang="zh-CN" sz="2400" b="1" smtClean="0">
                <a:solidFill>
                  <a:srgbClr val="FF0000"/>
                </a:solidFill>
              </a:rPr>
              <a:t>××</a:t>
            </a:r>
            <a:r>
              <a:rPr lang="zh-CN" altLang="en-US" sz="2400" b="1" smtClean="0"/>
              <a:t>，除了偶尔有一些伸胳膊挪腿的休息动作外，什么都不做，就知道吃。当几只</a:t>
            </a:r>
            <a:r>
              <a:rPr lang="en-US" altLang="zh-CN" sz="2400" b="1" smtClean="0">
                <a:solidFill>
                  <a:srgbClr val="FF0000"/>
                </a:solidFill>
              </a:rPr>
              <a:t>××</a:t>
            </a:r>
            <a:r>
              <a:rPr lang="zh-CN" altLang="en-US" sz="2400" b="1" smtClean="0"/>
              <a:t>并排地在一起吃叶子的时候，你有时候可以看见它们的头一起活泼地抬起来，又一起活泼地低下去。就这样一次一次重复着做，动作非常整齐，好像普鲁士士兵在操练一样。我不知道它们这种动作是什么含义，是表示它们在必要的时候有作战能力呢，还是表示它们在阳光下吃食物很快乐？总之，在它们成为极肥的</a:t>
            </a:r>
            <a:r>
              <a:rPr lang="en-US" altLang="zh-CN" sz="2400" b="1" smtClean="0"/>
              <a:t>××</a:t>
            </a:r>
            <a:r>
              <a:rPr lang="zh-CN" altLang="en-US" sz="2400" b="1" smtClean="0"/>
              <a:t>之前，这是它们唯一的练习。 </a:t>
            </a:r>
            <a:endParaRPr lang="zh-CN" altLang="en-US" sz="2400" b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7158" y="5429264"/>
            <a:ext cx="5143536" cy="12144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smtClean="0">
                <a:solidFill>
                  <a:srgbClr val="0070C0"/>
                </a:solidFill>
              </a:rPr>
              <a:t>A</a:t>
            </a:r>
            <a:r>
              <a:rPr lang="zh-CN" altLang="en-US" b="1" smtClean="0">
                <a:solidFill>
                  <a:srgbClr val="0070C0"/>
                </a:solidFill>
              </a:rPr>
              <a:t>、松毛虫       </a:t>
            </a:r>
            <a:r>
              <a:rPr lang="en-US" altLang="zh-CN" b="1" smtClean="0">
                <a:solidFill>
                  <a:srgbClr val="0070C0"/>
                </a:solidFill>
              </a:rPr>
              <a:t>B</a:t>
            </a:r>
            <a:r>
              <a:rPr lang="zh-CN" altLang="en-US" b="1" smtClean="0">
                <a:solidFill>
                  <a:srgbClr val="0070C0"/>
                </a:solidFill>
              </a:rPr>
              <a:t>、卷心菜 毛虫</a:t>
            </a:r>
            <a:endParaRPr lang="en-US" altLang="zh-CN" b="1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smtClean="0">
                <a:solidFill>
                  <a:srgbClr val="0070C0"/>
                </a:solidFill>
              </a:rPr>
              <a:t>C</a:t>
            </a:r>
            <a:r>
              <a:rPr lang="zh-CN" altLang="en-US" b="1" smtClean="0">
                <a:solidFill>
                  <a:srgbClr val="0070C0"/>
                </a:solidFill>
              </a:rPr>
              <a:t>、 蝗虫</a:t>
            </a:r>
            <a:r>
              <a:rPr lang="en-US" altLang="zh-CN" b="1" smtClean="0">
                <a:solidFill>
                  <a:srgbClr val="0070C0"/>
                </a:solidFill>
              </a:rPr>
              <a:t>           D</a:t>
            </a:r>
            <a:r>
              <a:rPr lang="zh-CN" altLang="en-US" b="1" smtClean="0">
                <a:solidFill>
                  <a:srgbClr val="0070C0"/>
                </a:solidFill>
              </a:rPr>
              <a:t>、寄生虫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0760" y="1000108"/>
            <a:ext cx="29289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C00000"/>
                </a:solidFill>
              </a:rPr>
              <a:t>B</a:t>
            </a:r>
            <a:r>
              <a:rPr lang="zh-CN" altLang="en-US" sz="4400" b="1" smtClean="0">
                <a:solidFill>
                  <a:srgbClr val="C00000"/>
                </a:solidFill>
              </a:rPr>
              <a:t>、卷心菜毛虫</a:t>
            </a:r>
            <a:endParaRPr lang="zh-CN" altLang="en-US" sz="4400" b="1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15008" y="2500306"/>
            <a:ext cx="3357586" cy="32147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57</Paragraphs>
  <Slides>24</Slides>
  <Notes>0</Notes>
  <TotalTime>1255</TotalTime>
  <HiddenSlides>0</HiddenSlides>
  <MMClips>0</MMClips>
  <ScaleCrop>0</ScaleCrop>
  <HeadingPairs>
    <vt:vector baseType="variant" size="6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27">
      <vt:lpstr>Arial</vt:lpstr>
      <vt:lpstr>Calibri</vt:lpstr>
      <vt:lpstr>Office 主题</vt:lpstr>
      <vt:lpstr>与虫共舞</vt:lpstr>
      <vt:lpstr>悦读一：与名人面对面</vt:lpstr>
      <vt:lpstr>PowerPoint Presentation</vt:lpstr>
      <vt:lpstr>悦读二：猜猜它是谁</vt:lpstr>
      <vt:lpstr>悦读二：猜猜它是谁</vt:lpstr>
      <vt:lpstr>悦读二：猜猜它是谁</vt:lpstr>
      <vt:lpstr>悦读二：猜猜它是谁</vt:lpstr>
      <vt:lpstr>悦读二：猜猜它是谁</vt:lpstr>
      <vt:lpstr>悦读二：猜猜它是谁（选择题）</vt:lpstr>
      <vt:lpstr>悦读二：猜猜它是谁（难度提升题）</vt:lpstr>
      <vt:lpstr>悦读二：猜猜它是谁（难度提升题）</vt:lpstr>
      <vt:lpstr>悦读三：评选昆虫之最</vt:lpstr>
      <vt:lpstr>悦读三：评选昆虫之最</vt:lpstr>
      <vt:lpstr>悦读四：个人空间展示</vt:lpstr>
      <vt:lpstr>PowerPoint Presentation</vt:lpstr>
      <vt:lpstr>PowerPoint Presentation</vt:lpstr>
      <vt:lpstr>PowerPoint Presentation</vt:lpstr>
      <vt:lpstr>PowerPoint Presentation</vt:lpstr>
      <vt:lpstr>结    语</vt:lpstr>
      <vt:lpstr>PowerPoint Presentation</vt:lpstr>
      <vt:lpstr>PowerPoint Presentation</vt:lpstr>
      <vt:lpstr>PowerPoint Presentation</vt:lpstr>
      <vt:lpstr>PowerPoint Presentation</vt:lpstr>
      <vt:lpstr>最佳影帝——圣甲虫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与虫共舞</dc:title>
  <dc:creator>Administrator</dc:creator>
  <cp:lastModifiedBy>微软用户</cp:lastModifiedBy>
  <cp:revision>197</cp:revision>
  <dcterms:created xsi:type="dcterms:W3CDTF">2017-10-16T08:02:38Z</dcterms:created>
  <dcterms:modified xsi:type="dcterms:W3CDTF">2020-09-13T09:11:19Z</dcterms:modified>
</cp:coreProperties>
</file>