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slideLayouts/slideLayout14.xml" ContentType="application/vnd.openxmlformats-officedocument.presentationml.slideLayout+xml"/>
  <Override PartName="/ppt/theme/theme14.xml" ContentType="application/vnd.openxmlformats-officedocument.theme+xml"/>
  <Override PartName="/ppt/slideLayouts/slideLayout15.xml" ContentType="application/vnd.openxmlformats-officedocument.presentationml.slideLayout+xml"/>
  <Override PartName="/ppt/theme/theme15.xml" ContentType="application/vnd.openxmlformats-officedocument.theme+xml"/>
  <Override PartName="/ppt/slideLayouts/slideLayout16.xml" ContentType="application/vnd.openxmlformats-officedocument.presentationml.slideLayout+xml"/>
  <Override PartName="/ppt/theme/theme16.xml" ContentType="application/vnd.openxmlformats-officedocument.theme+xml"/>
  <Override PartName="/ppt/slideLayouts/slideLayout17.xml" ContentType="application/vnd.openxmlformats-officedocument.presentationml.slideLayout+xml"/>
  <Override PartName="/ppt/theme/theme17.xml" ContentType="application/vnd.openxmlformats-officedocument.theme+xml"/>
  <Override PartName="/ppt/slideLayouts/slideLayout18.xml" ContentType="application/vnd.openxmlformats-officedocument.presentationml.slideLayout+xml"/>
  <Override PartName="/ppt/theme/theme18.xml" ContentType="application/vnd.openxmlformats-officedocument.theme+xml"/>
  <Override PartName="/ppt/slideLayouts/slideLayout19.xml" ContentType="application/vnd.openxmlformats-officedocument.presentationml.slideLayout+xml"/>
  <Override PartName="/ppt/theme/theme19.xml" ContentType="application/vnd.openxmlformats-officedocument.theme+xml"/>
  <Override PartName="/ppt/slideLayouts/slideLayout20.xml" ContentType="application/vnd.openxmlformats-officedocument.presentationml.slideLayout+xml"/>
  <Override PartName="/ppt/theme/theme20.xml" ContentType="application/vnd.openxmlformats-officedocument.theme+xml"/>
  <Override PartName="/ppt/slideLayouts/slideLayout21.xml" ContentType="application/vnd.openxmlformats-officedocument.presentationml.slideLayout+xml"/>
  <Override PartName="/ppt/theme/theme21.xml" ContentType="application/vnd.openxmlformats-officedocument.theme+xml"/>
  <Override PartName="/ppt/slideLayouts/slideLayout22.xml" ContentType="application/vnd.openxmlformats-officedocument.presentationml.slideLayout+xml"/>
  <Override PartName="/ppt/theme/theme22.xml" ContentType="application/vnd.openxmlformats-officedocument.theme+xml"/>
  <Override PartName="/ppt/slideLayouts/slideLayout23.xml" ContentType="application/vnd.openxmlformats-officedocument.presentationml.slideLayout+xml"/>
  <Override PartName="/ppt/theme/theme23.xml" ContentType="application/vnd.openxmlformats-officedocument.theme+xml"/>
  <Override PartName="/ppt/slideLayouts/slideLayout24.xml" ContentType="application/vnd.openxmlformats-officedocument.presentationml.slideLayout+xml"/>
  <Override PartName="/ppt/theme/theme24.xml" ContentType="application/vnd.openxmlformats-officedocument.theme+xml"/>
  <Override PartName="/ppt/slideLayouts/slideLayout25.xml" ContentType="application/vnd.openxmlformats-officedocument.presentationml.slideLayout+xml"/>
  <Override PartName="/ppt/theme/theme25.xml" ContentType="application/vnd.openxmlformats-officedocument.theme+xml"/>
  <Override PartName="/ppt/slideLayouts/slideLayout26.xml" ContentType="application/vnd.openxmlformats-officedocument.presentationml.slideLayout+xml"/>
  <Override PartName="/ppt/theme/theme26.xml" ContentType="application/vnd.openxmlformats-officedocument.theme+xml"/>
  <Override PartName="/ppt/slideLayouts/slideLayout27.xml" ContentType="application/vnd.openxmlformats-officedocument.presentationml.slideLayout+xml"/>
  <Override PartName="/ppt/theme/theme27.xml" ContentType="application/vnd.openxmlformats-officedocument.theme+xml"/>
  <Override PartName="/ppt/slideLayouts/slideLayout28.xml" ContentType="application/vnd.openxmlformats-officedocument.presentationml.slideLayout+xml"/>
  <Override PartName="/ppt/theme/theme28.xml" ContentType="application/vnd.openxmlformats-officedocument.theme+xml"/>
  <Override PartName="/ppt/slideLayouts/slideLayout29.xml" ContentType="application/vnd.openxmlformats-officedocument.presentationml.slideLayout+xml"/>
  <Override PartName="/ppt/theme/theme29.xml" ContentType="application/vnd.openxmlformats-officedocument.theme+xml"/>
  <Override PartName="/ppt/slideLayouts/slideLayout30.xml" ContentType="application/vnd.openxmlformats-officedocument.presentationml.slideLayout+xml"/>
  <Override PartName="/ppt/theme/theme30.xml" ContentType="application/vnd.openxmlformats-officedocument.theme+xml"/>
  <Override PartName="/ppt/slideLayouts/slideLayout31.xml" ContentType="application/vnd.openxmlformats-officedocument.presentationml.slideLayout+xml"/>
  <Override PartName="/ppt/theme/theme31.xml" ContentType="application/vnd.openxmlformats-officedocument.theme+xml"/>
  <Override PartName="/ppt/slideLayouts/slideLayout32.xml" ContentType="application/vnd.openxmlformats-officedocument.presentationml.slideLayout+xml"/>
  <Override PartName="/ppt/theme/theme32.xml" ContentType="application/vnd.openxmlformats-officedocument.theme+xml"/>
  <Override PartName="/ppt/slideLayouts/slideLayout33.xml" ContentType="application/vnd.openxmlformats-officedocument.presentationml.slideLayout+xml"/>
  <Override PartName="/ppt/theme/theme33.xml" ContentType="application/vnd.openxmlformats-officedocument.theme+xml"/>
  <Override PartName="/ppt/slideLayouts/slideLayout34.xml" ContentType="application/vnd.openxmlformats-officedocument.presentationml.slideLayout+xml"/>
  <Override PartName="/ppt/theme/theme34.xml" ContentType="application/vnd.openxmlformats-officedocument.theme+xml"/>
  <Override PartName="/ppt/slideLayouts/slideLayout35.xml" ContentType="application/vnd.openxmlformats-officedocument.presentationml.slideLayout+xml"/>
  <Override PartName="/ppt/theme/theme35.xml" ContentType="application/vnd.openxmlformats-officedocument.theme+xml"/>
  <Override PartName="/ppt/slideLayouts/slideLayout36.xml" ContentType="application/vnd.openxmlformats-officedocument.presentationml.slideLayout+xml"/>
  <Override PartName="/ppt/theme/theme36.xml" ContentType="application/vnd.openxmlformats-officedocument.theme+xml"/>
  <Override PartName="/ppt/slideLayouts/slideLayout37.xml" ContentType="application/vnd.openxmlformats-officedocument.presentationml.slideLayout+xml"/>
  <Override PartName="/ppt/theme/theme37.xml" ContentType="application/vnd.openxmlformats-officedocument.theme+xml"/>
  <Override PartName="/ppt/slideLayouts/slideLayout38.xml" ContentType="application/vnd.openxmlformats-officedocument.presentationml.slideLayout+xml"/>
  <Override PartName="/ppt/theme/theme38.xml" ContentType="application/vnd.openxmlformats-officedocument.theme+xml"/>
  <Override PartName="/ppt/slideLayouts/slideLayout39.xml" ContentType="application/vnd.openxmlformats-officedocument.presentationml.slideLayout+xml"/>
  <Override PartName="/ppt/theme/theme39.xml" ContentType="application/vnd.openxmlformats-officedocument.theme+xml"/>
  <Override PartName="/ppt/slideLayouts/slideLayout40.xml" ContentType="application/vnd.openxmlformats-officedocument.presentationml.slideLayout+xml"/>
  <Override PartName="/ppt/theme/theme40.xml" ContentType="application/vnd.openxmlformats-officedocument.theme+xml"/>
  <Override PartName="/ppt/slideLayouts/slideLayout41.xml" ContentType="application/vnd.openxmlformats-officedocument.presentationml.slideLayout+xml"/>
  <Override PartName="/ppt/theme/theme41.xml" ContentType="application/vnd.openxmlformats-officedocument.theme+xml"/>
  <Override PartName="/ppt/slideLayouts/slideLayout42.xml" ContentType="application/vnd.openxmlformats-officedocument.presentationml.slideLayout+xml"/>
  <Override PartName="/ppt/theme/theme42.xml" ContentType="application/vnd.openxmlformats-officedocument.theme+xml"/>
  <Override PartName="/ppt/slideLayouts/slideLayout43.xml" ContentType="application/vnd.openxmlformats-officedocument.presentationml.slideLayout+xml"/>
  <Override PartName="/ppt/theme/theme43.xml" ContentType="application/vnd.openxmlformats-officedocument.theme+xml"/>
  <Override PartName="/ppt/slideLayouts/slideLayout44.xml" ContentType="application/vnd.openxmlformats-officedocument.presentationml.slideLayout+xml"/>
  <Override PartName="/ppt/theme/theme44.xml" ContentType="application/vnd.openxmlformats-officedocument.theme+xml"/>
  <Override PartName="/ppt/slideLayouts/slideLayout45.xml" ContentType="application/vnd.openxmlformats-officedocument.presentationml.slideLayout+xml"/>
  <Override PartName="/ppt/theme/theme45.xml" ContentType="application/vnd.openxmlformats-officedocument.theme+xml"/>
  <Override PartName="/ppt/slideLayouts/slideLayout46.xml" ContentType="application/vnd.openxmlformats-officedocument.presentationml.slideLayout+xml"/>
  <Override PartName="/ppt/theme/theme46.xml" ContentType="application/vnd.openxmlformats-officedocument.theme+xml"/>
  <Override PartName="/ppt/slideLayouts/slideLayout47.xml" ContentType="application/vnd.openxmlformats-officedocument.presentationml.slideLayout+xml"/>
  <Override PartName="/ppt/theme/theme4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63" r:id="rId2"/>
    <p:sldMasterId id="2147483665" r:id="rId3"/>
    <p:sldMasterId id="2147483667" r:id="rId4"/>
    <p:sldMasterId id="2147483669" r:id="rId5"/>
    <p:sldMasterId id="2147483671" r:id="rId6"/>
    <p:sldMasterId id="2147483673" r:id="rId7"/>
    <p:sldMasterId id="2147483675" r:id="rId8"/>
    <p:sldMasterId id="2147483677" r:id="rId9"/>
    <p:sldMasterId id="2147483679" r:id="rId10"/>
    <p:sldMasterId id="2147483681" r:id="rId11"/>
    <p:sldMasterId id="2147483683" r:id="rId12"/>
    <p:sldMasterId id="2147483685" r:id="rId13"/>
    <p:sldMasterId id="2147483687" r:id="rId14"/>
    <p:sldMasterId id="2147483689" r:id="rId15"/>
    <p:sldMasterId id="2147483691" r:id="rId16"/>
    <p:sldMasterId id="2147483693" r:id="rId17"/>
    <p:sldMasterId id="2147483695" r:id="rId18"/>
    <p:sldMasterId id="2147483697" r:id="rId19"/>
    <p:sldMasterId id="2147483699" r:id="rId20"/>
    <p:sldMasterId id="2147483701" r:id="rId21"/>
    <p:sldMasterId id="2147483703" r:id="rId22"/>
    <p:sldMasterId id="2147483705" r:id="rId23"/>
    <p:sldMasterId id="2147483707" r:id="rId24"/>
    <p:sldMasterId id="2147483709" r:id="rId25"/>
    <p:sldMasterId id="2147483711" r:id="rId26"/>
    <p:sldMasterId id="2147483713" r:id="rId27"/>
    <p:sldMasterId id="2147483715" r:id="rId28"/>
    <p:sldMasterId id="2147483717" r:id="rId29"/>
    <p:sldMasterId id="2147483719" r:id="rId30"/>
    <p:sldMasterId id="2147483721" r:id="rId31"/>
    <p:sldMasterId id="2147483723" r:id="rId32"/>
    <p:sldMasterId id="2147483725" r:id="rId33"/>
    <p:sldMasterId id="2147483727" r:id="rId34"/>
    <p:sldMasterId id="2147483729" r:id="rId35"/>
    <p:sldMasterId id="2147483731" r:id="rId36"/>
    <p:sldMasterId id="2147483733" r:id="rId37"/>
    <p:sldMasterId id="2147483735" r:id="rId38"/>
    <p:sldMasterId id="2147483737" r:id="rId39"/>
    <p:sldMasterId id="2147483739" r:id="rId40"/>
    <p:sldMasterId id="2147483741" r:id="rId41"/>
    <p:sldMasterId id="2147483743" r:id="rId42"/>
    <p:sldMasterId id="2147483745" r:id="rId43"/>
    <p:sldMasterId id="2147483747" r:id="rId44"/>
    <p:sldMasterId id="2147483749" r:id="rId45"/>
    <p:sldMasterId id="2147483751" r:id="rId46"/>
    <p:sldMasterId id="2147483753" r:id="rId47"/>
  </p:sldMasterIdLst>
  <p:sldIdLst>
    <p:sldId id="259" r:id="rId48"/>
    <p:sldId id="262" r:id="rId49"/>
    <p:sldId id="265" r:id="rId50"/>
    <p:sldId id="268" r:id="rId51"/>
    <p:sldId id="271" r:id="rId52"/>
    <p:sldId id="274" r:id="rId53"/>
    <p:sldId id="277" r:id="rId54"/>
    <p:sldId id="280" r:id="rId55"/>
    <p:sldId id="283" r:id="rId56"/>
    <p:sldId id="286" r:id="rId57"/>
    <p:sldId id="289" r:id="rId58"/>
    <p:sldId id="292" r:id="rId59"/>
    <p:sldId id="295" r:id="rId60"/>
    <p:sldId id="298" r:id="rId61"/>
    <p:sldId id="301" r:id="rId62"/>
    <p:sldId id="304" r:id="rId63"/>
    <p:sldId id="307" r:id="rId64"/>
    <p:sldId id="310" r:id="rId65"/>
    <p:sldId id="313" r:id="rId66"/>
    <p:sldId id="316" r:id="rId67"/>
    <p:sldId id="319" r:id="rId68"/>
    <p:sldId id="322" r:id="rId69"/>
    <p:sldId id="325" r:id="rId70"/>
    <p:sldId id="328" r:id="rId71"/>
    <p:sldId id="331" r:id="rId72"/>
    <p:sldId id="334" r:id="rId73"/>
    <p:sldId id="337" r:id="rId74"/>
    <p:sldId id="340" r:id="rId75"/>
    <p:sldId id="343" r:id="rId76"/>
    <p:sldId id="346" r:id="rId77"/>
    <p:sldId id="349" r:id="rId78"/>
    <p:sldId id="352" r:id="rId79"/>
    <p:sldId id="355" r:id="rId80"/>
    <p:sldId id="358" r:id="rId81"/>
    <p:sldId id="361" r:id="rId82"/>
    <p:sldId id="364" r:id="rId83"/>
    <p:sldId id="367" r:id="rId84"/>
    <p:sldId id="370" r:id="rId85"/>
    <p:sldId id="373" r:id="rId86"/>
    <p:sldId id="376" r:id="rId87"/>
    <p:sldId id="379" r:id="rId88"/>
    <p:sldId id="382" r:id="rId89"/>
    <p:sldId id="385" r:id="rId90"/>
    <p:sldId id="388" r:id="rId91"/>
    <p:sldId id="391" r:id="rId92"/>
    <p:sldId id="394" r:id="rId93"/>
    <p:sldId id="397" r:id="rId94"/>
  </p:sldIdLst>
  <p:sldSz cx="9144000" cy="6858000" type="screen4x3"/>
  <p:notesSz cx="6858000" cy="9144000"/>
  <p:custDataLst>
    <p:tags r:id="rId95"/>
  </p:custDataLst>
  <p:defaultTextStyle>
    <a:defPPr>
      <a:defRPr lang="en-US" smtId="4294967295"/>
    </a:defPPr>
    <a:lvl1pPr marL="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50" Type="http://schemas.openxmlformats.org/officeDocument/2006/relationships/slide" Target="slides/slide3.xml"/><Relationship Id="rId55" Type="http://schemas.openxmlformats.org/officeDocument/2006/relationships/slide" Target="slides/slide8.xml"/><Relationship Id="rId63" Type="http://schemas.openxmlformats.org/officeDocument/2006/relationships/slide" Target="slides/slide16.xml"/><Relationship Id="rId68" Type="http://schemas.openxmlformats.org/officeDocument/2006/relationships/slide" Target="slides/slide21.xml"/><Relationship Id="rId76" Type="http://schemas.openxmlformats.org/officeDocument/2006/relationships/slide" Target="slides/slide29.xml"/><Relationship Id="rId84" Type="http://schemas.openxmlformats.org/officeDocument/2006/relationships/slide" Target="slides/slide37.xml"/><Relationship Id="rId89" Type="http://schemas.openxmlformats.org/officeDocument/2006/relationships/slide" Target="slides/slide42.xml"/><Relationship Id="rId9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24.xml"/><Relationship Id="rId92" Type="http://schemas.openxmlformats.org/officeDocument/2006/relationships/slide" Target="slides/slide45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" Target="slides/slide6.xml"/><Relationship Id="rId58" Type="http://schemas.openxmlformats.org/officeDocument/2006/relationships/slide" Target="slides/slide11.xml"/><Relationship Id="rId66" Type="http://schemas.openxmlformats.org/officeDocument/2006/relationships/slide" Target="slides/slide19.xml"/><Relationship Id="rId74" Type="http://schemas.openxmlformats.org/officeDocument/2006/relationships/slide" Target="slides/slide27.xml"/><Relationship Id="rId79" Type="http://schemas.openxmlformats.org/officeDocument/2006/relationships/slide" Target="slides/slide32.xml"/><Relationship Id="rId87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14.xml"/><Relationship Id="rId82" Type="http://schemas.openxmlformats.org/officeDocument/2006/relationships/slide" Target="slides/slide35.xml"/><Relationship Id="rId90" Type="http://schemas.openxmlformats.org/officeDocument/2006/relationships/slide" Target="slides/slide43.xml"/><Relationship Id="rId95" Type="http://schemas.openxmlformats.org/officeDocument/2006/relationships/tags" Target="tags/tag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" Target="slides/slide1.xml"/><Relationship Id="rId56" Type="http://schemas.openxmlformats.org/officeDocument/2006/relationships/slide" Target="slides/slide9.xml"/><Relationship Id="rId64" Type="http://schemas.openxmlformats.org/officeDocument/2006/relationships/slide" Target="slides/slide17.xml"/><Relationship Id="rId69" Type="http://schemas.openxmlformats.org/officeDocument/2006/relationships/slide" Target="slides/slide22.xml"/><Relationship Id="rId77" Type="http://schemas.openxmlformats.org/officeDocument/2006/relationships/slide" Target="slides/slide30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.xml"/><Relationship Id="rId72" Type="http://schemas.openxmlformats.org/officeDocument/2006/relationships/slide" Target="slides/slide25.xml"/><Relationship Id="rId80" Type="http://schemas.openxmlformats.org/officeDocument/2006/relationships/slide" Target="slides/slide33.xml"/><Relationship Id="rId85" Type="http://schemas.openxmlformats.org/officeDocument/2006/relationships/slide" Target="slides/slide38.xml"/><Relationship Id="rId93" Type="http://schemas.openxmlformats.org/officeDocument/2006/relationships/slide" Target="slides/slide46.xml"/><Relationship Id="rId9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12.xml"/><Relationship Id="rId67" Type="http://schemas.openxmlformats.org/officeDocument/2006/relationships/slide" Target="slides/slide20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" Target="slides/slide7.xml"/><Relationship Id="rId62" Type="http://schemas.openxmlformats.org/officeDocument/2006/relationships/slide" Target="slides/slide15.xml"/><Relationship Id="rId70" Type="http://schemas.openxmlformats.org/officeDocument/2006/relationships/slide" Target="slides/slide23.xml"/><Relationship Id="rId75" Type="http://schemas.openxmlformats.org/officeDocument/2006/relationships/slide" Target="slides/slide28.xml"/><Relationship Id="rId83" Type="http://schemas.openxmlformats.org/officeDocument/2006/relationships/slide" Target="slides/slide36.xml"/><Relationship Id="rId88" Type="http://schemas.openxmlformats.org/officeDocument/2006/relationships/slide" Target="slides/slide41.xml"/><Relationship Id="rId91" Type="http://schemas.openxmlformats.org/officeDocument/2006/relationships/slide" Target="slides/slide44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2.xml"/><Relationship Id="rId57" Type="http://schemas.openxmlformats.org/officeDocument/2006/relationships/slide" Target="slides/slide10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" Target="slides/slide5.xml"/><Relationship Id="rId60" Type="http://schemas.openxmlformats.org/officeDocument/2006/relationships/slide" Target="slides/slide13.xml"/><Relationship Id="rId65" Type="http://schemas.openxmlformats.org/officeDocument/2006/relationships/slide" Target="slides/slide18.xml"/><Relationship Id="rId73" Type="http://schemas.openxmlformats.org/officeDocument/2006/relationships/slide" Target="slides/slide26.xml"/><Relationship Id="rId78" Type="http://schemas.openxmlformats.org/officeDocument/2006/relationships/slide" Target="slides/slide31.xml"/><Relationship Id="rId81" Type="http://schemas.openxmlformats.org/officeDocument/2006/relationships/slide" Target="slides/slide34.xml"/><Relationship Id="rId86" Type="http://schemas.openxmlformats.org/officeDocument/2006/relationships/slide" Target="slides/slide39.xml"/><Relationship Id="rId94" Type="http://schemas.openxmlformats.org/officeDocument/2006/relationships/slide" Target="slides/slide47.xml"/><Relationship Id="rId9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1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2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2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2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2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2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2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2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3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3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3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3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3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3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3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3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3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4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4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4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4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4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4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4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139647" y="1682668"/>
            <a:ext cx="7722656" cy="1474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010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404040"/>
                </a:solidFill>
                <a:latin typeface="LIFCPL+STZhongsong"/>
                <a:cs typeface="LIFCPL+STZhongsong"/>
              </a:rPr>
              <a:t>语言文字运用技巧与实战三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200644"/>
            <a:ext cx="10150177" cy="960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1847"/>
              </a:lnSpc>
              <a:spcBef>
                <a:spcPct val="0"/>
              </a:spcBef>
              <a:spcAft>
                <a:spcPct val="0"/>
              </a:spcAft>
            </a:pPr>
            <a:r>
              <a:rPr sz="1850" spc="10">
                <a:solidFill>
                  <a:srgbClr val="000000"/>
                </a:solidFill>
                <a:latin typeface="FangSong"/>
                <a:cs typeface="FangSong"/>
              </a:rPr>
              <a:t>１３、“玉”</a:t>
            </a:r>
            <a:r>
              <a:rPr sz="1850" spc="4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50">
                <a:solidFill>
                  <a:srgbClr val="000000"/>
                </a:solidFill>
                <a:latin typeface="FangSong"/>
                <a:cs typeface="FangSong"/>
              </a:rPr>
              <a:t>头一族。指对方身体或行动。如玉成：成全；玉音：尊称对方</a:t>
            </a:r>
          </a:p>
          <a:p>
            <a:pPr marL="0" marR="0">
              <a:lnSpc>
                <a:spcPts val="1847"/>
              </a:lnSpc>
              <a:spcBef>
                <a:spcPts val="1144"/>
              </a:spcBef>
              <a:spcAft>
                <a:spcPct val="0"/>
              </a:spcAft>
            </a:pPr>
            <a:r>
              <a:rPr sz="1850">
                <a:solidFill>
                  <a:srgbClr val="000000"/>
                </a:solidFill>
                <a:latin typeface="FangSong"/>
                <a:cs typeface="FangSong"/>
              </a:rPr>
              <a:t>的书信、言辞（多用于书信）；玉体：称对方身体；玉照：称对方的照片。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39098"/>
            <a:ext cx="10289981" cy="12638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00099" marR="0">
              <a:lnSpc>
                <a:spcPts val="1847"/>
              </a:lnSpc>
              <a:spcBef>
                <a:spcPct val="0"/>
              </a:spcBef>
              <a:spcAft>
                <a:spcPct val="0"/>
              </a:spcAft>
            </a:pPr>
            <a:r>
              <a:rPr sz="1850" spc="11">
                <a:solidFill>
                  <a:srgbClr val="000000"/>
                </a:solidFill>
                <a:latin typeface="FangSong"/>
                <a:cs typeface="FangSong"/>
              </a:rPr>
              <a:t>１４、“垂”</a:t>
            </a:r>
            <a:r>
              <a:rPr sz="1850" spc="47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50">
                <a:solidFill>
                  <a:srgbClr val="000000"/>
                </a:solidFill>
                <a:latin typeface="FangSong"/>
                <a:cs typeface="FangSong"/>
              </a:rPr>
              <a:t>头一族。用于别人（多是长辈或上级）对自己的行动。如垂爱：</a:t>
            </a:r>
          </a:p>
          <a:p>
            <a:pPr marL="0" marR="0">
              <a:lnSpc>
                <a:spcPts val="1847"/>
              </a:lnSpc>
              <a:spcBef>
                <a:spcPts val="865"/>
              </a:spcBef>
              <a:spcAft>
                <a:spcPct val="0"/>
              </a:spcAft>
            </a:pPr>
            <a:r>
              <a:rPr sz="1850">
                <a:solidFill>
                  <a:srgbClr val="000000"/>
                </a:solidFill>
                <a:latin typeface="FangSong"/>
                <a:cs typeface="FangSong"/>
              </a:rPr>
              <a:t>称对方（多是长辈或上级）对自己的爱护（多用于书信）；垂念：称别人对自己的思</a:t>
            </a:r>
          </a:p>
          <a:p>
            <a:pPr marL="0" marR="0">
              <a:lnSpc>
                <a:spcPts val="1850"/>
              </a:lnSpc>
              <a:spcBef>
                <a:spcPts val="813"/>
              </a:spcBef>
              <a:spcAft>
                <a:spcPct val="0"/>
              </a:spcAft>
            </a:pPr>
            <a:r>
              <a:rPr sz="1850" spc="10">
                <a:solidFill>
                  <a:srgbClr val="000000"/>
                </a:solidFill>
                <a:latin typeface="FangSong"/>
                <a:cs typeface="FangSong"/>
              </a:rPr>
              <a:t>念；垂青：称对方对自己的重视；垂问、垂询：称别人对自己的询问。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180954"/>
            <a:ext cx="10286879" cy="19406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33576" marR="0">
              <a:lnSpc>
                <a:spcPts val="1847"/>
              </a:lnSpc>
              <a:spcBef>
                <a:spcPct val="0"/>
              </a:spcBef>
              <a:spcAft>
                <a:spcPct val="0"/>
              </a:spcAft>
            </a:pPr>
            <a:r>
              <a:rPr sz="1850" spc="10">
                <a:solidFill>
                  <a:srgbClr val="000000"/>
                </a:solidFill>
                <a:latin typeface="FangSong"/>
                <a:cs typeface="FangSong"/>
              </a:rPr>
              <a:t>１５、“大”</a:t>
            </a:r>
            <a:r>
              <a:rPr sz="1850" spc="4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50">
                <a:solidFill>
                  <a:srgbClr val="000000"/>
                </a:solidFill>
                <a:latin typeface="FangSong"/>
                <a:cs typeface="FangSong"/>
              </a:rPr>
              <a:t>头一族。称与对方有关的事物。如大伯：除了指伯父外，也可</a:t>
            </a:r>
          </a:p>
          <a:p>
            <a:pPr marL="0" marR="0">
              <a:lnSpc>
                <a:spcPts val="1847"/>
              </a:lnSpc>
              <a:spcBef>
                <a:spcPts val="866"/>
              </a:spcBef>
              <a:spcAft>
                <a:spcPct val="0"/>
              </a:spcAft>
            </a:pPr>
            <a:r>
              <a:rPr sz="1850">
                <a:solidFill>
                  <a:srgbClr val="000000"/>
                </a:solidFill>
                <a:latin typeface="FangSong"/>
                <a:cs typeface="FangSong"/>
              </a:rPr>
              <a:t>尊称年长的男人；大哥：可尊称与自己年龄相仿的男人；大姐：可尊称女性朋友或熟</a:t>
            </a:r>
          </a:p>
          <a:p>
            <a:pPr marL="0" marR="0">
              <a:lnSpc>
                <a:spcPts val="1847"/>
              </a:lnSpc>
              <a:spcBef>
                <a:spcPts val="866"/>
              </a:spcBef>
              <a:spcAft>
                <a:spcPct val="0"/>
              </a:spcAft>
            </a:pPr>
            <a:r>
              <a:rPr sz="1850">
                <a:solidFill>
                  <a:srgbClr val="000000"/>
                </a:solidFill>
                <a:latin typeface="FangSong"/>
                <a:cs typeface="FangSong"/>
              </a:rPr>
              <a:t>人；大妈、大娘：尊称年长的妇女；大爷：尊称年长的男子；大人（多用于书信）：</a:t>
            </a:r>
          </a:p>
          <a:p>
            <a:pPr marL="0" marR="0">
              <a:lnSpc>
                <a:spcPts val="1850"/>
              </a:lnSpc>
              <a:spcBef>
                <a:spcPts val="763"/>
              </a:spcBef>
              <a:spcAft>
                <a:spcPct val="0"/>
              </a:spcAft>
            </a:pPr>
            <a:r>
              <a:rPr sz="1850" spc="10">
                <a:solidFill>
                  <a:srgbClr val="000000"/>
                </a:solidFill>
                <a:latin typeface="FangSong"/>
                <a:cs typeface="FangSong"/>
              </a:rPr>
              <a:t>称长辈；大驾：称对方；大师（大师傅）：尊称和尚；大名：称对方的名字；大庆：</a:t>
            </a:r>
          </a:p>
          <a:p>
            <a:pPr marL="0" marR="0">
              <a:lnSpc>
                <a:spcPts val="1847"/>
              </a:lnSpc>
              <a:spcBef>
                <a:spcPts val="868"/>
              </a:spcBef>
              <a:spcAft>
                <a:spcPct val="0"/>
              </a:spcAft>
            </a:pPr>
            <a:r>
              <a:rPr sz="1850">
                <a:solidFill>
                  <a:srgbClr val="000000"/>
                </a:solidFill>
                <a:latin typeface="FangSong"/>
                <a:cs typeface="FangSong"/>
              </a:rPr>
              <a:t>称老年人的寿辰；大作：称对方的著作；大札：称对方的书信。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000865"/>
            <a:ext cx="10150177" cy="9254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1847"/>
              </a:lnSpc>
              <a:spcBef>
                <a:spcPct val="0"/>
              </a:spcBef>
              <a:spcAft>
                <a:spcPct val="0"/>
              </a:spcAft>
            </a:pPr>
            <a:r>
              <a:rPr sz="1850" spc="10">
                <a:solidFill>
                  <a:srgbClr val="000000"/>
                </a:solidFill>
                <a:latin typeface="FangSong"/>
                <a:cs typeface="FangSong"/>
              </a:rPr>
              <a:t>１６、“贤”</a:t>
            </a:r>
            <a:r>
              <a:rPr sz="1850" spc="4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50">
                <a:solidFill>
                  <a:srgbClr val="000000"/>
                </a:solidFill>
                <a:latin typeface="FangSong"/>
                <a:cs typeface="FangSong"/>
              </a:rPr>
              <a:t>头一族。用于平辈或晚辈。如贤弟：称自己的弟弟或比自己年</a:t>
            </a:r>
          </a:p>
          <a:p>
            <a:pPr marL="0" marR="0">
              <a:lnSpc>
                <a:spcPts val="1847"/>
              </a:lnSpc>
              <a:spcBef>
                <a:spcPts val="865"/>
              </a:spcBef>
              <a:spcAft>
                <a:spcPct val="0"/>
              </a:spcAft>
            </a:pPr>
            <a:r>
              <a:rPr sz="1850">
                <a:solidFill>
                  <a:srgbClr val="000000"/>
                </a:solidFill>
                <a:latin typeface="FangSong"/>
                <a:cs typeface="FangSong"/>
              </a:rPr>
              <a:t>龄小的男性；贤侄：称侄子。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4804393"/>
            <a:ext cx="10150177" cy="12637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1847"/>
              </a:lnSpc>
              <a:spcBef>
                <a:spcPct val="0"/>
              </a:spcBef>
              <a:spcAft>
                <a:spcPct val="0"/>
              </a:spcAft>
            </a:pPr>
            <a:r>
              <a:rPr sz="1850" spc="10">
                <a:solidFill>
                  <a:srgbClr val="000000"/>
                </a:solidFill>
                <a:latin typeface="FangSong"/>
                <a:cs typeface="FangSong"/>
              </a:rPr>
              <a:t>１７、“高”</a:t>
            </a:r>
            <a:r>
              <a:rPr sz="1850" spc="4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50">
                <a:solidFill>
                  <a:srgbClr val="000000"/>
                </a:solidFill>
                <a:latin typeface="FangSong"/>
                <a:cs typeface="FangSong"/>
              </a:rPr>
              <a:t>头一族。称别人的事物。如高见：高明的见解；高就：指人离</a:t>
            </a:r>
          </a:p>
          <a:p>
            <a:pPr marL="0" marR="0">
              <a:lnSpc>
                <a:spcPts val="1847"/>
              </a:lnSpc>
              <a:spcBef>
                <a:spcPts val="866"/>
              </a:spcBef>
              <a:spcAft>
                <a:spcPct val="0"/>
              </a:spcAft>
            </a:pPr>
            <a:r>
              <a:rPr sz="1850">
                <a:solidFill>
                  <a:srgbClr val="000000"/>
                </a:solidFill>
                <a:latin typeface="FangSong"/>
                <a:cs typeface="FangSong"/>
              </a:rPr>
              <a:t>开原来的职位就任较高的职位；高龄：称老人（多指六十岁以上）的年龄；高论：称</a:t>
            </a:r>
          </a:p>
          <a:p>
            <a:pPr marL="0" marR="0">
              <a:lnSpc>
                <a:spcPts val="1847"/>
              </a:lnSpc>
              <a:spcBef>
                <a:spcPts val="865"/>
              </a:spcBef>
              <a:spcAft>
                <a:spcPct val="0"/>
              </a:spcAft>
            </a:pPr>
            <a:r>
              <a:rPr sz="1850">
                <a:solidFill>
                  <a:srgbClr val="000000"/>
                </a:solidFill>
                <a:latin typeface="FangSong"/>
                <a:cs typeface="FangSong"/>
              </a:rPr>
              <a:t>别人的议论；高寿：用于问老人的年纪；高足：称呼别人的学生。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5945557"/>
            <a:ext cx="10292556" cy="12643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00099" marR="0">
              <a:lnSpc>
                <a:spcPts val="1850"/>
              </a:lnSpc>
              <a:spcBef>
                <a:spcPct val="0"/>
              </a:spcBef>
              <a:spcAft>
                <a:spcPct val="0"/>
              </a:spcAft>
            </a:pPr>
            <a:r>
              <a:rPr sz="1850" spc="11">
                <a:solidFill>
                  <a:srgbClr val="000000"/>
                </a:solidFill>
                <a:latin typeface="FangSong"/>
                <a:cs typeface="FangSong"/>
              </a:rPr>
              <a:t>１８、“贵”</a:t>
            </a:r>
            <a:r>
              <a:rPr sz="1850" spc="47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50" spc="10">
                <a:solidFill>
                  <a:srgbClr val="000000"/>
                </a:solidFill>
                <a:latin typeface="FangSong"/>
                <a:cs typeface="FangSong"/>
              </a:rPr>
              <a:t>头一族。称与对方有关的事物。如贵干：问人要做什么；贵庚：</a:t>
            </a:r>
          </a:p>
          <a:p>
            <a:pPr marL="0" marR="0">
              <a:lnSpc>
                <a:spcPts val="1847"/>
              </a:lnSpc>
              <a:spcBef>
                <a:spcPts val="818"/>
              </a:spcBef>
              <a:spcAft>
                <a:spcPct val="0"/>
              </a:spcAft>
            </a:pPr>
            <a:r>
              <a:rPr sz="1850">
                <a:solidFill>
                  <a:srgbClr val="000000"/>
                </a:solidFill>
                <a:latin typeface="FangSong"/>
                <a:cs typeface="FangSong"/>
              </a:rPr>
              <a:t>问人年龄；贵国：称对方国家；贵姓：问人姓；贵校：称对方学校；贵恙：称对方的</a:t>
            </a:r>
          </a:p>
          <a:p>
            <a:pPr marL="0" marR="0">
              <a:lnSpc>
                <a:spcPts val="1847"/>
              </a:lnSpc>
              <a:spcBef>
                <a:spcPts val="865"/>
              </a:spcBef>
              <a:spcAft>
                <a:spcPct val="0"/>
              </a:spcAft>
            </a:pPr>
            <a:r>
              <a:rPr sz="1850">
                <a:solidFill>
                  <a:srgbClr val="000000"/>
                </a:solidFill>
                <a:latin typeface="FangSong"/>
                <a:cs typeface="FangSong"/>
              </a:rPr>
              <a:t>病；贵子：称对方的儿子（含祝福之意）。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89130"/>
            <a:ext cx="10281417" cy="12453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１９、“恭”</a:t>
            </a:r>
            <a:r>
              <a:rPr sz="2000" spc="5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头一族。表示恭敬地对待对方。如恭贺：恭敬地祝贺；</a:t>
            </a:r>
          </a:p>
          <a:p>
            <a:pPr marL="0" marR="0">
              <a:lnSpc>
                <a:spcPts val="2006"/>
              </a:lnSpc>
              <a:spcBef>
                <a:spcPts val="39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恭候：恭敬地等候；恭请：恭敬地邀请；恭迎：恭敬地迎接；恭喜：祝贺对方的</a:t>
            </a:r>
          </a:p>
          <a:p>
            <a:pPr marL="0" marR="0">
              <a:lnSpc>
                <a:spcPts val="2004"/>
              </a:lnSpc>
              <a:spcBef>
                <a:spcPts val="398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喜事。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130276"/>
            <a:ext cx="10281417" cy="15502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9946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２０、“惠”字一族。用于对方对待自己的行动。如惠存：请保存（多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用于送人相片、书籍等纪念品时所题的上款）；惠顾：惠临（多用于商店对顾</a:t>
            </a:r>
          </a:p>
          <a:p>
            <a:pPr marL="0" marR="0">
              <a:lnSpc>
                <a:spcPts val="2006"/>
              </a:lnSpc>
              <a:spcBef>
                <a:spcPts val="39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客）；惠临：指对方到自己这里来；惠允：指对方允许自己（做某事）；惠赠：</a:t>
            </a:r>
          </a:p>
          <a:p>
            <a:pPr marL="0" marR="0">
              <a:lnSpc>
                <a:spcPts val="2004"/>
              </a:lnSpc>
              <a:spcBef>
                <a:spcPts val="398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指对方赠予（财物）。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477872"/>
            <a:ext cx="10150826" cy="9403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2900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２１、“宝”</a:t>
            </a:r>
            <a:r>
              <a:rPr sz="2000" spc="5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用于称呼对方的店铺等。例如：“宝地”，用于称对方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所在的地方；“宝号”，用于称呼对方的店铺或名字。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213703"/>
            <a:ext cx="10148152" cy="940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25956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２２、“光”</a:t>
            </a:r>
            <a:r>
              <a:rPr sz="2000" spc="5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表示光荣，用于对方来临。例如：“光临”，称宾客到</a:t>
            </a:r>
          </a:p>
          <a:p>
            <a:pPr marL="0" marR="0">
              <a:lnSpc>
                <a:spcPts val="2004"/>
              </a:lnSpc>
              <a:spcBef>
                <a:spcPts val="397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来；“光顾”，称客人到来，商家多用来欢迎顾客。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3950311"/>
            <a:ext cx="10574452" cy="15502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2900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２３、“奉”</a:t>
            </a:r>
            <a:r>
              <a:rPr sz="2000" spc="5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头一族。用于自己的举动涉及对方时。如奉达：告诉，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表达（多用于书信）；奉复：回复（多用于书信）；奉告：告诉；奉还：归还；</a:t>
            </a:r>
          </a:p>
          <a:p>
            <a:pPr marL="0" marR="0">
              <a:lnSpc>
                <a:spcPts val="2006"/>
              </a:lnSpc>
              <a:spcBef>
                <a:spcPts val="39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奉陪：陪伴或陪同做某事；奉劝：劝告；奉送：赠送；奉托：拜托；奉迎：迎接；</a:t>
            </a:r>
          </a:p>
          <a:p>
            <a:pPr marL="0" marR="0">
              <a:lnSpc>
                <a:spcPts val="2004"/>
              </a:lnSpc>
              <a:spcBef>
                <a:spcPts val="398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奉赠：赠送。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5297908"/>
            <a:ext cx="10299638" cy="1550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0132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２４、“某下”</a:t>
            </a:r>
            <a:r>
              <a:rPr sz="2000" spc="5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一族，表示对别人的敬称。例如殿下：对帝王的尊称；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阁下：称指有一定社会地位的人（多用于书信中，外交场合）；麾下：指将帅；</a:t>
            </a:r>
          </a:p>
          <a:p>
            <a:pPr marL="0" marR="0">
              <a:lnSpc>
                <a:spcPts val="2006"/>
              </a:lnSpc>
              <a:spcBef>
                <a:spcPts val="39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膝下：给父母或祖父母写信时，常在开头的称呼下面加“膝下”；“足下”尊称</a:t>
            </a:r>
          </a:p>
          <a:p>
            <a:pPr marL="0" marR="0">
              <a:lnSpc>
                <a:spcPts val="2004"/>
              </a:lnSpc>
              <a:spcBef>
                <a:spcPts val="398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朋友。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152010" y="133707"/>
            <a:ext cx="1961427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、谦称前缀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696317"/>
            <a:ext cx="10260162" cy="1133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１、“愚”</a:t>
            </a:r>
            <a:r>
              <a:rPr sz="2200" spc="57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头一族。用于自称的谦称。如</a:t>
            </a:r>
            <a:r>
              <a:rPr sz="2200" spc="15">
                <a:solidFill>
                  <a:srgbClr val="FF0000"/>
                </a:solidFill>
                <a:latin typeface="FangSong"/>
                <a:cs typeface="FangSong"/>
              </a:rPr>
              <a:t>愚兄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：向比自己年轻的</a:t>
            </a:r>
          </a:p>
          <a:p>
            <a:pPr marL="0" marR="0">
              <a:lnSpc>
                <a:spcPts val="2195"/>
              </a:lnSpc>
              <a:spcBef>
                <a:spcPts val="1235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人称自己；</a:t>
            </a:r>
            <a:r>
              <a:rPr sz="2200" spc="14">
                <a:solidFill>
                  <a:srgbClr val="FF0000"/>
                </a:solidFill>
                <a:latin typeface="FangSong"/>
                <a:cs typeface="FangSong"/>
              </a:rPr>
              <a:t>愚见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：称自己的见解。也可单独用“愚”谦称自己。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694275"/>
            <a:ext cx="10171214" cy="15703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62355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２、“家”</a:t>
            </a:r>
            <a:r>
              <a:rPr sz="2200" spc="57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头一族。用于对别人称自己的辈分高或年纪大的亲戚。</a:t>
            </a:r>
          </a:p>
          <a:p>
            <a:pPr marL="0" marR="0">
              <a:lnSpc>
                <a:spcPts val="2195"/>
              </a:lnSpc>
              <a:spcBef>
                <a:spcPts val="1239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如家父、家尊、家严、家君：称父亲；家母、家慈：称母亲；家兄：称</a:t>
            </a:r>
          </a:p>
          <a:p>
            <a:pPr marL="0" marR="0">
              <a:lnSpc>
                <a:spcPts val="2195"/>
              </a:lnSpc>
              <a:spcBef>
                <a:spcPts val="1286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兄长；家姐：称姐姐；家叔：称叔叔。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130264"/>
            <a:ext cx="10293896" cy="24423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9036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３、“小”</a:t>
            </a:r>
            <a:r>
              <a:rPr sz="2200" spc="56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头一族。谦称自己或与自己有关的人或事物。如小弟：</a:t>
            </a:r>
          </a:p>
          <a:p>
            <a:pPr marL="0" marR="0">
              <a:lnSpc>
                <a:spcPts val="2195"/>
              </a:lnSpc>
              <a:spcBef>
                <a:spcPts val="1238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男性在朋友或熟人之间的谦称自己；小儿：谦称自己的儿子；小女：谦</a:t>
            </a:r>
          </a:p>
          <a:p>
            <a:pPr marL="0" marR="0">
              <a:lnSpc>
                <a:spcPts val="2195"/>
              </a:lnSpc>
              <a:spcBef>
                <a:spcPts val="1285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称自己的女儿；小人：地位低的人自称；小生（多见于早期白话）：青</a:t>
            </a:r>
          </a:p>
          <a:p>
            <a:pPr marL="0" marR="0">
              <a:lnSpc>
                <a:spcPts val="2198"/>
              </a:lnSpc>
              <a:spcBef>
                <a:spcPts val="1233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年读书人自称；小可（多见于早期白话）：谦称自己；小店：谦称自己</a:t>
            </a:r>
          </a:p>
          <a:p>
            <a:pPr marL="0" marR="0">
              <a:lnSpc>
                <a:spcPts val="2195"/>
              </a:lnSpc>
              <a:spcBef>
                <a:spcPts val="1239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的商店。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5436922"/>
            <a:ext cx="10329347" cy="1570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23672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４、“敝”</a:t>
            </a:r>
            <a:r>
              <a:rPr sz="2200" spc="57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头一族。用于谦称自己或跟自己有关的事物。敝处：谦</a:t>
            </a:r>
          </a:p>
          <a:p>
            <a:pPr marL="0" marR="0">
              <a:lnSpc>
                <a:spcPts val="2198"/>
              </a:lnSpc>
              <a:spcBef>
                <a:spcPts val="1233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称自己的房屋、处所；如敝人：谦称自己；敝校：谦称自己所在的学校；</a:t>
            </a:r>
          </a:p>
          <a:p>
            <a:pPr marL="0" marR="0">
              <a:lnSpc>
                <a:spcPts val="2195"/>
              </a:lnSpc>
              <a:spcBef>
                <a:spcPts val="1288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敝姓：谦称自己的姓。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06144" y="101322"/>
            <a:ext cx="5578561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５、“浅”头较少，如浅见：浅显的见解。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593828"/>
            <a:ext cx="10010021" cy="10012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６、“鄙”</a:t>
            </a:r>
            <a:r>
              <a:rPr sz="2000" spc="4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头一族。用于谦称自己或跟自己有关的事物。如鄙人：谦</a:t>
            </a:r>
          </a:p>
          <a:p>
            <a:pPr marL="0" marR="0">
              <a:lnSpc>
                <a:spcPts val="2004"/>
              </a:lnSpc>
              <a:spcBef>
                <a:spcPts val="87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称自己；鄙意：谦称自己的意见；鄙见：谦称自己的见解。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453364"/>
            <a:ext cx="10010021" cy="1001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７、“舍”</a:t>
            </a:r>
            <a:r>
              <a:rPr sz="2000" spc="4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头一族。用于对别人称自己的辈分低或年纪小的亲戚。如</a:t>
            </a:r>
          </a:p>
          <a:p>
            <a:pPr marL="0" marR="0">
              <a:lnSpc>
                <a:spcPts val="2006"/>
              </a:lnSpc>
              <a:spcBef>
                <a:spcPts val="87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舍弟：称弟弟；舍妹：称妹妹；舍侄：称侄子；舍亲：称亲戚。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311757"/>
            <a:ext cx="10279068" cy="13670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８、“老”</a:t>
            </a:r>
            <a:r>
              <a:rPr sz="2000" spc="4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头一族。用于谦称自己或与自己有关的事物。如老粗：谦</a:t>
            </a:r>
          </a:p>
          <a:p>
            <a:pPr marL="0" marR="0">
              <a:lnSpc>
                <a:spcPts val="2004"/>
              </a:lnSpc>
              <a:spcBef>
                <a:spcPts val="87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称自己没有文化；老朽：老年人谦称自己；老脸：年老人指自己的面子；老身：</a:t>
            </a:r>
          </a:p>
          <a:p>
            <a:pPr marL="0" marR="0">
              <a:lnSpc>
                <a:spcPts val="2004"/>
              </a:lnSpc>
              <a:spcBef>
                <a:spcPts val="876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老年妇女谦称自己。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3535783"/>
            <a:ext cx="10304705" cy="10012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0132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９、“贱”头较少，称有关自己的事物。（您）贵姓？贱姓王。</a:t>
            </a:r>
            <a:r>
              <a:rPr sz="2000" spc="55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贱妾：</a:t>
            </a:r>
          </a:p>
          <a:p>
            <a:pPr marL="0" marR="0">
              <a:lnSpc>
                <a:spcPts val="2004"/>
              </a:lnSpc>
              <a:spcBef>
                <a:spcPts val="87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文言诗词里妇女的自称；贱息：自己的儿子。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006144" y="4395319"/>
            <a:ext cx="6166856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１０、“寒”头较少，寒舍：对人称自己的家。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4887952"/>
            <a:ext cx="10016752" cy="10012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１１、“拙”</a:t>
            </a:r>
            <a:r>
              <a:rPr sz="2000" spc="5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头一族。用于称自己的（文章见解等）。如拙笔：谦称</a:t>
            </a:r>
          </a:p>
          <a:p>
            <a:pPr marL="0" marR="0">
              <a:lnSpc>
                <a:spcPts val="2004"/>
              </a:lnSpc>
              <a:spcBef>
                <a:spcPts val="87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自己的文字或书画；拙见：称自己的见解；拙著（拙作）：称自己的作品。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006144" y="5745913"/>
            <a:ext cx="5144144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１２、“陋”</a:t>
            </a:r>
            <a:r>
              <a:rPr sz="2000" spc="5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头较少，如陋见：浅见。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51913"/>
            <a:ext cx="10116356" cy="7518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121968" marR="0">
              <a:lnSpc>
                <a:spcPts val="1598"/>
              </a:lnSpc>
              <a:spcBef>
                <a:spcPct val="0"/>
              </a:spcBef>
              <a:spcAft>
                <a:spcPct val="0"/>
              </a:spcAft>
            </a:pP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１３、“不”</a:t>
            </a:r>
            <a:r>
              <a:rPr sz="1600" spc="4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头一族。不才：没有才能；不敢当：表示承担不起（对方的招待、夸奖</a:t>
            </a:r>
          </a:p>
          <a:p>
            <a:pPr marL="0" marR="0">
              <a:lnSpc>
                <a:spcPts val="1596"/>
              </a:lnSpc>
              <a:spcBef>
                <a:spcPts val="326"/>
              </a:spcBef>
              <a:spcAft>
                <a:spcPct val="0"/>
              </a:spcAft>
            </a:pP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等）；不敏：不聪明（表示自谦）；不佞：没有才能；不肖：品行不好（多用于子弟）。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66601"/>
            <a:ext cx="10114360" cy="751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1596"/>
              </a:lnSpc>
              <a:spcBef>
                <a:spcPct val="0"/>
              </a:spcBef>
              <a:spcAft>
                <a:spcPct val="0"/>
              </a:spcAft>
            </a:pPr>
            <a:r>
              <a:rPr sz="1600" spc="12">
                <a:solidFill>
                  <a:srgbClr val="000000"/>
                </a:solidFill>
                <a:latin typeface="FangSong"/>
                <a:cs typeface="FangSong"/>
              </a:rPr>
              <a:t>１４“敢”</a:t>
            </a:r>
            <a:r>
              <a:rPr sz="1600" spc="4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头一族。表示冒昧地请求别人。如敢问：用于问对方问题；敢请：用于请求</a:t>
            </a:r>
          </a:p>
          <a:p>
            <a:pPr marL="0" marR="0">
              <a:lnSpc>
                <a:spcPts val="1596"/>
              </a:lnSpc>
              <a:spcBef>
                <a:spcPts val="323"/>
              </a:spcBef>
              <a:spcAft>
                <a:spcPct val="0"/>
              </a:spcAft>
            </a:pP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对方做某事；敢烦：用于麻烦对方做某事。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06144" y="1682297"/>
            <a:ext cx="4705970" cy="8782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596"/>
              </a:lnSpc>
              <a:spcBef>
                <a:spcPct val="0"/>
              </a:spcBef>
              <a:spcAft>
                <a:spcPct val="0"/>
              </a:spcAft>
            </a:pP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１５、“管”头较少。如管见：浅陋的见识。</a:t>
            </a:r>
          </a:p>
          <a:p>
            <a:pPr marL="0" marR="0">
              <a:lnSpc>
                <a:spcPts val="1596"/>
              </a:lnSpc>
              <a:spcBef>
                <a:spcPts val="1323"/>
              </a:spcBef>
              <a:spcAft>
                <a:spcPct val="0"/>
              </a:spcAft>
            </a:pP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１６、妾：古时女子谦称自己。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423342"/>
            <a:ext cx="10230754" cy="995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1596"/>
              </a:lnSpc>
              <a:spcBef>
                <a:spcPct val="0"/>
              </a:spcBef>
              <a:spcAft>
                <a:spcPct val="0"/>
              </a:spcAft>
            </a:pP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１７、“劳”头一族，请别人做事所用的客气话。劳驾：请别人做事或让路。劳步：用于</a:t>
            </a:r>
          </a:p>
          <a:p>
            <a:pPr marL="0" marR="0">
              <a:lnSpc>
                <a:spcPts val="1596"/>
              </a:lnSpc>
              <a:spcBef>
                <a:spcPts val="324"/>
              </a:spcBef>
              <a:spcAft>
                <a:spcPct val="0"/>
              </a:spcAft>
            </a:pP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谢人来访；劳动：烦劳，烦；劳累：让人受累（用于请别人帮忙做事）劳神：（用于请别人帮忙做</a:t>
            </a:r>
          </a:p>
          <a:p>
            <a:pPr marL="0" marR="0">
              <a:lnSpc>
                <a:spcPts val="1596"/>
              </a:lnSpc>
              <a:spcBef>
                <a:spcPts val="323"/>
              </a:spcBef>
              <a:spcAft>
                <a:spcPct val="0"/>
              </a:spcAft>
            </a:pP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事）费精神。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06144" y="3283132"/>
            <a:ext cx="4942329" cy="877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596"/>
              </a:lnSpc>
              <a:spcBef>
                <a:spcPct val="0"/>
              </a:spcBef>
              <a:spcAft>
                <a:spcPct val="0"/>
              </a:spcAft>
            </a:pP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１８、寡人，本来是君王的谦称，即寡德之人。</a:t>
            </a:r>
          </a:p>
          <a:p>
            <a:pPr marL="0" marR="0">
              <a:lnSpc>
                <a:spcPts val="1596"/>
              </a:lnSpc>
              <a:spcBef>
                <a:spcPts val="1320"/>
              </a:spcBef>
              <a:spcAft>
                <a:spcPct val="0"/>
              </a:spcAft>
            </a:pP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１９、奴：青年女子自称。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006144" y="4023796"/>
            <a:ext cx="3057983" cy="507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596"/>
              </a:lnSpc>
              <a:spcBef>
                <a:spcPct val="0"/>
              </a:spcBef>
              <a:spcAft>
                <a:spcPct val="0"/>
              </a:spcAft>
            </a:pP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２０、犬子：称自己的儿子。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4395652"/>
            <a:ext cx="10230754" cy="7513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1596"/>
              </a:lnSpc>
              <a:spcBef>
                <a:spcPct val="0"/>
              </a:spcBef>
              <a:spcAft>
                <a:spcPct val="0"/>
              </a:spcAft>
            </a:pP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２１、“过”用于评价别人对自己的行为。例如：“过奖”，意思是过分的表扬或夸奖，</a:t>
            </a:r>
          </a:p>
          <a:p>
            <a:pPr marL="0" marR="0">
              <a:lnSpc>
                <a:spcPts val="1598"/>
              </a:lnSpc>
              <a:spcBef>
                <a:spcPts val="321"/>
              </a:spcBef>
              <a:spcAft>
                <a:spcPct val="0"/>
              </a:spcAft>
            </a:pP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用于对方赞扬自己时；“过誉”，意思是过分的称赞，用于对方称赞自己时。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39" y="5010205"/>
            <a:ext cx="10476543" cy="9951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09955" marR="0">
              <a:lnSpc>
                <a:spcPts val="1596"/>
              </a:lnSpc>
              <a:spcBef>
                <a:spcPct val="0"/>
              </a:spcBef>
              <a:spcAft>
                <a:spcPct val="0"/>
              </a:spcAft>
            </a:pP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２２、“薄”</a:t>
            </a:r>
            <a:r>
              <a:rPr sz="1600" spc="4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用于称呼和自己有关的事物。例如：“薄酒”，意思是味淡的酒，常用于待客时；</a:t>
            </a:r>
          </a:p>
          <a:p>
            <a:pPr marL="0" marR="0">
              <a:lnSpc>
                <a:spcPts val="1596"/>
              </a:lnSpc>
              <a:spcBef>
                <a:spcPts val="323"/>
              </a:spcBef>
              <a:spcAft>
                <a:spcPct val="0"/>
              </a:spcAft>
            </a:pP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“薄礼”，意思是不丰厚的礼物，多用来谦称自己送的礼物；“薄面”，为人求情时谦称自己的面</a:t>
            </a:r>
          </a:p>
          <a:p>
            <a:pPr marL="0" marR="0">
              <a:lnSpc>
                <a:spcPts val="1596"/>
              </a:lnSpc>
              <a:spcBef>
                <a:spcPts val="323"/>
              </a:spcBef>
              <a:spcAft>
                <a:spcPct val="0"/>
              </a:spcAft>
            </a:pPr>
            <a:r>
              <a:rPr sz="1600" spc="20">
                <a:solidFill>
                  <a:srgbClr val="000000"/>
                </a:solidFill>
                <a:latin typeface="FangSong"/>
                <a:cs typeface="FangSong"/>
              </a:rPr>
              <a:t>子。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006144" y="5868166"/>
            <a:ext cx="7885671" cy="507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596"/>
              </a:lnSpc>
              <a:spcBef>
                <a:spcPct val="0"/>
              </a:spcBef>
              <a:spcAft>
                <a:spcPct val="0"/>
              </a:spcAft>
            </a:pP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２３、“刍”</a:t>
            </a:r>
            <a:r>
              <a:rPr sz="1600" spc="4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用于称呼自己的见解等。例如：“刍议”用于称自己的议论。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228210" y="158639"/>
            <a:ext cx="1607820" cy="571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1、客套语：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708128"/>
            <a:ext cx="10578996" cy="65803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鼎力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：大力（表示于请托或感谢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只用于别人对自己）；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包涵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：请人原</a:t>
            </a:r>
          </a:p>
          <a:p>
            <a:pPr marL="0" marR="0">
              <a:lnSpc>
                <a:spcPts val="2004"/>
              </a:lnSpc>
              <a:spcBef>
                <a:spcPts val="159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谅；</a:t>
            </a:r>
            <a:r>
              <a:rPr sz="2000" spc="17">
                <a:solidFill>
                  <a:srgbClr val="FF0000"/>
                </a:solidFill>
                <a:latin typeface="FangSong"/>
                <a:cs typeface="FangSong"/>
              </a:rPr>
              <a:t>斧正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：请人改文章；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留步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（用于主人送客时客人请主人不要送）：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止步</a:t>
            </a: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；雅</a:t>
            </a:r>
          </a:p>
          <a:p>
            <a:pPr marL="0" marR="0">
              <a:lnSpc>
                <a:spcPts val="2004"/>
              </a:lnSpc>
              <a:spcBef>
                <a:spcPts val="159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正（用于请人批评自己的作品或意见）：指出错误，使之改正；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赐教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：给予指教；</a:t>
            </a:r>
          </a:p>
          <a:p>
            <a:pPr marL="0" marR="0">
              <a:lnSpc>
                <a:spcPts val="2004"/>
              </a:lnSpc>
              <a:spcBef>
                <a:spcPts val="1598"/>
              </a:spcBef>
              <a:spcAft>
                <a:spcPct val="0"/>
              </a:spcAft>
            </a:pP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久仰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（多用于初次见面）：仰慕已久；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璧还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：归还物品，等等。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“费神”“费心”</a:t>
            </a:r>
          </a:p>
          <a:p>
            <a:pPr marL="0" marR="0">
              <a:lnSpc>
                <a:spcPts val="2004"/>
              </a:lnSpc>
              <a:spcBef>
                <a:spcPts val="159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意思是耗费心神、精神，多用于请托或致谢时；“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借光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”</a:t>
            </a:r>
            <a:r>
              <a:rPr sz="2000" spc="5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用于请别人给自己方</a:t>
            </a:r>
          </a:p>
          <a:p>
            <a:pPr marL="0" marR="0">
              <a:lnSpc>
                <a:spcPts val="2004"/>
              </a:lnSpc>
              <a:spcBef>
                <a:spcPts val="1595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便或向人询问时；“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屈就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”</a:t>
            </a:r>
            <a:r>
              <a:rPr sz="2000" spc="5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用于请求别人担任职务；“</a:t>
            </a:r>
            <a:r>
              <a:rPr sz="2000" spc="18">
                <a:solidFill>
                  <a:srgbClr val="FF0000"/>
                </a:solidFill>
                <a:latin typeface="FangSong"/>
                <a:cs typeface="FangSong"/>
              </a:rPr>
              <a:t>屈尊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”</a:t>
            </a:r>
            <a:r>
              <a:rPr sz="2000" spc="5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意思是降低身份</a:t>
            </a:r>
          </a:p>
          <a:p>
            <a:pPr marL="0" marR="0">
              <a:lnSpc>
                <a:spcPts val="2004"/>
              </a:lnSpc>
              <a:spcBef>
                <a:spcPts val="1597"/>
              </a:spcBef>
              <a:spcAft>
                <a:spcPct val="0"/>
              </a:spcAft>
            </a:pP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俯就；“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赏光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”</a:t>
            </a:r>
            <a:r>
              <a:rPr sz="2000" spc="5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用于请对方接受自己的邀请；“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赏脸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”</a:t>
            </a:r>
            <a:r>
              <a:rPr sz="2000" spc="5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用于请对方接受自己的</a:t>
            </a:r>
          </a:p>
          <a:p>
            <a:pPr marL="0" marR="0">
              <a:lnSpc>
                <a:spcPts val="2004"/>
              </a:lnSpc>
              <a:spcBef>
                <a:spcPts val="159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要求或赠品；“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失敬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”</a:t>
            </a:r>
            <a:r>
              <a:rPr sz="2000" spc="5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向对方表示歉意，责备自己礼貌不周；“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失陪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”</a:t>
            </a:r>
            <a:r>
              <a:rPr sz="2000" spc="5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表示不</a:t>
            </a:r>
          </a:p>
          <a:p>
            <a:pPr marL="0" marR="0">
              <a:lnSpc>
                <a:spcPts val="2004"/>
              </a:lnSpc>
              <a:spcBef>
                <a:spcPts val="159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能陪伴对方；“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失迎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”</a:t>
            </a:r>
            <a:r>
              <a:rPr sz="2000" spc="5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因没有亲自迎接客人而向对方表示歉意；“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心领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”</a:t>
            </a:r>
            <a:r>
              <a:rPr sz="2000" spc="5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用于</a:t>
            </a:r>
          </a:p>
          <a:p>
            <a:pPr marL="0" marR="0">
              <a:lnSpc>
                <a:spcPts val="2004"/>
              </a:lnSpc>
              <a:spcBef>
                <a:spcPts val="1598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辞谢别人的馈赠或酒食招待；“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幸会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”</a:t>
            </a:r>
            <a:r>
              <a:rPr sz="2000" spc="5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表示跟对方见面很荣幸。“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献丑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”</a:t>
            </a:r>
            <a:r>
              <a:rPr sz="2000" spc="5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常用</a:t>
            </a:r>
          </a:p>
          <a:p>
            <a:pPr marL="0" marR="0">
              <a:lnSpc>
                <a:spcPts val="2004"/>
              </a:lnSpc>
              <a:spcBef>
                <a:spcPts val="159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于表演技能或写作的时候，表示自己能力不济却敢于表现。“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冒昧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”</a:t>
            </a:r>
            <a:r>
              <a:rPr sz="2000" spc="5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表示（言</a:t>
            </a:r>
          </a:p>
          <a:p>
            <a:pPr marL="0" marR="0">
              <a:lnSpc>
                <a:spcPts val="2004"/>
              </a:lnSpc>
              <a:spcBef>
                <a:spcPts val="159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行）不顾地位、能力、场合是否适宜。“</a:t>
            </a:r>
            <a:r>
              <a:rPr sz="2000" spc="17">
                <a:solidFill>
                  <a:srgbClr val="FF0000"/>
                </a:solidFill>
                <a:latin typeface="FangSong"/>
                <a:cs typeface="FangSong"/>
              </a:rPr>
              <a:t>见笑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”</a:t>
            </a:r>
            <a:r>
              <a:rPr sz="2000" spc="5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表示（自己的言行）被人笑话。</a:t>
            </a:r>
          </a:p>
          <a:p>
            <a:pPr marL="0" marR="0">
              <a:lnSpc>
                <a:spcPts val="2004"/>
              </a:lnSpc>
              <a:spcBef>
                <a:spcPts val="1598"/>
              </a:spcBef>
              <a:spcAft>
                <a:spcPct val="0"/>
              </a:spcAft>
            </a:pP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借重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：指借用其他人的力量，多用做敬辞</a:t>
            </a:r>
            <a:r>
              <a:rPr sz="2000" spc="254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觐见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：（书）朝见（君主）</a:t>
            </a:r>
            <a:r>
              <a:rPr sz="2000" spc="5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7">
                <a:solidFill>
                  <a:srgbClr val="FF0000"/>
                </a:solidFill>
                <a:latin typeface="FangSong"/>
                <a:cs typeface="FangSong"/>
              </a:rPr>
              <a:t>拨冗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：</a:t>
            </a:r>
          </a:p>
          <a:p>
            <a:pPr marL="0" marR="0">
              <a:lnSpc>
                <a:spcPts val="2004"/>
              </a:lnSpc>
              <a:spcBef>
                <a:spcPts val="159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推开繁忙的事务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抽出时间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常用于对领导的期望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47042"/>
            <a:ext cx="10582551" cy="66111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43127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7">
                <a:solidFill>
                  <a:srgbClr val="FF0000"/>
                </a:solidFill>
                <a:latin typeface="FangSong"/>
                <a:cs typeface="FangSong"/>
              </a:rPr>
              <a:t>金兰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：可用做结拜为兄弟姐妹的代称，如“义结金兰”。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进见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：前去会见，</a:t>
            </a:r>
          </a:p>
          <a:p>
            <a:pPr marL="0" marR="0">
              <a:lnSpc>
                <a:spcPts val="2004"/>
              </a:lnSpc>
              <a:spcBef>
                <a:spcPts val="1358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（多指见首长）。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进言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：向人提意见（尊敬或客气的口气），如“向您进一言”、</a:t>
            </a:r>
          </a:p>
          <a:p>
            <a:pPr marL="0" marR="0">
              <a:lnSpc>
                <a:spcPts val="2004"/>
              </a:lnSpc>
              <a:spcBef>
                <a:spcPts val="130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“大胆进言”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晋见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：即进见。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台端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：敬辞，旧时称对方，（多用于机关、团体等</a:t>
            </a:r>
          </a:p>
          <a:p>
            <a:pPr marL="0" marR="0">
              <a:lnSpc>
                <a:spcPts val="2004"/>
              </a:lnSpc>
              <a:spcBef>
                <a:spcPts val="1356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给个人的函件）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台甫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：敬辞，旧时用于问人的表字。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托福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：客套话，依赖别人的</a:t>
            </a:r>
          </a:p>
          <a:p>
            <a:pPr marL="0" marR="0">
              <a:lnSpc>
                <a:spcPts val="2004"/>
              </a:lnSpc>
              <a:spcBef>
                <a:spcPts val="1309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富气使自己幸运。“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欠安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”一词用作婉辞,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称人生病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不能用于自己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台驾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：敬辞，</a:t>
            </a:r>
          </a:p>
          <a:p>
            <a:pPr marL="0" marR="0">
              <a:lnSpc>
                <a:spcPts val="2004"/>
              </a:lnSpc>
              <a:spcBef>
                <a:spcPts val="1356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旧称对方台鉴：旧时书信套语，用在开头的称呼之后，表示请对方看信。</a:t>
            </a:r>
            <a:r>
              <a:rPr sz="2000" spc="17">
                <a:solidFill>
                  <a:srgbClr val="FF0000"/>
                </a:solidFill>
                <a:latin typeface="FangSong"/>
                <a:cs typeface="FangSong"/>
              </a:rPr>
              <a:t>驾临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：</a:t>
            </a:r>
          </a:p>
          <a:p>
            <a:pPr marL="0" marR="0">
              <a:lnSpc>
                <a:spcPts val="2004"/>
              </a:lnSpc>
              <a:spcBef>
                <a:spcPts val="1356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敬辞，称对方到来。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劳步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：敬辞，用于谢别人来访。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劳驾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：客套话，用于请别人</a:t>
            </a:r>
          </a:p>
          <a:p>
            <a:pPr marL="0" marR="0">
              <a:lnSpc>
                <a:spcPts val="2006"/>
              </a:lnSpc>
              <a:spcBef>
                <a:spcPts val="1303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做事或让路。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留步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：客套话，用于主人送客时，客人请主人不要送出去。</a:t>
            </a:r>
            <a:r>
              <a:rPr sz="2000" spc="17">
                <a:solidFill>
                  <a:srgbClr val="FF0000"/>
                </a:solidFill>
                <a:latin typeface="FangSong"/>
                <a:cs typeface="FangSong"/>
              </a:rPr>
              <a:t>名讳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：</a:t>
            </a:r>
          </a:p>
          <a:p>
            <a:pPr marL="0" marR="0">
              <a:lnSpc>
                <a:spcPts val="2004"/>
              </a:lnSpc>
              <a:spcBef>
                <a:spcPts val="1357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旧时指尊长或所尊敬的人的名字。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赏脸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：客套话，用于请对方接受自己的要求或</a:t>
            </a:r>
          </a:p>
          <a:p>
            <a:pPr marL="0" marR="0">
              <a:lnSpc>
                <a:spcPts val="2004"/>
              </a:lnSpc>
              <a:spcBef>
                <a:spcPts val="1356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赠品。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垂问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：敬辞，表示别人（多指长辈或上级）对自己的询问。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垂爱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：（书）</a:t>
            </a:r>
          </a:p>
          <a:p>
            <a:pPr marL="0" marR="0">
              <a:lnSpc>
                <a:spcPts val="2004"/>
              </a:lnSpc>
              <a:spcBef>
                <a:spcPts val="130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敬辞，称对方（多指长辈或上级）对自己的爱护（多用于书信）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久违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：客套话，</a:t>
            </a:r>
          </a:p>
          <a:p>
            <a:pPr marL="0" marR="0">
              <a:lnSpc>
                <a:spcPts val="2004"/>
              </a:lnSpc>
              <a:spcBef>
                <a:spcPts val="1359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好久没见。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久仰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：客套话，仰慕已久（初次见面时说）</a:t>
            </a:r>
            <a:r>
              <a:rPr sz="2000" spc="18">
                <a:solidFill>
                  <a:srgbClr val="FF0000"/>
                </a:solidFill>
                <a:latin typeface="FangSong"/>
                <a:cs typeface="FangSong"/>
              </a:rPr>
              <a:t>伉丽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：（书）夫妻，如伉</a:t>
            </a:r>
          </a:p>
          <a:p>
            <a:pPr marL="0" marR="0">
              <a:lnSpc>
                <a:spcPts val="2004"/>
              </a:lnSpc>
              <a:spcBef>
                <a:spcPts val="1306"/>
              </a:spcBef>
              <a:spcAft>
                <a:spcPct val="0"/>
              </a:spcAft>
            </a:pP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丽之情。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惠赠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：敬辞，指对方赠予（财物）。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惠允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：敬辞，指对方允许自己做某</a:t>
            </a:r>
          </a:p>
          <a:p>
            <a:pPr marL="0" marR="0">
              <a:lnSpc>
                <a:spcPts val="2004"/>
              </a:lnSpc>
              <a:spcBef>
                <a:spcPts val="135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事。</a:t>
            </a:r>
            <a:r>
              <a:rPr sz="2000" spc="17">
                <a:solidFill>
                  <a:srgbClr val="FF0000"/>
                </a:solidFill>
                <a:latin typeface="FangSong"/>
                <a:cs typeface="FangSong"/>
              </a:rPr>
              <a:t>见教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：客套话，指教（我），如“有何见教”。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见谅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：客套话，表示请人谅</a:t>
            </a:r>
          </a:p>
          <a:p>
            <a:pPr marL="0" marR="0">
              <a:lnSpc>
                <a:spcPts val="2004"/>
              </a:lnSpc>
              <a:spcBef>
                <a:spcPts val="1358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解。</a:t>
            </a:r>
            <a:r>
              <a:rPr sz="2000" spc="17">
                <a:solidFill>
                  <a:srgbClr val="FF0000"/>
                </a:solidFill>
                <a:latin typeface="FangSong"/>
                <a:cs typeface="FangSong"/>
              </a:rPr>
              <a:t>卫冕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：指竞赛中保住上次获得的冠军称号。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06144" y="78057"/>
            <a:ext cx="5488282" cy="36204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716098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亲友间礼貌称呼</a:t>
            </a:r>
          </a:p>
          <a:p>
            <a:pPr marL="0" marR="0">
              <a:lnSpc>
                <a:spcPts val="2195"/>
              </a:lnSpc>
              <a:spcBef>
                <a:spcPts val="1609"/>
              </a:spcBef>
              <a:spcAft>
                <a:spcPct val="0"/>
              </a:spcAft>
            </a:pPr>
            <a:r>
              <a:rPr sz="2200" spc="14">
                <a:solidFill>
                  <a:srgbClr val="FF0000"/>
                </a:solidFill>
                <a:latin typeface="FangSong"/>
                <a:cs typeface="FangSong"/>
              </a:rPr>
              <a:t>父母同称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高堂、椿萱、双亲、膝下。</a:t>
            </a:r>
          </a:p>
          <a:p>
            <a:pPr marL="0" marR="0">
              <a:lnSpc>
                <a:spcPts val="2195"/>
              </a:lnSpc>
              <a:spcBef>
                <a:spcPts val="1704"/>
              </a:spcBef>
              <a:spcAft>
                <a:spcPct val="0"/>
              </a:spcAft>
            </a:pPr>
            <a:r>
              <a:rPr sz="2200" spc="14">
                <a:solidFill>
                  <a:srgbClr val="FF0000"/>
                </a:solidFill>
                <a:latin typeface="FangSong"/>
                <a:cs typeface="FangSong"/>
              </a:rPr>
              <a:t>父母单称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家父、家严；家母、家慈。</a:t>
            </a:r>
          </a:p>
          <a:p>
            <a:pPr marL="0" marR="0">
              <a:lnSpc>
                <a:spcPts val="2195"/>
              </a:lnSpc>
              <a:spcBef>
                <a:spcPts val="1715"/>
              </a:spcBef>
              <a:spcAft>
                <a:spcPct val="0"/>
              </a:spcAft>
            </a:pPr>
            <a:r>
              <a:rPr sz="2200" spc="14">
                <a:solidFill>
                  <a:srgbClr val="FF0000"/>
                </a:solidFill>
                <a:latin typeface="FangSong"/>
                <a:cs typeface="FangSong"/>
              </a:rPr>
              <a:t>父去世称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：先父、先严、先考。</a:t>
            </a:r>
          </a:p>
          <a:p>
            <a:pPr marL="0" marR="0">
              <a:lnSpc>
                <a:spcPts val="2195"/>
              </a:lnSpc>
              <a:spcBef>
                <a:spcPts val="1706"/>
              </a:spcBef>
              <a:spcAft>
                <a:spcPct val="0"/>
              </a:spcAft>
            </a:pPr>
            <a:r>
              <a:rPr sz="2200" spc="14">
                <a:solidFill>
                  <a:srgbClr val="FF0000"/>
                </a:solidFill>
                <a:latin typeface="FangSong"/>
                <a:cs typeface="FangSong"/>
              </a:rPr>
              <a:t>母去世称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：先母、先慈、先妣。</a:t>
            </a:r>
          </a:p>
          <a:p>
            <a:pPr marL="0" marR="0">
              <a:lnSpc>
                <a:spcPts val="2195"/>
              </a:lnSpc>
              <a:spcBef>
                <a:spcPts val="1704"/>
              </a:spcBef>
              <a:spcAft>
                <a:spcPct val="0"/>
              </a:spcAft>
            </a:pPr>
            <a:r>
              <a:rPr sz="2200" spc="12">
                <a:solidFill>
                  <a:srgbClr val="FF0000"/>
                </a:solidFill>
                <a:latin typeface="FangSong"/>
                <a:cs typeface="FangSong"/>
              </a:rPr>
              <a:t>兄弟姐妹称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家兄、家弟、舍姐、舍妹。</a:t>
            </a:r>
          </a:p>
          <a:p>
            <a:pPr marL="0" marR="0">
              <a:lnSpc>
                <a:spcPts val="2198"/>
              </a:lnSpc>
              <a:spcBef>
                <a:spcPts val="1713"/>
              </a:spcBef>
              <a:spcAft>
                <a:spcPct val="0"/>
              </a:spcAft>
            </a:pPr>
            <a:r>
              <a:rPr sz="2200" spc="14">
                <a:solidFill>
                  <a:srgbClr val="FF0000"/>
                </a:solidFill>
                <a:latin typeface="FangSong"/>
                <a:cs typeface="FangSong"/>
              </a:rPr>
              <a:t>兄弟代称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昆仲、手足。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06144" y="3504159"/>
            <a:ext cx="3873151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FF0000"/>
                </a:solidFill>
                <a:latin typeface="FangSong"/>
                <a:cs typeface="FangSong"/>
              </a:rPr>
              <a:t>夫妻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称伉俪、配偶、伴侣。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06144" y="3999459"/>
            <a:ext cx="5810291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2">
                <a:solidFill>
                  <a:srgbClr val="FF0000"/>
                </a:solidFill>
                <a:latin typeface="FangSong"/>
                <a:cs typeface="FangSong"/>
              </a:rPr>
              <a:t>同辈去世称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：亡兄、亡弟、亡妹、亡妻。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496022"/>
            <a:ext cx="10017920" cy="18050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2">
                <a:solidFill>
                  <a:srgbClr val="FF0000"/>
                </a:solidFill>
                <a:latin typeface="FangSong"/>
                <a:cs typeface="FangSong"/>
              </a:rPr>
              <a:t>别人父母称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：令尊、令堂。</a:t>
            </a:r>
            <a:r>
              <a:rPr sz="2200" spc="12">
                <a:solidFill>
                  <a:srgbClr val="FF0000"/>
                </a:solidFill>
                <a:latin typeface="FangSong"/>
                <a:cs typeface="FangSong"/>
              </a:rPr>
              <a:t>别人兄妹称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：令兄、令妹。</a:t>
            </a:r>
            <a:r>
              <a:rPr sz="2200" spc="12">
                <a:solidFill>
                  <a:srgbClr val="FF0000"/>
                </a:solidFill>
                <a:latin typeface="FangSong"/>
                <a:cs typeface="FangSong"/>
              </a:rPr>
              <a:t>别人儿女称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：令</a:t>
            </a:r>
          </a:p>
          <a:p>
            <a:pPr marL="0" marR="0">
              <a:lnSpc>
                <a:spcPts val="2195"/>
              </a:lnSpc>
              <a:spcBef>
                <a:spcPts val="710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郎、令媛。</a:t>
            </a:r>
            <a:r>
              <a:rPr sz="2200" spc="11">
                <a:solidFill>
                  <a:srgbClr val="FF0000"/>
                </a:solidFill>
                <a:latin typeface="FangSong"/>
                <a:cs typeface="FangSong"/>
              </a:rPr>
              <a:t>妻父称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：丈人、岳父、泰山。</a:t>
            </a:r>
            <a:r>
              <a:rPr sz="2200" spc="12">
                <a:solidFill>
                  <a:srgbClr val="FF0000"/>
                </a:solidFill>
                <a:latin typeface="FangSong"/>
                <a:cs typeface="FangSong"/>
              </a:rPr>
              <a:t>别人家庭称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：府上、尊府。</a:t>
            </a:r>
            <a:r>
              <a:rPr sz="2200">
                <a:solidFill>
                  <a:srgbClr val="FF0000"/>
                </a:solidFill>
                <a:latin typeface="FangSong"/>
                <a:cs typeface="FangSong"/>
              </a:rPr>
              <a:t>自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5">
                <a:solidFill>
                  <a:srgbClr val="FF0000"/>
                </a:solidFill>
                <a:latin typeface="FangSong"/>
                <a:cs typeface="FangSong"/>
              </a:rPr>
              <a:t>己家庭称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：寒舍、舍下、草堂。</a:t>
            </a:r>
            <a:r>
              <a:rPr sz="2200" spc="10">
                <a:solidFill>
                  <a:srgbClr val="FF0000"/>
                </a:solidFill>
                <a:latin typeface="FangSong"/>
                <a:cs typeface="FangSong"/>
              </a:rPr>
              <a:t>男女统称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：男称须眉、女称巾帼。</a:t>
            </a:r>
            <a:r>
              <a:rPr sz="2200">
                <a:solidFill>
                  <a:srgbClr val="FF0000"/>
                </a:solidFill>
                <a:latin typeface="FangSong"/>
                <a:cs typeface="FangSong"/>
              </a:rPr>
              <a:t>夫妻</a:t>
            </a:r>
          </a:p>
          <a:p>
            <a:pPr marL="0" marR="0">
              <a:lnSpc>
                <a:spcPts val="2195"/>
              </a:lnSpc>
              <a:spcBef>
                <a:spcPts val="707"/>
              </a:spcBef>
              <a:spcAft>
                <a:spcPct val="0"/>
              </a:spcAft>
            </a:pPr>
            <a:r>
              <a:rPr sz="2200" spc="12">
                <a:solidFill>
                  <a:srgbClr val="FF0000"/>
                </a:solidFill>
                <a:latin typeface="FangSong"/>
                <a:cs typeface="FangSong"/>
              </a:rPr>
              <a:t>己方去世称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：丧偶。</a:t>
            </a:r>
            <a:r>
              <a:rPr sz="2200" spc="12">
                <a:solidFill>
                  <a:srgbClr val="FF0000"/>
                </a:solidFill>
                <a:latin typeface="FangSong"/>
                <a:cs typeface="FangSong"/>
              </a:rPr>
              <a:t>老师称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：恩师、夫子。</a:t>
            </a:r>
            <a:r>
              <a:rPr sz="2200" spc="11">
                <a:solidFill>
                  <a:srgbClr val="FF0000"/>
                </a:solidFill>
                <a:latin typeface="FangSong"/>
                <a:cs typeface="FangSong"/>
              </a:rPr>
              <a:t>学生称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：门生、受业。</a:t>
            </a:r>
            <a:r>
              <a:rPr sz="2200">
                <a:solidFill>
                  <a:srgbClr val="FF0000"/>
                </a:solidFill>
                <a:latin typeface="FangSong"/>
                <a:cs typeface="FangSong"/>
              </a:rPr>
              <a:t>学校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5971584"/>
            <a:ext cx="4845877" cy="1067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20">
                <a:solidFill>
                  <a:srgbClr val="FF0000"/>
                </a:solidFill>
                <a:latin typeface="FangSong"/>
                <a:cs typeface="FangSong"/>
              </a:rPr>
              <a:t>称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：寒窗、鸡窗。</a:t>
            </a:r>
            <a:r>
              <a:rPr sz="2200" spc="17">
                <a:solidFill>
                  <a:srgbClr val="FF0000"/>
                </a:solidFill>
                <a:latin typeface="FangSong"/>
                <a:cs typeface="FangSong"/>
              </a:rPr>
              <a:t>同学称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：同窗。</a:t>
            </a:r>
          </a:p>
          <a:p>
            <a:pPr marL="0" marR="0">
              <a:lnSpc>
                <a:spcPts val="2195"/>
              </a:lnSpc>
              <a:spcBef>
                <a:spcPts val="710"/>
              </a:spcBef>
              <a:spcAft>
                <a:spcPct val="0"/>
              </a:spcAft>
            </a:pPr>
            <a:r>
              <a:rPr sz="2200" spc="20">
                <a:solidFill>
                  <a:srgbClr val="FF0000"/>
                </a:solidFill>
                <a:latin typeface="FangSong"/>
                <a:cs typeface="FangSong"/>
              </a:rPr>
              <a:t>亲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：自己的亲戚。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870069" y="5971584"/>
            <a:ext cx="4522496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FF0000"/>
                </a:solidFill>
                <a:latin typeface="FangSong"/>
                <a:cs typeface="FangSong"/>
              </a:rPr>
              <a:t>内人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：对别人称自己的妻子。</a:t>
            </a:r>
            <a:r>
              <a:rPr sz="2200">
                <a:solidFill>
                  <a:srgbClr val="FF0000"/>
                </a:solidFill>
                <a:latin typeface="FangSong"/>
                <a:cs typeface="FangSong"/>
              </a:rPr>
              <a:t>舍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27024" y="632785"/>
            <a:ext cx="8976338" cy="1078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395"/>
              </a:lnSpc>
              <a:spcBef>
                <a:spcPct val="0"/>
              </a:spcBef>
              <a:spcAft>
                <a:spcPct val="0"/>
              </a:spcAft>
            </a:pP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3400" spc="14">
                <a:solidFill>
                  <a:srgbClr val="000000"/>
                </a:solidFill>
                <a:latin typeface="FangSong"/>
                <a:cs typeface="FangSong"/>
              </a:rPr>
              <a:t>、下列各句中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表达得体的一句是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3400" spc="5150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7024" y="1278699"/>
            <a:ext cx="9534843" cy="15976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02563" marR="0">
              <a:lnSpc>
                <a:spcPts val="3398"/>
              </a:lnSpc>
              <a:spcBef>
                <a:spcPct val="0"/>
              </a:spcBef>
              <a:spcAft>
                <a:spcPct val="0"/>
              </a:spcAft>
            </a:pPr>
            <a:r>
              <a:rPr sz="3400" spc="17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3400" spc="10">
                <a:solidFill>
                  <a:srgbClr val="000000"/>
                </a:solidFill>
                <a:latin typeface="FangSong"/>
                <a:cs typeface="FangSong"/>
              </a:rPr>
              <a:t>新居落成</a:t>
            </a: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,明天乔迁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为答谢您的厚爱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3395"/>
              </a:lnSpc>
              <a:spcBef>
                <a:spcPts val="685"/>
              </a:spcBef>
              <a:spcAft>
                <a:spcPct val="0"/>
              </a:spcAft>
            </a:pP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特于明晚六点在寒舍备下酒席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0">
                <a:solidFill>
                  <a:srgbClr val="000000"/>
                </a:solidFill>
                <a:latin typeface="FangSong"/>
                <a:cs typeface="FangSong"/>
              </a:rPr>
              <a:t>敬请光临。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27024" y="2442027"/>
            <a:ext cx="9966028" cy="15975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30" marR="0">
              <a:lnSpc>
                <a:spcPts val="3395"/>
              </a:lnSpc>
              <a:spcBef>
                <a:spcPct val="0"/>
              </a:spcBef>
              <a:spcAft>
                <a:spcPct val="0"/>
              </a:spcAft>
            </a:pP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3400" spc="10">
                <a:solidFill>
                  <a:srgbClr val="000000"/>
                </a:solidFill>
                <a:latin typeface="FangSong"/>
                <a:cs typeface="FangSong"/>
              </a:rPr>
              <a:t>毕业之后</a:t>
            </a: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我们全班同学一直对恩师</a:t>
            </a:r>
          </a:p>
          <a:p>
            <a:pPr marL="0" marR="0">
              <a:lnSpc>
                <a:spcPts val="3395"/>
              </a:lnSpc>
              <a:spcBef>
                <a:spcPts val="686"/>
              </a:spcBef>
              <a:spcAft>
                <a:spcPct val="0"/>
              </a:spcAft>
            </a:pP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十分垂念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只是由于工作忙碌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0">
                <a:solidFill>
                  <a:srgbClr val="000000"/>
                </a:solidFill>
                <a:latin typeface="FangSong"/>
                <a:cs typeface="FangSong"/>
              </a:rPr>
              <a:t>无暇登门拜访。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27024" y="3605220"/>
            <a:ext cx="9967962" cy="1597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30" marR="0">
              <a:lnSpc>
                <a:spcPts val="3395"/>
              </a:lnSpc>
              <a:spcBef>
                <a:spcPct val="0"/>
              </a:spcBef>
              <a:spcAft>
                <a:spcPct val="0"/>
              </a:spcAft>
            </a:pP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拙作《凤凰山传奇》新成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0">
                <a:solidFill>
                  <a:srgbClr val="000000"/>
                </a:solidFill>
                <a:latin typeface="FangSong"/>
                <a:cs typeface="FangSong"/>
              </a:rPr>
              <a:t>瑕疵一定</a:t>
            </a:r>
          </a:p>
          <a:p>
            <a:pPr marL="0" marR="0">
              <a:lnSpc>
                <a:spcPts val="3398"/>
              </a:lnSpc>
              <a:spcBef>
                <a:spcPts val="681"/>
              </a:spcBef>
              <a:spcAft>
                <a:spcPct val="0"/>
              </a:spcAft>
            </a:pPr>
            <a:r>
              <a:rPr sz="3400" spc="14">
                <a:solidFill>
                  <a:srgbClr val="000000"/>
                </a:solidFill>
                <a:latin typeface="FangSong"/>
                <a:cs typeface="FangSong"/>
              </a:rPr>
              <a:t>甚多</a:t>
            </a:r>
            <a:r>
              <a:rPr sz="3400" spc="18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此将文稿寄您一份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1">
                <a:solidFill>
                  <a:srgbClr val="000000"/>
                </a:solidFill>
                <a:latin typeface="FangSong"/>
                <a:cs typeface="FangSong"/>
              </a:rPr>
              <a:t>敬请不吝雅正以盼。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27024" y="4769810"/>
            <a:ext cx="9468291" cy="15971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30" marR="0">
              <a:lnSpc>
                <a:spcPts val="3395"/>
              </a:lnSpc>
              <a:spcBef>
                <a:spcPct val="0"/>
              </a:spcBef>
              <a:spcAft>
                <a:spcPct val="0"/>
              </a:spcAft>
            </a:pP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3400" spc="11">
                <a:solidFill>
                  <a:srgbClr val="000000"/>
                </a:solidFill>
                <a:latin typeface="FangSong"/>
                <a:cs typeface="FangSong"/>
              </a:rPr>
              <a:t>值此中秋佳节来临之际</a:t>
            </a: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我家小女喜</a:t>
            </a:r>
          </a:p>
          <a:p>
            <a:pPr marL="0" marR="0">
              <a:lnSpc>
                <a:spcPts val="3395"/>
              </a:lnSpc>
              <a:spcBef>
                <a:spcPts val="683"/>
              </a:spcBef>
              <a:spcAft>
                <a:spcPct val="0"/>
              </a:spcAft>
            </a:pPr>
            <a:r>
              <a:rPr sz="3400" spc="17">
                <a:solidFill>
                  <a:srgbClr val="000000"/>
                </a:solidFill>
                <a:latin typeface="FangSong"/>
                <a:cs typeface="FangSong"/>
              </a:rPr>
              <a:t>得贵子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亲朋好友都来祝贺</a:t>
            </a: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0">
                <a:solidFill>
                  <a:srgbClr val="000000"/>
                </a:solidFill>
                <a:latin typeface="FangSong"/>
                <a:cs typeface="FangSong"/>
              </a:rPr>
              <a:t>在此谨示谢意。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12724" y="368014"/>
            <a:ext cx="9473638" cy="1738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5"/>
              </a:lnSpc>
              <a:spcBef>
                <a:spcPct val="0"/>
              </a:spcBef>
              <a:spcAft>
                <a:spcPct val="0"/>
              </a:spcAft>
            </a:pP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、下面各句中的加粗词语使用不得体的</a:t>
            </a:r>
          </a:p>
          <a:p>
            <a:pPr marL="0" marR="0">
              <a:lnSpc>
                <a:spcPts val="3698"/>
              </a:lnSpc>
              <a:spcBef>
                <a:spcPts val="741"/>
              </a:spcBef>
              <a:spcAft>
                <a:spcPct val="0"/>
              </a:spcAft>
            </a:pPr>
            <a:r>
              <a:rPr sz="3700" spc="12">
                <a:solidFill>
                  <a:srgbClr val="000000"/>
                </a:solidFill>
                <a:latin typeface="FangSong"/>
                <a:cs typeface="FangSong"/>
              </a:rPr>
              <a:t>一项是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3700" spc="3740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2724" y="1622647"/>
            <a:ext cx="9724409" cy="17381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695"/>
              </a:lnSpc>
              <a:spcBef>
                <a:spcPct val="0"/>
              </a:spcBef>
              <a:spcAft>
                <a:spcPct val="0"/>
              </a:spcAft>
            </a:pP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3700" spc="12">
                <a:solidFill>
                  <a:srgbClr val="000000"/>
                </a:solidFill>
                <a:latin typeface="FangSong"/>
                <a:cs typeface="FangSong"/>
              </a:rPr>
              <a:t>王主编说:“李先生</a:t>
            </a: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奉上新近刚出</a:t>
            </a:r>
          </a:p>
          <a:p>
            <a:pPr marL="0" marR="0">
              <a:lnSpc>
                <a:spcPts val="3698"/>
              </a:lnSpc>
              <a:spcBef>
                <a:spcPts val="741"/>
              </a:spcBef>
              <a:spcAft>
                <a:spcPct val="0"/>
              </a:spcAft>
            </a:pP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的一本拙著</a:t>
            </a:r>
            <a:r>
              <a:rPr sz="37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 spc="12">
                <a:solidFill>
                  <a:srgbClr val="000000"/>
                </a:solidFill>
                <a:latin typeface="FangSong"/>
                <a:cs typeface="FangSong"/>
              </a:rPr>
              <a:t>请批评</a:t>
            </a: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 spc="11">
                <a:solidFill>
                  <a:srgbClr val="000000"/>
                </a:solidFill>
                <a:latin typeface="FangSong"/>
                <a:cs typeface="FangSong"/>
              </a:rPr>
              <a:t>请惠存!”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2724" y="2878677"/>
            <a:ext cx="9726852" cy="1738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695"/>
              </a:lnSpc>
              <a:spcBef>
                <a:spcPct val="0"/>
              </a:spcBef>
              <a:spcAft>
                <a:spcPct val="0"/>
              </a:spcAft>
            </a:pP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3700" spc="11">
                <a:solidFill>
                  <a:srgbClr val="000000"/>
                </a:solidFill>
                <a:latin typeface="FangSong"/>
                <a:cs typeface="FangSong"/>
              </a:rPr>
              <a:t>拜读了您的大作</a:t>
            </a:r>
            <a:r>
              <a:rPr sz="3700" spc="2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恕我直言</a:t>
            </a:r>
            <a:r>
              <a:rPr sz="3700" spc="1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这篇论</a:t>
            </a:r>
          </a:p>
          <a:p>
            <a:pPr marL="0" marR="0">
              <a:lnSpc>
                <a:spcPts val="3698"/>
              </a:lnSpc>
              <a:spcBef>
                <a:spcPts val="741"/>
              </a:spcBef>
              <a:spcAft>
                <a:spcPct val="0"/>
              </a:spcAft>
            </a:pPr>
            <a:r>
              <a:rPr sz="3700" spc="11">
                <a:solidFill>
                  <a:srgbClr val="000000"/>
                </a:solidFill>
                <a:latin typeface="FangSong"/>
                <a:cs typeface="FangSong"/>
              </a:rPr>
              <a:t>文的逻辑性有问题</a:t>
            </a:r>
            <a:r>
              <a:rPr sz="37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说服力不强。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2724" y="4133310"/>
            <a:ext cx="9801941" cy="17381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43711" marR="0">
              <a:lnSpc>
                <a:spcPts val="3695"/>
              </a:lnSpc>
              <a:spcBef>
                <a:spcPct val="0"/>
              </a:spcBef>
              <a:spcAft>
                <a:spcPct val="0"/>
              </a:spcAft>
            </a:pP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3700" spc="11">
                <a:solidFill>
                  <a:srgbClr val="000000"/>
                </a:solidFill>
                <a:latin typeface="FangSong"/>
                <a:cs typeface="FangSong"/>
              </a:rPr>
              <a:t>我公司新近推出一款多功能豆浆机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3695"/>
              </a:lnSpc>
              <a:spcBef>
                <a:spcPts val="743"/>
              </a:spcBef>
              <a:spcAft>
                <a:spcPct val="0"/>
              </a:spcAft>
            </a:pP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竭诚欢迎新老加盟商来人来电垂询。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12724" y="5387816"/>
            <a:ext cx="9715468" cy="17381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695"/>
              </a:lnSpc>
              <a:spcBef>
                <a:spcPct val="0"/>
              </a:spcBef>
              <a:spcAft>
                <a:spcPct val="0"/>
              </a:spcAft>
            </a:pP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对于学生话剧团要上马排练经典话</a:t>
            </a:r>
          </a:p>
          <a:p>
            <a:pPr marL="0" marR="0">
              <a:lnSpc>
                <a:spcPts val="3695"/>
              </a:lnSpc>
              <a:spcBef>
                <a:spcPts val="743"/>
              </a:spcBef>
              <a:spcAft>
                <a:spcPct val="0"/>
              </a:spcAft>
            </a:pPr>
            <a:r>
              <a:rPr sz="3700" spc="11">
                <a:solidFill>
                  <a:srgbClr val="000000"/>
                </a:solidFill>
                <a:latin typeface="FangSong"/>
                <a:cs typeface="FangSong"/>
              </a:rPr>
              <a:t>剧《雷雨》这事</a:t>
            </a: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学校一定会鼎力支持。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99002" y="2789532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HUNKHC+å¾®è½¯é�»,Bold"/>
                <a:cs typeface="HUNKHC+å¾®è½¯é�»,Bold"/>
              </a:rPr>
              <a:t>课程回顾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329" y="2936344"/>
            <a:ext cx="11430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HUNKHC+å¾®è½¯é�»,Bold"/>
                <a:cs typeface="HUNKHC+å¾®è½¯é�»,Bold"/>
              </a:rPr>
              <a:t>一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12724" y="368014"/>
            <a:ext cx="9761636" cy="11742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5"/>
              </a:lnSpc>
              <a:spcBef>
                <a:spcPct val="0"/>
              </a:spcBef>
              <a:spcAft>
                <a:spcPct val="0"/>
              </a:spcAft>
            </a:pP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3700" spc="12">
                <a:solidFill>
                  <a:srgbClr val="000000"/>
                </a:solidFill>
                <a:latin typeface="FangSong"/>
                <a:cs typeface="FangSong"/>
              </a:rPr>
              <a:t>、下列各句中</a:t>
            </a: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 spc="12">
                <a:solidFill>
                  <a:srgbClr val="000000"/>
                </a:solidFill>
                <a:latin typeface="FangSong"/>
                <a:cs typeface="FangSong"/>
              </a:rPr>
              <a:t>表达得体的一句是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3700" spc="5588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2724" y="1058767"/>
            <a:ext cx="9728332" cy="17381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695"/>
              </a:lnSpc>
              <a:spcBef>
                <a:spcPct val="0"/>
              </a:spcBef>
              <a:spcAft>
                <a:spcPct val="0"/>
              </a:spcAft>
            </a:pP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A.拙作奉上</a:t>
            </a:r>
            <a:r>
              <a:rPr sz="37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 spc="12">
                <a:solidFill>
                  <a:srgbClr val="000000"/>
                </a:solidFill>
                <a:latin typeface="FangSong"/>
                <a:cs typeface="FangSong"/>
              </a:rPr>
              <a:t>自己总觉得惶恐不安</a:t>
            </a: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望</a:t>
            </a:r>
          </a:p>
          <a:p>
            <a:pPr marL="0" marR="0">
              <a:lnSpc>
                <a:spcPts val="3695"/>
              </a:lnSpc>
              <a:spcBef>
                <a:spcPts val="743"/>
              </a:spcBef>
              <a:spcAft>
                <a:spcPct val="0"/>
              </a:spcAft>
            </a:pPr>
            <a:r>
              <a:rPr sz="3700" spc="11">
                <a:solidFill>
                  <a:srgbClr val="000000"/>
                </a:solidFill>
                <a:latin typeface="FangSong"/>
                <a:cs typeface="FangSong"/>
              </a:rPr>
              <a:t>哂笑之余</a:t>
            </a: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不吝赐教。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2724" y="2314281"/>
            <a:ext cx="9728682" cy="17386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698"/>
              </a:lnSpc>
              <a:spcBef>
                <a:spcPct val="0"/>
              </a:spcBef>
              <a:spcAft>
                <a:spcPct val="0"/>
              </a:spcAft>
            </a:pP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3700" spc="12">
                <a:solidFill>
                  <a:srgbClr val="000000"/>
                </a:solidFill>
                <a:latin typeface="FangSong"/>
                <a:cs typeface="FangSong"/>
              </a:rPr>
              <a:t>爷爷常说:“我今年八十高寿了</a:t>
            </a: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能</a:t>
            </a:r>
          </a:p>
          <a:p>
            <a:pPr marL="0" marR="0">
              <a:lnSpc>
                <a:spcPts val="3695"/>
              </a:lnSpc>
              <a:spcBef>
                <a:spcPts val="745"/>
              </a:spcBef>
              <a:spcAft>
                <a:spcPct val="0"/>
              </a:spcAft>
            </a:pPr>
            <a:r>
              <a:rPr sz="3700" spc="11">
                <a:solidFill>
                  <a:srgbClr val="000000"/>
                </a:solidFill>
                <a:latin typeface="FangSong"/>
                <a:cs typeface="FangSong"/>
              </a:rPr>
              <a:t>看到你们这么和睦</a:t>
            </a:r>
            <a:r>
              <a:rPr sz="37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我也就知足了。”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2724" y="3568786"/>
            <a:ext cx="9755955" cy="23026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698"/>
              </a:lnSpc>
              <a:spcBef>
                <a:spcPct val="0"/>
              </a:spcBef>
              <a:spcAft>
                <a:spcPct val="0"/>
              </a:spcAft>
            </a:pP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3700" spc="12">
                <a:solidFill>
                  <a:srgbClr val="000000"/>
                </a:solidFill>
                <a:latin typeface="FangSong"/>
                <a:cs typeface="FangSong"/>
              </a:rPr>
              <a:t>徒弟送我一盆君子兰</a:t>
            </a: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 spc="14">
                <a:solidFill>
                  <a:srgbClr val="000000"/>
                </a:solidFill>
                <a:latin typeface="FangSong"/>
                <a:cs typeface="FangSong"/>
              </a:rPr>
              <a:t>推辞不过</a:t>
            </a: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我</a:t>
            </a:r>
          </a:p>
          <a:p>
            <a:pPr marL="0" marR="0">
              <a:lnSpc>
                <a:spcPts val="3695"/>
              </a:lnSpc>
              <a:spcBef>
                <a:spcPts val="747"/>
              </a:spcBef>
              <a:spcAft>
                <a:spcPct val="0"/>
              </a:spcAft>
            </a:pPr>
            <a:r>
              <a:rPr sz="3700" spc="12">
                <a:solidFill>
                  <a:srgbClr val="000000"/>
                </a:solidFill>
                <a:latin typeface="FangSong"/>
                <a:cs typeface="FangSong"/>
              </a:rPr>
              <a:t>只好说:“这次我就笑纳了</a:t>
            </a: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下次可不许再</a:t>
            </a:r>
          </a:p>
          <a:p>
            <a:pPr marL="0" marR="0">
              <a:lnSpc>
                <a:spcPts val="3695"/>
              </a:lnSpc>
              <a:spcBef>
                <a:spcPts val="793"/>
              </a:spcBef>
              <a:spcAft>
                <a:spcPct val="0"/>
              </a:spcAft>
            </a:pP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送了啊。”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12724" y="5387816"/>
            <a:ext cx="10285364" cy="17381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695"/>
              </a:lnSpc>
              <a:spcBef>
                <a:spcPct val="0"/>
              </a:spcBef>
              <a:spcAft>
                <a:spcPct val="0"/>
              </a:spcAft>
            </a:pP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3700" spc="12">
                <a:solidFill>
                  <a:srgbClr val="000000"/>
                </a:solidFill>
                <a:latin typeface="FangSong"/>
                <a:cs typeface="FangSong"/>
              </a:rPr>
              <a:t>在大学毕业后的同学聚会上</a:t>
            </a:r>
            <a:r>
              <a:rPr sz="37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700" spc="20">
                <a:solidFill>
                  <a:srgbClr val="000000"/>
                </a:solidFill>
                <a:latin typeface="FangSong"/>
                <a:cs typeface="FangSong"/>
              </a:rPr>
              <a:t>大家</a:t>
            </a:r>
          </a:p>
          <a:p>
            <a:pPr marL="0" marR="0">
              <a:lnSpc>
                <a:spcPts val="3695"/>
              </a:lnSpc>
              <a:spcBef>
                <a:spcPts val="743"/>
              </a:spcBef>
              <a:spcAft>
                <a:spcPct val="0"/>
              </a:spcAft>
            </a:pPr>
            <a:r>
              <a:rPr sz="3700">
                <a:solidFill>
                  <a:srgbClr val="000000"/>
                </a:solidFill>
                <a:latin typeface="FangSong"/>
                <a:cs typeface="FangSong"/>
              </a:rPr>
              <a:t>都爱用“你贵庚了”来问对方在哪里工作。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12724" y="348892"/>
            <a:ext cx="6781583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、下列句子表达得体的一项是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800" spc="426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2724" y="901842"/>
            <a:ext cx="9679609" cy="17425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7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日前身份证不慎遗失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幸亏您能够及时送回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实</a:t>
            </a:r>
          </a:p>
          <a:p>
            <a:pPr marL="0" marR="0">
              <a:lnSpc>
                <a:spcPts val="2795"/>
              </a:lnSpc>
              <a:spcBef>
                <a:spcPts val="567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在感激不尽。明天我将于百忙之中抽空专程前去向您</a:t>
            </a:r>
          </a:p>
          <a:p>
            <a:pPr marL="0" marR="0">
              <a:lnSpc>
                <a:spcPts val="2795"/>
              </a:lnSpc>
              <a:spcBef>
                <a:spcPts val="514"/>
              </a:spcBef>
              <a:spcAft>
                <a:spcPct val="0"/>
              </a:spcAft>
            </a:pP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致谢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烦请在家耐心等候。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2724" y="2308875"/>
            <a:ext cx="9645531" cy="17424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7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学校后勤组经过几个月的调查研究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写出了</a:t>
            </a:r>
          </a:p>
          <a:p>
            <a:pPr marL="0" marR="0">
              <a:lnSpc>
                <a:spcPts val="2795"/>
              </a:lnSpc>
              <a:spcBef>
                <a:spcPts val="565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《我校校园安全隐患调查报告》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文中提出了校园改进</a:t>
            </a:r>
          </a:p>
          <a:p>
            <a:pPr marL="0" marR="0">
              <a:lnSpc>
                <a:spcPts val="2795"/>
              </a:lnSpc>
              <a:spcBef>
                <a:spcPts val="514"/>
              </a:spcBef>
              <a:spcAft>
                <a:spcPct val="0"/>
              </a:spcAft>
            </a:pP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意见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并且责成学校领导研究落实。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2724" y="3717306"/>
            <a:ext cx="9804745" cy="13158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42772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7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你的文稿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我已经认真拜读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由于鄙人才疏学浅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795"/>
              </a:lnSpc>
              <a:spcBef>
                <a:spcPts val="567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水平有限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只对其中有疑的一处</a:t>
            </a:r>
            <a:r>
              <a:rPr sz="2800" spc="18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斗胆进行了斧正。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12724" y="4697880"/>
            <a:ext cx="9465732" cy="13152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7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青年科学家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商界精英人士李林豪先生在个人</a:t>
            </a:r>
          </a:p>
          <a:p>
            <a:pPr marL="0" marR="0">
              <a:lnSpc>
                <a:spcPts val="2798"/>
              </a:lnSpc>
              <a:spcBef>
                <a:spcPts val="561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爱好与专业选择方面的真知灼见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让我获益匪浅。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12724" y="354250"/>
            <a:ext cx="8637922" cy="983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、下面选项中语言表达得体的一项是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3100" spc="3139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2724" y="954444"/>
            <a:ext cx="9544308" cy="19292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098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作为公司的一名新员工</a:t>
            </a: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我很荣幸能莅临</a:t>
            </a:r>
          </a:p>
          <a:p>
            <a:pPr marL="0" marR="0">
              <a:lnSpc>
                <a:spcPts val="3095"/>
              </a:lnSpc>
              <a:spcBef>
                <a:spcPts val="627"/>
              </a:spcBef>
              <a:spcAft>
                <a:spcPct val="0"/>
              </a:spcAft>
            </a:pP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这个颁奖舞台。得知自己获奖</a:t>
            </a: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既意外又惊喜</a:t>
            </a: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心</a:t>
            </a:r>
          </a:p>
          <a:p>
            <a:pPr marL="0" marR="0">
              <a:lnSpc>
                <a:spcPts val="3095"/>
              </a:lnSpc>
              <a:spcBef>
                <a:spcPts val="623"/>
              </a:spcBef>
              <a:spcAft>
                <a:spcPct val="0"/>
              </a:spcAft>
            </a:pP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潮澎湃</a:t>
            </a:r>
            <a:r>
              <a:rPr sz="31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过去一年的工作场景又浮现在眼前。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2724" y="2499153"/>
            <a:ext cx="9460184" cy="14561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文学社的成立得到了专家的鼎力支持</a:t>
            </a: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王</a:t>
            </a:r>
          </a:p>
          <a:p>
            <a:pPr marL="0" marR="0">
              <a:lnSpc>
                <a:spcPts val="3095"/>
              </a:lnSpc>
              <a:spcBef>
                <a:spcPts val="623"/>
              </a:spcBef>
              <a:spcAft>
                <a:spcPct val="0"/>
              </a:spcAft>
            </a:pP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蒙、贾平凹等知名作家忝列其间。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2724" y="3570263"/>
            <a:ext cx="9764738" cy="19292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098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本公司欢迎各界朋友前来咨询投资问题。</a:t>
            </a:r>
          </a:p>
          <a:p>
            <a:pPr marL="0" marR="0">
              <a:lnSpc>
                <a:spcPts val="3095"/>
              </a:lnSpc>
              <a:spcBef>
                <a:spcPts val="626"/>
              </a:spcBef>
              <a:spcAft>
                <a:spcPct val="0"/>
              </a:spcAft>
            </a:pP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我们将不吝赐教,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将以最优惠的价格给予您最优质</a:t>
            </a:r>
          </a:p>
          <a:p>
            <a:pPr marL="0" marR="0">
              <a:lnSpc>
                <a:spcPts val="3095"/>
              </a:lnSpc>
              <a:spcBef>
                <a:spcPts val="624"/>
              </a:spcBef>
              <a:spcAft>
                <a:spcPct val="0"/>
              </a:spcAft>
            </a:pP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的服务。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12724" y="5115980"/>
            <a:ext cx="9801879" cy="1929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15339" marR="0">
              <a:lnSpc>
                <a:spcPts val="3098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D.师德如山</a:t>
            </a: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让人仰止</a:t>
            </a:r>
            <a:r>
              <a:rPr sz="3100" spc="21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师恩如海</a:t>
            </a: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,难以为报。</a:t>
            </a:r>
          </a:p>
          <a:p>
            <a:pPr marL="0" marR="0">
              <a:lnSpc>
                <a:spcPts val="3095"/>
              </a:lnSpc>
              <a:spcBef>
                <a:spcPts val="626"/>
              </a:spcBef>
              <a:spcAft>
                <a:spcPct val="0"/>
              </a:spcAft>
            </a:pP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适逢先生</a:t>
            </a: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80</a:t>
            </a:r>
            <a:r>
              <a:rPr sz="3100" spc="12">
                <a:solidFill>
                  <a:srgbClr val="000000"/>
                </a:solidFill>
                <a:latin typeface="FangSong"/>
                <a:cs typeface="FangSong"/>
              </a:rPr>
              <a:t>岁寿诞之际</a:t>
            </a: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诚邀各位回到老师身边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3095"/>
              </a:lnSpc>
              <a:spcBef>
                <a:spcPts val="624"/>
              </a:spcBef>
              <a:spcAft>
                <a:spcPct val="0"/>
              </a:spcAft>
            </a:pP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共贺恩师高寿。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9372" y="333184"/>
            <a:ext cx="8226467" cy="1079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398"/>
              </a:lnSpc>
              <a:spcBef>
                <a:spcPct val="0"/>
              </a:spcBef>
              <a:spcAft>
                <a:spcPct val="0"/>
              </a:spcAft>
            </a:pP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、下列句子用语得体的一项是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3400" spc="5140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9372" y="979876"/>
            <a:ext cx="9717697" cy="21156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395"/>
              </a:lnSpc>
              <a:spcBef>
                <a:spcPct val="0"/>
              </a:spcBef>
              <a:spcAft>
                <a:spcPct val="0"/>
              </a:spcAft>
            </a:pP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日前丢失支票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4">
                <a:solidFill>
                  <a:srgbClr val="000000"/>
                </a:solidFill>
                <a:latin typeface="FangSong"/>
                <a:cs typeface="FangSong"/>
              </a:rPr>
              <a:t>蒙您及时送回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0">
                <a:solidFill>
                  <a:srgbClr val="000000"/>
                </a:solidFill>
                <a:latin typeface="FangSong"/>
                <a:cs typeface="FangSong"/>
              </a:rPr>
              <a:t>感激不</a:t>
            </a:r>
          </a:p>
          <a:p>
            <a:pPr marL="0" marR="0">
              <a:lnSpc>
                <a:spcPts val="3398"/>
              </a:lnSpc>
              <a:spcBef>
                <a:spcPts val="681"/>
              </a:spcBef>
              <a:spcAft>
                <a:spcPct val="0"/>
              </a:spcAft>
            </a:pP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尽。明天我将于百忙中专程前来致谢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4">
                <a:solidFill>
                  <a:srgbClr val="000000"/>
                </a:solidFill>
                <a:latin typeface="FangSong"/>
                <a:cs typeface="FangSong"/>
              </a:rPr>
              <a:t>请在家</a:t>
            </a:r>
          </a:p>
          <a:p>
            <a:pPr marL="0" marR="0">
              <a:lnSpc>
                <a:spcPts val="3395"/>
              </a:lnSpc>
              <a:spcBef>
                <a:spcPts val="686"/>
              </a:spcBef>
              <a:spcAft>
                <a:spcPct val="0"/>
              </a:spcAft>
            </a:pPr>
            <a:r>
              <a:rPr sz="3400" spc="10">
                <a:solidFill>
                  <a:srgbClr val="000000"/>
                </a:solidFill>
                <a:latin typeface="FangSong"/>
                <a:cs typeface="FangSong"/>
              </a:rPr>
              <a:t>等侯。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9372" y="2661229"/>
            <a:ext cx="9969548" cy="21155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395"/>
              </a:lnSpc>
              <a:spcBef>
                <a:spcPct val="0"/>
              </a:spcBef>
              <a:spcAft>
                <a:spcPct val="0"/>
              </a:spcAft>
            </a:pP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学生会经过调查研究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4">
                <a:solidFill>
                  <a:srgbClr val="000000"/>
                </a:solidFill>
                <a:latin typeface="FangSong"/>
                <a:cs typeface="FangSong"/>
              </a:rPr>
              <a:t>写出了《我校食</a:t>
            </a:r>
          </a:p>
          <a:p>
            <a:pPr marL="0" marR="0">
              <a:lnSpc>
                <a:spcPts val="3398"/>
              </a:lnSpc>
              <a:spcBef>
                <a:spcPts val="681"/>
              </a:spcBef>
              <a:spcAft>
                <a:spcPct val="0"/>
              </a:spcAft>
            </a:pP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堂服务质量调查报告》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4">
                <a:solidFill>
                  <a:srgbClr val="000000"/>
                </a:solidFill>
                <a:latin typeface="FangSong"/>
                <a:cs typeface="FangSong"/>
              </a:rPr>
              <a:t>文中提出了改进意见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3395"/>
              </a:lnSpc>
              <a:spcBef>
                <a:spcPts val="686"/>
              </a:spcBef>
              <a:spcAft>
                <a:spcPct val="0"/>
              </a:spcAft>
            </a:pPr>
            <a:r>
              <a:rPr sz="3400" spc="10">
                <a:solidFill>
                  <a:srgbClr val="000000"/>
                </a:solidFill>
                <a:latin typeface="FangSong"/>
                <a:cs typeface="FangSong"/>
              </a:rPr>
              <a:t>并且责成学校领导研究落实。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9372" y="4342193"/>
            <a:ext cx="9776061" cy="1597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398"/>
              </a:lnSpc>
              <a:spcBef>
                <a:spcPct val="0"/>
              </a:spcBef>
              <a:spcAft>
                <a:spcPct val="0"/>
              </a:spcAft>
            </a:pP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听说贵公司在经营方面存在困难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20">
                <a:solidFill>
                  <a:srgbClr val="000000"/>
                </a:solidFill>
                <a:latin typeface="FangSong"/>
                <a:cs typeface="FangSong"/>
              </a:rPr>
              <a:t>你们</a:t>
            </a:r>
          </a:p>
          <a:p>
            <a:pPr marL="0" marR="0">
              <a:lnSpc>
                <a:spcPts val="3395"/>
              </a:lnSpc>
              <a:spcBef>
                <a:spcPts val="687"/>
              </a:spcBef>
              <a:spcAft>
                <a:spcPct val="0"/>
              </a:spcAft>
            </a:pP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如需要指点的话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1">
                <a:solidFill>
                  <a:srgbClr val="000000"/>
                </a:solidFill>
                <a:latin typeface="FangSong"/>
                <a:cs typeface="FangSong"/>
              </a:rPr>
              <a:t>我们将不吝赐教。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09372" y="5507121"/>
            <a:ext cx="9525610" cy="15974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395"/>
              </a:lnSpc>
              <a:spcBef>
                <a:spcPct val="0"/>
              </a:spcBef>
              <a:spcAft>
                <a:spcPct val="0"/>
              </a:spcAft>
            </a:pP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奉上拙著一本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4">
                <a:solidFill>
                  <a:srgbClr val="000000"/>
                </a:solidFill>
                <a:latin typeface="FangSong"/>
                <a:cs typeface="FangSong"/>
              </a:rPr>
              <a:t>鄙人才疏识浅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0">
                <a:solidFill>
                  <a:srgbClr val="000000"/>
                </a:solidFill>
                <a:latin typeface="FangSong"/>
                <a:cs typeface="FangSong"/>
              </a:rPr>
              <a:t>书中谬</a:t>
            </a:r>
          </a:p>
          <a:p>
            <a:pPr marL="0" marR="0">
              <a:lnSpc>
                <a:spcPts val="3395"/>
              </a:lnSpc>
              <a:spcBef>
                <a:spcPts val="686"/>
              </a:spcBef>
              <a:spcAft>
                <a:spcPct val="0"/>
              </a:spcAft>
            </a:pP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误甚多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0">
                <a:solidFill>
                  <a:srgbClr val="000000"/>
                </a:solidFill>
                <a:latin typeface="FangSong"/>
                <a:cs typeface="FangSong"/>
              </a:rPr>
              <a:t>特此敬请斧正。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12724" y="354250"/>
            <a:ext cx="8182471" cy="983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7</a:t>
            </a: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、下列交际语言最为得体的一项是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3100" spc="3142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2724" y="954444"/>
            <a:ext cx="9770393" cy="19292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098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A.一位同学在讨论会上说:“像孙老师这样</a:t>
            </a:r>
          </a:p>
          <a:p>
            <a:pPr marL="0" marR="0">
              <a:lnSpc>
                <a:spcPts val="3095"/>
              </a:lnSpc>
              <a:spcBef>
                <a:spcPts val="627"/>
              </a:spcBef>
              <a:spcAft>
                <a:spcPct val="0"/>
              </a:spcAft>
            </a:pP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快要退休的老师仍在为培养我们而略尽绵薄之力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3095"/>
              </a:lnSpc>
              <a:spcBef>
                <a:spcPts val="623"/>
              </a:spcBef>
              <a:spcAft>
                <a:spcPct val="0"/>
              </a:spcAft>
            </a:pP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我们深感荣光。”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2724" y="2499153"/>
            <a:ext cx="9544309" cy="19286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一位同学在班上的学习方法交流会上</a:t>
            </a:r>
          </a:p>
          <a:p>
            <a:pPr marL="0" marR="0">
              <a:lnSpc>
                <a:spcPts val="3095"/>
              </a:lnSpc>
              <a:spcBef>
                <a:spcPts val="623"/>
              </a:spcBef>
              <a:spcAft>
                <a:spcPct val="0"/>
              </a:spcAft>
            </a:pP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说:“我殷切期望方法不当的同学调整心态</a:t>
            </a:r>
            <a:r>
              <a:rPr sz="31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改进</a:t>
            </a:r>
          </a:p>
          <a:p>
            <a:pPr marL="0" marR="0">
              <a:lnSpc>
                <a:spcPts val="3095"/>
              </a:lnSpc>
              <a:spcBef>
                <a:spcPts val="623"/>
              </a:spcBef>
              <a:spcAft>
                <a:spcPct val="0"/>
              </a:spcAft>
            </a:pP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方法</a:t>
            </a: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100" spc="12">
                <a:solidFill>
                  <a:srgbClr val="000000"/>
                </a:solidFill>
                <a:latin typeface="FangSong"/>
                <a:cs typeface="FangSong"/>
              </a:rPr>
              <a:t>取得佳绩。”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2724" y="4043346"/>
            <a:ext cx="9460184" cy="14561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某报社的记者写给一位校长的便条</a:t>
            </a: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您来</a:t>
            </a:r>
          </a:p>
          <a:p>
            <a:pPr marL="0" marR="0">
              <a:lnSpc>
                <a:spcPts val="3095"/>
              </a:lnSpc>
              <a:spcBef>
                <a:spcPts val="624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信约我莅临贵校采访</a:t>
            </a:r>
            <a:r>
              <a:rPr sz="31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我乐意。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12724" y="5115980"/>
            <a:ext cx="9771014" cy="1929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098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某经理在部门工作分析会上做报告</a:t>
            </a: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最后</a:t>
            </a:r>
          </a:p>
          <a:p>
            <a:pPr marL="0" marR="0">
              <a:lnSpc>
                <a:spcPts val="3095"/>
              </a:lnSpc>
              <a:spcBef>
                <a:spcPts val="626"/>
              </a:spcBef>
              <a:spcAft>
                <a:spcPct val="0"/>
              </a:spcAft>
            </a:pP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总结说</a:t>
            </a:r>
            <a:r>
              <a:rPr sz="3100" spc="21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这只是我的浅知拙见</a:t>
            </a:r>
            <a:r>
              <a:rPr sz="31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如有不当</a:t>
            </a: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敬请批评</a:t>
            </a:r>
          </a:p>
          <a:p>
            <a:pPr marL="0" marR="0">
              <a:lnSpc>
                <a:spcPts val="3095"/>
              </a:lnSpc>
              <a:spcBef>
                <a:spcPts val="624"/>
              </a:spcBef>
              <a:spcAft>
                <a:spcPct val="0"/>
              </a:spcAft>
            </a:pP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指正。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12724" y="348892"/>
            <a:ext cx="8219679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8</a:t>
            </a: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、下列各句中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语言表达得体的一项是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800" spc="4254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2724" y="901842"/>
            <a:ext cx="9665429" cy="17425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7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许多同学围着在这次考试中表现出色的周洋同</a:t>
            </a:r>
          </a:p>
          <a:p>
            <a:pPr marL="0" marR="0">
              <a:lnSpc>
                <a:spcPts val="2795"/>
              </a:lnSpc>
              <a:spcBef>
                <a:spcPts val="567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学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让他介绍经验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周洋说:“你们先到一边等等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等我</a:t>
            </a:r>
          </a:p>
          <a:p>
            <a:pPr marL="0" marR="0">
              <a:lnSpc>
                <a:spcPts val="2795"/>
              </a:lnSpc>
              <a:spcBef>
                <a:spcPts val="51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喝杯水再赐教。”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2724" y="2308875"/>
            <a:ext cx="9461837" cy="17424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7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近日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,学校为了让学生们以更好的心态迎接高</a:t>
            </a:r>
          </a:p>
          <a:p>
            <a:pPr marL="0" marR="0">
              <a:lnSpc>
                <a:spcPts val="2795"/>
              </a:lnSpc>
              <a:spcBef>
                <a:spcPts val="565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考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减轻心理压力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在同学们必经的大门口贴出一副对</a:t>
            </a:r>
          </a:p>
          <a:p>
            <a:pPr marL="0" marR="0">
              <a:lnSpc>
                <a:spcPts val="2795"/>
              </a:lnSpc>
              <a:spcBef>
                <a:spcPts val="514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联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上书“烈火试真金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逆境试强者”。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2724" y="3717306"/>
            <a:ext cx="9804745" cy="17425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42772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7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只见大厅的角门一开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走出一位老人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手拄拐杖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795"/>
              </a:lnSpc>
              <a:spcBef>
                <a:spcPts val="567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答道:“老朽写得不好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让北京的兄弟见笑了。权当文</a:t>
            </a:r>
          </a:p>
          <a:p>
            <a:pPr marL="0" marR="0">
              <a:lnSpc>
                <a:spcPts val="2795"/>
              </a:lnSpc>
              <a:spcBef>
                <a:spcPts val="513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字游戏吧!”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12724" y="5124339"/>
            <a:ext cx="9855395" cy="17424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7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学校公告栏有某学生写的失物启事:“我在餐</a:t>
            </a:r>
          </a:p>
          <a:p>
            <a:pPr marL="0" marR="0">
              <a:lnSpc>
                <a:spcPts val="2795"/>
              </a:lnSpc>
              <a:spcBef>
                <a:spcPts val="565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厅吃饭时不小心遗失了《高中数学题典》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如有拾到者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795"/>
              </a:lnSpc>
              <a:spcBef>
                <a:spcPts val="51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请迅速还我。”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12724" y="361132"/>
            <a:ext cx="9468811" cy="21156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395"/>
              </a:lnSpc>
              <a:spcBef>
                <a:spcPct val="0"/>
              </a:spcBef>
              <a:spcAft>
                <a:spcPct val="0"/>
              </a:spcAft>
            </a:pP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9</a:t>
            </a: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、下面是某校校庆前夕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1">
                <a:solidFill>
                  <a:srgbClr val="000000"/>
                </a:solidFill>
                <a:latin typeface="FangSong"/>
                <a:cs typeface="FangSong"/>
              </a:rPr>
              <a:t>四位校友发给联络</a:t>
            </a:r>
          </a:p>
          <a:p>
            <a:pPr marL="0" marR="0">
              <a:lnSpc>
                <a:spcPts val="3398"/>
              </a:lnSpc>
              <a:spcBef>
                <a:spcPts val="681"/>
              </a:spcBef>
              <a:spcAft>
                <a:spcPct val="0"/>
              </a:spcAft>
            </a:pPr>
            <a:r>
              <a:rPr sz="3400" spc="14">
                <a:solidFill>
                  <a:srgbClr val="000000"/>
                </a:solidFill>
                <a:latin typeface="FangSong"/>
                <a:cs typeface="FangSong"/>
              </a:rPr>
              <a:t>办老师的短信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1">
                <a:solidFill>
                  <a:srgbClr val="000000"/>
                </a:solidFill>
                <a:latin typeface="FangSong"/>
                <a:cs typeface="FangSong"/>
              </a:rPr>
              <a:t>其中语言表达得体的一项是</a:t>
            </a:r>
          </a:p>
          <a:p>
            <a:pPr marL="0" marR="0">
              <a:lnSpc>
                <a:spcPts val="3395"/>
              </a:lnSpc>
              <a:spcBef>
                <a:spcPts val="686"/>
              </a:spcBef>
              <a:spcAft>
                <a:spcPct val="0"/>
              </a:spcAft>
            </a:pP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3400" spc="346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2724" y="2044009"/>
            <a:ext cx="9524373" cy="15974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395"/>
              </a:lnSpc>
              <a:spcBef>
                <a:spcPct val="0"/>
              </a:spcBef>
              <a:spcAft>
                <a:spcPct val="0"/>
              </a:spcAft>
            </a:pPr>
            <a:r>
              <a:rPr sz="3400" spc="17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3400" spc="11">
                <a:solidFill>
                  <a:srgbClr val="000000"/>
                </a:solidFill>
                <a:latin typeface="FangSong"/>
                <a:cs typeface="FangSong"/>
              </a:rPr>
              <a:t>获悉母校华诞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5">
                <a:solidFill>
                  <a:srgbClr val="000000"/>
                </a:solidFill>
                <a:latin typeface="FangSong"/>
                <a:cs typeface="FangSong"/>
              </a:rPr>
              <a:t>甚喜,</a:t>
            </a:r>
            <a:r>
              <a:rPr sz="3400" spc="10">
                <a:solidFill>
                  <a:srgbClr val="000000"/>
                </a:solidFill>
                <a:latin typeface="FangSong"/>
                <a:cs typeface="FangSong"/>
              </a:rPr>
              <a:t>届时定拨冗出席</a:t>
            </a:r>
          </a:p>
          <a:p>
            <a:pPr marL="0" marR="0">
              <a:lnSpc>
                <a:spcPts val="3395"/>
              </a:lnSpc>
              <a:spcBef>
                <a:spcPts val="686"/>
              </a:spcBef>
              <a:spcAft>
                <a:spcPct val="0"/>
              </a:spcAft>
            </a:pPr>
            <a:r>
              <a:rPr sz="3400" spc="14">
                <a:solidFill>
                  <a:srgbClr val="000000"/>
                </a:solidFill>
                <a:latin typeface="FangSong"/>
                <a:cs typeface="FangSong"/>
              </a:rPr>
              <a:t>庆典</a:t>
            </a:r>
            <a:r>
              <a:rPr sz="3400" spc="18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特此通知。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2724" y="3207075"/>
            <a:ext cx="9771217" cy="1597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395"/>
              </a:lnSpc>
              <a:spcBef>
                <a:spcPct val="0"/>
              </a:spcBef>
              <a:spcAft>
                <a:spcPct val="0"/>
              </a:spcAft>
            </a:pPr>
            <a:r>
              <a:rPr sz="3400" spc="17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因事务繁忙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0">
                <a:solidFill>
                  <a:srgbClr val="000000"/>
                </a:solidFill>
                <a:latin typeface="FangSong"/>
                <a:cs typeface="FangSong"/>
              </a:rPr>
              <a:t>恐难以按时光临母校参与</a:t>
            </a:r>
          </a:p>
          <a:p>
            <a:pPr marL="0" marR="0">
              <a:lnSpc>
                <a:spcPts val="3398"/>
              </a:lnSpc>
              <a:spcBef>
                <a:spcPts val="681"/>
              </a:spcBef>
              <a:spcAft>
                <a:spcPct val="0"/>
              </a:spcAft>
            </a:pPr>
            <a:r>
              <a:rPr sz="3400" spc="14">
                <a:solidFill>
                  <a:srgbClr val="000000"/>
                </a:solidFill>
                <a:latin typeface="FangSong"/>
                <a:cs typeface="FangSong"/>
              </a:rPr>
              <a:t>庆典</a:t>
            </a:r>
            <a:r>
              <a:rPr sz="3400" spc="18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深表歉意。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2724" y="4370268"/>
            <a:ext cx="9771217" cy="1597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395"/>
              </a:lnSpc>
              <a:spcBef>
                <a:spcPct val="0"/>
              </a:spcBef>
              <a:spcAft>
                <a:spcPct val="0"/>
              </a:spcAft>
            </a:pPr>
            <a:r>
              <a:rPr sz="3400" spc="17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虽身体欠安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0">
                <a:solidFill>
                  <a:srgbClr val="000000"/>
                </a:solidFill>
                <a:latin typeface="FangSong"/>
                <a:cs typeface="FangSong"/>
              </a:rPr>
              <a:t>但一定准时前往母校列席</a:t>
            </a:r>
          </a:p>
          <a:p>
            <a:pPr marL="0" marR="0">
              <a:lnSpc>
                <a:spcPts val="3398"/>
              </a:lnSpc>
              <a:spcBef>
                <a:spcPts val="681"/>
              </a:spcBef>
              <a:spcAft>
                <a:spcPct val="0"/>
              </a:spcAft>
            </a:pPr>
            <a:r>
              <a:rPr sz="3400" spc="14">
                <a:solidFill>
                  <a:srgbClr val="000000"/>
                </a:solidFill>
                <a:latin typeface="FangSong"/>
                <a:cs typeface="FangSong"/>
              </a:rPr>
              <a:t>庆典</a:t>
            </a:r>
            <a:r>
              <a:rPr sz="3400" spc="18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谨此奉告。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12724" y="5534858"/>
            <a:ext cx="9771217" cy="15971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395"/>
              </a:lnSpc>
              <a:spcBef>
                <a:spcPct val="0"/>
              </a:spcBef>
              <a:spcAft>
                <a:spcPct val="0"/>
              </a:spcAft>
            </a:pPr>
            <a:r>
              <a:rPr sz="3400" spc="17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3400" spc="12">
                <a:solidFill>
                  <a:srgbClr val="000000"/>
                </a:solidFill>
                <a:latin typeface="FangSong"/>
                <a:cs typeface="FangSong"/>
              </a:rPr>
              <a:t>因航班取消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 spc="10">
                <a:solidFill>
                  <a:srgbClr val="000000"/>
                </a:solidFill>
                <a:latin typeface="FangSong"/>
                <a:cs typeface="FangSong"/>
              </a:rPr>
              <a:t>故不能及时赶到母校参加</a:t>
            </a:r>
          </a:p>
          <a:p>
            <a:pPr marL="0" marR="0">
              <a:lnSpc>
                <a:spcPts val="3395"/>
              </a:lnSpc>
              <a:spcBef>
                <a:spcPts val="683"/>
              </a:spcBef>
              <a:spcAft>
                <a:spcPct val="0"/>
              </a:spcAft>
            </a:pPr>
            <a:r>
              <a:rPr sz="3400" spc="14">
                <a:solidFill>
                  <a:srgbClr val="000000"/>
                </a:solidFill>
                <a:latin typeface="FangSong"/>
                <a:cs typeface="FangSong"/>
              </a:rPr>
              <a:t>庆典</a:t>
            </a:r>
            <a:r>
              <a:rPr sz="3400" spc="18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3400">
                <a:solidFill>
                  <a:srgbClr val="000000"/>
                </a:solidFill>
                <a:latin typeface="FangSong"/>
                <a:cs typeface="FangSong"/>
              </a:rPr>
              <a:t>敬请谅解。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12724" y="342011"/>
            <a:ext cx="9542556" cy="11742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95"/>
              </a:lnSpc>
              <a:spcBef>
                <a:spcPct val="0"/>
              </a:spcBef>
              <a:spcAft>
                <a:spcPct val="0"/>
              </a:spcAft>
            </a:pP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10</a:t>
            </a:r>
            <a:r>
              <a:rPr sz="2500" spc="11">
                <a:solidFill>
                  <a:srgbClr val="000000"/>
                </a:solidFill>
                <a:latin typeface="FangSong"/>
                <a:cs typeface="FangSong"/>
              </a:rPr>
              <a:t>、李明同学说话喜欢引经据典</a:t>
            </a: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500" spc="12">
                <a:solidFill>
                  <a:srgbClr val="000000"/>
                </a:solidFill>
                <a:latin typeface="FangSong"/>
                <a:cs typeface="FangSong"/>
              </a:rPr>
              <a:t>在下面几种情境讲话时</a:t>
            </a:r>
            <a:r>
              <a:rPr sz="25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他</a:t>
            </a:r>
          </a:p>
          <a:p>
            <a:pPr marL="0" marR="0">
              <a:lnSpc>
                <a:spcPts val="2495"/>
              </a:lnSpc>
              <a:spcBef>
                <a:spcPts val="504"/>
              </a:spcBef>
              <a:spcAft>
                <a:spcPct val="0"/>
              </a:spcAft>
            </a:pP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引用的古诗文恰当得体的一项是</a:t>
            </a: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500" spc="2544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2724" y="1230883"/>
            <a:ext cx="9540341" cy="15552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495"/>
              </a:lnSpc>
              <a:spcBef>
                <a:spcPct val="0"/>
              </a:spcBef>
              <a:spcAft>
                <a:spcPct val="0"/>
              </a:spcAft>
            </a:pP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2500" spc="11">
                <a:solidFill>
                  <a:srgbClr val="000000"/>
                </a:solidFill>
                <a:latin typeface="FangSong"/>
                <a:cs typeface="FangSong"/>
              </a:rPr>
              <a:t>同学张华要到外地去上大学</a:t>
            </a: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,李明给他送行时</a:t>
            </a:r>
          </a:p>
          <a:p>
            <a:pPr marL="0" marR="0">
              <a:lnSpc>
                <a:spcPts val="2495"/>
              </a:lnSpc>
              <a:spcBef>
                <a:spcPts val="504"/>
              </a:spcBef>
              <a:spcAft>
                <a:spcPct val="0"/>
              </a:spcAft>
            </a:pPr>
            <a:r>
              <a:rPr sz="2500" spc="12">
                <a:solidFill>
                  <a:srgbClr val="000000"/>
                </a:solidFill>
                <a:latin typeface="FangSong"/>
                <a:cs typeface="FangSong"/>
              </a:rPr>
              <a:t>说:“‘与君离别意</a:t>
            </a:r>
            <a:r>
              <a:rPr sz="25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500" spc="12">
                <a:solidFill>
                  <a:srgbClr val="000000"/>
                </a:solidFill>
                <a:latin typeface="FangSong"/>
                <a:cs typeface="FangSong"/>
              </a:rPr>
              <a:t>同是宦游人,’张华</a:t>
            </a: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,你一人远走他乡要</a:t>
            </a:r>
          </a:p>
          <a:p>
            <a:pPr marL="0" marR="0">
              <a:lnSpc>
                <a:spcPts val="2495"/>
              </a:lnSpc>
              <a:spcBef>
                <a:spcPts val="504"/>
              </a:spcBef>
              <a:spcAft>
                <a:spcPct val="0"/>
              </a:spcAft>
            </a:pP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多多珍重啊!”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2724" y="2501638"/>
            <a:ext cx="10089716" cy="15557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498"/>
              </a:lnSpc>
              <a:spcBef>
                <a:spcPct val="0"/>
              </a:spcBef>
              <a:spcAft>
                <a:spcPct val="0"/>
              </a:spcAft>
            </a:pP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2500" spc="11">
                <a:solidFill>
                  <a:srgbClr val="000000"/>
                </a:solidFill>
                <a:latin typeface="FangSong"/>
                <a:cs typeface="FangSong"/>
              </a:rPr>
              <a:t>同学刘欣写作文时想找一句表现读书乐趣的名句</a:t>
            </a: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李</a:t>
            </a:r>
          </a:p>
          <a:p>
            <a:pPr marL="0" marR="0">
              <a:lnSpc>
                <a:spcPts val="2495"/>
              </a:lnSpc>
              <a:spcBef>
                <a:spcPts val="505"/>
              </a:spcBef>
              <a:spcAft>
                <a:spcPct val="0"/>
              </a:spcAft>
            </a:pPr>
            <a:r>
              <a:rPr sz="2500" spc="11">
                <a:solidFill>
                  <a:srgbClr val="000000"/>
                </a:solidFill>
                <a:latin typeface="FangSong"/>
                <a:cs typeface="FangSong"/>
              </a:rPr>
              <a:t>明不假思索地说道:“这还不容易,‘谈笑有鸿儒</a:t>
            </a:r>
            <a:r>
              <a:rPr sz="2500" spc="23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往来无白丁’</a:t>
            </a:r>
          </a:p>
          <a:p>
            <a:pPr marL="0" marR="0">
              <a:lnSpc>
                <a:spcPts val="2495"/>
              </a:lnSpc>
              <a:spcBef>
                <a:spcPts val="504"/>
              </a:spcBef>
              <a:spcAft>
                <a:spcPct val="0"/>
              </a:spcAft>
            </a:pP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嘛!”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2724" y="3771384"/>
            <a:ext cx="9537426" cy="15558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498"/>
              </a:lnSpc>
              <a:spcBef>
                <a:spcPct val="0"/>
              </a:spcBef>
              <a:spcAft>
                <a:spcPct val="0"/>
              </a:spcAft>
            </a:pP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2500" spc="11">
                <a:solidFill>
                  <a:srgbClr val="000000"/>
                </a:solidFill>
                <a:latin typeface="FangSong"/>
                <a:cs typeface="FangSong"/>
              </a:rPr>
              <a:t>李明和同学一起去春游</a:t>
            </a:r>
            <a:r>
              <a:rPr sz="25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500" spc="11">
                <a:solidFill>
                  <a:srgbClr val="000000"/>
                </a:solidFill>
                <a:latin typeface="FangSong"/>
                <a:cs typeface="FangSong"/>
              </a:rPr>
              <a:t>面对着满园盛开的梨花</a:t>
            </a: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他</a:t>
            </a:r>
          </a:p>
          <a:p>
            <a:pPr marL="0" marR="0">
              <a:lnSpc>
                <a:spcPts val="2495"/>
              </a:lnSpc>
              <a:spcBef>
                <a:spcPts val="507"/>
              </a:spcBef>
              <a:spcAft>
                <a:spcPct val="0"/>
              </a:spcAft>
            </a:pP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情不自禁地说道:“真可谓‘忽如一夜春风来</a:t>
            </a:r>
            <a:r>
              <a:rPr sz="25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千树万树梨花</a:t>
            </a:r>
          </a:p>
          <a:p>
            <a:pPr marL="0" marR="0">
              <a:lnSpc>
                <a:spcPts val="2495"/>
              </a:lnSpc>
              <a:spcBef>
                <a:spcPts val="504"/>
              </a:spcBef>
              <a:spcAft>
                <a:spcPct val="0"/>
              </a:spcAft>
            </a:pP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开’</a:t>
            </a: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500" spc="15">
                <a:solidFill>
                  <a:srgbClr val="000000"/>
                </a:solidFill>
                <a:latin typeface="FangSong"/>
                <a:cs typeface="FangSong"/>
              </a:rPr>
              <a:t>太美了!”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12724" y="5041518"/>
            <a:ext cx="9536542" cy="15554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495"/>
              </a:lnSpc>
              <a:spcBef>
                <a:spcPct val="0"/>
              </a:spcBef>
              <a:spcAft>
                <a:spcPct val="0"/>
              </a:spcAft>
            </a:pP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2500" spc="11">
                <a:solidFill>
                  <a:srgbClr val="000000"/>
                </a:solidFill>
                <a:latin typeface="FangSong"/>
                <a:cs typeface="FangSong"/>
              </a:rPr>
              <a:t>李明的同桌张海学习上得过且过</a:t>
            </a:r>
            <a:r>
              <a:rPr sz="25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不求甚解</a:t>
            </a:r>
            <a:r>
              <a:rPr sz="25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500" spc="11">
                <a:solidFill>
                  <a:srgbClr val="000000"/>
                </a:solidFill>
                <a:latin typeface="FangSong"/>
                <a:cs typeface="FangSong"/>
              </a:rPr>
              <a:t>李明意</a:t>
            </a:r>
          </a:p>
          <a:p>
            <a:pPr marL="0" marR="0">
              <a:lnSpc>
                <a:spcPts val="2495"/>
              </a:lnSpc>
              <a:spcBef>
                <a:spcPts val="506"/>
              </a:spcBef>
              <a:spcAft>
                <a:spcPct val="0"/>
              </a:spcAft>
            </a:pPr>
            <a:r>
              <a:rPr sz="2500" spc="11">
                <a:solidFill>
                  <a:srgbClr val="000000"/>
                </a:solidFill>
                <a:latin typeface="FangSong"/>
                <a:cs typeface="FangSong"/>
              </a:rPr>
              <a:t>味深长地对他说:“‘学而不思而罔’</a:t>
            </a:r>
            <a:r>
              <a:rPr sz="25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你可不能总是浅尝辄</a:t>
            </a:r>
          </a:p>
          <a:p>
            <a:pPr marL="0" marR="0">
              <a:lnSpc>
                <a:spcPts val="2495"/>
              </a:lnSpc>
              <a:spcBef>
                <a:spcPts val="504"/>
              </a:spcBef>
              <a:spcAft>
                <a:spcPct val="0"/>
              </a:spcAft>
            </a:pP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止啊!”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582291" y="622204"/>
            <a:ext cx="4757168" cy="1397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6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FF0000"/>
                </a:solidFill>
                <a:latin typeface="FangSong"/>
                <a:cs typeface="FangSong"/>
              </a:rPr>
              <a:t>衔接题答题技巧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48716" y="1412486"/>
            <a:ext cx="5088117" cy="12694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5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、首尾句上下相连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48716" y="2148315"/>
            <a:ext cx="5088531" cy="20076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8"/>
              </a:lnSpc>
              <a:spcBef>
                <a:spcPct val="0"/>
              </a:spcBef>
              <a:spcAft>
                <a:spcPct val="0"/>
              </a:spcAft>
            </a:pPr>
            <a:r>
              <a:rPr sz="4000" spc="15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、各分句自身顺序</a:t>
            </a:r>
          </a:p>
          <a:p>
            <a:pPr marL="0" marR="0">
              <a:lnSpc>
                <a:spcPts val="3995"/>
              </a:lnSpc>
              <a:spcBef>
                <a:spcPts val="1814"/>
              </a:spcBef>
              <a:spcAft>
                <a:spcPct val="0"/>
              </a:spcAft>
            </a:pPr>
            <a:r>
              <a:rPr sz="4000" spc="15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、找节点排二定一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54380" y="472964"/>
            <a:ext cx="9539023" cy="826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6"/>
              </a:lnSpc>
              <a:spcBef>
                <a:spcPct val="0"/>
              </a:spcBef>
              <a:spcAft>
                <a:spcPct val="0"/>
              </a:spcAft>
            </a:pP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、蚂蚁的食物非常</a:t>
            </a:r>
            <a:r>
              <a:rPr sz="2600" spc="66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不固定，往往就地取材时不分精粗，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28215"/>
            <a:ext cx="10298907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并且蚂蚁一般饮少食微、细嚼慢咽，但它们的生命力却十分顽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582951"/>
            <a:ext cx="1158239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强。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254250" y="1582951"/>
            <a:ext cx="7442707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。中国人说“食不厌精，脍不厌细”，</a:t>
            </a:r>
            <a:r>
              <a:rPr sz="2600" spc="69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这是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2138068"/>
            <a:ext cx="10298907" cy="19355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从对味蕾的舒适方面来说，而中医讲究人食五谷杂粮，粗粮有</a:t>
            </a:r>
          </a:p>
          <a:p>
            <a:pPr marL="0" marR="0">
              <a:lnSpc>
                <a:spcPts val="2604"/>
              </a:lnSpc>
              <a:spcBef>
                <a:spcPts val="1763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益健康；另外中医也讲究少食多餐，不暴饮暴食，他们认为这</a:t>
            </a:r>
          </a:p>
          <a:p>
            <a:pPr marL="0" marR="0">
              <a:lnSpc>
                <a:spcPts val="2606"/>
              </a:lnSpc>
              <a:spcBef>
                <a:spcPts val="1711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样也能增进肠胃新陈代谢。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3929022"/>
            <a:ext cx="7056465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．蚂蚁还有诸多的属性，现在不一一讲明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4611513"/>
            <a:ext cx="8582285" cy="21890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6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B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．中国人关于吃的一些理念和中医精神背道而驰</a:t>
            </a:r>
          </a:p>
          <a:p>
            <a:pPr marL="0" marR="0">
              <a:lnSpc>
                <a:spcPts val="2604"/>
              </a:lnSpc>
              <a:spcBef>
                <a:spcPts val="2762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C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．蚂蚁的进食特点，有助于提高人的饮食健康观念</a:t>
            </a:r>
          </a:p>
          <a:p>
            <a:pPr marL="0" marR="0">
              <a:lnSpc>
                <a:spcPts val="2606"/>
              </a:lnSpc>
              <a:spcBef>
                <a:spcPts val="2707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D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．蚂蚁的饮食特点和中医饮食理念非常吻合。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356594"/>
            <a:ext cx="6329368" cy="11629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970606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HIUKQ+ArialMT"/>
                <a:cs typeface="BHIUKQ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补空题答题技巧</a:t>
            </a:r>
          </a:p>
          <a:p>
            <a:pPr marL="0" marR="0">
              <a:lnSpc>
                <a:spcPts val="2238"/>
              </a:lnSpc>
              <a:spcBef>
                <a:spcPts val="168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HIUKQ+ArialMT"/>
                <a:cs typeface="BHIUKQ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TRNWDP+TwCenMT-Bold"/>
                <a:cs typeface="TRNWDP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、读全段、定主体、分层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1343003"/>
            <a:ext cx="4709966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HIUKQ+ArialMT"/>
                <a:cs typeface="BHIUKQ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TRNWDP+TwCenMT-Bold"/>
                <a:cs typeface="TRNWDP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、上拉下顶找两点造句（</a:t>
            </a:r>
            <a:r>
              <a:rPr sz="2000" b="1">
                <a:solidFill>
                  <a:srgbClr val="000000"/>
                </a:solidFill>
                <a:latin typeface="TRNWDP+TwCenMT-Bold"/>
                <a:cs typeface="TRNWDP+TwCenMT-Bold"/>
              </a:rPr>
              <a:t>123</a:t>
            </a:r>
            <a:r>
              <a:rPr sz="2000" spc="18">
                <a:solidFill>
                  <a:srgbClr val="000000"/>
                </a:solidFill>
                <a:latin typeface="SimSun"/>
                <a:cs typeface="SimSun"/>
              </a:rPr>
              <a:t>式）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1835255"/>
            <a:ext cx="9530880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HIUKQ+ArialMT"/>
                <a:cs typeface="BHIUKQ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TRNWDP+TwCenMT-Bold"/>
                <a:cs typeface="TRNWDP+TwCenMT-Bold"/>
              </a:rPr>
              <a:t>3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、有提示找提示：句式特点（相似、排比、并列、转折</a:t>
            </a:r>
            <a:r>
              <a:rPr sz="2000" b="1">
                <a:solidFill>
                  <a:srgbClr val="000000"/>
                </a:solidFill>
                <a:latin typeface="GMODRB+TwCenMT-Bold"/>
                <a:cs typeface="GMODRB+TwCenMT-Bold"/>
              </a:rPr>
              <a:t>……</a:t>
            </a:r>
            <a:r>
              <a:rPr sz="2000" spc="11">
                <a:solidFill>
                  <a:srgbClr val="000000"/>
                </a:solidFill>
                <a:latin typeface="SimSun"/>
                <a:cs typeface="SimSun"/>
              </a:rPr>
              <a:t>）关联词、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62660" y="2212697"/>
            <a:ext cx="1659636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代词等提示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2693521"/>
            <a:ext cx="6327265" cy="11644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970606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HIUKQ+ArialMT"/>
                <a:cs typeface="BHIUKQ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二、衔接题答题技巧</a:t>
            </a:r>
          </a:p>
          <a:p>
            <a:pPr marL="0" marR="0">
              <a:lnSpc>
                <a:spcPts val="2238"/>
              </a:lnSpc>
              <a:spcBef>
                <a:spcPts val="1699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HIUKQ+ArialMT"/>
                <a:cs typeface="BHIUKQ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TRNWDP+TwCenMT-Bold"/>
                <a:cs typeface="TRNWDP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、首尾句上下相连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3679549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HIUKQ+ArialMT"/>
                <a:cs typeface="BHIUKQ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TRNWDP+TwCenMT-Bold"/>
                <a:cs typeface="TRNWDP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、各分句自身顺序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34060" y="4172182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HIUKQ+ArialMT"/>
                <a:cs typeface="BHIUKQ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TRNWDP+TwCenMT-Bold"/>
                <a:cs typeface="TRNWDP+TwCenMT-Bold"/>
              </a:rPr>
              <a:t>3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、找节点排二定一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34060" y="4665958"/>
            <a:ext cx="7063354" cy="1162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33205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HIUKQ+ArialMT"/>
                <a:cs typeface="BHIUKQ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三、关联词（虚词）题答题技巧</a:t>
            </a:r>
          </a:p>
          <a:p>
            <a:pPr marL="0" marR="0">
              <a:lnSpc>
                <a:spcPts val="2238"/>
              </a:lnSpc>
              <a:spcBef>
                <a:spcPts val="168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HIUKQ+ArialMT"/>
                <a:cs typeface="BHIUKQ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TRNWDP+TwCenMT-Bold"/>
                <a:cs typeface="TRNWDP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、排除干扰项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34060" y="5650716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BHIUKQ+ArialMT"/>
                <a:cs typeface="BHIUKQ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TRNWDP+TwCenMT-Bold"/>
                <a:cs typeface="TRNWDP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、找节点排二定一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10138"/>
            <a:ext cx="10575858" cy="1786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85392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400" spc="10">
                <a:solidFill>
                  <a:srgbClr val="000000"/>
                </a:solidFill>
                <a:latin typeface="FangSong"/>
                <a:cs typeface="FangSong"/>
              </a:rPr>
              <a:t>、我们大概不会在真正的引力波里，找到现成的终极理论。</a:t>
            </a:r>
          </a:p>
          <a:p>
            <a:pPr marL="0" marR="0">
              <a:lnSpc>
                <a:spcPts val="2400"/>
              </a:lnSpc>
              <a:spcBef>
                <a:spcPts val="163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但是它所包含的信息，依然是创世的瞬间、黑洞的碰撞以及所有其</a:t>
            </a:r>
          </a:p>
          <a:p>
            <a:pPr marL="0" marR="0">
              <a:lnSpc>
                <a:spcPts val="2400"/>
              </a:lnSpc>
              <a:spcBef>
                <a:spcPts val="168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他伟大的宇宙世界，甚至蕴含着引力的本质。而就像所有的信息一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947227"/>
            <a:ext cx="7752771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样，它不会永远存在下去。强大如LIGO的探测器，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374126" y="1947227"/>
            <a:ext cx="106832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；真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459291"/>
            <a:ext cx="10214151" cy="1274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正的宇宙历史性事件还在逐渐远去，引力波还在逐渐衰弱，宇宙还</a:t>
            </a:r>
          </a:p>
          <a:p>
            <a:pPr marL="0" marR="0">
              <a:lnSpc>
                <a:spcPts val="2400"/>
              </a:lnSpc>
              <a:spcBef>
                <a:spcPts val="163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在逐渐膨胀，检测并理解它的难度只会越来越大。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3610292"/>
            <a:ext cx="10038891" cy="26794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A．就只能探测到临近的中子星和黑洞碰撞产生的引力波蛛丝马迹</a:t>
            </a:r>
          </a:p>
          <a:p>
            <a:pPr marL="0" marR="0">
              <a:lnSpc>
                <a:spcPts val="2400"/>
              </a:lnSpc>
              <a:spcBef>
                <a:spcPts val="263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B．也能探测到临近的中子星和黑洞碰撞产生的引力波蛛丝马迹</a:t>
            </a:r>
          </a:p>
          <a:p>
            <a:pPr marL="0" marR="0">
              <a:lnSpc>
                <a:spcPts val="2400"/>
              </a:lnSpc>
              <a:spcBef>
                <a:spcPts val="268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C．就能探测到临近的中子星和黑洞碰撞产生的引力波蛛丝马迹</a:t>
            </a:r>
          </a:p>
          <a:p>
            <a:pPr marL="0" marR="0">
              <a:lnSpc>
                <a:spcPts val="2400"/>
              </a:lnSpc>
              <a:spcBef>
                <a:spcPts val="262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D．也只能探测到临近的中子星和黑洞碰撞产生的引力波蛛丝马迹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54736" y="527193"/>
            <a:ext cx="7279570" cy="571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3、填入下面一段文字横线处的语句，最恰当的一句是（</a:t>
            </a:r>
            <a:r>
              <a:rPr sz="1800" spc="138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）。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06144" y="1092850"/>
            <a:ext cx="8996094" cy="571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复杂的社会现实凸显了中国优秀传统文化回归的重要性和急迫性，通过学习践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531762"/>
            <a:ext cx="10054664" cy="571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行国学经典以解决面临的实际问题已成为一个时代的呼声，究竟应如何有效地传承国学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1970675"/>
            <a:ext cx="6085026" cy="571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经典中的精髓？几千年教育史的实践经验告诉我们：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543420" y="1970675"/>
            <a:ext cx="2644673" cy="571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。在中国古代，从私塾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2409840"/>
            <a:ext cx="10054664" cy="10104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到书院，学生便是通过反复阅读和背诵经典，受到人文修养方面的熏陶，实现了培养知</a:t>
            </a:r>
          </a:p>
          <a:p>
            <a:pPr marL="0" marR="0">
              <a:lnSpc>
                <a:spcPts val="1800"/>
              </a:lnSpc>
              <a:spcBef>
                <a:spcPts val="1655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书达礼的儒雅君子的教育目的。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3415680"/>
            <a:ext cx="10056417" cy="22698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A.通过长期诵读经典，人们能在耳濡目染中逐步自觉养成良好的道德品质和文明习惯。</a:t>
            </a:r>
          </a:p>
          <a:p>
            <a:pPr marL="0" marR="0">
              <a:lnSpc>
                <a:spcPts val="1800"/>
              </a:lnSpc>
              <a:spcBef>
                <a:spcPts val="2655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B.不仅要长期诵读经典，还要在耳濡目染中逐步自觉养成良好的道德品质和文明习惯。</a:t>
            </a:r>
          </a:p>
          <a:p>
            <a:pPr marL="0" marR="0">
              <a:lnSpc>
                <a:spcPts val="1800"/>
              </a:lnSpc>
              <a:spcBef>
                <a:spcPts val="2601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C.只要长期诵读经典，就可以在耳濡目染中逐步自觉养成良好的道德品质和文明习惯。</a:t>
            </a:r>
          </a:p>
          <a:p>
            <a:pPr marL="0" marR="0">
              <a:lnSpc>
                <a:spcPts val="1800"/>
              </a:lnSpc>
              <a:spcBef>
                <a:spcPts val="2666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D.良好的道德品质和文明习惯是需要人们通过长期诵读经典，在耳濡目染中逐步形成。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41834"/>
            <a:ext cx="10278364" cy="37161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43127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、头发变白是毛发正常的老化，但是影响毛发变白还有其他一些因</a:t>
            </a:r>
          </a:p>
          <a:p>
            <a:pPr marL="0" marR="0">
              <a:lnSpc>
                <a:spcPts val="2195"/>
              </a:lnSpc>
              <a:spcBef>
                <a:spcPts val="1764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素，如遗传、疾病和精神因</a:t>
            </a:r>
            <a:r>
              <a:rPr sz="2200" spc="281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素等等。一个家庭的父母头发早白，其遗</a:t>
            </a:r>
          </a:p>
          <a:p>
            <a:pPr marL="0" marR="0">
              <a:lnSpc>
                <a:spcPts val="2195"/>
              </a:lnSpc>
              <a:spcBef>
                <a:spcPts val="1713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传基因使子女的头发十有八九也会早白。许多疾病会</a:t>
            </a:r>
            <a:r>
              <a:rPr sz="2200" spc="286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打破人体内原有</a:t>
            </a:r>
          </a:p>
          <a:p>
            <a:pPr marL="0" marR="0">
              <a:lnSpc>
                <a:spcPts val="2195"/>
              </a:lnSpc>
              <a:spcBef>
                <a:spcPts val="1766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的平衡，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____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。甲状腺机能亢进、糖尿病、溃疡性结肠炎以及贫血、营</a:t>
            </a:r>
          </a:p>
          <a:p>
            <a:pPr marL="0" marR="0">
              <a:lnSpc>
                <a:spcPts val="2195"/>
              </a:lnSpc>
              <a:spcBef>
                <a:spcPts val="1713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养不</a:t>
            </a:r>
            <a:r>
              <a:rPr sz="2200" spc="277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良等都可能使人头发变白。不少人由于极度紧张、忧愁、悲伤而</a:t>
            </a:r>
          </a:p>
          <a:p>
            <a:pPr marL="0" marR="0">
              <a:lnSpc>
                <a:spcPts val="2198"/>
              </a:lnSpc>
              <a:spcBef>
                <a:spcPts val="1761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引起身体内分泌严重失调，也会</a:t>
            </a:r>
            <a:r>
              <a:rPr sz="2200" spc="283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在短时间内出现白发，有如民间传说</a:t>
            </a:r>
          </a:p>
          <a:p>
            <a:pPr marL="0" marR="0">
              <a:lnSpc>
                <a:spcPts val="2195"/>
              </a:lnSpc>
              <a:spcBef>
                <a:spcPts val="1767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“伍子胥过昭关，一夜愁白了头”。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74904" y="4289400"/>
            <a:ext cx="6293516" cy="2588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．内分泌产生紊乱，白发就过早地产生了</a:t>
            </a:r>
          </a:p>
          <a:p>
            <a:pPr marL="0" marR="0">
              <a:lnSpc>
                <a:spcPts val="2195"/>
              </a:lnSpc>
              <a:spcBef>
                <a:spcPts val="2762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B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．内分泌因此紊乱，人过早地产生白发</a:t>
            </a:r>
          </a:p>
          <a:p>
            <a:pPr marL="0" marR="0">
              <a:lnSpc>
                <a:spcPts val="2195"/>
              </a:lnSpc>
              <a:spcBef>
                <a:spcPts val="2721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C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．使内分泌紊乱，导致人过早地产生白发</a:t>
            </a:r>
          </a:p>
          <a:p>
            <a:pPr marL="0" marR="0">
              <a:lnSpc>
                <a:spcPts val="2195"/>
              </a:lnSpc>
              <a:spcBef>
                <a:spcPts val="2762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D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．白发过早地产生，说明内分泌发生了紊乱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06551" y="446381"/>
            <a:ext cx="8377135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、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、填入下面一段文字横线处的语句，最恰当的一句是（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3分）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969366"/>
            <a:ext cx="10279068" cy="14279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43127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试想一下，没有围墙会对生活在城市的人们造成哪些影响？有人会说，那</a:t>
            </a:r>
          </a:p>
          <a:p>
            <a:pPr marL="0" marR="0">
              <a:lnSpc>
                <a:spcPts val="2004"/>
              </a:lnSpc>
              <a:spcBef>
                <a:spcPts val="1116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可不行，如果没有围墙，物业怎么管理？陌生人随意进出又怎么办？社区内属于</a:t>
            </a:r>
          </a:p>
          <a:p>
            <a:pPr marL="0" marR="0">
              <a:lnSpc>
                <a:spcPts val="2004"/>
              </a:lnSpc>
              <a:spcBef>
                <a:spcPts val="1116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全体业主的公共空间又如何保证业主的正当权益？应该说，———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06144" y="2286484"/>
            <a:ext cx="8957012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．生活在中国城市中的人们，太习惯于有围墙的生活了，这些都是很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682724"/>
            <a:ext cx="1659635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自然的反应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06144" y="3205456"/>
            <a:ext cx="8957012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B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．生活在太习惯于有围墙的生活的中国城市中的人们，这些都是很自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3601950"/>
            <a:ext cx="1403604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然的反应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006144" y="4124682"/>
            <a:ext cx="8957012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C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．这些都是很自然的反应，生活在中国城市中的人们，太习惯于有围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39" y="4520922"/>
            <a:ext cx="1659635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墙的生活了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006144" y="5045432"/>
            <a:ext cx="8957012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D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．这些都是很自然的反应，在中国城市中，人们太习惯于生活在有围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1439" y="5441723"/>
            <a:ext cx="1659635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墙的地方了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577921"/>
            <a:ext cx="10194874" cy="17326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4463" marR="0">
              <a:lnSpc>
                <a:spcPts val="1898"/>
              </a:lnSpc>
              <a:spcBef>
                <a:spcPct val="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、表达和阐释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与传播的内容同样重要。同样是指出缺点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,有人会说“每个人</a:t>
            </a:r>
          </a:p>
          <a:p>
            <a:pPr marL="0" marR="0">
              <a:lnSpc>
                <a:spcPts val="1895"/>
              </a:lnSpc>
              <a:spcBef>
                <a:spcPts val="1070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都是被上帝咬过一口的苹果”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也有人会说“梅须逊雪三分白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雪却输梅一段香”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同</a:t>
            </a:r>
          </a:p>
          <a:p>
            <a:pPr marL="0" marR="0">
              <a:lnSpc>
                <a:spcPts val="1895"/>
              </a:lnSpc>
              <a:spcBef>
                <a:spcPts val="1018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样是形容工作忙累,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有人会说“头一抬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天就黑了”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有人则会说“想念床”。</a:t>
            </a:r>
          </a:p>
          <a:p>
            <a:pPr marL="0" marR="0">
              <a:lnSpc>
                <a:spcPts val="1895"/>
              </a:lnSpc>
              <a:spcBef>
                <a:spcPts val="1067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____________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2212546"/>
            <a:ext cx="10195416" cy="9791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A.表达是思想的外衣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创新表达的魅力就在于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它总能用颜色不一样的烟火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为天空装</a:t>
            </a:r>
          </a:p>
          <a:p>
            <a:pPr marL="0" marR="0">
              <a:lnSpc>
                <a:spcPts val="1895"/>
              </a:lnSpc>
              <a:spcBef>
                <a:spcPts val="106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点斑斓</a:t>
            </a:r>
            <a:r>
              <a:rPr sz="1900" spc="23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表达又是点燃思想的火炬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创新表达可以有效提升作品的传播力和影响力。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091894"/>
            <a:ext cx="10195416" cy="9795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B.表达是思想的形式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创新表达的魅力就在于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它总能用颜色不一样的烟火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为天空装</a:t>
            </a:r>
          </a:p>
          <a:p>
            <a:pPr marL="0" marR="0">
              <a:lnSpc>
                <a:spcPts val="1895"/>
              </a:lnSpc>
              <a:spcBef>
                <a:spcPts val="107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点斑斓</a:t>
            </a:r>
            <a:r>
              <a:rPr sz="1900" spc="23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表达又是点燃思想的火炬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创新表达可以有效提升作品的传播力和影响力。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971623"/>
            <a:ext cx="10192377" cy="9791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表达是点燃思想的火炬</a:t>
            </a:r>
            <a:r>
              <a:rPr sz="1900" spc="2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创新表达可以有效提升作品的传播力和影响力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1900" spc="14">
                <a:solidFill>
                  <a:srgbClr val="000000"/>
                </a:solidFill>
                <a:latin typeface="FangSong"/>
                <a:cs typeface="FangSong"/>
              </a:rPr>
              <a:t>表达又是</a:t>
            </a:r>
          </a:p>
          <a:p>
            <a:pPr marL="0" marR="0">
              <a:lnSpc>
                <a:spcPts val="1895"/>
              </a:lnSpc>
              <a:spcBef>
                <a:spcPts val="1067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思想的外衣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创新表达的魅力就在于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它总能用颜色不一样的烟火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为天空装点斑斓。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4852749"/>
            <a:ext cx="10192377" cy="9791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表达是点燃思想的火炬</a:t>
            </a:r>
            <a:r>
              <a:rPr sz="1900" spc="2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创新表达可以有效提升作品的传播力和影响力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1900" spc="14">
                <a:solidFill>
                  <a:srgbClr val="000000"/>
                </a:solidFill>
                <a:latin typeface="FangSong"/>
                <a:cs typeface="FangSong"/>
              </a:rPr>
              <a:t>表达又是</a:t>
            </a:r>
          </a:p>
          <a:p>
            <a:pPr marL="0" marR="0">
              <a:lnSpc>
                <a:spcPts val="1895"/>
              </a:lnSpc>
              <a:spcBef>
                <a:spcPts val="1068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思想的形式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创新表达的魅力就在于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它总能用颜色不一样的烟火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为天空装点斑斓。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41834"/>
            <a:ext cx="10184878" cy="2709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84859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7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、中午时分，我来到柔情似水的乌镇。感动是因为眼前的风景。</a:t>
            </a:r>
          </a:p>
          <a:p>
            <a:pPr marL="0" marR="0">
              <a:lnSpc>
                <a:spcPts val="2195"/>
              </a:lnSpc>
              <a:spcBef>
                <a:spcPts val="1764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一座座清韵悠悠的小桥古朴典雅，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-----------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，一排排散发着古老气息</a:t>
            </a:r>
          </a:p>
          <a:p>
            <a:pPr marL="0" marR="0">
              <a:lnSpc>
                <a:spcPts val="2195"/>
              </a:lnSpc>
              <a:spcBef>
                <a:spcPts val="1713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的木屋与小桥流水交相辉映。在这样一个恬静幽雅的小镇里，我可以悠</a:t>
            </a:r>
          </a:p>
          <a:p>
            <a:pPr marL="0" marR="0">
              <a:lnSpc>
                <a:spcPts val="2195"/>
              </a:lnSpc>
              <a:spcBef>
                <a:spcPts val="1766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闲地在青石板上漫步，可以安静地与心灵对话。于是，淡淡的思绪便清</a:t>
            </a:r>
          </a:p>
          <a:p>
            <a:pPr marL="0" marR="0">
              <a:lnSpc>
                <a:spcPts val="2195"/>
              </a:lnSpc>
              <a:spcBef>
                <a:spcPts val="1713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清浅浅地撒落在我与乌镇相约的时光里。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06144" y="3282918"/>
            <a:ext cx="9200327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．在微波荡漾的河面上穿梭往来的一条条乌篷船是江南水乡独有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786481"/>
            <a:ext cx="697991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的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06144" y="4415893"/>
            <a:ext cx="9199122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B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．在微波荡漾的河面上穿梭往来的是一条条江南水乡独有的乌篷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4919067"/>
            <a:ext cx="697991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船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006144" y="5550003"/>
            <a:ext cx="8877113" cy="13277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C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．一条条江南水乡独有的乌篷船在微波荡漾的河面上穿梭往来</a:t>
            </a:r>
          </a:p>
          <a:p>
            <a:pPr marL="0" marR="0">
              <a:lnSpc>
                <a:spcPts val="2195"/>
              </a:lnSpc>
              <a:spcBef>
                <a:spcPts val="2762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D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．一条条江南水乡独有的乌篷船穿梭往来在微波荡漾的河面上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582016"/>
            <a:ext cx="10571752" cy="3013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99515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1">
                <a:solidFill>
                  <a:srgbClr val="000000"/>
                </a:solidFill>
                <a:latin typeface="FangSong"/>
                <a:cs typeface="FangSong"/>
              </a:rPr>
              <a:t>8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、王澍的建筑设</a:t>
            </a:r>
            <a:r>
              <a:rPr sz="20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计好在哪里？我觉得最重要的一点是，对于中国传统与</a:t>
            </a:r>
          </a:p>
          <a:p>
            <a:pPr marL="0" marR="0">
              <a:lnSpc>
                <a:spcPts val="2004"/>
              </a:lnSpc>
              <a:spcBef>
                <a:spcPts val="1116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现代建筑的相融方式，王澍在当代中国建筑界里提出了完全基于个人思考的回答。</a:t>
            </a:r>
          </a:p>
          <a:p>
            <a:pPr marL="0" marR="0">
              <a:lnSpc>
                <a:spcPts val="2004"/>
              </a:lnSpc>
              <a:spcBef>
                <a:spcPts val="1116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他所运用的思考方式和所设计的建筑作品，展现了令建筑界无法回避的个人风格</a:t>
            </a:r>
          </a:p>
          <a:p>
            <a:pPr marL="0" marR="0">
              <a:lnSpc>
                <a:spcPts val="2004"/>
              </a:lnSpc>
              <a:spcBef>
                <a:spcPts val="116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与逻辑，如果你不进入他的逻辑，你无法理解他，无法理解的事物是无法有效批</a:t>
            </a:r>
          </a:p>
          <a:p>
            <a:pPr marL="0" marR="0">
              <a:lnSpc>
                <a:spcPts val="2004"/>
              </a:lnSpc>
              <a:spcBef>
                <a:spcPts val="1118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判的；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__________________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。因此，王澍的建筑设计是不能用一般意义上的好和</a:t>
            </a:r>
          </a:p>
          <a:p>
            <a:pPr marL="0" marR="0">
              <a:lnSpc>
                <a:spcPts val="2004"/>
              </a:lnSpc>
              <a:spcBef>
                <a:spcPts val="1116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坏来评价的。无论你喜欢他还是讨厌他，实际上，目前他所占据的位置，的确无</a:t>
            </a:r>
          </a:p>
          <a:p>
            <a:pPr marL="0" marR="0">
              <a:lnSpc>
                <a:spcPts val="2004"/>
              </a:lnSpc>
              <a:spcBef>
                <a:spcPts val="111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人能敌。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3482824"/>
            <a:ext cx="9839455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．因为他有完整的逻辑体系，如果你进入他的逻辑，你也无法有效批判他。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007080"/>
            <a:ext cx="10133603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B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．自成一体的逻辑是严密而完整的，如果你进入他的逻辑，你也无法有效批评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403320"/>
            <a:ext cx="891539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他。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4926306"/>
            <a:ext cx="10133603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C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．而如果你进入他的逻辑，你也许能理解他，但因其体系的完整和自成一体，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5322546"/>
            <a:ext cx="3231233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你依然无法有效批判他。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5845278"/>
            <a:ext cx="10133603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D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．而如果你进入他的逻辑，那么，你无法有效批评他，因其体系的完整和自成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39" y="6241823"/>
            <a:ext cx="2423426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一体导致很难理解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59658" y="1365797"/>
            <a:ext cx="4194048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FF0000"/>
                </a:solidFill>
                <a:latin typeface="FangSong"/>
                <a:cs typeface="FangSong"/>
              </a:rPr>
              <a:t>仿句答题技巧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5716" y="2253003"/>
            <a:ext cx="7588597" cy="8884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8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、先换主干，后换修饰，用同类词替换。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5716" y="2893464"/>
            <a:ext cx="8407758" cy="8884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8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、注意原句各分句之间的关系（包含、递进、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5716" y="3405528"/>
            <a:ext cx="3743431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并列、对比、转折）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7368" y="601831"/>
            <a:ext cx="10038176" cy="17318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61187" marR="0">
              <a:lnSpc>
                <a:spcPts val="422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KMRLQ+MicrosoftYaHei"/>
                <a:cs typeface="UKMRLQ+MicrosoftYaHei"/>
              </a:rPr>
              <a:t>1</a:t>
            </a:r>
            <a:r>
              <a:rPr sz="3200">
                <a:solidFill>
                  <a:srgbClr val="000000"/>
                </a:solidFill>
                <a:latin typeface="KTEPIN+MicrosoftYaHei"/>
                <a:cs typeface="KTEPIN+MicrosoftYaHei"/>
              </a:rPr>
              <a:t>、仿照下面示例，自选话题，另写两个句子，</a:t>
            </a:r>
          </a:p>
          <a:p>
            <a:pPr marL="0" marR="0">
              <a:lnSpc>
                <a:spcPts val="4228"/>
              </a:lnSpc>
              <a:spcBef>
                <a:spcPts val="37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TEPIN+MicrosoftYaHei"/>
                <a:cs typeface="KTEPIN+MicrosoftYaHei"/>
              </a:rPr>
              <a:t>要求使用比喻的修辞手法，句式与示例相同。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77368" y="1899009"/>
            <a:ext cx="9843637" cy="17318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38200" marR="0">
              <a:lnSpc>
                <a:spcPts val="422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TEPIN+MicrosoftYaHei"/>
                <a:cs typeface="KTEPIN+MicrosoftYaHei"/>
              </a:rPr>
              <a:t>情谊就像一座山，重要的不在于它的高低，</a:t>
            </a:r>
          </a:p>
          <a:p>
            <a:pPr marL="0" marR="0">
              <a:lnSpc>
                <a:spcPts val="4228"/>
              </a:lnSpc>
              <a:spcBef>
                <a:spcPts val="37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TEPIN+MicrosoftYaHei"/>
                <a:cs typeface="KTEPIN+MicrosoftYaHei"/>
              </a:rPr>
              <a:t>而在于厚重；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77368" y="3197838"/>
            <a:ext cx="9843637" cy="17318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38200" marR="0">
              <a:lnSpc>
                <a:spcPts val="422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TEPIN+MicrosoftYaHei"/>
                <a:cs typeface="KTEPIN+MicrosoftYaHei"/>
              </a:rPr>
              <a:t>援助就像一场雨，重要的不在于它的大小，</a:t>
            </a:r>
          </a:p>
          <a:p>
            <a:pPr marL="0" marR="0">
              <a:lnSpc>
                <a:spcPts val="4228"/>
              </a:lnSpc>
              <a:spcBef>
                <a:spcPts val="37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TEPIN+MicrosoftYaHei"/>
                <a:cs typeface="KTEPIN+MicrosoftYaHei"/>
              </a:rPr>
              <a:t>而在于适时。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32816" y="711559"/>
            <a:ext cx="9633298" cy="1146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22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EPCKOP+MicrosoftYaHei"/>
                <a:cs typeface="EPCKOP+MicrosoftYaHei"/>
              </a:rPr>
              <a:t>2</a:t>
            </a:r>
            <a:r>
              <a:rPr sz="3200">
                <a:solidFill>
                  <a:srgbClr val="000000"/>
                </a:solidFill>
                <a:latin typeface="EHHORD+MicrosoftYaHei"/>
                <a:cs typeface="EHHORD+MicrosoftYaHei"/>
              </a:rPr>
              <a:t>、仿照例句，在“金柳”“寒蝉”“细雨”中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442756"/>
            <a:ext cx="4682947" cy="11470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23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EHHORD+MicrosoftYaHei"/>
                <a:cs typeface="EHHORD+MicrosoftYaHei"/>
              </a:rPr>
              <a:t>任选一种，写一句话。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301345"/>
            <a:ext cx="1830323" cy="1146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22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EHHORD+MicrosoftYaHei"/>
                <a:cs typeface="EHHORD+MicrosoftYaHei"/>
              </a:rPr>
              <a:t>例句：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161262"/>
            <a:ext cx="9937233" cy="18781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422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EHHORD+MicrosoftYaHei"/>
                <a:cs typeface="EHHORD+MicrosoftYaHei"/>
              </a:rPr>
              <a:t>梨花：一朵梨花微笑着跑向春天，她的笑脸</a:t>
            </a:r>
          </a:p>
          <a:p>
            <a:pPr marL="0" marR="0">
              <a:lnSpc>
                <a:spcPts val="4228"/>
              </a:lnSpc>
              <a:spcBef>
                <a:spcPts val="158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EHHORD+MicrosoftYaHei"/>
                <a:cs typeface="EHHORD+MicrosoftYaHei"/>
              </a:rPr>
              <a:t>如乡村深夜里的月光一样质朴。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18966" y="368276"/>
            <a:ext cx="2685593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四、</a:t>
            </a:r>
            <a:r>
              <a:rPr sz="2000" spc="18">
                <a:solidFill>
                  <a:srgbClr val="FF0000"/>
                </a:solidFill>
                <a:latin typeface="SimSun"/>
                <a:cs typeface="SimSun"/>
              </a:rPr>
              <a:t>排序题答题技巧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860528"/>
            <a:ext cx="2819400" cy="11531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OFUMGH+TwCenMT-Bold"/>
                <a:cs typeface="OFUMGH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、分析选项找规律。</a:t>
            </a:r>
          </a:p>
          <a:p>
            <a:pPr marL="0" marR="0">
              <a:lnSpc>
                <a:spcPts val="2182"/>
              </a:lnSpc>
              <a:spcBef>
                <a:spcPts val="1708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OFUMGH+TwCenMT-Bold"/>
                <a:cs typeface="OFUMGH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、前句提示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1846937"/>
            <a:ext cx="3393033" cy="1645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OFUMGH+TwCenMT-Bold"/>
                <a:cs typeface="OFUMGH+TwCenMT-Bold"/>
              </a:rPr>
              <a:t>3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、两句间明显顺序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OFUMGH+TwCenMT-Bold"/>
                <a:cs typeface="OFUMGH+TwCenMT-Bold"/>
              </a:rPr>
              <a:t>4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、关联词、代词、提示词</a:t>
            </a:r>
          </a:p>
          <a:p>
            <a:pPr marL="0" marR="0">
              <a:lnSpc>
                <a:spcPts val="2182"/>
              </a:lnSpc>
              <a:spcBef>
                <a:spcPts val="1657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OFUMGH+TwCenMT-Bold"/>
                <a:cs typeface="OFUMGH+TwCenMT-Bold"/>
              </a:rPr>
              <a:t>5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、标点提示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3325471"/>
            <a:ext cx="7213688" cy="1127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OFUMGH+TwCenMT-Bold"/>
                <a:cs typeface="OFUMGH+TwCenMT-Bold"/>
              </a:rPr>
              <a:t>6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、话题一致性，整体顺序（时间、空间、逻辑、总分）</a:t>
            </a:r>
          </a:p>
          <a:p>
            <a:pPr marL="2956890" marR="0">
              <a:lnSpc>
                <a:spcPts val="2004"/>
              </a:lnSpc>
              <a:spcBef>
                <a:spcPts val="1872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五、框架图答题技巧：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4311880"/>
            <a:ext cx="191566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一、确定主体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4804132"/>
            <a:ext cx="191566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二、确定顺序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34060" y="5296122"/>
            <a:ext cx="4707828" cy="635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三、用已给成分造句（重复、逻辑）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82440"/>
            <a:ext cx="10175242" cy="2505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98704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UDEHET+MicrosoftYaHei"/>
                <a:cs typeface="UDEHET+MicrosoftYaHei"/>
              </a:rPr>
              <a:t>3</a:t>
            </a:r>
            <a:r>
              <a:rPr sz="2400">
                <a:solidFill>
                  <a:srgbClr val="000000"/>
                </a:solidFill>
                <a:latin typeface="GELQRJ+MicrosoftYaHei"/>
                <a:cs typeface="GELQRJ+MicrosoftYaHei"/>
              </a:rPr>
              <a:t>、高中语文教材中的许多文化景点或文学意象，常常会引发我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ELQRJ+MicrosoftYaHei"/>
                <a:cs typeface="GELQRJ+MicrosoftYaHei"/>
              </a:rPr>
              <a:t>们的情思。请从下列词语中选择一个作开头，仿照例句写一句话。</a:t>
            </a:r>
          </a:p>
          <a:p>
            <a:pPr marL="0" marR="0">
              <a:lnSpc>
                <a:spcPts val="3170"/>
              </a:lnSpc>
              <a:spcBef>
                <a:spcPts val="114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ELQRJ+MicrosoftYaHei"/>
                <a:cs typeface="GELQRJ+MicrosoftYaHei"/>
              </a:rPr>
              <a:t>要求：①体现景点或意象特征；②句式一致；③运用拟人和反问的</a:t>
            </a:r>
          </a:p>
          <a:p>
            <a:pPr marL="0" marR="0">
              <a:lnSpc>
                <a:spcPts val="3167"/>
              </a:lnSpc>
              <a:spcBef>
                <a:spcPts val="110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ELQRJ+MicrosoftYaHei"/>
                <a:cs typeface="GELQRJ+MicrosoftYaHei"/>
              </a:rPr>
              <a:t>修辞手法。</a:t>
            </a:r>
            <a:r>
              <a:rPr sz="2400">
                <a:solidFill>
                  <a:srgbClr val="000000"/>
                </a:solidFill>
                <a:latin typeface="UDEHET+MicrosoftYaHei"/>
                <a:cs typeface="UDEHET+MicrosoftYaHei"/>
              </a:rPr>
              <a:t>(5</a:t>
            </a:r>
            <a:r>
              <a:rPr sz="2400">
                <a:solidFill>
                  <a:srgbClr val="000000"/>
                </a:solidFill>
                <a:latin typeface="GELQRJ+MicrosoftYaHei"/>
                <a:cs typeface="GELQRJ+MicrosoftYaHei"/>
              </a:rPr>
              <a:t>分</a:t>
            </a:r>
            <a:r>
              <a:rPr sz="2400">
                <a:solidFill>
                  <a:srgbClr val="000000"/>
                </a:solidFill>
                <a:latin typeface="UDEHET+MicrosoftYaHei"/>
                <a:cs typeface="UDEHET+MicrosoftYaHei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16275" y="3003424"/>
            <a:ext cx="3167430" cy="8598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7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ELQRJ+MicrosoftYaHei"/>
                <a:cs typeface="GELQRJ+MicrosoftYaHei"/>
              </a:rPr>
              <a:t>康桥</a:t>
            </a:r>
            <a:r>
              <a:rPr sz="2400" spc="1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GELQRJ+MicrosoftYaHei"/>
                <a:cs typeface="GELQRJ+MicrosoftYaHei"/>
              </a:rPr>
              <a:t>边城</a:t>
            </a:r>
            <a:r>
              <a:rPr sz="24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GELQRJ+MicrosoftYaHei"/>
                <a:cs typeface="GELQRJ+MicrosoftYaHei"/>
              </a:rPr>
              <a:t>雨巷</a:t>
            </a:r>
            <a:r>
              <a:rPr sz="2400" spc="1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GELQRJ+MicrosoftYaHei"/>
                <a:cs typeface="GELQRJ+MicrosoftYaHei"/>
              </a:rPr>
              <a:t>蜀道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680783"/>
            <a:ext cx="10312646" cy="14081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29995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ELQRJ+MicrosoftYaHei"/>
                <a:cs typeface="GELQRJ+MicrosoftYaHei"/>
              </a:rPr>
              <a:t>例句：赤壁，你的雄奇伟岸，你的大气磅礴，你的壮丽多姿，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ELQRJ+MicrosoftYaHei"/>
                <a:cs typeface="GELQRJ+MicrosoftYaHei"/>
              </a:rPr>
              <a:t>不正好激荡起我心中的豪情吗？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711559"/>
            <a:ext cx="10302485" cy="26099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24788" marR="0">
              <a:lnSpc>
                <a:spcPts val="422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TFDOKO+MicrosoftYaHei"/>
                <a:cs typeface="TFDOKO+MicrosoftYaHei"/>
              </a:rPr>
              <a:t>4</a:t>
            </a:r>
            <a:r>
              <a:rPr sz="3200">
                <a:solidFill>
                  <a:srgbClr val="000000"/>
                </a:solidFill>
                <a:latin typeface="KQBBOF+MicrosoftYaHei"/>
                <a:cs typeface="KQBBOF+MicrosoftYaHei"/>
              </a:rPr>
              <a:t>、依照下面的比喻形式，另写一组句子。要</a:t>
            </a:r>
          </a:p>
          <a:p>
            <a:pPr marL="0" marR="0">
              <a:lnSpc>
                <a:spcPts val="4231"/>
              </a:lnSpc>
              <a:spcBef>
                <a:spcPts val="157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QBBOF+MicrosoftYaHei"/>
                <a:cs typeface="KQBBOF+MicrosoftYaHei"/>
              </a:rPr>
              <a:t>求选择新的本体和喻体，意思完整。（不要求与原</a:t>
            </a:r>
          </a:p>
          <a:p>
            <a:pPr marL="0" marR="0">
              <a:lnSpc>
                <a:spcPts val="4228"/>
              </a:lnSpc>
              <a:spcBef>
                <a:spcPts val="158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QBBOF+MicrosoftYaHei"/>
                <a:cs typeface="KQBBOF+MicrosoftYaHei"/>
              </a:rPr>
              <a:t>句字数相同）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3032542"/>
            <a:ext cx="9937581" cy="18788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423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QBBOF+MicrosoftYaHei"/>
                <a:cs typeface="KQBBOF+MicrosoftYaHei"/>
              </a:rPr>
              <a:t>海是水的一部字典：浪花是部首，涛声是音</a:t>
            </a:r>
          </a:p>
          <a:p>
            <a:pPr marL="0" marR="0">
              <a:lnSpc>
                <a:spcPts val="4228"/>
              </a:lnSpc>
              <a:spcBef>
                <a:spcPts val="1584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QBBOF+MicrosoftYaHei"/>
                <a:cs typeface="KQBBOF+MicrosoftYaHei"/>
              </a:rPr>
              <a:t>序，鱼虾、海鸥是海的文字。</a:t>
            </a: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70392"/>
            <a:ext cx="10077450" cy="23547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8095" marR="0">
              <a:lnSpc>
                <a:spcPts val="3959"/>
              </a:lnSpc>
              <a:spcBef>
                <a:spcPct val="0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RKLQFF+MicrosoftYaHei"/>
                <a:cs typeface="RKLQFF+MicrosoftYaHei"/>
              </a:rPr>
              <a:t>5</a:t>
            </a:r>
            <a:r>
              <a:rPr sz="3000">
                <a:solidFill>
                  <a:srgbClr val="000000"/>
                </a:solidFill>
                <a:latin typeface="CSSBLG+MicrosoftYaHei"/>
                <a:cs typeface="CSSBLG+MicrosoftYaHei"/>
              </a:rPr>
              <a:t>、“点赞”为一网络词语，意为对某个内容表</a:t>
            </a:r>
          </a:p>
          <a:p>
            <a:pPr marL="0" marR="0">
              <a:lnSpc>
                <a:spcPts val="3959"/>
              </a:lnSpc>
              <a:spcBef>
                <a:spcPts val="1030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CSSBLG+MicrosoftYaHei"/>
                <a:cs typeface="CSSBLG+MicrosoftYaHei"/>
              </a:rPr>
              <a:t>示赞同、喜爱。阅读下面文字，将话语补充完整，使</a:t>
            </a:r>
          </a:p>
          <a:p>
            <a:pPr marL="0" marR="0">
              <a:lnSpc>
                <a:spcPts val="3959"/>
              </a:lnSpc>
              <a:spcBef>
                <a:spcPts val="1032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CSSBLG+MicrosoftYaHei"/>
                <a:cs typeface="CSSBLG+MicrosoftYaHei"/>
              </a:rPr>
              <a:t>补充的话语与前一句构成排比。</a:t>
            </a:r>
            <a:r>
              <a:rPr sz="3000">
                <a:solidFill>
                  <a:srgbClr val="000000"/>
                </a:solidFill>
                <a:latin typeface="RKLQFF+MicrosoftYaHei"/>
                <a:cs typeface="RKLQFF+MicrosoftYaHei"/>
              </a:rPr>
              <a:t>(5</a:t>
            </a:r>
            <a:r>
              <a:rPr sz="3000">
                <a:solidFill>
                  <a:srgbClr val="000000"/>
                </a:solidFill>
                <a:latin typeface="CSSBLG+MicrosoftYaHei"/>
                <a:cs typeface="CSSBLG+MicrosoftYaHei"/>
              </a:rPr>
              <a:t>分</a:t>
            </a:r>
            <a:r>
              <a:rPr sz="3000">
                <a:solidFill>
                  <a:srgbClr val="000000"/>
                </a:solidFill>
                <a:latin typeface="RKLQFF+MicrosoftYaHei"/>
                <a:cs typeface="RKLQFF+MicrosoftYaHei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2717378"/>
            <a:ext cx="10084458" cy="29952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1999" marR="0">
              <a:lnSpc>
                <a:spcPts val="3959"/>
              </a:lnSpc>
              <a:spcBef>
                <a:spcPct val="0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CSSBLG+MicrosoftYaHei"/>
                <a:cs typeface="CSSBLG+MicrosoftYaHei"/>
              </a:rPr>
              <a:t>中国古代诗歌散文不但是汉语言文字的典范和精</a:t>
            </a:r>
          </a:p>
          <a:p>
            <a:pPr marL="0" marR="0">
              <a:lnSpc>
                <a:spcPts val="3959"/>
              </a:lnSpc>
              <a:spcBef>
                <a:spcPts val="1033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CSSBLG+MicrosoftYaHei"/>
                <a:cs typeface="CSSBLG+MicrosoftYaHei"/>
              </a:rPr>
              <a:t>华，而且蕴蓄着中华民族的精神和品格，成为一种长</a:t>
            </a:r>
          </a:p>
          <a:p>
            <a:pPr marL="0" marR="0">
              <a:lnSpc>
                <a:spcPts val="3959"/>
              </a:lnSpc>
              <a:spcBef>
                <a:spcPts val="1030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CSSBLG+MicrosoftYaHei"/>
                <a:cs typeface="CSSBLG+MicrosoftYaHei"/>
              </a:rPr>
              <a:t>效的民族素质的滋养剂。徜徉在中国古代诗歌散文长</a:t>
            </a:r>
          </a:p>
          <a:p>
            <a:pPr marL="0" marR="0">
              <a:lnSpc>
                <a:spcPts val="3959"/>
              </a:lnSpc>
              <a:spcBef>
                <a:spcPts val="1082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CSSBLG+MicrosoftYaHei"/>
                <a:cs typeface="CSSBLG+MicrosoftYaHei"/>
              </a:rPr>
              <a:t>廊中，我为屈原《湘夫人》所塑造的哀怨与执着的湘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5278333"/>
            <a:ext cx="2857500" cy="10743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59"/>
              </a:lnSpc>
              <a:spcBef>
                <a:spcPct val="0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CSSBLG+MicrosoftYaHei"/>
                <a:cs typeface="CSSBLG+MicrosoftYaHei"/>
              </a:rPr>
              <a:t>水女神点赞，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426328" y="5278333"/>
            <a:ext cx="952500" cy="10743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59"/>
              </a:lnSpc>
              <a:spcBef>
                <a:spcPct val="0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CSSBLG+MicrosoftYaHei"/>
                <a:cs typeface="CSSBLG+MicrosoftYaHei"/>
              </a:rPr>
              <a:t>，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855964" y="5278333"/>
            <a:ext cx="952500" cy="10743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59"/>
              </a:lnSpc>
              <a:spcBef>
                <a:spcPct val="0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CSSBLG+MicrosoftYaHei"/>
                <a:cs typeface="CSSBLG+MicrosoftYaHei"/>
              </a:rPr>
              <a:t>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5918091"/>
            <a:ext cx="7454507" cy="1074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62"/>
              </a:lnSpc>
              <a:spcBef>
                <a:spcPct val="0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CSSBLG+MicrosoftYaHei"/>
                <a:cs typeface="CSSBLG+MicrosoftYaHei"/>
              </a:rPr>
              <a:t>让我们吟诵经典诗文，提高语文素养。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6228" y="711559"/>
            <a:ext cx="8348509" cy="1146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22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HVQJMV+MicrosoftYaHei"/>
                <a:cs typeface="HVQJMV+MicrosoftYaHei"/>
              </a:rPr>
              <a:t>6</a:t>
            </a:r>
            <a:r>
              <a:rPr sz="3200">
                <a:solidFill>
                  <a:srgbClr val="000000"/>
                </a:solidFill>
                <a:latin typeface="IBUTIW+MicrosoftYaHei"/>
                <a:cs typeface="IBUTIW+MicrosoftYaHei"/>
              </a:rPr>
              <a:t>、仿照下面的示例，另写一段话。</a:t>
            </a:r>
            <a:r>
              <a:rPr sz="3200">
                <a:solidFill>
                  <a:srgbClr val="000000"/>
                </a:solidFill>
                <a:latin typeface="HVQJMV+MicrosoftYaHei"/>
                <a:cs typeface="HVQJMV+MicrosoftYaHei"/>
              </a:rPr>
              <a:t>(4</a:t>
            </a:r>
            <a:r>
              <a:rPr sz="3200">
                <a:solidFill>
                  <a:srgbClr val="000000"/>
                </a:solidFill>
                <a:latin typeface="IBUTIW+MicrosoftYaHei"/>
                <a:cs typeface="IBUTIW+MicrosoftYaHei"/>
              </a:rPr>
              <a:t>分</a:t>
            </a:r>
            <a:r>
              <a:rPr sz="3200">
                <a:solidFill>
                  <a:srgbClr val="000000"/>
                </a:solidFill>
                <a:latin typeface="HVQJMV+MicrosoftYaHei"/>
                <a:cs typeface="HVQJMV+MicrosoftYaHei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569248"/>
            <a:ext cx="10236925" cy="18787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61187" marR="0">
              <a:lnSpc>
                <a:spcPts val="423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BUTIW+MicrosoftYaHei"/>
                <a:cs typeface="IBUTIW+MicrosoftYaHei"/>
              </a:rPr>
              <a:t>世上有多少这样的事呢？树在，叶去；叶在，花</a:t>
            </a:r>
          </a:p>
          <a:p>
            <a:pPr marL="0" marR="0">
              <a:lnSpc>
                <a:spcPts val="4228"/>
              </a:lnSpc>
              <a:spcBef>
                <a:spcPts val="158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BUTIW+MicrosoftYaHei"/>
                <a:cs typeface="IBUTIW+MicrosoftYaHei"/>
              </a:rPr>
              <a:t>去；花在，香去；香在，闻它的人去。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52627" y="3161262"/>
            <a:ext cx="5147387" cy="1146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22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BUTIW+MicrosoftYaHei"/>
                <a:cs typeface="IBUTIW+MicrosoftYaHei"/>
              </a:rPr>
              <a:t>世上有多少这样的事呢？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892782"/>
            <a:ext cx="9452262" cy="1146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22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HVQJMV+MicrosoftYaHei"/>
                <a:cs typeface="HVQJMV+MicrosoftYaHei"/>
              </a:rPr>
              <a:t>_____________________________________________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64965" y="2789532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LMHMSB+å¾®è½¯é�»,Bold"/>
                <a:cs typeface="LMHMSB+å¾®è½¯é�»,Bold"/>
              </a:rPr>
              <a:t>课程精讲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329" y="2936344"/>
            <a:ext cx="11430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LMHMSB+å¾®è½¯é�»,Bold"/>
                <a:cs typeface="LMHMSB+å¾®è½¯é�»,Bold"/>
              </a:rPr>
              <a:t>三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24326" y="2737012"/>
            <a:ext cx="2515819" cy="1289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4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TPCRQO+å¾®è½¯é�»,Bold"/>
                <a:cs typeface="TPCRQO+å¾®è½¯é�»,Bold"/>
              </a:rPr>
              <a:t>课程总结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46808" y="2804358"/>
            <a:ext cx="1397812" cy="1576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815"/>
              </a:lnSpc>
              <a:spcBef>
                <a:spcPct val="0"/>
              </a:spcBef>
              <a:spcAft>
                <a:spcPct val="0"/>
              </a:spcAft>
            </a:pPr>
            <a:r>
              <a:rPr sz="4400" b="1">
                <a:solidFill>
                  <a:srgbClr val="404040"/>
                </a:solidFill>
                <a:latin typeface="TPCRQO+å¾®è½¯é�»,Bold"/>
                <a:cs typeface="TPCRQO+å¾®è½¯é�»,Bold"/>
              </a:rPr>
              <a:t>四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204080" y="1513400"/>
            <a:ext cx="1243583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SEAVLC+å¾®è½¯é�»,Bold"/>
                <a:cs typeface="SEAVLC+å¾®è½¯é�»,Bold"/>
              </a:rPr>
              <a:t>结语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14470" y="2356408"/>
            <a:ext cx="1534667" cy="78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898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FVTBUS+å¾®è½¯é�»,Bold"/>
                <a:cs typeface="FVTBUS+å¾®è½¯é�»,Bold"/>
              </a:rPr>
              <a:t>感谢观看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368276"/>
            <a:ext cx="6195821" cy="11512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084906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六、徽标题答题技巧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一、介绍徽标构成</a:t>
            </a:r>
            <a:r>
              <a:rPr sz="2000" b="1">
                <a:solidFill>
                  <a:srgbClr val="000000"/>
                </a:solidFill>
                <a:latin typeface="UOBUSV+TwCenMT-Bold"/>
                <a:cs typeface="UOBUSV+TwCenMT-Bold"/>
              </a:rPr>
              <a:t>(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构图要素）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1354685"/>
            <a:ext cx="7939259" cy="1127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二、二、解释徽标的寓意（构图要素对应的主题象征意造句）</a:t>
            </a:r>
          </a:p>
          <a:p>
            <a:pPr marL="2956890" marR="0">
              <a:lnSpc>
                <a:spcPts val="2004"/>
              </a:lnSpc>
              <a:spcBef>
                <a:spcPts val="1871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七、漫画题答题技巧：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2339189"/>
            <a:ext cx="4567268" cy="658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UOBUSV+TwCenMT-Bold"/>
                <a:cs typeface="UOBUSV+TwCenMT-Bold"/>
              </a:rPr>
              <a:t>1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、标题：主体、寓意、最夸张部分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2833219"/>
            <a:ext cx="5156142" cy="658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UOBUSV+TwCenMT-Bold"/>
                <a:cs typeface="UOBUSV+TwCenMT-Bold"/>
              </a:rPr>
              <a:t>2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、内容：确定主体及特点，按顺序造句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3325471"/>
            <a:ext cx="8682358" cy="1127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UOBUSV+TwCenMT-Bold"/>
                <a:cs typeface="UOBUSV+TwCenMT-Bold"/>
              </a:rPr>
              <a:t>3</a:t>
            </a:r>
            <a:r>
              <a:rPr sz="2000" spc="12">
                <a:solidFill>
                  <a:srgbClr val="000000"/>
                </a:solidFill>
                <a:latin typeface="SimSun"/>
                <a:cs typeface="SimSun"/>
              </a:rPr>
              <a:t>、寓意：主体所代表的群体（讽刺、反映、揭示）某种社会现象。</a:t>
            </a:r>
          </a:p>
          <a:p>
            <a:pPr marL="3084906" marR="0">
              <a:lnSpc>
                <a:spcPts val="2004"/>
              </a:lnSpc>
              <a:spcBef>
                <a:spcPts val="1872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八、仿句题答题技巧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4311880"/>
            <a:ext cx="9271232" cy="11512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UOBUSV+TwCenMT-Bold"/>
                <a:cs typeface="UOBUSV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、先换主干，后换修饰，用同类词替换。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UOBUSV+TwCenMT-Bold"/>
                <a:cs typeface="UOBUSV+TwCenMT-Bold"/>
              </a:rPr>
              <a:t>2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、二、注意原句各分句之间的关系（包含、递进、并列、对比、转折）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754967"/>
            <a:ext cx="6542836" cy="18528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783154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九、长短句变换答题技巧：</a:t>
            </a:r>
          </a:p>
          <a:p>
            <a:pPr marL="0" marR="0">
              <a:lnSpc>
                <a:spcPts val="2067"/>
              </a:lnSpc>
              <a:spcBef>
                <a:spcPts val="1208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FMCDLJ+TwCenMT-Bold"/>
                <a:cs typeface="FMCDLJ+TwCenMT-Bold"/>
              </a:rPr>
              <a:t>1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、长变短：主干</a:t>
            </a:r>
            <a:r>
              <a:rPr sz="1900" b="1">
                <a:solidFill>
                  <a:srgbClr val="000000"/>
                </a:solidFill>
                <a:latin typeface="FMCDLJ+TwCenMT-Bold"/>
                <a:cs typeface="FMCDLJ+TwCenMT-Bold"/>
              </a:rPr>
              <a:t>+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最近定语。定状语单独造句。</a:t>
            </a:r>
          </a:p>
          <a:p>
            <a:pPr marL="0" marR="0">
              <a:lnSpc>
                <a:spcPts val="2064"/>
              </a:lnSpc>
              <a:spcBef>
                <a:spcPts val="1214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FMCDLJ+TwCenMT-Bold"/>
                <a:cs typeface="FMCDLJ+TwCenMT-Bold"/>
              </a:rPr>
              <a:t>2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、短变长：主干句。短句同项合并后做定状语</a:t>
            </a:r>
          </a:p>
          <a:p>
            <a:pPr marL="2905074" marR="0">
              <a:lnSpc>
                <a:spcPts val="1895"/>
              </a:lnSpc>
              <a:spcBef>
                <a:spcPts val="1342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十、</a:t>
            </a:r>
            <a:r>
              <a:rPr sz="1900">
                <a:solidFill>
                  <a:srgbClr val="FF0000"/>
                </a:solidFill>
                <a:latin typeface="SimSun"/>
                <a:cs typeface="SimSun"/>
              </a:rPr>
              <a:t>逻辑推断答题技巧：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2421080"/>
            <a:ext cx="9218072" cy="1019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64"/>
              </a:lnSpc>
              <a:spcBef>
                <a:spcPct val="0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FMCDLJ+TwCenMT-Bold"/>
                <a:cs typeface="FMCDLJ+TwCenMT-Bold"/>
              </a:rPr>
              <a:t>1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、分出条件、结论句。</a:t>
            </a:r>
            <a:r>
              <a:rPr sz="1900" b="1">
                <a:solidFill>
                  <a:srgbClr val="000000"/>
                </a:solidFill>
                <a:latin typeface="FMCDLJ+TwCenMT-Bold"/>
                <a:cs typeface="FMCDLJ+TwCenMT-Bold"/>
              </a:rPr>
              <a:t>2</a:t>
            </a:r>
            <a:r>
              <a:rPr sz="1900" spc="10">
                <a:solidFill>
                  <a:srgbClr val="000000"/>
                </a:solidFill>
                <a:latin typeface="SimSun"/>
                <a:cs typeface="SimSun"/>
              </a:rPr>
              <a:t>、判断多对一（强加因果、无中生有，主观臆断）</a:t>
            </a:r>
          </a:p>
          <a:p>
            <a:pPr marL="2905074" marR="0">
              <a:lnSpc>
                <a:spcPts val="1895"/>
              </a:lnSpc>
              <a:spcBef>
                <a:spcPts val="1331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十一、表达得体答题技巧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3254962"/>
            <a:ext cx="4884437" cy="1018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敬辞前缀</a:t>
            </a:r>
            <a:r>
              <a:rPr sz="1900" spc="54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：屈老俯光请，雅芳拜华令；</a:t>
            </a:r>
          </a:p>
          <a:p>
            <a:pPr marL="1333449" marR="0">
              <a:lnSpc>
                <a:spcPts val="1895"/>
              </a:lnSpc>
              <a:spcBef>
                <a:spcPts val="138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叨玉垂大贤，高贵恭惠奉。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4087447"/>
            <a:ext cx="4884437" cy="10203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谦称前缀</a:t>
            </a:r>
            <a:r>
              <a:rPr sz="1900" spc="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：</a:t>
            </a:r>
            <a:r>
              <a:rPr sz="1900" spc="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愚家小敝浅，鄙舍老贱寒。</a:t>
            </a:r>
          </a:p>
          <a:p>
            <a:pPr marL="1333449" marR="0">
              <a:lnSpc>
                <a:spcPts val="1895"/>
              </a:lnSpc>
              <a:spcBef>
                <a:spcPts val="1392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拙陋不敢管，窃劳寡奴犬。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4921075"/>
            <a:ext cx="4469860" cy="10188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口诀：老叨</a:t>
            </a:r>
            <a:r>
              <a:rPr sz="1900" spc="104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屈俯</a:t>
            </a:r>
            <a:r>
              <a:rPr sz="1900" spc="10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请令</a:t>
            </a:r>
            <a:r>
              <a:rPr sz="1900" spc="10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拜惠</a:t>
            </a:r>
            <a:r>
              <a:rPr sz="1900" spc="5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大贤</a:t>
            </a:r>
          </a:p>
          <a:p>
            <a:pPr marL="762000" marR="0">
              <a:lnSpc>
                <a:spcPts val="1898"/>
              </a:lnSpc>
              <a:spcBef>
                <a:spcPts val="137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高贵</a:t>
            </a:r>
            <a:r>
              <a:rPr sz="1900" spc="103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雅芳</a:t>
            </a:r>
            <a:r>
              <a:rPr sz="1900" spc="10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恭奉</a:t>
            </a:r>
            <a:r>
              <a:rPr sz="1900" spc="10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光华</a:t>
            </a:r>
            <a:r>
              <a:rPr sz="1900" spc="5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玉垂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6171009"/>
            <a:ext cx="6767168" cy="602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浅陋寡拙愚家劳，敝寒舍</a:t>
            </a:r>
            <a:r>
              <a:rPr sz="1900" spc="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，窃小犬。鄙贱老奴不敢管。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16687" y="595630"/>
            <a:ext cx="6610167" cy="18097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794050" marR="0">
              <a:lnSpc>
                <a:spcPts val="2495"/>
              </a:lnSpc>
              <a:spcBef>
                <a:spcPct val="0"/>
              </a:spcBef>
              <a:spcAft>
                <a:spcPct val="0"/>
              </a:spcAft>
            </a:pPr>
            <a:r>
              <a:rPr sz="2500">
                <a:solidFill>
                  <a:srgbClr val="FF0000"/>
                </a:solidFill>
                <a:latin typeface="FangSong"/>
                <a:cs typeface="FangSong"/>
              </a:rPr>
              <a:t>表达得体题答题技巧</a:t>
            </a:r>
          </a:p>
          <a:p>
            <a:pPr marL="0" marR="0">
              <a:lnSpc>
                <a:spcPts val="2495"/>
              </a:lnSpc>
              <a:spcBef>
                <a:spcPts val="1499"/>
              </a:spcBef>
              <a:spcAft>
                <a:spcPct val="0"/>
              </a:spcAft>
            </a:pP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敬辞前缀</a:t>
            </a:r>
            <a:r>
              <a:rPr sz="2500" spc="19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：屈老俯光请，雅芳拜华令；</a:t>
            </a:r>
          </a:p>
          <a:p>
            <a:pPr marL="1923592" marR="0">
              <a:lnSpc>
                <a:spcPts val="2498"/>
              </a:lnSpc>
              <a:spcBef>
                <a:spcPts val="1509"/>
              </a:spcBef>
              <a:spcAft>
                <a:spcPct val="0"/>
              </a:spcAft>
            </a:pP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叨玉垂大贤，高贵恭惠奉。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6687" y="2120011"/>
            <a:ext cx="6609952" cy="13007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95"/>
              </a:lnSpc>
              <a:spcBef>
                <a:spcPct val="0"/>
              </a:spcBef>
              <a:spcAft>
                <a:spcPct val="0"/>
              </a:spcAft>
            </a:pP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谦称前缀</a:t>
            </a:r>
            <a:r>
              <a:rPr sz="2500" spc="66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：</a:t>
            </a:r>
            <a:r>
              <a:rPr sz="2500" spc="64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愚家小敝浅，鄙舍老贱寒。</a:t>
            </a:r>
          </a:p>
          <a:p>
            <a:pPr marL="1923592" marR="0">
              <a:lnSpc>
                <a:spcPts val="2495"/>
              </a:lnSpc>
              <a:spcBef>
                <a:spcPts val="1499"/>
              </a:spcBef>
              <a:spcAft>
                <a:spcPct val="0"/>
              </a:spcAft>
            </a:pP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拙陋不敢管，窃劳寡奴犬。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6687" y="3136257"/>
            <a:ext cx="7910857" cy="13012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98"/>
              </a:lnSpc>
              <a:spcBef>
                <a:spcPct val="0"/>
              </a:spcBef>
              <a:spcAft>
                <a:spcPct val="0"/>
              </a:spcAft>
            </a:pP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敬辞口诀：</a:t>
            </a:r>
            <a:r>
              <a:rPr sz="2500" spc="19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500" spc="20">
                <a:solidFill>
                  <a:srgbClr val="000000"/>
                </a:solidFill>
                <a:latin typeface="FangSong"/>
                <a:cs typeface="FangSong"/>
              </a:rPr>
              <a:t>老叨</a:t>
            </a:r>
            <a:r>
              <a:rPr sz="2500" spc="315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屈俯</a:t>
            </a:r>
            <a:r>
              <a:rPr sz="2500" spc="31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请令</a:t>
            </a:r>
            <a:r>
              <a:rPr sz="2500" spc="316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500" spc="20">
                <a:solidFill>
                  <a:srgbClr val="000000"/>
                </a:solidFill>
                <a:latin typeface="FangSong"/>
                <a:cs typeface="FangSong"/>
              </a:rPr>
              <a:t>拜惠</a:t>
            </a:r>
            <a:r>
              <a:rPr sz="2500" spc="188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500" spc="20">
                <a:solidFill>
                  <a:srgbClr val="000000"/>
                </a:solidFill>
                <a:latin typeface="FangSong"/>
                <a:cs typeface="FangSong"/>
              </a:rPr>
              <a:t>大贤</a:t>
            </a:r>
          </a:p>
          <a:p>
            <a:pPr marL="1923592" marR="0">
              <a:lnSpc>
                <a:spcPts val="2495"/>
              </a:lnSpc>
              <a:spcBef>
                <a:spcPts val="1501"/>
              </a:spcBef>
              <a:spcAft>
                <a:spcPct val="0"/>
              </a:spcAft>
            </a:pP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高贵</a:t>
            </a:r>
            <a:r>
              <a:rPr sz="2500" spc="31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雅芳</a:t>
            </a:r>
            <a:r>
              <a:rPr sz="2500" spc="31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500" spc="10">
                <a:solidFill>
                  <a:srgbClr val="000000"/>
                </a:solidFill>
                <a:latin typeface="FangSong"/>
                <a:cs typeface="FangSong"/>
              </a:rPr>
              <a:t>恭奉</a:t>
            </a:r>
            <a:r>
              <a:rPr sz="2500" spc="316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500" spc="20">
                <a:solidFill>
                  <a:srgbClr val="000000"/>
                </a:solidFill>
                <a:latin typeface="FangSong"/>
                <a:cs typeface="FangSong"/>
              </a:rPr>
              <a:t>光华</a:t>
            </a:r>
            <a:r>
              <a:rPr sz="2500" spc="188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500" spc="20">
                <a:solidFill>
                  <a:srgbClr val="000000"/>
                </a:solidFill>
                <a:latin typeface="FangSong"/>
                <a:cs typeface="FangSong"/>
              </a:rPr>
              <a:t>玉垂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6687" y="4661027"/>
            <a:ext cx="9716736" cy="11742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95"/>
              </a:lnSpc>
              <a:spcBef>
                <a:spcPct val="0"/>
              </a:spcBef>
              <a:spcAft>
                <a:spcPct val="0"/>
              </a:spcAft>
            </a:pP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谦称口诀：浅陋寡拙愚家劳，敝寒舍</a:t>
            </a:r>
            <a:r>
              <a:rPr sz="2500" spc="69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，窃小犬。鄙贱老奴不</a:t>
            </a:r>
          </a:p>
          <a:p>
            <a:pPr marL="0" marR="0">
              <a:lnSpc>
                <a:spcPts val="2495"/>
              </a:lnSpc>
              <a:spcBef>
                <a:spcPts val="503"/>
              </a:spcBef>
              <a:spcAft>
                <a:spcPct val="0"/>
              </a:spcAft>
            </a:pPr>
            <a:r>
              <a:rPr sz="2500">
                <a:solidFill>
                  <a:srgbClr val="000000"/>
                </a:solidFill>
                <a:latin typeface="FangSong"/>
                <a:cs typeface="FangSong"/>
              </a:rPr>
              <a:t>敢管。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58234" y="101369"/>
            <a:ext cx="2318925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、敬辞前缀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691364"/>
            <a:ext cx="10305288" cy="1257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83335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１、“敬”头一族。常用于自己的行为涉及别人。如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敬告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：告诉；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敬贺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：</a:t>
            </a:r>
          </a:p>
          <a:p>
            <a:pPr marL="0" marR="0">
              <a:lnSpc>
                <a:spcPts val="2004"/>
              </a:lnSpc>
              <a:spcBef>
                <a:spcPts val="491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祝贺；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敬候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：等候；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敬礼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（用于书信结尾）：表示恭敬；</a:t>
            </a:r>
            <a:r>
              <a:rPr sz="2000" spc="17">
                <a:solidFill>
                  <a:srgbClr val="FF0000"/>
                </a:solidFill>
                <a:latin typeface="FangSong"/>
                <a:cs typeface="FangSong"/>
              </a:rPr>
              <a:t>敬请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：请；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敬佩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：敬重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佩服；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敬谢不敏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：表示推辞做某件事（不敏：没有才能）。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745710"/>
            <a:ext cx="10286023" cy="940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２、“屈”</a:t>
            </a:r>
            <a:r>
              <a:rPr sz="2000" spc="4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头一族。如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屈驾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：委屈大驾（多用于邀请人）；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屈就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：多</a:t>
            </a:r>
          </a:p>
          <a:p>
            <a:pPr marL="0" marR="0">
              <a:lnSpc>
                <a:spcPts val="2004"/>
              </a:lnSpc>
              <a:spcBef>
                <a:spcPts val="398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用于请人担任职务；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屈居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：委屈地处于（较低的地位）；</a:t>
            </a:r>
            <a:r>
              <a:rPr sz="2000" spc="17">
                <a:solidFill>
                  <a:srgbClr val="FF0000"/>
                </a:solidFill>
                <a:latin typeface="FangSong"/>
                <a:cs typeface="FangSong"/>
              </a:rPr>
              <a:t>屈尊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：降低身份俯就。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482445"/>
            <a:ext cx="10289247" cy="18549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３、“老”</a:t>
            </a:r>
            <a:r>
              <a:rPr sz="2000" spc="4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头一族。用来尊称别人，有时特指老年人。如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老伯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、老大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爷、老太爷：可尊称老年男子；</a:t>
            </a:r>
            <a:r>
              <a:rPr sz="2000" spc="11">
                <a:solidFill>
                  <a:srgbClr val="FF0000"/>
                </a:solidFill>
                <a:latin typeface="FangSong"/>
                <a:cs typeface="FangSong"/>
              </a:rPr>
              <a:t>老前辈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：尊称同行里年纪较大、资格较老、经验</a:t>
            </a:r>
          </a:p>
          <a:p>
            <a:pPr marL="0" marR="0">
              <a:lnSpc>
                <a:spcPts val="2006"/>
              </a:lnSpc>
              <a:spcBef>
                <a:spcPts val="393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较丰富的人；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老兄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：尊称男性朋友；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老总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：尊称中国人民解放军的某些高级领导</a:t>
            </a:r>
          </a:p>
          <a:p>
            <a:pPr marL="0" marR="0">
              <a:lnSpc>
                <a:spcPts val="2004"/>
              </a:lnSpc>
              <a:spcBef>
                <a:spcPts val="398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人（多和姓连用）；现也指一些公司的总经理或董事长。</a:t>
            </a:r>
            <a:r>
              <a:rPr sz="2000" spc="55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“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老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”字用于表示姓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氏的词后，也可以表示尊重，如称巴金为巴老。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4133191"/>
            <a:ext cx="10287468" cy="1245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４、“俯”</a:t>
            </a:r>
            <a:r>
              <a:rPr sz="2000" spc="4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头一族。旧时公文书信中用来称对方对自己的行动。如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俯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察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：称对方或上级对自己理解；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俯就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：用于请对方同意担任职务；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俯念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：称对方</a:t>
            </a:r>
          </a:p>
          <a:p>
            <a:pPr marL="0" marR="0">
              <a:lnSpc>
                <a:spcPts val="2004"/>
              </a:lnSpc>
              <a:spcBef>
                <a:spcPts val="399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或上级体念；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俯允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：称对方或上级允许。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5175988"/>
            <a:ext cx="10014949" cy="940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５、“光”</a:t>
            </a:r>
            <a:r>
              <a:rPr sz="2000" spc="4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头一族。表示光荣，用于对方来临。如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光顾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（多用于商家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欢迎顾客）：称客人来到；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光临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：称宾客到来。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5911767"/>
            <a:ext cx="10163678" cy="940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６、</a:t>
            </a:r>
            <a:r>
              <a:rPr sz="2000" spc="5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“请”</a:t>
            </a:r>
            <a:r>
              <a:rPr sz="2000" spc="4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头一族。用于希望对方做某事。如</a:t>
            </a:r>
            <a:r>
              <a:rPr sz="2000" spc="11">
                <a:solidFill>
                  <a:srgbClr val="FF0000"/>
                </a:solidFill>
                <a:latin typeface="FangSong"/>
                <a:cs typeface="FangSong"/>
              </a:rPr>
              <a:t>请进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：请对方进来：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请</a:t>
            </a:r>
          </a:p>
          <a:p>
            <a:pPr marL="0" marR="0">
              <a:lnSpc>
                <a:spcPts val="2004"/>
              </a:lnSpc>
              <a:spcBef>
                <a:spcPts val="398"/>
              </a:spcBef>
              <a:spcAft>
                <a:spcPct val="0"/>
              </a:spcAft>
            </a:pP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坐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：请求对方坐下；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请问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：用于请求对方回答问题；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89130"/>
            <a:ext cx="10286557" cy="12453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７、“雅”</a:t>
            </a:r>
            <a:r>
              <a:rPr sz="2000" spc="4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头一族。用于称对方的情意、举动。如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雅教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：称对方的指</a:t>
            </a:r>
          </a:p>
          <a:p>
            <a:pPr marL="0" marR="0">
              <a:lnSpc>
                <a:spcPts val="2006"/>
              </a:lnSpc>
              <a:spcBef>
                <a:spcPts val="393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教；</a:t>
            </a:r>
            <a:r>
              <a:rPr sz="2000" spc="17">
                <a:solidFill>
                  <a:srgbClr val="FF0000"/>
                </a:solidFill>
                <a:latin typeface="FangSong"/>
                <a:cs typeface="FangSong"/>
              </a:rPr>
              <a:t>雅量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：称对方的度量大；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雅兴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：称对方的兴趣大；</a:t>
            </a:r>
            <a:r>
              <a:rPr sz="2000" spc="18">
                <a:solidFill>
                  <a:srgbClr val="FF0000"/>
                </a:solidFill>
                <a:latin typeface="FangSong"/>
                <a:cs typeface="FangSong"/>
              </a:rPr>
              <a:t>雅意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：称对方的情意或意</a:t>
            </a:r>
          </a:p>
          <a:p>
            <a:pPr marL="0" marR="0">
              <a:lnSpc>
                <a:spcPts val="2004"/>
              </a:lnSpc>
              <a:spcBef>
                <a:spcPts val="398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见；</a:t>
            </a:r>
            <a:r>
              <a:rPr sz="2000" spc="17">
                <a:solidFill>
                  <a:srgbClr val="FF0000"/>
                </a:solidFill>
                <a:latin typeface="FangSong"/>
                <a:cs typeface="FangSong"/>
              </a:rPr>
              <a:t>雅正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：把自己的诗文书画等送给人时表示请对方指教。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130276"/>
            <a:ext cx="10287931" cy="1245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８、“芳”</a:t>
            </a:r>
            <a:r>
              <a:rPr sz="2000" spc="4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头一族。用于对方或与对方有关的事物。如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芳邻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：称对方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的邻居；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芳龄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：称对方（多用于年轻女子）的年龄；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芳名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：称对方（多用于年轻</a:t>
            </a:r>
          </a:p>
          <a:p>
            <a:pPr marL="0" marR="0">
              <a:lnSpc>
                <a:spcPts val="2006"/>
              </a:lnSpc>
              <a:spcBef>
                <a:spcPts val="393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女子）的名字。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173072"/>
            <a:ext cx="10579574" cy="1549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04272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９、“拜”</a:t>
            </a:r>
            <a:r>
              <a:rPr sz="2000" spc="4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头一族。用于人事来往。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拜辞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：指告辞对方；如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拜读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：指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阅读（对方的文章）；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拜访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：指访问（朋友）；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拜服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：指佩服对方；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拜识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：结识；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拜贺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：指祝贺对方；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拜识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：指结识对方；</a:t>
            </a:r>
            <a:r>
              <a:rPr sz="2000" spc="17">
                <a:solidFill>
                  <a:srgbClr val="FF0000"/>
                </a:solidFill>
                <a:latin typeface="FangSong"/>
                <a:cs typeface="FangSong"/>
              </a:rPr>
              <a:t>拜托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：指托对方办事情；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拜望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：指探望</a:t>
            </a:r>
          </a:p>
          <a:p>
            <a:pPr marL="0" marR="0">
              <a:lnSpc>
                <a:spcPts val="2006"/>
              </a:lnSpc>
              <a:spcBef>
                <a:spcPts val="393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（对方）。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519019"/>
            <a:ext cx="10289513" cy="9403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40079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１０、“华”</a:t>
            </a:r>
            <a:r>
              <a:rPr sz="2000" spc="5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头一族。称对方的有关事物。如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华诞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：称对方生日；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华翰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：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称对方的书信；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华堂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：称对方的房屋；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华宗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：称人同姓。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4255111"/>
            <a:ext cx="10304706" cy="18550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0132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１１、“令”</a:t>
            </a:r>
            <a:r>
              <a:rPr sz="2000" spc="5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头一族。用于对方的亲属或有关系的人。如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令爱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（嫒）：</a:t>
            </a:r>
          </a:p>
          <a:p>
            <a:pPr marL="0" marR="0">
              <a:lnSpc>
                <a:spcPts val="2006"/>
              </a:lnSpc>
              <a:spcBef>
                <a:spcPts val="393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尊称对方的女儿；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令弟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：尊称对方的弟弟；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令郎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：尊称对方的儿子；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令亲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：尊称</a:t>
            </a:r>
          </a:p>
          <a:p>
            <a:pPr marL="0" marR="0">
              <a:lnSpc>
                <a:spcPts val="2004"/>
              </a:lnSpc>
              <a:spcBef>
                <a:spcPts val="398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对方的亲戚；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令堂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：尊称对方的母亲；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令婿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（令袒）尊称对方的女婿；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令兄</a:t>
            </a: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：尊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称对方的兄长；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令侄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：尊称对方的侄子；</a:t>
            </a:r>
            <a:r>
              <a:rPr sz="2000" spc="17">
                <a:solidFill>
                  <a:srgbClr val="FF0000"/>
                </a:solidFill>
                <a:latin typeface="FangSong"/>
                <a:cs typeface="FangSong"/>
              </a:rPr>
              <a:t>令尊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：尊称对方的父亲。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令阃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：尊称别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人的妻子</a:t>
            </a:r>
            <a:r>
              <a:rPr sz="2000" spc="5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5907195"/>
            <a:ext cx="10305639" cy="9408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0132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１２、“叨”</a:t>
            </a:r>
            <a:r>
              <a:rPr sz="2000" spc="50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头一族。如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叨光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：沾光（受到好处，表示感谢）；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叨教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：</a:t>
            </a:r>
          </a:p>
          <a:p>
            <a:pPr marL="0" marR="0">
              <a:lnSpc>
                <a:spcPts val="2004"/>
              </a:lnSpc>
              <a:spcBef>
                <a:spcPts val="398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领教（受到指教，表示感谢）；</a:t>
            </a: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叨扰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：打扰（受到款待，表示感谢）。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10.26"/>
  <p:tag name="AS_TITLE" val="Aspose.Slides for .NET 2.0"/>
  <p:tag name="AS_VERSION" val="16.10.0.0"/>
</p:tagLst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3421</Words>
  <Application>Microsoft Office PowerPoint</Application>
  <PresentationFormat>全屏显示(4:3)</PresentationFormat>
  <Paragraphs>483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47</vt:i4>
      </vt:variant>
      <vt:variant>
        <vt:lpstr>幻灯片标题</vt:lpstr>
      </vt:variant>
      <vt:variant>
        <vt:i4>47</vt:i4>
      </vt:variant>
    </vt:vector>
  </HeadingPairs>
  <TitlesOfParts>
    <vt:vector size="123" baseType="lpstr">
      <vt:lpstr>BHIUKQ+ArialMT</vt:lpstr>
      <vt:lpstr>CSSBLG+MicrosoftYaHei</vt:lpstr>
      <vt:lpstr>EHHORD+MicrosoftYaHei</vt:lpstr>
      <vt:lpstr>EPCKOP+MicrosoftYaHei</vt:lpstr>
      <vt:lpstr>FangSong</vt:lpstr>
      <vt:lpstr>FMCDLJ+TwCenMT-Bold</vt:lpstr>
      <vt:lpstr>FVTBUS+å¾®è½¯é�»,Bold</vt:lpstr>
      <vt:lpstr>GELQRJ+MicrosoftYaHei</vt:lpstr>
      <vt:lpstr>GMODRB+TwCenMT-Bold</vt:lpstr>
      <vt:lpstr>HUNKHC+å¾®è½¯é�»,Bold</vt:lpstr>
      <vt:lpstr>HVQJMV+MicrosoftYaHei</vt:lpstr>
      <vt:lpstr>IBUTIW+MicrosoftYaHei</vt:lpstr>
      <vt:lpstr>KQBBOF+MicrosoftYaHei</vt:lpstr>
      <vt:lpstr>KTEPIN+MicrosoftYaHei</vt:lpstr>
      <vt:lpstr>LIFCPL+STZhongsong</vt:lpstr>
      <vt:lpstr>LMHMSB+å¾®è½¯é�»,Bold</vt:lpstr>
      <vt:lpstr>OFUMGH+TwCenMT-Bold</vt:lpstr>
      <vt:lpstr>RKLQFF+MicrosoftYaHei</vt:lpstr>
      <vt:lpstr>SEAVLC+å¾®è½¯é�»,Bold</vt:lpstr>
      <vt:lpstr>TFDOKO+MicrosoftYaHei</vt:lpstr>
      <vt:lpstr>TPCRQO+å¾®è½¯é�»,Bold</vt:lpstr>
      <vt:lpstr>TRNWDP+TwCenMT-Bold</vt:lpstr>
      <vt:lpstr>UDEHET+MicrosoftYaHei</vt:lpstr>
      <vt:lpstr>UKMRLQ+MicrosoftYaHei</vt:lpstr>
      <vt:lpstr>UOBUSV+TwCenMT-Bold</vt:lpstr>
      <vt:lpstr>SimSun</vt:lpstr>
      <vt:lpstr>Arial</vt:lpstr>
      <vt:lpstr>Calibri</vt:lpstr>
      <vt:lpstr>Times New Roman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蒋</cp:lastModifiedBy>
  <cp:revision>2</cp:revision>
  <cp:lastPrinted>2018-10-02T15:37:05Z</cp:lastPrinted>
  <dcterms:created xsi:type="dcterms:W3CDTF">2018-10-02T07:37:05Z</dcterms:created>
  <dcterms:modified xsi:type="dcterms:W3CDTF">2018-10-02T08:07:20Z</dcterms:modified>
</cp:coreProperties>
</file>