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gif" ContentType="image/gif"/>
  <Default Extension="png" ContentType="image/png"/>
  <Default Extension="wmf" ContentType="image/x-w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96" r:id="rId4"/>
    <p:sldId id="283" r:id="rId5"/>
    <p:sldId id="318" r:id="rId6"/>
    <p:sldId id="297" r:id="rId7"/>
    <p:sldId id="319" r:id="rId8"/>
    <p:sldId id="452" r:id="rId9"/>
    <p:sldId id="321" r:id="rId10"/>
    <p:sldId id="322" r:id="rId11"/>
    <p:sldId id="386" r:id="rId12"/>
    <p:sldId id="434" r:id="rId13"/>
    <p:sldId id="435" r:id="rId14"/>
    <p:sldId id="389" r:id="rId15"/>
    <p:sldId id="387" r:id="rId16"/>
    <p:sldId id="437" r:id="rId17"/>
    <p:sldId id="436" r:id="rId18"/>
    <p:sldId id="438" r:id="rId19"/>
    <p:sldId id="439" r:id="rId20"/>
    <p:sldId id="440" r:id="rId21"/>
    <p:sldId id="441" r:id="rId22"/>
    <p:sldId id="442" r:id="rId23"/>
    <p:sldId id="443" r:id="rId24"/>
    <p:sldId id="444" r:id="rId25"/>
    <p:sldId id="445" r:id="rId26"/>
    <p:sldId id="399" r:id="rId27"/>
    <p:sldId id="385" r:id="rId28"/>
    <p:sldId id="415" r:id="rId29"/>
    <p:sldId id="414" r:id="rId30"/>
    <p:sldId id="417" r:id="rId31"/>
    <p:sldId id="405" r:id="rId32"/>
    <p:sldId id="446" r:id="rId33"/>
    <p:sldId id="447" r:id="rId34"/>
    <p:sldId id="448" r:id="rId35"/>
    <p:sldId id="449" r:id="rId36"/>
    <p:sldId id="395" r:id="rId37"/>
    <p:sldId id="406" r:id="rId38"/>
    <p:sldId id="403" r:id="rId39"/>
    <p:sldId id="423" r:id="rId40"/>
    <p:sldId id="450" r:id="rId41"/>
    <p:sldId id="396" r:id="rId42"/>
    <p:sldId id="424" r:id="rId43"/>
    <p:sldId id="304" r:id="rId44"/>
    <p:sldId id="451" r:id="rId45"/>
    <p:sldId id="305" r:id="rId46"/>
    <p:sldId id="453" r:id="rId47"/>
    <p:sldId id="422" r:id="rId48"/>
    <p:sldId id="419" r:id="rId49"/>
    <p:sldId id="420" r:id="rId50"/>
    <p:sldId id="421" r:id="rId51"/>
    <p:sldId id="418" r:id="rId52"/>
    <p:sldId id="393" r:id="rId53"/>
  </p:sldIdLst>
  <p:sldSz cx="9144000" cy="6858000" type="screen4x3"/>
  <p:notesSz cx="6858000" cy="9144000"/>
  <p:custDataLst>
    <p:tags r:id="rId54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502"/>
    <p:restoredTop sz="94682"/>
  </p:normalViewPr>
  <p:slideViewPr>
    <p:cSldViewPr showGuides="1">
      <p:cViewPr varScale="1">
        <p:scale>
          <a:sx n="65" d="100"/>
          <a:sy n="65" d="100"/>
        </p:scale>
        <p:origin x="60" y="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tags" Target="tags/tag2.xml" /><Relationship Id="rId55" Type="http://schemas.openxmlformats.org/officeDocument/2006/relationships/presProps" Target="presProps.xml" /><Relationship Id="rId56" Type="http://schemas.openxmlformats.org/officeDocument/2006/relationships/viewProps" Target="viewProps.xml" /><Relationship Id="rId57" Type="http://schemas.openxmlformats.org/officeDocument/2006/relationships/theme" Target="theme/theme1.xml" /><Relationship Id="rId58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w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w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5.w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w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png" /><Relationship Id="rId2" Type="http://schemas.openxmlformats.org/officeDocument/2006/relationships/image" Target="../media/image17.png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0.png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2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2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1" sz="12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>
                <a:latin typeface="Times New Roman" panose="02020603050405020304" pitchFamily="18" charset="0"/>
                <a:ea typeface="PMingLiU" panose="02020500000000000000" pitchFamily="18" charset="-120"/>
              </a:rPr>
              <a:t>‹#›</a:t>
            </a:fld>
            <a:endParaRPr lang="zh-CN" altLang="en-US" sz="12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79610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0" max="0" units="cm"/>
          <inkml:channel name="Y" type="integer" min="0" max="0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21-07-31T16:12:48.000000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1463 7987,'0'0,"25"0,-25 0,0 25,25-25,0 25,-25-25,50 0,-26 0,1 0,50 0,-51 0,26 0,0 25,-1-1,50-24,25 0,50 25,24-25,1 0,24 0,50 0,-25 0,25 0,0-49,-25 49,-50 0,-49-25,-25 25,25 0,-25 0,-25-25,50 25,-25 0,25-25,24 25,1-25,-25 25,0-24,24 24,-49 0,0 0,25 0,-50 0,1 0,49 0,-25 0,0 0,24 0,26 0,-25 0,124 0,-25 0,0 0,0 0,25 0,0 0,49 24,-24-24,-25 25,-75-25,-49 0,0 0,-25 0,0 0,0 0,-25 0,50-25,-25 25,25 0,-25 0,-25 0,-25 0,25 0,1 0,24 25,-50-25,25 0,25 0,25 0,-25 0,25 0,-25 0,-25 0,75 0,-50 0,25 0,0 0,-25 0,24 0,-24 0,1 0,98 25,-74-25,-1 0,-73 0,-26 0,1 0,0 0,49 0,50 0,-25 0,74 25,50-25,-25 0,50 0,50 0,-100 0,-25 0,-49 0,-74 0,-26 0,-24 0,0 0,-25 0,25 0,24 0,-24 0,25-25,-1 25,1-25,24 0,1 1,-1 24,1 0,-26-25,-24 25,25-25,-1 25,-24-25,25 25,-1-25,26 25,-26-25,-24 25,0-24,0 24,-25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0" max="0" units="cm"/>
          <inkml:channel name="Y" type="integer" min="0" max="0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21-07-31T16:12:48.000000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7541 9872,'0'0,"24"0,1 0,25 0,49 0,0 25,50 0,-25-25,99 25,1-25,-1 0,50 0,0-50,-25 25,24 0,1-24,0-1,50 1,-51 24,-48 0,-26 25,-49 0,-25 0,-50-25,1 25,-1 0,-24 0,24 0,-24 0,-50 0,25 0,24 0,51 0,-1 0,50 0,-25 25,24 0,-24 0,50-1,25 1,-26 0,-49 0,-25 0,1-1,-26 1,0-25,-24 25,0-25,-1 0,-24 0,0 0,0 0,-1 0,1 0,25 0,0 0,-1 0,26 0,-26 0,1 0,-1 0,1 25,0-25,24 0,25 0,50 0,-25 0,25 0,-25 0,74 0,-49 0,-74 0,-1 0,25 0,0 0,25-25,25 0,25 0,24 1,-24-1,0 0,-75 0,-25 0,-24 25,-1 0,-24 0,-25 0,50 0,-25 0,24 0,1 0,0-24,24 24,-24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0" max="0" units="cm"/>
          <inkml:channel name="Y" type="integer" min="0" max="0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21-07-31T16:12:48.000000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18852 12774,'24'25,"1"-25,50 25,-1-25,25 0,-49 0,-1 0,-24 0,25 0,-1 0,-24 0,74 0,75-25,0 0,24 1,-24-1,-1 0,-49 0,50 25,-75 0,-24 0,-1 0,-24 0,-1 0,26 0,-1 0,-24 0,-25 0,24 0,1 0,-25 0,24 0,-49 0,50 0,-25 0,49 0,25 0,75 0,24-49,-49 49,25 0,-25 0,-50 0,0-25,-49 25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0" max="0" units="cm"/>
          <inkml:channel name="Y" type="integer" min="0" max="0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21-07-31T16:12:48.000000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2034 14486,'25'0,"24"0,1 0,24 25,75-25,0 0,50 0,-1 0,-24 0,-100 0,-24 0,-1 0,-49 0,25 0,25 0,-1 0,1 0,-1 0,26 0,-1 0,-24 0,0 0,24 0,75 0,0 0,49 0,50 0,0 0,25 0,0 0,-25 0,-50 0,-24 0,0 0,-50 0,49 0,1 0,49 0,0 0,50 0,0 0,25-50,49 25,25 1,174-1,-50 25,-25 0,-74 0,25 0,-100-50,-24 50,-25 0,-25-49,25 24,-125 0,-98 25,-25 0,0 0,-25 0,24 0,-24 25,25-25,0 0,25 0,49 0,25 0,49 0,51 0,-1 0,25 0,-25 0,-49 0,-25 0,24 0,-24 0,0 0,25 0,24 0,1 0,-1-50,0 25,26 0,-26 1,-49 24,25 0,24 0,50 0,-25-50,100 50,-26 0,-24-50,-25 50,25-49,0 24,-50 0,-49 0,-1 25,-48 0,23 0,-48 0,-1-24,0 24,25 0,-50 0,1 0,-1 0,-24 0,24 0,1 0,-1 0,-49 0,0 0,0 0,-25 0,24 0,1 0,25 0,-1 0,26 0,-26 0,1 0,49 0,25 0,-25 0,-49 0,24 0,1 0,-50 0,-25 0,24 0,1 0,25 0,0 0,-1 0,1 0,-25 0,49 0,-49 0,0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0" max="0" units="cm"/>
          <inkml:channel name="Y" type="integer" min="0" max="0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21-07-31T16:12:48.000000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1935 16148,'0'0,"25"0,-25 0,24 0,51 0,-1 25,1-25,-1 0,25 0,100 24,-1 1,50-25,0 0,25 0,-25 0,0 0,-99 0,49 0,-24-25,0 25,-25-24,-25 24,24-25,51 25,24 0,0 0,25 0,-49 0,24 0,0 0,25 25,25-1,-50 1,1 0,-1 0,0 0,0-25,25 0,50 24,-75-24,-24 25,-26-25,-49 0,25 0,-25 0,25 0,-25 0,25 0,-25 0,0 0,-25 0,-24 0,-26 0,-24 0,0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0" max="0" units="cm"/>
          <inkml:channel name="Y" type="integer" min="0" max="0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21-07-31T16:12:48.000000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4415 9376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0" max="0" units="cm"/>
          <inkml:channel name="Y" type="integer" min="0" max="0" units="cm"/>
        </inkml:traceFormat>
        <inkml:channelProperties>
          <inkml:channelProperty channel="X" name="resolution" value="28.34646" units="1/cm"/>
          <inkml:channelProperty channel="Y" name="resolution" value="28.34646" units="1/cm"/>
        </inkml:channelProperties>
      </inkml:inkSource>
      <inkml:timestamp xml:id="ts0" timeString="2021-07-31T16:12:48.000000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</inkml:brush>
  </inkml:definitions>
  <inkml:trace contextRef="#ctx0" brushRef="#br0">4415 9376</inkml:trace>
</inkml:ink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2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TW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2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35844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按一下以編輯母片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第二層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第三層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第四層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第五層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1" sz="1200">
                <a:latin typeface="Times New Roman" panose="02020603050405020304" pitchFamily="18" charset="0"/>
                <a:ea typeface="PMingLiU" panose="02020500000000000000" pitchFamily="18" charset="-12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TW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PMingLiU" panose="02020500000000000000" pitchFamily="18" charset="-120"/>
              <a:cs typeface="+mn-cs"/>
            </a:endParaRPr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TW" altLang="en-US" sz="1200">
                <a:latin typeface="Times New Roman" panose="02020603050405020304" pitchFamily="18" charset="0"/>
                <a:ea typeface="PMingLiU" panose="02020500000000000000" pitchFamily="18" charset="-120"/>
              </a:rPr>
              <a:t>‹#›</a:t>
            </a:fld>
            <a:endParaRPr lang="zh-TW" altLang="en-US" sz="12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343885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TW" altLang="en-US" sz="1200">
                <a:latin typeface="Times New Roman" panose="02020603050405020304" pitchFamily="18" charset="0"/>
                <a:ea typeface="PMingLiU" panose="02020500000000000000" pitchFamily="18" charset="-120"/>
              </a:rPr>
              <a:t>26</a:t>
            </a:fld>
            <a:endParaRPr lang="zh-TW" altLang="en-US" sz="12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36867" name="Rectangle 2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3686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TW" altLang="en-US" sz="1000"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533161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Times New Roman" panose="02020603050405020304" pitchFamily="18" charset="0"/>
                <a:ea typeface="PMingLiU" panose="02020500000000000000" pitchFamily="18" charset="-120"/>
              </a:rPr>
              <a:t>29</a:t>
            </a:fld>
            <a:endParaRPr lang="en-US" altLang="zh-CN" sz="12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37891" name="Rectangle 2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3789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TW" altLang="en-US" sz="1000"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27565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Times New Roman" panose="02020603050405020304" pitchFamily="18" charset="0"/>
                <a:ea typeface="PMingLiU" panose="02020500000000000000" pitchFamily="18" charset="-120"/>
              </a:rPr>
              <a:t>36</a:t>
            </a:fld>
            <a:endParaRPr lang="en-US" altLang="zh-CN" sz="12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38915" name="Rectangle 2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3891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TW" altLang="en-US" sz="1000"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0272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Times New Roman" panose="02020603050405020304" pitchFamily="18" charset="0"/>
                <a:ea typeface="PMingLiU" panose="02020500000000000000" pitchFamily="18" charset="-120"/>
              </a:rPr>
              <a:t>37</a:t>
            </a:fld>
            <a:endParaRPr lang="en-US" altLang="zh-CN" sz="12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39939" name="Rectangle 2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39940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TW" altLang="en-US" sz="1000">
              <a:ea typeface="DFKai-SB" panose="03000509000000000000" pitchFamily="65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855618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en-US" altLang="zh-CN" sz="1200">
                <a:latin typeface="Times New Roman" panose="02020603050405020304" pitchFamily="18" charset="0"/>
                <a:ea typeface="PMingLiU" panose="02020500000000000000" pitchFamily="18" charset="-120"/>
              </a:rPr>
              <a:t>45</a:t>
            </a:fld>
            <a:endParaRPr lang="en-US" altLang="zh-CN" sz="12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40963" name="Rectangle 2"/>
          <p:cNvSpPr>
            <a:spLocks noGrp="1" noRot="1" noChangeAspect="1" noTextEdit="1"/>
          </p:cNvSpPr>
          <p:nvPr>
            <p:ph type="sldImg" idx="2"/>
          </p:nvPr>
        </p:nvSpPr>
        <p:spPr/>
      </p:sp>
      <p:sp>
        <p:nvSpPr>
          <p:cNvPr id="4096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>
              <a:spcBef>
                <a:spcPct val="50000"/>
              </a:spcBef>
            </a:pPr>
            <a:r>
              <a:rPr lang="zh-CN" altLang="en-US" b="1"/>
              <a:t>引出题眼</a:t>
            </a:r>
          </a:p>
          <a:p>
            <a:pPr lvl="0" eaLnBrk="1" hangingPunct="1"/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4290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 eaLnBrk="1" hangingPunct="1"/>
            <a:endParaRPr lang="zh-CN" altLang="en-US"/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 idx="10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 eaLnBrk="1" hangingPunct="1"/>
            <a:fld id="{9A0DB2DC-4C9A-4742-B13C-FB6460FD3503}" type="slidenum">
              <a:rPr lang="zh-TW" altLang="en-US" sz="1200">
                <a:latin typeface="Times New Roman" panose="02020603050405020304" pitchFamily="18" charset="0"/>
                <a:ea typeface="PMingLiU" panose="02020500000000000000" pitchFamily="18" charset="-120"/>
              </a:rPr>
              <a:t>46</a:t>
            </a:fld>
            <a:endParaRPr lang="zh-TW" altLang="en-US" sz="1200"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9599909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3" name="Freeform 2"/>
          <p:cNvSpPr/>
          <p:nvPr/>
        </p:nvSpPr>
        <p:spPr bwMode="auto">
          <a:xfrm>
            <a:off x="4760913" y="20638"/>
            <a:ext cx="4438650" cy="4038600"/>
          </a:xfrm>
          <a:custGeom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0243" name="Group 3"/>
          <p:cNvGrpSpPr/>
          <p:nvPr/>
        </p:nvGrpSpPr>
        <p:grpSpPr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255" name="Freeform 4"/>
            <p:cNvSpPr/>
            <p:nvPr/>
          </p:nvSpPr>
          <p:spPr bwMode="auto">
            <a:xfrm>
              <a:off x="3060" y="18"/>
              <a:ext cx="490" cy="187"/>
            </a:xfrm>
            <a:custGeom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6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7" name="Freeform 6"/>
            <p:cNvSpPr/>
            <p:nvPr/>
          </p:nvSpPr>
          <p:spPr bwMode="auto">
            <a:xfrm>
              <a:off x="3621" y="1287"/>
              <a:ext cx="238" cy="283"/>
            </a:xfrm>
            <a:custGeom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8" name="Freeform 7"/>
            <p:cNvSpPr/>
            <p:nvPr/>
          </p:nvSpPr>
          <p:spPr bwMode="auto">
            <a:xfrm>
              <a:off x="3403" y="1403"/>
              <a:ext cx="208" cy="379"/>
            </a:xfrm>
            <a:custGeom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9" name="Freeform 8"/>
            <p:cNvSpPr/>
            <p:nvPr/>
          </p:nvSpPr>
          <p:spPr bwMode="auto">
            <a:xfrm>
              <a:off x="3272" y="645"/>
              <a:ext cx="675" cy="318"/>
            </a:xfrm>
            <a:custGeom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2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0" name="Freeform 9"/>
            <p:cNvSpPr/>
            <p:nvPr/>
          </p:nvSpPr>
          <p:spPr bwMode="auto">
            <a:xfrm>
              <a:off x="4046" y="1545"/>
              <a:ext cx="498" cy="516"/>
            </a:xfrm>
            <a:custGeom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1" name="Freeform 10"/>
            <p:cNvSpPr/>
            <p:nvPr/>
          </p:nvSpPr>
          <p:spPr bwMode="auto">
            <a:xfrm>
              <a:off x="5173" y="1024"/>
              <a:ext cx="501" cy="96"/>
            </a:xfrm>
            <a:custGeom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2" name="Freeform 11"/>
            <p:cNvSpPr/>
            <p:nvPr/>
          </p:nvSpPr>
          <p:spPr bwMode="auto">
            <a:xfrm>
              <a:off x="5340" y="1004"/>
              <a:ext cx="385" cy="237"/>
            </a:xfrm>
            <a:custGeom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3" name="Freeform 12"/>
            <p:cNvSpPr/>
            <p:nvPr/>
          </p:nvSpPr>
          <p:spPr bwMode="auto">
            <a:xfrm>
              <a:off x="5325" y="1201"/>
              <a:ext cx="415" cy="187"/>
            </a:xfrm>
            <a:custGeom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4" name="Freeform 13"/>
            <p:cNvSpPr/>
            <p:nvPr/>
          </p:nvSpPr>
          <p:spPr bwMode="auto">
            <a:xfrm>
              <a:off x="5001" y="1378"/>
              <a:ext cx="698" cy="167"/>
            </a:xfrm>
            <a:custGeom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5" name="Freeform 14"/>
            <p:cNvSpPr/>
            <p:nvPr/>
          </p:nvSpPr>
          <p:spPr bwMode="auto">
            <a:xfrm>
              <a:off x="5077" y="1540"/>
              <a:ext cx="567" cy="146"/>
            </a:xfrm>
            <a:custGeom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8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6" name="Freeform 15"/>
            <p:cNvSpPr/>
            <p:nvPr/>
          </p:nvSpPr>
          <p:spPr bwMode="auto">
            <a:xfrm>
              <a:off x="5042" y="1656"/>
              <a:ext cx="584" cy="480"/>
            </a:xfrm>
            <a:custGeom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7" name="Freeform 16"/>
            <p:cNvSpPr/>
            <p:nvPr/>
          </p:nvSpPr>
          <p:spPr bwMode="auto">
            <a:xfrm>
              <a:off x="5421" y="1464"/>
              <a:ext cx="329" cy="854"/>
            </a:xfrm>
            <a:custGeom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44" name="Group 17"/>
          <p:cNvGrpSpPr/>
          <p:nvPr/>
        </p:nvGrpSpPr>
        <p:grpSpPr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69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0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1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2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3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4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5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6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7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8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9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0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1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2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3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4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5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6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7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8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9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0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1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2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3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4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5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6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7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8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9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0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1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2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3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4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5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6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8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9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0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1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2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3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4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5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6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0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1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2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3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4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5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6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7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8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9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0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1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2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3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4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5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6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7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9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0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1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2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3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4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5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6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7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9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0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1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2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3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4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5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6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7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8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9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0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1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2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3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4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5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6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7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8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9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0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1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2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3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4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5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6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7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8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0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1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2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3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4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5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6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7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8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0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1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2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3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4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5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6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7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8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9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6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7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8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9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1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2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3" name="Freeform 162"/>
            <p:cNvSpPr/>
            <p:nvPr/>
          </p:nvSpPr>
          <p:spPr bwMode="auto">
            <a:xfrm>
              <a:off x="349" y="3304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45" name="Group 168"/>
          <p:cNvGrpSpPr/>
          <p:nvPr/>
        </p:nvGrpSpPr>
        <p:grpSpPr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415" name="Freeform 169"/>
            <p:cNvSpPr/>
            <p:nvPr/>
          </p:nvSpPr>
          <p:spPr bwMode="auto">
            <a:xfrm>
              <a:off x="121" y="2784"/>
              <a:ext cx="207" cy="81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6" name="Freeform 170"/>
            <p:cNvSpPr>
              <a:spLocks noEditPoints="1"/>
            </p:cNvSpPr>
            <p:nvPr/>
          </p:nvSpPr>
          <p:spPr bwMode="auto">
            <a:xfrm>
              <a:off x="96" y="2789"/>
              <a:ext cx="1062" cy="976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7" name="Freeform 171"/>
            <p:cNvSpPr/>
            <p:nvPr/>
          </p:nvSpPr>
          <p:spPr bwMode="auto">
            <a:xfrm>
              <a:off x="348" y="3254"/>
              <a:ext cx="86" cy="102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8" name="Freeform 172"/>
            <p:cNvSpPr/>
            <p:nvPr/>
          </p:nvSpPr>
          <p:spPr bwMode="auto">
            <a:xfrm>
              <a:off x="267" y="3295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9" name="Freeform 173"/>
            <p:cNvSpPr/>
            <p:nvPr/>
          </p:nvSpPr>
          <p:spPr bwMode="auto">
            <a:xfrm>
              <a:off x="222" y="3022"/>
              <a:ext cx="243" cy="116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0" name="Freeform 174"/>
            <p:cNvSpPr/>
            <p:nvPr/>
          </p:nvSpPr>
          <p:spPr bwMode="auto">
            <a:xfrm>
              <a:off x="500" y="3345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1" name="Freeform 175"/>
            <p:cNvSpPr/>
            <p:nvPr/>
          </p:nvSpPr>
          <p:spPr bwMode="auto">
            <a:xfrm>
              <a:off x="905" y="3158"/>
              <a:ext cx="177" cy="36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2" name="Freeform 176"/>
            <p:cNvSpPr/>
            <p:nvPr/>
          </p:nvSpPr>
          <p:spPr bwMode="auto">
            <a:xfrm>
              <a:off x="965" y="3153"/>
              <a:ext cx="137" cy="81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3" name="Freeform 177"/>
            <p:cNvSpPr/>
            <p:nvPr/>
          </p:nvSpPr>
          <p:spPr bwMode="auto">
            <a:xfrm>
              <a:off x="960" y="3204"/>
              <a:ext cx="177" cy="86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4" name="Freeform 178"/>
            <p:cNvSpPr/>
            <p:nvPr/>
          </p:nvSpPr>
          <p:spPr bwMode="auto">
            <a:xfrm>
              <a:off x="844" y="3285"/>
              <a:ext cx="248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5" name="Freeform 179"/>
            <p:cNvSpPr/>
            <p:nvPr/>
          </p:nvSpPr>
          <p:spPr bwMode="auto">
            <a:xfrm>
              <a:off x="869" y="3340"/>
              <a:ext cx="203" cy="56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6" name="Freeform 180"/>
            <p:cNvSpPr/>
            <p:nvPr/>
          </p:nvSpPr>
          <p:spPr bwMode="auto">
            <a:xfrm>
              <a:off x="859" y="3386"/>
              <a:ext cx="207" cy="172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7" name="Freeform 181"/>
            <p:cNvSpPr/>
            <p:nvPr/>
          </p:nvSpPr>
          <p:spPr bwMode="auto">
            <a:xfrm>
              <a:off x="996" y="3305"/>
              <a:ext cx="126" cy="318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27139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27143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28" name="Rectangle 16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9" name="Rectangle 16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0" name="Rectangle 16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289175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762500" y="1600200"/>
            <a:ext cx="4000500" cy="44989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298450" y="228600"/>
            <a:ext cx="8540750" cy="5870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53" name="日期占位符 5"/>
          <p:cNvSpPr>
            <a:spLocks noGrp="1"/>
          </p:cNvSpPr>
          <p:nvPr>
            <p:ph type="dt" sz="half" idx="1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4" name="页脚占位符 6"/>
          <p:cNvSpPr>
            <a:spLocks noGrp="1"/>
          </p:cNvSpPr>
          <p:nvPr>
            <p:ph type="ftr" sz="quarter" idx="1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5" name="灯片编号占位符 7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  <p:transition>
    <p:blinds dir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image" Target="../media/image1.jpe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5">
            <a:alphaModFix amt="5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218" name="Group 2"/>
          <p:cNvGrpSpPr/>
          <p:nvPr/>
        </p:nvGrpSpPr>
        <p:grpSpPr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125955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56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57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58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59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60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61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62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63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64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65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66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67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68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69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70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71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72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73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74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75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76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77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78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79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80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81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82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83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84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85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86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87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88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89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90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91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92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93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94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95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96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97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98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999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00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01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02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03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04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05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06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07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08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09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10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11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12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13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14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15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16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17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18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19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20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21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22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23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24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25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26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27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28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29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30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31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32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33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34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35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36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37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38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39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40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41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42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43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44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45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46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47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48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49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50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51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52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53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54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55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56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57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58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59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60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61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62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63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64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65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66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67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68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69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70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71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72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73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74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75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76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77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78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79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80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81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82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83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84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85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86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87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88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89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90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91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92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93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94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95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96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97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98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099" name="Freeform 147"/>
            <p:cNvSpPr/>
            <p:nvPr/>
          </p:nvSpPr>
          <p:spPr bwMode="auto">
            <a:xfrm>
              <a:off x="349" y="3304"/>
              <a:ext cx="20" cy="10"/>
            </a:xfrm>
            <a:custGeom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19" name="Group 148"/>
          <p:cNvGrpSpPr/>
          <p:nvPr/>
        </p:nvGrpSpPr>
        <p:grpSpPr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126101" name="Freeform 149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02" name="Freeform 15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03" name="Freeform 151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04" name="Freeform 152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05" name="Freeform 153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06" name="Freeform 154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07" name="Freeform 155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08" name="Freeform 156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09" name="Freeform 157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10" name="Freeform 158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11" name="Freeform 159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12" name="Freeform 160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13" name="Freeform 161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0" name="Group 162"/>
          <p:cNvGrpSpPr/>
          <p:nvPr/>
        </p:nvGrpSpPr>
        <p:grpSpPr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126115" name="Freeform 163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16" name="Freeform 164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17" name="Freeform 165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18" name="Freeform 166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19" name="Freeform 167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20" name="Freeform 168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21" name="Freeform 169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22" name="Freeform 170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23" name="Freeform 171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24" name="Freeform 172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25" name="Freeform 173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26" name="Freeform 174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27" name="Freeform 175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1" name="Group 176"/>
          <p:cNvGrpSpPr/>
          <p:nvPr/>
        </p:nvGrpSpPr>
        <p:grpSpPr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126129" name="Freeform 177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30" name="Freeform 178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31" name="Freeform 179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32" name="Freeform 180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33" name="Freeform 181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34" name="Freeform 182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35" name="Freeform 183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36" name="Freeform 184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37" name="Freeform 185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38" name="Freeform 186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39" name="Freeform 187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40" name="Freeform 188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41" name="Freeform 189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2" name="Group 190"/>
          <p:cNvGrpSpPr/>
          <p:nvPr/>
        </p:nvGrpSpPr>
        <p:grpSpPr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126143" name="Freeform 191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44" name="Freeform 192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45" name="Freeform 193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46" name="Freeform 194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47" name="Freeform 195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48" name="Freeform 196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49" name="Freeform 197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50" name="Freeform 198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51" name="Freeform 199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52" name="Freeform 200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53" name="Freeform 201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54" name="Freeform 202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55" name="Freeform 203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3" name="Group 204"/>
          <p:cNvGrpSpPr/>
          <p:nvPr/>
        </p:nvGrpSpPr>
        <p:grpSpPr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126157" name="Freeform 205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58" name="Freeform 206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59" name="Freeform 207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60" name="Freeform 208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61" name="Freeform 209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62" name="Freeform 210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63" name="Freeform 211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64" name="Freeform 212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65" name="Freeform 213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66" name="Freeform 214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67" name="Freeform 215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68" name="Freeform 216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69" name="Freeform 217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4" name="Group 218"/>
          <p:cNvGrpSpPr/>
          <p:nvPr/>
        </p:nvGrpSpPr>
        <p:grpSpPr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126171" name="Freeform 219"/>
            <p:cNvSpPr/>
            <p:nvPr/>
          </p:nvSpPr>
          <p:spPr bwMode="auto">
            <a:xfrm>
              <a:off x="121" y="2784"/>
              <a:ext cx="205" cy="82"/>
            </a:xfrm>
            <a:custGeom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72" name="Freeform 220"/>
            <p:cNvSpPr>
              <a:spLocks noEditPoints="1"/>
            </p:cNvSpPr>
            <p:nvPr/>
          </p:nvSpPr>
          <p:spPr bwMode="auto">
            <a:xfrm>
              <a:off x="96" y="2790"/>
              <a:ext cx="1062" cy="975"/>
            </a:xfrm>
            <a:custGeom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73" name="Freeform 221"/>
            <p:cNvSpPr/>
            <p:nvPr/>
          </p:nvSpPr>
          <p:spPr bwMode="auto">
            <a:xfrm>
              <a:off x="349" y="3256"/>
              <a:ext cx="85" cy="101"/>
            </a:xfrm>
            <a:custGeom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74" name="Freeform 222"/>
            <p:cNvSpPr/>
            <p:nvPr/>
          </p:nvSpPr>
          <p:spPr bwMode="auto">
            <a:xfrm>
              <a:off x="267" y="3293"/>
              <a:ext cx="76" cy="136"/>
            </a:xfrm>
            <a:custGeom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75" name="Freeform 223"/>
            <p:cNvSpPr/>
            <p:nvPr/>
          </p:nvSpPr>
          <p:spPr bwMode="auto">
            <a:xfrm>
              <a:off x="222" y="3021"/>
              <a:ext cx="243" cy="117"/>
            </a:xfrm>
            <a:custGeom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76" name="Freeform 224"/>
            <p:cNvSpPr/>
            <p:nvPr/>
          </p:nvSpPr>
          <p:spPr bwMode="auto">
            <a:xfrm>
              <a:off x="501" y="3344"/>
              <a:ext cx="177" cy="187"/>
            </a:xfrm>
            <a:custGeom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77" name="Freeform 225"/>
            <p:cNvSpPr/>
            <p:nvPr/>
          </p:nvSpPr>
          <p:spPr bwMode="auto">
            <a:xfrm>
              <a:off x="905" y="3157"/>
              <a:ext cx="177" cy="38"/>
            </a:xfrm>
            <a:custGeom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78" name="Freeform 226"/>
            <p:cNvSpPr/>
            <p:nvPr/>
          </p:nvSpPr>
          <p:spPr bwMode="auto">
            <a:xfrm>
              <a:off x="965" y="3154"/>
              <a:ext cx="136" cy="79"/>
            </a:xfrm>
            <a:custGeom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79" name="Freeform 227"/>
            <p:cNvSpPr/>
            <p:nvPr/>
          </p:nvSpPr>
          <p:spPr bwMode="auto">
            <a:xfrm>
              <a:off x="959" y="3205"/>
              <a:ext cx="177" cy="85"/>
            </a:xfrm>
            <a:custGeom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80" name="Freeform 228"/>
            <p:cNvSpPr/>
            <p:nvPr/>
          </p:nvSpPr>
          <p:spPr bwMode="auto">
            <a:xfrm>
              <a:off x="845" y="3284"/>
              <a:ext cx="247" cy="60"/>
            </a:xfrm>
            <a:custGeom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81" name="Freeform 229"/>
            <p:cNvSpPr/>
            <p:nvPr/>
          </p:nvSpPr>
          <p:spPr bwMode="auto">
            <a:xfrm>
              <a:off x="870" y="3341"/>
              <a:ext cx="202" cy="54"/>
            </a:xfrm>
            <a:custGeom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82" name="Freeform 230"/>
            <p:cNvSpPr/>
            <p:nvPr/>
          </p:nvSpPr>
          <p:spPr bwMode="auto">
            <a:xfrm>
              <a:off x="858" y="3385"/>
              <a:ext cx="209" cy="174"/>
            </a:xfrm>
            <a:custGeom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183" name="Freeform 231"/>
            <p:cNvSpPr/>
            <p:nvPr/>
          </p:nvSpPr>
          <p:spPr bwMode="auto">
            <a:xfrm>
              <a:off x="997" y="3306"/>
              <a:ext cx="126" cy="316"/>
            </a:xfrm>
            <a:custGeom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2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225" name="Group 232"/>
          <p:cNvGrpSpPr/>
          <p:nvPr/>
        </p:nvGrpSpPr>
        <p:grpSpPr>
          <a:xfrm>
            <a:off x="6934200" y="-7937"/>
            <a:ext cx="2317750" cy="2063750"/>
            <a:chOff x="4080" y="-5"/>
            <a:chExt cx="1748" cy="1556"/>
          </a:xfrm>
        </p:grpSpPr>
        <p:sp>
          <p:nvSpPr>
            <p:cNvPr id="126185" name="Freeform 233"/>
            <p:cNvSpPr/>
            <p:nvPr/>
          </p:nvSpPr>
          <p:spPr bwMode="auto">
            <a:xfrm>
              <a:off x="4161" y="-5"/>
              <a:ext cx="1585" cy="1443"/>
            </a:xfrm>
            <a:custGeom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9232" name="Group 234"/>
            <p:cNvGrpSpPr/>
            <p:nvPr userDrawn="1"/>
          </p:nvGrpSpPr>
          <p:grpSpPr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126187" name="Freeform 235"/>
              <p:cNvSpPr/>
              <p:nvPr/>
            </p:nvSpPr>
            <p:spPr bwMode="auto">
              <a:xfrm>
                <a:off x="3060" y="18"/>
                <a:ext cx="490" cy="187"/>
              </a:xfrm>
              <a:custGeom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88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89" name="Freeform 237"/>
              <p:cNvSpPr/>
              <p:nvPr/>
            </p:nvSpPr>
            <p:spPr bwMode="auto">
              <a:xfrm>
                <a:off x="3621" y="1286"/>
                <a:ext cx="237" cy="283"/>
              </a:xfrm>
              <a:custGeom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90" name="Freeform 238"/>
              <p:cNvSpPr/>
              <p:nvPr/>
            </p:nvSpPr>
            <p:spPr bwMode="auto">
              <a:xfrm>
                <a:off x="3402" y="1403"/>
                <a:ext cx="209" cy="379"/>
              </a:xfrm>
              <a:custGeom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91" name="Freeform 239"/>
              <p:cNvSpPr/>
              <p:nvPr/>
            </p:nvSpPr>
            <p:spPr bwMode="auto">
              <a:xfrm>
                <a:off x="3273" y="645"/>
                <a:ext cx="683" cy="319"/>
              </a:xfrm>
              <a:custGeom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2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92" name="Freeform 240"/>
              <p:cNvSpPr/>
              <p:nvPr/>
            </p:nvSpPr>
            <p:spPr bwMode="auto">
              <a:xfrm>
                <a:off x="4046" y="1544"/>
                <a:ext cx="490" cy="517"/>
              </a:xfrm>
              <a:custGeom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93" name="Freeform 241"/>
              <p:cNvSpPr/>
              <p:nvPr/>
            </p:nvSpPr>
            <p:spPr bwMode="auto">
              <a:xfrm>
                <a:off x="5173" y="1024"/>
                <a:ext cx="500" cy="96"/>
              </a:xfrm>
              <a:custGeom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94" name="Freeform 242"/>
              <p:cNvSpPr/>
              <p:nvPr/>
            </p:nvSpPr>
            <p:spPr bwMode="auto">
              <a:xfrm>
                <a:off x="5339" y="1003"/>
                <a:ext cx="385" cy="237"/>
              </a:xfrm>
              <a:custGeom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95" name="Freeform 243"/>
              <p:cNvSpPr/>
              <p:nvPr/>
            </p:nvSpPr>
            <p:spPr bwMode="auto">
              <a:xfrm>
                <a:off x="5325" y="1201"/>
                <a:ext cx="415" cy="187"/>
              </a:xfrm>
              <a:custGeom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96" name="Freeform 244"/>
              <p:cNvSpPr/>
              <p:nvPr/>
            </p:nvSpPr>
            <p:spPr bwMode="auto">
              <a:xfrm>
                <a:off x="5001" y="1378"/>
                <a:ext cx="699" cy="167"/>
              </a:xfrm>
              <a:custGeom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97" name="Freeform 245"/>
              <p:cNvSpPr/>
              <p:nvPr/>
            </p:nvSpPr>
            <p:spPr bwMode="auto">
              <a:xfrm>
                <a:off x="5078" y="1540"/>
                <a:ext cx="565" cy="146"/>
              </a:xfrm>
              <a:custGeom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8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98" name="Freeform 246"/>
              <p:cNvSpPr/>
              <p:nvPr/>
            </p:nvSpPr>
            <p:spPr bwMode="auto">
              <a:xfrm>
                <a:off x="5041" y="1657"/>
                <a:ext cx="581" cy="479"/>
              </a:xfrm>
              <a:custGeom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6199" name="Freeform 247"/>
              <p:cNvSpPr/>
              <p:nvPr/>
            </p:nvSpPr>
            <p:spPr bwMode="auto">
              <a:xfrm>
                <a:off x="5420" y="1463"/>
                <a:ext cx="330" cy="854"/>
              </a:xfrm>
              <a:custGeom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9226" name="Rectangle 248"/>
          <p:cNvSpPr>
            <a:spLocks noGrp="1" noRot="1"/>
          </p:cNvSpPr>
          <p:nvPr>
            <p:ph type="title"/>
          </p:nvPr>
        </p:nvSpPr>
        <p:spPr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9227" name="Rectangle 249"/>
          <p:cNvSpPr>
            <a:spLocks noGrp="1" noRot="1"/>
          </p:cNvSpPr>
          <p:nvPr>
            <p:ph type="body" idx="1"/>
          </p:nvPr>
        </p:nvSpPr>
        <p:spPr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26202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203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6204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>
                <a:latin typeface="Arial" panose="020b0604020202020204" pitchFamily="34" charset="0"/>
              </a:r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blinds dir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oleObject" Target="../embeddings/oleObject2.bin" TargetMode="Internal" /><Relationship Id="rId3" Type="http://schemas.openxmlformats.org/officeDocument/2006/relationships/image" Target="../media/image7.wmf" /><Relationship Id="rId4" Type="http://schemas.openxmlformats.org/officeDocument/2006/relationships/vmlDrawing" Target="../drawings/vmlDrawing2.v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1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gif" /><Relationship Id="rId3" Type="http://schemas.openxmlformats.org/officeDocument/2006/relationships/audio" Target="../media/audio11.wav" /><Relationship Id="rId4" Type="http://schemas.openxmlformats.org/officeDocument/2006/relationships/audio" Target="../media/audio22.wav" /><Relationship Id="rId5" Type="http://schemas.openxmlformats.org/officeDocument/2006/relationships/audio" Target="../media/audio33.wav" /><Relationship Id="rId6" Type="http://schemas.openxmlformats.org/officeDocument/2006/relationships/audio" Target="../media/audio44.wav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gif" /><Relationship Id="rId3" Type="http://schemas.openxmlformats.org/officeDocument/2006/relationships/image" Target="../media/image11.gif" /><Relationship Id="rId4" Type="http://schemas.openxmlformats.org/officeDocument/2006/relationships/image" Target="../media/image12.png" /><Relationship Id="rId5" Type="http://schemas.openxmlformats.org/officeDocument/2006/relationships/audio" Target="../media/audio22.wav" /><Relationship Id="rId6" Type="http://schemas.openxmlformats.org/officeDocument/2006/relationships/audio" Target="../media/audio11.wav" /><Relationship Id="rId7" Type="http://schemas.openxmlformats.org/officeDocument/2006/relationships/audio" Target="../media/audio33.wav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audio" Target="../media/audio44.wav" /><Relationship Id="rId2" Type="http://schemas.openxmlformats.org/officeDocument/2006/relationships/image" Target="../media/image14.jpeg" /><Relationship Id="rId3" Type="http://schemas.openxmlformats.org/officeDocument/2006/relationships/audio" Target="../media/audio22.wav" /><Relationship Id="rId4" Type="http://schemas.openxmlformats.org/officeDocument/2006/relationships/audio" Target="../media/audio55.wav" /><Relationship Id="rId5" Type="http://schemas.openxmlformats.org/officeDocument/2006/relationships/audio" Target="../media/audio66.wav" /><Relationship Id="rId6" Type="http://schemas.openxmlformats.org/officeDocument/2006/relationships/audio" Target="../media/audio11.wav" /><Relationship Id="rId7" Type="http://schemas.openxmlformats.org/officeDocument/2006/relationships/audio" Target="../media/audio77.wav" /><Relationship Id="rId8" Type="http://schemas.openxmlformats.org/officeDocument/2006/relationships/audio" Target="../media/audio88.wav" /><Relationship Id="rId9" Type="http://schemas.openxmlformats.org/officeDocument/2006/relationships/audio" Target="../media/audio99.wav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notesSlide" Target="../notesSlides/notesSlide3.xml" /><Relationship Id="rId3" Type="http://schemas.openxmlformats.org/officeDocument/2006/relationships/oleObject" Target="../embeddings/oleObject3.bin" TargetMode="Internal" /><Relationship Id="rId4" Type="http://schemas.openxmlformats.org/officeDocument/2006/relationships/image" Target="../media/image15.wmf" /><Relationship Id="rId5" Type="http://schemas.openxmlformats.org/officeDocument/2006/relationships/vmlDrawing" Target="../drawings/vmlDrawing3.v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10" Type="http://schemas.openxmlformats.org/officeDocument/2006/relationships/vmlDrawing" Target="../drawings/vmlDrawing4.vml" /><Relationship Id="rId2" Type="http://schemas.openxmlformats.org/officeDocument/2006/relationships/notesSlide" Target="../notesSlides/notesSlide4.xml" /><Relationship Id="rId3" Type="http://schemas.openxmlformats.org/officeDocument/2006/relationships/oleObject" Target="../embeddings/oleObject4.bin" TargetMode="Internal" /><Relationship Id="rId4" Type="http://schemas.openxmlformats.org/officeDocument/2006/relationships/image" Target="../media/image7.wmf" /><Relationship Id="rId5" Type="http://schemas.openxmlformats.org/officeDocument/2006/relationships/customXml" Target="../ink/ink1.xml" /><Relationship Id="rId6" Type="http://schemas.openxmlformats.org/officeDocument/2006/relationships/customXml" Target="../ink/ink2.xml" /><Relationship Id="rId7" Type="http://schemas.openxmlformats.org/officeDocument/2006/relationships/customXml" Target="../ink/ink3.xml" /><Relationship Id="rId8" Type="http://schemas.openxmlformats.org/officeDocument/2006/relationships/customXml" Target="../ink/ink4.xml" /><Relationship Id="rId9" Type="http://schemas.openxmlformats.org/officeDocument/2006/relationships/customXml" Target="../ink/ink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5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oleObject" Target="../embeddings/oleObject5.bin" TargetMode="Internal" /><Relationship Id="rId3" Type="http://schemas.openxmlformats.org/officeDocument/2006/relationships/image" Target="../media/image16.png" /><Relationship Id="rId4" Type="http://schemas.openxmlformats.org/officeDocument/2006/relationships/oleObject" Target="../embeddings/oleObject6.bin" TargetMode="Internal" /><Relationship Id="rId5" Type="http://schemas.openxmlformats.org/officeDocument/2006/relationships/image" Target="../media/image17.png" /><Relationship Id="rId6" Type="http://schemas.openxmlformats.org/officeDocument/2006/relationships/vmlDrawing" Target="../drawings/vmlDrawing5.v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8.jpeg" /><Relationship Id="rId3" Type="http://schemas.openxmlformats.org/officeDocument/2006/relationships/image" Target="../media/image19.jpe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oleObject" Target="../embeddings/oleObject7.bin" TargetMode="Internal" /><Relationship Id="rId3" Type="http://schemas.openxmlformats.org/officeDocument/2006/relationships/image" Target="../media/image20.png" /><Relationship Id="rId4" Type="http://schemas.openxmlformats.org/officeDocument/2006/relationships/image" Target="../media/image21.gif" /><Relationship Id="rId5" Type="http://schemas.openxmlformats.org/officeDocument/2006/relationships/tags" Target="../tags/tag1.xml" /><Relationship Id="rId6" Type="http://schemas.openxmlformats.org/officeDocument/2006/relationships/vmlDrawing" Target="../drawings/vmlDrawing6.v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customXml" Target="../ink/ink6.xml" /><Relationship Id="rId4" Type="http://schemas.openxmlformats.org/officeDocument/2006/relationships/customXml" Target="../ink/ink7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2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oleObject" Target="../embeddings/oleObject1.bin" TargetMode="Internal" /><Relationship Id="rId3" Type="http://schemas.openxmlformats.org/officeDocument/2006/relationships/image" Target="../media/image7.wmf" /><Relationship Id="rId4" Type="http://schemas.openxmlformats.org/officeDocument/2006/relationships/vmlDrawing" Target="../drawings/vmlDrawing1.v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90" name="Picture 2" descr="003"/>
          <p:cNvPicPr>
            <a:picLocks noChangeAspect="1"/>
          </p:cNvPicPr>
          <p:nvPr/>
        </p:nvPicPr>
        <p:blipFill>
          <a:blip r:embed="rId2">
            <a:lum bright="35999" contrast="-30000"/>
          </a:blip>
          <a:stretch>
            <a:fillRect/>
          </a:stretch>
        </p:blipFill>
        <p:spPr>
          <a:xfrm>
            <a:off x="2627313" y="1989138"/>
            <a:ext cx="6372225" cy="4598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 Box 6"/>
          <p:cNvSpPr txBox="1"/>
          <p:nvPr/>
        </p:nvSpPr>
        <p:spPr>
          <a:xfrm>
            <a:off x="2627630" y="2026920"/>
            <a:ext cx="36455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</a:rPr>
              <a:t>缀玉连珠六十年，谁教冥路作诗仙？</a:t>
            </a:r>
            <a:b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</a:rPr>
            </a:b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</a:rPr>
              <a:t>浮云不系名</a:t>
            </a:r>
            <a:r>
              <a:rPr lang="zh-CN" altLang="en-US" sz="3600" b="1">
                <a:solidFill>
                  <a:srgbClr val="008000"/>
                </a:solidFill>
                <a:latin typeface="黑体" panose="02010609060101010101" pitchFamily="49" charset="-122"/>
              </a:rPr>
              <a:t>居易</a:t>
            </a:r>
            <a:r>
              <a:rPr lang="en-US" altLang="zh-CN" sz="3600" b="1">
                <a:solidFill>
                  <a:srgbClr val="C00000"/>
                </a:solidFill>
                <a:latin typeface="黑体" panose="02010609060101010101" pitchFamily="49" charset="-122"/>
              </a:rPr>
              <a:t>,     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</a:rPr>
              <a:t>造化无为字</a:t>
            </a:r>
            <a:r>
              <a:rPr lang="zh-CN" altLang="en-US" sz="3600" b="1">
                <a:solidFill>
                  <a:srgbClr val="008000"/>
                </a:solidFill>
                <a:latin typeface="黑体" panose="02010609060101010101" pitchFamily="49" charset="-122"/>
              </a:rPr>
              <a:t>乐天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</a:rPr>
              <a:t>。童子解吟</a:t>
            </a:r>
            <a:r>
              <a:rPr lang="zh-CN" altLang="en-US" sz="3600" b="1">
                <a:solidFill>
                  <a:srgbClr val="008000"/>
                </a:solidFill>
                <a:latin typeface="黑体" panose="02010609060101010101" pitchFamily="49" charset="-122"/>
              </a:rPr>
              <a:t>长恨曲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</a:rPr>
              <a:t>，胡儿能唱</a:t>
            </a:r>
            <a:r>
              <a:rPr lang="zh-CN" altLang="en-US" sz="3600" b="1">
                <a:solidFill>
                  <a:srgbClr val="008000"/>
                </a:solidFill>
                <a:latin typeface="黑体" panose="02010609060101010101" pitchFamily="49" charset="-122"/>
              </a:rPr>
              <a:t>琵琶篇</a:t>
            </a: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</a:rPr>
              <a:t>。</a:t>
            </a:r>
            <a:b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</a:rPr>
            </a:br>
            <a:r>
              <a:rPr lang="zh-CN" altLang="en-US" sz="3600" b="1">
                <a:solidFill>
                  <a:srgbClr val="C00000"/>
                </a:solidFill>
                <a:latin typeface="黑体" panose="02010609060101010101" pitchFamily="49" charset="-122"/>
              </a:rPr>
              <a:t>文章已满行人耳，一度思卿一怆然。</a:t>
            </a:r>
            <a:endParaRPr lang="zh-CN" altLang="en-US" sz="3200" b="1">
              <a:solidFill>
                <a:schemeClr val="accent2"/>
              </a:solidFill>
              <a:latin typeface="黑体" panose="02010609060101010101" pitchFamily="49" charset="-122"/>
            </a:endParaRP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6877050" y="401638"/>
            <a:ext cx="503238" cy="5786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en-US" altLang="zh-CN" sz="4400" b="1" kern="1200" cap="none" spc="0" normalizeH="0" baseline="0" noProof="0">
              <a:solidFill>
                <a:srgbClr val="00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唐宣宗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李忱</a:t>
            </a: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en-US" altLang="zh-CN" sz="44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blinds dir="vert"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4925" y="116840"/>
            <a:ext cx="910907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/>
              <a:t>        </a:t>
            </a:r>
            <a:r>
              <a:rPr lang="zh-CN" altLang="en-US" sz="2800" b="1"/>
              <a:t>元和十年，予</a:t>
            </a:r>
            <a:r>
              <a:rPr lang="zh-CN" altLang="en-US" sz="2800" b="1">
                <a:solidFill>
                  <a:srgbClr val="C00000"/>
                </a:solidFill>
              </a:rPr>
              <a:t>左迁</a:t>
            </a:r>
            <a:r>
              <a:rPr lang="zh-CN" altLang="en-US" sz="2800" b="1"/>
              <a:t>九江郡司马。</a:t>
            </a:r>
            <a:r>
              <a:rPr lang="zh-CN" altLang="en-US" sz="2800" b="1">
                <a:solidFill>
                  <a:srgbClr val="C00000"/>
                </a:solidFill>
              </a:rPr>
              <a:t>明年</a:t>
            </a:r>
            <a:r>
              <a:rPr lang="zh-CN" altLang="en-US" sz="2800" b="1"/>
              <a:t>秋，送客湓浦口，闻舟中夜弹琵琶者。听其音，</a:t>
            </a:r>
            <a:r>
              <a:rPr lang="zh-CN" altLang="en-US" sz="2800" b="1">
                <a:solidFill>
                  <a:srgbClr val="C00000"/>
                </a:solidFill>
              </a:rPr>
              <a:t>铮（zhēng）铮</a:t>
            </a:r>
            <a:r>
              <a:rPr lang="zh-CN" altLang="en-US" sz="2800" b="1"/>
              <a:t>然有</a:t>
            </a:r>
            <a:r>
              <a:rPr lang="zh-CN" altLang="en-US" sz="2800" b="1">
                <a:solidFill>
                  <a:srgbClr val="C00000"/>
                </a:solidFill>
              </a:rPr>
              <a:t>京都声</a:t>
            </a:r>
            <a:r>
              <a:rPr lang="zh-CN" altLang="en-US" sz="2800" b="1"/>
              <a:t>。问其人，本长安</a:t>
            </a:r>
            <a:r>
              <a:rPr lang="zh-CN" altLang="en-US" sz="2800" b="1">
                <a:solidFill>
                  <a:srgbClr val="C00000"/>
                </a:solidFill>
              </a:rPr>
              <a:t>倡女</a:t>
            </a:r>
            <a:r>
              <a:rPr lang="zh-CN" altLang="en-US" sz="2800" b="1"/>
              <a:t>，尝学琵琶于穆、曹二</a:t>
            </a:r>
            <a:r>
              <a:rPr lang="zh-CN" altLang="en-US" sz="2800" b="1">
                <a:solidFill>
                  <a:srgbClr val="C00000"/>
                </a:solidFill>
              </a:rPr>
              <a:t>善才</a:t>
            </a:r>
            <a:r>
              <a:rPr lang="zh-CN" altLang="en-US" sz="2800" b="1"/>
              <a:t>。年长色衰，</a:t>
            </a:r>
            <a:r>
              <a:rPr lang="zh-CN" altLang="en-US" sz="2800" b="1">
                <a:solidFill>
                  <a:srgbClr val="C00000"/>
                </a:solidFill>
              </a:rPr>
              <a:t>委身为贾（gǔ）人</a:t>
            </a:r>
            <a:r>
              <a:rPr lang="zh-CN" altLang="en-US" sz="2800" b="1"/>
              <a:t>妇。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3985" y="1917065"/>
            <a:ext cx="877824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〔1〕左迁：贬官，降职。古以左为卑，故称“左迁”。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〔2〕明年：第二年。（3）铮铮：形容金属、玉器等相击声。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〔4〕京都声：指唐代京城流行的乐曲声调。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〔5〕倡女：歌女。倡，古时歌舞艺人。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〔6〕善才：当时对琵琶师或曲师的通称。是“能手”的意思。〔7〕委身：托身，这里指嫁的意思。〔8〕为：做。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〔9〕贾（gǔ）人：商人。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9705" y="4593590"/>
            <a:ext cx="88182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</a:rPr>
              <a:t>     </a:t>
            </a:r>
            <a:r>
              <a:rPr lang="zh-CN" altLang="en-US" sz="2400" b="1">
                <a:solidFill>
                  <a:srgbClr val="C00000"/>
                </a:solidFill>
              </a:rPr>
              <a:t>唐宪宗元和十年，我被贬为九江郡司马。第二年秋季的一天，送客到湓浦口，夜里听到船上有人弹琵琶。听那声音，铮铮铿铿有京都流行的声韵。探问这个人，原来是长安的歌女，曾经向穆、曹两位琵琶大师学艺。后来年纪大了，红颜退尽，嫁给商人为妻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4925" y="116840"/>
            <a:ext cx="910907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/>
              <a:t>        </a:t>
            </a:r>
            <a:r>
              <a:rPr lang="zh-CN" altLang="en-US" sz="2800" b="1"/>
              <a:t>遂</a:t>
            </a:r>
            <a:r>
              <a:rPr lang="zh-CN" altLang="en-US" sz="2800" b="1">
                <a:solidFill>
                  <a:srgbClr val="C00000"/>
                </a:solidFill>
              </a:rPr>
              <a:t>命酒</a:t>
            </a:r>
            <a:r>
              <a:rPr lang="zh-CN" altLang="en-US" sz="2800" b="1"/>
              <a:t>，使</a:t>
            </a:r>
            <a:r>
              <a:rPr lang="zh-CN" altLang="en-US" sz="2800" b="1">
                <a:solidFill>
                  <a:srgbClr val="C00000"/>
                </a:solidFill>
              </a:rPr>
              <a:t>快</a:t>
            </a:r>
            <a:r>
              <a:rPr lang="zh-CN" altLang="en-US" sz="2800" b="1"/>
              <a:t>弹数曲。曲罢</a:t>
            </a:r>
            <a:r>
              <a:rPr lang="zh-CN" altLang="en-US" sz="2800" b="1">
                <a:solidFill>
                  <a:srgbClr val="C00000"/>
                </a:solidFill>
              </a:rPr>
              <a:t>悯然</a:t>
            </a:r>
            <a:r>
              <a:rPr lang="zh-CN" altLang="en-US" sz="2800" b="1"/>
              <a:t>，自叙少小时欢乐事，今</a:t>
            </a:r>
            <a:r>
              <a:rPr lang="zh-CN" altLang="en-US" sz="2800" b="1">
                <a:solidFill>
                  <a:srgbClr val="C00000"/>
                </a:solidFill>
              </a:rPr>
              <a:t>漂沦</a:t>
            </a:r>
            <a:r>
              <a:rPr lang="zh-CN" altLang="en-US" sz="2800" b="1"/>
              <a:t>憔悴，转徙于江湖间。予</a:t>
            </a:r>
            <a:r>
              <a:rPr lang="zh-CN" altLang="en-US" sz="2800" b="1">
                <a:solidFill>
                  <a:srgbClr val="C00000"/>
                </a:solidFill>
              </a:rPr>
              <a:t>出官</a:t>
            </a:r>
            <a:r>
              <a:rPr lang="zh-CN" altLang="en-US" sz="2800" b="1"/>
              <a:t>二年，</a:t>
            </a:r>
            <a:r>
              <a:rPr lang="zh-CN" altLang="en-US" sz="2800" b="1">
                <a:solidFill>
                  <a:srgbClr val="C00000"/>
                </a:solidFill>
              </a:rPr>
              <a:t>恬然</a:t>
            </a:r>
            <a:r>
              <a:rPr lang="zh-CN" altLang="en-US" sz="2800" b="1"/>
              <a:t>自安，感斯人言，是夕始觉有</a:t>
            </a:r>
            <a:r>
              <a:rPr lang="zh-CN" altLang="en-US" sz="2800" b="1">
                <a:solidFill>
                  <a:srgbClr val="C00000"/>
                </a:solidFill>
              </a:rPr>
              <a:t>迁谪（zhé）</a:t>
            </a:r>
            <a:r>
              <a:rPr lang="zh-CN" altLang="en-US" sz="2800" b="1"/>
              <a:t>意。因</a:t>
            </a:r>
            <a:r>
              <a:rPr lang="zh-CN" altLang="en-US" sz="2800" b="1">
                <a:solidFill>
                  <a:srgbClr val="C00000"/>
                </a:solidFill>
              </a:rPr>
              <a:t>为长句</a:t>
            </a:r>
            <a:r>
              <a:rPr lang="zh-CN" altLang="en-US" sz="2800" b="1"/>
              <a:t>，</a:t>
            </a:r>
            <a:r>
              <a:rPr lang="zh-CN" altLang="en-US" sz="2800" b="1">
                <a:solidFill>
                  <a:srgbClr val="C00000"/>
                </a:solidFill>
              </a:rPr>
              <a:t>歌</a:t>
            </a:r>
            <a:r>
              <a:rPr lang="zh-CN" altLang="en-US" sz="2800" b="1"/>
              <a:t>以赠之，</a:t>
            </a:r>
            <a:r>
              <a:rPr lang="zh-CN" altLang="en-US" sz="2800" b="1">
                <a:solidFill>
                  <a:srgbClr val="C00000"/>
                </a:solidFill>
              </a:rPr>
              <a:t>凡</a:t>
            </a:r>
            <a:r>
              <a:rPr lang="zh-CN" altLang="en-US" sz="2800" b="1"/>
              <a:t>六百一十六</a:t>
            </a:r>
            <a:r>
              <a:rPr lang="zh-CN" altLang="en-US" sz="2800" b="1">
                <a:solidFill>
                  <a:srgbClr val="C00000"/>
                </a:solidFill>
              </a:rPr>
              <a:t>言</a:t>
            </a:r>
            <a:r>
              <a:rPr lang="zh-CN" altLang="en-US" sz="2800" b="1"/>
              <a:t>。</a:t>
            </a:r>
            <a:r>
              <a:rPr lang="zh-CN" altLang="en-US" sz="2800" b="1">
                <a:solidFill>
                  <a:srgbClr val="C00000"/>
                </a:solidFill>
              </a:rPr>
              <a:t>命</a:t>
            </a:r>
            <a:r>
              <a:rPr lang="zh-CN" altLang="en-US" sz="2800" b="1"/>
              <a:t>曰《琵琶行》。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9390" y="1988820"/>
            <a:ext cx="87782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〔10〕命酒：叫（手下人）摆酒。〔11〕快：畅快。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〔12〕悯然：忧郁的样子。〔13〕漂沦：漂泊沦落。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〔14〕出官：（京官）外调。〔15〕恬然：淡泊宁静的样子。（16）迁谪：贬官降职或流放。〔17〕为：创作。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〔18〕长句：指七言诗。〔19〕歌：作歌。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〔20〕凡：总共。〔21〕言：字。〔22〕命：命名，题名。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9390" y="4297680"/>
            <a:ext cx="881824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>
                <a:solidFill>
                  <a:srgbClr val="C00000"/>
                </a:solidFill>
              </a:rPr>
              <a:t>     </a:t>
            </a:r>
            <a:r>
              <a:rPr lang="zh-CN" altLang="en-US" sz="2400" b="1">
                <a:solidFill>
                  <a:srgbClr val="C00000"/>
                </a:solidFill>
              </a:rPr>
              <a:t>于是命人摆酒叫她畅快地弹几曲。她弹完后，有些闷闷不乐的样子，自己说起了少年时欢乐之事，而今漂泊沉沦，形容憔悴，在江湖之间辗转流浪。我离京调外任职两年来，随遇而安，自得其乐，而今被这个人的话所感触，这天夜里才有被降职的感觉。于是撰写一首长诗赠送给她，共六百一十六字，题为《琵琶行》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8" name="Picture 2" descr="ppx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/>
          <p:nvPr/>
        </p:nvSpPr>
        <p:spPr>
          <a:xfrm>
            <a:off x="4575175" y="142875"/>
            <a:ext cx="4568825" cy="638175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b="1"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800" b="1">
                <a:latin typeface="Times New Roman" panose="02020603050405020304" pitchFamily="18" charset="0"/>
                <a:ea typeface="楷体_GB2312" pitchFamily="49" charset="-122"/>
              </a:rPr>
              <a:t>、在正文前面，作者有一段小序。交代           、        、       </a:t>
            </a:r>
          </a:p>
          <a:p>
            <a:pPr>
              <a:lnSpc>
                <a:spcPct val="150000"/>
              </a:lnSpc>
            </a:pPr>
            <a:r>
              <a:rPr lang="zh-CN" altLang="en-US" sz="3800" b="1">
                <a:latin typeface="Times New Roman" panose="02020603050405020304" pitchFamily="18" charset="0"/>
                <a:ea typeface="楷体_GB2312" pitchFamily="49" charset="-122"/>
              </a:rPr>
              <a:t>和                。说明写作的原因，并为全诗定下了               的感情基调。</a:t>
            </a:r>
          </a:p>
        </p:txBody>
      </p:sp>
      <p:sp>
        <p:nvSpPr>
          <p:cNvPr id="19460" name="Line 4"/>
          <p:cNvSpPr/>
          <p:nvPr/>
        </p:nvSpPr>
        <p:spPr>
          <a:xfrm flipH="1">
            <a:off x="7924800" y="2514600"/>
            <a:ext cx="0" cy="1066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9461" name="Line 5"/>
          <p:cNvSpPr/>
          <p:nvPr/>
        </p:nvSpPr>
        <p:spPr>
          <a:xfrm flipH="1">
            <a:off x="7924800" y="5486400"/>
            <a:ext cx="0" cy="1066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9462" name="Line 8"/>
          <p:cNvSpPr/>
          <p:nvPr/>
        </p:nvSpPr>
        <p:spPr>
          <a:xfrm flipH="1">
            <a:off x="8001000" y="4038600"/>
            <a:ext cx="0" cy="10668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9463" name="Line 10"/>
          <p:cNvSpPr/>
          <p:nvPr/>
        </p:nvSpPr>
        <p:spPr>
          <a:xfrm flipH="1">
            <a:off x="7086600" y="1066800"/>
            <a:ext cx="0" cy="1600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9464" name="Line 11"/>
          <p:cNvSpPr/>
          <p:nvPr/>
        </p:nvSpPr>
        <p:spPr>
          <a:xfrm>
            <a:off x="6042025" y="4436428"/>
            <a:ext cx="46038" cy="1714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324" name="Text Box 12"/>
          <p:cNvSpPr txBox="1"/>
          <p:nvPr/>
        </p:nvSpPr>
        <p:spPr>
          <a:xfrm>
            <a:off x="7252970" y="2708910"/>
            <a:ext cx="671513" cy="1066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时间</a:t>
            </a:r>
          </a:p>
        </p:txBody>
      </p:sp>
      <p:sp>
        <p:nvSpPr>
          <p:cNvPr id="13325" name="Text Box 13"/>
          <p:cNvSpPr txBox="1"/>
          <p:nvPr/>
        </p:nvSpPr>
        <p:spPr>
          <a:xfrm>
            <a:off x="7236460" y="4149090"/>
            <a:ext cx="671513" cy="1143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地点</a:t>
            </a:r>
          </a:p>
        </p:txBody>
      </p:sp>
      <p:sp>
        <p:nvSpPr>
          <p:cNvPr id="13326" name="Text Box 14"/>
          <p:cNvSpPr txBox="1"/>
          <p:nvPr/>
        </p:nvSpPr>
        <p:spPr>
          <a:xfrm>
            <a:off x="7233285" y="5589270"/>
            <a:ext cx="675005" cy="10763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人物</a:t>
            </a:r>
          </a:p>
        </p:txBody>
      </p:sp>
      <p:sp>
        <p:nvSpPr>
          <p:cNvPr id="13327" name="Text Box 15"/>
          <p:cNvSpPr txBox="1"/>
          <p:nvPr/>
        </p:nvSpPr>
        <p:spPr>
          <a:xfrm>
            <a:off x="6372225" y="980440"/>
            <a:ext cx="671513" cy="1828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隶书" pitchFamily="49" charset="-122"/>
              </a:rPr>
              <a:t>故事概况</a:t>
            </a:r>
            <a:r>
              <a:rPr lang="zh-CN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3328" name="Text Box 16"/>
          <p:cNvSpPr txBox="1"/>
          <p:nvPr/>
        </p:nvSpPr>
        <p:spPr>
          <a:xfrm>
            <a:off x="5363845" y="4364673"/>
            <a:ext cx="677863" cy="20716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行楷" pitchFamily="2" charset="-122"/>
              </a:rPr>
              <a:t>凄切伤怀</a:t>
            </a:r>
            <a:endParaRPr lang="zh-CN" altLang="en-US" sz="3200" b="1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24" grpId="0"/>
      <p:bldP spid="13325" grpId="0"/>
      <p:bldP spid="13326" grpId="0"/>
      <p:bldP spid="13327" grpId="0"/>
      <p:bldP spid="133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en-US" altLang="zh-CN" b="1">
                <a:solidFill>
                  <a:srgbClr val="FF3300"/>
                </a:solidFill>
              </a:rPr>
              <a:t>3 </a:t>
            </a:r>
            <a:r>
              <a:rPr lang="zh-CN" altLang="en-US" b="1">
                <a:solidFill>
                  <a:srgbClr val="FF3300"/>
                </a:solidFill>
              </a:rPr>
              <a:t>学生自由朗读课文，疏通文意。</a:t>
            </a:r>
          </a:p>
        </p:txBody>
      </p:sp>
      <p:pic>
        <p:nvPicPr>
          <p:cNvPr id="20483" name="Picture 4" descr="pipax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600200"/>
            <a:ext cx="5724525" cy="5257800"/>
          </a:xfrm>
        </p:spPr>
      </p:pic>
    </p:spTree>
  </p:cSld>
  <p:clrMapOvr>
    <a:masterClrMapping/>
  </p:clrMapOvr>
  <p:transition>
    <p:blinds dir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59840" y="476885"/>
            <a:ext cx="58737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浔阳江</a:t>
            </a:r>
            <a:r>
              <a:rPr lang="zh-CN" altLang="en-US" sz="2800" b="1"/>
              <a:t>头夜送客，枫叶荻花秋</a:t>
            </a:r>
            <a:r>
              <a:rPr lang="zh-CN" altLang="en-US" sz="2800" b="1">
                <a:solidFill>
                  <a:srgbClr val="C00000"/>
                </a:solidFill>
              </a:rPr>
              <a:t>瑟瑟</a:t>
            </a:r>
            <a:r>
              <a:rPr lang="zh-CN" altLang="en-US" sz="2800" b="1"/>
              <a:t>。</a:t>
            </a:r>
          </a:p>
          <a:p>
            <a:r>
              <a:rPr lang="zh-CN" altLang="en-US" sz="2800" b="1">
                <a:solidFill>
                  <a:srgbClr val="C00000"/>
                </a:solidFill>
              </a:rPr>
              <a:t>主人</a:t>
            </a:r>
            <a:r>
              <a:rPr lang="zh-CN" altLang="en-US" sz="2800" b="1"/>
              <a:t>下马客在船，举酒欲饮无管弦。</a:t>
            </a:r>
          </a:p>
          <a:p>
            <a:r>
              <a:rPr lang="zh-CN" altLang="en-US" sz="2800" b="1"/>
              <a:t>醉不成欢惨将别，别时茫茫江浸月。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7315" y="2275205"/>
            <a:ext cx="87782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〔23〕浔阳江：据考究，为流经浔阳城中的湓水，即今九江市中的龙开河（97年被人工填埋），经湓浦口注入长江。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〔24〕瑟瑟：形容枫树、芦荻被秋风吹动的声音。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（25）主人：诗人自指。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3215" y="3860800"/>
            <a:ext cx="88182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秋夜我到浔阳江头送一位归客，冷风吹着枫叶和芦花秋声瑟瑟。我和客人下马在船上饯别设宴，举起酒杯要饮却无助兴的音乐。酒喝得不痛快更伤心将要分别，临别时夜茫茫江水倒映着明月。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59205" y="44450"/>
            <a:ext cx="587375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忽闻水上琵琶声，主人忘归客不发。</a:t>
            </a:r>
          </a:p>
          <a:p>
            <a:r>
              <a:rPr lang="zh-CN" altLang="en-US" sz="2800" b="1"/>
              <a:t>寻声暗问弹者谁？琵琶声停欲语迟。</a:t>
            </a:r>
          </a:p>
          <a:p>
            <a:r>
              <a:rPr lang="zh-CN" altLang="en-US" sz="2800" b="1"/>
              <a:t>移船相近邀相见，添酒</a:t>
            </a:r>
            <a:r>
              <a:rPr lang="zh-CN" altLang="en-US" sz="2800" b="1">
                <a:solidFill>
                  <a:srgbClr val="C00000"/>
                </a:solidFill>
              </a:rPr>
              <a:t>回灯</a:t>
            </a:r>
            <a:r>
              <a:rPr lang="zh-CN" altLang="en-US" sz="2800" b="1"/>
              <a:t>重开宴。</a:t>
            </a:r>
          </a:p>
          <a:p>
            <a:r>
              <a:rPr lang="zh-CN" altLang="en-US" sz="2800" b="1"/>
              <a:t>千呼万唤始出来，犹抱琵琶半遮面。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1505" y="2132965"/>
            <a:ext cx="78130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〔26〕回灯：重新拨亮灯光。回：再。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3850" y="3068955"/>
            <a:ext cx="881824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忽听得江面上传来琵琶清脆声；我忘却了回归客人也不想动身。寻着声源探问弹琵琶的是何人？琵琶停了许久却迟迟没有动静。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我们移船靠近邀请她出来相见；叫下人添酒回灯重新摆起酒宴。千呼万唤她方才缓缓地走出来，怀里还抱着琵琶半遮着脸面。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59205" y="44450"/>
            <a:ext cx="72174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转轴拨弦</a:t>
            </a:r>
            <a:r>
              <a:rPr lang="zh-CN" altLang="en-US" sz="2400" b="1"/>
              <a:t>三两声，未成曲调先有情。</a:t>
            </a:r>
          </a:p>
          <a:p>
            <a:r>
              <a:rPr lang="zh-CN" altLang="en-US" sz="2400" b="1"/>
              <a:t>弦弦</a:t>
            </a:r>
            <a:r>
              <a:rPr lang="zh-CN" altLang="en-US" sz="2400" b="1">
                <a:solidFill>
                  <a:srgbClr val="C00000"/>
                </a:solidFill>
              </a:rPr>
              <a:t>掩抑</a:t>
            </a:r>
            <a:r>
              <a:rPr lang="zh-CN" altLang="en-US" sz="2400" b="1"/>
              <a:t>声声</a:t>
            </a:r>
            <a:r>
              <a:rPr lang="zh-CN" altLang="en-US" sz="2400" b="1">
                <a:solidFill>
                  <a:srgbClr val="C00000"/>
                </a:solidFill>
              </a:rPr>
              <a:t>思</a:t>
            </a:r>
            <a:r>
              <a:rPr lang="zh-CN" altLang="en-US" sz="2400" b="1"/>
              <a:t>，似诉平生不得志。</a:t>
            </a:r>
          </a:p>
          <a:p>
            <a:r>
              <a:rPr lang="zh-CN" altLang="en-US" sz="2400" b="1"/>
              <a:t>低眉</a:t>
            </a:r>
            <a:r>
              <a:rPr lang="zh-CN" altLang="en-US" sz="2400" b="1">
                <a:solidFill>
                  <a:srgbClr val="C00000"/>
                </a:solidFill>
              </a:rPr>
              <a:t>信手续续弹</a:t>
            </a:r>
            <a:r>
              <a:rPr lang="zh-CN" altLang="en-US" sz="2400" b="1"/>
              <a:t>，说尽心中无限事。</a:t>
            </a:r>
          </a:p>
          <a:p>
            <a:r>
              <a:rPr lang="zh-CN" altLang="en-US" sz="2400" b="1"/>
              <a:t>轻</a:t>
            </a:r>
            <a:r>
              <a:rPr lang="zh-CN" altLang="en-US" sz="2400" b="1">
                <a:solidFill>
                  <a:srgbClr val="C00000"/>
                </a:solidFill>
              </a:rPr>
              <a:t>拢</a:t>
            </a:r>
            <a:r>
              <a:rPr lang="zh-CN" altLang="en-US" sz="2400" b="1"/>
              <a:t>慢</a:t>
            </a:r>
            <a:r>
              <a:rPr lang="zh-CN" altLang="en-US" sz="2400" b="1">
                <a:solidFill>
                  <a:srgbClr val="C00000"/>
                </a:solidFill>
              </a:rPr>
              <a:t>捻抹</a:t>
            </a:r>
            <a:r>
              <a:rPr lang="zh-CN" altLang="en-US" sz="2400" b="1"/>
              <a:t>复</a:t>
            </a:r>
            <a:r>
              <a:rPr lang="zh-CN" altLang="en-US" sz="2400" b="1">
                <a:solidFill>
                  <a:srgbClr val="C00000"/>
                </a:solidFill>
              </a:rPr>
              <a:t>挑</a:t>
            </a:r>
            <a:r>
              <a:rPr lang="zh-CN" altLang="en-US" sz="2400" b="1"/>
              <a:t>，初为</a:t>
            </a:r>
            <a:r>
              <a:rPr lang="zh-CN" altLang="en-US" sz="2400" b="1">
                <a:solidFill>
                  <a:srgbClr val="C00000"/>
                </a:solidFill>
              </a:rPr>
              <a:t>《霓裳》</a:t>
            </a:r>
            <a:r>
              <a:rPr lang="zh-CN" altLang="en-US" sz="2400" b="1"/>
              <a:t>后</a:t>
            </a:r>
            <a:r>
              <a:rPr lang="zh-CN" altLang="en-US" sz="2400" b="1">
                <a:solidFill>
                  <a:srgbClr val="C00000"/>
                </a:solidFill>
              </a:rPr>
              <a:t>《六幺》</a:t>
            </a:r>
            <a:r>
              <a:rPr lang="zh-CN" altLang="en-US" sz="2400" b="1"/>
              <a:t>。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大弦嘈嘈</a:t>
            </a:r>
            <a:r>
              <a:rPr lang="zh-CN" altLang="en-US" sz="2400" b="1"/>
              <a:t>如急雨，</a:t>
            </a:r>
            <a:r>
              <a:rPr lang="zh-CN" altLang="en-US" sz="2400" b="1">
                <a:solidFill>
                  <a:srgbClr val="C00000"/>
                </a:solidFill>
              </a:rPr>
              <a:t>小弦切切</a:t>
            </a:r>
            <a:r>
              <a:rPr lang="zh-CN" altLang="en-US" sz="2400" b="1"/>
              <a:t>如私语。</a:t>
            </a:r>
          </a:p>
          <a:p>
            <a:r>
              <a:rPr lang="zh-CN" altLang="en-US" sz="2400" b="1"/>
              <a:t>嘈嘈切切错杂弹，大珠小珠落玉盘。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9705" y="2351405"/>
            <a:ext cx="899922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〔27〕转轴拔弦：将琵琶上缠绕丝弦的轴，以调音定调。</a:t>
            </a:r>
          </a:p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〔28〕掩抑：掩蔽，遏抑。〔29〕思：深长的情思。（30〕信手：随手。</a:t>
            </a:r>
          </a:p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〔31〕续续弹：连续弹奏。〔32〕拢：左手手指按弦向里（琵琶的中部）推。</a:t>
            </a:r>
          </a:p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〔33〕捻：揉弦的动作。〔34〕抹：向左拔弦，也称为“弹”。</a:t>
            </a:r>
          </a:p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〔35〕挑：反手回拨的动作。〔36〕《霓裳》：《霓裳羽衣曲》</a:t>
            </a:r>
          </a:p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〔37〕《六幺》：大曲名，又叫《绿腰》，为歌舞曲。</a:t>
            </a:r>
          </a:p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〔38〕大弦：指最粗的弦。〔39〕嘈嘈：声音沉重抑扬。</a:t>
            </a:r>
          </a:p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〔40〕小弦：指最细的弦。〔41〕切切：细促轻幽，急切细碎。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4970" y="4796790"/>
            <a:ext cx="84664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</a:rPr>
              <a:t>转紧琴轴拨动琴弦试弹了几声；尚未成曲调那形态就非常有情。</a:t>
            </a:r>
          </a:p>
          <a:p>
            <a:r>
              <a:rPr lang="zh-CN" altLang="en-US" sz="2000" b="1">
                <a:solidFill>
                  <a:srgbClr val="C00000"/>
                </a:solidFill>
              </a:rPr>
              <a:t>弦弦凄楚悲切声音隐含着沉思；似乎在诉说着她平生的不得志；</a:t>
            </a:r>
          </a:p>
          <a:p>
            <a:r>
              <a:rPr lang="zh-CN" altLang="en-US" sz="2000" b="1">
                <a:solidFill>
                  <a:srgbClr val="C00000"/>
                </a:solidFill>
              </a:rPr>
              <a:t>她低着头随手连续地弹个不停；用琴声把心中无限的往事说尽。轻轻地拢，慢慢地捻，一会儿抹，一会儿挑。初弹《霓裳羽衣曲》接着再弹《六幺》。大弦浑宏悠长嘈嘈如暴风骤雨；小弦和缓幽细切切如有人私语。</a:t>
            </a:r>
          </a:p>
          <a:p>
            <a:r>
              <a:rPr lang="zh-CN" altLang="en-US" sz="2000" b="1">
                <a:solidFill>
                  <a:srgbClr val="C00000"/>
                </a:solidFill>
              </a:rPr>
              <a:t>嘈嘈声切切声互为交错地弹奏；就像大珠小珠一串串掉落玉盘。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59205" y="44450"/>
            <a:ext cx="663829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间关</a:t>
            </a:r>
            <a:r>
              <a:rPr lang="zh-CN" altLang="en-US" sz="2400" b="1"/>
              <a:t>莺语花底滑，</a:t>
            </a:r>
            <a:r>
              <a:rPr lang="zh-CN" altLang="en-US" sz="2400" b="1">
                <a:solidFill>
                  <a:srgbClr val="C00000"/>
                </a:solidFill>
              </a:rPr>
              <a:t>幽咽</a:t>
            </a:r>
            <a:r>
              <a:rPr lang="zh-CN" altLang="en-US" sz="2400" b="1"/>
              <a:t>泉流</a:t>
            </a:r>
            <a:r>
              <a:rPr lang="zh-CN" altLang="en-US" sz="2400" b="1">
                <a:solidFill>
                  <a:srgbClr val="C00000"/>
                </a:solidFill>
              </a:rPr>
              <a:t>冰下难。</a:t>
            </a:r>
            <a:endParaRPr lang="zh-CN" altLang="en-US" sz="2400" b="1"/>
          </a:p>
          <a:p>
            <a:r>
              <a:rPr lang="zh-CN" altLang="en-US" sz="2400" b="1"/>
              <a:t>冰泉冷涩弦</a:t>
            </a:r>
            <a:r>
              <a:rPr lang="zh-CN" altLang="en-US" sz="2400" b="1">
                <a:solidFill>
                  <a:srgbClr val="C00000"/>
                </a:solidFill>
              </a:rPr>
              <a:t>凝绝</a:t>
            </a:r>
            <a:r>
              <a:rPr lang="zh-CN" altLang="en-US" sz="2400" b="1"/>
              <a:t>，凝绝不通声暂歇。</a:t>
            </a:r>
          </a:p>
          <a:p>
            <a:r>
              <a:rPr lang="zh-CN" altLang="en-US" sz="2400" b="1"/>
              <a:t>别有幽愁暗恨生，此时无声胜有声。</a:t>
            </a:r>
          </a:p>
          <a:p>
            <a:r>
              <a:rPr lang="zh-CN" altLang="en-US" sz="2400" b="1"/>
              <a:t>银瓶乍破水浆</a:t>
            </a:r>
            <a:r>
              <a:rPr lang="zh-CN" altLang="en-US" sz="2400" b="1">
                <a:solidFill>
                  <a:srgbClr val="C00000"/>
                </a:solidFill>
              </a:rPr>
              <a:t>迸</a:t>
            </a:r>
            <a:r>
              <a:rPr lang="zh-CN" altLang="en-US" sz="2400" b="1"/>
              <a:t>，铁骑突出刀枪鸣。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曲终</a:t>
            </a:r>
            <a:r>
              <a:rPr lang="zh-CN" altLang="en-US" sz="2400" b="1"/>
              <a:t>收</a:t>
            </a:r>
            <a:r>
              <a:rPr lang="zh-CN" altLang="en-US" sz="2400" b="1">
                <a:solidFill>
                  <a:srgbClr val="C00000"/>
                </a:solidFill>
              </a:rPr>
              <a:t>拨</a:t>
            </a:r>
            <a:r>
              <a:rPr lang="zh-CN" altLang="en-US" sz="2400" b="1"/>
              <a:t>当心画，四弦一声如裂帛。</a:t>
            </a:r>
          </a:p>
          <a:p>
            <a:r>
              <a:rPr lang="zh-CN" altLang="en-US" sz="2400" b="1"/>
              <a:t>东船西</a:t>
            </a:r>
            <a:r>
              <a:rPr lang="zh-CN" altLang="en-US" sz="2400" b="1">
                <a:solidFill>
                  <a:srgbClr val="C00000"/>
                </a:solidFill>
              </a:rPr>
              <a:t>舫</a:t>
            </a:r>
            <a:r>
              <a:rPr lang="zh-CN" altLang="en-US" sz="2400" b="1"/>
              <a:t>悄无言，唯见江心秋月白。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3215" y="2351405"/>
            <a:ext cx="8456295" cy="1691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</a:t>
            </a:r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42〕间关：莺语流滑叫“间关”。鸟鸣声。〔43〕幽咽：遏塞不畅状。〔44〕冰下难：泉流冰下阻塞难通，形容乐声由流畅变为冷涩。</a:t>
            </a:r>
          </a:p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〔45〕凝绝：凝滞。〔46〕迸：溅射。〔47〕曲终：乐曲结束。</a:t>
            </a:r>
          </a:p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〔48〕拔：弹奏弦乐时所用的拔工具。〔49〕当心画：用拔子在琵琶的中部划过四弦，是一曲结束时经常用到的右手手法。〔50〕舫：船。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4970" y="4004945"/>
            <a:ext cx="895477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rgbClr val="C00000"/>
                </a:solidFill>
              </a:rPr>
              <a:t>一会儿像花底下宛转流畅的鸟鸣声，一会儿又像水在冰下流动受阻的低沉声音。好像水泉冷涩琵琶声开始凝结，凝结而不通畅声音渐渐地中断。</a:t>
            </a:r>
          </a:p>
          <a:p>
            <a:r>
              <a:rPr lang="zh-CN" altLang="en-US" sz="2000" b="1">
                <a:solidFill>
                  <a:srgbClr val="C00000"/>
                </a:solidFill>
              </a:rPr>
              <a:t>像另有一种愁思幽恨暗暗滋生；此时闷闷无声却比有声更动人。</a:t>
            </a:r>
          </a:p>
          <a:p>
            <a:r>
              <a:rPr lang="zh-CN" altLang="en-US" sz="2000" b="1">
                <a:solidFill>
                  <a:srgbClr val="C00000"/>
                </a:solidFill>
              </a:rPr>
              <a:t>突然间好像银瓶撞破水浆四溅；又好像铁甲骑兵厮杀刀枪齐鸣。</a:t>
            </a:r>
          </a:p>
          <a:p>
            <a:r>
              <a:rPr lang="zh-CN" altLang="en-US" sz="2000" b="1">
                <a:solidFill>
                  <a:srgbClr val="C00000"/>
                </a:solidFill>
              </a:rPr>
              <a:t>一曲终了她对准琴弦中心划拨；四弦一声轰鸣好像撕裂了布帛。</a:t>
            </a:r>
          </a:p>
          <a:p>
            <a:r>
              <a:rPr lang="zh-CN" altLang="en-US" sz="2000" b="1">
                <a:solidFill>
                  <a:srgbClr val="C00000"/>
                </a:solidFill>
              </a:rPr>
              <a:t>东船西舫人们都静悄悄地聆听；只见江心之中映着白白秋月影。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59205" y="44450"/>
            <a:ext cx="663829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/>
              <a:t>沉吟放拨插弦中，整顿衣裳起</a:t>
            </a:r>
            <a:r>
              <a:rPr lang="zh-CN" altLang="en-US" sz="2400" b="1">
                <a:solidFill>
                  <a:srgbClr val="C00000"/>
                </a:solidFill>
              </a:rPr>
              <a:t>敛容</a:t>
            </a:r>
            <a:r>
              <a:rPr lang="zh-CN" altLang="en-US" sz="2400" b="1"/>
              <a:t>。</a:t>
            </a:r>
          </a:p>
          <a:p>
            <a:r>
              <a:rPr lang="zh-CN" altLang="en-US" sz="2400" b="1"/>
              <a:t>自言本是京城女，家在</a:t>
            </a:r>
            <a:r>
              <a:rPr lang="zh-CN" altLang="en-US" sz="2400" b="1">
                <a:solidFill>
                  <a:srgbClr val="C00000"/>
                </a:solidFill>
              </a:rPr>
              <a:t>虾蟆（há·ma）陵</a:t>
            </a:r>
            <a:r>
              <a:rPr lang="zh-CN" altLang="en-US" sz="2400" b="1"/>
              <a:t>下住。</a:t>
            </a:r>
          </a:p>
          <a:p>
            <a:r>
              <a:rPr lang="zh-CN" altLang="en-US" sz="2400" b="1"/>
              <a:t>十三学得琵琶成，名属</a:t>
            </a:r>
            <a:r>
              <a:rPr lang="zh-CN" altLang="en-US" sz="2400" b="1">
                <a:solidFill>
                  <a:srgbClr val="C00000"/>
                </a:solidFill>
              </a:rPr>
              <a:t>教坊</a:t>
            </a:r>
            <a:r>
              <a:rPr lang="zh-CN" altLang="en-US" sz="2400" b="1"/>
              <a:t>第一部。</a:t>
            </a:r>
          </a:p>
          <a:p>
            <a:r>
              <a:rPr lang="zh-CN" altLang="en-US" sz="2400" b="1"/>
              <a:t>曲罢曾教善才服，妆成每被</a:t>
            </a:r>
            <a:r>
              <a:rPr lang="zh-CN" altLang="en-US" sz="2400" b="1">
                <a:solidFill>
                  <a:srgbClr val="C00000"/>
                </a:solidFill>
              </a:rPr>
              <a:t>秋娘</a:t>
            </a:r>
            <a:r>
              <a:rPr lang="zh-CN" altLang="en-US" sz="2400" b="1"/>
              <a:t>妒。</a:t>
            </a:r>
          </a:p>
          <a:p>
            <a:r>
              <a:rPr lang="zh-CN" altLang="en-US" sz="2400" b="1">
                <a:solidFill>
                  <a:srgbClr val="C00000"/>
                </a:solidFill>
              </a:rPr>
              <a:t>五陵</a:t>
            </a:r>
            <a:r>
              <a:rPr lang="zh-CN" altLang="en-US" sz="2400" b="1"/>
              <a:t>年少争缠头，一曲红</a:t>
            </a:r>
            <a:r>
              <a:rPr lang="zh-CN" altLang="en-US" sz="2400" b="1">
                <a:solidFill>
                  <a:srgbClr val="C00000"/>
                </a:solidFill>
              </a:rPr>
              <a:t>绡（xiāo）</a:t>
            </a:r>
            <a:r>
              <a:rPr lang="zh-CN" altLang="en-US" sz="2400" b="1"/>
              <a:t>不知数。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120" y="2132965"/>
            <a:ext cx="892302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〔51〕敛容：收敛（深思时悲愤深怨的）面部表情。〔52〕虾（há）蟆陵：在长安城东南，曲江附近，是当时有名的游乐地区。</a:t>
            </a:r>
          </a:p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〔53〕教坊：唐代官办管领音乐杂技、教练歌舞的机关。〔54〕秋娘：唐时歌舞妓常用的名字。〔56〕五陵：在长安城外，汉代五个皇帝的陵墓。</a:t>
            </a:r>
          </a:p>
          <a:p>
            <a:r>
              <a:rPr lang="zh-CN" altLang="en-US" sz="2000" b="1">
                <a:solidFill>
                  <a:schemeClr val="accent5">
                    <a:lumMod val="25000"/>
                  </a:schemeClr>
                </a:solidFill>
              </a:rPr>
              <a:t>〔57〕缠头：用锦帛之类的财物送给歌舞妓女。〔58〕绡：精细轻美的丝织品。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4950" y="3933190"/>
            <a:ext cx="890905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她沉吟着收起拨片插在琴弦中；整顿衣裳依然显出庄重的颜容。她说我原是京城负有盛名的歌女；老家住在长安城东南的虾蟆陵。弹奏琵琶技艺十三岁就已学成；教坊乐团第一队中列有我姓名。每曲弹罢都令艺术大师们叹服；每次妆成都被同行歌妓们嫉妒。京都豪富子弟争先恐后来献彩；弹完一曲收来的红绡不知其数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59205" y="44450"/>
            <a:ext cx="663829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</a:rPr>
              <a:t>钿头银篦击节</a:t>
            </a:r>
            <a:r>
              <a:rPr lang="zh-CN" altLang="en-US" sz="2800" b="1"/>
              <a:t>碎，血色罗裙翻酒污。</a:t>
            </a:r>
          </a:p>
          <a:p>
            <a:r>
              <a:rPr lang="zh-CN" altLang="en-US" sz="2800" b="1"/>
              <a:t>今年欢笑复明年，秋月春风等</a:t>
            </a:r>
            <a:r>
              <a:rPr lang="zh-CN" altLang="en-US" sz="2800" b="1">
                <a:solidFill>
                  <a:srgbClr val="C00000"/>
                </a:solidFill>
              </a:rPr>
              <a:t>闲度</a:t>
            </a:r>
            <a:r>
              <a:rPr lang="zh-CN" altLang="en-US" sz="2800" b="1"/>
              <a:t>。</a:t>
            </a:r>
          </a:p>
          <a:p>
            <a:r>
              <a:rPr lang="zh-CN" altLang="en-US" sz="2800" b="1"/>
              <a:t>弟走从军阿姨死，暮去朝来</a:t>
            </a:r>
            <a:r>
              <a:rPr lang="zh-CN" altLang="en-US" sz="2800" b="1">
                <a:solidFill>
                  <a:srgbClr val="C00000"/>
                </a:solidFill>
              </a:rPr>
              <a:t>颜色故</a:t>
            </a:r>
            <a:r>
              <a:rPr lang="zh-CN" altLang="en-US" sz="2800" b="1"/>
              <a:t>。</a:t>
            </a:r>
          </a:p>
          <a:p>
            <a:r>
              <a:rPr lang="zh-CN" altLang="en-US" sz="2800" b="1"/>
              <a:t>门前冷落鞍马稀，</a:t>
            </a:r>
            <a:r>
              <a:rPr lang="zh-CN" altLang="en-US" sz="2800" b="1">
                <a:solidFill>
                  <a:srgbClr val="C00000"/>
                </a:solidFill>
              </a:rPr>
              <a:t>老大</a:t>
            </a:r>
            <a:r>
              <a:rPr lang="zh-CN" altLang="en-US" sz="2800" b="1"/>
              <a:t>嫁作商人妇。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120" y="2132965"/>
            <a:ext cx="892302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〔59〕钿（diàn）头银篦（bì）：此指镶嵌着花钿的篦形发饰。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〔60〕击节：打拍子。等闲：随随便便。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〔61〕颜色故：容貌衰老。老大：年纪大了。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4950" y="3933190"/>
            <a:ext cx="89090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钿头银篦打节拍常常断裂粉碎；红色罗裙被酒渍染污也不后悔。年复一年都在欢笑打闹中度过；秋去春来美好的时光白白消磨。兄弟从军姊妹死家道已经破败；暮去朝来我也渐渐地年老色衰。门前车马减少光顾者稀稀落落；青春已逝我只得嫁给商人为妻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Text Box 2"/>
          <p:cNvSpPr txBox="1"/>
          <p:nvPr/>
        </p:nvSpPr>
        <p:spPr>
          <a:xfrm>
            <a:off x="0" y="271463"/>
            <a:ext cx="184150" cy="2530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b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</a:br>
            <a:br>
              <a:rPr lang="zh-CN" altLang="en-US" sz="4000" b="1">
                <a:solidFill>
                  <a:srgbClr val="000080"/>
                </a:solidFill>
                <a:latin typeface="Times New Roman" panose="02020603050405020304" pitchFamily="18" charset="0"/>
              </a:rPr>
            </a:br>
            <a:endParaRPr lang="zh-CN" altLang="en-US" sz="4000">
              <a:latin typeface="Times New Roman" panose="02020603050405020304" pitchFamily="18" charset="0"/>
            </a:endParaRPr>
          </a:p>
          <a:p>
            <a:endParaRPr lang="zh-CN" altLang="en-US" sz="4000">
              <a:latin typeface="Times New Roman" panose="02020603050405020304" pitchFamily="18" charset="0"/>
            </a:endParaRPr>
          </a:p>
        </p:txBody>
      </p:sp>
      <p:pic>
        <p:nvPicPr>
          <p:cNvPr id="13315" name="Picture 3" descr="pipa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8631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6" descr="ppx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463" y="0"/>
            <a:ext cx="457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1624" name="WordArt 8"/>
          <p:cNvSpPr>
            <a:spLocks noChangeArrowheads="1" noChangeShapeType="1" noTextEdit="1"/>
          </p:cNvSpPr>
          <p:nvPr/>
        </p:nvSpPr>
        <p:spPr bwMode="auto">
          <a:xfrm rot="5400000">
            <a:off x="6335712" y="1773238"/>
            <a:ext cx="4176713" cy="1439862"/>
          </a:xfrm>
          <a:prstGeom prst="rect">
            <a:avLst/>
          </a:prstGeom>
        </p:spPr>
        <p:txBody>
          <a:bodyPr vert="eaVert"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0" cap="none" spc="0" normalizeH="0" baseline="0" noProof="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琵琶行</a:t>
            </a:r>
            <a:r>
              <a:rPr kumimoji="0" lang="en-US" altLang="zh-CN" sz="3600" b="1" i="0" u="none" strike="noStrike" kern="10" cap="none" spc="0" normalizeH="0" baseline="0" noProof="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(</a:t>
            </a:r>
            <a:r>
              <a:rPr kumimoji="0" lang="zh-CN" altLang="en-US" sz="3600" b="1" i="0" u="none" strike="noStrike" kern="10" cap="none" spc="0" normalizeH="0" baseline="0" noProof="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并序</a:t>
            </a:r>
            <a:r>
              <a:rPr kumimoji="0" lang="en-US" altLang="zh-CN" sz="3600" b="1" i="0" u="none" strike="noStrike" kern="10" cap="none" spc="0" normalizeH="0" baseline="0" noProof="0">
                <a:ln w="9525">
                  <a:solidFill>
                    <a:srgbClr val="FF66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)</a:t>
            </a:r>
            <a:endParaRPr kumimoji="0" lang="zh-CN" altLang="en-US" sz="3600" b="1" i="0" u="none" strike="noStrike" kern="10" cap="none" spc="0" normalizeH="0" baseline="0" noProof="0">
              <a:ln w="9525">
                <a:solidFill>
                  <a:srgbClr val="FF6600"/>
                </a:solidFill>
                <a:round/>
                <a:headEnd type="none" w="sm" len="sm"/>
                <a:tailEnd type="none" w="sm" len="sm"/>
              </a:ln>
              <a:solidFill>
                <a:srgbClr val="000000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blinds dir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59840" y="548640"/>
            <a:ext cx="66382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商人重利轻别离，前月</a:t>
            </a:r>
            <a:r>
              <a:rPr lang="zh-CN" altLang="en-US" sz="2800" b="1">
                <a:solidFill>
                  <a:srgbClr val="C00000"/>
                </a:solidFill>
              </a:rPr>
              <a:t>浮梁</a:t>
            </a:r>
            <a:r>
              <a:rPr lang="zh-CN" altLang="en-US" sz="2800" b="1"/>
              <a:t>买茶去。</a:t>
            </a:r>
          </a:p>
          <a:p>
            <a:r>
              <a:rPr lang="zh-CN" altLang="en-US" sz="2800" b="1">
                <a:solidFill>
                  <a:srgbClr val="C00000"/>
                </a:solidFill>
              </a:rPr>
              <a:t>去来</a:t>
            </a:r>
            <a:r>
              <a:rPr lang="zh-CN" altLang="en-US" sz="2800" b="1"/>
              <a:t>江口守空船，绕船月明江水寒。</a:t>
            </a:r>
          </a:p>
          <a:p>
            <a:r>
              <a:rPr lang="zh-CN" altLang="en-US" sz="2800" b="1"/>
              <a:t>夜深忽梦少年事，</a:t>
            </a:r>
            <a:r>
              <a:rPr lang="zh-CN" altLang="en-US" sz="2800" b="1">
                <a:solidFill>
                  <a:srgbClr val="C00000"/>
                </a:solidFill>
              </a:rPr>
              <a:t>梦啼妆泪</a:t>
            </a:r>
            <a:r>
              <a:rPr lang="zh-CN" altLang="en-US" sz="2800" b="1"/>
              <a:t>红</a:t>
            </a:r>
            <a:r>
              <a:rPr lang="zh-CN" altLang="en-US" sz="2800" b="1">
                <a:solidFill>
                  <a:srgbClr val="C00000"/>
                </a:solidFill>
              </a:rPr>
              <a:t>阑干</a:t>
            </a:r>
            <a:r>
              <a:rPr lang="zh-CN" altLang="en-US" sz="2800" b="1"/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20955" y="2132965"/>
            <a:ext cx="92703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〔62〕浮梁：古县名，唐属饶州。在今江西省景德镇市，盛产茶叶。〔63〕去来：走了以后。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〔64〕梦啼妆泪：梦中啼哭，匀过脂粉的脸上带着泪痕。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〔65〕阑干：纵横散乱的样子。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4950" y="3933190"/>
            <a:ext cx="89090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商人重利不重情常常轻易别离；上个月他去浮梁做茶叶的生意。他去了留下我在江口孤守空船；秋月与我作伴绕舱的秋水凄寒。更深夜阑常梦少年时作乐狂欢；梦中哭醒涕泪纵横污损了粉颜。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10285" y="116840"/>
            <a:ext cx="739076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我闻琵琶已叹息，又闻此语</a:t>
            </a:r>
            <a:r>
              <a:rPr lang="zh-CN" altLang="en-US" sz="2800" b="1">
                <a:solidFill>
                  <a:srgbClr val="C00000"/>
                </a:solidFill>
              </a:rPr>
              <a:t>重（chóng）唧唧。</a:t>
            </a:r>
            <a:endParaRPr lang="zh-CN" altLang="en-US" sz="2800" b="1"/>
          </a:p>
          <a:p>
            <a:r>
              <a:rPr lang="zh-CN" altLang="en-US" sz="2800" b="1"/>
              <a:t>同是天涯沦落人，相逢何必曾相识！</a:t>
            </a:r>
          </a:p>
          <a:p>
            <a:r>
              <a:rPr lang="zh-CN" altLang="en-US" sz="2800" b="1"/>
              <a:t>我从去年辞帝京，谪居卧病浔阳城。</a:t>
            </a:r>
          </a:p>
          <a:p>
            <a:r>
              <a:rPr lang="zh-CN" altLang="en-US" sz="2800" b="1"/>
              <a:t>浔阳地僻无音乐，终岁不闻丝竹声。</a:t>
            </a:r>
          </a:p>
          <a:p>
            <a:r>
              <a:rPr lang="zh-CN" altLang="en-US" sz="2800" b="1"/>
              <a:t>住近湓江地低湿，黄芦苦竹绕宅生。</a:t>
            </a:r>
          </a:p>
          <a:p>
            <a:r>
              <a:rPr lang="zh-CN" altLang="en-US" sz="2800" b="1"/>
              <a:t>其间旦暮闻何物？杜鹃啼血猿哀鸣。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39750" y="2853055"/>
            <a:ext cx="927036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〔66〕重：重新，重又之意。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〔67〕唧唧：叹声。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3215" y="3700780"/>
            <a:ext cx="890905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我听琵琶的悲泣早已摇头叹息；又听到她这番诉说更叫我悲凄。我们俩同是天涯沦落的可悲人；今日相逢何必问是否曾经相识！自从去年我离开繁华长安京城；被贬居住在浔阳江畔常常卧病。浔阳这地方荒凉偏僻没有音乐；一年到头听不到管弦的乐器声。住在湓江这个低洼潮湿的地方；第宅周围黄芦和苦竹缭绕丛生。在这里早晚能听到的是什么呢？尽是杜鹃猿猴那些悲凄的哀鸣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51460" y="404495"/>
            <a:ext cx="894080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春江花朝（zhāo）秋月夜，往往取酒还（huán）独倾。</a:t>
            </a:r>
          </a:p>
          <a:p>
            <a:r>
              <a:rPr lang="zh-CN" altLang="en-US" sz="2800" b="1"/>
              <a:t>岂无山歌与村笛？</a:t>
            </a:r>
            <a:r>
              <a:rPr lang="zh-CN" altLang="en-US" sz="2800" b="1">
                <a:solidFill>
                  <a:srgbClr val="C00000"/>
                </a:solidFill>
              </a:rPr>
              <a:t>呕哑嘲哳（ōu yā zhāo zhā）</a:t>
            </a:r>
            <a:r>
              <a:rPr lang="zh-CN" altLang="en-US" sz="2800" b="1"/>
              <a:t>难为听。</a:t>
            </a:r>
          </a:p>
          <a:p>
            <a:r>
              <a:rPr lang="zh-CN" altLang="en-US" sz="2800" b="1"/>
              <a:t>今夜闻君</a:t>
            </a:r>
            <a:r>
              <a:rPr lang="zh-CN" altLang="en-US" sz="2800" b="1">
                <a:solidFill>
                  <a:srgbClr val="C00000"/>
                </a:solidFill>
              </a:rPr>
              <a:t>琵琶语</a:t>
            </a:r>
            <a:r>
              <a:rPr lang="zh-CN" altLang="en-US" sz="2800" b="1"/>
              <a:t>，如听仙乐耳</a:t>
            </a:r>
            <a:r>
              <a:rPr lang="zh-CN" altLang="en-US" sz="2800" b="1">
                <a:solidFill>
                  <a:srgbClr val="C00000"/>
                </a:solidFill>
              </a:rPr>
              <a:t>暂</a:t>
            </a:r>
            <a:r>
              <a:rPr lang="zh-CN" altLang="en-US" sz="2800" b="1"/>
              <a:t>明。</a:t>
            </a:r>
          </a:p>
          <a:p>
            <a:r>
              <a:rPr lang="zh-CN" altLang="en-US" sz="2800" b="1"/>
              <a:t>莫辞</a:t>
            </a:r>
            <a:r>
              <a:rPr lang="zh-CN" altLang="en-US" sz="2800" b="1">
                <a:solidFill>
                  <a:srgbClr val="C00000"/>
                </a:solidFill>
              </a:rPr>
              <a:t>更</a:t>
            </a:r>
            <a:r>
              <a:rPr lang="zh-CN" altLang="en-US" sz="2800" b="1"/>
              <a:t>坐弹一曲，为君翻作《琵琶行》。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94970" y="2493010"/>
            <a:ext cx="92703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〔68〕呕哑嘲哳：形容声音噪杂。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〔69〕琵琶语：琵琶声，琵琶所弹奏的乐曲。</a:t>
            </a:r>
          </a:p>
          <a:p>
            <a:r>
              <a:rPr lang="en-US" altLang="zh-CN" sz="2400" b="1">
                <a:solidFill>
                  <a:schemeClr val="accent5">
                    <a:lumMod val="25000"/>
                  </a:schemeClr>
                </a:solidFill>
              </a:rPr>
              <a:t>           </a:t>
            </a:r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暂：忽然，一下子。更：再。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4950" y="3860800"/>
            <a:ext cx="890905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春江花朝秋江月夜那样好光景；也无可奈何常常取酒独酌独饮。难道这里就没有山歌和村笛吗？只是那音调嘶哑粗涩实在难听。今晚我听你弹奏琵琶诉说衷情，就像听到仙乐眼也亮来耳也明。请你不要推辞坐下来再弹一曲；我为你创作一首新诗《琵琶行》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55650" y="476885"/>
            <a:ext cx="79121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/>
              <a:t>感我此言良久立，</a:t>
            </a:r>
            <a:r>
              <a:rPr lang="zh-CN" altLang="en-US" sz="2800" b="1">
                <a:solidFill>
                  <a:srgbClr val="C00000"/>
                </a:solidFill>
              </a:rPr>
              <a:t>却坐促弦</a:t>
            </a:r>
            <a:r>
              <a:rPr lang="zh-CN" altLang="en-US" sz="2800" b="1"/>
              <a:t>弦转急。</a:t>
            </a:r>
          </a:p>
          <a:p>
            <a:r>
              <a:rPr lang="zh-CN" altLang="en-US" sz="2800" b="1"/>
              <a:t>凄凄不似</a:t>
            </a:r>
            <a:r>
              <a:rPr lang="zh-CN" altLang="en-US" sz="2800" b="1">
                <a:solidFill>
                  <a:srgbClr val="C00000"/>
                </a:solidFill>
              </a:rPr>
              <a:t>向前声</a:t>
            </a:r>
            <a:r>
              <a:rPr lang="zh-CN" altLang="en-US" sz="2800" b="1"/>
              <a:t>，满座重（chóng）闻皆</a:t>
            </a:r>
            <a:r>
              <a:rPr lang="zh-CN" altLang="en-US" sz="2800" b="1">
                <a:solidFill>
                  <a:srgbClr val="C00000"/>
                </a:solidFill>
              </a:rPr>
              <a:t>掩泣</a:t>
            </a:r>
            <a:r>
              <a:rPr lang="zh-CN" altLang="en-US" sz="2800" b="1"/>
              <a:t>。</a:t>
            </a:r>
          </a:p>
          <a:p>
            <a:r>
              <a:rPr lang="zh-CN" altLang="en-US" sz="2800" b="1"/>
              <a:t>座中泣下谁最多？江州司马</a:t>
            </a:r>
            <a:r>
              <a:rPr lang="zh-CN" altLang="en-US" sz="2800" b="1">
                <a:solidFill>
                  <a:srgbClr val="C00000"/>
                </a:solidFill>
              </a:rPr>
              <a:t>青衫</a:t>
            </a:r>
            <a:r>
              <a:rPr lang="zh-CN" altLang="en-US" sz="2800" b="1"/>
              <a:t>湿。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0840" y="2204720"/>
            <a:ext cx="86823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〔71〕却坐：退回到原处。〔72〕促弦：把弦拧得更紧。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〔73〕向前声：刚才奏过的单调。〔74〕掩泣：掩面哭泣。</a:t>
            </a:r>
          </a:p>
          <a:p>
            <a:r>
              <a:rPr lang="zh-CN" altLang="en-US" sz="2400" b="1">
                <a:solidFill>
                  <a:schemeClr val="accent5">
                    <a:lumMod val="25000"/>
                  </a:schemeClr>
                </a:solidFill>
              </a:rPr>
              <a:t>〔75〕青衫：唐朝八品、九品文官的服色。白居易当时的官阶是将侍郎，从九品，所以服青衫。</a:t>
            </a:r>
          </a:p>
          <a:p>
            <a:endParaRPr lang="zh-CN" altLang="en-US" sz="2400" b="1">
              <a:solidFill>
                <a:schemeClr val="accent5">
                  <a:lumMod val="2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34950" y="3860800"/>
            <a:ext cx="89090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C00000"/>
                </a:solidFill>
              </a:rPr>
              <a:t>被我的话所感动她站立了好久；回身坐下再转紧琴弦拨出急声。凄凄切切不再像刚才那种声音；在座的人重听都掩面哭泣不停。要问在座之中谁流的眼泪最多？我江州司马泪水湿透青衫衣襟！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5" name="Rectangle 2"/>
          <p:cNvSpPr>
            <a:spLocks noGrp="1"/>
          </p:cNvSpPr>
          <p:nvPr>
            <p:ph type="title"/>
          </p:nvPr>
        </p:nvSpPr>
        <p:spPr>
          <a:xfrm>
            <a:off x="0" y="228600"/>
            <a:ext cx="7451725" cy="463550"/>
          </a:xfrm>
        </p:spPr>
        <p:txBody>
          <a:bodyPr vert="horz" wrap="square" lIns="91440" tIns="45720" rIns="91440" bIns="45720" anchor="ctr" anchorCtr="0"/>
          <a:lstStyle/>
          <a:p>
            <a:pPr algn="dist" eaLnBrk="1" hangingPunct="1"/>
            <a:r>
              <a:rPr lang="zh-CN" altLang="en-US" sz="4800" b="1">
                <a:solidFill>
                  <a:srgbClr val="FF0000"/>
                </a:solidFill>
                <a:ea typeface="华文行楷" pitchFamily="2" charset="-122"/>
              </a:rPr>
              <a:t>整体感知：理清全诗结构</a:t>
            </a:r>
          </a:p>
        </p:txBody>
      </p:sp>
      <p:sp>
        <p:nvSpPr>
          <p:cNvPr id="120835" name="Text Box 3"/>
          <p:cNvSpPr txBox="1"/>
          <p:nvPr/>
        </p:nvSpPr>
        <p:spPr>
          <a:xfrm>
            <a:off x="1331913" y="1196975"/>
            <a:ext cx="37338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江头送客闻琵琶</a:t>
            </a:r>
          </a:p>
        </p:txBody>
      </p:sp>
      <p:sp>
        <p:nvSpPr>
          <p:cNvPr id="120836" name="Text Box 4"/>
          <p:cNvSpPr txBox="1"/>
          <p:nvPr/>
        </p:nvSpPr>
        <p:spPr>
          <a:xfrm>
            <a:off x="1295400" y="2362200"/>
            <a:ext cx="37338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江上聆听琵琶曲</a:t>
            </a:r>
          </a:p>
        </p:txBody>
      </p:sp>
      <p:sp>
        <p:nvSpPr>
          <p:cNvPr id="120837" name="Text Box 5"/>
          <p:cNvSpPr txBox="1"/>
          <p:nvPr/>
        </p:nvSpPr>
        <p:spPr>
          <a:xfrm>
            <a:off x="1258888" y="3860800"/>
            <a:ext cx="34290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歌女倾诉身世苦</a:t>
            </a:r>
          </a:p>
        </p:txBody>
      </p:sp>
      <p:sp>
        <p:nvSpPr>
          <p:cNvPr id="120838" name="Text Box 6"/>
          <p:cNvSpPr txBox="1"/>
          <p:nvPr/>
        </p:nvSpPr>
        <p:spPr>
          <a:xfrm>
            <a:off x="1258888" y="4941888"/>
            <a:ext cx="38100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同病相怜伤迁谪</a:t>
            </a:r>
          </a:p>
        </p:txBody>
      </p:sp>
      <p:sp>
        <p:nvSpPr>
          <p:cNvPr id="120839" name="Text Box 7"/>
          <p:cNvSpPr txBox="1"/>
          <p:nvPr/>
        </p:nvSpPr>
        <p:spPr>
          <a:xfrm>
            <a:off x="1258888" y="5805488"/>
            <a:ext cx="373380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华文新魏" pitchFamily="2" charset="-122"/>
              </a:rPr>
              <a:t>重闻琵琶青衫湿</a:t>
            </a:r>
          </a:p>
        </p:txBody>
      </p:sp>
      <p:sp>
        <p:nvSpPr>
          <p:cNvPr id="120840" name="AutoShape 8"/>
          <p:cNvSpPr/>
          <p:nvPr/>
        </p:nvSpPr>
        <p:spPr>
          <a:xfrm>
            <a:off x="4716463" y="1773238"/>
            <a:ext cx="71437" cy="1439862"/>
          </a:xfrm>
          <a:prstGeom prst="leftBrace">
            <a:avLst>
              <a:gd name="adj1" fmla="val 167964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0841" name="AutoShape 9"/>
          <p:cNvSpPr/>
          <p:nvPr/>
        </p:nvSpPr>
        <p:spPr>
          <a:xfrm>
            <a:off x="4716463" y="3716338"/>
            <a:ext cx="71437" cy="1225550"/>
          </a:xfrm>
          <a:prstGeom prst="leftBrace">
            <a:avLst>
              <a:gd name="adj1" fmla="val 142963"/>
              <a:gd name="adj2" fmla="val 50000"/>
            </a:avLst>
          </a:prstGeom>
          <a:noFill/>
          <a:ln w="12700" cap="sq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0842" name="Text Box 10"/>
          <p:cNvSpPr txBox="1"/>
          <p:nvPr/>
        </p:nvSpPr>
        <p:spPr>
          <a:xfrm>
            <a:off x="5003800" y="1484313"/>
            <a:ext cx="1905000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华文新魏" pitchFamily="2" charset="-122"/>
              </a:rPr>
              <a:t>邀见歌女</a:t>
            </a:r>
          </a:p>
        </p:txBody>
      </p:sp>
      <p:sp>
        <p:nvSpPr>
          <p:cNvPr id="120843" name="Text Box 11"/>
          <p:cNvSpPr txBox="1"/>
          <p:nvPr/>
        </p:nvSpPr>
        <p:spPr>
          <a:xfrm>
            <a:off x="5076825" y="2133600"/>
            <a:ext cx="22098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华文新魏" pitchFamily="2" charset="-122"/>
              </a:rPr>
              <a:t>演奏名曲</a:t>
            </a:r>
          </a:p>
        </p:txBody>
      </p:sp>
      <p:sp>
        <p:nvSpPr>
          <p:cNvPr id="120844" name="Text Box 12"/>
          <p:cNvSpPr txBox="1"/>
          <p:nvPr/>
        </p:nvSpPr>
        <p:spPr>
          <a:xfrm>
            <a:off x="5076825" y="2708275"/>
            <a:ext cx="2166938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华文新魏" pitchFamily="2" charset="-122"/>
              </a:rPr>
              <a:t>听者陶醉</a:t>
            </a:r>
          </a:p>
        </p:txBody>
      </p:sp>
      <p:sp>
        <p:nvSpPr>
          <p:cNvPr id="120845" name="Text Box 13"/>
          <p:cNvSpPr txBox="1"/>
          <p:nvPr/>
        </p:nvSpPr>
        <p:spPr>
          <a:xfrm>
            <a:off x="4932363" y="3429000"/>
            <a:ext cx="22860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华文新魏" pitchFamily="2" charset="-122"/>
              </a:rPr>
              <a:t>少年欢乐</a:t>
            </a:r>
          </a:p>
        </p:txBody>
      </p:sp>
      <p:sp>
        <p:nvSpPr>
          <p:cNvPr id="120846" name="Text Box 14"/>
          <p:cNvSpPr txBox="1"/>
          <p:nvPr/>
        </p:nvSpPr>
        <p:spPr>
          <a:xfrm>
            <a:off x="4932363" y="4005263"/>
            <a:ext cx="1981200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华文新魏" pitchFamily="2" charset="-122"/>
              </a:rPr>
              <a:t>晚年沦落</a:t>
            </a:r>
          </a:p>
        </p:txBody>
      </p:sp>
      <p:sp>
        <p:nvSpPr>
          <p:cNvPr id="120847" name="Text Box 15"/>
          <p:cNvSpPr txBox="1"/>
          <p:nvPr/>
        </p:nvSpPr>
        <p:spPr>
          <a:xfrm>
            <a:off x="4932363" y="4508500"/>
            <a:ext cx="2209800" cy="579438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  <a:ea typeface="华文新魏" pitchFamily="2" charset="-122"/>
              </a:rPr>
              <a:t>悲苦心境</a:t>
            </a:r>
          </a:p>
        </p:txBody>
      </p:sp>
      <p:sp>
        <p:nvSpPr>
          <p:cNvPr id="3089" name="Text Box 16"/>
          <p:cNvSpPr txBox="1"/>
          <p:nvPr/>
        </p:nvSpPr>
        <p:spPr>
          <a:xfrm>
            <a:off x="0" y="2492375"/>
            <a:ext cx="793750" cy="2160588"/>
          </a:xfrm>
          <a:prstGeom prst="rect">
            <a:avLst/>
          </a:prstGeom>
          <a:noFill/>
          <a:ln w="12700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anose="020b0604020202020204" pitchFamily="34" charset="0"/>
              </a:rPr>
              <a:t>琵琶行</a:t>
            </a:r>
          </a:p>
        </p:txBody>
      </p:sp>
      <p:sp>
        <p:nvSpPr>
          <p:cNvPr id="3090" name="AutoShape 17"/>
          <p:cNvSpPr/>
          <p:nvPr/>
        </p:nvSpPr>
        <p:spPr>
          <a:xfrm>
            <a:off x="900113" y="1844675"/>
            <a:ext cx="215900" cy="4248150"/>
          </a:xfrm>
          <a:prstGeom prst="leftBrace">
            <a:avLst>
              <a:gd name="adj1" fmla="val 163970"/>
              <a:gd name="adj2" fmla="val 50000"/>
            </a:avLst>
          </a:prstGeom>
          <a:noFill/>
          <a:ln w="12700" cap="flat" cmpd="sng">
            <a:solidFill>
              <a:schemeClr val="tx1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graphicFrame>
        <p:nvGraphicFramePr>
          <p:cNvPr id="3074" name="Object 2"/>
          <p:cNvGraphicFramePr>
            <a:graphicFrameLocks noGrp="1"/>
          </p:cNvGraphicFramePr>
          <p:nvPr>
            <p:ph idx="1"/>
          </p:nvPr>
        </p:nvGraphicFramePr>
        <p:xfrm>
          <a:off x="6858000" y="4900613"/>
          <a:ext cx="2286000" cy="19573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r:id="rId2" imgW="2286000" imgH="1958340" progId="MS_ClipArt_Gallery.2">
                  <p:embed/>
                </p:oleObj>
              </mc:Choice>
              <mc:Fallback>
                <p:oleObj r:id="rId2" imgW="2286000" imgH="1958340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858000" y="4900613"/>
                        <a:ext cx="2286000" cy="195738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0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0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0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/>
      <p:bldP spid="120836" grpId="0"/>
      <p:bldP spid="120837" grpId="0"/>
      <p:bldP spid="120838" grpId="0"/>
      <p:bldP spid="120839" grpId="0"/>
      <p:bldP spid="120840" grpId="0"/>
      <p:bldP spid="120841" grpId="0"/>
      <p:bldP spid="120842" grpId="0"/>
      <p:bldP spid="120843" grpId="0"/>
      <p:bldP spid="120844" grpId="0"/>
      <p:bldP spid="120845" grpId="0"/>
      <p:bldP spid="120846" grpId="0"/>
      <p:bldP spid="1208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3218" name="Text Box 2"/>
          <p:cNvSpPr txBox="1"/>
          <p:nvPr/>
        </p:nvSpPr>
        <p:spPr>
          <a:xfrm>
            <a:off x="2339975" y="188913"/>
            <a:ext cx="4899025" cy="762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latin typeface="方正舒体" pitchFamily="2" charset="-122"/>
                <a:ea typeface="方正舒体" pitchFamily="2" charset="-122"/>
              </a:rPr>
              <a:t>琵琶女的三次演奏</a:t>
            </a:r>
            <a:endParaRPr lang="en-US" altLang="zh-CN" sz="4400"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393220" name="Text Box 4"/>
          <p:cNvSpPr txBox="1"/>
          <p:nvPr/>
        </p:nvSpPr>
        <p:spPr>
          <a:xfrm>
            <a:off x="1476375" y="1341438"/>
            <a:ext cx="2016125" cy="10668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华文新魏" pitchFamily="2" charset="-122"/>
              </a:rPr>
              <a:t>江头送客闻琵琶</a:t>
            </a:r>
            <a:endParaRPr lang="en-US" altLang="zh-CN" sz="320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93221" name="Line 5"/>
          <p:cNvSpPr/>
          <p:nvPr/>
        </p:nvSpPr>
        <p:spPr>
          <a:xfrm>
            <a:off x="3779838" y="1844675"/>
            <a:ext cx="1000125" cy="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stealth" w="lg" len="lg"/>
          </a:ln>
        </p:spPr>
        <p:txBody>
          <a:bodyPr/>
          <a:lstStyle/>
          <a:p>
            <a:endParaRPr/>
          </a:p>
        </p:txBody>
      </p:sp>
      <p:sp>
        <p:nvSpPr>
          <p:cNvPr id="393222" name="Text Box 6"/>
          <p:cNvSpPr txBox="1"/>
          <p:nvPr/>
        </p:nvSpPr>
        <p:spPr>
          <a:xfrm>
            <a:off x="5364163" y="1557338"/>
            <a:ext cx="3384550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主人忘归客不发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93225" name="Text Box 9"/>
          <p:cNvSpPr txBox="1"/>
          <p:nvPr/>
        </p:nvSpPr>
        <p:spPr>
          <a:xfrm>
            <a:off x="1476375" y="2997200"/>
            <a:ext cx="2016125" cy="10668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Times New Roman" panose="02020603050405020304" pitchFamily="18" charset="0"/>
                <a:ea typeface="华文新魏" pitchFamily="2" charset="-122"/>
              </a:rPr>
              <a:t>江上聆听琵琶曲</a:t>
            </a:r>
            <a:endParaRPr lang="en-US" altLang="zh-CN" sz="320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393226" name="Line 10"/>
          <p:cNvSpPr/>
          <p:nvPr/>
        </p:nvSpPr>
        <p:spPr>
          <a:xfrm>
            <a:off x="3779838" y="3573463"/>
            <a:ext cx="1009650" cy="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stealth" w="lg" len="lg"/>
          </a:ln>
        </p:spPr>
        <p:txBody>
          <a:bodyPr/>
          <a:lstStyle/>
          <a:p>
            <a:endParaRPr/>
          </a:p>
        </p:txBody>
      </p:sp>
      <p:sp>
        <p:nvSpPr>
          <p:cNvPr id="393227" name="Text Box 11"/>
          <p:cNvSpPr txBox="1"/>
          <p:nvPr/>
        </p:nvSpPr>
        <p:spPr>
          <a:xfrm>
            <a:off x="1476375" y="4724400"/>
            <a:ext cx="2016125" cy="10668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江上感言再促弦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93228" name="Line 12"/>
          <p:cNvSpPr/>
          <p:nvPr/>
        </p:nvSpPr>
        <p:spPr>
          <a:xfrm>
            <a:off x="3851275" y="5373688"/>
            <a:ext cx="1009650" cy="0"/>
          </a:xfrm>
          <a:prstGeom prst="line">
            <a:avLst/>
          </a:prstGeom>
          <a:ln w="38100" cap="sq" cmpd="sng">
            <a:solidFill>
              <a:schemeClr val="tx1"/>
            </a:solidFill>
            <a:prstDash val="solid"/>
            <a:headEnd type="none" w="sm" len="sm"/>
            <a:tailEnd type="stealth" w="lg" len="lg"/>
          </a:ln>
        </p:spPr>
        <p:txBody>
          <a:bodyPr/>
          <a:lstStyle/>
          <a:p>
            <a:endParaRPr/>
          </a:p>
        </p:txBody>
      </p:sp>
      <p:sp>
        <p:nvSpPr>
          <p:cNvPr id="393230" name="Text Box 14"/>
          <p:cNvSpPr txBox="1"/>
          <p:nvPr/>
        </p:nvSpPr>
        <p:spPr>
          <a:xfrm>
            <a:off x="5435600" y="5084763"/>
            <a:ext cx="3313113" cy="579437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江州司马青衫湿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93231" name="Rectangle 15"/>
          <p:cNvSpPr/>
          <p:nvPr/>
        </p:nvSpPr>
        <p:spPr>
          <a:xfrm>
            <a:off x="5508625" y="2997200"/>
            <a:ext cx="3028950" cy="131127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东船西舫悄无言</a:t>
            </a: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华文新魏" pitchFamily="2" charset="-122"/>
                <a:ea typeface="华文新魏" pitchFamily="2" charset="-122"/>
              </a:rPr>
              <a:t>唯见江心秋月白</a:t>
            </a:r>
            <a:endParaRPr lang="en-US" altLang="zh-CN" sz="320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500063" y="357188"/>
            <a:ext cx="8205788" cy="509588"/>
          </a:xfrm>
          <a:prstGeom prst="rect">
            <a:avLst/>
          </a:prstGeom>
          <a:solidFill>
            <a:schemeClr val="accent2"/>
          </a:solidFill>
          <a:ln w="9525">
            <a:solidFill>
              <a:srgbClr val="FF99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五、品读：琵琶女的演奏（三次）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3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3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3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3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3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3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3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3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3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3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3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3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3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3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3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3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3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3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3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3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218" grpId="0"/>
      <p:bldP spid="393220" grpId="0"/>
      <p:bldP spid="393222" grpId="0"/>
      <p:bldP spid="393225" grpId="0"/>
      <p:bldP spid="393227" grpId="0"/>
      <p:bldP spid="393230" grpId="0"/>
      <p:bldP spid="39323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902" name="Text Box 14"/>
          <p:cNvSpPr txBox="1"/>
          <p:nvPr/>
        </p:nvSpPr>
        <p:spPr>
          <a:xfrm>
            <a:off x="0" y="1844675"/>
            <a:ext cx="3708400" cy="447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隶书" pitchFamily="49" charset="-122"/>
              </a:rPr>
              <a:t>浔阳江头夜送客，枫叶荻花秋瑟瑟。</a:t>
            </a:r>
          </a:p>
          <a:p>
            <a:r>
              <a:rPr lang="zh-CN" altLang="en-US" sz="3200" b="1">
                <a:latin typeface="Times New Roman" panose="02020603050405020304" pitchFamily="18" charset="0"/>
                <a:ea typeface="隶书" pitchFamily="49" charset="-122"/>
              </a:rPr>
              <a:t>主人下马客在船，举酒欲饮无管弦。</a:t>
            </a:r>
          </a:p>
          <a:p>
            <a:r>
              <a:rPr lang="zh-CN" altLang="en-US" sz="3200" b="1">
                <a:latin typeface="Times New Roman" panose="02020603050405020304" pitchFamily="18" charset="0"/>
                <a:ea typeface="隶书" pitchFamily="49" charset="-122"/>
              </a:rPr>
              <a:t>醉不成欢</a:t>
            </a:r>
            <a:r>
              <a:rPr lang="zh-CN" altLang="en-US" sz="3200" b="1">
                <a:solidFill>
                  <a:srgbClr val="C00000"/>
                </a:solidFill>
                <a:latin typeface="Times New Roman" panose="02020603050405020304" pitchFamily="18" charset="0"/>
                <a:ea typeface="隶书" pitchFamily="49" charset="-122"/>
              </a:rPr>
              <a:t>惨</a:t>
            </a:r>
            <a:r>
              <a:rPr lang="zh-CN" altLang="en-US" sz="3200" b="1">
                <a:latin typeface="Times New Roman" panose="02020603050405020304" pitchFamily="18" charset="0"/>
                <a:ea typeface="隶书" pitchFamily="49" charset="-122"/>
              </a:rPr>
              <a:t>将别，别时茫茫江浸月。</a:t>
            </a:r>
          </a:p>
          <a:p>
            <a:r>
              <a:rPr lang="zh-CN" altLang="en-US" sz="3200" b="1">
                <a:latin typeface="Times New Roman" panose="02020603050405020304" pitchFamily="18" charset="0"/>
                <a:ea typeface="隶书" pitchFamily="49" charset="-122"/>
              </a:rPr>
              <a:t>忽闻水上琵琶声，主人忘归客不发。</a:t>
            </a:r>
          </a:p>
          <a:p>
            <a:endParaRPr lang="zh-CN" altLang="en-US" sz="3200" b="1"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37903" name="Text Box 15"/>
          <p:cNvSpPr txBox="1"/>
          <p:nvPr/>
        </p:nvSpPr>
        <p:spPr>
          <a:xfrm>
            <a:off x="3733800" y="1966913"/>
            <a:ext cx="5410200" cy="11604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</a:rPr>
              <a:t>环境描写：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</a:rPr>
              <a:t>渲染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悲凉</a:t>
            </a:r>
            <a:r>
              <a:rPr lang="zh-CN" altLang="en-US" sz="2800" b="1">
                <a:solidFill>
                  <a:srgbClr val="3333FF"/>
                </a:solidFill>
                <a:latin typeface="Times New Roman" panose="02020603050405020304" pitchFamily="18" charset="0"/>
              </a:rPr>
              <a:t>气氛， 奠定全诗基调。</a:t>
            </a:r>
          </a:p>
        </p:txBody>
      </p:sp>
      <p:sp>
        <p:nvSpPr>
          <p:cNvPr id="37904" name="Text Box 16"/>
          <p:cNvSpPr txBox="1"/>
          <p:nvPr/>
        </p:nvSpPr>
        <p:spPr>
          <a:xfrm>
            <a:off x="3733800" y="2971800"/>
            <a:ext cx="2438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3333FF"/>
                </a:solidFill>
                <a:latin typeface="Times New Roman" panose="02020603050405020304" pitchFamily="18" charset="0"/>
              </a:rPr>
              <a:t>（互 文）</a:t>
            </a:r>
          </a:p>
        </p:txBody>
      </p:sp>
      <p:sp>
        <p:nvSpPr>
          <p:cNvPr id="22533" name="WordArt 18"/>
          <p:cNvSpPr>
            <a:spLocks noTextEdit="1"/>
          </p:cNvSpPr>
          <p:nvPr/>
        </p:nvSpPr>
        <p:spPr>
          <a:xfrm>
            <a:off x="3200400" y="228600"/>
            <a:ext cx="5562600" cy="914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b="1">
                <a:solidFill>
                  <a:schemeClr val="tx1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江头送客闻琵琶</a:t>
            </a:r>
          </a:p>
        </p:txBody>
      </p:sp>
      <p:sp>
        <p:nvSpPr>
          <p:cNvPr id="22534" name="Text Box 19"/>
          <p:cNvSpPr txBox="1"/>
          <p:nvPr/>
        </p:nvSpPr>
        <p:spPr>
          <a:xfrm>
            <a:off x="0" y="0"/>
            <a:ext cx="2979738" cy="1465263"/>
          </a:xfrm>
          <a:prstGeom prst="rect">
            <a:avLst/>
          </a:prstGeom>
          <a:gradFill rotWithShape="0">
            <a:gsLst>
              <a:gs pos="0">
                <a:srgbClr val="009900"/>
              </a:gs>
              <a:gs pos="100000">
                <a:srgbClr val="004700"/>
              </a:gs>
            </a:gsLst>
            <a:lin ang="5400000" scaled="1"/>
          </a:gradFill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FF99"/>
                </a:solidFill>
                <a:latin typeface="Times New Roman" panose="02020603050405020304" pitchFamily="18" charset="0"/>
                <a:ea typeface="华文彩云" pitchFamily="2" charset="-122"/>
              </a:rPr>
              <a:t>第一次演奏：</a:t>
            </a: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CCFF99"/>
                </a:solidFill>
                <a:latin typeface="Times New Roman" panose="02020603050405020304" pitchFamily="18" charset="0"/>
                <a:ea typeface="华文彩云" pitchFamily="2" charset="-122"/>
              </a:rPr>
              <a:t>朗读第一段</a:t>
            </a:r>
          </a:p>
        </p:txBody>
      </p:sp>
      <p:sp>
        <p:nvSpPr>
          <p:cNvPr id="37910" name="Rectangle 22"/>
          <p:cNvSpPr/>
          <p:nvPr/>
        </p:nvSpPr>
        <p:spPr>
          <a:xfrm>
            <a:off x="152400" y="4876800"/>
            <a:ext cx="3124200" cy="914400"/>
          </a:xfrm>
          <a:prstGeom prst="rect">
            <a:avLst/>
          </a:prstGeom>
          <a:noFill/>
          <a:ln w="38100" cap="flat" cmpd="dbl">
            <a:solidFill>
              <a:srgbClr val="009900"/>
            </a:solidFill>
            <a:prstDash val="lgDash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7911" name="Oval 23"/>
          <p:cNvSpPr/>
          <p:nvPr/>
        </p:nvSpPr>
        <p:spPr>
          <a:xfrm>
            <a:off x="1619250" y="2420938"/>
            <a:ext cx="533400" cy="533400"/>
          </a:xfrm>
          <a:prstGeom prst="ellipse">
            <a:avLst/>
          </a:prstGeom>
          <a:noFill/>
          <a:ln w="12700" cap="flat" cmpd="sng">
            <a:solidFill>
              <a:srgbClr val="3333FF"/>
            </a:solidFill>
            <a:prstDash val="solid"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grpSp>
        <p:nvGrpSpPr>
          <p:cNvPr id="2" name="Group 40"/>
          <p:cNvGrpSpPr/>
          <p:nvPr/>
        </p:nvGrpSpPr>
        <p:grpSpPr>
          <a:xfrm>
            <a:off x="1042988" y="3284538"/>
            <a:ext cx="1752600" cy="152400"/>
            <a:chOff x="768" y="2064"/>
            <a:chExt cx="1104" cy="96"/>
          </a:xfrm>
        </p:grpSpPr>
        <p:sp>
          <p:nvSpPr>
            <p:cNvPr id="22545" name="AutoShape 24"/>
            <p:cNvSpPr/>
            <p:nvPr/>
          </p:nvSpPr>
          <p:spPr>
            <a:xfrm>
              <a:off x="768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2546" name="AutoShape 25"/>
            <p:cNvSpPr/>
            <p:nvPr/>
          </p:nvSpPr>
          <p:spPr>
            <a:xfrm>
              <a:off x="1008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2547" name="AutoShape 26"/>
            <p:cNvSpPr/>
            <p:nvPr/>
          </p:nvSpPr>
          <p:spPr>
            <a:xfrm>
              <a:off x="1536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2548" name="AutoShape 27"/>
            <p:cNvSpPr/>
            <p:nvPr/>
          </p:nvSpPr>
          <p:spPr>
            <a:xfrm>
              <a:off x="1776" y="2064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 w="12700" cap="flat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Group 39"/>
          <p:cNvGrpSpPr/>
          <p:nvPr/>
        </p:nvGrpSpPr>
        <p:grpSpPr>
          <a:xfrm>
            <a:off x="3348038" y="2205038"/>
            <a:ext cx="228600" cy="2590800"/>
            <a:chOff x="2160" y="1344"/>
            <a:chExt cx="144" cy="1632"/>
          </a:xfrm>
        </p:grpSpPr>
        <p:sp>
          <p:nvSpPr>
            <p:cNvPr id="22543" name="AutoShape 28"/>
            <p:cNvSpPr/>
            <p:nvPr/>
          </p:nvSpPr>
          <p:spPr>
            <a:xfrm>
              <a:off x="2160" y="1344"/>
              <a:ext cx="144" cy="432"/>
            </a:xfrm>
            <a:prstGeom prst="rightBrace">
              <a:avLst>
                <a:gd name="adj1" fmla="val 25000"/>
                <a:gd name="adj2" fmla="val 50000"/>
              </a:avLst>
            </a:prstGeom>
            <a:noFill/>
            <a:ln w="127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22544" name="AutoShape 30"/>
            <p:cNvSpPr/>
            <p:nvPr/>
          </p:nvSpPr>
          <p:spPr>
            <a:xfrm>
              <a:off x="2160" y="2016"/>
              <a:ext cx="96" cy="960"/>
            </a:xfrm>
            <a:prstGeom prst="rightBrace">
              <a:avLst>
                <a:gd name="adj1" fmla="val 83333"/>
                <a:gd name="adj2" fmla="val 50000"/>
              </a:avLst>
            </a:prstGeom>
            <a:noFill/>
            <a:ln w="12700" cap="flat" cmpd="sng">
              <a:solidFill>
                <a:schemeClr val="tx1"/>
              </a:solidFill>
              <a:prstDash val="solid"/>
              <a:headEnd type="none" w="sm" len="sm"/>
              <a:tailEnd type="none" w="sm" len="sm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37919" name="Text Box 31"/>
          <p:cNvSpPr txBox="1"/>
          <p:nvPr/>
        </p:nvSpPr>
        <p:spPr>
          <a:xfrm>
            <a:off x="3810000" y="3625850"/>
            <a:ext cx="5010150" cy="64135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“惨”！（离愁、沦落）</a:t>
            </a:r>
          </a:p>
        </p:txBody>
      </p:sp>
      <p:sp>
        <p:nvSpPr>
          <p:cNvPr id="37921" name="AutoShape 33"/>
          <p:cNvSpPr/>
          <p:nvPr/>
        </p:nvSpPr>
        <p:spPr>
          <a:xfrm>
            <a:off x="3429000" y="5257800"/>
            <a:ext cx="1219200" cy="304800"/>
          </a:xfrm>
          <a:prstGeom prst="notchedRightArrow">
            <a:avLst>
              <a:gd name="adj1" fmla="val 50000"/>
              <a:gd name="adj2" fmla="val 100000"/>
            </a:avLst>
          </a:prstGeom>
          <a:solidFill>
            <a:schemeClr val="accent1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7922" name="Text Box 34"/>
          <p:cNvSpPr txBox="1"/>
          <p:nvPr/>
        </p:nvSpPr>
        <p:spPr>
          <a:xfrm>
            <a:off x="4860925" y="5105400"/>
            <a:ext cx="3455988" cy="51911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</a:rPr>
              <a:t>侧面烘托</a:t>
            </a:r>
            <a:r>
              <a:rPr lang="zh-CN" altLang="en-US" sz="2400">
                <a:solidFill>
                  <a:srgbClr val="008000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sz="2400" b="1">
                <a:solidFill>
                  <a:srgbClr val="008000"/>
                </a:solidFill>
                <a:latin typeface="Times New Roman" panose="02020603050405020304" pitchFamily="18" charset="0"/>
              </a:rPr>
              <a:t>音乐的美</a:t>
            </a:r>
          </a:p>
        </p:txBody>
      </p:sp>
      <p:sp>
        <p:nvSpPr>
          <p:cNvPr id="37923" name="Rectangle 35"/>
          <p:cNvSpPr/>
          <p:nvPr/>
        </p:nvSpPr>
        <p:spPr>
          <a:xfrm>
            <a:off x="0" y="5876925"/>
            <a:ext cx="9144000" cy="685800"/>
          </a:xfrm>
          <a:prstGeom prst="rect">
            <a:avLst/>
          </a:prstGeom>
          <a:solidFill>
            <a:srgbClr val="000000"/>
          </a:solidFill>
          <a:ln w="12700" cap="flat" cmpd="sng">
            <a:solidFill>
              <a:schemeClr val="tx1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r>
              <a:rPr lang="zh-CN" altLang="en-US" sz="3200" b="1">
                <a:solidFill>
                  <a:srgbClr val="FFFFFF"/>
                </a:solidFill>
                <a:latin typeface="Times New Roman" panose="02020603050405020304" pitchFamily="18" charset="0"/>
                <a:ea typeface="华文彩云" pitchFamily="2" charset="-122"/>
              </a:rPr>
              <a:t>琵琶女</a:t>
            </a:r>
            <a:r>
              <a:rPr lang="zh-CN" altLang="en-US" sz="3200" b="1">
                <a:solidFill>
                  <a:srgbClr val="FFFFFF"/>
                </a:solidFill>
                <a:latin typeface="Times New Roman" panose="02020603050405020304" pitchFamily="18" charset="0"/>
              </a:rPr>
              <a:t>：寂寞             </a:t>
            </a:r>
            <a:r>
              <a:rPr lang="zh-CN" altLang="en-US" sz="3200" b="1">
                <a:solidFill>
                  <a:srgbClr val="FFFFFF"/>
                </a:solidFill>
                <a:latin typeface="Times New Roman" panose="02020603050405020304" pitchFamily="18" charset="0"/>
                <a:ea typeface="华文彩云" pitchFamily="2" charset="-122"/>
              </a:rPr>
              <a:t>诗人、客人</a:t>
            </a:r>
            <a:r>
              <a:rPr lang="zh-CN" altLang="en-US" sz="3200" b="1">
                <a:solidFill>
                  <a:srgbClr val="FFFFFF"/>
                </a:solidFill>
                <a:latin typeface="Times New Roman" panose="02020603050405020304" pitchFamily="18" charset="0"/>
              </a:rPr>
              <a:t>：离愁（惨将别）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7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2" grpId="0"/>
      <p:bldP spid="37903" grpId="0"/>
      <p:bldP spid="37904" grpId="0"/>
      <p:bldP spid="37910" grpId="0"/>
      <p:bldP spid="37911" grpId="0"/>
      <p:bldP spid="37919" grpId="0"/>
      <p:bldP spid="37921" grpId="0"/>
      <p:bldP spid="37922" grpId="0"/>
      <p:bldP spid="3792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Picture 2" descr="GTH_0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34938"/>
            <a:ext cx="1858963" cy="1084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803525" y="174625"/>
            <a:ext cx="2036763" cy="83343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  <a:effectLst>
            <a:outerShdw dist="107763" dir="18900000" algn="ctr" rotWithShape="0">
              <a:srgbClr val="00FFFF">
                <a:alpha val="50000"/>
              </a:srgbClr>
            </a:outerShdw>
          </a:effec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第一曲</a:t>
            </a:r>
          </a:p>
        </p:txBody>
      </p:sp>
      <p:sp>
        <p:nvSpPr>
          <p:cNvPr id="23556" name="Text Box 5"/>
          <p:cNvSpPr txBox="1"/>
          <p:nvPr/>
        </p:nvSpPr>
        <p:spPr>
          <a:xfrm>
            <a:off x="898525" y="1295400"/>
            <a:ext cx="18065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音乐特点</a:t>
            </a:r>
          </a:p>
        </p:txBody>
      </p:sp>
      <p:sp>
        <p:nvSpPr>
          <p:cNvPr id="23557" name="Text Box 6"/>
          <p:cNvSpPr txBox="1"/>
          <p:nvPr/>
        </p:nvSpPr>
        <p:spPr>
          <a:xfrm>
            <a:off x="4403725" y="1295400"/>
            <a:ext cx="10033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意象</a:t>
            </a:r>
          </a:p>
        </p:txBody>
      </p:sp>
      <p:sp>
        <p:nvSpPr>
          <p:cNvPr id="23558" name="Text Box 7"/>
          <p:cNvSpPr txBox="1"/>
          <p:nvPr/>
        </p:nvSpPr>
        <p:spPr>
          <a:xfrm>
            <a:off x="6918325" y="1295400"/>
            <a:ext cx="18224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</a:rPr>
              <a:t>表现手法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323850" y="2590800"/>
            <a:ext cx="2495550" cy="6508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悲凉、伤感</a:t>
            </a:r>
          </a:p>
        </p:txBody>
      </p:sp>
      <p:sp>
        <p:nvSpPr>
          <p:cNvPr id="4105" name="AutoShape 9"/>
          <p:cNvSpPr/>
          <p:nvPr/>
        </p:nvSpPr>
        <p:spPr>
          <a:xfrm>
            <a:off x="2971800" y="2057400"/>
            <a:ext cx="381000" cy="1828800"/>
          </a:xfrm>
          <a:prstGeom prst="leftBrace">
            <a:avLst>
              <a:gd name="adj1" fmla="val 40000"/>
              <a:gd name="adj2" fmla="val 50000"/>
            </a:avLst>
          </a:prstGeom>
          <a:noFill/>
          <a:ln w="63500" cap="flat" cmpd="sng">
            <a:solidFill>
              <a:srgbClr val="FF6699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06" name="Text Box 10"/>
          <p:cNvSpPr txBox="1"/>
          <p:nvPr/>
        </p:nvSpPr>
        <p:spPr>
          <a:xfrm>
            <a:off x="3429000" y="1905000"/>
            <a:ext cx="29686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</a:rPr>
              <a:t>“举酒欲饮无管弦”</a:t>
            </a:r>
            <a:endParaRPr lang="en-US" altLang="zh-CN" sz="2400" b="1">
              <a:latin typeface="Arial" panose="020b0604020202020204" pitchFamily="34" charset="0"/>
            </a:endParaRPr>
          </a:p>
          <a:p>
            <a:r>
              <a:rPr lang="zh-CN" altLang="en-US" sz="2400" b="1">
                <a:latin typeface="Arial" panose="020b0604020202020204" pitchFamily="34" charset="0"/>
              </a:rPr>
              <a:t>      排遣孤寂</a:t>
            </a:r>
          </a:p>
        </p:txBody>
      </p:sp>
      <p:sp>
        <p:nvSpPr>
          <p:cNvPr id="4107" name="Text Box 11"/>
          <p:cNvSpPr txBox="1"/>
          <p:nvPr/>
        </p:nvSpPr>
        <p:spPr>
          <a:xfrm>
            <a:off x="3429000" y="2743200"/>
            <a:ext cx="35401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Arial" panose="020b0604020202020204" pitchFamily="34" charset="0"/>
              </a:rPr>
              <a:t>“惨将别”“不成欢”的主客</a:t>
            </a:r>
          </a:p>
          <a:p>
            <a:r>
              <a:rPr lang="zh-CN" altLang="en-US" b="1">
                <a:solidFill>
                  <a:srgbClr val="FF0066"/>
                </a:solidFill>
                <a:latin typeface="Arial" panose="020b0604020202020204" pitchFamily="34" charset="0"/>
              </a:rPr>
              <a:t>            </a:t>
            </a:r>
            <a:r>
              <a:rPr lang="zh-CN" altLang="en-US" sz="2800" b="1">
                <a:solidFill>
                  <a:srgbClr val="FF0066"/>
                </a:solidFill>
                <a:latin typeface="Arial" panose="020b0604020202020204" pitchFamily="34" charset="0"/>
              </a:rPr>
              <a:t>（忘归、不发）</a:t>
            </a:r>
          </a:p>
        </p:txBody>
      </p:sp>
      <p:sp>
        <p:nvSpPr>
          <p:cNvPr id="4108" name="Text Box 12"/>
          <p:cNvSpPr txBox="1"/>
          <p:nvPr/>
        </p:nvSpPr>
        <p:spPr>
          <a:xfrm>
            <a:off x="3429000" y="3581400"/>
            <a:ext cx="30702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萧瑟、凄凉的景物</a:t>
            </a:r>
          </a:p>
        </p:txBody>
      </p:sp>
      <p:sp>
        <p:nvSpPr>
          <p:cNvPr id="4109" name="Text Box 13"/>
          <p:cNvSpPr txBox="1"/>
          <p:nvPr/>
        </p:nvSpPr>
        <p:spPr>
          <a:xfrm>
            <a:off x="7516813" y="2643188"/>
            <a:ext cx="1627187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</a:rPr>
              <a:t>以人衬声</a:t>
            </a:r>
          </a:p>
        </p:txBody>
      </p:sp>
      <p:sp>
        <p:nvSpPr>
          <p:cNvPr id="4110" name="Text Box 14"/>
          <p:cNvSpPr txBox="1"/>
          <p:nvPr/>
        </p:nvSpPr>
        <p:spPr>
          <a:xfrm>
            <a:off x="7575550" y="3505200"/>
            <a:ext cx="16271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</a:rPr>
              <a:t>以景托声</a:t>
            </a:r>
          </a:p>
        </p:txBody>
      </p:sp>
      <p:sp>
        <p:nvSpPr>
          <p:cNvPr id="4112" name="Text Box 16"/>
          <p:cNvSpPr txBox="1"/>
          <p:nvPr/>
        </p:nvSpPr>
        <p:spPr>
          <a:xfrm>
            <a:off x="642938" y="4143375"/>
            <a:ext cx="71469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写琵琶声的作用是什么？是怎么写的？</a:t>
            </a:r>
          </a:p>
        </p:txBody>
      </p:sp>
      <p:sp>
        <p:nvSpPr>
          <p:cNvPr id="4114" name="Text Box 18"/>
          <p:cNvSpPr txBox="1"/>
          <p:nvPr/>
        </p:nvSpPr>
        <p:spPr>
          <a:xfrm>
            <a:off x="-285750" y="4786313"/>
            <a:ext cx="9929813" cy="1384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800" b="1">
                <a:solidFill>
                  <a:srgbClr val="FF0066"/>
                </a:solidFill>
                <a:latin typeface="Arial" panose="020b0604020202020204" pitchFamily="34" charset="0"/>
              </a:rPr>
              <a:t> 作用：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、引出琵琶女，开启下文；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、激发诗人好奇感，为下文诗人的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邀见</a:t>
            </a:r>
            <a:r>
              <a:rPr lang="zh-CN" altLang="en-US" sz="2800" b="1"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做铺垫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  </a:t>
            </a:r>
          </a:p>
        </p:txBody>
      </p:sp>
      <p:sp>
        <p:nvSpPr>
          <p:cNvPr id="4115" name="Text Box 19"/>
          <p:cNvSpPr txBox="1"/>
          <p:nvPr/>
        </p:nvSpPr>
        <p:spPr>
          <a:xfrm>
            <a:off x="714375" y="5929313"/>
            <a:ext cx="1266825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Arial" panose="020b0604020202020204" pitchFamily="34" charset="0"/>
              </a:rPr>
              <a:t>方法</a:t>
            </a:r>
            <a:r>
              <a:rPr lang="zh-CN" altLang="en-US" sz="2800" b="1">
                <a:solidFill>
                  <a:srgbClr val="FF3300"/>
                </a:solidFill>
                <a:latin typeface="Arial" panose="020b0604020202020204" pitchFamily="34" charset="0"/>
              </a:rPr>
              <a:t>：</a:t>
            </a:r>
          </a:p>
        </p:txBody>
      </p: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1714500" y="5929313"/>
            <a:ext cx="7334885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chemeClr val="tx2">
                    <a:lumMod val="75000"/>
                  </a:schemeClr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（以人衬声、以景托声）  ，衬托，</a:t>
            </a:r>
            <a:r>
              <a:rPr kumimoji="0" lang="zh-CN" altLang="en-US" sz="2800" b="1" kern="1200" cap="none" spc="0" normalizeH="0" baseline="0" noProof="0">
                <a:solidFill>
                  <a:schemeClr val="tx2">
                    <a:lumMod val="75000"/>
                  </a:schemeClr>
                </a:solidFill>
                <a:latin typeface="新宋体" panose="02010609030101010101" charset="-122"/>
                <a:ea typeface="新宋体" panose="02010609030101010101" charset="-122"/>
                <a:cs typeface="+mn-cs"/>
              </a:rPr>
              <a:t>间接描写</a:t>
            </a:r>
          </a:p>
        </p:txBody>
      </p:sp>
      <p:sp>
        <p:nvSpPr>
          <p:cNvPr id="4117" name="Text Box 21"/>
          <p:cNvSpPr txBox="1">
            <a:spLocks noChangeArrowheads="1"/>
          </p:cNvSpPr>
          <p:nvPr/>
        </p:nvSpPr>
        <p:spPr bwMode="auto">
          <a:xfrm>
            <a:off x="5867400" y="228600"/>
            <a:ext cx="3011488" cy="7715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悲凉、伤感</a:t>
            </a:r>
          </a:p>
        </p:txBody>
      </p:sp>
      <p:sp>
        <p:nvSpPr>
          <p:cNvPr id="4118" name="AutoShape 22"/>
          <p:cNvSpPr/>
          <p:nvPr/>
        </p:nvSpPr>
        <p:spPr>
          <a:xfrm>
            <a:off x="4953000" y="457200"/>
            <a:ext cx="838200" cy="457200"/>
          </a:xfrm>
          <a:prstGeom prst="rightArrow">
            <a:avLst>
              <a:gd name="adj1" fmla="val 50000"/>
              <a:gd name="adj2" fmla="val 45833"/>
            </a:avLst>
          </a:prstGeom>
          <a:solidFill>
            <a:srgbClr val="339966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4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/>
      <p:bldP spid="4105" grpId="0"/>
      <p:bldP spid="4106" grpId="0"/>
      <p:bldP spid="4107" grpId="0"/>
      <p:bldP spid="4108" grpId="0"/>
      <p:bldP spid="4109" grpId="0"/>
      <p:bldP spid="4110" grpId="0"/>
      <p:bldP spid="4112" grpId="0"/>
      <p:bldP spid="4114" grpId="0"/>
      <p:bldP spid="4115" grpId="0"/>
      <p:bldP spid="4116" grpId="0"/>
      <p:bldP spid="4117" grpId="0"/>
      <p:bldP spid="41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52400" y="127000"/>
            <a:ext cx="2757488" cy="711200"/>
          </a:xfrm>
          <a:prstGeom prst="rect">
            <a:avLst/>
          </a:prstGeom>
          <a:solidFill>
            <a:srgbClr val="00FFFF"/>
          </a:solidFill>
          <a:ln w="9525">
            <a:solidFill>
              <a:srgbClr val="FF0000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新宋体" panose="02010609030101010101" charset="-122"/>
                <a:cs typeface="+mn-cs"/>
              </a:rPr>
              <a:t>琵琶女出场</a:t>
            </a:r>
          </a:p>
        </p:txBody>
      </p:sp>
      <p:pic>
        <p:nvPicPr>
          <p:cNvPr id="6149" name="Picture 5" descr="Q_0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76200"/>
            <a:ext cx="760413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124200" y="147638"/>
            <a:ext cx="4256088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琵琶女是怎样出场的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152400" y="2422525"/>
            <a:ext cx="19050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诗   人</a:t>
            </a:r>
          </a:p>
        </p:txBody>
      </p:sp>
      <p:sp>
        <p:nvSpPr>
          <p:cNvPr id="6154" name="Text Box 10"/>
          <p:cNvSpPr txBox="1"/>
          <p:nvPr/>
        </p:nvSpPr>
        <p:spPr>
          <a:xfrm>
            <a:off x="2057400" y="1571625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寻</a:t>
            </a:r>
          </a:p>
        </p:txBody>
      </p:sp>
      <p:sp>
        <p:nvSpPr>
          <p:cNvPr id="6156" name="Text Box 12"/>
          <p:cNvSpPr txBox="1"/>
          <p:nvPr/>
        </p:nvSpPr>
        <p:spPr>
          <a:xfrm>
            <a:off x="2889250" y="1524000"/>
            <a:ext cx="677863" cy="685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</a:rPr>
              <a:t> </a:t>
            </a:r>
            <a:r>
              <a:rPr lang="zh-CN" altLang="en-US" sz="3200" b="1">
                <a:latin typeface="Arial" panose="020b0604020202020204" pitchFamily="34" charset="0"/>
              </a:rPr>
              <a:t>问</a:t>
            </a:r>
          </a:p>
        </p:txBody>
      </p:sp>
      <p:sp>
        <p:nvSpPr>
          <p:cNvPr id="6157" name="Text Box 13"/>
          <p:cNvSpPr txBox="1"/>
          <p:nvPr/>
        </p:nvSpPr>
        <p:spPr>
          <a:xfrm>
            <a:off x="2073275" y="24384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移</a:t>
            </a:r>
          </a:p>
        </p:txBody>
      </p:sp>
      <p:sp>
        <p:nvSpPr>
          <p:cNvPr id="6158" name="Text Box 14"/>
          <p:cNvSpPr txBox="1"/>
          <p:nvPr/>
        </p:nvSpPr>
        <p:spPr>
          <a:xfrm>
            <a:off x="2911475" y="24384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邀</a:t>
            </a:r>
          </a:p>
        </p:txBody>
      </p:sp>
      <p:sp>
        <p:nvSpPr>
          <p:cNvPr id="6159" name="Text Box 15"/>
          <p:cNvSpPr txBox="1"/>
          <p:nvPr/>
        </p:nvSpPr>
        <p:spPr>
          <a:xfrm>
            <a:off x="3733800" y="24384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添</a:t>
            </a:r>
          </a:p>
        </p:txBody>
      </p:sp>
      <p:sp>
        <p:nvSpPr>
          <p:cNvPr id="6160" name="Text Box 16"/>
          <p:cNvSpPr txBox="1"/>
          <p:nvPr/>
        </p:nvSpPr>
        <p:spPr>
          <a:xfrm>
            <a:off x="4572000" y="2438400"/>
            <a:ext cx="5937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回</a:t>
            </a:r>
          </a:p>
        </p:txBody>
      </p:sp>
      <p:sp>
        <p:nvSpPr>
          <p:cNvPr id="6161" name="Text Box 17"/>
          <p:cNvSpPr txBox="1"/>
          <p:nvPr/>
        </p:nvSpPr>
        <p:spPr>
          <a:xfrm>
            <a:off x="5334000" y="24384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重开宴</a:t>
            </a:r>
          </a:p>
        </p:txBody>
      </p:sp>
      <p:sp>
        <p:nvSpPr>
          <p:cNvPr id="6162" name="Text Box 18"/>
          <p:cNvSpPr txBox="1"/>
          <p:nvPr/>
        </p:nvSpPr>
        <p:spPr>
          <a:xfrm>
            <a:off x="2044700" y="3352800"/>
            <a:ext cx="16129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千呼</a:t>
            </a:r>
          </a:p>
        </p:txBody>
      </p:sp>
      <p:sp>
        <p:nvSpPr>
          <p:cNvPr id="6163" name="Text Box 19"/>
          <p:cNvSpPr txBox="1"/>
          <p:nvPr/>
        </p:nvSpPr>
        <p:spPr>
          <a:xfrm>
            <a:off x="3429000" y="33528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万唤</a:t>
            </a:r>
          </a:p>
        </p:txBody>
      </p:sp>
      <p:sp>
        <p:nvSpPr>
          <p:cNvPr id="6165" name="AutoShape 21"/>
          <p:cNvSpPr/>
          <p:nvPr/>
        </p:nvSpPr>
        <p:spPr>
          <a:xfrm>
            <a:off x="1676400" y="1752600"/>
            <a:ext cx="304800" cy="1981200"/>
          </a:xfrm>
          <a:prstGeom prst="leftBrace">
            <a:avLst>
              <a:gd name="adj1" fmla="val 54166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76200" y="4306888"/>
            <a:ext cx="19812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楷体_GB2312" pitchFamily="49" charset="-122"/>
                <a:cs typeface="+mn-cs"/>
              </a:rPr>
              <a:t>琵琶女</a:t>
            </a:r>
          </a:p>
        </p:txBody>
      </p:sp>
      <p:sp>
        <p:nvSpPr>
          <p:cNvPr id="6167" name="Text Box 23"/>
          <p:cNvSpPr txBox="1"/>
          <p:nvPr/>
        </p:nvSpPr>
        <p:spPr>
          <a:xfrm>
            <a:off x="2057400" y="4183063"/>
            <a:ext cx="5937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停</a:t>
            </a:r>
          </a:p>
        </p:txBody>
      </p:sp>
      <p:sp>
        <p:nvSpPr>
          <p:cNvPr id="6168" name="Text Box 24"/>
          <p:cNvSpPr txBox="1"/>
          <p:nvPr/>
        </p:nvSpPr>
        <p:spPr>
          <a:xfrm>
            <a:off x="3184525" y="4183063"/>
            <a:ext cx="13874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欲语</a:t>
            </a:r>
          </a:p>
        </p:txBody>
      </p:sp>
      <p:sp>
        <p:nvSpPr>
          <p:cNvPr id="6169" name="Text Box 25"/>
          <p:cNvSpPr txBox="1"/>
          <p:nvPr/>
        </p:nvSpPr>
        <p:spPr>
          <a:xfrm>
            <a:off x="4572000" y="4183063"/>
            <a:ext cx="5937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迟</a:t>
            </a:r>
          </a:p>
        </p:txBody>
      </p:sp>
      <p:sp>
        <p:nvSpPr>
          <p:cNvPr id="6170" name="Text Box 26"/>
          <p:cNvSpPr txBox="1"/>
          <p:nvPr/>
        </p:nvSpPr>
        <p:spPr>
          <a:xfrm>
            <a:off x="2057400" y="4868863"/>
            <a:ext cx="14128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抱琵琶</a:t>
            </a:r>
          </a:p>
        </p:txBody>
      </p:sp>
      <p:sp>
        <p:nvSpPr>
          <p:cNvPr id="6171" name="Text Box 27"/>
          <p:cNvSpPr txBox="1"/>
          <p:nvPr/>
        </p:nvSpPr>
        <p:spPr>
          <a:xfrm>
            <a:off x="3581400" y="4876800"/>
            <a:ext cx="1752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半遮面</a:t>
            </a:r>
          </a:p>
        </p:txBody>
      </p:sp>
      <p:sp>
        <p:nvSpPr>
          <p:cNvPr id="24598" name="Text Box 28"/>
          <p:cNvSpPr txBox="1"/>
          <p:nvPr/>
        </p:nvSpPr>
        <p:spPr>
          <a:xfrm>
            <a:off x="3071813" y="928688"/>
            <a:ext cx="254476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</a:rPr>
              <a:t>场景描写</a:t>
            </a:r>
          </a:p>
        </p:txBody>
      </p:sp>
      <p:sp>
        <p:nvSpPr>
          <p:cNvPr id="24599" name="Text Box 29"/>
          <p:cNvSpPr txBox="1"/>
          <p:nvPr/>
        </p:nvSpPr>
        <p:spPr>
          <a:xfrm>
            <a:off x="7118350" y="1000125"/>
            <a:ext cx="202565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Arial" panose="020b0604020202020204" pitchFamily="34" charset="0"/>
              </a:rPr>
              <a:t>人物形象</a:t>
            </a:r>
          </a:p>
        </p:txBody>
      </p:sp>
      <p:sp>
        <p:nvSpPr>
          <p:cNvPr id="6175" name="AutoShape 31"/>
          <p:cNvSpPr/>
          <p:nvPr/>
        </p:nvSpPr>
        <p:spPr>
          <a:xfrm>
            <a:off x="1752600" y="4267200"/>
            <a:ext cx="304800" cy="1219200"/>
          </a:xfrm>
          <a:prstGeom prst="leftBrace">
            <a:avLst>
              <a:gd name="adj1" fmla="val 33333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76" name="Text Box 32"/>
          <p:cNvSpPr txBox="1"/>
          <p:nvPr/>
        </p:nvSpPr>
        <p:spPr>
          <a:xfrm>
            <a:off x="7146925" y="2143125"/>
            <a:ext cx="1997075" cy="1077913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</a:rPr>
              <a:t>欣喜难耐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</a:rPr>
              <a:t>急欲相见</a:t>
            </a:r>
          </a:p>
        </p:txBody>
      </p:sp>
      <p:sp>
        <p:nvSpPr>
          <p:cNvPr id="6177" name="Text Box 33"/>
          <p:cNvSpPr txBox="1"/>
          <p:nvPr/>
        </p:nvSpPr>
        <p:spPr>
          <a:xfrm>
            <a:off x="6899275" y="4214813"/>
            <a:ext cx="2244725" cy="1077912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</a:rPr>
              <a:t>难言之痛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Arial" panose="020b0604020202020204" pitchFamily="34" charset="0"/>
              </a:rPr>
              <a:t>矛盾含羞</a:t>
            </a:r>
          </a:p>
        </p:txBody>
      </p:sp>
      <p:sp>
        <p:nvSpPr>
          <p:cNvPr id="6178" name="Text Box 34"/>
          <p:cNvSpPr txBox="1"/>
          <p:nvPr/>
        </p:nvSpPr>
        <p:spPr>
          <a:xfrm>
            <a:off x="1403985" y="5733098"/>
            <a:ext cx="798766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Arial" panose="020b0604020202020204" pitchFamily="34" charset="0"/>
                <a:ea typeface="文鼎中特广告体" pitchFamily="34" charset="-122"/>
              </a:rPr>
              <a:t>评：未见其人，先现其神，形神兼备。</a:t>
            </a:r>
          </a:p>
        </p:txBody>
      </p:sp>
      <p:sp>
        <p:nvSpPr>
          <p:cNvPr id="6179" name="AutoShape 35"/>
          <p:cNvSpPr/>
          <p:nvPr/>
        </p:nvSpPr>
        <p:spPr>
          <a:xfrm>
            <a:off x="762000" y="3200400"/>
            <a:ext cx="381000" cy="990600"/>
          </a:xfrm>
          <a:prstGeom prst="downArrow">
            <a:avLst>
              <a:gd name="adj1" fmla="val 50000"/>
              <a:gd name="adj2" fmla="val 65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80" name="Text Box 36"/>
          <p:cNvSpPr txBox="1"/>
          <p:nvPr/>
        </p:nvSpPr>
        <p:spPr>
          <a:xfrm>
            <a:off x="323850" y="3306763"/>
            <a:ext cx="1200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邀 见</a:t>
            </a:r>
          </a:p>
        </p:txBody>
      </p:sp>
      <p:pic>
        <p:nvPicPr>
          <p:cNvPr id="6181" name="Picture 37" descr="WS_0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5516880"/>
            <a:ext cx="12954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82" name="AutoShape 38"/>
          <p:cNvSpPr/>
          <p:nvPr/>
        </p:nvSpPr>
        <p:spPr>
          <a:xfrm>
            <a:off x="6629400" y="1676400"/>
            <a:ext cx="381000" cy="1905000"/>
          </a:xfrm>
          <a:prstGeom prst="rightBrace">
            <a:avLst>
              <a:gd name="adj1" fmla="val 41666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183" name="AutoShape 39"/>
          <p:cNvSpPr/>
          <p:nvPr/>
        </p:nvSpPr>
        <p:spPr>
          <a:xfrm>
            <a:off x="6629400" y="4114800"/>
            <a:ext cx="381000" cy="1371600"/>
          </a:xfrm>
          <a:prstGeom prst="rightBrace">
            <a:avLst>
              <a:gd name="adj1" fmla="val 30000"/>
              <a:gd name="adj2" fmla="val 50000"/>
            </a:avLst>
          </a:prstGeom>
          <a:noFill/>
          <a:ln w="38100" cap="flat" cmpd="sng">
            <a:solidFill>
              <a:srgbClr val="FF00FF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24600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706100" y="114681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 nodeType="clickPar">
                      <p:stCondLst>
                        <p:cond delay="indefinite"/>
                      </p:stCondLst>
                      <p:childTnLst>
                        <p:par>
                          <p:cTn id="1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8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 nodeType="clickPar">
                      <p:stCondLst>
                        <p:cond delay="indefinite"/>
                      </p:stCondLst>
                      <p:childTnLst>
                        <p:par>
                          <p:cTn id="1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2" grpId="0"/>
      <p:bldP spid="6153" grpId="0"/>
      <p:bldP spid="6154" grpId="0"/>
      <p:bldP spid="6156" grpId="0"/>
      <p:bldP spid="6157" grpId="0"/>
      <p:bldP spid="6158" grpId="0"/>
      <p:bldP spid="6159" grpId="0"/>
      <p:bldP spid="6160" grpId="0"/>
      <p:bldP spid="6161" grpId="0"/>
      <p:bldP spid="6162" grpId="0"/>
      <p:bldP spid="6163" grpId="0"/>
      <p:bldP spid="6165" grpId="0"/>
      <p:bldP spid="6166" grpId="0"/>
      <p:bldP spid="6167" grpId="0"/>
      <p:bldP spid="6168" grpId="0"/>
      <p:bldP spid="6169" grpId="0"/>
      <p:bldP spid="6170" grpId="0"/>
      <p:bldP spid="6171" grpId="0"/>
      <p:bldP spid="6175" grpId="0"/>
      <p:bldP spid="6176" grpId="0"/>
      <p:bldP spid="6177" grpId="0"/>
      <p:bldP spid="6178" grpId="0"/>
      <p:bldP spid="6179" grpId="0"/>
      <p:bldP spid="6180" grpId="0"/>
      <p:bldP spid="6182" grpId="0"/>
      <p:bldP spid="618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22" name="Rectangle 2"/>
          <p:cNvSpPr>
            <a:spLocks noChangeArrowheads="1"/>
          </p:cNvSpPr>
          <p:nvPr/>
        </p:nvSpPr>
        <p:spPr bwMode="auto">
          <a:xfrm>
            <a:off x="-108585" y="836930"/>
            <a:ext cx="5940425" cy="590804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转轴拨弦三两声，未成曲调先有情。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弦弦掩抑声声思，似诉平生不得意。低眉信手续续弹，说尽心中无限事。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轻拢慢捻抹复挑，初为霓裳后六幺。大弦嘈嘈如急雨，小弦切切如私语。嘈嘈切切错杂弹，大珠小珠落玉盘。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间关莺语花底滑，幽咽泉流冰下难。冰泉冷涩弦凝绝，凝绝不通声暂歇。别有幽愁暗恨生，此时无声胜有声。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银瓶乍破水浆迸，铁骑突出刀枪鸣。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曲终收拨当心画，四弦一声如裂帛。</a:t>
            </a:r>
          </a:p>
        </p:txBody>
      </p:sp>
      <p:sp>
        <p:nvSpPr>
          <p:cNvPr id="25603" name="Rectangle 3"/>
          <p:cNvSpPr/>
          <p:nvPr/>
        </p:nvSpPr>
        <p:spPr>
          <a:xfrm>
            <a:off x="1835150" y="0"/>
            <a:ext cx="4321175" cy="692150"/>
          </a:xfrm>
          <a:prstGeom prst="rect">
            <a:avLst/>
          </a:prstGeom>
          <a:solidFill>
            <a:schemeClr val="accent1"/>
          </a:solidFill>
          <a:ln w="571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>
              <a:spcBef>
                <a:spcPct val="20000"/>
              </a:spcBef>
            </a:pPr>
            <a:r>
              <a:rPr lang="zh-CN" altLang="en-US" sz="4400" b="1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有谁能解琵琶语</a:t>
            </a:r>
          </a:p>
        </p:txBody>
      </p:sp>
      <p:sp>
        <p:nvSpPr>
          <p:cNvPr id="133124" name="Text Box 4"/>
          <p:cNvSpPr txBox="1"/>
          <p:nvPr/>
        </p:nvSpPr>
        <p:spPr>
          <a:xfrm>
            <a:off x="5723573" y="1772920"/>
            <a:ext cx="838200" cy="469900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990000"/>
                </a:solidFill>
                <a:latin typeface="Times New Roman" panose="02020603050405020304" pitchFamily="18" charset="0"/>
              </a:rPr>
              <a:t>序曲</a:t>
            </a:r>
          </a:p>
        </p:txBody>
      </p:sp>
      <p:sp>
        <p:nvSpPr>
          <p:cNvPr id="133125" name="Text Box 5"/>
          <p:cNvSpPr txBox="1"/>
          <p:nvPr/>
        </p:nvSpPr>
        <p:spPr>
          <a:xfrm>
            <a:off x="5786438" y="2714625"/>
            <a:ext cx="2847975" cy="461963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990000"/>
                </a:solidFill>
                <a:latin typeface="Times New Roman" panose="02020603050405020304" pitchFamily="18" charset="0"/>
              </a:rPr>
              <a:t>第一乐曲：开始</a:t>
            </a:r>
          </a:p>
        </p:txBody>
      </p:sp>
      <p:sp>
        <p:nvSpPr>
          <p:cNvPr id="133126" name="Text Box 6"/>
          <p:cNvSpPr txBox="1"/>
          <p:nvPr/>
        </p:nvSpPr>
        <p:spPr>
          <a:xfrm>
            <a:off x="5651818" y="4509135"/>
            <a:ext cx="2847975" cy="461963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990000"/>
                </a:solidFill>
                <a:latin typeface="Times New Roman" panose="02020603050405020304" pitchFamily="18" charset="0"/>
              </a:rPr>
              <a:t>第二乐曲：发展</a:t>
            </a:r>
          </a:p>
        </p:txBody>
      </p:sp>
      <p:sp>
        <p:nvSpPr>
          <p:cNvPr id="133127" name="Text Box 7"/>
          <p:cNvSpPr txBox="1"/>
          <p:nvPr/>
        </p:nvSpPr>
        <p:spPr>
          <a:xfrm>
            <a:off x="5651818" y="5589270"/>
            <a:ext cx="2705100" cy="461963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990000"/>
                </a:solidFill>
                <a:latin typeface="Times New Roman" panose="02020603050405020304" pitchFamily="18" charset="0"/>
              </a:rPr>
              <a:t>第三乐曲：高潮</a:t>
            </a:r>
          </a:p>
        </p:txBody>
      </p:sp>
      <p:sp>
        <p:nvSpPr>
          <p:cNvPr id="133128" name="Text Box 8"/>
          <p:cNvSpPr txBox="1"/>
          <p:nvPr/>
        </p:nvSpPr>
        <p:spPr>
          <a:xfrm>
            <a:off x="5795963" y="6165850"/>
            <a:ext cx="2347912" cy="461963"/>
          </a:xfrm>
          <a:prstGeom prst="rect">
            <a:avLst/>
          </a:prstGeom>
          <a:noFill/>
          <a:ln w="12700" cap="flat" cmpd="sng">
            <a:solidFill>
              <a:srgbClr val="FF9900"/>
            </a:solidFill>
            <a:prstDash val="solid"/>
            <a:miter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990000"/>
                </a:solidFill>
                <a:latin typeface="Times New Roman" panose="02020603050405020304" pitchFamily="18" charset="0"/>
              </a:rPr>
              <a:t>曲终：结束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0" y="0"/>
            <a:ext cx="1731963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第二曲</a:t>
            </a:r>
          </a:p>
        </p:txBody>
      </p:sp>
      <p:pic>
        <p:nvPicPr>
          <p:cNvPr id="13312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696700" y="120396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4" grpId="0"/>
      <p:bldP spid="133125" grpId="0"/>
      <p:bldP spid="133126" grpId="0"/>
      <p:bldP spid="133127" grpId="0"/>
      <p:bldP spid="1331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Rectangle 2"/>
          <p:cNvSpPr>
            <a:spLocks noGrp="1"/>
          </p:cNvSpPr>
          <p:nvPr>
            <p:ph type="title"/>
          </p:nvPr>
        </p:nvSpPr>
        <p:spPr>
          <a:xfrm>
            <a:off x="2819400" y="685800"/>
            <a:ext cx="2663825" cy="6096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sz="4000" b="1">
                <a:solidFill>
                  <a:srgbClr val="FF0000"/>
                </a:solidFill>
                <a:ea typeface="华文琥珀" pitchFamily="2" charset="-122"/>
              </a:rPr>
              <a:t>学习目标</a:t>
            </a:r>
          </a:p>
        </p:txBody>
      </p:sp>
      <p:sp>
        <p:nvSpPr>
          <p:cNvPr id="14339" name="Rectangle 3"/>
          <p:cNvSpPr>
            <a:spLocks noGrp="1"/>
          </p:cNvSpPr>
          <p:nvPr>
            <p:ph idx="1"/>
          </p:nvPr>
        </p:nvSpPr>
        <p:spPr>
          <a:xfrm>
            <a:off x="609600" y="1676400"/>
            <a:ext cx="7924800" cy="4548188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5000"/>
              </a:lnSpc>
              <a:buFont typeface="Symbol" panose="05050102010706020507" pitchFamily="18" charset="2"/>
              <a:buNone/>
            </a:pPr>
            <a:r>
              <a:rPr lang="en-US" altLang="zh-CN" sz="4000" b="1"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4000" b="1">
                <a:latin typeface="华文行楷" pitchFamily="2" charset="-122"/>
                <a:ea typeface="华文行楷" pitchFamily="2" charset="-122"/>
              </a:rPr>
              <a:t>、反复诵读，品味诗歌意境，体会作者的感情，领会主旨。</a:t>
            </a:r>
          </a:p>
          <a:p>
            <a:pPr eaLnBrk="1" hangingPunct="1">
              <a:lnSpc>
                <a:spcPct val="95000"/>
              </a:lnSpc>
              <a:buFont typeface="Symbol" panose="05050102010706020507" pitchFamily="18" charset="2"/>
              <a:buNone/>
            </a:pPr>
            <a:r>
              <a:rPr lang="en-US" altLang="zh-CN" sz="4000" b="1"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4000" b="1">
                <a:latin typeface="华文行楷" pitchFamily="2" charset="-122"/>
                <a:ea typeface="华文行楷" pitchFamily="2" charset="-122"/>
              </a:rPr>
              <a:t>、学习用比喻描写音乐的写法，培养联想和想象的能力。</a:t>
            </a:r>
          </a:p>
          <a:p>
            <a:pPr eaLnBrk="1" hangingPunct="1">
              <a:lnSpc>
                <a:spcPct val="95000"/>
              </a:lnSpc>
              <a:buFont typeface="Symbol" panose="05050102010706020507" pitchFamily="18" charset="2"/>
              <a:buNone/>
            </a:pPr>
            <a:r>
              <a:rPr lang="en-US" altLang="zh-CN" sz="4000" b="1"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4000" b="1">
                <a:latin typeface="华文行楷" pitchFamily="2" charset="-122"/>
                <a:ea typeface="华文行楷" pitchFamily="2" charset="-122"/>
              </a:rPr>
              <a:t>、领会白居易关注现实，同情和尊重下层妇女的崇高精神。</a:t>
            </a:r>
          </a:p>
        </p:txBody>
      </p:sp>
    </p:spTree>
  </p:cSld>
  <p:clrMapOvr>
    <a:masterClrMapping/>
  </p:clrMapOvr>
  <p:transition>
    <p:blinds dir="vert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文本占位符 38913"/>
          <p:cNvSpPr>
            <a:spLocks noGrp="1" noRot="1"/>
          </p:cNvSpPr>
          <p:nvPr>
            <p:ph idx="1"/>
          </p:nvPr>
        </p:nvSpPr>
        <p:spPr>
          <a:xfrm>
            <a:off x="323850" y="1457325"/>
            <a:ext cx="8569325" cy="5400675"/>
          </a:xfrm>
        </p:spPr>
        <p:txBody>
          <a:bodyPr anchor="t" anchorCtr="0"/>
          <a:lstStyle/>
          <a:p>
            <a:pPr>
              <a:buNone/>
            </a:pPr>
            <a:r>
              <a:rPr lang="en-US" altLang="zh-CN" sz="2800"/>
              <a:t>             </a:t>
            </a:r>
            <a:r>
              <a:rPr lang="zh-CN" altLang="en-US" sz="4400" b="1">
                <a:solidFill>
                  <a:srgbClr val="FF0000"/>
                </a:solidFill>
                <a:ea typeface="华文行楷" pitchFamily="2" charset="-122"/>
              </a:rPr>
              <a:t>音乐</a:t>
            </a:r>
            <a:r>
              <a:rPr lang="zh-CN" altLang="en-US" sz="4400" b="1">
                <a:ea typeface="华文行楷" pitchFamily="2" charset="-122"/>
              </a:rPr>
              <a:t>是抽象的，它有声无形，缥缈难以捕捉。白居易的</a:t>
            </a:r>
            <a:r>
              <a:rPr lang="en-US" altLang="zh-CN" sz="4400" b="1">
                <a:ea typeface="华文行楷" pitchFamily="2" charset="-122"/>
              </a:rPr>
              <a:t>《</a:t>
            </a:r>
            <a:r>
              <a:rPr lang="zh-CN" altLang="en-US" sz="4400" b="1">
                <a:ea typeface="华文行楷" pitchFamily="2" charset="-122"/>
              </a:rPr>
              <a:t>琵琶行</a:t>
            </a:r>
            <a:r>
              <a:rPr lang="en-US" altLang="zh-CN" sz="4400" b="1">
                <a:ea typeface="华文行楷" pitchFamily="2" charset="-122"/>
              </a:rPr>
              <a:t>》</a:t>
            </a:r>
            <a:r>
              <a:rPr lang="zh-CN" altLang="en-US" sz="4400" b="1">
                <a:ea typeface="华文行楷" pitchFamily="2" charset="-122"/>
              </a:rPr>
              <a:t>可谓描写音乐的极品，诗人运用</a:t>
            </a:r>
            <a:r>
              <a:rPr lang="zh-CN" altLang="en-US" sz="4400" b="1">
                <a:solidFill>
                  <a:srgbClr val="FF0000"/>
                </a:solidFill>
                <a:ea typeface="华文行楷" pitchFamily="2" charset="-122"/>
              </a:rPr>
              <a:t>比喻</a:t>
            </a:r>
            <a:r>
              <a:rPr lang="zh-CN" altLang="en-US" sz="4400" b="1">
                <a:ea typeface="华文行楷" pitchFamily="2" charset="-122"/>
              </a:rPr>
              <a:t>的修辞手法把无形的音乐形象化了。在第二次的音乐描写中，共有</a:t>
            </a:r>
            <a:r>
              <a:rPr lang="zh-CN" altLang="en-US" sz="4400" b="1">
                <a:solidFill>
                  <a:srgbClr val="FF0000"/>
                </a:solidFill>
                <a:ea typeface="华文行楷" pitchFamily="2" charset="-122"/>
              </a:rPr>
              <a:t>九处</a:t>
            </a:r>
            <a:r>
              <a:rPr lang="zh-CN" altLang="en-US" sz="4400" b="1">
                <a:ea typeface="华文行楷" pitchFamily="2" charset="-122"/>
              </a:rPr>
              <a:t>比喻，你能找完整吗？</a:t>
            </a:r>
          </a:p>
        </p:txBody>
      </p:sp>
      <p:sp>
        <p:nvSpPr>
          <p:cNvPr id="24578" name="文本框 38914"/>
          <p:cNvSpPr txBox="1"/>
          <p:nvPr/>
        </p:nvSpPr>
        <p:spPr>
          <a:xfrm>
            <a:off x="539750" y="260350"/>
            <a:ext cx="4103688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60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文本占位符 39937"/>
          <p:cNvSpPr>
            <a:spLocks noGrp="1" noRot="1"/>
          </p:cNvSpPr>
          <p:nvPr>
            <p:ph sz="half" idx="1"/>
          </p:nvPr>
        </p:nvSpPr>
        <p:spPr>
          <a:xfrm>
            <a:off x="1258888" y="260350"/>
            <a:ext cx="2592387" cy="792163"/>
          </a:xfrm>
        </p:spPr>
        <p:txBody>
          <a:bodyPr anchor="t" anchorCtr="0"/>
          <a:lstStyle/>
          <a:p>
            <a:pPr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/>
              <a:t>比喻句 </a:t>
            </a:r>
          </a:p>
        </p:txBody>
      </p:sp>
      <p:sp>
        <p:nvSpPr>
          <p:cNvPr id="39939" name="内容占位符 39938"/>
          <p:cNvSpPr>
            <a:spLocks noGrp="1" noRot="1"/>
          </p:cNvSpPr>
          <p:nvPr>
            <p:ph sz="half" idx="2"/>
          </p:nvPr>
        </p:nvSpPr>
        <p:spPr>
          <a:xfrm>
            <a:off x="4427538" y="333375"/>
            <a:ext cx="4038600" cy="1223963"/>
          </a:xfrm>
        </p:spPr>
        <p:txBody>
          <a:bodyPr anchor="t" anchorCtr="0"/>
          <a:lstStyle/>
          <a:p>
            <a:pPr>
              <a:lnSpc>
                <a:spcPct val="90000"/>
              </a:lnSpc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/>
              <a:t>         </a:t>
            </a:r>
            <a:r>
              <a:rPr lang="zh-CN" altLang="en-US" sz="3600"/>
              <a:t>音乐</a:t>
            </a:r>
          </a:p>
        </p:txBody>
      </p:sp>
      <p:sp>
        <p:nvSpPr>
          <p:cNvPr id="39940" name="矩形 39939"/>
          <p:cNvSpPr/>
          <p:nvPr/>
        </p:nvSpPr>
        <p:spPr>
          <a:xfrm>
            <a:off x="5292725" y="1052513"/>
            <a:ext cx="2663825" cy="5648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幽细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戛然而止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激越雄壮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繁密（粗重）</a:t>
            </a:r>
          </a:p>
          <a:p>
            <a:pPr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清脆圆润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低沉停顿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宛转流利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激越雄壮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低沉入微</a:t>
            </a:r>
          </a:p>
          <a:p>
            <a:pPr>
              <a:spcBef>
                <a:spcPct val="20000"/>
              </a:spcBef>
            </a:pPr>
            <a:endParaRPr lang="zh-CN" altLang="en-US" sz="28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9941" name="矩形 39940"/>
          <p:cNvSpPr/>
          <p:nvPr/>
        </p:nvSpPr>
        <p:spPr>
          <a:xfrm>
            <a:off x="539750" y="1052513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大弦嘈嘈如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急雨</a:t>
            </a:r>
          </a:p>
        </p:txBody>
      </p:sp>
      <p:sp>
        <p:nvSpPr>
          <p:cNvPr id="39942" name="矩形 39941"/>
          <p:cNvSpPr/>
          <p:nvPr/>
        </p:nvSpPr>
        <p:spPr>
          <a:xfrm>
            <a:off x="611188" y="1700213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小弦切切如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私语</a:t>
            </a:r>
          </a:p>
        </p:txBody>
      </p:sp>
      <p:sp>
        <p:nvSpPr>
          <p:cNvPr id="39943" name="矩形 39942"/>
          <p:cNvSpPr/>
          <p:nvPr/>
        </p:nvSpPr>
        <p:spPr>
          <a:xfrm>
            <a:off x="611188" y="2276475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大珠小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珠落玉盘</a:t>
            </a:r>
          </a:p>
        </p:txBody>
      </p:sp>
      <p:sp>
        <p:nvSpPr>
          <p:cNvPr id="39944" name="矩形 39943"/>
          <p:cNvSpPr/>
          <p:nvPr/>
        </p:nvSpPr>
        <p:spPr>
          <a:xfrm>
            <a:off x="611188" y="2852738"/>
            <a:ext cx="3384550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间关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莺语</a:t>
            </a:r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花底滑</a:t>
            </a:r>
          </a:p>
        </p:txBody>
      </p:sp>
      <p:sp>
        <p:nvSpPr>
          <p:cNvPr id="39945" name="矩形 39944"/>
          <p:cNvSpPr/>
          <p:nvPr/>
        </p:nvSpPr>
        <p:spPr>
          <a:xfrm>
            <a:off x="611188" y="3429000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幽咽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泉流冰下</a:t>
            </a:r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难</a:t>
            </a:r>
          </a:p>
        </p:txBody>
      </p:sp>
      <p:sp>
        <p:nvSpPr>
          <p:cNvPr id="39946" name="矩形 39945"/>
          <p:cNvSpPr/>
          <p:nvPr/>
        </p:nvSpPr>
        <p:spPr>
          <a:xfrm>
            <a:off x="468313" y="4724400"/>
            <a:ext cx="3511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6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银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瓶</a:t>
            </a:r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乍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破</a:t>
            </a:r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水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浆迸</a:t>
            </a:r>
          </a:p>
        </p:txBody>
      </p:sp>
      <p:sp>
        <p:nvSpPr>
          <p:cNvPr id="39947" name="矩形 39946"/>
          <p:cNvSpPr/>
          <p:nvPr/>
        </p:nvSpPr>
        <p:spPr>
          <a:xfrm>
            <a:off x="611188" y="5300663"/>
            <a:ext cx="3384550" cy="5857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铁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骑突</a:t>
            </a:r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出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刀枪鸣</a:t>
            </a:r>
          </a:p>
        </p:txBody>
      </p:sp>
      <p:sp>
        <p:nvSpPr>
          <p:cNvPr id="39948" name="矩形 39947"/>
          <p:cNvSpPr/>
          <p:nvPr/>
        </p:nvSpPr>
        <p:spPr>
          <a:xfrm>
            <a:off x="611188" y="5876925"/>
            <a:ext cx="33845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四弦一声如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裂帛</a:t>
            </a:r>
          </a:p>
        </p:txBody>
      </p:sp>
      <p:sp>
        <p:nvSpPr>
          <p:cNvPr id="39949" name="文本框 39948"/>
          <p:cNvSpPr txBox="1"/>
          <p:nvPr/>
        </p:nvSpPr>
        <p:spPr>
          <a:xfrm>
            <a:off x="611188" y="4076700"/>
            <a:ext cx="4103687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华文行楷" pitchFamily="2" charset="-122"/>
              </a:rPr>
              <a:t>冰泉冷涩</a:t>
            </a:r>
            <a:r>
              <a:rPr lang="zh-CN" altLang="en-US" sz="3600">
                <a:latin typeface="Arial" panose="020b0604020202020204" pitchFamily="34" charset="0"/>
                <a:ea typeface="华文行楷" pitchFamily="2" charset="-122"/>
              </a:rPr>
              <a:t>弦凝绝</a:t>
            </a:r>
          </a:p>
        </p:txBody>
      </p:sp>
      <p:sp>
        <p:nvSpPr>
          <p:cNvPr id="39950" name="直接连接符 39949"/>
          <p:cNvSpPr/>
          <p:nvPr/>
        </p:nvSpPr>
        <p:spPr>
          <a:xfrm>
            <a:off x="3779838" y="1412875"/>
            <a:ext cx="1655762" cy="15113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51" name="直接连接符 39950"/>
          <p:cNvSpPr/>
          <p:nvPr/>
        </p:nvSpPr>
        <p:spPr>
          <a:xfrm flipV="1">
            <a:off x="3779838" y="1412875"/>
            <a:ext cx="1584325" cy="6477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5615" name="直接连接符 39951"/>
          <p:cNvSpPr/>
          <p:nvPr/>
        </p:nvSpPr>
        <p:spPr>
          <a:xfrm flipH="1">
            <a:off x="3708400" y="2565400"/>
            <a:ext cx="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53" name="直接连接符 39952"/>
          <p:cNvSpPr/>
          <p:nvPr/>
        </p:nvSpPr>
        <p:spPr>
          <a:xfrm>
            <a:off x="3851275" y="2565400"/>
            <a:ext cx="1512888" cy="719138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54" name="直接连接符 39953"/>
          <p:cNvSpPr/>
          <p:nvPr/>
        </p:nvSpPr>
        <p:spPr>
          <a:xfrm>
            <a:off x="3851275" y="3141663"/>
            <a:ext cx="1512888" cy="1366837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55" name="直接连接符 39954"/>
          <p:cNvSpPr/>
          <p:nvPr/>
        </p:nvSpPr>
        <p:spPr>
          <a:xfrm>
            <a:off x="3851275" y="3789363"/>
            <a:ext cx="1584325" cy="20875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56" name="直接连接符 39955"/>
          <p:cNvSpPr/>
          <p:nvPr/>
        </p:nvSpPr>
        <p:spPr>
          <a:xfrm flipV="1">
            <a:off x="3851275" y="4005263"/>
            <a:ext cx="1584325" cy="360362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57" name="直接连接符 39956"/>
          <p:cNvSpPr/>
          <p:nvPr/>
        </p:nvSpPr>
        <p:spPr>
          <a:xfrm flipV="1">
            <a:off x="3779838" y="2349500"/>
            <a:ext cx="1655762" cy="273526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58" name="直接连接符 39957"/>
          <p:cNvSpPr/>
          <p:nvPr/>
        </p:nvSpPr>
        <p:spPr>
          <a:xfrm flipV="1">
            <a:off x="3851275" y="5300663"/>
            <a:ext cx="1584325" cy="288925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39959" name="直接连接符 39958"/>
          <p:cNvSpPr/>
          <p:nvPr/>
        </p:nvSpPr>
        <p:spPr>
          <a:xfrm flipV="1">
            <a:off x="3851275" y="1844675"/>
            <a:ext cx="1584325" cy="424815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2" name="文本框 40961"/>
          <p:cNvSpPr txBox="1"/>
          <p:nvPr/>
        </p:nvSpPr>
        <p:spPr>
          <a:xfrm>
            <a:off x="304800" y="654050"/>
            <a:ext cx="4051300" cy="54530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endParaRPr lang="en-US" altLang="zh-CN" sz="3200" b="1">
              <a:solidFill>
                <a:srgbClr val="000000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endParaRPr lang="en-US" altLang="zh-CN" sz="3200" b="1">
              <a:solidFill>
                <a:srgbClr val="000000"/>
              </a:solidFill>
              <a:latin typeface="Times New Roman" panose="02020603050405020304" pitchFamily="18" charset="0"/>
              <a:ea typeface="华文新魏" pitchFamily="2" charset="-122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形容乐声粗重繁密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形容乐声轻柔细致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形容乐声清脆圆润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形容乐声婉转流畅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形容乐声缓慢低沉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形容乐声沉咽暂歇</a:t>
            </a:r>
          </a:p>
          <a:p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形容乐声雄壮激昂</a:t>
            </a:r>
          </a:p>
          <a:p>
            <a:endParaRPr lang="zh-CN" altLang="en-US" sz="3200" b="1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形容乐声戛然而止</a:t>
            </a:r>
          </a:p>
        </p:txBody>
      </p:sp>
      <p:sp>
        <p:nvSpPr>
          <p:cNvPr id="40963" name="文本框 40962"/>
          <p:cNvSpPr txBox="1"/>
          <p:nvPr/>
        </p:nvSpPr>
        <p:spPr>
          <a:xfrm>
            <a:off x="4211638" y="1628775"/>
            <a:ext cx="4740275" cy="44783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嘈嘈如急雨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切切如私语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大珠小珠落玉盘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间关莺语花底滑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幽咽泉流冰下难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冰泉冷涩弦凝绝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银瓶乍破水浆迸，</a:t>
            </a:r>
          </a:p>
          <a:p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     铁骑突出刀枪鸣</a:t>
            </a:r>
          </a:p>
          <a:p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四弦一声如裂帛</a:t>
            </a:r>
          </a:p>
        </p:txBody>
      </p:sp>
      <p:sp>
        <p:nvSpPr>
          <p:cNvPr id="26627" name="云形标注 40963"/>
          <p:cNvSpPr/>
          <p:nvPr/>
        </p:nvSpPr>
        <p:spPr>
          <a:xfrm>
            <a:off x="4968875" y="0"/>
            <a:ext cx="4175125" cy="1412875"/>
          </a:xfrm>
          <a:prstGeom prst="cloudCallout">
            <a:avLst>
              <a:gd name="adj1" fmla="val -44944"/>
              <a:gd name="adj2" fmla="val 64269"/>
            </a:avLst>
          </a:prstGeom>
          <a:solidFill>
            <a:srgbClr val="33CCCC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/>
            <a:r>
              <a:rPr lang="zh-CN" altLang="en-US" sz="2800" b="1">
                <a:solidFill>
                  <a:srgbClr val="0033CC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找出描写相应乐曲声的比喻句。</a:t>
            </a:r>
          </a:p>
        </p:txBody>
      </p:sp>
      <p:sp>
        <p:nvSpPr>
          <p:cNvPr id="40965" name="矩形 40964"/>
          <p:cNvSpPr/>
          <p:nvPr/>
        </p:nvSpPr>
        <p:spPr>
          <a:xfrm>
            <a:off x="0" y="0"/>
            <a:ext cx="4932363" cy="765175"/>
          </a:xfrm>
          <a:prstGeom prst="rect">
            <a:avLst/>
          </a:prstGeom>
          <a:solidFill>
            <a:srgbClr val="FFFF00"/>
          </a:solidFill>
          <a:ln w="57150" cap="flat" cmpd="sng">
            <a:solidFill>
              <a:srgbClr val="FF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fontAlgn="base"/>
            <a:r>
              <a:rPr lang="zh-CN" altLang="en-US" sz="3600" strike="noStrike" noProof="1">
                <a:solidFill>
                  <a:srgbClr val="CC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琵琶女演奏</a:t>
            </a:r>
            <a:endParaRPr lang="zh-CN" altLang="en-US" sz="3600" strike="noStrike" noProof="1">
              <a:solidFill>
                <a:srgbClr val="CC33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  <p:bldP spid="4096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标题 43009"/>
          <p:cNvSpPr>
            <a:spLocks noGrp="1" noRot="1"/>
          </p:cNvSpPr>
          <p:nvPr>
            <p:ph type="title"/>
          </p:nvPr>
        </p:nvSpPr>
        <p:spPr>
          <a:xfrm>
            <a:off x="250825" y="0"/>
            <a:ext cx="8229600" cy="1143000"/>
          </a:xfrm>
        </p:spPr>
        <p:txBody>
          <a:bodyPr anchor="ctr" anchorCtr="0"/>
          <a:lstStyle/>
          <a:p>
            <a:r>
              <a:rPr lang="zh-CN" altLang="en-US" sz="7200" b="1">
                <a:solidFill>
                  <a:srgbClr val="FF0000"/>
                </a:solidFill>
                <a:ea typeface="黑体" panose="02010609060101010101" pitchFamily="49" charset="-122"/>
              </a:rPr>
              <a:t>妙用比喻</a:t>
            </a:r>
          </a:p>
        </p:txBody>
      </p:sp>
      <p:sp>
        <p:nvSpPr>
          <p:cNvPr id="43011" name="内容占位符 43010"/>
          <p:cNvSpPr>
            <a:spLocks noGrp="1" noRot="1"/>
          </p:cNvSpPr>
          <p:nvPr>
            <p:ph idx="1"/>
          </p:nvPr>
        </p:nvSpPr>
        <p:spPr>
          <a:xfrm>
            <a:off x="395288" y="1125538"/>
            <a:ext cx="8229600" cy="4525962"/>
          </a:xfrm>
        </p:spPr>
        <p:txBody>
          <a:bodyPr anchor="t" anchorCtr="0"/>
          <a:lstStyle/>
          <a:p>
            <a:pPr>
              <a:buNone/>
            </a:pPr>
            <a:r>
              <a:rPr lang="en-US" altLang="zh-CN" b="1">
                <a:ea typeface="黑体" panose="02010609060101010101" pitchFamily="49" charset="-122"/>
              </a:rPr>
              <a:t>          </a:t>
            </a:r>
            <a:r>
              <a:rPr lang="zh-CN" altLang="en-US" b="1">
                <a:ea typeface="黑体" panose="02010609060101010101" pitchFamily="49" charset="-122"/>
              </a:rPr>
              <a:t>诗人运用一连串的</a:t>
            </a:r>
            <a:r>
              <a:rPr lang="zh-CN" altLang="en-US" b="1">
                <a:solidFill>
                  <a:srgbClr val="FF0000"/>
                </a:solidFill>
                <a:ea typeface="黑体" panose="02010609060101010101" pitchFamily="49" charset="-122"/>
              </a:rPr>
              <a:t>比喻</a:t>
            </a:r>
            <a:r>
              <a:rPr lang="zh-CN" altLang="en-US" b="1">
                <a:ea typeface="黑体" panose="02010609060101010101" pitchFamily="49" charset="-122"/>
              </a:rPr>
              <a:t>来写虚渺飘忽、过耳即逝的无形的音乐，用音强、音高、音色、节奏、旋律各不相同的十多种声音来比喻四根琴弦所发出的不同乐声，</a:t>
            </a:r>
            <a:r>
              <a:rPr lang="zh-CN" altLang="en-US"/>
              <a:t> </a:t>
            </a:r>
            <a:r>
              <a:rPr lang="zh-CN" altLang="en-US" b="1">
                <a:solidFill>
                  <a:srgbClr val="FF0000"/>
                </a:solidFill>
                <a:ea typeface="黑体" panose="02010609060101010101" pitchFamily="49" charset="-122"/>
              </a:rPr>
              <a:t>将抽象的音乐变为可感的形象</a:t>
            </a:r>
            <a:r>
              <a:rPr lang="zh-CN" altLang="en-US" b="1">
                <a:solidFill>
                  <a:srgbClr val="FF3300"/>
                </a:solidFill>
              </a:rPr>
              <a:t>，</a:t>
            </a:r>
            <a:r>
              <a:rPr lang="zh-CN" altLang="en-US" b="1">
                <a:solidFill>
                  <a:srgbClr val="FF0000"/>
                </a:solidFill>
                <a:ea typeface="黑体" panose="02010609060101010101" pitchFamily="49" charset="-122"/>
              </a:rPr>
              <a:t>使读者如闻其声，如见其形，不仅调动了读者的听觉和视觉，而且能激发读者的联想和想象。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4301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626" name="Picture 2" descr="YUQ000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1392238" cy="182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600200" y="127000"/>
            <a:ext cx="1731963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第二曲</a:t>
            </a:r>
          </a:p>
        </p:txBody>
      </p:sp>
      <p:sp>
        <p:nvSpPr>
          <p:cNvPr id="26628" name="Text Box 4"/>
          <p:cNvSpPr txBox="1"/>
          <p:nvPr/>
        </p:nvSpPr>
        <p:spPr>
          <a:xfrm>
            <a:off x="971550" y="1916113"/>
            <a:ext cx="125571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开始：</a:t>
            </a:r>
          </a:p>
        </p:txBody>
      </p:sp>
      <p:sp>
        <p:nvSpPr>
          <p:cNvPr id="22533" name="Text Box 5"/>
          <p:cNvSpPr txBox="1"/>
          <p:nvPr/>
        </p:nvSpPr>
        <p:spPr>
          <a:xfrm>
            <a:off x="1979613" y="1484313"/>
            <a:ext cx="23241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大弦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</a:rPr>
              <a:t>急雨</a:t>
            </a:r>
          </a:p>
        </p:txBody>
      </p:sp>
      <p:sp>
        <p:nvSpPr>
          <p:cNvPr id="22534" name="Text Box 6"/>
          <p:cNvSpPr txBox="1"/>
          <p:nvPr/>
        </p:nvSpPr>
        <p:spPr>
          <a:xfrm>
            <a:off x="1979613" y="2009775"/>
            <a:ext cx="23241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小弦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——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</a:rPr>
              <a:t>私语</a:t>
            </a:r>
          </a:p>
        </p:txBody>
      </p:sp>
      <p:sp>
        <p:nvSpPr>
          <p:cNvPr id="22535" name="Text Box 7"/>
          <p:cNvSpPr txBox="1"/>
          <p:nvPr/>
        </p:nvSpPr>
        <p:spPr>
          <a:xfrm>
            <a:off x="1979613" y="2441575"/>
            <a:ext cx="27717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错杂弹 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</a:rPr>
              <a:t>落玉盘</a:t>
            </a:r>
          </a:p>
        </p:txBody>
      </p:sp>
      <p:sp>
        <p:nvSpPr>
          <p:cNvPr id="22536" name="Text Box 8"/>
          <p:cNvSpPr txBox="1"/>
          <p:nvPr/>
        </p:nvSpPr>
        <p:spPr>
          <a:xfrm>
            <a:off x="1979613" y="2997200"/>
            <a:ext cx="161131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间关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滑</a:t>
            </a:r>
          </a:p>
        </p:txBody>
      </p:sp>
      <p:sp>
        <p:nvSpPr>
          <p:cNvPr id="22537" name="Text Box 9"/>
          <p:cNvSpPr txBox="1"/>
          <p:nvPr/>
        </p:nvSpPr>
        <p:spPr>
          <a:xfrm>
            <a:off x="3635375" y="2997200"/>
            <a:ext cx="161131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幽咽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难</a:t>
            </a:r>
          </a:p>
        </p:txBody>
      </p:sp>
      <p:sp>
        <p:nvSpPr>
          <p:cNvPr id="22538" name="Text Box 10"/>
          <p:cNvSpPr txBox="1"/>
          <p:nvPr/>
        </p:nvSpPr>
        <p:spPr>
          <a:xfrm>
            <a:off x="1979613" y="3500438"/>
            <a:ext cx="1611312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冷涩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绝</a:t>
            </a:r>
          </a:p>
        </p:txBody>
      </p:sp>
      <p:sp>
        <p:nvSpPr>
          <p:cNvPr id="22539" name="Text Box 11"/>
          <p:cNvSpPr txBox="1"/>
          <p:nvPr/>
        </p:nvSpPr>
        <p:spPr>
          <a:xfrm>
            <a:off x="3635375" y="3500438"/>
            <a:ext cx="161131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不通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</a:rPr>
              <a:t>歇</a:t>
            </a:r>
          </a:p>
        </p:txBody>
      </p:sp>
      <p:sp>
        <p:nvSpPr>
          <p:cNvPr id="22540" name="Text Box 12"/>
          <p:cNvSpPr txBox="1"/>
          <p:nvPr/>
        </p:nvSpPr>
        <p:spPr>
          <a:xfrm>
            <a:off x="1979613" y="4149725"/>
            <a:ext cx="1789112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银瓶 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—</a:t>
            </a:r>
            <a:r>
              <a:rPr lang="en-US" altLang="zh-CN" sz="2800" b="1">
                <a:solidFill>
                  <a:srgbClr val="0000CC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</a:rPr>
              <a:t>迸</a:t>
            </a:r>
          </a:p>
        </p:txBody>
      </p:sp>
      <p:sp>
        <p:nvSpPr>
          <p:cNvPr id="22541" name="Text Box 13"/>
          <p:cNvSpPr txBox="1"/>
          <p:nvPr/>
        </p:nvSpPr>
        <p:spPr>
          <a:xfrm>
            <a:off x="3708400" y="4149725"/>
            <a:ext cx="161131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铁骑</a:t>
            </a:r>
            <a:r>
              <a:rPr lang="en-US" altLang="zh-CN" sz="2800" b="1">
                <a:solidFill>
                  <a:srgbClr val="FF3300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</a:rPr>
              <a:t>鸣</a:t>
            </a:r>
          </a:p>
        </p:txBody>
      </p:sp>
      <p:sp>
        <p:nvSpPr>
          <p:cNvPr id="22542" name="Text Box 14"/>
          <p:cNvSpPr txBox="1"/>
          <p:nvPr/>
        </p:nvSpPr>
        <p:spPr>
          <a:xfrm>
            <a:off x="1979613" y="4797425"/>
            <a:ext cx="280987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收拨  划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—</a:t>
            </a:r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</a:rPr>
              <a:t>如裂帛</a:t>
            </a:r>
          </a:p>
        </p:txBody>
      </p:sp>
      <p:sp>
        <p:nvSpPr>
          <p:cNvPr id="26639" name="Text Box 15"/>
          <p:cNvSpPr txBox="1"/>
          <p:nvPr/>
        </p:nvSpPr>
        <p:spPr>
          <a:xfrm>
            <a:off x="971550" y="3213100"/>
            <a:ext cx="125571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发展：</a:t>
            </a:r>
          </a:p>
        </p:txBody>
      </p:sp>
      <p:sp>
        <p:nvSpPr>
          <p:cNvPr id="26640" name="Text Box 16"/>
          <p:cNvSpPr txBox="1"/>
          <p:nvPr/>
        </p:nvSpPr>
        <p:spPr>
          <a:xfrm>
            <a:off x="971550" y="4076700"/>
            <a:ext cx="125571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高潮：</a:t>
            </a:r>
          </a:p>
        </p:txBody>
      </p:sp>
      <p:sp>
        <p:nvSpPr>
          <p:cNvPr id="26641" name="Text Box 17"/>
          <p:cNvSpPr txBox="1"/>
          <p:nvPr/>
        </p:nvSpPr>
        <p:spPr>
          <a:xfrm>
            <a:off x="86995" y="2286000"/>
            <a:ext cx="675005" cy="335788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《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霓裳</a:t>
            </a: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》《</a:t>
            </a:r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六幺</a:t>
            </a:r>
            <a:r>
              <a:rPr lang="en-US" altLang="zh-CN" sz="3200" b="1">
                <a:solidFill>
                  <a:srgbClr val="FF3300"/>
                </a:solidFill>
                <a:latin typeface="Times New Roman" panose="02020603050405020304" pitchFamily="18" charset="0"/>
              </a:rPr>
              <a:t>》</a:t>
            </a:r>
          </a:p>
        </p:txBody>
      </p:sp>
      <p:sp>
        <p:nvSpPr>
          <p:cNvPr id="26642" name="Text Box 18"/>
          <p:cNvSpPr txBox="1"/>
          <p:nvPr/>
        </p:nvSpPr>
        <p:spPr>
          <a:xfrm>
            <a:off x="2411413" y="981075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过程</a:t>
            </a:r>
          </a:p>
        </p:txBody>
      </p:sp>
      <p:sp>
        <p:nvSpPr>
          <p:cNvPr id="26643" name="Text Box 19"/>
          <p:cNvSpPr txBox="1"/>
          <p:nvPr/>
        </p:nvSpPr>
        <p:spPr>
          <a:xfrm>
            <a:off x="5795963" y="85566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特点</a:t>
            </a:r>
          </a:p>
        </p:txBody>
      </p:sp>
      <p:sp>
        <p:nvSpPr>
          <p:cNvPr id="26644" name="Text Box 20"/>
          <p:cNvSpPr txBox="1"/>
          <p:nvPr/>
        </p:nvSpPr>
        <p:spPr>
          <a:xfrm>
            <a:off x="7451725" y="83661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方法</a:t>
            </a:r>
          </a:p>
        </p:txBody>
      </p:sp>
      <p:sp>
        <p:nvSpPr>
          <p:cNvPr id="26645" name="AutoShape 21"/>
          <p:cNvSpPr/>
          <p:nvPr/>
        </p:nvSpPr>
        <p:spPr>
          <a:xfrm>
            <a:off x="838200" y="1752600"/>
            <a:ext cx="304800" cy="4343400"/>
          </a:xfrm>
          <a:prstGeom prst="leftBrace">
            <a:avLst>
              <a:gd name="adj1" fmla="val 118750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46" name="Text Box 22"/>
          <p:cNvSpPr txBox="1"/>
          <p:nvPr/>
        </p:nvSpPr>
        <p:spPr>
          <a:xfrm>
            <a:off x="971550" y="4724400"/>
            <a:ext cx="1255713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结束：</a:t>
            </a:r>
          </a:p>
        </p:txBody>
      </p:sp>
      <p:sp>
        <p:nvSpPr>
          <p:cNvPr id="22551" name="Text Box 23"/>
          <p:cNvSpPr txBox="1"/>
          <p:nvPr/>
        </p:nvSpPr>
        <p:spPr>
          <a:xfrm>
            <a:off x="5435600" y="150495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浊杂粗重</a:t>
            </a:r>
          </a:p>
        </p:txBody>
      </p:sp>
      <p:sp>
        <p:nvSpPr>
          <p:cNvPr id="22552" name="Text Box 24"/>
          <p:cNvSpPr txBox="1"/>
          <p:nvPr/>
        </p:nvSpPr>
        <p:spPr>
          <a:xfrm>
            <a:off x="5435600" y="2008188"/>
            <a:ext cx="1627188" cy="5238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轻细急促</a:t>
            </a:r>
          </a:p>
        </p:txBody>
      </p:sp>
      <p:sp>
        <p:nvSpPr>
          <p:cNvPr id="22553" name="Text Box 25"/>
          <p:cNvSpPr txBox="1"/>
          <p:nvPr/>
        </p:nvSpPr>
        <p:spPr>
          <a:xfrm>
            <a:off x="5435600" y="243998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清脆圆润</a:t>
            </a:r>
          </a:p>
        </p:txBody>
      </p:sp>
      <p:sp>
        <p:nvSpPr>
          <p:cNvPr id="22554" name="Text Box 26"/>
          <p:cNvSpPr txBox="1"/>
          <p:nvPr/>
        </p:nvSpPr>
        <p:spPr>
          <a:xfrm>
            <a:off x="5435600" y="29972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婉转不畅</a:t>
            </a:r>
          </a:p>
        </p:txBody>
      </p:sp>
      <p:sp>
        <p:nvSpPr>
          <p:cNvPr id="22555" name="Text Box 27"/>
          <p:cNvSpPr txBox="1"/>
          <p:nvPr/>
        </p:nvSpPr>
        <p:spPr>
          <a:xfrm>
            <a:off x="5435600" y="3500438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声弦暂歇</a:t>
            </a:r>
          </a:p>
        </p:txBody>
      </p:sp>
      <p:sp>
        <p:nvSpPr>
          <p:cNvPr id="22556" name="Text Box 28"/>
          <p:cNvSpPr txBox="1"/>
          <p:nvPr/>
        </p:nvSpPr>
        <p:spPr>
          <a:xfrm>
            <a:off x="5508625" y="414972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雄浑激昂</a:t>
            </a:r>
          </a:p>
        </p:txBody>
      </p:sp>
      <p:sp>
        <p:nvSpPr>
          <p:cNvPr id="22557" name="Text Box 29"/>
          <p:cNvSpPr txBox="1"/>
          <p:nvPr/>
        </p:nvSpPr>
        <p:spPr>
          <a:xfrm>
            <a:off x="5508625" y="47244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清脆尖利</a:t>
            </a:r>
          </a:p>
        </p:txBody>
      </p:sp>
      <p:sp>
        <p:nvSpPr>
          <p:cNvPr id="22558" name="Text Box 30"/>
          <p:cNvSpPr txBox="1"/>
          <p:nvPr/>
        </p:nvSpPr>
        <p:spPr>
          <a:xfrm>
            <a:off x="7235825" y="1484313"/>
            <a:ext cx="19081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以议评声</a:t>
            </a:r>
          </a:p>
        </p:txBody>
      </p:sp>
      <p:sp>
        <p:nvSpPr>
          <p:cNvPr id="22559" name="Text Box 31"/>
          <p:cNvSpPr txBox="1"/>
          <p:nvPr/>
        </p:nvSpPr>
        <p:spPr>
          <a:xfrm>
            <a:off x="7164388" y="1916113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以喻摹声</a:t>
            </a:r>
          </a:p>
        </p:txBody>
      </p:sp>
      <p:sp>
        <p:nvSpPr>
          <p:cNvPr id="22560" name="Text Box 32"/>
          <p:cNvSpPr txBox="1"/>
          <p:nvPr/>
        </p:nvSpPr>
        <p:spPr>
          <a:xfrm>
            <a:off x="7235825" y="2420938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以形绘声</a:t>
            </a:r>
          </a:p>
        </p:txBody>
      </p:sp>
      <p:sp>
        <p:nvSpPr>
          <p:cNvPr id="22561" name="Text Box 33"/>
          <p:cNvSpPr txBox="1"/>
          <p:nvPr/>
        </p:nvSpPr>
        <p:spPr>
          <a:xfrm>
            <a:off x="7164388" y="53006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以人衬声</a:t>
            </a:r>
          </a:p>
        </p:txBody>
      </p:sp>
      <p:sp>
        <p:nvSpPr>
          <p:cNvPr id="22562" name="Text Box 34"/>
          <p:cNvSpPr txBox="1"/>
          <p:nvPr/>
        </p:nvSpPr>
        <p:spPr>
          <a:xfrm>
            <a:off x="7164388" y="5661025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以景托声</a:t>
            </a:r>
          </a:p>
        </p:txBody>
      </p:sp>
      <p:sp>
        <p:nvSpPr>
          <p:cNvPr id="22563" name="AutoShape 35"/>
          <p:cNvSpPr/>
          <p:nvPr/>
        </p:nvSpPr>
        <p:spPr>
          <a:xfrm>
            <a:off x="7235825" y="1557338"/>
            <a:ext cx="1512888" cy="2159000"/>
          </a:xfrm>
          <a:prstGeom prst="downArrowCallout">
            <a:avLst>
              <a:gd name="adj1" fmla="val 25000"/>
              <a:gd name="adj2" fmla="val 25000"/>
              <a:gd name="adj3" fmla="val 23784"/>
              <a:gd name="adj4" fmla="val 66667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64" name="AutoShape 36"/>
          <p:cNvSpPr/>
          <p:nvPr/>
        </p:nvSpPr>
        <p:spPr>
          <a:xfrm>
            <a:off x="7235825" y="4797425"/>
            <a:ext cx="1439863" cy="1447800"/>
          </a:xfrm>
          <a:prstGeom prst="upArrowCallout">
            <a:avLst>
              <a:gd name="adj1" fmla="val 25000"/>
              <a:gd name="adj2" fmla="val 25000"/>
              <a:gd name="adj3" fmla="val 16758"/>
              <a:gd name="adj4" fmla="val 66667"/>
            </a:avLst>
          </a:prstGeom>
          <a:noFill/>
          <a:ln w="9525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65" name="Text Box 37"/>
          <p:cNvSpPr txBox="1"/>
          <p:nvPr/>
        </p:nvSpPr>
        <p:spPr>
          <a:xfrm>
            <a:off x="7451725" y="3716338"/>
            <a:ext cx="895350" cy="519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华文行楷" pitchFamily="2" charset="-122"/>
              </a:rPr>
              <a:t>直写</a:t>
            </a:r>
          </a:p>
        </p:txBody>
      </p:sp>
      <p:sp>
        <p:nvSpPr>
          <p:cNvPr id="22566" name="Text Box 38"/>
          <p:cNvSpPr txBox="1"/>
          <p:nvPr/>
        </p:nvSpPr>
        <p:spPr>
          <a:xfrm>
            <a:off x="7451725" y="4292600"/>
            <a:ext cx="895350" cy="519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华文行楷" pitchFamily="2" charset="-122"/>
              </a:rPr>
              <a:t>间写</a:t>
            </a:r>
          </a:p>
        </p:txBody>
      </p:sp>
      <p:sp>
        <p:nvSpPr>
          <p:cNvPr id="22567" name="Rectangle 39"/>
          <p:cNvSpPr/>
          <p:nvPr/>
        </p:nvSpPr>
        <p:spPr>
          <a:xfrm>
            <a:off x="7164388" y="1484313"/>
            <a:ext cx="1600200" cy="510540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68" name="Text Box 40"/>
          <p:cNvSpPr txBox="1"/>
          <p:nvPr/>
        </p:nvSpPr>
        <p:spPr>
          <a:xfrm>
            <a:off x="4581525" y="168275"/>
            <a:ext cx="3876675" cy="650875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雄浑、激昂、大气</a:t>
            </a:r>
          </a:p>
        </p:txBody>
      </p:sp>
      <p:sp>
        <p:nvSpPr>
          <p:cNvPr id="22569" name="AutoShape 41"/>
          <p:cNvSpPr/>
          <p:nvPr/>
        </p:nvSpPr>
        <p:spPr>
          <a:xfrm>
            <a:off x="3581400" y="228600"/>
            <a:ext cx="685800" cy="533400"/>
          </a:xfrm>
          <a:prstGeom prst="rightArrow">
            <a:avLst>
              <a:gd name="adj1" fmla="val 50000"/>
              <a:gd name="adj2" fmla="val 32142"/>
            </a:avLst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70" name="Text Box 42"/>
          <p:cNvSpPr txBox="1"/>
          <p:nvPr/>
        </p:nvSpPr>
        <p:spPr>
          <a:xfrm>
            <a:off x="6248400" y="35814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 lang="zh-CN" altLang="zh-CN" sz="2400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71" name="Text Box 43"/>
          <p:cNvSpPr txBox="1">
            <a:spLocks noChangeArrowheads="1"/>
          </p:cNvSpPr>
          <p:nvPr/>
        </p:nvSpPr>
        <p:spPr bwMode="auto">
          <a:xfrm>
            <a:off x="971550" y="5949950"/>
            <a:ext cx="6256338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点评：泼墨如水、气势恢弘、不同凡响</a:t>
            </a:r>
          </a:p>
        </p:txBody>
      </p:sp>
      <p:sp>
        <p:nvSpPr>
          <p:cNvPr id="26668" name="Rectangle 44"/>
          <p:cNvSpPr/>
          <p:nvPr/>
        </p:nvSpPr>
        <p:spPr>
          <a:xfrm>
            <a:off x="1908175" y="5373688"/>
            <a:ext cx="2416175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FF3300"/>
                </a:solidFill>
                <a:latin typeface="Times New Roman" panose="02020603050405020304" pitchFamily="18" charset="0"/>
              </a:rPr>
              <a:t>悄无言 秋月白</a:t>
            </a:r>
          </a:p>
        </p:txBody>
      </p:sp>
      <p:sp>
        <p:nvSpPr>
          <p:cNvPr id="26669" name="Rectangle 45"/>
          <p:cNvSpPr/>
          <p:nvPr/>
        </p:nvSpPr>
        <p:spPr>
          <a:xfrm>
            <a:off x="3995738" y="5373688"/>
            <a:ext cx="345757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戛然而止 余音绕梁</a:t>
            </a:r>
          </a:p>
        </p:txBody>
      </p:sp>
      <p:sp>
        <p:nvSpPr>
          <p:cNvPr id="26670" name="Rectangle 46"/>
          <p:cNvSpPr/>
          <p:nvPr/>
        </p:nvSpPr>
        <p:spPr>
          <a:xfrm>
            <a:off x="971550" y="5373688"/>
            <a:ext cx="1255713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800" b="1">
                <a:solidFill>
                  <a:srgbClr val="FF00FF"/>
                </a:solidFill>
                <a:latin typeface="Times New Roman" panose="02020603050405020304" pitchFamily="18" charset="0"/>
              </a:rPr>
              <a:t>尾声：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87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1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1" dur="500"/>
                                        <p:tgtEl>
                                          <p:spTgt spid="225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225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0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9" dur="5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4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9" dur="5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4" dur="5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/>
      <p:bldP spid="22536" grpId="0"/>
      <p:bldP spid="22537" grpId="0"/>
      <p:bldP spid="22538" grpId="0"/>
      <p:bldP spid="22539" grpId="0"/>
      <p:bldP spid="22540" grpId="0"/>
      <p:bldP spid="22541" grpId="0"/>
      <p:bldP spid="22542" grpId="0"/>
      <p:bldP spid="22551" grpId="0"/>
      <p:bldP spid="22552" grpId="0"/>
      <p:bldP spid="22553" grpId="0"/>
      <p:bldP spid="22554" grpId="0"/>
      <p:bldP spid="22555" grpId="0"/>
      <p:bldP spid="22556" grpId="0"/>
      <p:bldP spid="22557" grpId="0"/>
      <p:bldP spid="22558" grpId="0"/>
      <p:bldP spid="22559" grpId="0"/>
      <p:bldP spid="22560" grpId="0"/>
      <p:bldP spid="22561" grpId="0"/>
      <p:bldP spid="22562" grpId="0"/>
      <p:bldP spid="22563" grpId="0"/>
      <p:bldP spid="22564" grpId="0"/>
      <p:bldP spid="22565" grpId="0"/>
      <p:bldP spid="22566" grpId="0"/>
      <p:bldP spid="22567" grpId="0"/>
      <p:bldP spid="22568" grpId="0"/>
      <p:bldP spid="22569" grpId="0"/>
      <p:bldP spid="22570" grpId="0"/>
      <p:bldP spid="2257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5170" name="Text Box 2"/>
          <p:cNvSpPr txBox="1"/>
          <p:nvPr/>
        </p:nvSpPr>
        <p:spPr>
          <a:xfrm>
            <a:off x="-541337" y="1125538"/>
            <a:ext cx="3960812" cy="2163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latin typeface="Arial" panose="020b0604020202020204" pitchFamily="34" charset="0"/>
              </a:rPr>
              <a:t>              </a:t>
            </a:r>
            <a:r>
              <a:rPr lang="en-US" altLang="zh-CN" sz="3200">
                <a:latin typeface="Arial" panose="020b0604020202020204" pitchFamily="34" charset="0"/>
              </a:rPr>
              <a:t>  </a:t>
            </a:r>
            <a:endParaRPr lang="en-US" altLang="zh-CN" sz="3200" b="1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40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旋律</a:t>
            </a:r>
          </a:p>
          <a:p>
            <a:endParaRPr lang="zh-CN" altLang="en-US" sz="3200" b="1">
              <a:solidFill>
                <a:srgbClr val="00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3200" b="1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5171" name="Line 3"/>
          <p:cNvSpPr/>
          <p:nvPr/>
        </p:nvSpPr>
        <p:spPr>
          <a:xfrm>
            <a:off x="1258888" y="2565400"/>
            <a:ext cx="12969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5172" name="Line 4"/>
          <p:cNvSpPr/>
          <p:nvPr/>
        </p:nvSpPr>
        <p:spPr>
          <a:xfrm>
            <a:off x="2484438" y="2565400"/>
            <a:ext cx="503237" cy="115093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5173" name="Text Box 5"/>
          <p:cNvSpPr txBox="1"/>
          <p:nvPr/>
        </p:nvSpPr>
        <p:spPr>
          <a:xfrm>
            <a:off x="2051050" y="3789363"/>
            <a:ext cx="2735263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</a:rPr>
              <a:t>   </a:t>
            </a:r>
            <a:r>
              <a:rPr lang="zh-CN" altLang="en-US" sz="3200" b="1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幽咽凝绝</a:t>
            </a:r>
          </a:p>
          <a:p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5174" name="Text Box 6"/>
          <p:cNvSpPr txBox="1"/>
          <p:nvPr/>
        </p:nvSpPr>
        <p:spPr>
          <a:xfrm>
            <a:off x="5219700" y="836613"/>
            <a:ext cx="24479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铁骑突出</a:t>
            </a:r>
          </a:p>
          <a:p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</p:txBody>
      </p:sp>
      <p:sp>
        <p:nvSpPr>
          <p:cNvPr id="135175" name="Line 7"/>
          <p:cNvSpPr/>
          <p:nvPr/>
        </p:nvSpPr>
        <p:spPr>
          <a:xfrm flipV="1">
            <a:off x="3059113" y="1700213"/>
            <a:ext cx="2232025" cy="20161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135176" name="Text Box 8"/>
          <p:cNvSpPr txBox="1"/>
          <p:nvPr/>
        </p:nvSpPr>
        <p:spPr>
          <a:xfrm>
            <a:off x="6084888" y="4365625"/>
            <a:ext cx="2303462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Arial" panose="020b0604020202020204" pitchFamily="34" charset="0"/>
              </a:rPr>
              <a:t>   </a:t>
            </a:r>
            <a:r>
              <a:rPr lang="zh-CN" altLang="en-US" sz="32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曲终裂帛</a:t>
            </a:r>
          </a:p>
          <a:p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35177" name="Line 9"/>
          <p:cNvSpPr/>
          <p:nvPr/>
        </p:nvSpPr>
        <p:spPr>
          <a:xfrm>
            <a:off x="5292725" y="1700213"/>
            <a:ext cx="2303463" cy="2663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/>
          </a:p>
        </p:txBody>
      </p:sp>
      <p:sp>
        <p:nvSpPr>
          <p:cNvPr id="27658" name="Text Box 10"/>
          <p:cNvSpPr txBox="1"/>
          <p:nvPr/>
        </p:nvSpPr>
        <p:spPr>
          <a:xfrm>
            <a:off x="468313" y="0"/>
            <a:ext cx="867568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latin typeface="Arial" panose="020b0604020202020204" pitchFamily="34" charset="0"/>
                <a:ea typeface="黑体" panose="02010609060101010101" pitchFamily="49" charset="-122"/>
              </a:rPr>
              <a:t>琵琶女的情绪变化（以</a:t>
            </a:r>
            <a:r>
              <a:rPr lang="zh-CN" altLang="en-US" sz="4400" b="1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声</a:t>
            </a:r>
            <a:r>
              <a:rPr lang="zh-CN" altLang="en-US" sz="4400" b="1">
                <a:latin typeface="Arial" panose="020b0604020202020204" pitchFamily="34" charset="0"/>
                <a:ea typeface="黑体" panose="02010609060101010101" pitchFamily="49" charset="-122"/>
              </a:rPr>
              <a:t>传</a:t>
            </a:r>
            <a:r>
              <a:rPr lang="zh-CN" altLang="en-US" sz="44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情</a:t>
            </a:r>
            <a:r>
              <a:rPr lang="zh-CN" altLang="en-US" sz="4400" b="1">
                <a:latin typeface="Arial" panose="020b0604020202020204" pitchFamily="34" charset="0"/>
                <a:ea typeface="黑体" panose="02010609060101010101" pitchFamily="49" charset="-122"/>
              </a:rPr>
              <a:t>）：</a:t>
            </a:r>
          </a:p>
        </p:txBody>
      </p:sp>
      <p:sp>
        <p:nvSpPr>
          <p:cNvPr id="135179" name="Text Box 11"/>
          <p:cNvSpPr txBox="1"/>
          <p:nvPr/>
        </p:nvSpPr>
        <p:spPr>
          <a:xfrm>
            <a:off x="1331913" y="1412875"/>
            <a:ext cx="2519362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00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珠落玉盘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endParaRPr lang="en-US" altLang="zh-CN" sz="3200" b="1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5180" name="Text Box 12"/>
          <p:cNvSpPr txBox="1"/>
          <p:nvPr/>
        </p:nvSpPr>
        <p:spPr>
          <a:xfrm>
            <a:off x="1258888" y="1989138"/>
            <a:ext cx="24479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[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急切愉悦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]</a:t>
            </a:r>
          </a:p>
        </p:txBody>
      </p:sp>
      <p:sp>
        <p:nvSpPr>
          <p:cNvPr id="135181" name="Text Box 13"/>
          <p:cNvSpPr txBox="1"/>
          <p:nvPr/>
        </p:nvSpPr>
        <p:spPr>
          <a:xfrm>
            <a:off x="2195513" y="4508500"/>
            <a:ext cx="26654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〔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低沉抑郁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〕</a:t>
            </a:r>
          </a:p>
        </p:txBody>
      </p:sp>
      <p:sp>
        <p:nvSpPr>
          <p:cNvPr id="135182" name="Text Box 14"/>
          <p:cNvSpPr txBox="1"/>
          <p:nvPr/>
        </p:nvSpPr>
        <p:spPr>
          <a:xfrm>
            <a:off x="5219700" y="1412875"/>
            <a:ext cx="252095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〔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激愤难平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〕</a:t>
            </a:r>
          </a:p>
        </p:txBody>
      </p:sp>
      <p:sp>
        <p:nvSpPr>
          <p:cNvPr id="135183" name="Text Box 15"/>
          <p:cNvSpPr txBox="1"/>
          <p:nvPr/>
        </p:nvSpPr>
        <p:spPr>
          <a:xfrm>
            <a:off x="6227763" y="5084763"/>
            <a:ext cx="2376487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〔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撕心裂肺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〕</a:t>
            </a:r>
          </a:p>
        </p:txBody>
      </p:sp>
      <p:sp>
        <p:nvSpPr>
          <p:cNvPr id="135184" name="Text Box 16"/>
          <p:cNvSpPr txBox="1"/>
          <p:nvPr/>
        </p:nvSpPr>
        <p:spPr>
          <a:xfrm>
            <a:off x="0" y="2781300"/>
            <a:ext cx="1258888" cy="992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[</a:t>
            </a:r>
            <a:r>
              <a:rPr lang="zh-CN" altLang="en-US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情绪</a:t>
            </a:r>
            <a:r>
              <a:rPr lang="en-US" altLang="zh-CN"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]</a:t>
            </a:r>
          </a:p>
          <a:p>
            <a:pPr>
              <a:spcBef>
                <a:spcPct val="50000"/>
              </a:spcBef>
            </a:pPr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5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5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5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5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35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5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35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3" grpId="0"/>
      <p:bldP spid="135174" grpId="0"/>
      <p:bldP spid="135176" grpId="0"/>
      <p:bldP spid="135179" grpId="0"/>
      <p:bldP spid="135180" grpId="0"/>
      <p:bldP spid="135181" grpId="0"/>
      <p:bldP spid="135182" grpId="0"/>
      <p:bldP spid="135183" grpId="0"/>
      <p:bldP spid="13518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8077200" y="2971800"/>
          <a:ext cx="1066800" cy="38862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r:id="rId3" imgW="789940" imgH="2286635" progId="MS_ClipArt_Gallery.2">
                  <p:embed/>
                </p:oleObj>
              </mc:Choice>
              <mc:Fallback>
                <p:oleObj r:id="rId3" imgW="789940" imgH="2286635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77200" y="2971800"/>
                        <a:ext cx="1066800" cy="3886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304800" y="1524000"/>
            <a:ext cx="5105400" cy="50212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itchFamily="2" charset="-122"/>
                <a:cs typeface="+mn-cs"/>
              </a:rPr>
              <a:t>转轴拨弦三两声，未成曲调先有情。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itchFamily="2" charset="-122"/>
                <a:cs typeface="+mn-cs"/>
              </a:rPr>
              <a:t>弦弦掩抑声声思，似诉平生不得意。低眉信手续续弹，说尽心中无限事。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itchFamily="2" charset="-122"/>
                <a:cs typeface="+mn-cs"/>
              </a:rPr>
              <a:t>轻拢慢捻抹复挑，初为霓裳后六幺。大弦嘈嘈如急雨，小弦切切如私语。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itchFamily="2" charset="-122"/>
                <a:cs typeface="+mn-cs"/>
              </a:rPr>
              <a:t>嘈嘈切切错杂弹，大珠小珠落玉盘。间关莺语花底滑，幽咽泉流冰下难。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itchFamily="2" charset="-122"/>
                <a:cs typeface="+mn-cs"/>
              </a:rPr>
              <a:t>冰泉冷涩弦凝绝，凝绝不通声暂歇。别有幽愁暗恨生，此时无声胜有声。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华文中宋" pitchFamily="2" charset="-122"/>
                <a:cs typeface="+mn-cs"/>
              </a:rPr>
              <a:t>银瓶乍破水浆迸，铁骑突出刀枪鸣。曲终收拨当心画，四弦一声如裂帛。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0" y="609600"/>
            <a:ext cx="8686800" cy="7016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此曲中运用那些手法来写音乐？</a:t>
            </a:r>
          </a:p>
        </p:txBody>
      </p:sp>
      <p:grpSp>
        <p:nvGrpSpPr>
          <p:cNvPr id="2" name="Group 5"/>
          <p:cNvGrpSpPr/>
          <p:nvPr/>
        </p:nvGrpSpPr>
        <p:grpSpPr>
          <a:xfrm>
            <a:off x="381000" y="3810000"/>
            <a:ext cx="4648200" cy="2743200"/>
            <a:chOff x="240" y="2400"/>
            <a:chExt cx="2928" cy="1728"/>
          </a:xfrm>
        </p:grpSpPr>
        <p:sp>
          <p:nvSpPr>
            <p:cNvPr id="4112" name="Line 6"/>
            <p:cNvSpPr/>
            <p:nvPr/>
          </p:nvSpPr>
          <p:spPr>
            <a:xfrm>
              <a:off x="1056" y="2400"/>
              <a:ext cx="5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113" name="Line 7"/>
            <p:cNvSpPr/>
            <p:nvPr/>
          </p:nvSpPr>
          <p:spPr>
            <a:xfrm>
              <a:off x="2544" y="2400"/>
              <a:ext cx="5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114" name="Line 8"/>
            <p:cNvSpPr/>
            <p:nvPr/>
          </p:nvSpPr>
          <p:spPr>
            <a:xfrm>
              <a:off x="240" y="2976"/>
              <a:ext cx="29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115" name="Line 9"/>
            <p:cNvSpPr/>
            <p:nvPr/>
          </p:nvSpPr>
          <p:spPr>
            <a:xfrm>
              <a:off x="1776" y="2736"/>
              <a:ext cx="1344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116" name="Line 10"/>
            <p:cNvSpPr/>
            <p:nvPr/>
          </p:nvSpPr>
          <p:spPr>
            <a:xfrm>
              <a:off x="240" y="3888"/>
              <a:ext cx="29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4117" name="Line 11"/>
            <p:cNvSpPr/>
            <p:nvPr/>
          </p:nvSpPr>
          <p:spPr>
            <a:xfrm>
              <a:off x="2544" y="4128"/>
              <a:ext cx="528" cy="0"/>
            </a:xfrm>
            <a:prstGeom prst="line">
              <a:avLst/>
            </a:prstGeom>
            <a:ln w="38100" cap="flat" cmpd="sng">
              <a:solidFill>
                <a:srgbClr val="FF00FF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/>
            </a:p>
          </p:txBody>
        </p:sp>
      </p:grpSp>
      <p:sp>
        <p:nvSpPr>
          <p:cNvPr id="72716" name="Text Box 12"/>
          <p:cNvSpPr txBox="1">
            <a:spLocks noChangeArrowheads="1"/>
          </p:cNvSpPr>
          <p:nvPr/>
        </p:nvSpPr>
        <p:spPr bwMode="auto">
          <a:xfrm>
            <a:off x="5241925" y="2197100"/>
            <a:ext cx="2954338" cy="469900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一：大量运用比喻。</a:t>
            </a:r>
          </a:p>
        </p:txBody>
      </p:sp>
      <p:sp>
        <p:nvSpPr>
          <p:cNvPr id="72717" name="Text Box 13"/>
          <p:cNvSpPr txBox="1">
            <a:spLocks noChangeArrowheads="1"/>
          </p:cNvSpPr>
          <p:nvPr/>
        </p:nvSpPr>
        <p:spPr bwMode="auto">
          <a:xfrm>
            <a:off x="5257800" y="3429000"/>
            <a:ext cx="1422400" cy="469900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二：叠词</a:t>
            </a:r>
          </a:p>
        </p:txBody>
      </p:sp>
      <p:sp>
        <p:nvSpPr>
          <p:cNvPr id="72718" name="Text Box 14"/>
          <p:cNvSpPr txBox="1">
            <a:spLocks noChangeArrowheads="1"/>
          </p:cNvSpPr>
          <p:nvPr/>
        </p:nvSpPr>
        <p:spPr bwMode="auto">
          <a:xfrm>
            <a:off x="5257800" y="4572000"/>
            <a:ext cx="2743200" cy="835025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三：叙议结合，曲中带情， 妙语点睛。</a:t>
            </a:r>
          </a:p>
        </p:txBody>
      </p:sp>
      <p:grpSp>
        <p:nvGrpSpPr>
          <p:cNvPr id="3" name="Group 15"/>
          <p:cNvGrpSpPr/>
          <p:nvPr/>
        </p:nvGrpSpPr>
        <p:grpSpPr>
          <a:xfrm>
            <a:off x="381000" y="3352800"/>
            <a:ext cx="3657600" cy="990600"/>
            <a:chOff x="240" y="2112"/>
            <a:chExt cx="2304" cy="624"/>
          </a:xfrm>
        </p:grpSpPr>
        <p:sp>
          <p:nvSpPr>
            <p:cNvPr id="4109" name="Oval 16"/>
            <p:cNvSpPr/>
            <p:nvPr/>
          </p:nvSpPr>
          <p:spPr>
            <a:xfrm>
              <a:off x="624" y="2112"/>
              <a:ext cx="432" cy="288"/>
            </a:xfrm>
            <a:prstGeom prst="ellipse">
              <a:avLst/>
            </a:prstGeom>
            <a:noFill/>
            <a:ln w="28575" cap="flat" cmpd="sng">
              <a:solidFill>
                <a:srgbClr val="990000"/>
              </a:solidFill>
              <a:prstDash val="solid"/>
              <a:headEnd type="none" w="sm" len="sm"/>
              <a:tailEnd type="none" w="sm" len="sm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110" name="Oval 17"/>
            <p:cNvSpPr/>
            <p:nvPr/>
          </p:nvSpPr>
          <p:spPr>
            <a:xfrm>
              <a:off x="2112" y="2112"/>
              <a:ext cx="432" cy="288"/>
            </a:xfrm>
            <a:prstGeom prst="ellipse">
              <a:avLst/>
            </a:prstGeom>
            <a:noFill/>
            <a:ln w="28575" cap="flat" cmpd="sng">
              <a:solidFill>
                <a:srgbClr val="990000"/>
              </a:solidFill>
              <a:prstDash val="solid"/>
              <a:headEnd type="none" w="sm" len="sm"/>
              <a:tailEnd type="none" w="sm" len="sm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4111" name="Oval 18"/>
            <p:cNvSpPr/>
            <p:nvPr/>
          </p:nvSpPr>
          <p:spPr>
            <a:xfrm>
              <a:off x="240" y="2448"/>
              <a:ext cx="816" cy="288"/>
            </a:xfrm>
            <a:prstGeom prst="ellipse">
              <a:avLst/>
            </a:prstGeom>
            <a:noFill/>
            <a:ln w="28575" cap="flat" cmpd="sng">
              <a:solidFill>
                <a:srgbClr val="990000"/>
              </a:solidFill>
              <a:prstDash val="solid"/>
              <a:headEnd type="none" w="sm" len="sm"/>
              <a:tailEnd type="none" w="sm" len="sm"/>
            </a:ln>
          </p:spPr>
          <p:txBody>
            <a:bodyPr wrap="none" anchor="ctr" anchorCtr="0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72723" name="Rectangle 19"/>
          <p:cNvSpPr/>
          <p:nvPr/>
        </p:nvSpPr>
        <p:spPr>
          <a:xfrm>
            <a:off x="304800" y="4876800"/>
            <a:ext cx="4800600" cy="762000"/>
          </a:xfrm>
          <a:prstGeom prst="rect">
            <a:avLst/>
          </a:prstGeom>
          <a:noFill/>
          <a:ln w="38100" cap="flat" cmpd="sng">
            <a:solidFill>
              <a:srgbClr val="008000"/>
            </a:solidFill>
            <a:prstDash val="solid"/>
            <a:miter/>
            <a:headEnd type="none" w="sm" len="sm"/>
            <a:tailEnd type="none" w="sm" len="sm"/>
          </a:ln>
        </p:spPr>
        <p:txBody>
          <a:bodyPr wrap="none" anchor="ctr" anchorCtr="0"/>
          <a:lstStyle/>
          <a:p>
            <a:pPr algn="ctr"/>
            <a:endParaRPr lang="zh-CN" altLang="zh-CN" sz="2400">
              <a:solidFill>
                <a:srgbClr val="008000"/>
              </a:solidFill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72724" name="Rectangle 20"/>
          <p:cNvSpPr>
            <a:spLocks noChangeArrowheads="1"/>
          </p:cNvSpPr>
          <p:nvPr/>
        </p:nvSpPr>
        <p:spPr bwMode="auto">
          <a:xfrm>
            <a:off x="0" y="0"/>
            <a:ext cx="2819400" cy="609600"/>
          </a:xfrm>
          <a:prstGeom prst="rect">
            <a:avLst/>
          </a:prstGeom>
          <a:solidFill>
            <a:srgbClr val="FFFF66"/>
          </a:solidFill>
          <a:ln w="9525">
            <a:solidFill>
              <a:srgbClr val="99CC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琵琶女演奏</a:t>
            </a:r>
          </a:p>
        </p:txBody>
      </p:sp>
      <p:sp>
        <p:nvSpPr>
          <p:cNvPr id="72725" name="Text Box 21"/>
          <p:cNvSpPr txBox="1">
            <a:spLocks noChangeArrowheads="1"/>
          </p:cNvSpPr>
          <p:nvPr/>
        </p:nvSpPr>
        <p:spPr bwMode="auto">
          <a:xfrm>
            <a:off x="5334000" y="5715000"/>
            <a:ext cx="2743200" cy="835025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四：正面、侧面结合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2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2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2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2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2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16" grpId="0"/>
      <p:bldP spid="72717" grpId="0"/>
      <p:bldP spid="72718" grpId="0"/>
      <p:bldP spid="72723" grpId="0"/>
      <p:bldP spid="72724" grpId="0"/>
      <p:bldP spid="7272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889750" y="4419600"/>
          <a:ext cx="2254250" cy="243840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1" r:id="rId3" imgW="2286000" imgH="1958340" progId="MS_ClipArt_Gallery.2">
                  <p:embed/>
                </p:oleObj>
              </mc:Choice>
              <mc:Fallback>
                <p:oleObj r:id="rId3" imgW="2286000" imgH="1958340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89750" y="4419600"/>
                        <a:ext cx="2254250" cy="2438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79" name="Rectangle 3"/>
          <p:cNvSpPr>
            <a:spLocks noChangeArrowheads="1"/>
          </p:cNvSpPr>
          <p:nvPr/>
        </p:nvSpPr>
        <p:spPr bwMode="auto">
          <a:xfrm>
            <a:off x="533400" y="381000"/>
            <a:ext cx="2819400" cy="609600"/>
          </a:xfrm>
          <a:prstGeom prst="rect">
            <a:avLst/>
          </a:prstGeom>
          <a:solidFill>
            <a:schemeClr val="bg1"/>
          </a:solidFill>
          <a:ln w="9525">
            <a:solidFill>
              <a:srgbClr val="FF9900"/>
            </a:solidFill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itchFamily="49" charset="-122"/>
                <a:cs typeface="+mn-cs"/>
              </a:rPr>
              <a:t>余音绕梁</a:t>
            </a:r>
          </a:p>
        </p:txBody>
      </p:sp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81000" y="1295400"/>
            <a:ext cx="8324850" cy="714375"/>
          </a:xfrm>
          <a:prstGeom prst="rect">
            <a:avLst/>
          </a:prstGeom>
          <a:noFill/>
          <a:ln w="12700">
            <a:solidFill>
              <a:srgbClr val="FF3300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6000" b="1" kern="1200" cap="none" spc="0" normalizeH="0" baseline="-200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琥珀" pitchFamily="2" charset="-122"/>
                <a:cs typeface="+mn-cs"/>
              </a:rPr>
              <a:t>东船西舫悄无言，唯见江心秋月白。</a:t>
            </a:r>
          </a:p>
        </p:txBody>
      </p:sp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500063" y="2362200"/>
            <a:ext cx="8012113" cy="41306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用悄寂无声的环境来衬托演奏的效果，乐声</a:t>
            </a:r>
          </a:p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已停，然而余音</a:t>
            </a:r>
            <a:r>
              <a:rPr kumimoji="1" lang="zh-CN" altLang="en-US" sz="3200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绕</a:t>
            </a:r>
            <a:r>
              <a:rPr kumimoji="1" lang="zh-CN" altLang="en-US" sz="3200" b="1" kern="1200" cap="none" spc="0" normalizeH="0" baseline="0" noProof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梁，经久不息。</a:t>
            </a: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人们还久</a:t>
            </a:r>
          </a:p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久沉醉在音乐创造的氛围中。“悄无言”的</a:t>
            </a:r>
          </a:p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寂静，实则是充满了感情的时刻，听众的忘</a:t>
            </a:r>
          </a:p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情和如痴如醉的神情，从</a:t>
            </a:r>
            <a:r>
              <a:rPr kumimoji="1" lang="zh-CN" altLang="en-US" sz="3200" b="1" kern="1200" cap="none" spc="0" normalizeH="0" baseline="0" noProof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侧面烘托出琵琶女</a:t>
            </a:r>
          </a:p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技艺的高超绝妙</a:t>
            </a: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。诗人所创造的这个画面，</a:t>
            </a:r>
          </a:p>
          <a:p>
            <a:pPr marR="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1" lang="zh-CN" altLang="en-US" sz="3200" b="1" kern="1200" cap="none" spc="0" normalizeH="0" baseline="0" noProof="0"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有着及其感人的艺术魅力。</a:t>
            </a:r>
          </a:p>
        </p:txBody>
      </p:sp>
      <p:sp>
        <p:nvSpPr>
          <p:cNvPr id="5131" name="Text Box 6"/>
          <p:cNvSpPr txBox="1"/>
          <p:nvPr/>
        </p:nvSpPr>
        <p:spPr>
          <a:xfrm>
            <a:off x="4953000" y="228600"/>
            <a:ext cx="4191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3300"/>
                </a:solidFill>
                <a:latin typeface="Arial" panose="020b0604020202020204" pitchFamily="34" charset="0"/>
              </a:rPr>
              <a:t>赏析名句</a:t>
            </a:r>
          </a:p>
        </p:txBody>
      </p:sp>
      <p:contentPart p14:bwMode="auto" r:id="rId5">
        <p14:nvContentPartPr>
          <p14:cNvPr id="5123" name="Ink 7"/>
          <p14:cNvContentPartPr/>
          <p14:nvPr/>
        </p14:nvContentPartPr>
        <p14:xfrm>
          <a:off x="527050" y="2803525"/>
          <a:ext cx="6116638" cy="117475"/>
        </p14:xfrm>
      </p:contentPart>
      <p:contentPart p14:bwMode="auto" r:id="rId6">
        <p14:nvContentPartPr>
          <p14:cNvPr id="5124" name="Ink 8"/>
          <p14:cNvContentPartPr/>
          <p14:nvPr/>
        </p14:nvContentPartPr>
        <p14:xfrm>
          <a:off x="2714625" y="3463925"/>
          <a:ext cx="3662363" cy="117475"/>
        </p14:xfrm>
      </p:contentPart>
      <p:contentPart p14:bwMode="auto" r:id="rId7">
        <p14:nvContentPartPr>
          <p14:cNvPr id="5125" name="Ink 9"/>
          <p14:cNvContentPartPr/>
          <p14:nvPr/>
        </p14:nvContentPartPr>
        <p14:xfrm>
          <a:off x="6786563" y="4537075"/>
          <a:ext cx="1411287" cy="79375"/>
        </p14:xfrm>
      </p:contentPart>
      <p:contentPart p14:bwMode="auto" r:id="rId8">
        <p14:nvContentPartPr>
          <p14:cNvPr id="5126" name="Ink 10"/>
          <p14:cNvContentPartPr/>
          <p14:nvPr/>
        </p14:nvContentPartPr>
        <p14:xfrm>
          <a:off x="731838" y="5000625"/>
          <a:ext cx="7197725" cy="223838"/>
        </p14:xfrm>
      </p:contentPart>
      <p:contentPart p14:bwMode="auto" r:id="rId9">
        <p14:nvContentPartPr>
          <p14:cNvPr id="5127" name="Ink 11"/>
          <p14:cNvContentPartPr/>
          <p14:nvPr/>
        </p14:nvContentPartPr>
        <p14:xfrm>
          <a:off x="696913" y="5813425"/>
          <a:ext cx="3197225" cy="71438"/>
        </p14:xfrm>
      </p:contentPart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标题 45057"/>
          <p:cNvSpPr>
            <a:spLocks noGrp="1" noRot="1"/>
          </p:cNvSpPr>
          <p:nvPr>
            <p:ph type="title"/>
          </p:nvPr>
        </p:nvSpPr>
        <p:spPr>
          <a:xfrm>
            <a:off x="457200" y="457200"/>
            <a:ext cx="8540750" cy="1143000"/>
          </a:xfrm>
        </p:spPr>
        <p:txBody>
          <a:bodyPr anchor="ctr" anchorCtr="0"/>
          <a:lstStyle/>
          <a:p>
            <a:r>
              <a:rPr lang="zh-CN" altLang="en-US" b="1"/>
              <a:t>描写音乐的技巧</a:t>
            </a:r>
            <a:r>
              <a:rPr lang="zh-CN" altLang="en-US"/>
              <a:t>：</a:t>
            </a:r>
          </a:p>
        </p:txBody>
      </p:sp>
      <p:sp>
        <p:nvSpPr>
          <p:cNvPr id="45059" name="内容占位符 45058"/>
          <p:cNvSpPr>
            <a:spLocks noGrp="1" noRot="1"/>
          </p:cNvSpPr>
          <p:nvPr>
            <p:ph idx="1"/>
          </p:nvPr>
        </p:nvSpPr>
        <p:spPr>
          <a:xfrm>
            <a:off x="1106488" y="1268413"/>
            <a:ext cx="8229600" cy="4525962"/>
          </a:xfrm>
        </p:spPr>
        <p:txBody>
          <a:bodyPr anchor="t" anchorCtr="0"/>
          <a:lstStyle/>
          <a:p>
            <a:pPr>
              <a:buNone/>
            </a:pPr>
            <a:r>
              <a:rPr lang="en-US" altLang="zh-CN" sz="3600" b="1">
                <a:latin typeface="华文行楷" pitchFamily="2" charset="-122"/>
                <a:ea typeface="华文行楷" pitchFamily="2" charset="-122"/>
              </a:rPr>
              <a:t>1</a:t>
            </a:r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、比喻</a:t>
            </a:r>
          </a:p>
          <a:p>
            <a:pPr>
              <a:buNone/>
            </a:pPr>
            <a:r>
              <a:rPr lang="en-US" altLang="zh-CN" sz="3600" b="1">
                <a:latin typeface="华文行楷" pitchFamily="2" charset="-122"/>
                <a:ea typeface="华文行楷" pitchFamily="2" charset="-122"/>
              </a:rPr>
              <a:t>2</a:t>
            </a:r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、叠音词</a:t>
            </a:r>
          </a:p>
          <a:p>
            <a:pPr>
              <a:buNone/>
            </a:pPr>
            <a:r>
              <a:rPr lang="en-US" altLang="zh-CN" sz="3600" b="1"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、对比</a:t>
            </a:r>
          </a:p>
          <a:p>
            <a:pPr>
              <a:buNone/>
            </a:pPr>
            <a:r>
              <a:rPr lang="en-US" altLang="zh-CN" sz="3600" b="1">
                <a:latin typeface="华文行楷" pitchFamily="2" charset="-122"/>
                <a:ea typeface="华文行楷" pitchFamily="2" charset="-122"/>
              </a:rPr>
              <a:t>4</a:t>
            </a:r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、动静结合</a:t>
            </a:r>
          </a:p>
          <a:p>
            <a:pPr>
              <a:buNone/>
            </a:pPr>
            <a:r>
              <a:rPr lang="en-US" altLang="zh-CN" sz="3600" b="1">
                <a:latin typeface="华文行楷" pitchFamily="2" charset="-122"/>
                <a:ea typeface="华文行楷" pitchFamily="2" charset="-122"/>
              </a:rPr>
              <a:t>5</a:t>
            </a:r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、听者的反应</a:t>
            </a:r>
          </a:p>
          <a:p>
            <a:pPr>
              <a:buNone/>
            </a:pPr>
            <a:r>
              <a:rPr lang="en-US" altLang="zh-CN" sz="3600" b="1">
                <a:latin typeface="华文行楷" pitchFamily="2" charset="-122"/>
                <a:ea typeface="华文行楷" pitchFamily="2" charset="-122"/>
              </a:rPr>
              <a:t>6</a:t>
            </a:r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、正面衬托</a:t>
            </a:r>
          </a:p>
          <a:p>
            <a:pPr>
              <a:buNone/>
            </a:pPr>
            <a:r>
              <a:rPr lang="en-US" altLang="zh-CN" sz="3600" b="1">
                <a:latin typeface="华文行楷" pitchFamily="2" charset="-122"/>
                <a:ea typeface="华文行楷" pitchFamily="2" charset="-122"/>
              </a:rPr>
              <a:t>7</a:t>
            </a:r>
            <a:r>
              <a:rPr lang="zh-CN" altLang="en-US" sz="3600" b="1">
                <a:latin typeface="华文行楷" pitchFamily="2" charset="-122"/>
                <a:ea typeface="华文行楷" pitchFamily="2" charset="-122"/>
              </a:rPr>
              <a:t>、环境烘托</a:t>
            </a:r>
          </a:p>
          <a:p>
            <a:endParaRPr lang="zh-CN" altLang="en-US" sz="3600" b="1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29699" name="文本框 45059"/>
          <p:cNvSpPr txBox="1"/>
          <p:nvPr/>
        </p:nvSpPr>
        <p:spPr>
          <a:xfrm>
            <a:off x="0" y="188913"/>
            <a:ext cx="255587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总结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4" name="Picture 2" descr="YUQ0001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57200" y="0"/>
            <a:ext cx="2514600" cy="5105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078038" y="431800"/>
            <a:ext cx="1731963" cy="711200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第三曲</a:t>
            </a:r>
          </a:p>
        </p:txBody>
      </p:sp>
      <p:sp>
        <p:nvSpPr>
          <p:cNvPr id="23556" name="Text Box 4"/>
          <p:cNvSpPr txBox="1"/>
          <p:nvPr/>
        </p:nvSpPr>
        <p:spPr>
          <a:xfrm>
            <a:off x="5395913" y="457200"/>
            <a:ext cx="2757487" cy="7112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336600"/>
                </a:solidFill>
                <a:latin typeface="Times New Roman" panose="02020603050405020304" pitchFamily="18" charset="0"/>
              </a:rPr>
              <a:t>凄凉、悲伤</a:t>
            </a:r>
          </a:p>
        </p:txBody>
      </p:sp>
      <p:sp>
        <p:nvSpPr>
          <p:cNvPr id="23557" name="AutoShape 5"/>
          <p:cNvSpPr/>
          <p:nvPr/>
        </p:nvSpPr>
        <p:spPr>
          <a:xfrm>
            <a:off x="2700338" y="2276475"/>
            <a:ext cx="304800" cy="2514600"/>
          </a:xfrm>
          <a:prstGeom prst="leftBrace">
            <a:avLst>
              <a:gd name="adj1" fmla="val 6875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3558" name="Text Box 6"/>
          <p:cNvSpPr txBox="1"/>
          <p:nvPr/>
        </p:nvSpPr>
        <p:spPr>
          <a:xfrm>
            <a:off x="3184525" y="1997075"/>
            <a:ext cx="38544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</a:rPr>
              <a:t>却坐、促弦、转急</a:t>
            </a:r>
          </a:p>
        </p:txBody>
      </p:sp>
      <p:sp>
        <p:nvSpPr>
          <p:cNvPr id="23559" name="Text Box 7"/>
          <p:cNvSpPr txBox="1"/>
          <p:nvPr/>
        </p:nvSpPr>
        <p:spPr>
          <a:xfrm>
            <a:off x="3184525" y="3063875"/>
            <a:ext cx="431323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</a:rPr>
              <a:t>凄凄（不似向前声）</a:t>
            </a:r>
          </a:p>
        </p:txBody>
      </p:sp>
      <p:sp>
        <p:nvSpPr>
          <p:cNvPr id="23560" name="Text Box 8"/>
          <p:cNvSpPr txBox="1"/>
          <p:nvPr/>
        </p:nvSpPr>
        <p:spPr>
          <a:xfrm>
            <a:off x="3260725" y="4206875"/>
            <a:ext cx="2478088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</a:rPr>
              <a:t>满座皆掩泣</a:t>
            </a:r>
          </a:p>
        </p:txBody>
      </p:sp>
      <p:sp>
        <p:nvSpPr>
          <p:cNvPr id="23561" name="AutoShape 9"/>
          <p:cNvSpPr/>
          <p:nvPr/>
        </p:nvSpPr>
        <p:spPr>
          <a:xfrm>
            <a:off x="7092950" y="2205038"/>
            <a:ext cx="381000" cy="2438400"/>
          </a:xfrm>
          <a:prstGeom prst="rightBrace">
            <a:avLst>
              <a:gd name="adj1" fmla="val 5333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3562" name="Text Box 10"/>
          <p:cNvSpPr txBox="1"/>
          <p:nvPr/>
        </p:nvSpPr>
        <p:spPr>
          <a:xfrm>
            <a:off x="7524750" y="2492375"/>
            <a:ext cx="14224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FF00FF"/>
                </a:solidFill>
                <a:latin typeface="Times New Roman" panose="02020603050405020304" pitchFamily="18" charset="0"/>
                <a:ea typeface="文鼎中特广告体" pitchFamily="34" charset="-122"/>
              </a:rPr>
              <a:t>无尽感伤</a:t>
            </a:r>
          </a:p>
        </p:txBody>
      </p:sp>
      <p:sp>
        <p:nvSpPr>
          <p:cNvPr id="23563" name="Text Box 11"/>
          <p:cNvSpPr txBox="1"/>
          <p:nvPr/>
        </p:nvSpPr>
        <p:spPr>
          <a:xfrm>
            <a:off x="2051050" y="5157788"/>
            <a:ext cx="67325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以音写声、以人衬声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457200" y="5486400"/>
            <a:ext cx="156527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99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点评：</a:t>
            </a:r>
          </a:p>
        </p:txBody>
      </p:sp>
      <p:sp>
        <p:nvSpPr>
          <p:cNvPr id="23566" name="AutoShape 14"/>
          <p:cNvSpPr/>
          <p:nvPr/>
        </p:nvSpPr>
        <p:spPr>
          <a:xfrm>
            <a:off x="4114800" y="685800"/>
            <a:ext cx="838200" cy="381000"/>
          </a:xfrm>
          <a:prstGeom prst="rightArrow">
            <a:avLst>
              <a:gd name="adj1" fmla="val 50000"/>
              <a:gd name="adj2" fmla="val 55000"/>
            </a:avLst>
          </a:prstGeom>
          <a:solidFill>
            <a:schemeClr val="accent1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35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/>
      <p:bldP spid="23556" grpId="0"/>
      <p:bldP spid="23557" grpId="0"/>
      <p:bldP spid="23558" grpId="0"/>
      <p:bldP spid="23559" grpId="0"/>
      <p:bldP spid="23561" grpId="0"/>
      <p:bldP spid="23562" grpId="0"/>
      <p:bldP spid="23563" grpId="0"/>
      <p:bldP spid="23564" grpId="0"/>
      <p:bldP spid="235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362" name="Picture 2" descr="09"/>
          <p:cNvPicPr>
            <a:picLocks noGrp="1" noChangeAspect="1"/>
          </p:cNvPicPr>
          <p:nvPr>
            <p:ph/>
          </p:nvPr>
        </p:nvPicPr>
        <p:blipFill>
          <a:blip r:embed="rId2"/>
          <a:stretch>
            <a:fillRect/>
          </a:stretch>
        </p:blipFill>
        <p:spPr>
          <a:xfrm>
            <a:off x="323850" y="692150"/>
            <a:ext cx="2860675" cy="5489575"/>
          </a:xfrm>
        </p:spPr>
      </p:pic>
      <p:sp>
        <p:nvSpPr>
          <p:cNvPr id="15363" name="Text Box 3"/>
          <p:cNvSpPr txBox="1"/>
          <p:nvPr/>
        </p:nvSpPr>
        <p:spPr>
          <a:xfrm>
            <a:off x="3492500" y="765175"/>
            <a:ext cx="53276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5219700" y="188913"/>
            <a:ext cx="144145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rgbClr val="0022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解题</a:t>
            </a:r>
          </a:p>
        </p:txBody>
      </p:sp>
      <p:sp>
        <p:nvSpPr>
          <p:cNvPr id="15365" name="Text Box 5"/>
          <p:cNvSpPr txBox="1"/>
          <p:nvPr/>
        </p:nvSpPr>
        <p:spPr>
          <a:xfrm>
            <a:off x="3780155" y="836930"/>
            <a:ext cx="5318125" cy="5754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</a:t>
            </a: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歌、行、引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en-US" altLang="zh-CN" sz="3200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琵琶行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原作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琵琶引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0022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</a:t>
            </a:r>
            <a:r>
              <a:rPr lang="zh-CN" altLang="en-US" sz="3200" b="1">
                <a:solidFill>
                  <a:srgbClr val="00222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是乐曲的意思。</a:t>
            </a:r>
            <a:r>
              <a:rPr lang="zh-CN" altLang="en-US" sz="3200" b="1"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白居易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还有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长恨歌</a:t>
            </a:r>
            <a:r>
              <a:rPr lang="en-US" altLang="zh-CN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b="1">
                <a:solidFill>
                  <a:srgbClr val="00222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。歌、行、引是古代歌曲的三种形式，后成为古代诗歌的一种体裁。三者的名称虽不同，其实并无严格区别。其音节、格律一般比较自由，形式都采用五言、七言、杂言的古体，富于变化。</a:t>
            </a:r>
          </a:p>
        </p:txBody>
      </p:sp>
    </p:spTree>
  </p:cSld>
  <p:clrMapOvr>
    <a:masterClrMapping/>
  </p:clrMapOvr>
  <p:transition>
    <p:blinds dir="vert"/>
  </p:transition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1859" name="Rectangle 3"/>
          <p:cNvSpPr>
            <a:spLocks noGrp="1"/>
          </p:cNvSpPr>
          <p:nvPr>
            <p:ph idx="1"/>
          </p:nvPr>
        </p:nvSpPr>
        <p:spPr>
          <a:xfrm>
            <a:off x="250825" y="1268413"/>
            <a:ext cx="8569325" cy="52578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buFontTx/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分别的感伤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---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送别友人，前途渺茫，思之感伤</a:t>
            </a:r>
          </a:p>
          <a:p>
            <a:pPr eaLnBrk="1" hangingPunct="1">
              <a:buFontTx/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赏曲的感伤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琵琶女愤激幽怨的曲调引发了诗人的情感共鸣</a:t>
            </a:r>
          </a:p>
          <a:p>
            <a:pPr eaLnBrk="1" hangingPunct="1">
              <a:buFontTx/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听诉的感伤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---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琵琶女悲剧命运激起了诗人深深的怜悯</a:t>
            </a:r>
          </a:p>
          <a:p>
            <a:pPr eaLnBrk="1" hangingPunct="1">
              <a:buFontTx/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自我的感伤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---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诗人早年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才华横溢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誉满天下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今朝沦落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孤独幽怨</a:t>
            </a:r>
          </a:p>
          <a:p>
            <a:pPr eaLnBrk="1" hangingPunct="1">
              <a:buFontTx/>
              <a:buNone/>
            </a:pP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5.</a:t>
            </a: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风物的感伤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盆浦江口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风清月寒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枫叶飘零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荻花飘飞</a:t>
            </a:r>
            <a:r>
              <a:rPr lang="en-US" altLang="zh-CN" b="1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睹物伤怀</a:t>
            </a:r>
          </a:p>
          <a:p>
            <a:pPr eaLnBrk="1" hangingPunct="1">
              <a:buFontTx/>
              <a:buNone/>
            </a:pPr>
            <a:endParaRPr lang="en-US" altLang="zh-CN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699" name="Rectangle 3"/>
          <p:cNvSpPr>
            <a:spLocks noGrp="1"/>
          </p:cNvSpPr>
          <p:nvPr>
            <p:ph type="title"/>
          </p:nvPr>
        </p:nvSpPr>
        <p:spPr>
          <a:xfrm>
            <a:off x="0" y="0"/>
            <a:ext cx="8964613" cy="1143000"/>
          </a:xfrm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en-US" altLang="zh-CN" sz="4000" b="1">
                <a:solidFill>
                  <a:srgbClr val="000099"/>
                </a:solidFill>
                <a:ea typeface="黑体" panose="02010609060101010101" pitchFamily="49" charset="-122"/>
              </a:rPr>
              <a:t>1</a:t>
            </a:r>
            <a:r>
              <a:rPr lang="zh-CN" altLang="en-US" sz="4000" b="1">
                <a:solidFill>
                  <a:srgbClr val="000099"/>
                </a:solidFill>
                <a:ea typeface="黑体" panose="02010609060101010101" pitchFamily="49" charset="-122"/>
              </a:rPr>
              <a:t>、白居易为何在一个素不相识的琵琶女面前洒泪青衫？</a:t>
            </a:r>
          </a:p>
        </p:txBody>
      </p:sp>
      <p:sp>
        <p:nvSpPr>
          <p:cNvPr id="29700" name="WordArt 3"/>
          <p:cNvSpPr>
            <a:spLocks noTextEdit="1"/>
          </p:cNvSpPr>
          <p:nvPr/>
        </p:nvSpPr>
        <p:spPr>
          <a:xfrm rot="5400000">
            <a:off x="6291263" y="2066925"/>
            <a:ext cx="2895600" cy="1905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l" eaLnBrk="0" hangingPunct="0"/>
            <a:r>
              <a:rPr lang="zh-CN" altLang="en-US" sz="3600" i="1">
                <a:ln w="9525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共鸣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1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1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1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1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6146" name="Object 2"/>
          <p:cNvGraphicFramePr>
            <a:graphicFrameLocks noGrp="1"/>
          </p:cNvGraphicFramePr>
          <p:nvPr>
            <p:ph sz="quarter" idx="2"/>
          </p:nvPr>
        </p:nvGraphicFramePr>
        <p:xfrm>
          <a:off x="5219700" y="2232025"/>
          <a:ext cx="3671888" cy="462597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r:id="rId2" imgW="1524000" imgH="2019300" progId="MSPhotoEd.3">
                  <p:embed/>
                </p:oleObj>
              </mc:Choice>
              <mc:Fallback>
                <p:oleObj r:id="rId2" imgW="1524000" imgH="2019300" progId="MSPhotoEd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219700" y="2232025"/>
                        <a:ext cx="3671888" cy="4625975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3"/>
          <p:cNvGraphicFramePr>
            <a:graphicFrameLocks noGrp="1"/>
          </p:cNvGraphicFramePr>
          <p:nvPr>
            <p:ph sz="quarter" idx="3"/>
          </p:nvPr>
        </p:nvGraphicFramePr>
        <p:xfrm>
          <a:off x="250825" y="2249488"/>
          <a:ext cx="3744913" cy="4608512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r:id="rId4" imgW="1695450" imgH="3476625" progId="MSPhotoEd.3">
                  <p:embed/>
                </p:oleObj>
              </mc:Choice>
              <mc:Fallback>
                <p:oleObj r:id="rId4" imgW="1695450" imgH="3476625" progId="MSPhotoEd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50825" y="2249488"/>
                        <a:ext cx="3744913" cy="4608512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chemeClr val="tx1"/>
                        </a:solidFill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Text Box 6"/>
          <p:cNvSpPr txBox="1"/>
          <p:nvPr/>
        </p:nvSpPr>
        <p:spPr>
          <a:xfrm>
            <a:off x="468313" y="620713"/>
            <a:ext cx="12954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6149" name="TextBox 6"/>
          <p:cNvSpPr txBox="1"/>
          <p:nvPr/>
        </p:nvSpPr>
        <p:spPr>
          <a:xfrm>
            <a:off x="1357313" y="214313"/>
            <a:ext cx="74295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800" b="1">
                <a:latin typeface="Arial" panose="020b0604020202020204" pitchFamily="34" charset="0"/>
              </a:rPr>
              <a:t>2</a:t>
            </a:r>
            <a:r>
              <a:rPr lang="zh-CN" altLang="en-US" sz="4800" b="1">
                <a:latin typeface="Arial" panose="020b0604020202020204" pitchFamily="34" charset="0"/>
              </a:rPr>
              <a:t>、文章的主旨句是什么？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1500" y="1143000"/>
            <a:ext cx="82153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anose="020b0604020202020204" pitchFamily="34" charset="0"/>
              </a:rPr>
              <a:t>同是天涯沦落人，相逢何必曾相识。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2769" name="图片 20481" descr="欢聚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3400"/>
            <a:ext cx="3429000" cy="4840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0" name="图片 20482" descr="呤诗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1500" y="1484313"/>
            <a:ext cx="3492500" cy="4611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1" name="右箭头 20483"/>
          <p:cNvSpPr/>
          <p:nvPr/>
        </p:nvSpPr>
        <p:spPr>
          <a:xfrm>
            <a:off x="4140200" y="3429000"/>
            <a:ext cx="1430338" cy="1079500"/>
          </a:xfrm>
          <a:prstGeom prst="rightArrow">
            <a:avLst>
              <a:gd name="adj1" fmla="val 50000"/>
              <a:gd name="adj2" fmla="val 33112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3200" b="1">
                <a:latin typeface="Times New Roman" panose="02020603050405020304" pitchFamily="18" charset="0"/>
                <a:ea typeface="华文新魏" pitchFamily="2" charset="-122"/>
              </a:rPr>
              <a:t>如今</a:t>
            </a:r>
          </a:p>
        </p:txBody>
      </p:sp>
      <p:sp>
        <p:nvSpPr>
          <p:cNvPr id="32772" name="左箭头 20484"/>
          <p:cNvSpPr/>
          <p:nvPr/>
        </p:nvSpPr>
        <p:spPr>
          <a:xfrm>
            <a:off x="3563938" y="1916113"/>
            <a:ext cx="1368425" cy="1296987"/>
          </a:xfrm>
          <a:prstGeom prst="leftArrow">
            <a:avLst>
              <a:gd name="adj1" fmla="val 50000"/>
              <a:gd name="adj2" fmla="val 26367"/>
            </a:avLst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pPr algn="ctr"/>
            <a:r>
              <a:rPr lang="zh-CN" altLang="en-US" sz="3200" b="1">
                <a:latin typeface="Times New Roman" panose="02020603050405020304" pitchFamily="18" charset="0"/>
                <a:ea typeface="华文新魏" pitchFamily="2" charset="-122"/>
              </a:rPr>
              <a:t>昔日</a:t>
            </a:r>
          </a:p>
        </p:txBody>
      </p:sp>
      <p:sp>
        <p:nvSpPr>
          <p:cNvPr id="32773" name="文本框 20485"/>
          <p:cNvSpPr txBox="1"/>
          <p:nvPr/>
        </p:nvSpPr>
        <p:spPr>
          <a:xfrm>
            <a:off x="250825" y="5373688"/>
            <a:ext cx="35052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800080"/>
                </a:solidFill>
                <a:latin typeface="Times New Roman" panose="02020603050405020304" pitchFamily="18" charset="0"/>
                <a:ea typeface="华文新魏" pitchFamily="2" charset="-122"/>
              </a:rPr>
              <a:t>才高位显居京城</a:t>
            </a:r>
          </a:p>
        </p:txBody>
      </p:sp>
      <p:sp>
        <p:nvSpPr>
          <p:cNvPr id="32774" name="文本框 20486"/>
          <p:cNvSpPr txBox="1"/>
          <p:nvPr/>
        </p:nvSpPr>
        <p:spPr>
          <a:xfrm>
            <a:off x="5737225" y="620713"/>
            <a:ext cx="3406775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9900CC"/>
                </a:solidFill>
                <a:latin typeface="Times New Roman" panose="02020603050405020304" pitchFamily="18" charset="0"/>
                <a:ea typeface="华文新魏" pitchFamily="2" charset="-122"/>
              </a:rPr>
              <a:t>谪居浔阳处境艰</a:t>
            </a: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1" name="Rectangle 2"/>
          <p:cNvSpPr>
            <a:spLocks noGrp="1"/>
          </p:cNvSpPr>
          <p:nvPr>
            <p:ph type="title"/>
          </p:nvPr>
        </p:nvSpPr>
        <p:spPr>
          <a:xfrm>
            <a:off x="1692275" y="0"/>
            <a:ext cx="8229600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US" altLang="zh-CN" sz="3600">
                <a:solidFill>
                  <a:srgbClr val="FF0000"/>
                </a:solidFill>
              </a:rPr>
              <a:t>3</a:t>
            </a:r>
            <a:r>
              <a:rPr lang="zh-CN" altLang="en-US" sz="3600">
                <a:solidFill>
                  <a:srgbClr val="FF0000"/>
                </a:solidFill>
              </a:rPr>
              <a:t>、合作探究：二人同是？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88913"/>
            <a:ext cx="3563938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才艺超群：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名扬京都女艺人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无奈离京：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自言本是京城女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落魄失意：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居无定所商人妇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Tx/>
              <a:buNone/>
              <a:defRPr/>
            </a:pPr>
            <a:endParaRPr kumimoji="0" lang="zh-CN" altLang="en-US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endParaRPr kumimoji="0" lang="en-US" altLang="zh-CN" sz="2400" b="1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7170" name="Object 2"/>
          <p:cNvGraphicFramePr>
            <a:graphicFrameLocks noGrp="1"/>
          </p:cNvGraphicFramePr>
          <p:nvPr>
            <p:ph sz="quarter" idx="3"/>
          </p:nvPr>
        </p:nvGraphicFramePr>
        <p:xfrm>
          <a:off x="3563938" y="1052513"/>
          <a:ext cx="2663825" cy="58054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r:id="rId2" imgW="1428750" imgH="3876675" progId="MSPhotoEd.3">
                  <p:embed/>
                </p:oleObj>
              </mc:Choice>
              <mc:Fallback>
                <p:oleObj r:id="rId2" imgW="1428750" imgH="3876675" progId="MSPhotoEd.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563938" y="1052513"/>
                        <a:ext cx="2663825" cy="5805487"/>
                      </a:xfrm>
                      <a:prstGeom prst="rect">
                        <a:avLst/>
                      </a:prstGeom>
                      <a:noFill/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179388" y="908050"/>
            <a:ext cx="2328863" cy="4572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才华横溢大诗人</a:t>
            </a:r>
          </a:p>
        </p:txBody>
      </p:sp>
      <p:sp>
        <p:nvSpPr>
          <p:cNvPr id="124934" name="Text Box 6"/>
          <p:cNvSpPr txBox="1">
            <a:spLocks noChangeArrowheads="1"/>
          </p:cNvSpPr>
          <p:nvPr/>
        </p:nvSpPr>
        <p:spPr bwMode="auto">
          <a:xfrm>
            <a:off x="179388" y="2276475"/>
            <a:ext cx="2328863" cy="4572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我从去年辞帝京</a:t>
            </a:r>
          </a:p>
        </p:txBody>
      </p:sp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179388" y="3357563"/>
            <a:ext cx="2328863" cy="4572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谪居卧病浔阳城</a:t>
            </a:r>
          </a:p>
        </p:txBody>
      </p:sp>
      <p:sp>
        <p:nvSpPr>
          <p:cNvPr id="124936" name="Text Box 8"/>
          <p:cNvSpPr txBox="1">
            <a:spLocks noChangeArrowheads="1"/>
          </p:cNvSpPr>
          <p:nvPr/>
        </p:nvSpPr>
        <p:spPr bwMode="auto">
          <a:xfrm>
            <a:off x="285750" y="5286375"/>
            <a:ext cx="3492500" cy="757238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昔日：才高位显居京城 如今：谪居浔阳处境艰</a:t>
            </a:r>
            <a:endParaRPr kumimoji="0" lang="zh-CN" altLang="en-US" b="1" kern="1200" cap="none" spc="0" normalizeH="0" baseline="0" noProof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4937" name="Text Box 9"/>
          <p:cNvSpPr txBox="1">
            <a:spLocks noChangeArrowheads="1"/>
          </p:cNvSpPr>
          <p:nvPr/>
        </p:nvSpPr>
        <p:spPr bwMode="auto">
          <a:xfrm>
            <a:off x="323850" y="4292600"/>
            <a:ext cx="3313113" cy="12001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少年：</a:t>
            </a: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老大</a:t>
            </a:r>
            <a:r>
              <a:rPr kumimoji="1" lang="zh-CN" altLang="en-US" sz="2400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：</a:t>
            </a: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en-US" altLang="zh-CN" sz="2400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4938" name="Text Box 10"/>
          <p:cNvSpPr txBox="1">
            <a:spLocks noChangeArrowheads="1"/>
          </p:cNvSpPr>
          <p:nvPr/>
        </p:nvSpPr>
        <p:spPr bwMode="auto">
          <a:xfrm>
            <a:off x="1214438" y="4714875"/>
            <a:ext cx="2520950" cy="4572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门前冷落鞍马稀</a:t>
            </a:r>
          </a:p>
        </p:txBody>
      </p:sp>
      <p:sp>
        <p:nvSpPr>
          <p:cNvPr id="124939" name="Text Box 11"/>
          <p:cNvSpPr txBox="1">
            <a:spLocks noChangeArrowheads="1"/>
          </p:cNvSpPr>
          <p:nvPr/>
        </p:nvSpPr>
        <p:spPr bwMode="auto">
          <a:xfrm>
            <a:off x="1187450" y="4292600"/>
            <a:ext cx="2376488" cy="83026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2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一曲红绡不知数</a:t>
            </a:r>
          </a:p>
          <a:p>
            <a:pPr marR="0" defTabSz="914400">
              <a:buClrTx/>
              <a:buSzTx/>
              <a:buFontTx/>
              <a:buNone/>
              <a:defRPr/>
            </a:pPr>
            <a:endParaRPr kumimoji="0" lang="en-US" altLang="zh-CN" sz="2400" b="1" kern="1200" cap="none" spc="0" normalizeH="0" baseline="0" noProof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180" name="Picture 12" descr="pip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588" y="981075"/>
            <a:ext cx="2411412" cy="587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941" name="Rectangle 13"/>
          <p:cNvSpPr>
            <a:spLocks noChangeArrowheads="1"/>
          </p:cNvSpPr>
          <p:nvPr/>
        </p:nvSpPr>
        <p:spPr bwMode="auto">
          <a:xfrm>
            <a:off x="323850" y="3644900"/>
            <a:ext cx="1550988" cy="7016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·</a:t>
            </a:r>
            <a:r>
              <a: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反差巨大</a:t>
            </a:r>
          </a:p>
        </p:txBody>
      </p:sp>
    </p:spTree>
    <p:custDataLst>
      <p:tags r:id="rId5"/>
    </p:custData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24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49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4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3" grpId="0"/>
      <p:bldP spid="124934" grpId="0"/>
      <p:bldP spid="124935" grpId="0"/>
      <p:bldP spid="124936" grpId="0"/>
      <p:bldP spid="124937" grpId="0"/>
      <p:bldP spid="124938" grpId="0"/>
      <p:bldP spid="12493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文本占位符 55297"/>
          <p:cNvSpPr>
            <a:spLocks noGrp="1" noRot="1"/>
          </p:cNvSpPr>
          <p:nvPr>
            <p:ph idx="1"/>
          </p:nvPr>
        </p:nvSpPr>
        <p:spPr>
          <a:xfrm>
            <a:off x="394970" y="620395"/>
            <a:ext cx="8540750" cy="4194175"/>
          </a:xfrm>
        </p:spPr>
        <p:txBody>
          <a:bodyPr anchor="t" anchorCtr="0"/>
          <a:lstStyle/>
          <a:p>
            <a:pPr>
              <a:buNone/>
            </a:pPr>
            <a:r>
              <a:rPr lang="en-US" altLang="zh-CN" sz="6000"/>
              <a:t>  </a:t>
            </a:r>
            <a:r>
              <a:rPr lang="en-US" altLang="zh-CN" b="1"/>
              <a:t>正是在这样相同的境遇中，诗人发出了“同是天涯沦落人，相逢何必曾相识”的感慨，可以说，白居易是琵琶女的“知音”，所以他才写下了这篇优美感人的《琵琶行》以赠之。</a:t>
            </a:r>
          </a:p>
          <a:p>
            <a:pPr>
              <a:buNone/>
            </a:pPr>
            <a:r>
              <a:rPr lang="en-US" altLang="zh-CN" b="1"/>
              <a:t> </a:t>
            </a:r>
          </a:p>
          <a:p>
            <a:pPr>
              <a:buNone/>
            </a:pPr>
            <a:r>
              <a:rPr lang="zh-CN" altLang="en-US" b="1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诗人用湿漉漉的诗行写出了用湿漉漉的眼泪浸泡得湿漉漉的心。</a:t>
            </a:r>
            <a:r>
              <a:rPr lang="zh-CN" altLang="en-US" sz="66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Oval 2"/>
          <p:cNvSpPr/>
          <p:nvPr/>
        </p:nvSpPr>
        <p:spPr>
          <a:xfrm>
            <a:off x="2987675" y="3068638"/>
            <a:ext cx="2879725" cy="1192212"/>
          </a:xfrm>
          <a:prstGeom prst="ellipse">
            <a:avLst/>
          </a:prstGeom>
          <a:solidFill>
            <a:srgbClr val="FF000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Arial" panose="020b0604020202020204" pitchFamily="34" charset="0"/>
              </a:rPr>
              <a:t>琵琶行</a:t>
            </a:r>
            <a:r>
              <a:rPr lang="en-US" altLang="zh-CN" sz="2400">
                <a:solidFill>
                  <a:schemeClr val="bg1"/>
                </a:solidFill>
                <a:latin typeface="Arial" panose="020b0604020202020204" pitchFamily="34" charset="0"/>
              </a:rPr>
              <a:t>》</a:t>
            </a:r>
          </a:p>
          <a:p>
            <a:pPr algn="ctr"/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</a:rPr>
              <a:t>白居易</a:t>
            </a:r>
          </a:p>
        </p:txBody>
      </p:sp>
      <p:sp>
        <p:nvSpPr>
          <p:cNvPr id="30723" name="AutoShape 3"/>
          <p:cNvSpPr/>
          <p:nvPr/>
        </p:nvSpPr>
        <p:spPr>
          <a:xfrm>
            <a:off x="2843213" y="1268413"/>
            <a:ext cx="2951162" cy="5651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</a:rPr>
              <a:t>江头夜送客</a:t>
            </a:r>
          </a:p>
        </p:txBody>
      </p:sp>
      <p:sp>
        <p:nvSpPr>
          <p:cNvPr id="30724" name="AutoShape 4"/>
          <p:cNvSpPr/>
          <p:nvPr/>
        </p:nvSpPr>
        <p:spPr>
          <a:xfrm rot="2459701">
            <a:off x="2627313" y="1700213"/>
            <a:ext cx="142875" cy="1316037"/>
          </a:xfrm>
          <a:prstGeom prst="downArrow">
            <a:avLst>
              <a:gd name="adj1" fmla="val 50000"/>
              <a:gd name="adj2" fmla="val 230277"/>
            </a:avLst>
          </a:prstGeom>
          <a:solidFill>
            <a:srgbClr val="FF000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25" name="AutoShape 5"/>
          <p:cNvSpPr/>
          <p:nvPr/>
        </p:nvSpPr>
        <p:spPr>
          <a:xfrm rot="-2599113">
            <a:off x="5795963" y="1628775"/>
            <a:ext cx="150812" cy="1392238"/>
          </a:xfrm>
          <a:prstGeom prst="downArrow">
            <a:avLst>
              <a:gd name="adj1" fmla="val 50000"/>
              <a:gd name="adj2" fmla="val 230790"/>
            </a:avLst>
          </a:prstGeom>
          <a:solidFill>
            <a:srgbClr val="FF000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26" name="AutoShape 6"/>
          <p:cNvSpPr/>
          <p:nvPr/>
        </p:nvSpPr>
        <p:spPr>
          <a:xfrm>
            <a:off x="0" y="2852738"/>
            <a:ext cx="2916238" cy="5651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zh-CN" altLang="en-US" sz="2800">
                <a:latin typeface="Arial" panose="020b0604020202020204" pitchFamily="34" charset="0"/>
              </a:rPr>
              <a:t>月夜弹琵琶</a:t>
            </a:r>
          </a:p>
        </p:txBody>
      </p:sp>
      <p:sp>
        <p:nvSpPr>
          <p:cNvPr id="59399" name="AutoShape 7"/>
          <p:cNvSpPr/>
          <p:nvPr/>
        </p:nvSpPr>
        <p:spPr>
          <a:xfrm>
            <a:off x="5867400" y="2846740"/>
            <a:ext cx="3276600" cy="57714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</a:rPr>
              <a:t>月夜听琵琶</a:t>
            </a:r>
          </a:p>
        </p:txBody>
      </p:sp>
      <p:sp>
        <p:nvSpPr>
          <p:cNvPr id="30728" name="AutoShape 8"/>
          <p:cNvSpPr/>
          <p:nvPr/>
        </p:nvSpPr>
        <p:spPr>
          <a:xfrm>
            <a:off x="1403350" y="3429000"/>
            <a:ext cx="144463" cy="720725"/>
          </a:xfrm>
          <a:prstGeom prst="downArrow">
            <a:avLst>
              <a:gd name="adj1" fmla="val 50000"/>
              <a:gd name="adj2" fmla="val 124724"/>
            </a:avLst>
          </a:prstGeom>
          <a:solidFill>
            <a:srgbClr val="FF000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29" name="AutoShape 9"/>
          <p:cNvSpPr/>
          <p:nvPr/>
        </p:nvSpPr>
        <p:spPr>
          <a:xfrm>
            <a:off x="7308850" y="3429000"/>
            <a:ext cx="142875" cy="720725"/>
          </a:xfrm>
          <a:prstGeom prst="downArrow">
            <a:avLst>
              <a:gd name="adj1" fmla="val 50000"/>
              <a:gd name="adj2" fmla="val 126111"/>
            </a:avLst>
          </a:prstGeom>
          <a:solidFill>
            <a:srgbClr val="FF000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30" name="AutoShape 10"/>
          <p:cNvSpPr/>
          <p:nvPr/>
        </p:nvSpPr>
        <p:spPr>
          <a:xfrm>
            <a:off x="0" y="4149725"/>
            <a:ext cx="3195638" cy="5651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zh-CN" altLang="en-US" sz="2800">
                <a:latin typeface="Arial" panose="020b0604020202020204" pitchFamily="34" charset="0"/>
              </a:rPr>
              <a:t>乐女话身世之苦</a:t>
            </a:r>
          </a:p>
        </p:txBody>
      </p:sp>
      <p:sp>
        <p:nvSpPr>
          <p:cNvPr id="59403" name="AutoShape 11"/>
          <p:cNvSpPr/>
          <p:nvPr/>
        </p:nvSpPr>
        <p:spPr>
          <a:xfrm>
            <a:off x="6011863" y="4145315"/>
            <a:ext cx="3132137" cy="57714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Arial" panose="020b0604020202020204" pitchFamily="34" charset="0"/>
              </a:rPr>
              <a:t>诗人述迁谪之恨</a:t>
            </a:r>
          </a:p>
        </p:txBody>
      </p:sp>
      <p:sp>
        <p:nvSpPr>
          <p:cNvPr id="30732" name="AutoShape 12"/>
          <p:cNvSpPr/>
          <p:nvPr/>
        </p:nvSpPr>
        <p:spPr>
          <a:xfrm rot="-2582046">
            <a:off x="1763713" y="4652963"/>
            <a:ext cx="144462" cy="1012825"/>
          </a:xfrm>
          <a:prstGeom prst="downArrow">
            <a:avLst>
              <a:gd name="adj1" fmla="val 50000"/>
              <a:gd name="adj2" fmla="val 175275"/>
            </a:avLst>
          </a:prstGeom>
          <a:solidFill>
            <a:srgbClr val="FF000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33" name="AutoShape 13"/>
          <p:cNvSpPr/>
          <p:nvPr/>
        </p:nvSpPr>
        <p:spPr>
          <a:xfrm rot="2087415">
            <a:off x="7235825" y="4652963"/>
            <a:ext cx="136525" cy="976312"/>
          </a:xfrm>
          <a:prstGeom prst="downArrow">
            <a:avLst>
              <a:gd name="adj1" fmla="val 50000"/>
              <a:gd name="adj2" fmla="val 178778"/>
            </a:avLst>
          </a:prstGeom>
          <a:solidFill>
            <a:srgbClr val="FF000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9406" name="AutoShape 14"/>
          <p:cNvSpPr/>
          <p:nvPr/>
        </p:nvSpPr>
        <p:spPr>
          <a:xfrm>
            <a:off x="2195513" y="5517440"/>
            <a:ext cx="4824412" cy="1077747"/>
          </a:xfrm>
          <a:prstGeom prst="roundRect">
            <a:avLst>
              <a:gd name="adj" fmla="val 16667"/>
            </a:avLst>
          </a:prstGeom>
          <a:solidFill>
            <a:srgbClr val="0000FF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同是天涯沦落人</a:t>
            </a:r>
          </a:p>
          <a:p>
            <a:pPr algn="ctr"/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相逢何必曾相识</a:t>
            </a:r>
          </a:p>
        </p:txBody>
      </p:sp>
      <p:sp>
        <p:nvSpPr>
          <p:cNvPr id="30735" name="Text Box 15"/>
          <p:cNvSpPr txBox="1"/>
          <p:nvPr/>
        </p:nvSpPr>
        <p:spPr>
          <a:xfrm rot="2253441">
            <a:off x="2411413" y="1773238"/>
            <a:ext cx="458787" cy="7921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琵琶女</a:t>
            </a:r>
          </a:p>
        </p:txBody>
      </p:sp>
      <p:sp>
        <p:nvSpPr>
          <p:cNvPr id="30736" name="Text Box 16"/>
          <p:cNvSpPr txBox="1"/>
          <p:nvPr/>
        </p:nvSpPr>
        <p:spPr>
          <a:xfrm rot="-2475560">
            <a:off x="5795963" y="1700213"/>
            <a:ext cx="458787" cy="10080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白居易</a:t>
            </a:r>
          </a:p>
        </p:txBody>
      </p:sp>
      <p:sp>
        <p:nvSpPr>
          <p:cNvPr id="30737" name="Text Box 17"/>
          <p:cNvSpPr txBox="1"/>
          <p:nvPr/>
        </p:nvSpPr>
        <p:spPr>
          <a:xfrm>
            <a:off x="971550" y="3429000"/>
            <a:ext cx="458788" cy="5762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明线</a:t>
            </a:r>
          </a:p>
        </p:txBody>
      </p:sp>
      <p:sp>
        <p:nvSpPr>
          <p:cNvPr id="30738" name="Text Box 18"/>
          <p:cNvSpPr txBox="1"/>
          <p:nvPr/>
        </p:nvSpPr>
        <p:spPr>
          <a:xfrm>
            <a:off x="7451725" y="3500438"/>
            <a:ext cx="458788" cy="5762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暗线</a:t>
            </a:r>
          </a:p>
        </p:txBody>
      </p:sp>
      <p:sp>
        <p:nvSpPr>
          <p:cNvPr id="30739" name="AutoShape 19"/>
          <p:cNvSpPr/>
          <p:nvPr/>
        </p:nvSpPr>
        <p:spPr>
          <a:xfrm>
            <a:off x="4284663" y="1916113"/>
            <a:ext cx="71437" cy="1081087"/>
          </a:xfrm>
          <a:prstGeom prst="upArrow">
            <a:avLst>
              <a:gd name="adj1" fmla="val 50000"/>
              <a:gd name="adj2" fmla="val 378335"/>
            </a:avLst>
          </a:prstGeom>
          <a:solidFill>
            <a:srgbClr val="FF0000"/>
          </a:solidFill>
          <a:ln w="9525">
            <a:noFill/>
          </a:ln>
        </p:spPr>
        <p:txBody>
          <a:bodyPr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40" name="Text Box 20"/>
          <p:cNvSpPr txBox="1"/>
          <p:nvPr/>
        </p:nvSpPr>
        <p:spPr>
          <a:xfrm>
            <a:off x="3848100" y="1989138"/>
            <a:ext cx="461963" cy="10810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开篇置景</a:t>
            </a:r>
          </a:p>
        </p:txBody>
      </p:sp>
      <p:sp>
        <p:nvSpPr>
          <p:cNvPr id="30741" name="Text Box 21"/>
          <p:cNvSpPr txBox="1"/>
          <p:nvPr/>
        </p:nvSpPr>
        <p:spPr>
          <a:xfrm>
            <a:off x="4352925" y="1989138"/>
            <a:ext cx="461963" cy="10795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营造氛围</a:t>
            </a:r>
          </a:p>
        </p:txBody>
      </p:sp>
      <p:sp>
        <p:nvSpPr>
          <p:cNvPr id="30742" name="AutoShape 22"/>
          <p:cNvSpPr/>
          <p:nvPr/>
        </p:nvSpPr>
        <p:spPr>
          <a:xfrm>
            <a:off x="4284663" y="4292600"/>
            <a:ext cx="71437" cy="1152525"/>
          </a:xfrm>
          <a:prstGeom prst="downArrow">
            <a:avLst>
              <a:gd name="adj1" fmla="val 50000"/>
              <a:gd name="adj2" fmla="val 403336"/>
            </a:avLst>
          </a:prstGeom>
          <a:solidFill>
            <a:srgbClr val="FF0000"/>
          </a:solidFill>
          <a:ln w="9525">
            <a:noFill/>
          </a:ln>
        </p:spPr>
        <p:txBody>
          <a:bodyPr wrap="none" anchor="ctr" anchorCtr="0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0743" name="Text Box 23"/>
          <p:cNvSpPr txBox="1"/>
          <p:nvPr/>
        </p:nvSpPr>
        <p:spPr>
          <a:xfrm>
            <a:off x="3822700" y="4292600"/>
            <a:ext cx="461963" cy="10810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结篇点题</a:t>
            </a:r>
          </a:p>
        </p:txBody>
      </p:sp>
      <p:sp>
        <p:nvSpPr>
          <p:cNvPr id="30744" name="Text Box 24"/>
          <p:cNvSpPr txBox="1"/>
          <p:nvPr/>
        </p:nvSpPr>
        <p:spPr>
          <a:xfrm>
            <a:off x="4352925" y="4292600"/>
            <a:ext cx="461963" cy="108108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 b="1">
                <a:latin typeface="Arial" panose="020b0604020202020204" pitchFamily="34" charset="0"/>
              </a:rPr>
              <a:t>抒发感情</a:t>
            </a:r>
          </a:p>
        </p:txBody>
      </p:sp>
      <p:sp>
        <p:nvSpPr>
          <p:cNvPr id="30745" name="Text Box 25"/>
          <p:cNvSpPr txBox="1"/>
          <p:nvPr/>
        </p:nvSpPr>
        <p:spPr>
          <a:xfrm rot="-2490111">
            <a:off x="1547813" y="4941888"/>
            <a:ext cx="458787" cy="1152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引出</a:t>
            </a:r>
          </a:p>
        </p:txBody>
      </p:sp>
      <p:sp>
        <p:nvSpPr>
          <p:cNvPr id="30746" name="Text Box 26"/>
          <p:cNvSpPr txBox="1"/>
          <p:nvPr/>
        </p:nvSpPr>
        <p:spPr>
          <a:xfrm rot="1912740">
            <a:off x="7235825" y="4941888"/>
            <a:ext cx="458788" cy="11525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Arial" panose="020b0604020202020204" pitchFamily="34" charset="0"/>
              </a:rPr>
              <a:t>引出</a:t>
            </a:r>
          </a:p>
        </p:txBody>
      </p:sp>
      <p:sp>
        <p:nvSpPr>
          <p:cNvPr id="30747" name="Text Box 27"/>
          <p:cNvSpPr txBox="1"/>
          <p:nvPr/>
        </p:nvSpPr>
        <p:spPr>
          <a:xfrm>
            <a:off x="3203575" y="620713"/>
            <a:ext cx="7056438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b="1">
                <a:latin typeface="Arial" panose="020b0604020202020204" pitchFamily="34" charset="0"/>
              </a:rPr>
              <a:t>双线结构</a:t>
            </a:r>
          </a:p>
        </p:txBody>
      </p:sp>
      <p:sp>
        <p:nvSpPr>
          <p:cNvPr id="59420" name="Text Box 28"/>
          <p:cNvSpPr txBox="1"/>
          <p:nvPr/>
        </p:nvSpPr>
        <p:spPr>
          <a:xfrm>
            <a:off x="6227763" y="0"/>
            <a:ext cx="2303462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、合作      探究：   结构美</a:t>
            </a:r>
            <a:b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</a:b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9422" name="Text Box 30"/>
          <p:cNvSpPr txBox="1">
            <a:spLocks noChangeArrowheads="1"/>
          </p:cNvSpPr>
          <p:nvPr/>
        </p:nvSpPr>
        <p:spPr bwMode="auto">
          <a:xfrm>
            <a:off x="0" y="0"/>
            <a:ext cx="2411413" cy="228282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2400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一是以乐女弹奏为线索，一是以诗人感受为线索，一明一暗，一实一虚，</a:t>
            </a:r>
            <a:r>
              <a:rPr kumimoji="1" lang="zh-CN" altLang="en-US" sz="2400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虚实相生</a:t>
            </a:r>
            <a:endParaRPr kumimoji="0" lang="zh-CN" altLang="en-US" sz="2400" u="sng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9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9" grpId="0"/>
      <p:bldP spid="59403" grpId="0"/>
      <p:bldP spid="5940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8" name="Rectangle 3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838200"/>
          </a:xfrm>
          <a:solidFill>
            <a:schemeClr val="accent1">
              <a:alpha val="52156"/>
            </a:schemeClr>
          </a:solidFill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US" altLang="zh-CN" sz="4000">
                <a:ea typeface="华文隶书" pitchFamily="2" charset="-122"/>
              </a:rPr>
              <a:t>5</a:t>
            </a:r>
            <a:r>
              <a:rPr lang="zh-CN" altLang="en-US" sz="4000">
                <a:ea typeface="华文隶书" pitchFamily="2" charset="-122"/>
              </a:rPr>
              <a:t>、</a:t>
            </a:r>
            <a:r>
              <a:rPr lang="en-US" altLang="zh-CN" sz="4000">
                <a:ea typeface="华文隶书" pitchFamily="2" charset="-122"/>
              </a:rPr>
              <a:t>  </a:t>
            </a:r>
            <a:r>
              <a:rPr lang="zh-CN" altLang="en-US" sz="4000">
                <a:ea typeface="华文隶书" pitchFamily="2" charset="-122"/>
              </a:rPr>
              <a:t>文中的琵琶女是一个怎样的形象？</a:t>
            </a:r>
          </a:p>
        </p:txBody>
      </p:sp>
      <p:sp>
        <p:nvSpPr>
          <p:cNvPr id="102404" name="Rectangle 4"/>
          <p:cNvSpPr>
            <a:spLocks noGrp="1" noChangeArrowheads="1"/>
          </p:cNvSpPr>
          <p:nvPr>
            <p:ph idx="1"/>
          </p:nvPr>
        </p:nvSpPr>
        <p:spPr>
          <a:xfrm>
            <a:off x="142875" y="1143000"/>
            <a:ext cx="8858250" cy="5715000"/>
          </a:xfrm>
          <a:solidFill>
            <a:schemeClr val="accent3">
              <a:alpha val="47000"/>
            </a:schemeClr>
          </a:solidFill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华文隶书" pitchFamily="2" charset="-122"/>
                <a:cs typeface="+mn-cs"/>
              </a:rPr>
              <a:t>年轻时色艺双绝，富贵子弟争献宠，但以色取悦于人，饱含悲苦；年长色衰，又值社会动乱，门前冷落，嫁作商人妇，过着凄清生活。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1" lang="zh-CN" altLang="en-US" sz="3200" b="1" i="0" u="sng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琵琶女是一个</a:t>
            </a:r>
            <a:r>
              <a:rPr kumimoji="1" lang="zh-CN" altLang="en-US" sz="32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才貌双全</a:t>
            </a:r>
            <a:r>
              <a:rPr kumimoji="1" lang="zh-CN" altLang="en-US" sz="3200" b="1" i="0" u="sng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，但在封建社会中</a:t>
            </a:r>
            <a:r>
              <a:rPr kumimoji="1" lang="zh-CN" altLang="en-US" sz="32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被摧残、被侮辱的</a:t>
            </a:r>
            <a:r>
              <a:rPr kumimoji="1" lang="zh-CN" altLang="en-US" sz="3200" b="1" i="0" u="sng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歌女形象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琵琶女对自己的凄凉遭遇、对人情冷暖、世态炎凉，表示了积聚已久的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愤懑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之情，对世人的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重色轻才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和丈夫的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重利寡情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提出了强烈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控诉</a:t>
            </a:r>
            <a:r>
              <a:rPr kumimoji="1" lang="zh-CN" altLang="en-US" sz="32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。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华文隶书" pitchFamily="2" charset="-122"/>
              </a:rPr>
              <a:t>揭示封建社会中被侮辱、被损害的乐伎们的悲惨命运。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</a:endParaRPr>
          </a:p>
        </p:txBody>
      </p:sp>
      <p:contentPart p14:bwMode="auto" r:id="rId3">
        <p14:nvContentPartPr>
          <p14:cNvPr id="8196" name="Ink 6"/>
          <p14:cNvContentPartPr/>
          <p14:nvPr/>
        </p14:nvContentPartPr>
        <p14:xfrm>
          <a:off x="1589088" y="3375025"/>
          <a:ext cx="1587" cy="1588"/>
        </p14:xfrm>
      </p:contentPart>
      <p:contentPart p14:bwMode="auto" r:id="rId4">
        <p14:nvContentPartPr>
          <p14:cNvPr id="8197" name="Ink 7"/>
          <p14:cNvContentPartPr/>
          <p14:nvPr/>
        </p14:nvContentPartPr>
        <p14:xfrm>
          <a:off x="1589088" y="3375025"/>
          <a:ext cx="1587" cy="1588"/>
        </p14:xfrm>
      </p:contentPart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02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02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02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2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2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2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4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5475" name="Rectangle 3"/>
          <p:cNvSpPr>
            <a:spLocks noGrp="1"/>
          </p:cNvSpPr>
          <p:nvPr>
            <p:ph idx="1"/>
          </p:nvPr>
        </p:nvSpPr>
        <p:spPr>
          <a:xfrm>
            <a:off x="457200" y="1844675"/>
            <a:ext cx="8229600" cy="3000375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 b="1"/>
              <a:t>诗人笔下的琵琶女没有认识到昔日卖笑承欢、醉生梦死的生活是一种被摧残的痛苦生涯，相反还抱着炫耀、追恋、惋惜的态度。她只是悲叹红颜易老、繁花早逝，却没有从自己的不幸遭遇中得到觉醒。</a:t>
            </a:r>
            <a:endParaRPr lang="en-US" altLang="zh-CN"/>
          </a:p>
        </p:txBody>
      </p:sp>
      <p:sp>
        <p:nvSpPr>
          <p:cNvPr id="105477" name="Rectangle 5"/>
          <p:cNvSpPr/>
          <p:nvPr/>
        </p:nvSpPr>
        <p:spPr>
          <a:xfrm>
            <a:off x="685800" y="357188"/>
            <a:ext cx="8029575" cy="1243012"/>
          </a:xfrm>
          <a:prstGeom prst="rect">
            <a:avLst/>
          </a:prstGeom>
          <a:solidFill>
            <a:schemeClr val="accent1">
              <a:alpha val="52156"/>
            </a:schemeClr>
          </a:solidFill>
          <a:ln w="9525">
            <a:noFill/>
          </a:ln>
        </p:spPr>
        <p:txBody>
          <a:bodyPr anchor="ctr" anchorCtr="0"/>
          <a:lstStyle/>
          <a:p>
            <a:pPr algn="ctr"/>
            <a:r>
              <a:rPr lang="en-US" altLang="zh-CN" sz="4400">
                <a:solidFill>
                  <a:schemeClr val="tx2"/>
                </a:solidFill>
                <a:latin typeface="Arial" panose="020b0604020202020204" pitchFamily="34" charset="0"/>
                <a:ea typeface="华文隶书" pitchFamily="2" charset="-122"/>
              </a:rPr>
              <a:t>6</a:t>
            </a:r>
            <a:r>
              <a: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华文隶书" pitchFamily="2" charset="-122"/>
              </a:rPr>
              <a:t>、探究</a:t>
            </a:r>
            <a:r>
              <a:rPr lang="en-US" altLang="zh-CN" sz="4400">
                <a:solidFill>
                  <a:schemeClr val="tx2"/>
                </a:solidFill>
                <a:latin typeface="Arial" panose="020b0604020202020204" pitchFamily="34" charset="0"/>
                <a:ea typeface="华文隶书" pitchFamily="2" charset="-122"/>
              </a:rPr>
              <a:t>·</a:t>
            </a:r>
            <a:r>
              <a:rPr lang="zh-CN" altLang="en-US" sz="4400">
                <a:solidFill>
                  <a:schemeClr val="tx2"/>
                </a:solidFill>
                <a:latin typeface="Arial" panose="020b0604020202020204" pitchFamily="34" charset="0"/>
                <a:ea typeface="华文隶书" pitchFamily="2" charset="-122"/>
              </a:rPr>
              <a:t>：琵琶女对自己的命运有没有清醒的认识？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5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US" altLang="zh-CN" b="1">
                <a:solidFill>
                  <a:srgbClr val="FF3300"/>
                </a:solidFill>
              </a:rPr>
              <a:t>7</a:t>
            </a:r>
            <a:r>
              <a:rPr lang="zh-CN" altLang="en-US" b="1">
                <a:solidFill>
                  <a:srgbClr val="FF3300"/>
                </a:solidFill>
              </a:rPr>
              <a:t>、写作技巧总结</a:t>
            </a:r>
          </a:p>
        </p:txBody>
      </p:sp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00"/>
          </a:xfrm>
        </p:spPr>
        <p:txBody>
          <a:bodyPr vert="horz" wrap="square" lIns="91440" tIns="45720" rIns="91440" bIns="45720" anchor="t" anchorCtr="0"/>
          <a:lstStyle/>
          <a:p>
            <a:pPr eaLnBrk="1" hangingPunct="1"/>
            <a:r>
              <a:rPr lang="zh-CN" altLang="en-US" sz="3600" b="1"/>
              <a:t>1大量运用</a:t>
            </a:r>
            <a:r>
              <a:rPr lang="zh-CN" altLang="en-US" sz="3600" b="1">
                <a:solidFill>
                  <a:srgbClr val="FF3300"/>
                </a:solidFill>
              </a:rPr>
              <a:t>比喻</a:t>
            </a:r>
            <a:r>
              <a:rPr lang="zh-CN" altLang="en-US" sz="3600" b="1"/>
              <a:t>，化抽象无形为具体可感。</a:t>
            </a:r>
          </a:p>
          <a:p>
            <a:pPr eaLnBrk="1" hangingPunct="1"/>
            <a:r>
              <a:rPr lang="zh-CN" altLang="en-US" sz="3600" b="1"/>
              <a:t>2</a:t>
            </a:r>
            <a:r>
              <a:rPr lang="zh-CN" altLang="en-US" sz="3600" b="1">
                <a:solidFill>
                  <a:srgbClr val="FF3300"/>
                </a:solidFill>
              </a:rPr>
              <a:t>正面描摹与侧面烘托</a:t>
            </a:r>
            <a:r>
              <a:rPr lang="zh-CN" altLang="en-US" sz="3600" b="1"/>
              <a:t>相结合。</a:t>
            </a:r>
          </a:p>
          <a:p>
            <a:pPr eaLnBrk="1" hangingPunct="1"/>
            <a:r>
              <a:rPr lang="zh-CN" altLang="en-US" sz="3600" b="1"/>
              <a:t>3巧用</a:t>
            </a:r>
            <a:r>
              <a:rPr lang="zh-CN" altLang="en-US" sz="3600" b="1">
                <a:solidFill>
                  <a:srgbClr val="FF3300"/>
                </a:solidFill>
              </a:rPr>
              <a:t>叠词</a:t>
            </a:r>
            <a:r>
              <a:rPr lang="zh-CN" altLang="en-US" sz="3600" b="1"/>
              <a:t>，使音节悦耳动听富有节奏感。</a:t>
            </a:r>
          </a:p>
          <a:p>
            <a:pPr eaLnBrk="1" hangingPunct="1"/>
            <a:r>
              <a:rPr lang="zh-CN" altLang="en-US" sz="3600" b="1"/>
              <a:t>4</a:t>
            </a:r>
            <a:r>
              <a:rPr lang="zh-CN" altLang="en-US" sz="3600" b="1">
                <a:solidFill>
                  <a:srgbClr val="FF3300"/>
                </a:solidFill>
              </a:rPr>
              <a:t>借景抒情、情景交融，抒情色彩浓</a:t>
            </a:r>
            <a:r>
              <a:rPr lang="zh-CN" altLang="en-US" sz="3600" b="1"/>
              <a:t>厚。</a:t>
            </a:r>
          </a:p>
          <a:p>
            <a:pPr eaLnBrk="1" hangingPunct="1"/>
            <a:r>
              <a:rPr lang="zh-CN" altLang="en-US" sz="3600" b="1"/>
              <a:t>5结构严谨，一明一暗，</a:t>
            </a:r>
            <a:r>
              <a:rPr lang="zh-CN" altLang="en-US" sz="3600" b="1">
                <a:solidFill>
                  <a:srgbClr val="FF3300"/>
                </a:solidFill>
              </a:rPr>
              <a:t>两条线索</a:t>
            </a:r>
            <a:r>
              <a:rPr lang="zh-CN" altLang="en-US" sz="3600" b="1"/>
              <a:t>运行。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uiExpand="1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4" name="Rectangle 2"/>
          <p:cNvSpPr/>
          <p:nvPr/>
        </p:nvSpPr>
        <p:spPr>
          <a:xfrm>
            <a:off x="642938" y="928688"/>
            <a:ext cx="7877175" cy="409416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华文新魏" pitchFamily="2" charset="-122"/>
              </a:rPr>
              <a:t>  </a:t>
            </a:r>
            <a:r>
              <a:rPr lang="en-US" altLang="zh-CN" sz="3600">
                <a:latin typeface="华文新魏" pitchFamily="2" charset="-122"/>
                <a:ea typeface="华文新魏" pitchFamily="2" charset="-122"/>
              </a:rPr>
              <a:t>  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一个是处于封建社会底层的艺伎，一个是被压抑的真正知识分子，虽地位悬隔，但</a:t>
            </a:r>
            <a:r>
              <a:rPr lang="zh-CN" altLang="en-US" sz="3200" b="1">
                <a:latin typeface="Arial" panose="020b0604020202020204" pitchFamily="34" charset="0"/>
              </a:rPr>
              <a:t>白居易能冲破封建的等级观念，</a:t>
            </a:r>
            <a:r>
              <a:rPr lang="zh-CN" altLang="en-US" sz="3200" b="1">
                <a:latin typeface="华文新魏" pitchFamily="2" charset="-122"/>
                <a:ea typeface="华文新魏" pitchFamily="2" charset="-122"/>
              </a:rPr>
              <a:t>在这风清月白的环境下自然产生强烈的感情共鸣和交流，</a:t>
            </a:r>
            <a:r>
              <a:rPr lang="zh-CN" altLang="en-US" sz="3200" b="1">
                <a:latin typeface="Arial" panose="020b0604020202020204" pitchFamily="34" charset="0"/>
              </a:rPr>
              <a:t>平等地看待一个地位卑贱的琵琶女，将自己的仕途坎坷同她的昔为倡家女、今为商人妇的遭遇作类比，是非常难能可贵的，</a:t>
            </a:r>
            <a:r>
              <a:rPr lang="zh-CN" altLang="en-US" sz="3200" b="1" u="sng">
                <a:latin typeface="华文新魏" pitchFamily="2" charset="-122"/>
                <a:ea typeface="华文新魏" pitchFamily="2" charset="-122"/>
              </a:rPr>
              <a:t>可见其对歌伎人格尊重的进步思想。</a:t>
            </a:r>
            <a:r>
              <a:rPr lang="zh-CN" altLang="en-US" b="1">
                <a:latin typeface="Arial" panose="020b0604020202020204" pitchFamily="34" charset="0"/>
              </a:rPr>
              <a:t>     </a:t>
            </a:r>
            <a:endParaRPr lang="zh-CN" altLang="en-US" b="1" u="sng">
              <a:latin typeface="Arial" panose="020b0604020202020204" pitchFamily="34" charset="0"/>
            </a:endParaRPr>
          </a:p>
        </p:txBody>
      </p:sp>
      <p:sp>
        <p:nvSpPr>
          <p:cNvPr id="59395" name="Rectangle 3"/>
          <p:cNvSpPr/>
          <p:nvPr/>
        </p:nvSpPr>
        <p:spPr>
          <a:xfrm>
            <a:off x="2438400" y="0"/>
            <a:ext cx="5064125" cy="646113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、回顾全文，拓展主题</a:t>
            </a:r>
          </a:p>
        </p:txBody>
      </p:sp>
      <p:sp>
        <p:nvSpPr>
          <p:cNvPr id="59396" name="Text Box 4"/>
          <p:cNvSpPr txBox="1"/>
          <p:nvPr/>
        </p:nvSpPr>
        <p:spPr>
          <a:xfrm>
            <a:off x="762000" y="5334000"/>
            <a:ext cx="7696200" cy="1798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u="sng">
                <a:latin typeface="Arial" panose="020b0604020202020204" pitchFamily="34" charset="0"/>
              </a:rPr>
              <a:t>   </a:t>
            </a:r>
            <a:r>
              <a:rPr lang="zh-CN" altLang="en-US" sz="3200" b="1" u="sng">
                <a:latin typeface="Arial" panose="020b0604020202020204" pitchFamily="34" charset="0"/>
              </a:rPr>
              <a:t>二者的遭遇揭示了封建社会压抑人才、不容贤能的黑暗。</a:t>
            </a:r>
          </a:p>
          <a:p>
            <a:pPr>
              <a:spcBef>
                <a:spcPct val="50000"/>
              </a:spcBef>
            </a:pPr>
            <a:endParaRPr lang="en-US" altLang="zh-CN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/>
      <p:bldP spid="59395" grpId="0"/>
      <p:bldP spid="5939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9811" name="Rectangle 3"/>
          <p:cNvSpPr>
            <a:spLocks noGrp="1" noRot="1"/>
          </p:cNvSpPr>
          <p:nvPr>
            <p:ph idx="1"/>
          </p:nvPr>
        </p:nvSpPr>
        <p:spPr>
          <a:xfrm>
            <a:off x="-285750" y="28575"/>
            <a:ext cx="7225030" cy="6972300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None/>
            </a:pPr>
            <a:r>
              <a:rPr lang="zh-CN" altLang="en-US" sz="4000">
                <a:ea typeface="华文新魏" pitchFamily="2" charset="-122"/>
              </a:rPr>
              <a:t>  </a:t>
            </a:r>
            <a:r>
              <a:rPr lang="en-US" altLang="zh-CN" sz="4000">
                <a:ea typeface="华文新魏" pitchFamily="2" charset="-122"/>
              </a:rPr>
              <a:t>  </a:t>
            </a:r>
            <a:r>
              <a:rPr lang="zh-CN" altLang="en-US" sz="3600" b="1">
                <a:ea typeface="华文新魏" pitchFamily="2" charset="-122"/>
              </a:rPr>
              <a:t>白居易（</a:t>
            </a:r>
            <a:r>
              <a:rPr lang="en-US" altLang="zh-CN" sz="3600" b="1"/>
              <a:t>772</a:t>
            </a:r>
            <a:r>
              <a:rPr lang="zh-CN" altLang="en-US" sz="3600" b="1"/>
              <a:t>－</a:t>
            </a:r>
            <a:r>
              <a:rPr lang="en-US" altLang="zh-CN" sz="3600" b="1"/>
              <a:t>846</a:t>
            </a:r>
            <a:r>
              <a:rPr lang="zh-CN" altLang="en-US" sz="3600" b="1"/>
              <a:t>）</a:t>
            </a:r>
            <a:r>
              <a:rPr lang="zh-CN" altLang="en-US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字乐天，号</a:t>
            </a:r>
            <a:r>
              <a:rPr lang="en-US" altLang="zh-CN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“</a:t>
            </a:r>
            <a:r>
              <a:rPr lang="zh-CN" altLang="en-US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香山居士</a:t>
            </a:r>
            <a:r>
              <a:rPr lang="en-US" altLang="zh-CN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，中唐著名诗人</a:t>
            </a:r>
            <a:r>
              <a:rPr lang="en-US" altLang="zh-CN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, </a:t>
            </a:r>
            <a:r>
              <a:rPr lang="zh-CN" altLang="en-US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文学家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。唐代“</a:t>
            </a:r>
            <a:r>
              <a:rPr lang="zh-CN" altLang="en-US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新乐府运动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”的倡导者。文章主张“</a:t>
            </a:r>
            <a:r>
              <a:rPr lang="zh-CN" altLang="en-US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文章合为时而著，歌诗合为事而作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”贞元十五年中进士，官至翰林学士，左拾遗，赞善大夫。后因</a:t>
            </a:r>
            <a:r>
              <a:rPr lang="zh-CN" altLang="en-US" sz="3600" b="1" u="sng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直言极谏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，被贬</a:t>
            </a:r>
            <a:r>
              <a:rPr lang="zh-CN" altLang="en-US" sz="3600" b="1" u="sng">
                <a:solidFill>
                  <a:srgbClr val="C00000"/>
                </a:solidFill>
                <a:latin typeface="华文新魏" pitchFamily="2" charset="-122"/>
                <a:ea typeface="华文新魏" pitchFamily="2" charset="-122"/>
              </a:rPr>
              <a:t>江州司马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，移忠州刺史。晚年好“佛”，长居长安过着隐士的生活，７５岁去世。著有</a:t>
            </a:r>
            <a:r>
              <a:rPr lang="en-US" altLang="zh-CN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白氏长庆集</a:t>
            </a:r>
            <a:r>
              <a:rPr lang="en-US" altLang="zh-CN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。他的叙事长诗</a:t>
            </a:r>
            <a:r>
              <a:rPr lang="en-US" altLang="zh-CN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长恨歌</a:t>
            </a:r>
            <a:r>
              <a:rPr lang="en-US" altLang="zh-CN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琵琶行</a:t>
            </a:r>
            <a:r>
              <a:rPr lang="en-US" altLang="zh-CN" sz="3600" b="1">
                <a:solidFill>
                  <a:srgbClr val="FF0066"/>
                </a:solidFill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3600" b="1">
                <a:latin typeface="华文新魏" pitchFamily="2" charset="-122"/>
                <a:ea typeface="华文新魏" pitchFamily="2" charset="-122"/>
              </a:rPr>
              <a:t>对后世影响最为深远。</a:t>
            </a:r>
          </a:p>
          <a:p>
            <a:pPr eaLnBrk="1" hangingPunct="1">
              <a:lnSpc>
                <a:spcPct val="90000"/>
              </a:lnSpc>
              <a:buNone/>
            </a:pPr>
            <a:endParaRPr lang="zh-CN" altLang="en-US" sz="3600" b="1">
              <a:ea typeface="华文新魏" pitchFamily="2" charset="-122"/>
            </a:endParaRPr>
          </a:p>
        </p:txBody>
      </p:sp>
      <p:pic>
        <p:nvPicPr>
          <p:cNvPr id="16387" name="Picture 3" descr="200911131342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3070" y="214630"/>
            <a:ext cx="2360930" cy="516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Rectangle 2"/>
          <p:cNvSpPr>
            <a:spLocks noGrp="1"/>
          </p:cNvSpPr>
          <p:nvPr>
            <p:ph type="title"/>
          </p:nvPr>
        </p:nvSpPr>
        <p:spPr>
          <a:xfrm>
            <a:off x="4929188" y="0"/>
            <a:ext cx="1600200" cy="12065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>
                <a:ea typeface="华文新魏" pitchFamily="2" charset="-122"/>
              </a:rPr>
              <a:t>小 结</a:t>
            </a:r>
          </a:p>
        </p:txBody>
      </p:sp>
      <p:sp>
        <p:nvSpPr>
          <p:cNvPr id="13315" name="Rectangle 3"/>
          <p:cNvSpPr>
            <a:spLocks noGrp="1"/>
          </p:cNvSpPr>
          <p:nvPr>
            <p:ph idx="1"/>
          </p:nvPr>
        </p:nvSpPr>
        <p:spPr>
          <a:xfrm>
            <a:off x="2268538" y="1052513"/>
            <a:ext cx="6732587" cy="5113337"/>
          </a:xfrm>
        </p:spPr>
        <p:txBody>
          <a:bodyPr vert="horz" wrap="square" lIns="91440" tIns="45720" rIns="91440" bIns="45720" anchor="t" anchorCtr="0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>
                <a:latin typeface="华文行楷" pitchFamily="2" charset="-122"/>
                <a:ea typeface="华文行楷" pitchFamily="2" charset="-122"/>
              </a:rPr>
              <a:t>    </a:t>
            </a:r>
            <a:r>
              <a:rPr lang="zh-CN" altLang="en-US">
                <a:latin typeface="华文行楷" pitchFamily="2" charset="-122"/>
                <a:ea typeface="华文行楷" pitchFamily="2" charset="-122"/>
              </a:rPr>
              <a:t>这是一首歌行体的长篇叙事诗，颇富抒情色彩，它是白居易</a:t>
            </a:r>
            <a:r>
              <a:rPr lang="zh-CN" altLang="en-US">
                <a:solidFill>
                  <a:srgbClr val="FF0066"/>
                </a:solidFill>
                <a:latin typeface="华文行楷" pitchFamily="2" charset="-122"/>
                <a:ea typeface="华文行楷" pitchFamily="2" charset="-122"/>
              </a:rPr>
              <a:t>感伤</a:t>
            </a:r>
            <a:r>
              <a:rPr lang="zh-CN" altLang="en-US">
                <a:latin typeface="华文行楷" pitchFamily="2" charset="-122"/>
                <a:ea typeface="华文行楷" pitchFamily="2" charset="-122"/>
              </a:rPr>
              <a:t>诗的代表作。鉴赏诗歌要准确而深入把握艺术形象。长篇叙事诗多通过人物形象的塑造来表现主题。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琵琶行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主要叙述了诗人与一飘泊江湖的长安歌伎邂逅相遇</a:t>
            </a:r>
            <a:r>
              <a:rPr lang="en-US" altLang="zh-CN"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并被其琴声和凄苦身世感动的故事。表达了诗人</a:t>
            </a:r>
            <a:r>
              <a:rPr lang="zh-CN" altLang="en-US">
                <a:ea typeface="隶书" pitchFamily="49" charset="-122"/>
              </a:rPr>
              <a:t>“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谪居卧病</a:t>
            </a:r>
            <a:r>
              <a:rPr lang="zh-CN" altLang="en-US">
                <a:ea typeface="隶书" pitchFamily="49" charset="-122"/>
              </a:rPr>
              <a:t>”</a:t>
            </a:r>
            <a:r>
              <a:rPr lang="zh-CN" altLang="en-US">
                <a:latin typeface="隶书" pitchFamily="49" charset="-122"/>
                <a:ea typeface="隶书" pitchFamily="49" charset="-122"/>
              </a:rPr>
              <a:t>中的凄凉心境。</a:t>
            </a:r>
          </a:p>
        </p:txBody>
      </p:sp>
      <p:pic>
        <p:nvPicPr>
          <p:cNvPr id="3482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57175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矩形 64513"/>
          <p:cNvSpPr/>
          <p:nvPr/>
        </p:nvSpPr>
        <p:spPr>
          <a:xfrm>
            <a:off x="1588" y="115888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 anchor="t" anchorCtr="0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5842" name="组合 64514"/>
          <p:cNvGrpSpPr/>
          <p:nvPr/>
        </p:nvGrpSpPr>
        <p:grpSpPr>
          <a:xfrm>
            <a:off x="573088" y="115888"/>
            <a:ext cx="8001000" cy="5622925"/>
            <a:chOff x="0" y="3542"/>
            <a:chExt cx="5040" cy="3542"/>
          </a:xfrm>
        </p:grpSpPr>
        <p:sp>
          <p:nvSpPr>
            <p:cNvPr id="35843" name="矩形 64515"/>
            <p:cNvSpPr/>
            <p:nvPr/>
          </p:nvSpPr>
          <p:spPr>
            <a:xfrm>
              <a:off x="0" y="3542"/>
              <a:ext cx="5040" cy="3542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844" name="矩形 64516"/>
            <p:cNvSpPr/>
            <p:nvPr/>
          </p:nvSpPr>
          <p:spPr>
            <a:xfrm>
              <a:off x="0" y="3542"/>
              <a:ext cx="5040" cy="0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 anchorCtr="0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35845" name="矩形 64517"/>
          <p:cNvSpPr/>
          <p:nvPr/>
        </p:nvSpPr>
        <p:spPr>
          <a:xfrm>
            <a:off x="107315" y="116205"/>
            <a:ext cx="8872220" cy="597535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bg1"/>
              </a:gs>
            </a:gsLst>
            <a:lin ang="5400000" scaled="1"/>
          </a:gradFill>
          <a:ln w="12700">
            <a:noFill/>
          </a:ln>
        </p:spPr>
        <p:txBody>
          <a:bodyPr anchor="b" anchorCtr="0"/>
          <a:lstStyle/>
          <a:p>
            <a:r>
              <a:rPr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背景介绍：</a:t>
            </a:r>
            <a:r>
              <a:rPr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《琵琶行》作于唐宪宗元和十一年（公元816年）秋天，时白居易四十五岁，任江州司马。白居易在元和十年之前先是任左拾遗，后又任左赞善大夫。元和十年六月，唐朝藩镇势力派刺客在长安街头刺死了宰相武元衡，刺伤了御史中丞裴度，朝野大哗。藩镇势力在朝中的代言人又进一步提出要求罢免裴度，以安藩镇的“反侧”之心。这时白居易挺身而出，坚决主张讨贼，认为否则国将不国。白居易这种主张本来是对的，但因为他平素写讽喻诗得罪了许多朝廷的权贵，于是有人就说他</a:t>
            </a:r>
            <a:r>
              <a:rPr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官小位卑，擅越职分</a:t>
            </a:r>
            <a:r>
              <a:rPr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。再加上有人给他罗织罪名，于是贬之为</a:t>
            </a:r>
            <a:r>
              <a:rPr sz="32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江州司马</a:t>
            </a:r>
            <a:r>
              <a:rPr sz="3200" b="1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50825" y="4900613"/>
          <a:ext cx="2286000" cy="195738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r:id="rId2" imgW="2286000" imgH="1958340" progId="MS_ClipArt_Gallery.2">
                  <p:embed/>
                </p:oleObj>
              </mc:Choice>
              <mc:Fallback>
                <p:oleObj r:id="rId2" imgW="2286000" imgH="1958340" progId="MS_ClipArt_Gallery.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50825" y="4900613"/>
                        <a:ext cx="2286000" cy="19573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62" name="Text Box 2"/>
          <p:cNvSpPr txBox="1">
            <a:spLocks noChangeArrowheads="1"/>
          </p:cNvSpPr>
          <p:nvPr/>
        </p:nvSpPr>
        <p:spPr bwMode="auto">
          <a:xfrm>
            <a:off x="285750" y="214313"/>
            <a:ext cx="8858250" cy="6739255"/>
          </a:xfrm>
          <a:prstGeom prst="rect">
            <a:avLst/>
          </a:prstGeom>
          <a:solidFill>
            <a:schemeClr val="accent5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FF0000"/>
                </a:solidFill>
                <a:latin typeface="Times New Roman" panose="02020603050405020304" pitchFamily="18" charset="0"/>
                <a:ea typeface="'宋体"/>
                <a:cs typeface="'宋体"/>
              </a:rPr>
              <a:t>《琵琶行》</a:t>
            </a:r>
            <a:r>
              <a:rPr kumimoji="1" lang="zh-CN" altLang="en-US" sz="3600" b="1" kern="1200" cap="none" spc="0" normalizeH="0" baseline="0" noProof="0">
                <a:latin typeface="Times New Roman" panose="02020603050405020304" pitchFamily="18" charset="0"/>
                <a:ea typeface="'宋体"/>
                <a:cs typeface="'宋体"/>
              </a:rPr>
              <a:t>是中国文化界人人皆知的名篇。诗中虽有较浓重的</a:t>
            </a:r>
            <a:r>
              <a:rPr kumimoji="1" lang="zh-CN" altLang="en-US" sz="3600" b="1" kern="1200" cap="none" spc="0" normalizeH="0" baseline="0" noProof="0">
                <a:solidFill>
                  <a:srgbClr val="FF3300"/>
                </a:solidFill>
                <a:latin typeface="Times New Roman" panose="02020603050405020304" pitchFamily="18" charset="0"/>
                <a:ea typeface="'宋体"/>
                <a:cs typeface="'宋体"/>
              </a:rPr>
              <a:t>感伤意味</a:t>
            </a:r>
            <a:r>
              <a:rPr kumimoji="1" lang="zh-CN" altLang="en-US" sz="3600" b="1" kern="1200" cap="none" spc="0" normalizeH="0" baseline="0" noProof="0">
                <a:latin typeface="Times New Roman" panose="02020603050405020304" pitchFamily="18" charset="0"/>
                <a:ea typeface="'宋体"/>
                <a:cs typeface="'宋体"/>
              </a:rPr>
              <a:t>，但比《长恨歌》更具现实意义。诗人一方面表达了对“门前冷落车马稀，老大嫁作商人妇”的琵琶女的悲惨命运的同情，同时也寄托了对自己遭贬的悒郁、愤懑之情。“</a:t>
            </a:r>
            <a:r>
              <a:rPr kumimoji="1" lang="zh-CN" altLang="en-US" sz="3600" b="1" kern="1200" cap="none" spc="0" normalizeH="0" baseline="0" noProof="0">
                <a:solidFill>
                  <a:srgbClr val="FF3300"/>
                </a:solidFill>
                <a:latin typeface="Times New Roman" panose="02020603050405020304" pitchFamily="18" charset="0"/>
                <a:ea typeface="'宋体"/>
                <a:cs typeface="'宋体"/>
              </a:rPr>
              <a:t>同是天涯沦落人，相逢何必曾相识”</a:t>
            </a:r>
            <a:r>
              <a:rPr kumimoji="1" lang="zh-CN" altLang="en-US" sz="3600" b="1" kern="1200" cap="none" spc="0" normalizeH="0" baseline="0" noProof="0">
                <a:latin typeface="Times New Roman" panose="02020603050405020304" pitchFamily="18" charset="0"/>
                <a:ea typeface="'宋体"/>
                <a:cs typeface="'宋体"/>
              </a:rPr>
              <a:t>这流传千年的诗句，将琵琶女的命运和自己的身世紧紧地联系在一起。这首诗叙述的层次分明，描写的细致生动，</a:t>
            </a:r>
            <a:r>
              <a:rPr kumimoji="1" lang="zh-CN" altLang="en-US" sz="3600" b="1" kern="1200" cap="none" spc="0" normalizeH="0" baseline="0" noProof="0">
                <a:solidFill>
                  <a:srgbClr val="FF3300"/>
                </a:solidFill>
                <a:latin typeface="Times New Roman" panose="02020603050405020304" pitchFamily="18" charset="0"/>
                <a:ea typeface="'宋体"/>
                <a:cs typeface="'宋体"/>
              </a:rPr>
              <a:t>比喻</a:t>
            </a:r>
            <a:r>
              <a:rPr kumimoji="1" lang="zh-CN" altLang="en-US" sz="3600" b="1" kern="1200" cap="none" spc="0" normalizeH="0" baseline="0" noProof="0">
                <a:latin typeface="Times New Roman" panose="02020603050405020304" pitchFamily="18" charset="0"/>
                <a:ea typeface="'宋体"/>
                <a:cs typeface="'宋体"/>
              </a:rPr>
              <a:t>的新颖精妙（如对琵琶声的描写），被历代文人所称颂，表明白诗语言确实达到了炉火纯青的境地。</a:t>
            </a:r>
            <a:endParaRPr kumimoji="1" lang="zh-CN" altLang="en-US" sz="2800" kern="1200" cap="none" spc="0" normalizeH="0" baseline="0" noProof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 dir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Text Box 2"/>
          <p:cNvSpPr txBox="1"/>
          <p:nvPr/>
        </p:nvSpPr>
        <p:spPr>
          <a:xfrm>
            <a:off x="0" y="271463"/>
            <a:ext cx="184150" cy="25304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b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</a:rPr>
            </a:br>
            <a:br>
              <a:rPr lang="zh-CN" altLang="en-US" sz="4000" b="1">
                <a:solidFill>
                  <a:srgbClr val="000080"/>
                </a:solidFill>
                <a:latin typeface="Times New Roman" panose="02020603050405020304" pitchFamily="18" charset="0"/>
              </a:rPr>
            </a:br>
            <a:endParaRPr lang="zh-CN" altLang="en-US" sz="4000">
              <a:latin typeface="Times New Roman" panose="02020603050405020304" pitchFamily="18" charset="0"/>
            </a:endParaRPr>
          </a:p>
          <a:p>
            <a:endParaRPr lang="zh-CN" altLang="en-US" sz="4000">
              <a:latin typeface="Times New Roman" panose="02020603050405020304" pitchFamily="18" charset="0"/>
            </a:endParaRPr>
          </a:p>
        </p:txBody>
      </p:sp>
      <p:pic>
        <p:nvPicPr>
          <p:cNvPr id="17411" name="Picture 3" descr="pipa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7863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5143500" y="928688"/>
            <a:ext cx="3449638" cy="5029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1" lang="zh-CN" altLang="en-US" sz="2800" kern="1200" cap="none" spc="0" normalizeH="0" baseline="0" noProof="0">
              <a:solidFill>
                <a:srgbClr val="CC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孺子解吟</a:t>
            </a:r>
            <a:r>
              <a:rPr kumimoji="1" lang="zh-CN" altLang="en-US" sz="4800" b="1" kern="1200" cap="none" spc="0" normalizeH="0" baseline="0" noProof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长恨曲</a:t>
            </a:r>
            <a:endParaRPr kumimoji="1" lang="zh-CN" altLang="en-US" sz="4800" b="1" kern="1200" cap="none" spc="0" normalizeH="0" baseline="0" noProof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胡人能诵</a:t>
            </a:r>
            <a:r>
              <a:rPr kumimoji="1" lang="zh-CN" altLang="en-US" sz="4800" b="1" kern="1200" cap="none" spc="0" normalizeH="0" baseline="0" noProof="0">
                <a:solidFill>
                  <a:srgbClr val="C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琵琶篇</a:t>
            </a:r>
            <a:endParaRPr kumimoji="1" lang="zh-CN" altLang="en-US" sz="4800" b="1" kern="1200" cap="none" spc="0" normalizeH="0" baseline="0" noProof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隶书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sz="28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                唐玄宗挽白居易联</a:t>
            </a:r>
            <a:endParaRPr kumimoji="1" lang="zh-CN" altLang="en-US" sz="2400" b="1" kern="1200" cap="none" spc="0" normalizeH="0" baseline="0" noProof="0"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ea typeface="华文隶书" pitchFamily="2" charset="-122"/>
              <a:cs typeface="+mn-cs"/>
            </a:endParaRPr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323850" y="4724400"/>
            <a:ext cx="3886200" cy="192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6600" b="1" i="1" kern="1200" cap="none" spc="0" normalizeH="0" baseline="0" noProof="0">
                <a:solidFill>
                  <a:srgbClr val="99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隶书" pitchFamily="49" charset="-122"/>
                <a:cs typeface="+mn-cs"/>
              </a:rPr>
              <a:t>琵琶</a:t>
            </a:r>
            <a:r>
              <a:rPr kumimoji="1" lang="zh-CN" altLang="en-US" sz="12000" b="1" i="1" kern="1200" cap="none" spc="0" normalizeH="0" baseline="0" noProof="0">
                <a:solidFill>
                  <a:srgbClr val="FF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华文行楷" pitchFamily="2" charset="-122"/>
                <a:cs typeface="+mn-cs"/>
              </a:rPr>
              <a:t>行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Picture 2" descr="132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42339" name="Rectangle 3"/>
          <p:cNvSpPr>
            <a:spLocks noGrp="1"/>
          </p:cNvSpPr>
          <p:nvPr>
            <p:ph type="title"/>
          </p:nvPr>
        </p:nvSpPr>
        <p:spPr>
          <a:xfrm>
            <a:off x="1219200" y="381000"/>
            <a:ext cx="8964613" cy="11430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注意以下字的读音</a:t>
            </a:r>
          </a:p>
        </p:txBody>
      </p:sp>
      <p:sp>
        <p:nvSpPr>
          <p:cNvPr id="142340" name="Text Box 4"/>
          <p:cNvSpPr txBox="1"/>
          <p:nvPr/>
        </p:nvSpPr>
        <p:spPr>
          <a:xfrm>
            <a:off x="89853" y="1628775"/>
            <a:ext cx="8964612" cy="50774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予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yú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倡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ch</a:t>
            </a:r>
            <a:r>
              <a:rPr lang="en-US" altLang="en-US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）女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贾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gǔ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）人 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荻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dí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铮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zhēng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悯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然（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mǐn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</a:p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转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徙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xǐ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浔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阳（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xún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捻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niǎn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抹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mo</a:t>
            </a:r>
            <a:r>
              <a:rPr lang="zh-CN" altLang="en-US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挑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(tiǎo)    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幺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y</a:t>
            </a:r>
            <a:r>
              <a:rPr lang="en-US" altLang="en-US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舫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en-US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ng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教坊（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f</a:t>
            </a:r>
            <a:r>
              <a:rPr lang="en-US" altLang="en-US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á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ng) 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红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绡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xiāo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谪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居（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zhé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还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独倾（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huán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间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关（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jian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 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呕哑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ōu y</a:t>
            </a: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ā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 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嘲哳</a:t>
            </a:r>
            <a:r>
              <a:rPr lang="en-US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(zhāo zhā)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霓裳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nícháng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   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钿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头银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篦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err="1">
                <a:latin typeface="黑体" panose="02010609060101010101" pitchFamily="49" charset="-122"/>
                <a:ea typeface="黑体" panose="02010609060101010101" pitchFamily="49" charset="-122"/>
              </a:rPr>
              <a:t>diàn bì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）  </a:t>
            </a:r>
          </a:p>
          <a:p>
            <a:endParaRPr lang="en-US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7" name="Rectangle 5"/>
          <p:cNvSpPr/>
          <p:nvPr/>
        </p:nvSpPr>
        <p:spPr>
          <a:xfrm>
            <a:off x="457200" y="533400"/>
            <a:ext cx="2743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33CC"/>
                </a:solidFill>
                <a:latin typeface="Arial" panose="020b0604020202020204" pitchFamily="34" charset="0"/>
              </a:rPr>
              <a:t>朗读课文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39" grpId="0"/>
      <p:bldP spid="142340" grpId="0"/>
    </p:bldLst>
  </p:timing>
</p:sld>
</file>

<file path=ppt/tags/tag1.xml><?xml version="1.0" encoding="utf-8"?>
<p:tagLst xmlns:p="http://schemas.openxmlformats.org/presentationml/2006/main">
  <p:tag name="TIMING" val="|8.1|8.1|10|12.6|9.2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445</Paragraphs>
  <Slides>50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baseType="lpstr" size="74">
      <vt:lpstr>Arial</vt:lpstr>
      <vt:lpstr>宋体</vt:lpstr>
      <vt:lpstr>Wingdings</vt:lpstr>
      <vt:lpstr>Wingdings 2</vt:lpstr>
      <vt:lpstr>Times New Roman</vt:lpstr>
      <vt:lpstr>PMingLiU</vt:lpstr>
      <vt:lpstr>Calibri</vt:lpstr>
      <vt:lpstr>黑体</vt:lpstr>
      <vt:lpstr>幼圆</vt:lpstr>
      <vt:lpstr>华文琥珀</vt:lpstr>
      <vt:lpstr>Symbol</vt:lpstr>
      <vt:lpstr>华文行楷</vt:lpstr>
      <vt:lpstr>华文新魏</vt:lpstr>
      <vt:lpstr>'宋体</vt:lpstr>
      <vt:lpstr>隶书</vt:lpstr>
      <vt:lpstr>华文隶书</vt:lpstr>
      <vt:lpstr>楷体_GB2312</vt:lpstr>
      <vt:lpstr>方正舒体</vt:lpstr>
      <vt:lpstr>华文彩云</vt:lpstr>
      <vt:lpstr>DFKai-SB</vt:lpstr>
      <vt:lpstr>新宋体</vt:lpstr>
      <vt:lpstr>文鼎中特广告体</vt:lpstr>
      <vt:lpstr>华文中宋</vt:lpstr>
      <vt:lpstr>吉祥如意</vt:lpstr>
      <vt:lpstr>PowerPoint Presentation</vt:lpstr>
      <vt:lpstr>PowerPoint Presentation</vt:lpstr>
      <vt:lpstr>学习目标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注意以下字的读音</vt:lpstr>
      <vt:lpstr>PowerPoint Presentation</vt:lpstr>
      <vt:lpstr>PowerPoint Presentation</vt:lpstr>
      <vt:lpstr>PowerPoint Presentation</vt:lpstr>
      <vt:lpstr>3 学生自由朗读课文，疏通文意。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整体感知：理清全诗结构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妙用比喻</vt:lpstr>
      <vt:lpstr>PowerPoint Presentation</vt:lpstr>
      <vt:lpstr>PowerPoint Presentation</vt:lpstr>
      <vt:lpstr>PowerPoint Presentation</vt:lpstr>
      <vt:lpstr>PowerPoint Presentation</vt:lpstr>
      <vt:lpstr>描写音乐的技巧：</vt:lpstr>
      <vt:lpstr>PowerPoint Presentation</vt:lpstr>
      <vt:lpstr>1、白居易为何在一个素不相识的琵琶女面前洒泪青衫？</vt:lpstr>
      <vt:lpstr>PowerPoint Presentation</vt:lpstr>
      <vt:lpstr>PowerPoint Presentation</vt:lpstr>
      <vt:lpstr>3、合作探究：二人同是？</vt:lpstr>
      <vt:lpstr>PowerPoint Presentation</vt:lpstr>
      <vt:lpstr>PowerPoint Presentation</vt:lpstr>
      <vt:lpstr>5、  文中的琵琶女是一个怎样的形象？</vt:lpstr>
      <vt:lpstr>PowerPoint Presentation</vt:lpstr>
      <vt:lpstr>7、写作技巧总结</vt:lpstr>
      <vt:lpstr>PowerPoint Presentation</vt:lpstr>
      <vt:lpstr>小 结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2021-08-10T15:35:07.017</cp:lastPrinted>
  <dcterms:created xsi:type="dcterms:W3CDTF">2021-08-10T15:35:07Z</dcterms:created>
  <dcterms:modified xsi:type="dcterms:W3CDTF">2021-08-10T07:35:09Z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