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ink/ink1.xml" ContentType="application/inkml+xml"/>
  <Override PartName="/ppt/ink/ink2.xml" ContentType="application/inkml+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304" r:id="rId3"/>
    <p:sldId id="305" r:id="rId4"/>
    <p:sldId id="314" r:id="rId5"/>
    <p:sldId id="318" r:id="rId6"/>
    <p:sldId id="315" r:id="rId7"/>
    <p:sldId id="316" r:id="rId8"/>
    <p:sldId id="306" r:id="rId9"/>
    <p:sldId id="307" r:id="rId10"/>
    <p:sldId id="308" r:id="rId11"/>
    <p:sldId id="309" r:id="rId12"/>
    <p:sldId id="310" r:id="rId13"/>
    <p:sldId id="311" r:id="rId14"/>
    <p:sldId id="312" r:id="rId15"/>
    <p:sldId id="317" r:id="rId16"/>
    <p:sldId id="329" r:id="rId17"/>
    <p:sldId id="330" r:id="rId18"/>
    <p:sldId id="331" r:id="rId19"/>
    <p:sldId id="332" r:id="rId20"/>
    <p:sldId id="333" r:id="rId21"/>
    <p:sldId id="334" r:id="rId22"/>
    <p:sldId id="336" r:id="rId23"/>
    <p:sldId id="337" r:id="rId24"/>
    <p:sldId id="338" r:id="rId25"/>
    <p:sldId id="340" r:id="rId26"/>
    <p:sldId id="339" r:id="rId27"/>
    <p:sldId id="2701" r:id="rId28"/>
    <p:sldId id="2702" r:id="rId29"/>
    <p:sldId id="2703" r:id="rId30"/>
    <p:sldId id="2704" r:id="rId31"/>
    <p:sldId id="2706" r:id="rId32"/>
    <p:sldId id="2705" r:id="rId33"/>
    <p:sldId id="2707" r:id="rId34"/>
    <p:sldId id="2708" r:id="rId35"/>
    <p:sldId id="2709" r:id="rId36"/>
    <p:sldId id="2710"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2966" autoAdjust="0"/>
  </p:normalViewPr>
  <p:slideViewPr>
    <p:cSldViewPr snapToGrid="0">
      <p:cViewPr varScale="1">
        <p:scale>
          <a:sx n="66" d="100"/>
          <a:sy n="66" d="100"/>
        </p:scale>
        <p:origin x="96" y="15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1.xml" /><Relationship Id="rId39" Type="http://schemas.openxmlformats.org/officeDocument/2006/relationships/presProps" Target="presProps.xml" /><Relationship Id="rId4" Type="http://schemas.openxmlformats.org/officeDocument/2006/relationships/slide" Target="slides/slide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DAF18A8A-95E2-4D48-AF17-4ED7D2DABAE3}" type="doc">
      <dgm:prSet loTypeId="urn:microsoft.com/office/officeart/2005/8/layout/cycle8" loCatId="cycle" qsTypeId="urn:microsoft.com/office/officeart/2005/8/quickstyle/simple1" qsCatId="simple" csTypeId="urn:microsoft.com/office/officeart/2005/8/colors/accent1_2" csCatId="accent1" phldr="1"/>
      <dgm:spPr/>
      <dgm:t>
        <a:bodyPr/>
        <a:lstStyle/>
        <a:p/>
      </dgm:t>
    </dgm:pt>
    <dgm:pt modelId="{333A87A2-D715-4186-AA88-228271E5DC3A}" type="parTrans" cxnId="{1CE51219-7A4A-4389-A471-F1563759C90C}">
      <dgm:prSet/>
      <dgm:spPr/>
      <dgm:t>
        <a:bodyPr/>
        <a:lstStyle/>
        <a:p>
          <a:endParaRPr lang="zh-CN" altLang="en-US"/>
        </a:p>
      </dgm:t>
    </dgm:pt>
    <dgm:pt modelId="{85ADF520-7F8B-4A62-A220-6E2782CDC649}">
      <dgm:prSet phldrT="[文本]"/>
      <dgm:spPr>
        <a:solidFill>
          <a:srgbClr val="C0DECC"/>
        </a:solidFill>
      </dgm:spPr>
      <dgm:t>
        <a:bodyPr/>
        <a:lstStyle/>
        <a:p>
          <a:r>
            <a:rPr lang="zh-CN" altLang="en-US">
              <a:solidFill>
                <a:schemeClr val="tx1"/>
              </a:solidFill>
            </a:rPr>
            <a:t>人物</a:t>
          </a:r>
        </a:p>
      </dgm:t>
    </dgm:pt>
    <dgm:pt modelId="{3F81B57A-FF7A-441F-877F-C043E69D1485}" type="sibTrans" cxnId="{1CE51219-7A4A-4389-A471-F1563759C90C}">
      <dgm:prSet/>
      <dgm:spPr/>
      <dgm:t>
        <a:bodyPr/>
        <a:lstStyle/>
        <a:p>
          <a:endParaRPr lang="zh-CN" altLang="en-US"/>
        </a:p>
      </dgm:t>
    </dgm:pt>
    <dgm:pt modelId="{B7124682-C5AD-459D-8C2B-7B182B84979C}" type="parTrans" cxnId="{F0CA5FE7-A6B3-4F53-BEE4-3CE47DD17C88}">
      <dgm:prSet/>
      <dgm:spPr/>
      <dgm:t>
        <a:bodyPr/>
        <a:lstStyle/>
        <a:p>
          <a:endParaRPr lang="zh-CN" altLang="en-US"/>
        </a:p>
      </dgm:t>
    </dgm:pt>
    <dgm:pt modelId="{C069EE40-81D0-493B-8378-977C69117AEB}">
      <dgm:prSet phldrT="[文本]"/>
      <dgm:spPr>
        <a:solidFill>
          <a:srgbClr val="C0DECC"/>
        </a:solidFill>
      </dgm:spPr>
      <dgm:t>
        <a:bodyPr/>
        <a:lstStyle/>
        <a:p>
          <a:r>
            <a:rPr lang="zh-CN" altLang="en-US">
              <a:solidFill>
                <a:schemeClr val="tx1"/>
              </a:solidFill>
            </a:rPr>
            <a:t>环境</a:t>
          </a:r>
        </a:p>
      </dgm:t>
    </dgm:pt>
    <dgm:pt modelId="{9A5F0775-71AE-4585-8BAE-EDB113E7FDB1}" type="sibTrans" cxnId="{F0CA5FE7-A6B3-4F53-BEE4-3CE47DD17C88}">
      <dgm:prSet/>
      <dgm:spPr/>
      <dgm:t>
        <a:bodyPr/>
        <a:lstStyle/>
        <a:p>
          <a:endParaRPr lang="zh-CN" altLang="en-US"/>
        </a:p>
      </dgm:t>
    </dgm:pt>
    <dgm:pt modelId="{6AB560E4-EC6F-432F-A64E-092D69DD91A8}" type="parTrans" cxnId="{C178638E-F957-4E07-9AE5-A39F02B9716E}">
      <dgm:prSet/>
      <dgm:spPr/>
      <dgm:t>
        <a:bodyPr/>
        <a:lstStyle/>
        <a:p>
          <a:endParaRPr lang="zh-CN" altLang="en-US"/>
        </a:p>
      </dgm:t>
    </dgm:pt>
    <dgm:pt modelId="{63EC1159-59B2-421F-8458-DD69F906E223}">
      <dgm:prSet phldrT="[文本]"/>
      <dgm:spPr>
        <a:solidFill>
          <a:srgbClr val="C0DECC"/>
        </a:solidFill>
      </dgm:spPr>
      <dgm:t>
        <a:bodyPr/>
        <a:lstStyle/>
        <a:p>
          <a:r>
            <a:rPr lang="zh-CN" altLang="en-US">
              <a:solidFill>
                <a:schemeClr val="tx1"/>
              </a:solidFill>
            </a:rPr>
            <a:t>情节</a:t>
          </a:r>
        </a:p>
      </dgm:t>
    </dgm:pt>
    <dgm:pt modelId="{4FD00B31-368A-423B-B6A3-ACD67C0C6F61}" type="sibTrans" cxnId="{C178638E-F957-4E07-9AE5-A39F02B9716E}">
      <dgm:prSet/>
      <dgm:spPr/>
      <dgm:t>
        <a:bodyPr/>
        <a:lstStyle/>
        <a:p>
          <a:endParaRPr lang="zh-CN" altLang="en-US"/>
        </a:p>
      </dgm:t>
    </dgm:pt>
    <dgm:pt modelId="{A6EC8B0F-C51E-4AEF-AC87-191AC3628EC7}" type="pres">
      <dgm:prSet presAssocID="{DAF18A8A-95E2-4D48-AF17-4ED7D2DABAE3}" presName="compositeShape">
        <dgm:presLayoutVars>
          <dgm:chMax val="7"/>
          <dgm:dir/>
          <dgm:resizeHandles val="exact"/>
        </dgm:presLayoutVars>
      </dgm:prSet>
      <dgm:spPr/>
      <dgm:t>
        <a:bodyPr/>
        <a:lstStyle/>
        <a:p/>
      </dgm:t>
    </dgm:pt>
    <dgm:pt modelId="{72CFB721-9FFC-496D-9573-C346BEB67223}" type="pres">
      <dgm:prSet presAssocID="{DAF18A8A-95E2-4D48-AF17-4ED7D2DABAE3}" presName="wedge1" presStyleLbl="node1" presStyleCnt="3"/>
      <dgm:spPr/>
      <dgm:t>
        <a:bodyPr/>
        <a:lstStyle/>
        <a:p>
          <a:endParaRPr lang="zh-CN" altLang="en-US"/>
        </a:p>
      </dgm:t>
    </dgm:pt>
    <dgm:pt modelId="{65EF7BB4-01CA-4CF3-9E9C-8167927BF8CB}" type="pres">
      <dgm:prSet presAssocID="{DAF18A8A-95E2-4D48-AF17-4ED7D2DABAE3}" presName="dummy1a"/>
      <dgm:spPr/>
      <dgm:t>
        <a:bodyPr/>
        <a:lstStyle/>
        <a:p/>
      </dgm:t>
    </dgm:pt>
    <dgm:pt modelId="{36A351E5-A8E6-449E-9783-CD19391EE273}" type="pres">
      <dgm:prSet presAssocID="{DAF18A8A-95E2-4D48-AF17-4ED7D2DABAE3}" presName="dummy1b"/>
      <dgm:spPr/>
      <dgm:t>
        <a:bodyPr/>
        <a:lstStyle/>
        <a:p/>
      </dgm:t>
    </dgm:pt>
    <dgm:pt modelId="{D88B442C-7532-4D03-BF6A-BD2E8D0A12D2}" type="pres">
      <dgm:prSet presAssocID="{DAF18A8A-95E2-4D48-AF17-4ED7D2DABAE3}" presName="wedge1Tx" presStyleLbl="node1" presStyleCnt="3">
        <dgm:presLayoutVars>
          <dgm:chMax val="0"/>
          <dgm:chPref val="0"/>
          <dgm:bulletEnabled val="1"/>
        </dgm:presLayoutVars>
      </dgm:prSet>
      <dgm:spPr/>
      <dgm:t>
        <a:bodyPr/>
        <a:lstStyle/>
        <a:p>
          <a:endParaRPr lang="zh-CN" altLang="en-US"/>
        </a:p>
      </dgm:t>
    </dgm:pt>
    <dgm:pt modelId="{191B9446-26F0-4E68-806C-9E2A300B487D}" type="pres">
      <dgm:prSet presAssocID="{DAF18A8A-95E2-4D48-AF17-4ED7D2DABAE3}" presName="wedge2" presStyleLbl="node1" presStyleIdx="1" presStyleCnt="3"/>
      <dgm:spPr/>
      <dgm:t>
        <a:bodyPr/>
        <a:lstStyle/>
        <a:p>
          <a:endParaRPr lang="zh-CN" altLang="en-US"/>
        </a:p>
      </dgm:t>
    </dgm:pt>
    <dgm:pt modelId="{26853AE5-0550-4767-955E-C4FA5C2DAD79}" type="pres">
      <dgm:prSet presAssocID="{DAF18A8A-95E2-4D48-AF17-4ED7D2DABAE3}" presName="dummy2a"/>
      <dgm:spPr/>
      <dgm:t>
        <a:bodyPr/>
        <a:lstStyle/>
        <a:p/>
      </dgm:t>
    </dgm:pt>
    <dgm:pt modelId="{708282BB-9ADF-4403-A94D-C64D0FED80B2}" type="pres">
      <dgm:prSet presAssocID="{DAF18A8A-95E2-4D48-AF17-4ED7D2DABAE3}" presName="dummy2b"/>
      <dgm:spPr/>
      <dgm:t>
        <a:bodyPr/>
        <a:lstStyle/>
        <a:p/>
      </dgm:t>
    </dgm:pt>
    <dgm:pt modelId="{C540ACD1-68FC-40DD-89F8-015E4508A241}" type="pres">
      <dgm:prSet presAssocID="{DAF18A8A-95E2-4D48-AF17-4ED7D2DABAE3}" presName="wedge2Tx" presStyleLbl="node1" presStyleIdx="1" presStyleCnt="3">
        <dgm:presLayoutVars>
          <dgm:chMax val="0"/>
          <dgm:chPref val="0"/>
          <dgm:bulletEnabled val="1"/>
        </dgm:presLayoutVars>
      </dgm:prSet>
      <dgm:spPr/>
      <dgm:t>
        <a:bodyPr/>
        <a:lstStyle/>
        <a:p>
          <a:endParaRPr lang="zh-CN" altLang="en-US"/>
        </a:p>
      </dgm:t>
    </dgm:pt>
    <dgm:pt modelId="{19EC4CAA-4BA4-4850-86D3-F570694568B1}" type="pres">
      <dgm:prSet presAssocID="{DAF18A8A-95E2-4D48-AF17-4ED7D2DABAE3}" presName="wedge3" presStyleLbl="node1" presStyleIdx="2" presStyleCnt="3"/>
      <dgm:spPr/>
      <dgm:t>
        <a:bodyPr/>
        <a:lstStyle/>
        <a:p>
          <a:endParaRPr lang="zh-CN" altLang="en-US"/>
        </a:p>
      </dgm:t>
    </dgm:pt>
    <dgm:pt modelId="{18C1B4E2-0E7B-470E-96F1-128CF15ADDFF}" type="pres">
      <dgm:prSet presAssocID="{DAF18A8A-95E2-4D48-AF17-4ED7D2DABAE3}" presName="dummy3a"/>
      <dgm:spPr/>
      <dgm:t>
        <a:bodyPr/>
        <a:lstStyle/>
        <a:p/>
      </dgm:t>
    </dgm:pt>
    <dgm:pt modelId="{545E80CA-2814-485A-832D-144346A9D825}" type="pres">
      <dgm:prSet presAssocID="{DAF18A8A-95E2-4D48-AF17-4ED7D2DABAE3}" presName="dummy3b"/>
      <dgm:spPr/>
      <dgm:t>
        <a:bodyPr/>
        <a:lstStyle/>
        <a:p/>
      </dgm:t>
    </dgm:pt>
    <dgm:pt modelId="{6C7FAEFC-4F2A-4F03-B27C-D5E843FFE7AE}" type="pres">
      <dgm:prSet presAssocID="{DAF18A8A-95E2-4D48-AF17-4ED7D2DABAE3}" presName="wedge3Tx" presStyleLbl="node1" presStyleIdx="2" presStyleCnt="3">
        <dgm:presLayoutVars>
          <dgm:chMax val="0"/>
          <dgm:chPref val="0"/>
          <dgm:bulletEnabled val="1"/>
        </dgm:presLayoutVars>
      </dgm:prSet>
      <dgm:spPr/>
      <dgm:t>
        <a:bodyPr/>
        <a:lstStyle/>
        <a:p>
          <a:endParaRPr lang="zh-CN" altLang="en-US"/>
        </a:p>
      </dgm:t>
    </dgm:pt>
    <dgm:pt modelId="{9F436578-149C-4C06-8243-A90CD5429FED}" type="pres">
      <dgm:prSet presAssocID="{3F81B57A-FF7A-441F-877F-C043E69D1485}" presName="arrowWedge1" presStyleLbl="fgSibTrans2D1" presStyleCnt="3"/>
      <dgm:spPr>
        <a:solidFill>
          <a:srgbClr val="867581"/>
        </a:solidFill>
      </dgm:spPr>
      <dgm:t>
        <a:bodyPr/>
        <a:lstStyle/>
        <a:p/>
      </dgm:t>
    </dgm:pt>
    <dgm:pt modelId="{BC3C4856-2A00-46AE-8443-AF6CF825C352}" type="pres">
      <dgm:prSet presAssocID="{9A5F0775-71AE-4585-8BAE-EDB113E7FDB1}" presName="arrowWedge2" presStyleLbl="fgSibTrans2D1" presStyleIdx="1" presStyleCnt="3"/>
      <dgm:spPr>
        <a:solidFill>
          <a:srgbClr val="867581"/>
        </a:solidFill>
      </dgm:spPr>
      <dgm:t>
        <a:bodyPr/>
        <a:lstStyle/>
        <a:p/>
      </dgm:t>
    </dgm:pt>
    <dgm:pt modelId="{5B0574AB-6EFC-461C-BA50-4F0A1EB102D6}" type="pres">
      <dgm:prSet presAssocID="{4FD00B31-368A-423B-B6A3-ACD67C0C6F61}" presName="arrowWedge3" presStyleLbl="fgSibTrans2D1" presStyleIdx="2" presStyleCnt="3"/>
      <dgm:spPr>
        <a:solidFill>
          <a:srgbClr val="867581"/>
        </a:solidFill>
      </dgm:spPr>
      <dgm:t>
        <a:bodyPr/>
        <a:lstStyle/>
        <a:p/>
      </dgm:t>
    </dgm:pt>
  </dgm:ptLst>
  <dgm:cxnLst>
    <dgm:cxn modelId="{1CE51219-7A4A-4389-A471-F1563759C90C}" srcId="{DAF18A8A-95E2-4D48-AF17-4ED7D2DABAE3}" destId="{85ADF520-7F8B-4A62-A220-6E2782CDC649}" srcOrd="0" destOrd="0" parTransId="{333A87A2-D715-4186-AA88-228271E5DC3A}" sibTransId="{3F81B57A-FF7A-441F-877F-C043E69D1485}"/>
    <dgm:cxn modelId="{F0CA5FE7-A6B3-4F53-BEE4-3CE47DD17C88}" srcId="{DAF18A8A-95E2-4D48-AF17-4ED7D2DABAE3}" destId="{C069EE40-81D0-493B-8378-977C69117AEB}" srcOrd="1" destOrd="0" parTransId="{B7124682-C5AD-459D-8C2B-7B182B84979C}" sibTransId="{9A5F0775-71AE-4585-8BAE-EDB113E7FDB1}"/>
    <dgm:cxn modelId="{C178638E-F957-4E07-9AE5-A39F02B9716E}" srcId="{DAF18A8A-95E2-4D48-AF17-4ED7D2DABAE3}" destId="{63EC1159-59B2-421F-8458-DD69F906E223}" srcOrd="2" destOrd="0" parTransId="{6AB560E4-EC6F-432F-A64E-092D69DD91A8}" sibTransId="{4FD00B31-368A-423B-B6A3-ACD67C0C6F61}"/>
    <dgm:cxn modelId="{BF2094E3-9BED-4A89-81A2-BCBA9238381B}" type="presOf" srcId="{DAF18A8A-95E2-4D48-AF17-4ED7D2DABAE3}" destId="{A6EC8B0F-C51E-4AEF-AC87-191AC3628EC7}" srcOrd="0" destOrd="0" presId="urn:microsoft.com/office/officeart/2005/8/layout/cycle8"/>
    <dgm:cxn modelId="{95104040-6E5C-40D0-B667-AFD1FA926553}" type="presParOf" srcId="{A6EC8B0F-C51E-4AEF-AC87-191AC3628EC7}" destId="{72CFB721-9FFC-496D-9573-C346BEB67223}" srcOrd="0" destOrd="0" presId="urn:microsoft.com/office/officeart/2005/8/layout/cycle8"/>
    <dgm:cxn modelId="{1D6B14AF-9D08-4674-8A39-02350EC68E3A}" type="presOf" srcId="{85ADF520-7F8B-4A62-A220-6E2782CDC649}" destId="{72CFB721-9FFC-496D-9573-C346BEB67223}" srcOrd="0" destOrd="0" presId="urn:microsoft.com/office/officeart/2005/8/layout/cycle8"/>
    <dgm:cxn modelId="{7BE664FE-785F-4686-9AD4-5A27CE35E2EA}" type="presParOf" srcId="{A6EC8B0F-C51E-4AEF-AC87-191AC3628EC7}" destId="{65EF7BB4-01CA-4CF3-9E9C-8167927BF8CB}" srcOrd="1" destOrd="0" presId="urn:microsoft.com/office/officeart/2005/8/layout/cycle8"/>
    <dgm:cxn modelId="{9A078D19-86A1-4D7C-9EE6-713CAA4BCE7A}" type="presParOf" srcId="{A6EC8B0F-C51E-4AEF-AC87-191AC3628EC7}" destId="{36A351E5-A8E6-449E-9783-CD19391EE273}" srcOrd="2" destOrd="0" presId="urn:microsoft.com/office/officeart/2005/8/layout/cycle8"/>
    <dgm:cxn modelId="{9C93C1F3-0B1B-4EA4-B7DE-3CE3CB3BBBE8}" type="presParOf" srcId="{A6EC8B0F-C51E-4AEF-AC87-191AC3628EC7}" destId="{D88B442C-7532-4D03-BF6A-BD2E8D0A12D2}" srcOrd="3" destOrd="0" presId="urn:microsoft.com/office/officeart/2005/8/layout/cycle8"/>
    <dgm:cxn modelId="{90962801-F35C-4320-9997-D62050D302F1}" type="presOf" srcId="{85ADF520-7F8B-4A62-A220-6E2782CDC649}" destId="{D88B442C-7532-4D03-BF6A-BD2E8D0A12D2}" srcOrd="1" destOrd="0" presId="urn:microsoft.com/office/officeart/2005/8/layout/cycle8"/>
    <dgm:cxn modelId="{A22EA354-18F2-40C0-91F3-8A762434D689}" type="presParOf" srcId="{A6EC8B0F-C51E-4AEF-AC87-191AC3628EC7}" destId="{191B9446-26F0-4E68-806C-9E2A300B487D}" srcOrd="4" destOrd="0" presId="urn:microsoft.com/office/officeart/2005/8/layout/cycle8"/>
    <dgm:cxn modelId="{2BC87825-4D7D-46DC-86C6-637DA61ECE4E}" type="presOf" srcId="{C069EE40-81D0-493B-8378-977C69117AEB}" destId="{191B9446-26F0-4E68-806C-9E2A300B487D}" srcOrd="0" destOrd="0" presId="urn:microsoft.com/office/officeart/2005/8/layout/cycle8"/>
    <dgm:cxn modelId="{03F925AD-BDF2-4016-9126-F4954862241E}" type="presParOf" srcId="{A6EC8B0F-C51E-4AEF-AC87-191AC3628EC7}" destId="{26853AE5-0550-4767-955E-C4FA5C2DAD79}" srcOrd="5" destOrd="0" presId="urn:microsoft.com/office/officeart/2005/8/layout/cycle8"/>
    <dgm:cxn modelId="{15DD877A-6696-4698-8919-4B2C8E810F8C}" type="presParOf" srcId="{A6EC8B0F-C51E-4AEF-AC87-191AC3628EC7}" destId="{708282BB-9ADF-4403-A94D-C64D0FED80B2}" srcOrd="6" destOrd="0" presId="urn:microsoft.com/office/officeart/2005/8/layout/cycle8"/>
    <dgm:cxn modelId="{D06324EE-B90B-4232-AD15-A639FB8D9936}" type="presParOf" srcId="{A6EC8B0F-C51E-4AEF-AC87-191AC3628EC7}" destId="{C540ACD1-68FC-40DD-89F8-015E4508A241}" srcOrd="7" destOrd="0" presId="urn:microsoft.com/office/officeart/2005/8/layout/cycle8"/>
    <dgm:cxn modelId="{9F188CCB-5D9C-46DC-A9CB-CDF97785EE88}" type="presOf" srcId="{C069EE40-81D0-493B-8378-977C69117AEB}" destId="{C540ACD1-68FC-40DD-89F8-015E4508A241}" srcOrd="1" destOrd="0" presId="urn:microsoft.com/office/officeart/2005/8/layout/cycle8"/>
    <dgm:cxn modelId="{4D477F36-A599-411D-BFFB-EF1B374688BD}" type="presParOf" srcId="{A6EC8B0F-C51E-4AEF-AC87-191AC3628EC7}" destId="{19EC4CAA-4BA4-4850-86D3-F570694568B1}" srcOrd="8" destOrd="0" presId="urn:microsoft.com/office/officeart/2005/8/layout/cycle8"/>
    <dgm:cxn modelId="{B599430E-B596-4669-8F66-7EBB25626841}" type="presOf" srcId="{63EC1159-59B2-421F-8458-DD69F906E223}" destId="{19EC4CAA-4BA4-4850-86D3-F570694568B1}" srcOrd="0" destOrd="0" presId="urn:microsoft.com/office/officeart/2005/8/layout/cycle8"/>
    <dgm:cxn modelId="{E23A9A68-94FF-45CE-8EC5-D90487FFB186}" type="presParOf" srcId="{A6EC8B0F-C51E-4AEF-AC87-191AC3628EC7}" destId="{18C1B4E2-0E7B-470E-96F1-128CF15ADDFF}" srcOrd="9" destOrd="0" presId="urn:microsoft.com/office/officeart/2005/8/layout/cycle8"/>
    <dgm:cxn modelId="{C1FCA47B-B5D8-4525-B580-B67CACEDE862}" type="presParOf" srcId="{A6EC8B0F-C51E-4AEF-AC87-191AC3628EC7}" destId="{545E80CA-2814-485A-832D-144346A9D825}" srcOrd="10" destOrd="0" presId="urn:microsoft.com/office/officeart/2005/8/layout/cycle8"/>
    <dgm:cxn modelId="{4CDAC19B-086E-4905-9EA5-006C2E34054C}" type="presParOf" srcId="{A6EC8B0F-C51E-4AEF-AC87-191AC3628EC7}" destId="{6C7FAEFC-4F2A-4F03-B27C-D5E843FFE7AE}" srcOrd="11" destOrd="0" presId="urn:microsoft.com/office/officeart/2005/8/layout/cycle8"/>
    <dgm:cxn modelId="{3F554B4A-2A88-4BF1-AC06-8DBAADC75AB6}" type="presOf" srcId="{63EC1159-59B2-421F-8458-DD69F906E223}" destId="{6C7FAEFC-4F2A-4F03-B27C-D5E843FFE7AE}" srcOrd="1" destOrd="0" presId="urn:microsoft.com/office/officeart/2005/8/layout/cycle8"/>
    <dgm:cxn modelId="{02F0F04F-3531-4D82-8DE3-32C320AF440D}" type="presParOf" srcId="{A6EC8B0F-C51E-4AEF-AC87-191AC3628EC7}" destId="{9F436578-149C-4C06-8243-A90CD5429FED}" srcOrd="12" destOrd="0" presId="urn:microsoft.com/office/officeart/2005/8/layout/cycle8"/>
    <dgm:cxn modelId="{E8F2F43C-54F3-4F01-878A-F44BBD156285}" type="presParOf" srcId="{A6EC8B0F-C51E-4AEF-AC87-191AC3628EC7}" destId="{BC3C4856-2A00-46AE-8443-AF6CF825C352}" srcOrd="13" destOrd="0" presId="urn:microsoft.com/office/officeart/2005/8/layout/cycle8"/>
    <dgm:cxn modelId="{E55A7D27-2B43-461A-9524-EE2B88671F47}" type="presParOf" srcId="{A6EC8B0F-C51E-4AEF-AC87-191AC3628EC7}" destId="{5B0574AB-6EFC-461C-BA50-4F0A1EB102D6}" srcOrd="14" destOrd="0" presId="urn:microsoft.com/office/officeart/2005/8/layout/cycle8"/>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2" name=""/>
      <dsp:cNvGrpSpPr/>
    </dsp:nvGrpSpPr>
    <dsp:grpSpPr/>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type="ellipse" r:blip="">
                <dgm:adjLst/>
              </dgm:shape>
            </dgm:if>
            <dgm:if name="Name12" axis="ch" ptType="node" func="cnt" op="equ" val="2">
              <dgm:shape type="pie" r:blip="">
                <dgm:adjLst>
                  <dgm:adj idx="1" val="270"/>
                  <dgm:adj idx="2" val="90"/>
                </dgm:adjLst>
              </dgm:shape>
            </dgm:if>
            <dgm:if name="Name13" axis="ch" ptType="node" func="cnt" op="equ" val="3">
              <dgm:shape type="pie" r:blip="">
                <dgm:adjLst>
                  <dgm:adj idx="1" val="270"/>
                  <dgm:adj idx="2" val="30"/>
                </dgm:adjLst>
              </dgm:shape>
            </dgm:if>
            <dgm:if name="Name14" axis="ch" ptType="node" func="cnt" op="equ" val="4">
              <dgm:shape type="pie" r:blip="">
                <dgm:adjLst>
                  <dgm:adj idx="1" val="270"/>
                  <dgm:adj idx="2" val="0"/>
                </dgm:adjLst>
              </dgm:shape>
            </dgm:if>
            <dgm:if name="Name15" axis="ch" ptType="node" func="cnt" op="equ" val="5">
              <dgm:shape type="pie" r:blip="">
                <dgm:adjLst>
                  <dgm:adj idx="1" val="270"/>
                  <dgm:adj idx="2" val="342"/>
                </dgm:adjLst>
              </dgm:shape>
            </dgm:if>
            <dgm:if name="Name16" axis="ch" ptType="node" func="cnt" op="equ" val="6">
              <dgm:shape type="pie" r:blip="">
                <dgm:adjLst>
                  <dgm:adj idx="1" val="270"/>
                  <dgm:adj idx="2" val="330"/>
                </dgm:adjLst>
              </dgm:shape>
            </dgm:if>
            <dgm:else name="Name17">
              <dgm:shape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r:blip="">
            <dgm:adjLst/>
          </dgm:shape>
          <dgm:presOf/>
          <dgm:constrLst>
            <dgm:constr type="w" val="1"/>
            <dgm:constr type="h" val="1"/>
          </dgm:constrLst>
          <dgm:ruleLst/>
        </dgm:layoutNode>
        <dgm:layoutNode name="dummy1b" moveWith="wedge1">
          <dgm:alg type="sp"/>
          <dgm:shape r:blip="">
            <dgm:adjLst/>
          </dgm:shape>
          <dgm:presOf/>
          <dgm:constrLst>
            <dgm:constr type="w" val="1"/>
            <dgm:constr type="h" val="1"/>
          </dgm:constrLst>
          <dgm:ruleLst/>
        </dgm:layoutNode>
        <dgm:layoutNode name="wedge1Tx" moveWith="wedge1">
          <dgm:varLst>
            <dgm:chMax val="0"/>
            <dgm:chPref val="0"/>
            <dgm:bulletEnabled val="1"/>
          </dgm:varLst>
          <dgm:alg type="tx"/>
          <dgm:shape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40"/>
    </dgm:choose>
    <dgm:choose name="Name41">
      <dgm:if name="Name42" axis="ch" ptType="node" func="cnt" op="gte" val="2">
        <dgm:layoutNode name="wedge2">
          <dgm:alg type="sp"/>
          <dgm:choose name="Name43">
            <dgm:if name="Name44" axis="ch" ptType="node" func="cnt" op="equ" val="2">
              <dgm:shape type="pie" r:blip="">
                <dgm:adjLst>
                  <dgm:adj idx="1" val="90"/>
                  <dgm:adj idx="2" val="270"/>
                </dgm:adjLst>
              </dgm:shape>
            </dgm:if>
            <dgm:if name="Name45" axis="ch" ptType="node" func="cnt" op="equ" val="3">
              <dgm:shape type="pie" r:blip="">
                <dgm:adjLst>
                  <dgm:adj idx="1" val="30"/>
                  <dgm:adj idx="2" val="150"/>
                </dgm:adjLst>
              </dgm:shape>
            </dgm:if>
            <dgm:if name="Name46" axis="ch" ptType="node" func="cnt" op="equ" val="4">
              <dgm:shape type="pie" r:blip="">
                <dgm:adjLst>
                  <dgm:adj idx="1" val="0"/>
                  <dgm:adj idx="2" val="90"/>
                </dgm:adjLst>
              </dgm:shape>
            </dgm:if>
            <dgm:if name="Name47" axis="ch" ptType="node" func="cnt" op="equ" val="5">
              <dgm:shape type="pie" r:blip="">
                <dgm:adjLst>
                  <dgm:adj idx="1" val="342"/>
                  <dgm:adj idx="2" val="54"/>
                </dgm:adjLst>
              </dgm:shape>
            </dgm:if>
            <dgm:if name="Name48" axis="ch" ptType="node" func="cnt" op="equ" val="6">
              <dgm:shape type="pie" r:blip="">
                <dgm:adjLst>
                  <dgm:adj idx="1" val="330"/>
                  <dgm:adj idx="2" val="30"/>
                </dgm:adjLst>
              </dgm:shape>
            </dgm:if>
            <dgm:else name="Name49">
              <dgm:shape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r:blip="">
            <dgm:adjLst/>
          </dgm:shape>
          <dgm:presOf/>
          <dgm:constrLst>
            <dgm:constr type="w" val="1"/>
            <dgm:constr type="h" val="1"/>
          </dgm:constrLst>
          <dgm:ruleLst/>
        </dgm:layoutNode>
        <dgm:layoutNode name="dummy2b" moveWith="wedge2">
          <dgm:alg type="sp"/>
          <dgm:shape r:blip="">
            <dgm:adjLst/>
          </dgm:shape>
          <dgm:presOf/>
          <dgm:constrLst>
            <dgm:constr type="w" val="1"/>
            <dgm:constr type="h" val="1"/>
          </dgm:constrLst>
          <dgm:ruleLst/>
        </dgm:layoutNode>
        <dgm:layoutNode name="wedge2Tx" moveWith="wedge2">
          <dgm:varLst>
            <dgm:chMax val="0"/>
            <dgm:chPref val="0"/>
            <dgm:bulletEnabled val="1"/>
          </dgm:varLst>
          <dgm:alg type="tx"/>
          <dgm:shape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70"/>
    </dgm:choose>
    <dgm:choose name="Name71">
      <dgm:if name="Name72" axis="ch" ptType="node" func="cnt" op="gte" val="3">
        <dgm:layoutNode name="wedge3">
          <dgm:alg type="sp"/>
          <dgm:choose name="Name73">
            <dgm:if name="Name74" axis="ch" ptType="node" func="cnt" op="equ" val="3">
              <dgm:shape type="pie" r:blip="">
                <dgm:adjLst>
                  <dgm:adj idx="1" val="150"/>
                  <dgm:adj idx="2" val="270"/>
                </dgm:adjLst>
              </dgm:shape>
            </dgm:if>
            <dgm:if name="Name75" axis="ch" ptType="node" func="cnt" op="equ" val="4">
              <dgm:shape type="pie" r:blip="">
                <dgm:adjLst>
                  <dgm:adj idx="1" val="90"/>
                  <dgm:adj idx="2" val="180"/>
                </dgm:adjLst>
              </dgm:shape>
            </dgm:if>
            <dgm:if name="Name76" axis="ch" ptType="node" func="cnt" op="equ" val="5">
              <dgm:shape type="pie" r:blip="">
                <dgm:adjLst>
                  <dgm:adj idx="1" val="54"/>
                  <dgm:adj idx="2" val="126"/>
                </dgm:adjLst>
              </dgm:shape>
            </dgm:if>
            <dgm:if name="Name77" axis="ch" ptType="node" func="cnt" op="equ" val="6">
              <dgm:shape type="pie" r:blip="">
                <dgm:adjLst>
                  <dgm:adj idx="1" val="30"/>
                  <dgm:adj idx="2" val="90"/>
                </dgm:adjLst>
              </dgm:shape>
            </dgm:if>
            <dgm:else name="Name78">
              <dgm:shape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r:blip="">
            <dgm:adjLst/>
          </dgm:shape>
          <dgm:presOf/>
          <dgm:constrLst>
            <dgm:constr type="w" val="1"/>
            <dgm:constr type="h" val="1"/>
          </dgm:constrLst>
          <dgm:ruleLst/>
        </dgm:layoutNode>
        <dgm:layoutNode name="dummy3b" moveWith="wedge3">
          <dgm:alg type="sp"/>
          <dgm:shape r:blip="">
            <dgm:adjLst/>
          </dgm:shape>
          <dgm:presOf/>
          <dgm:constrLst>
            <dgm:constr type="w" val="1"/>
            <dgm:constr type="h" val="1"/>
          </dgm:constrLst>
          <dgm:ruleLst/>
        </dgm:layoutNode>
        <dgm:layoutNode name="wedge3Tx" moveWith="wedge3">
          <dgm:varLst>
            <dgm:chMax val="0"/>
            <dgm:chPref val="0"/>
            <dgm:bulletEnabled val="1"/>
          </dgm:varLst>
          <dgm:alg type="tx"/>
          <dgm:shape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97"/>
    </dgm:choose>
    <dgm:choose name="Name98">
      <dgm:if name="Name99" axis="ch" ptType="node" func="cnt" op="gte" val="4">
        <dgm:layoutNode name="wedge4">
          <dgm:alg type="sp"/>
          <dgm:choose name="Name100">
            <dgm:if name="Name101" axis="ch" ptType="node" func="cnt" op="equ" val="4">
              <dgm:shape type="pie" r:blip="">
                <dgm:adjLst>
                  <dgm:adj idx="1" val="180"/>
                  <dgm:adj idx="2" val="270"/>
                </dgm:adjLst>
              </dgm:shape>
            </dgm:if>
            <dgm:if name="Name102" axis="ch" ptType="node" func="cnt" op="equ" val="5">
              <dgm:shape type="pie" r:blip="">
                <dgm:adjLst>
                  <dgm:adj idx="1" val="126"/>
                  <dgm:adj idx="2" val="198"/>
                </dgm:adjLst>
              </dgm:shape>
            </dgm:if>
            <dgm:if name="Name103" axis="ch" ptType="node" func="cnt" op="equ" val="6">
              <dgm:shape type="pie" r:blip="">
                <dgm:adjLst>
                  <dgm:adj idx="1" val="90"/>
                  <dgm:adj idx="2" val="150"/>
                </dgm:adjLst>
              </dgm:shape>
            </dgm:if>
            <dgm:else name="Name104">
              <dgm:shape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r:blip="">
            <dgm:adjLst/>
          </dgm:shape>
          <dgm:presOf/>
          <dgm:constrLst>
            <dgm:constr type="w" val="1"/>
            <dgm:constr type="h" val="1"/>
          </dgm:constrLst>
          <dgm:ruleLst/>
        </dgm:layoutNode>
        <dgm:layoutNode name="dummy4b" moveWith="wedge4">
          <dgm:alg type="sp"/>
          <dgm:shape r:blip="">
            <dgm:adjLst/>
          </dgm:shape>
          <dgm:presOf/>
          <dgm:constrLst>
            <dgm:constr type="w" val="1"/>
            <dgm:constr type="h" val="1"/>
          </dgm:constrLst>
          <dgm:ruleLst/>
        </dgm:layoutNode>
        <dgm:layoutNode name="wedge4Tx" moveWith="wedge4">
          <dgm:varLst>
            <dgm:chMax val="0"/>
            <dgm:chPref val="0"/>
            <dgm:bulletEnabled val="1"/>
          </dgm:varLst>
          <dgm:alg type="tx"/>
          <dgm:shape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121"/>
    </dgm:choose>
    <dgm:choose name="Name122">
      <dgm:if name="Name123" axis="ch" ptType="node" func="cnt" op="gte" val="5">
        <dgm:layoutNode name="wedge5">
          <dgm:alg type="sp"/>
          <dgm:choose name="Name124">
            <dgm:if name="Name125" axis="ch" ptType="node" func="cnt" op="equ" val="5">
              <dgm:shape type="pie" r:blip="">
                <dgm:adjLst>
                  <dgm:adj idx="1" val="198"/>
                  <dgm:adj idx="2" val="270"/>
                </dgm:adjLst>
              </dgm:shape>
            </dgm:if>
            <dgm:if name="Name126" axis="ch" ptType="node" func="cnt" op="equ" val="6">
              <dgm:shape type="pie" r:blip="">
                <dgm:adjLst>
                  <dgm:adj idx="1" val="150"/>
                  <dgm:adj idx="2" val="210"/>
                </dgm:adjLst>
              </dgm:shape>
            </dgm:if>
            <dgm:else name="Name127">
              <dgm:shape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r:blip="">
            <dgm:adjLst/>
          </dgm:shape>
          <dgm:presOf/>
          <dgm:constrLst>
            <dgm:constr type="w" val="1"/>
            <dgm:constr type="h" val="1"/>
          </dgm:constrLst>
          <dgm:ruleLst/>
        </dgm:layoutNode>
        <dgm:layoutNode name="dummy5b" moveWith="wedge5">
          <dgm:alg type="sp"/>
          <dgm:shape r:blip="">
            <dgm:adjLst/>
          </dgm:shape>
          <dgm:presOf/>
          <dgm:constrLst>
            <dgm:constr type="w" val="1"/>
            <dgm:constr type="h" val="1"/>
          </dgm:constrLst>
          <dgm:ruleLst/>
        </dgm:layoutNode>
        <dgm:layoutNode name="wedge5Tx" moveWith="wedge5">
          <dgm:varLst>
            <dgm:chMax val="0"/>
            <dgm:chPref val="0"/>
            <dgm:bulletEnabled val="1"/>
          </dgm:varLst>
          <dgm:alg type="tx"/>
          <dgm:shape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142"/>
    </dgm:choose>
    <dgm:choose name="Name143">
      <dgm:if name="Name144" axis="ch" ptType="node" func="cnt" op="gte" val="6">
        <dgm:layoutNode name="wedge6">
          <dgm:alg type="sp"/>
          <dgm:choose name="Name145">
            <dgm:if name="Name146" axis="ch" ptType="node" func="cnt" op="equ" val="6">
              <dgm:shape type="pie" r:blip="">
                <dgm:adjLst>
                  <dgm:adj idx="1" val="210"/>
                  <dgm:adj idx="2" val="270"/>
                </dgm:adjLst>
              </dgm:shape>
            </dgm:if>
            <dgm:else name="Name147">
              <dgm:shape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r:blip="">
            <dgm:adjLst/>
          </dgm:shape>
          <dgm:presOf/>
          <dgm:constrLst>
            <dgm:constr type="w" val="1"/>
            <dgm:constr type="h" val="1"/>
          </dgm:constrLst>
          <dgm:ruleLst/>
        </dgm:layoutNode>
        <dgm:layoutNode name="dummy6b" moveWith="wedge6">
          <dgm:alg type="sp"/>
          <dgm:shape r:blip="">
            <dgm:adjLst/>
          </dgm:shape>
          <dgm:presOf/>
          <dgm:constrLst>
            <dgm:constr type="w" val="1"/>
            <dgm:constr type="h" val="1"/>
          </dgm:constrLst>
          <dgm:ruleLst/>
        </dgm:layoutNode>
        <dgm:layoutNode name="wedge6Tx" moveWith="wedge6">
          <dgm:varLst>
            <dgm:chMax val="0"/>
            <dgm:chPref val="0"/>
            <dgm:bulletEnabled val="1"/>
          </dgm:varLst>
          <dgm:alg type="tx"/>
          <dgm:shape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160"/>
    </dgm:choose>
    <dgm:choose name="Name161">
      <dgm:if name="Name162" axis="ch" ptType="node" func="cnt" op="gte" val="7">
        <dgm:layoutNode name="wedge7">
          <dgm:alg type="sp"/>
          <dgm:shape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r:blip="">
            <dgm:adjLst/>
          </dgm:shape>
          <dgm:presOf/>
          <dgm:constrLst>
            <dgm:constr type="w" val="1"/>
            <dgm:constr type="h" val="1"/>
          </dgm:constrLst>
          <dgm:ruleLst/>
        </dgm:layoutNode>
        <dgm:layoutNode name="dummy7b" moveWith="wedge7">
          <dgm:alg type="sp"/>
          <dgm:shape r:blip="">
            <dgm:adjLst/>
          </dgm:shape>
          <dgm:presOf/>
          <dgm:constrLst>
            <dgm:constr type="w" val="1"/>
            <dgm:constr type="h" val="1"/>
          </dgm:constrLst>
          <dgm:ruleLst/>
        </dgm:layoutNode>
        <dgm:layoutNode name="wedge7Tx" moveWith="wedge7">
          <dgm:varLst>
            <dgm:chMax val="0"/>
            <dgm:chPref val="0"/>
            <dgm:bulletEnabled val="1"/>
          </dgm:varLst>
          <dgm:alg type="tx"/>
          <dgm:shape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0" max="0" units="cm"/>
          <inkml:channel name="Y" type="integer" min="0" max="0" units="cm"/>
          <inkml:channel name="F" type="integer" min="0" max="1023" units="cm"/>
        </inkml:traceFormat>
        <inkml:channelProperties>
          <inkml:channelProperty channel="X" name="resolution" value="28.34646" units="1/cm"/>
          <inkml:channelProperty channel="Y" name="resolution" value="28.34646" units="1/cm"/>
          <inkml:channelProperty channel="F" name="resolution" value="2.84167" units="1/cm"/>
        </inkml:channelProperties>
      </inkml:inkSource>
      <inkml:timestamp xml:id="ts0" timeString="2021-08-08T16:24:05.0000000"/>
    </inkml:context>
    <inkml:brush xml:id="br0">
      <inkml:brushProperty name="width" value="0.1" units="cm"/>
      <inkml:brushProperty name="height" value="0.1" units="cm"/>
      <inkml:brushProperty name="color" value="#E71224"/>
    </inkml:brush>
  </inkml:definitions>
  <inkml:trace contextRef="#ctx0" brushRef="#br0">66 0 10133,'-66'0'1392,"66"0"-6624,0 0 12336,0 0-10959,0 0 4363,0 0-838,0 0 1126,0 0-1083,0 0-401,0 0 1712,0 65-4242,0 0 10712</inkml:trace>
</inkml:ink>
</file>

<file path=ppt/ink/ink2.xml><?xml version="1.0" encoding="utf-8"?>
<inkml:ink xmlns:inkml="http://www.w3.org/2003/InkML">
  <inkml:definitions>
    <inkml:context xml:id="ctx0">
      <inkml:inkSource xml:id="inkSrc0">
        <inkml:traceFormat>
          <inkml:channel name="X" type="integer" min="0" max="0" units="cm"/>
          <inkml:channel name="Y" type="integer" min="0" max="0" units="cm"/>
          <inkml:channel name="F" type="integer" min="0" max="1023" units="cm"/>
        </inkml:traceFormat>
        <inkml:channelProperties>
          <inkml:channelProperty channel="X" name="resolution" value="28.34646" units="1/cm"/>
          <inkml:channelProperty channel="Y" name="resolution" value="28.34646" units="1/cm"/>
          <inkml:channelProperty channel="F" name="resolution" value="2.84167" units="1/cm"/>
        </inkml:channelProperties>
      </inkml:inkSource>
      <inkml:timestamp xml:id="ts0" timeString="2021-08-08T16:24:05.0000000"/>
    </inkml:context>
    <inkml:brush xml:id="br0">
      <inkml:brushProperty name="width" value="0.1" units="cm"/>
      <inkml:brushProperty name="height" value="0.1" units="cm"/>
      <inkml:brushProperty name="color" value="#E71224"/>
    </inkml:brush>
  </inkml:definitions>
  <inkml:trace contextRef="#ctx0" brushRef="#br0">66 0 10133,'-66'0'1392,"66"0"-6624,0 0 12336,0 0-10959,0 0 4363,0 0-838,0 0 1126,0 0-1083,0 0-401,0 0 1712,0 65-4242,0 0 10712</inkml:trace>
</inkml:ink>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microsoft.com/office/2007/relationships/hdphoto" Target="../media/image3.wdp"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E9622B2-BCC0-4DA1-9123-BE6BE67B29FA}"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6353FB-3D86-46DF-9502-55489CAF6FE8}"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11251B"/>
        </a:solidFill>
        <a:effectLst/>
      </p:bgPr>
    </p:bg>
    <p:spTree>
      <p:nvGrpSpPr>
        <p:cNvPr id="1" name=""/>
        <p:cNvGrpSpPr/>
        <p:nvPr/>
      </p:nvGrpSpPr>
      <p:grpSpPr>
        <a:xfrm>
          <a:off x="0" y="0"/>
          <a:ext cx="0" cy="0"/>
        </a:xfrm>
      </p:grpSpPr>
      <p:sp>
        <p:nvSpPr>
          <p:cNvPr id="8" name="矩形 7"/>
          <p:cNvSpPr/>
          <p:nvPr userDrawn="1"/>
        </p:nvSpPr>
        <p:spPr>
          <a:xfrm>
            <a:off x="896197" y="4922462"/>
            <a:ext cx="5681066" cy="1935538"/>
          </a:xfrm>
          <a:prstGeom prst="rect">
            <a:avLst/>
          </a:prstGeom>
          <a:solidFill>
            <a:srgbClr val="9A8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6577263" y="4920915"/>
            <a:ext cx="5614735" cy="1937085"/>
          </a:xfrm>
          <a:prstGeom prst="rect">
            <a:avLst/>
          </a:prstGeom>
          <a:solidFill>
            <a:srgbClr val="8D8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96133" y="5550568"/>
            <a:ext cx="1681022" cy="1949116"/>
          </a:xfrm>
          <a:prstGeom prst="rect">
            <a:avLst/>
          </a:prstGeom>
        </p:spPr>
      </p:pic>
      <p:sp>
        <p:nvSpPr>
          <p:cNvPr id="7" name="矩形: 圆角 6"/>
          <p:cNvSpPr/>
          <p:nvPr userDrawn="1"/>
        </p:nvSpPr>
        <p:spPr>
          <a:xfrm>
            <a:off x="368299" y="336903"/>
            <a:ext cx="11440026" cy="6118559"/>
          </a:xfrm>
          <a:prstGeom prst="roundRect">
            <a:avLst>
              <a:gd name="adj" fmla="val 1796"/>
            </a:avLst>
          </a:prstGeom>
          <a:gradFill flip="none" rotWithShape="1">
            <a:gsLst>
              <a:gs pos="0">
                <a:schemeClr val="accent1">
                  <a:lumMod val="5000"/>
                  <a:lumOff val="95000"/>
                </a:schemeClr>
              </a:gs>
              <a:gs pos="100000">
                <a:schemeClr val="bg1">
                  <a:lumMod val="85000"/>
                </a:schemeClr>
              </a:gs>
            </a:gsLst>
            <a:lin ang="2700000" scaled="1"/>
          </a:gradFill>
          <a:ln>
            <a:noFill/>
          </a:ln>
          <a:effectLst>
            <a:outerShdw blurRad="190500" dist="88900" dir="5400000" algn="ctr" rotWithShape="0">
              <a:srgbClr val="11251B">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hasCustomPrompt="1"/>
          </p:nvPr>
        </p:nvSpPr>
        <p:spPr>
          <a:xfrm>
            <a:off x="5076825" y="365125"/>
            <a:ext cx="2038350" cy="1325880"/>
          </a:xfrm>
        </p:spPr>
        <p:txBody>
          <a:bodyPr>
            <a:normAutofit/>
          </a:bodyPr>
          <a:lstStyle>
            <a:lvl1pPr>
              <a:defRPr sz="3600">
                <a:solidFill>
                  <a:srgbClr val="11251B"/>
                </a:solidFill>
                <a:latin typeface="微软雅黑" panose="020b0503020204020204" pitchFamily="34" charset="-122"/>
                <a:ea typeface="微软雅黑" panose="020b0503020204020204" pitchFamily="34" charset="-122"/>
              </a:defRPr>
            </a:lvl1pPr>
          </a:lstStyle>
          <a:p>
            <a:r>
              <a:rPr lang="zh-CN" altLang="en-US"/>
              <a:t>单击此处</a:t>
            </a:r>
          </a:p>
        </p:txBody>
      </p:sp>
      <p:sp>
        <p:nvSpPr>
          <p:cNvPr id="3" name="内容占位符 2"/>
          <p:cNvSpPr>
            <a:spLocks noGrp="1"/>
          </p:cNvSpPr>
          <p:nvPr>
            <p:ph idx="1"/>
          </p:nvPr>
        </p:nvSpPr>
        <p:spPr>
          <a:xfrm>
            <a:off x="838200" y="1825625"/>
            <a:ext cx="4766945" cy="4351655"/>
          </a:xfrm>
        </p:spPr>
        <p:txBody>
          <a:bodyPr/>
          <a:lstStyle>
            <a:lvl1pPr marL="0" indent="0" algn="just">
              <a:lnSpc>
                <a:spcPct val="130000"/>
              </a:lnSpc>
              <a:buFontTx/>
              <a:buNone/>
              <a:defRPr sz="2400">
                <a:latin typeface="微软雅黑" panose="020b0503020204020204" pitchFamily="34" charset="-122"/>
                <a:ea typeface="微软雅黑" panose="020b0503020204020204" pitchFamily="34" charset="-122"/>
              </a:defRPr>
            </a:lvl1pPr>
            <a:lvl2pPr marL="457200" indent="0" algn="just">
              <a:lnSpc>
                <a:spcPct val="130000"/>
              </a:lnSpc>
              <a:buFontTx/>
              <a:buNone/>
              <a:defRPr>
                <a:latin typeface="微软雅黑" panose="020b0503020204020204" pitchFamily="34" charset="-122"/>
                <a:ea typeface="微软雅黑" panose="020b0503020204020204" pitchFamily="34" charset="-122"/>
              </a:defRPr>
            </a:lvl2pPr>
            <a:lvl3pPr marL="914400" indent="0" algn="just">
              <a:lnSpc>
                <a:spcPct val="130000"/>
              </a:lnSpc>
              <a:buFontTx/>
              <a:buNone/>
              <a:defRPr>
                <a:latin typeface="微软雅黑" panose="020b0503020204020204" pitchFamily="34" charset="-122"/>
                <a:ea typeface="微软雅黑" panose="020b0503020204020204" pitchFamily="34" charset="-122"/>
              </a:defRPr>
            </a:lvl3pPr>
            <a:lvl4pPr marL="1371600" indent="0" algn="just">
              <a:lnSpc>
                <a:spcPct val="130000"/>
              </a:lnSpc>
              <a:buFontTx/>
              <a:buNone/>
              <a:defRPr>
                <a:latin typeface="微软雅黑" panose="020b0503020204020204" pitchFamily="34" charset="-122"/>
                <a:ea typeface="微软雅黑" panose="020b0503020204020204" pitchFamily="34" charset="-122"/>
              </a:defRPr>
            </a:lvl4pPr>
            <a:lvl5pPr marL="1828800" indent="0" algn="just">
              <a:lnSpc>
                <a:spcPct val="130000"/>
              </a:lnSpc>
              <a:buFontTx/>
              <a:buNone/>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E9622B2-BCC0-4DA1-9123-BE6BE67B29FA}"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6353FB-3D86-46DF-9502-55489CAF6FE8}" type="slidenum">
              <a:rPr lang="zh-CN" altLang="en-US" smtClean="0"/>
              <a:t>‹#›</a:t>
            </a:fld>
            <a:endParaRPr lang="zh-CN" altLang="en-US"/>
          </a:p>
        </p:txBody>
      </p:sp>
      <p:pic>
        <p:nvPicPr>
          <p:cNvPr id="11" name="图片 10"/>
          <p:cNvPicPr>
            <a:picLocks noChangeAspect="1"/>
          </p:cNvPicPr>
          <p:nvPr userDrawn="1"/>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rot="16744523">
            <a:off x="9089564" y="-1059553"/>
            <a:ext cx="4287840" cy="3129758"/>
          </a:xfrm>
          <a:prstGeom prst="rect">
            <a:avLst/>
          </a:prstGeom>
        </p:spPr>
      </p:pic>
      <p:sp>
        <p:nvSpPr>
          <p:cNvPr id="13" name="内容占位符 12"/>
          <p:cNvSpPr>
            <a:spLocks noGrp="1"/>
          </p:cNvSpPr>
          <p:nvPr>
            <p:ph idx="13"/>
          </p:nvPr>
        </p:nvSpPr>
        <p:spPr>
          <a:xfrm>
            <a:off x="5980430" y="1847850"/>
            <a:ext cx="5526405" cy="4351655"/>
          </a:xfrm>
        </p:spPr>
        <p:txBody>
          <a:bodyPr/>
          <a:lstStyle>
            <a:lvl1pPr marL="0" indent="0" algn="just">
              <a:lnSpc>
                <a:spcPct val="130000"/>
              </a:lnSpc>
              <a:buFontTx/>
              <a:buNone/>
              <a:defRPr sz="2400">
                <a:latin typeface="微软雅黑" panose="020b0503020204020204" pitchFamily="34" charset="-122"/>
                <a:ea typeface="微软雅黑" panose="020b0503020204020204" pitchFamily="34" charset="-122"/>
              </a:defRPr>
            </a:lvl1pPr>
            <a:lvl2pPr marL="457200" indent="0" algn="just">
              <a:lnSpc>
                <a:spcPct val="130000"/>
              </a:lnSpc>
              <a:buFontTx/>
              <a:buNone/>
              <a:defRPr>
                <a:latin typeface="微软雅黑" panose="020b0503020204020204" pitchFamily="34" charset="-122"/>
                <a:ea typeface="微软雅黑" panose="020b0503020204020204" pitchFamily="34" charset="-122"/>
              </a:defRPr>
            </a:lvl2pPr>
            <a:lvl3pPr marL="914400" indent="0" algn="just">
              <a:lnSpc>
                <a:spcPct val="130000"/>
              </a:lnSpc>
              <a:buFontTx/>
              <a:buNone/>
              <a:defRPr>
                <a:latin typeface="微软雅黑" panose="020b0503020204020204" pitchFamily="34" charset="-122"/>
                <a:ea typeface="微软雅黑" panose="020b0503020204020204" pitchFamily="34" charset="-122"/>
              </a:defRPr>
            </a:lvl3pPr>
            <a:lvl4pPr marL="1371600" indent="0" algn="just">
              <a:lnSpc>
                <a:spcPct val="130000"/>
              </a:lnSpc>
              <a:buFontTx/>
              <a:buNone/>
              <a:defRPr>
                <a:latin typeface="微软雅黑" panose="020b0503020204020204" pitchFamily="34" charset="-122"/>
                <a:ea typeface="微软雅黑" panose="020b0503020204020204" pitchFamily="34" charset="-122"/>
              </a:defRPr>
            </a:lvl4pPr>
            <a:lvl5pPr marL="1828800" indent="0" algn="just">
              <a:lnSpc>
                <a:spcPct val="130000"/>
              </a:lnSpc>
              <a:buFontTx/>
              <a:buNone/>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连环画">
    <p:bg>
      <p:bgPr>
        <a:solidFill>
          <a:srgbClr val="11251B"/>
        </a:solidFill>
        <a:effectLst/>
      </p:bgPr>
    </p:bg>
    <p:spTree>
      <p:nvGrpSpPr>
        <p:cNvPr id="1" name=""/>
        <p:cNvGrpSpPr/>
        <p:nvPr/>
      </p:nvGrpSpPr>
      <p:grpSpPr>
        <a:xfrm>
          <a:off x="0" y="0"/>
          <a:ext cx="0" cy="0"/>
        </a:xfrm>
      </p:grpSpPr>
      <p:sp>
        <p:nvSpPr>
          <p:cNvPr id="8" name="矩形 7"/>
          <p:cNvSpPr/>
          <p:nvPr userDrawn="1"/>
        </p:nvSpPr>
        <p:spPr>
          <a:xfrm>
            <a:off x="896197" y="4922462"/>
            <a:ext cx="5681066" cy="1935538"/>
          </a:xfrm>
          <a:prstGeom prst="rect">
            <a:avLst/>
          </a:prstGeom>
          <a:solidFill>
            <a:srgbClr val="9A8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6577263" y="4920915"/>
            <a:ext cx="5614735" cy="1937085"/>
          </a:xfrm>
          <a:prstGeom prst="rect">
            <a:avLst/>
          </a:prstGeom>
          <a:solidFill>
            <a:srgbClr val="8D8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96133" y="5550568"/>
            <a:ext cx="1681022" cy="1949116"/>
          </a:xfrm>
          <a:prstGeom prst="rect">
            <a:avLst/>
          </a:prstGeom>
        </p:spPr>
      </p:pic>
      <p:sp>
        <p:nvSpPr>
          <p:cNvPr id="7" name="矩形: 圆角 6"/>
          <p:cNvSpPr/>
          <p:nvPr userDrawn="1"/>
        </p:nvSpPr>
        <p:spPr>
          <a:xfrm>
            <a:off x="368299" y="336903"/>
            <a:ext cx="11440026" cy="6118559"/>
          </a:xfrm>
          <a:prstGeom prst="roundRect">
            <a:avLst>
              <a:gd name="adj" fmla="val 1796"/>
            </a:avLst>
          </a:prstGeom>
          <a:gradFill flip="none" rotWithShape="1">
            <a:gsLst>
              <a:gs pos="0">
                <a:schemeClr val="accent1">
                  <a:lumMod val="5000"/>
                  <a:lumOff val="95000"/>
                </a:schemeClr>
              </a:gs>
              <a:gs pos="100000">
                <a:schemeClr val="bg1">
                  <a:lumMod val="85000"/>
                </a:schemeClr>
              </a:gs>
            </a:gsLst>
            <a:lin ang="2700000" scaled="1"/>
          </a:gradFill>
          <a:ln>
            <a:noFill/>
          </a:ln>
          <a:effectLst>
            <a:outerShdw blurRad="190500" dist="88900" dir="5400000" algn="ctr" rotWithShape="0">
              <a:srgbClr val="11251B">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日期占位符 3"/>
          <p:cNvSpPr>
            <a:spLocks noGrp="1"/>
          </p:cNvSpPr>
          <p:nvPr>
            <p:ph type="dt" sz="half" idx="10"/>
          </p:nvPr>
        </p:nvSpPr>
        <p:spPr/>
        <p:txBody>
          <a:bodyPr/>
          <a:lstStyle/>
          <a:p>
            <a:fld id="{BE9622B2-BCC0-4DA1-9123-BE6BE67B29FA}"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6353FB-3D86-46DF-9502-55489CAF6FE8}"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
    <p:bg>
      <p:bgPr>
        <a:solidFill>
          <a:srgbClr val="11251B"/>
        </a:solidFill>
        <a:effectLst/>
      </p:bgPr>
    </p:bg>
    <p:spTree>
      <p:nvGrpSpPr>
        <p:cNvPr id="1" name=""/>
        <p:cNvGrpSpPr/>
        <p:nvPr/>
      </p:nvGrpSpPr>
      <p:grpSpPr>
        <a:xfrm>
          <a:off x="0" y="0"/>
          <a:ext cx="0" cy="0"/>
        </a:xfrm>
      </p:grpSpPr>
      <p:sp>
        <p:nvSpPr>
          <p:cNvPr id="8" name="矩形 7"/>
          <p:cNvSpPr/>
          <p:nvPr userDrawn="1"/>
        </p:nvSpPr>
        <p:spPr>
          <a:xfrm>
            <a:off x="896197" y="4922462"/>
            <a:ext cx="5681066" cy="1935538"/>
          </a:xfrm>
          <a:prstGeom prst="rect">
            <a:avLst/>
          </a:prstGeom>
          <a:solidFill>
            <a:srgbClr val="9A8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userDrawn="1"/>
        </p:nvSpPr>
        <p:spPr>
          <a:xfrm>
            <a:off x="6577263" y="4920915"/>
            <a:ext cx="5614735" cy="1937085"/>
          </a:xfrm>
          <a:prstGeom prst="rect">
            <a:avLst/>
          </a:prstGeom>
          <a:solidFill>
            <a:srgbClr val="8D8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矩形: 圆角 6"/>
          <p:cNvSpPr/>
          <p:nvPr userDrawn="1"/>
        </p:nvSpPr>
        <p:spPr>
          <a:xfrm>
            <a:off x="368299" y="336903"/>
            <a:ext cx="11440026" cy="6118559"/>
          </a:xfrm>
          <a:prstGeom prst="roundRect">
            <a:avLst>
              <a:gd name="adj" fmla="val 1796"/>
            </a:avLst>
          </a:prstGeom>
          <a:gradFill flip="none" rotWithShape="1">
            <a:gsLst>
              <a:gs pos="0">
                <a:schemeClr val="accent1">
                  <a:lumMod val="5000"/>
                  <a:lumOff val="95000"/>
                </a:schemeClr>
              </a:gs>
              <a:gs pos="100000">
                <a:schemeClr val="bg1">
                  <a:lumMod val="85000"/>
                </a:schemeClr>
              </a:gs>
            </a:gsLst>
            <a:lin ang="2700000" scaled="1"/>
          </a:gradFill>
          <a:ln>
            <a:noFill/>
          </a:ln>
          <a:effectLst>
            <a:outerShdw blurRad="190500" dist="88900" dir="5400000" algn="ctr" rotWithShape="0">
              <a:srgbClr val="11251B">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日期占位符 3"/>
          <p:cNvSpPr>
            <a:spLocks noGrp="1"/>
          </p:cNvSpPr>
          <p:nvPr>
            <p:ph type="dt" sz="half" idx="10"/>
          </p:nvPr>
        </p:nvSpPr>
        <p:spPr/>
        <p:txBody>
          <a:bodyPr/>
          <a:lstStyle/>
          <a:p>
            <a:fld id="{BE9622B2-BCC0-4DA1-9123-BE6BE67B29FA}"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6353FB-3D86-46DF-9502-55489CAF6FE8}"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BE9622B2-BCC0-4DA1-9123-BE6BE67B29FA}" type="datetimeFigureOut">
              <a:rPr lang="zh-CN" altLang="en-US" smtClean="0"/>
              <a:t>2021/8/9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C6353FB-3D86-46DF-9502-55489CAF6FE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ustomXml" Target="../ink/ink1.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2.png" /><Relationship Id="rId7" Type="http://schemas.microsoft.com/office/2007/relationships/hdphoto" Target="../media/image3.wdp"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29.png"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32.png" /><Relationship Id="rId7" Type="http://schemas.openxmlformats.org/officeDocument/2006/relationships/image" Target="../media/image33.png" /><Relationship Id="rId8" Type="http://schemas.openxmlformats.org/officeDocument/2006/relationships/image" Target="../media/image34.png" /><Relationship Id="rId9"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35.png" /><Relationship Id="rId4" Type="http://schemas.openxmlformats.org/officeDocument/2006/relationships/image" Target="../media/image36.png" /><Relationship Id="rId5" Type="http://schemas.openxmlformats.org/officeDocument/2006/relationships/image" Target="../media/image37.png" /><Relationship Id="rId6" Type="http://schemas.openxmlformats.org/officeDocument/2006/relationships/image" Target="../media/image38.png" /><Relationship Id="rId7" Type="http://schemas.openxmlformats.org/officeDocument/2006/relationships/image" Target="../media/image39.png" /><Relationship Id="rId8" Type="http://schemas.openxmlformats.org/officeDocument/2006/relationships/image" Target="../media/image40.png" /><Relationship Id="rId9"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41.png" /><Relationship Id="rId4" Type="http://schemas.openxmlformats.org/officeDocument/2006/relationships/image" Target="../media/image42.png" /><Relationship Id="rId5" Type="http://schemas.openxmlformats.org/officeDocument/2006/relationships/image" Target="../media/image43.png" /><Relationship Id="rId6" Type="http://schemas.openxmlformats.org/officeDocument/2006/relationships/image" Target="../media/image44.png" /><Relationship Id="rId7" Type="http://schemas.openxmlformats.org/officeDocument/2006/relationships/image" Target="../media/image45.png" /><Relationship Id="rId8" Type="http://schemas.openxmlformats.org/officeDocument/2006/relationships/image" Target="../media/image46.png" /><Relationship Id="rId9"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47.png" /><Relationship Id="rId4" Type="http://schemas.openxmlformats.org/officeDocument/2006/relationships/image" Target="../media/image48.png" /><Relationship Id="rId5" Type="http://schemas.openxmlformats.org/officeDocument/2006/relationships/image" Target="../media/image49.png" /><Relationship Id="rId6" Type="http://schemas.openxmlformats.org/officeDocument/2006/relationships/image" Target="../media/image50.png" /><Relationship Id="rId7" Type="http://schemas.openxmlformats.org/officeDocument/2006/relationships/image" Target="../media/image51.png" /><Relationship Id="rId8" Type="http://schemas.openxmlformats.org/officeDocument/2006/relationships/image" Target="../media/image52.png" /><Relationship Id="rId9"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53.png" /><Relationship Id="rId4" Type="http://schemas.openxmlformats.org/officeDocument/2006/relationships/image" Target="../media/image54.png" /><Relationship Id="rId5" Type="http://schemas.openxmlformats.org/officeDocument/2006/relationships/image" Target="../media/image55.png" /><Relationship Id="rId6" Type="http://schemas.openxmlformats.org/officeDocument/2006/relationships/image" Target="../media/image56.png" /><Relationship Id="rId7" Type="http://schemas.openxmlformats.org/officeDocument/2006/relationships/image" Target="../media/image57.png" /><Relationship Id="rId8" Type="http://schemas.openxmlformats.org/officeDocument/2006/relationships/image" Target="../media/image58.png" /><Relationship Id="rId9"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6.png" /><Relationship Id="rId5" Type="http://schemas.openxmlformats.org/officeDocument/2006/relationships/image" Target="../media/image1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 Id="rId7"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9.png" /><Relationship Id="rId3" Type="http://schemas.openxmlformats.org/officeDocument/2006/relationships/image" Target="../media/image4.png" /><Relationship Id="rId4" Type="http://schemas.openxmlformats.org/officeDocument/2006/relationships/image" Target="../media/image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0.png" /><Relationship Id="rId3" Type="http://schemas.openxmlformats.org/officeDocument/2006/relationships/image" Target="../media/image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1.png" /><Relationship Id="rId3" Type="http://schemas.openxmlformats.org/officeDocument/2006/relationships/image" Target="../media/image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2.png" /><Relationship Id="rId3"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3.png" /><Relationship Id="rId3" Type="http://schemas.openxmlformats.org/officeDocument/2006/relationships/image" Target="../media/image6.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4.png" /><Relationship Id="rId3" Type="http://schemas.openxmlformats.org/officeDocument/2006/relationships/image" Target="../media/image6.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6.png" /><Relationship Id="rId5" Type="http://schemas.openxmlformats.org/officeDocument/2006/relationships/image" Target="../media/image10.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6.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5.png" /><Relationship Id="rId3" Type="http://schemas.openxmlformats.org/officeDocument/2006/relationships/image" Target="../media/image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5.png" /><Relationship Id="rId3" Type="http://schemas.openxmlformats.org/officeDocument/2006/relationships/image" Target="../media/image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5.png" /><Relationship Id="rId3" Type="http://schemas.openxmlformats.org/officeDocument/2006/relationships/image" Target="../media/image6.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ustomXml" Target="../ink/ink2.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2.png" /><Relationship Id="rId7" Type="http://schemas.microsoft.com/office/2007/relationships/hdphoto" Target="../media/image3.wdp" /><Relationship Id="rId8" Type="http://schemas.openxmlformats.org/officeDocument/2006/relationships/image" Target="../media/image6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12.jpeg" /><Relationship Id="rId4"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14.jpeg" /><Relationship Id="rId4"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 Id="rId6" Type="http://schemas.openxmlformats.org/officeDocument/2006/relationships/image" Target="../media/image19.png" /><Relationship Id="rId7" Type="http://schemas.openxmlformats.org/officeDocument/2006/relationships/image" Target="../media/image20.png" /><Relationship Id="rId8" Type="http://schemas.openxmlformats.org/officeDocument/2006/relationships/image" Target="../media/image21.png" /><Relationship Id="rId9"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24.png" /><Relationship Id="rId5" Type="http://schemas.openxmlformats.org/officeDocument/2006/relationships/image" Target="../media/image25.png" /><Relationship Id="rId6" Type="http://schemas.openxmlformats.org/officeDocument/2006/relationships/image" Target="../media/image26.png" /><Relationship Id="rId7" Type="http://schemas.openxmlformats.org/officeDocument/2006/relationships/image" Target="../media/image27.png" /><Relationship Id="rId8" Type="http://schemas.openxmlformats.org/officeDocument/2006/relationships/image" Target="../media/image28.png" /><Relationship Id="rId9"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1D3F2F"/>
        </a:solidFill>
        <a:effectLst/>
      </p:bgPr>
    </p:bg>
    <p:spTree>
      <p:nvGrpSpPr>
        <p:cNvPr id="1" name=""/>
        <p:cNvGrpSpPr/>
        <p:nvPr/>
      </p:nvGrpSpPr>
      <p:grpSpPr>
        <a:xfrm>
          <a:off x="0" y="0"/>
          <a:ext cx="0" cy="0"/>
        </a:xfrm>
      </p:grpSpPr>
      <p:sp>
        <p:nvSpPr>
          <p:cNvPr id="27" name="矩形 26"/>
          <p:cNvSpPr/>
          <p:nvPr/>
        </p:nvSpPr>
        <p:spPr>
          <a:xfrm>
            <a:off x="896197" y="4922462"/>
            <a:ext cx="5681066" cy="1935538"/>
          </a:xfrm>
          <a:prstGeom prst="rect">
            <a:avLst/>
          </a:prstGeom>
          <a:solidFill>
            <a:srgbClr val="9A8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6577263" y="4920915"/>
            <a:ext cx="5614735" cy="1937085"/>
          </a:xfrm>
          <a:prstGeom prst="rect">
            <a:avLst/>
          </a:prstGeom>
          <a:solidFill>
            <a:srgbClr val="8D8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ontentPart p14:bwMode="auto" r:id="rId2">
        <p14:nvContentPartPr>
          <p14:cNvPr id="26" name="墨迹 25"/>
          <p14:cNvContentPartPr/>
          <p14:nvPr/>
        </p14:nvContentPartPr>
        <p14:xfrm>
          <a:off x="-398760" y="9519092"/>
          <a:ext cx="23760" cy="47160"/>
        </p14:xfrm>
      </p:contentPart>
      <p:sp>
        <p:nvSpPr>
          <p:cNvPr id="29" name="文本框 28"/>
          <p:cNvSpPr txBox="1"/>
          <p:nvPr/>
        </p:nvSpPr>
        <p:spPr>
          <a:xfrm>
            <a:off x="7148429" y="1182327"/>
            <a:ext cx="4273550" cy="1200329"/>
          </a:xfrm>
          <a:prstGeom prst="rect">
            <a:avLst/>
          </a:prstGeom>
          <a:noFill/>
        </p:spPr>
        <p:txBody>
          <a:bodyPr wrap="square" rtlCol="0">
            <a:spAutoFit/>
          </a:bodyPr>
          <a:lstStyle/>
          <a:p>
            <a:r>
              <a:rPr lang="zh-CN" altLang="en-US" sz="7200" b="1">
                <a:solidFill>
                  <a:schemeClr val="bg1"/>
                </a:solidFill>
                <a:latin typeface="方正舒体" panose="02010601030101010101" pitchFamily="2" charset="-122"/>
                <a:ea typeface="方正舒体" panose="02010601030101010101" pitchFamily="2" charset="-122"/>
                <a:cs typeface="..黑体UI-韩语" panose="02000000000000000000" pitchFamily="2" charset="-128"/>
              </a:rPr>
              <a:t>百合花</a:t>
            </a:r>
          </a:p>
        </p:txBody>
      </p:sp>
      <p:grpSp>
        <p:nvGrpSpPr>
          <p:cNvPr id="30" name="组合 29"/>
          <p:cNvGrpSpPr/>
          <p:nvPr/>
        </p:nvGrpSpPr>
        <p:grpSpPr>
          <a:xfrm>
            <a:off x="7303169" y="3262075"/>
            <a:ext cx="4273550" cy="1464945"/>
            <a:chOff x="11445" y="569"/>
            <a:chExt cx="6730" cy="2307"/>
          </a:xfrm>
        </p:grpSpPr>
        <p:sp>
          <p:nvSpPr>
            <p:cNvPr id="31" name="文本框 30"/>
            <p:cNvSpPr txBox="1"/>
            <p:nvPr/>
          </p:nvSpPr>
          <p:spPr>
            <a:xfrm>
              <a:off x="11445" y="1182"/>
              <a:ext cx="6730" cy="1694"/>
            </a:xfrm>
            <a:prstGeom prst="rect">
              <a:avLst/>
            </a:prstGeom>
            <a:noFill/>
          </p:spPr>
          <p:txBody>
            <a:bodyPr wrap="square" rtlCol="0" anchor="t">
              <a:spAutoFit/>
            </a:bodyPr>
            <a:lstStyle/>
            <a:p>
              <a:pPr fontAlgn="auto">
                <a:lnSpc>
                  <a:spcPct val="130000"/>
                </a:lnSpc>
              </a:pPr>
              <a:r>
                <a:rPr lang="zh-CN" altLang="en-US" sz="1000">
                  <a:solidFill>
                    <a:schemeClr val="bg1">
                      <a:lumMod val="75000"/>
                    </a:schemeClr>
                  </a:solidFill>
                  <a:latin typeface="+mj-lt"/>
                  <a:ea typeface="微软雅黑" panose="020b0503020204020204" pitchFamily="34" charset="-122"/>
                  <a:cs typeface="+mj-lt"/>
                </a:rPr>
                <a:t>这是我最近读过的几十篇小说中最使我满意也最使我感动的一篇。我所举的那些例子中间，</a:t>
              </a:r>
              <a:r>
                <a:rPr lang="en-US" altLang="zh-CN" sz="1000">
                  <a:solidFill>
                    <a:schemeClr val="bg1">
                      <a:lumMod val="75000"/>
                    </a:schemeClr>
                  </a:solidFill>
                  <a:latin typeface="+mj-lt"/>
                  <a:ea typeface="微软雅黑" panose="020b0503020204020204" pitchFamily="34" charset="-122"/>
                  <a:cs typeface="+mj-lt"/>
                </a:rPr>
                <a:t>《</a:t>
              </a:r>
              <a:r>
                <a:rPr lang="zh-CN" altLang="en-US" sz="1000">
                  <a:solidFill>
                    <a:schemeClr val="bg1">
                      <a:lumMod val="75000"/>
                    </a:schemeClr>
                  </a:solidFill>
                  <a:latin typeface="+mj-lt"/>
                  <a:ea typeface="微软雅黑" panose="020b0503020204020204" pitchFamily="34" charset="-122"/>
                  <a:cs typeface="+mj-lt"/>
                </a:rPr>
                <a:t>百合花</a:t>
              </a:r>
              <a:r>
                <a:rPr lang="en-US" altLang="zh-CN" sz="1000">
                  <a:solidFill>
                    <a:schemeClr val="bg1">
                      <a:lumMod val="75000"/>
                    </a:schemeClr>
                  </a:solidFill>
                  <a:latin typeface="+mj-lt"/>
                  <a:ea typeface="微软雅黑" panose="020b0503020204020204" pitchFamily="34" charset="-122"/>
                  <a:cs typeface="+mj-lt"/>
                </a:rPr>
                <a:t>》</a:t>
              </a:r>
              <a:r>
                <a:rPr lang="zh-CN" altLang="en-US" sz="1000">
                  <a:solidFill>
                    <a:schemeClr val="bg1">
                      <a:lumMod val="75000"/>
                    </a:schemeClr>
                  </a:solidFill>
                  <a:latin typeface="+mj-lt"/>
                  <a:ea typeface="微软雅黑" panose="020b0503020204020204" pitchFamily="34" charset="-122"/>
                  <a:cs typeface="+mj-lt"/>
                </a:rPr>
                <a:t>可以说是在结构上最细致、严密，同时也是最富有节奏感的。它的人物描写也有特点，是由淡而浓，好比一个人迎面而来，愈近愈看得清，最后，不但让我们看清了他的外形，也看到了他的内心。</a:t>
              </a:r>
            </a:p>
          </p:txBody>
        </p:sp>
        <p:sp>
          <p:nvSpPr>
            <p:cNvPr id="32" name="文本框 31"/>
            <p:cNvSpPr txBox="1"/>
            <p:nvPr/>
          </p:nvSpPr>
          <p:spPr>
            <a:xfrm>
              <a:off x="11445" y="569"/>
              <a:ext cx="3348" cy="531"/>
            </a:xfrm>
            <a:prstGeom prst="rect">
              <a:avLst/>
            </a:prstGeom>
            <a:noFill/>
          </p:spPr>
          <p:txBody>
            <a:bodyPr wrap="squar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茹志鹃</a:t>
              </a:r>
            </a:p>
          </p:txBody>
        </p:sp>
      </p:grpSp>
      <p:pic>
        <p:nvPicPr>
          <p:cNvPr id="18" name="图片 17" descr="微信图片_20210727204744"/>
          <p:cNvPicPr>
            <a:picLocks noChangeAspect="1"/>
          </p:cNvPicPr>
          <p:nvPr/>
        </p:nvPicPr>
        <p:blipFill>
          <a:blip r:embed="rId3"/>
          <a:srcRect l="4774" r="8435"/>
          <a:stretch>
            <a:fillRect/>
          </a:stretch>
        </p:blipFill>
        <p:spPr>
          <a:xfrm>
            <a:off x="898360" y="16043"/>
            <a:ext cx="5694947" cy="4911084"/>
          </a:xfrm>
          <a:prstGeom prst="rect">
            <a:avLst/>
          </a:prstGeom>
        </p:spPr>
      </p:pic>
      <p:sp>
        <p:nvSpPr>
          <p:cNvPr id="4" name="心形 3"/>
          <p:cNvSpPr/>
          <p:nvPr/>
        </p:nvSpPr>
        <p:spPr>
          <a:xfrm rot="20896152">
            <a:off x="7035967" y="5728033"/>
            <a:ext cx="240632" cy="208548"/>
          </a:xfrm>
          <a:prstGeom prst="hear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微软雅黑" panose="020b0503020204020204" pitchFamily="34" charset="-122"/>
              <a:ea typeface="微软雅黑" panose="020b0503020204020204" pitchFamily="34" charset="-122"/>
            </a:endParaRPr>
          </a:p>
        </p:txBody>
      </p:sp>
      <p:pic>
        <p:nvPicPr>
          <p:cNvPr id="25" name="图片 24" descr="微信图片_20210727204744"/>
          <p:cNvPicPr>
            <a:picLocks noChangeAspect="1"/>
          </p:cNvPicPr>
          <p:nvPr/>
        </p:nvPicPr>
        <p:blipFill>
          <a:blip r:embed="rId3"/>
          <a:srcRect l="4774" r="8435"/>
          <a:stretch>
            <a:fillRect/>
          </a:stretch>
        </p:blipFill>
        <p:spPr>
          <a:xfrm>
            <a:off x="4891013" y="3448050"/>
            <a:ext cx="1715156" cy="1479078"/>
          </a:xfrm>
          <a:prstGeom prst="rect">
            <a:avLst/>
          </a:prstGeom>
        </p:spPr>
      </p:pic>
      <p:pic>
        <p:nvPicPr>
          <p:cNvPr id="42" name="图片 41"/>
          <p:cNvPicPr>
            <a:picLocks noChangeAspect="1"/>
          </p:cNvPicPr>
          <p:nvPr/>
        </p:nvPicPr>
        <p:blipFill>
          <a:blip r:embed="rId4"/>
          <a:stretch>
            <a:fillRect/>
          </a:stretch>
        </p:blipFill>
        <p:spPr>
          <a:xfrm>
            <a:off x="0" y="-13919"/>
            <a:ext cx="12192000" cy="6881444"/>
          </a:xfrm>
          <a:prstGeom prst="rect">
            <a:avLst/>
          </a:prstGeom>
        </p:spPr>
      </p:pic>
      <p:pic>
        <p:nvPicPr>
          <p:cNvPr id="2" name="图片 1"/>
          <p:cNvPicPr>
            <a:picLocks noChangeAspect="1"/>
          </p:cNvPicPr>
          <p:nvPr/>
        </p:nvPicPr>
        <p:blipFill>
          <a:blip r:embed="rId5"/>
          <a:stretch>
            <a:fillRect/>
          </a:stretch>
        </p:blipFill>
        <p:spPr>
          <a:xfrm>
            <a:off x="0" y="0"/>
            <a:ext cx="6096000" cy="6858000"/>
          </a:xfrm>
          <a:prstGeom prst="rect">
            <a:avLst/>
          </a:prstGeom>
        </p:spPr>
      </p:pic>
      <p:pic>
        <p:nvPicPr>
          <p:cNvPr id="8" name="图片 7"/>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tretch>
            <a:fillRect/>
          </a:stretch>
        </p:blipFill>
        <p:spPr>
          <a:xfrm rot="16744523">
            <a:off x="9089564" y="-1059553"/>
            <a:ext cx="4287840" cy="3129758"/>
          </a:xfrm>
          <a:prstGeom prst="rect">
            <a:avLst/>
          </a:prstGeom>
        </p:spPr>
      </p:pic>
      <p:sp>
        <p:nvSpPr>
          <p:cNvPr id="7" name="文本框 6"/>
          <p:cNvSpPr txBox="1"/>
          <p:nvPr/>
        </p:nvSpPr>
        <p:spPr>
          <a:xfrm>
            <a:off x="3248025" y="4953000"/>
            <a:ext cx="3730508" cy="1446550"/>
          </a:xfrm>
          <a:prstGeom prst="rect">
            <a:avLst/>
          </a:prstGeom>
          <a:noFill/>
        </p:spPr>
        <p:txBody>
          <a:bodyPr wrap="none" rtlCol="0">
            <a:spAutoFit/>
          </a:bodyPr>
          <a:lstStyle/>
          <a:p>
            <a:r>
              <a:rPr lang="en-US" altLang="zh-CN" sz="8800" err="1">
                <a:solidFill>
                  <a:schemeClr val="bg1">
                    <a:lumMod val="85000"/>
                  </a:schemeClr>
                </a:solidFill>
                <a:latin typeface="Monotype Corsiva" panose="03010101010201010101" pitchFamily="66" charset="0"/>
              </a:rPr>
              <a:t>uzhijuan</a:t>
            </a:r>
            <a:endParaRPr lang="zh-CN" altLang="en-US" sz="8800">
              <a:solidFill>
                <a:schemeClr val="bg1">
                  <a:lumMod val="85000"/>
                </a:schemeClr>
              </a:solidFill>
              <a:latin typeface="Monotype Corsiva" panose="03010101010201010101" pitchFamily="66" charset="0"/>
            </a:endParaRPr>
          </a:p>
        </p:txBody>
      </p:sp>
      <p:sp>
        <p:nvSpPr>
          <p:cNvPr id="9" name="文本框 8"/>
          <p:cNvSpPr txBox="1"/>
          <p:nvPr/>
        </p:nvSpPr>
        <p:spPr>
          <a:xfrm>
            <a:off x="2095500" y="4067175"/>
            <a:ext cx="1462260" cy="2646878"/>
          </a:xfrm>
          <a:prstGeom prst="rect">
            <a:avLst/>
          </a:prstGeom>
          <a:noFill/>
        </p:spPr>
        <p:txBody>
          <a:bodyPr wrap="none" rtlCol="0">
            <a:spAutoFit/>
          </a:bodyPr>
          <a:lstStyle/>
          <a:p>
            <a:r>
              <a:rPr lang="en-US" altLang="zh-CN" sz="16600">
                <a:solidFill>
                  <a:schemeClr val="bg1">
                    <a:lumMod val="85000"/>
                  </a:schemeClr>
                </a:solidFill>
                <a:latin typeface="Monotype Corsiva" panose="03010101010201010101" pitchFamily="66" charset="0"/>
              </a:rPr>
              <a:t>R</a:t>
            </a:r>
            <a:endParaRPr lang="zh-CN" altLang="en-US" sz="16600">
              <a:solidFill>
                <a:schemeClr val="bg1">
                  <a:lumMod val="85000"/>
                </a:schemeClr>
              </a:solidFill>
              <a:latin typeface="Monotype Corsiva" panose="03010101010201010101" pitchFamily="66" charset="0"/>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118224" y="256309"/>
            <a:ext cx="6145301" cy="2402032"/>
          </a:xfrm>
          <a:prstGeom prst="rect">
            <a:avLst/>
          </a:prstGeom>
        </p:spPr>
      </p:pic>
      <p:pic>
        <p:nvPicPr>
          <p:cNvPr id="15" name="图片 14"/>
          <p:cNvPicPr>
            <a:picLocks noChangeAspect="1"/>
          </p:cNvPicPr>
          <p:nvPr/>
        </p:nvPicPr>
        <p:blipFill>
          <a:blip r:embed="rId2"/>
          <a:stretch>
            <a:fillRect/>
          </a:stretch>
        </p:blipFill>
        <p:spPr>
          <a:xfrm>
            <a:off x="137274" y="2275609"/>
            <a:ext cx="6145301" cy="2402032"/>
          </a:xfrm>
          <a:prstGeom prst="rect">
            <a:avLst/>
          </a:prstGeom>
        </p:spPr>
      </p:pic>
      <p:pic>
        <p:nvPicPr>
          <p:cNvPr id="17" name="图片 16"/>
          <p:cNvPicPr>
            <a:picLocks noChangeAspect="1"/>
          </p:cNvPicPr>
          <p:nvPr/>
        </p:nvPicPr>
        <p:blipFill>
          <a:blip r:embed="rId2"/>
          <a:stretch>
            <a:fillRect/>
          </a:stretch>
        </p:blipFill>
        <p:spPr>
          <a:xfrm>
            <a:off x="127749" y="4304434"/>
            <a:ext cx="6145301" cy="2402032"/>
          </a:xfrm>
          <a:prstGeom prst="rect">
            <a:avLst/>
          </a:prstGeom>
        </p:spPr>
      </p:pic>
      <p:pic>
        <p:nvPicPr>
          <p:cNvPr id="19" name="图片 18"/>
          <p:cNvPicPr>
            <a:picLocks noChangeAspect="1"/>
          </p:cNvPicPr>
          <p:nvPr/>
        </p:nvPicPr>
        <p:blipFill>
          <a:blip r:embed="rId2"/>
          <a:stretch>
            <a:fillRect/>
          </a:stretch>
        </p:blipFill>
        <p:spPr>
          <a:xfrm>
            <a:off x="5861799" y="265834"/>
            <a:ext cx="6145301" cy="2402032"/>
          </a:xfrm>
          <a:prstGeom prst="rect">
            <a:avLst/>
          </a:prstGeom>
        </p:spPr>
      </p:pic>
      <p:pic>
        <p:nvPicPr>
          <p:cNvPr id="21" name="图片 20"/>
          <p:cNvPicPr>
            <a:picLocks noChangeAspect="1"/>
          </p:cNvPicPr>
          <p:nvPr/>
        </p:nvPicPr>
        <p:blipFill>
          <a:blip r:embed="rId2"/>
          <a:stretch>
            <a:fillRect/>
          </a:stretch>
        </p:blipFill>
        <p:spPr>
          <a:xfrm>
            <a:off x="5880849" y="2285134"/>
            <a:ext cx="6145301" cy="2402032"/>
          </a:xfrm>
          <a:prstGeom prst="rect">
            <a:avLst/>
          </a:prstGeom>
        </p:spPr>
      </p:pic>
      <p:pic>
        <p:nvPicPr>
          <p:cNvPr id="23" name="图片 22"/>
          <p:cNvPicPr>
            <a:picLocks noChangeAspect="1"/>
          </p:cNvPicPr>
          <p:nvPr/>
        </p:nvPicPr>
        <p:blipFill>
          <a:blip r:embed="rId2"/>
          <a:stretch>
            <a:fillRect/>
          </a:stretch>
        </p:blipFill>
        <p:spPr>
          <a:xfrm>
            <a:off x="5871324" y="4313959"/>
            <a:ext cx="6145301" cy="240203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68" y="476250"/>
            <a:ext cx="2554164" cy="173355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2543337"/>
            <a:ext cx="2533652" cy="1682426"/>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600" y="4534920"/>
            <a:ext cx="2508250" cy="1712460"/>
          </a:xfrm>
          <a:prstGeom prst="rect">
            <a:avLst/>
          </a:prstGeom>
        </p:spPr>
      </p:pic>
      <p:sp>
        <p:nvSpPr>
          <p:cNvPr id="14" name="文本框 13"/>
          <p:cNvSpPr txBox="1"/>
          <p:nvPr/>
        </p:nvSpPr>
        <p:spPr>
          <a:xfrm>
            <a:off x="2984499" y="455910"/>
            <a:ext cx="2921001" cy="1363065"/>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11</a:t>
            </a:r>
            <a:r>
              <a:rPr lang="zh-CN" altLang="en-US" sz="1400">
                <a:latin typeface="微软雅黑" panose="020b0503020204020204" pitchFamily="34" charset="-122"/>
                <a:ea typeface="微软雅黑" panose="020b0503020204020204" pitchFamily="34" charset="-122"/>
              </a:rPr>
              <a:t>我和通讯员先到附近一个村子，分头去动员。不一会我已借到两条棉絮和一条被子，可是他却两手空空地回来了。我有点惊奇地问：“怎么，没借到？”</a:t>
            </a:r>
          </a:p>
        </p:txBody>
      </p:sp>
      <p:sp>
        <p:nvSpPr>
          <p:cNvPr id="16" name="文本框 15"/>
          <p:cNvSpPr txBox="1"/>
          <p:nvPr/>
        </p:nvSpPr>
        <p:spPr>
          <a:xfrm>
            <a:off x="2936874" y="2510135"/>
            <a:ext cx="2901951"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12</a:t>
            </a:r>
            <a:r>
              <a:rPr lang="zh-CN" altLang="en-US"/>
              <a:t>“女同志，你去借吧！</a:t>
            </a:r>
            <a:r>
              <a:rPr lang="en-US" altLang="zh-CN"/>
              <a:t>……</a:t>
            </a:r>
            <a:r>
              <a:rPr lang="zh-CN" altLang="en-US"/>
              <a:t>老百姓死封建</a:t>
            </a:r>
            <a:r>
              <a:rPr lang="en-US" altLang="zh-CN"/>
              <a:t>……</a:t>
            </a:r>
            <a:r>
              <a:rPr lang="zh-CN" altLang="en-US"/>
              <a:t>”</a:t>
            </a:r>
          </a:p>
          <a:p>
            <a:r>
              <a:rPr lang="zh-CN" altLang="en-US"/>
              <a:t>我估计一定是他不会说话，说崩了。借不到被子事小，得罪了老乡影响可不好。我说：“哪一家？你带我去。”</a:t>
            </a:r>
          </a:p>
        </p:txBody>
      </p:sp>
      <p:sp>
        <p:nvSpPr>
          <p:cNvPr id="18" name="文本框 17"/>
          <p:cNvSpPr txBox="1"/>
          <p:nvPr/>
        </p:nvSpPr>
        <p:spPr>
          <a:xfrm>
            <a:off x="2940049" y="4507210"/>
            <a:ext cx="2955926" cy="1104533"/>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13</a:t>
            </a:r>
            <a:r>
              <a:rPr lang="zh-CN" altLang="en-US"/>
              <a:t>我们走进一户老乡的院子，只见堂屋里静悄悄的，里面一间房门上，垂着一块蓝布红额的门帘，门框两边还贴着鲜红的对联。</a:t>
            </a:r>
          </a:p>
        </p:txBody>
      </p:sp>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81725" y="482866"/>
            <a:ext cx="2571750" cy="1752068"/>
          </a:xfrm>
          <a:prstGeom prst="rect">
            <a:avLst/>
          </a:prstGeom>
        </p:spPr>
      </p:pic>
      <p:sp>
        <p:nvSpPr>
          <p:cNvPr id="22" name="文本框 21"/>
          <p:cNvSpPr txBox="1"/>
          <p:nvPr/>
        </p:nvSpPr>
        <p:spPr>
          <a:xfrm>
            <a:off x="8696325" y="481310"/>
            <a:ext cx="2924176" cy="1104533"/>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14</a:t>
            </a:r>
            <a:r>
              <a:rPr lang="zh-CN" altLang="en-US"/>
              <a:t>我们只得站在外面向里“大姐、大嫂”的喊。一会，门帘一挑，露出一个年轻媳妇来。我向她道了歉，她听着扭过脸尽咬着嘴唇笑个没完。</a:t>
            </a:r>
          </a:p>
        </p:txBody>
      </p:sp>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0299" y="2502026"/>
            <a:ext cx="2590802" cy="1765048"/>
          </a:xfrm>
          <a:prstGeom prst="rect">
            <a:avLst/>
          </a:prstGeom>
        </p:spPr>
      </p:pic>
      <p:sp>
        <p:nvSpPr>
          <p:cNvPr id="26" name="文本框 25"/>
          <p:cNvSpPr txBox="1"/>
          <p:nvPr/>
        </p:nvSpPr>
        <p:spPr>
          <a:xfrm>
            <a:off x="8747125" y="2519660"/>
            <a:ext cx="2930525" cy="1363065"/>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15</a:t>
            </a:r>
            <a:r>
              <a:rPr lang="zh-CN" altLang="en-US"/>
              <a:t>通讯员站在一边，眼睛一眨不眨地看着我，好象在看连长做示范动作似的。我只好开口向那位大嫂讲了些道理，希望她借条被子。半晚，她转身进屋去了。</a:t>
            </a:r>
          </a:p>
        </p:txBody>
      </p:sp>
      <p:pic>
        <p:nvPicPr>
          <p:cNvPr id="28" name="图片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550" y="4531233"/>
            <a:ext cx="2622550" cy="1783334"/>
          </a:xfrm>
          <a:prstGeom prst="rect">
            <a:avLst/>
          </a:prstGeom>
        </p:spPr>
      </p:pic>
      <p:sp>
        <p:nvSpPr>
          <p:cNvPr id="30" name="文本框 29"/>
          <p:cNvSpPr txBox="1"/>
          <p:nvPr/>
        </p:nvSpPr>
        <p:spPr>
          <a:xfrm>
            <a:off x="8762999" y="4498886"/>
            <a:ext cx="2914651"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16</a:t>
            </a:r>
            <a:r>
              <a:rPr lang="zh-CN" altLang="en-US"/>
              <a:t>通讯员乘这个机会，很不服气地对我说：“我刚才也是这么讲的道理，可她就是不借，你看怪不怪！</a:t>
            </a:r>
            <a:r>
              <a:rPr lang="en-US" altLang="zh-CN"/>
              <a:t>……</a:t>
            </a:r>
            <a:r>
              <a:rPr lang="zh-CN" altLang="en-US"/>
              <a:t>”</a:t>
            </a:r>
          </a:p>
          <a:p>
            <a:r>
              <a:rPr lang="zh-CN" altLang="en-US"/>
              <a:t>我赶忙白了他一眼，不叫他再说，可是来不及了，那媳妇已经出来了。</a:t>
            </a:r>
          </a:p>
        </p:txBody>
      </p:sp>
      <p:pic>
        <p:nvPicPr>
          <p:cNvPr id="3" name="图片 2"/>
          <p:cNvPicPr>
            <a:picLocks noChangeAspect="1"/>
          </p:cNvPicPr>
          <p:nvPr/>
        </p:nvPicPr>
        <p:blipFill>
          <a:blip r:embed="rId9"/>
          <a:stretch>
            <a:fillRect/>
          </a:stretch>
        </p:blipFill>
        <p:spPr>
          <a:xfrm>
            <a:off x="9525"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89649" y="246784"/>
            <a:ext cx="6145301" cy="2402032"/>
          </a:xfrm>
          <a:prstGeom prst="rect">
            <a:avLst/>
          </a:prstGeom>
        </p:spPr>
      </p:pic>
      <p:pic>
        <p:nvPicPr>
          <p:cNvPr id="16" name="图片 15"/>
          <p:cNvPicPr>
            <a:picLocks noChangeAspect="1"/>
          </p:cNvPicPr>
          <p:nvPr/>
        </p:nvPicPr>
        <p:blipFill>
          <a:blip r:embed="rId2"/>
          <a:stretch>
            <a:fillRect/>
          </a:stretch>
        </p:blipFill>
        <p:spPr>
          <a:xfrm>
            <a:off x="99174" y="2275609"/>
            <a:ext cx="6145301" cy="2402032"/>
          </a:xfrm>
          <a:prstGeom prst="rect">
            <a:avLst/>
          </a:prstGeom>
        </p:spPr>
      </p:pic>
      <p:pic>
        <p:nvPicPr>
          <p:cNvPr id="18" name="图片 17"/>
          <p:cNvPicPr>
            <a:picLocks noChangeAspect="1"/>
          </p:cNvPicPr>
          <p:nvPr/>
        </p:nvPicPr>
        <p:blipFill>
          <a:blip r:embed="rId2"/>
          <a:stretch>
            <a:fillRect/>
          </a:stretch>
        </p:blipFill>
        <p:spPr>
          <a:xfrm>
            <a:off x="80124" y="4294909"/>
            <a:ext cx="6145301" cy="2402032"/>
          </a:xfrm>
          <a:prstGeom prst="rect">
            <a:avLst/>
          </a:prstGeom>
        </p:spPr>
      </p:pic>
      <p:pic>
        <p:nvPicPr>
          <p:cNvPr id="26" name="图片 25"/>
          <p:cNvPicPr>
            <a:picLocks noChangeAspect="1"/>
          </p:cNvPicPr>
          <p:nvPr/>
        </p:nvPicPr>
        <p:blipFill>
          <a:blip r:embed="rId2"/>
          <a:stretch>
            <a:fillRect/>
          </a:stretch>
        </p:blipFill>
        <p:spPr>
          <a:xfrm>
            <a:off x="5871324" y="256309"/>
            <a:ext cx="6145301" cy="2402032"/>
          </a:xfrm>
          <a:prstGeom prst="rect">
            <a:avLst/>
          </a:prstGeom>
        </p:spPr>
      </p:pic>
      <p:pic>
        <p:nvPicPr>
          <p:cNvPr id="28" name="图片 27"/>
          <p:cNvPicPr>
            <a:picLocks noChangeAspect="1"/>
          </p:cNvPicPr>
          <p:nvPr/>
        </p:nvPicPr>
        <p:blipFill>
          <a:blip r:embed="rId2"/>
          <a:stretch>
            <a:fillRect/>
          </a:stretch>
        </p:blipFill>
        <p:spPr>
          <a:xfrm>
            <a:off x="5880849" y="2285134"/>
            <a:ext cx="6145301" cy="2402032"/>
          </a:xfrm>
          <a:prstGeom prst="rect">
            <a:avLst/>
          </a:prstGeom>
        </p:spPr>
      </p:pic>
      <p:pic>
        <p:nvPicPr>
          <p:cNvPr id="29" name="图片 28"/>
          <p:cNvPicPr>
            <a:picLocks noChangeAspect="1"/>
          </p:cNvPicPr>
          <p:nvPr/>
        </p:nvPicPr>
        <p:blipFill>
          <a:blip r:embed="rId2"/>
          <a:stretch>
            <a:fillRect/>
          </a:stretch>
        </p:blipFill>
        <p:spPr>
          <a:xfrm>
            <a:off x="5861799" y="4304434"/>
            <a:ext cx="6145301" cy="240203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717" y="447675"/>
            <a:ext cx="2666592" cy="180975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625" y="2462770"/>
            <a:ext cx="2628900" cy="181181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974" y="4531709"/>
            <a:ext cx="2584452" cy="1731582"/>
          </a:xfrm>
          <a:prstGeom prst="rect">
            <a:avLst/>
          </a:prstGeom>
        </p:spPr>
      </p:pic>
      <p:sp>
        <p:nvSpPr>
          <p:cNvPr id="11" name="文本框 10"/>
          <p:cNvSpPr txBox="1"/>
          <p:nvPr/>
        </p:nvSpPr>
        <p:spPr>
          <a:xfrm>
            <a:off x="3057524" y="393611"/>
            <a:ext cx="2895601" cy="1880130"/>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17</a:t>
            </a:r>
            <a:r>
              <a:rPr lang="zh-CN" altLang="en-US" sz="1400">
                <a:latin typeface="微软雅黑" panose="020b0503020204020204" pitchFamily="34" charset="-122"/>
                <a:ea typeface="微软雅黑" panose="020b0503020204020204" pitchFamily="34" charset="-122"/>
              </a:rPr>
              <a:t>我一看她抱的被子，才明白她刚才为啥不肯借，原来是一条全新的被子，枣红底色，上面撒满了白色百合花。她好象是在故意气通讯员，把被子朝我面前一送，说：“抱去吧！”我怀里已经抱了被子，就努唠嘴，叫通讯员来接。</a:t>
            </a:r>
          </a:p>
        </p:txBody>
      </p:sp>
      <p:sp>
        <p:nvSpPr>
          <p:cNvPr id="13" name="文本框 12"/>
          <p:cNvSpPr txBox="1"/>
          <p:nvPr/>
        </p:nvSpPr>
        <p:spPr>
          <a:xfrm>
            <a:off x="3025776" y="2440285"/>
            <a:ext cx="2946400"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18</a:t>
            </a:r>
            <a:r>
              <a:rPr lang="zh-CN" altLang="en-US"/>
              <a:t>我没想到他竟装作看不见，我只好开口叫他，他才绷了脸，垂着眼皮，把被子接过来，慌慌张张地转身就走。不料，“嘶”的一声，他的衣服挂住门钩，撕了个不小的口子。</a:t>
            </a:r>
          </a:p>
        </p:txBody>
      </p:sp>
      <p:sp>
        <p:nvSpPr>
          <p:cNvPr id="15" name="文本框 14"/>
          <p:cNvSpPr txBox="1"/>
          <p:nvPr/>
        </p:nvSpPr>
        <p:spPr>
          <a:xfrm>
            <a:off x="3025775" y="4486960"/>
            <a:ext cx="2851150" cy="846001"/>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19</a:t>
            </a:r>
            <a:r>
              <a:rPr lang="zh-CN" altLang="en-US"/>
              <a:t>那媳妇一面笑着，一面赶忙找针拿线，追着要给他缝上。他高低不肯，挟起被子就走。</a:t>
            </a: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6649" y="421541"/>
            <a:ext cx="2774952" cy="187471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38875" y="2466847"/>
            <a:ext cx="2743200" cy="1854456"/>
          </a:xfrm>
          <a:prstGeom prst="rect">
            <a:avLst/>
          </a:prstGeom>
        </p:spPr>
      </p:pic>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70624" y="4498369"/>
            <a:ext cx="2711452" cy="1804612"/>
          </a:xfrm>
          <a:prstGeom prst="rect">
            <a:avLst/>
          </a:prstGeom>
        </p:spPr>
      </p:pic>
      <p:sp>
        <p:nvSpPr>
          <p:cNvPr id="23" name="文本框 22"/>
          <p:cNvSpPr txBox="1"/>
          <p:nvPr/>
        </p:nvSpPr>
        <p:spPr>
          <a:xfrm>
            <a:off x="9026525" y="427335"/>
            <a:ext cx="2701925"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20</a:t>
            </a:r>
            <a:r>
              <a:rPr lang="zh-CN" altLang="en-US"/>
              <a:t>刚走出门不远，就有人告诉我们，那位媳妇是刚过门三天的新娘子，这条被子就是她唯一的嫁妆。我听了，有些过意不去，通讯员也皱起了眉，默默地看着手里的被子。</a:t>
            </a:r>
          </a:p>
        </p:txBody>
      </p:sp>
      <p:sp>
        <p:nvSpPr>
          <p:cNvPr id="25" name="文本框 24"/>
          <p:cNvSpPr txBox="1"/>
          <p:nvPr/>
        </p:nvSpPr>
        <p:spPr>
          <a:xfrm>
            <a:off x="8972550" y="2468860"/>
            <a:ext cx="2705100"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21</a:t>
            </a:r>
            <a:r>
              <a:rPr lang="zh-CN" altLang="en-US"/>
              <a:t>我们一边走，他一边跟我嘟哝起来：“把人家结婚被子也借来了，多不合适呀！”我忍不住想给他开个玩笑，便故作严肃地说：“人家做这条被子不知费了多少劲，可是还有人骂她死封建。”</a:t>
            </a:r>
          </a:p>
        </p:txBody>
      </p:sp>
      <p:sp>
        <p:nvSpPr>
          <p:cNvPr id="27" name="文本框 26"/>
          <p:cNvSpPr txBox="1"/>
          <p:nvPr/>
        </p:nvSpPr>
        <p:spPr>
          <a:xfrm>
            <a:off x="8924925" y="4456410"/>
            <a:ext cx="2752725"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22</a:t>
            </a:r>
            <a:r>
              <a:rPr lang="zh-CN" altLang="en-US"/>
              <a:t>他听到这里，突然站住脚，呆了一会，说：“那</a:t>
            </a:r>
            <a:r>
              <a:rPr lang="en-US" altLang="zh-CN"/>
              <a:t>……</a:t>
            </a:r>
            <a:r>
              <a:rPr lang="zh-CN" altLang="en-US"/>
              <a:t>那我们给她送回去吧！”我看他那副认真、为难的样子，又好笑，又觉得可爱。我说：“已经借来了，再送回去，倒叫她多心。”</a:t>
            </a:r>
          </a:p>
        </p:txBody>
      </p:sp>
      <p:pic>
        <p:nvPicPr>
          <p:cNvPr id="30" name="图片 29"/>
          <p:cNvPicPr>
            <a:picLocks noChangeAspect="1"/>
          </p:cNvPicPr>
          <p:nvPr/>
        </p:nvPicPr>
        <p:blipFill>
          <a:blip r:embed="rId9"/>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137274" y="284884"/>
            <a:ext cx="6145301" cy="2402032"/>
          </a:xfrm>
          <a:prstGeom prst="rect">
            <a:avLst/>
          </a:prstGeom>
        </p:spPr>
      </p:pic>
      <p:pic>
        <p:nvPicPr>
          <p:cNvPr id="16" name="图片 15"/>
          <p:cNvPicPr>
            <a:picLocks noChangeAspect="1"/>
          </p:cNvPicPr>
          <p:nvPr/>
        </p:nvPicPr>
        <p:blipFill>
          <a:blip r:embed="rId2"/>
          <a:stretch>
            <a:fillRect/>
          </a:stretch>
        </p:blipFill>
        <p:spPr>
          <a:xfrm>
            <a:off x="118224" y="2294659"/>
            <a:ext cx="6145301" cy="2402032"/>
          </a:xfrm>
          <a:prstGeom prst="rect">
            <a:avLst/>
          </a:prstGeom>
        </p:spPr>
      </p:pic>
      <p:pic>
        <p:nvPicPr>
          <p:cNvPr id="18" name="图片 17"/>
          <p:cNvPicPr>
            <a:picLocks noChangeAspect="1"/>
          </p:cNvPicPr>
          <p:nvPr/>
        </p:nvPicPr>
        <p:blipFill>
          <a:blip r:embed="rId2"/>
          <a:stretch>
            <a:fillRect/>
          </a:stretch>
        </p:blipFill>
        <p:spPr>
          <a:xfrm>
            <a:off x="108699" y="4304434"/>
            <a:ext cx="6145301" cy="2402032"/>
          </a:xfrm>
          <a:prstGeom prst="rect">
            <a:avLst/>
          </a:prstGeom>
        </p:spPr>
      </p:pic>
      <p:pic>
        <p:nvPicPr>
          <p:cNvPr id="20" name="图片 19"/>
          <p:cNvPicPr>
            <a:picLocks noChangeAspect="1"/>
          </p:cNvPicPr>
          <p:nvPr/>
        </p:nvPicPr>
        <p:blipFill>
          <a:blip r:embed="rId2"/>
          <a:stretch>
            <a:fillRect/>
          </a:stretch>
        </p:blipFill>
        <p:spPr>
          <a:xfrm>
            <a:off x="5909424" y="275359"/>
            <a:ext cx="6145301" cy="2402032"/>
          </a:xfrm>
          <a:prstGeom prst="rect">
            <a:avLst/>
          </a:prstGeom>
        </p:spPr>
      </p:pic>
      <p:pic>
        <p:nvPicPr>
          <p:cNvPr id="22" name="图片 21"/>
          <p:cNvPicPr>
            <a:picLocks noChangeAspect="1"/>
          </p:cNvPicPr>
          <p:nvPr/>
        </p:nvPicPr>
        <p:blipFill>
          <a:blip r:embed="rId2"/>
          <a:stretch>
            <a:fillRect/>
          </a:stretch>
        </p:blipFill>
        <p:spPr>
          <a:xfrm>
            <a:off x="5890374" y="2285134"/>
            <a:ext cx="6145301" cy="2402032"/>
          </a:xfrm>
          <a:prstGeom prst="rect">
            <a:avLst/>
          </a:prstGeom>
        </p:spPr>
      </p:pic>
      <p:pic>
        <p:nvPicPr>
          <p:cNvPr id="24" name="图片 23"/>
          <p:cNvPicPr>
            <a:picLocks noChangeAspect="1"/>
          </p:cNvPicPr>
          <p:nvPr/>
        </p:nvPicPr>
        <p:blipFill>
          <a:blip r:embed="rId2"/>
          <a:stretch>
            <a:fillRect/>
          </a:stretch>
        </p:blipFill>
        <p:spPr>
          <a:xfrm>
            <a:off x="5880849" y="4294909"/>
            <a:ext cx="6145301" cy="240203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00" y="446047"/>
            <a:ext cx="2749550" cy="1889206"/>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175" y="2461073"/>
            <a:ext cx="2736850" cy="1859654"/>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4350" y="4487385"/>
            <a:ext cx="2705100" cy="1864680"/>
          </a:xfrm>
          <a:prstGeom prst="rect">
            <a:avLst/>
          </a:prstGeom>
        </p:spPr>
      </p:pic>
      <p:sp>
        <p:nvSpPr>
          <p:cNvPr id="11" name="文本框 10"/>
          <p:cNvSpPr txBox="1"/>
          <p:nvPr/>
        </p:nvSpPr>
        <p:spPr>
          <a:xfrm>
            <a:off x="3267074" y="452735"/>
            <a:ext cx="2667001" cy="1621598"/>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23</a:t>
            </a:r>
            <a:r>
              <a:rPr lang="zh-CN" altLang="en-US" sz="1400">
                <a:latin typeface="微软雅黑" panose="020b0503020204020204" pitchFamily="34" charset="-122"/>
                <a:ea typeface="微软雅黑" panose="020b0503020204020204" pitchFamily="34" charset="-122"/>
              </a:rPr>
              <a:t>他听我这么说，也似乎有理，考虑一下，便下了决心似的，说：“算了，用过给她好好洗洗。”他把我抱着的被子统统抓过去，披挂在自己的双肩上，大踏步走了。</a:t>
            </a:r>
          </a:p>
        </p:txBody>
      </p:sp>
      <p:sp>
        <p:nvSpPr>
          <p:cNvPr id="13" name="文本框 12"/>
          <p:cNvSpPr txBox="1"/>
          <p:nvPr/>
        </p:nvSpPr>
        <p:spPr>
          <a:xfrm>
            <a:off x="3225800" y="2470835"/>
            <a:ext cx="2698750" cy="1104533"/>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24</a:t>
            </a:r>
            <a:r>
              <a:rPr lang="zh-CN" altLang="en-US"/>
              <a:t>回到包扎所以后，我就让他回团部去，他精神活泼起来。临走时，他还特意给我留下了两个干硬的慢头。</a:t>
            </a:r>
          </a:p>
        </p:txBody>
      </p:sp>
      <p:sp>
        <p:nvSpPr>
          <p:cNvPr id="15" name="文本框 14"/>
          <p:cNvSpPr txBox="1"/>
          <p:nvPr/>
        </p:nvSpPr>
        <p:spPr>
          <a:xfrm>
            <a:off x="3213099" y="4492536"/>
            <a:ext cx="2682876" cy="1880130"/>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25</a:t>
            </a:r>
            <a:r>
              <a:rPr lang="zh-CN" altLang="en-US"/>
              <a:t>包扎所的工作人员很少，乡干部动员了几个妇女，帮我们干些零活。那位新媳妇也来了，她还是那样，笑眯眯地抿着嘴，时不时东张西望，好象在找什么。后来她到底开口问我：“那位同志弟到哪里去了？”</a:t>
            </a: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4600" y="466929"/>
            <a:ext cx="2667000" cy="1841092"/>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0150" y="2460389"/>
            <a:ext cx="2749550" cy="1886422"/>
          </a:xfrm>
          <a:prstGeom prst="rect">
            <a:avLst/>
          </a:prstGeom>
        </p:spPr>
      </p:pic>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8400" y="4444143"/>
            <a:ext cx="2838450" cy="1925764"/>
          </a:xfrm>
          <a:prstGeom prst="rect">
            <a:avLst/>
          </a:prstGeom>
        </p:spPr>
      </p:pic>
      <p:sp>
        <p:nvSpPr>
          <p:cNvPr id="23" name="文本框 22"/>
          <p:cNvSpPr txBox="1"/>
          <p:nvPr/>
        </p:nvSpPr>
        <p:spPr>
          <a:xfrm>
            <a:off x="9064625" y="401935"/>
            <a:ext cx="2698750"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26</a:t>
            </a:r>
            <a:r>
              <a:rPr lang="zh-CN" altLang="en-US"/>
              <a:t>我告诉她那位同志弟到前沿去了。她不好意思地笑了一下说：“刚才借被子，他可受我气了。”她说完就忙着铺床。我看见她把自己那条白百合花的新被子，铺在外面屋檐下的一块门板上。</a:t>
            </a:r>
          </a:p>
        </p:txBody>
      </p:sp>
      <p:sp>
        <p:nvSpPr>
          <p:cNvPr id="25" name="文本框 24"/>
          <p:cNvSpPr txBox="1"/>
          <p:nvPr/>
        </p:nvSpPr>
        <p:spPr>
          <a:xfrm>
            <a:off x="9143999" y="2468860"/>
            <a:ext cx="2546351"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27</a:t>
            </a:r>
            <a:r>
              <a:rPr lang="zh-CN" altLang="en-US"/>
              <a:t>天黑了，天边涌起一轮满月。一会儿，我们的炮响了，天空划过几颗红色信号弹，总攻开始了。不久，断断续续有儿名伤员下来，包扎所的空气立即紧张起来。</a:t>
            </a:r>
          </a:p>
        </p:txBody>
      </p:sp>
      <p:sp>
        <p:nvSpPr>
          <p:cNvPr id="27" name="文本框 26"/>
          <p:cNvSpPr txBox="1"/>
          <p:nvPr/>
        </p:nvSpPr>
        <p:spPr>
          <a:xfrm>
            <a:off x="9112249" y="4475460"/>
            <a:ext cx="2603501"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28</a:t>
            </a:r>
            <a:r>
              <a:rPr lang="zh-CN" altLang="en-US"/>
              <a:t>我拿着小本子，去登记伤员的姓名、单位。我拉开一个重彩号的符号时，“通讯员”三个字使我突然打了个寒战，心跳起来。仔细一看，不是那位“小同乡”通讯员。</a:t>
            </a:r>
          </a:p>
        </p:txBody>
      </p:sp>
      <p:pic>
        <p:nvPicPr>
          <p:cNvPr id="26" name="图片 25"/>
          <p:cNvPicPr>
            <a:picLocks noChangeAspect="1"/>
          </p:cNvPicPr>
          <p:nvPr/>
        </p:nvPicPr>
        <p:blipFill>
          <a:blip r:embed="rId9"/>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99174" y="275359"/>
            <a:ext cx="6145301" cy="2402032"/>
          </a:xfrm>
          <a:prstGeom prst="rect">
            <a:avLst/>
          </a:prstGeom>
        </p:spPr>
      </p:pic>
      <p:pic>
        <p:nvPicPr>
          <p:cNvPr id="16" name="图片 15"/>
          <p:cNvPicPr>
            <a:picLocks noChangeAspect="1"/>
          </p:cNvPicPr>
          <p:nvPr/>
        </p:nvPicPr>
        <p:blipFill>
          <a:blip r:embed="rId2"/>
          <a:stretch>
            <a:fillRect/>
          </a:stretch>
        </p:blipFill>
        <p:spPr>
          <a:xfrm>
            <a:off x="99174" y="2275609"/>
            <a:ext cx="6145301" cy="2402032"/>
          </a:xfrm>
          <a:prstGeom prst="rect">
            <a:avLst/>
          </a:prstGeom>
        </p:spPr>
      </p:pic>
      <p:pic>
        <p:nvPicPr>
          <p:cNvPr id="18" name="图片 17"/>
          <p:cNvPicPr>
            <a:picLocks noChangeAspect="1"/>
          </p:cNvPicPr>
          <p:nvPr/>
        </p:nvPicPr>
        <p:blipFill>
          <a:blip r:embed="rId2"/>
          <a:stretch>
            <a:fillRect/>
          </a:stretch>
        </p:blipFill>
        <p:spPr>
          <a:xfrm>
            <a:off x="127749" y="4285384"/>
            <a:ext cx="6145301" cy="2402032"/>
          </a:xfrm>
          <a:prstGeom prst="rect">
            <a:avLst/>
          </a:prstGeom>
        </p:spPr>
      </p:pic>
      <p:pic>
        <p:nvPicPr>
          <p:cNvPr id="20" name="图片 19"/>
          <p:cNvPicPr>
            <a:picLocks noChangeAspect="1"/>
          </p:cNvPicPr>
          <p:nvPr/>
        </p:nvPicPr>
        <p:blipFill>
          <a:blip r:embed="rId2"/>
          <a:stretch>
            <a:fillRect/>
          </a:stretch>
        </p:blipFill>
        <p:spPr>
          <a:xfrm>
            <a:off x="5871324" y="265834"/>
            <a:ext cx="6145301" cy="2402032"/>
          </a:xfrm>
          <a:prstGeom prst="rect">
            <a:avLst/>
          </a:prstGeom>
        </p:spPr>
      </p:pic>
      <p:pic>
        <p:nvPicPr>
          <p:cNvPr id="22" name="图片 21"/>
          <p:cNvPicPr>
            <a:picLocks noChangeAspect="1"/>
          </p:cNvPicPr>
          <p:nvPr/>
        </p:nvPicPr>
        <p:blipFill>
          <a:blip r:embed="rId2"/>
          <a:stretch>
            <a:fillRect/>
          </a:stretch>
        </p:blipFill>
        <p:spPr>
          <a:xfrm>
            <a:off x="5871324" y="2266084"/>
            <a:ext cx="6145301" cy="2402032"/>
          </a:xfrm>
          <a:prstGeom prst="rect">
            <a:avLst/>
          </a:prstGeom>
        </p:spPr>
      </p:pic>
      <p:pic>
        <p:nvPicPr>
          <p:cNvPr id="24" name="图片 23"/>
          <p:cNvPicPr>
            <a:picLocks noChangeAspect="1"/>
          </p:cNvPicPr>
          <p:nvPr/>
        </p:nvPicPr>
        <p:blipFill>
          <a:blip r:embed="rId2"/>
          <a:stretch>
            <a:fillRect/>
          </a:stretch>
        </p:blipFill>
        <p:spPr>
          <a:xfrm>
            <a:off x="5899899" y="4275859"/>
            <a:ext cx="6145301" cy="240203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124" y="493448"/>
            <a:ext cx="2660652" cy="18325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599" y="2455883"/>
            <a:ext cx="2698752" cy="1831934"/>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175" y="4477180"/>
            <a:ext cx="2660650" cy="1808890"/>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1100" y="429273"/>
            <a:ext cx="2730500" cy="1859254"/>
          </a:xfrm>
          <a:prstGeom prst="rect">
            <a:avLst/>
          </a:prstGeom>
        </p:spPr>
      </p:pic>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9824" y="2424683"/>
            <a:ext cx="2743202" cy="1856234"/>
          </a:xfrm>
          <a:prstGeom prst="rect">
            <a:avLst/>
          </a:prstGeom>
        </p:spPr>
      </p:pic>
      <p:pic>
        <p:nvPicPr>
          <p:cNvPr id="15" name="图片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1574" y="4443864"/>
            <a:ext cx="2749552" cy="1875522"/>
          </a:xfrm>
          <a:prstGeom prst="rect">
            <a:avLst/>
          </a:prstGeom>
        </p:spPr>
      </p:pic>
      <p:sp>
        <p:nvSpPr>
          <p:cNvPr id="17" name="文本框 16"/>
          <p:cNvSpPr txBox="1"/>
          <p:nvPr/>
        </p:nvSpPr>
        <p:spPr>
          <a:xfrm>
            <a:off x="3174999" y="490835"/>
            <a:ext cx="2578101" cy="1621598"/>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29</a:t>
            </a:r>
            <a:r>
              <a:rPr lang="zh-CN" altLang="en-US" sz="1400">
                <a:latin typeface="微软雅黑" panose="020b0503020204020204" pitchFamily="34" charset="-122"/>
                <a:ea typeface="微软雅黑" panose="020b0503020204020204" pitchFamily="34" charset="-122"/>
              </a:rPr>
              <a:t>做护理，我当然没什么，可那几个乡村妇女又羞又怕，就是放不开手，大家都抢着去烧锅，特别是那新媳妇。我跟她说了半天，她才红了脸，只答应做我的下手。</a:t>
            </a:r>
          </a:p>
        </p:txBody>
      </p:sp>
      <p:sp>
        <p:nvSpPr>
          <p:cNvPr id="19" name="文本框 18"/>
          <p:cNvSpPr txBox="1"/>
          <p:nvPr/>
        </p:nvSpPr>
        <p:spPr>
          <a:xfrm>
            <a:off x="3194050" y="2484735"/>
            <a:ext cx="2603500" cy="1363065"/>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30</a:t>
            </a:r>
            <a:r>
              <a:rPr lang="zh-CN" altLang="en-US"/>
              <a:t>从战场上又下来一个重伤员。屋里铺位都满了，我就把他安排在屋檐下的那块门板上。可是，担架队员把他放下后，还都围着床边不肯走。</a:t>
            </a:r>
          </a:p>
        </p:txBody>
      </p:sp>
      <p:sp>
        <p:nvSpPr>
          <p:cNvPr id="21" name="文本框 20"/>
          <p:cNvSpPr txBox="1"/>
          <p:nvPr/>
        </p:nvSpPr>
        <p:spPr>
          <a:xfrm>
            <a:off x="3238499" y="4475460"/>
            <a:ext cx="2543175"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31</a:t>
            </a:r>
            <a:r>
              <a:rPr lang="zh-CN" altLang="en-US"/>
              <a:t>一个上了年纪的担架队员以为我是医生，一把拉住我说：“大夫，你可无论如何要想办法治好这位同志呀！你治好他，我</a:t>
            </a:r>
            <a:r>
              <a:rPr lang="en-US" altLang="zh-CN"/>
              <a:t>……</a:t>
            </a:r>
            <a:r>
              <a:rPr lang="zh-CN" altLang="en-US"/>
              <a:t>我们全体担架队员给你匾！</a:t>
            </a:r>
            <a:r>
              <a:rPr lang="en-US" altLang="zh-CN"/>
              <a:t>.....…</a:t>
            </a:r>
            <a:r>
              <a:rPr lang="zh-CN" altLang="en-US"/>
              <a:t>”</a:t>
            </a:r>
          </a:p>
        </p:txBody>
      </p:sp>
      <p:sp>
        <p:nvSpPr>
          <p:cNvPr id="23" name="文本框 22"/>
          <p:cNvSpPr txBox="1"/>
          <p:nvPr/>
        </p:nvSpPr>
        <p:spPr>
          <a:xfrm>
            <a:off x="8937625" y="392410"/>
            <a:ext cx="2778125"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32</a:t>
            </a:r>
            <a:r>
              <a:rPr lang="zh-CN" altLang="en-US"/>
              <a:t>我想给他们解释一下，只见新媳妇端着水站在床前，短促地“啊”了一声。我急忙上前一看，原来是小通讯员。他安详地合着眼，军装的肩上露着那个大口子，一片布还挂在那里。</a:t>
            </a:r>
          </a:p>
        </p:txBody>
      </p:sp>
      <p:sp>
        <p:nvSpPr>
          <p:cNvPr id="25" name="文本框 24"/>
          <p:cNvSpPr txBox="1"/>
          <p:nvPr/>
        </p:nvSpPr>
        <p:spPr>
          <a:xfrm>
            <a:off x="8994775" y="2405360"/>
            <a:ext cx="2673350" cy="1363065"/>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33</a:t>
            </a:r>
            <a:r>
              <a:rPr lang="zh-CN" altLang="en-US"/>
              <a:t>“这都是为了我们，”那个担架队员难过地说，“我们十多副担架挤在一个小巷子里，准备往前运动，这位同志就在我们后面</a:t>
            </a:r>
            <a:r>
              <a:rPr lang="en-US" altLang="zh-CN"/>
              <a:t>……</a:t>
            </a:r>
            <a:endParaRPr lang="zh-CN" altLang="en-US"/>
          </a:p>
        </p:txBody>
      </p:sp>
      <p:sp>
        <p:nvSpPr>
          <p:cNvPr id="27" name="文本框 26"/>
          <p:cNvSpPr txBox="1"/>
          <p:nvPr/>
        </p:nvSpPr>
        <p:spPr>
          <a:xfrm>
            <a:off x="9013824" y="4471085"/>
            <a:ext cx="2692401" cy="1104533"/>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34</a:t>
            </a:r>
            <a:r>
              <a:rPr lang="zh-CN" altLang="en-US"/>
              <a:t>“可谁知狗日的反动派向我们扔了颗手榴弹，还直冒烟。这位同志叫我们趴下，他自己一下子扑上去</a:t>
            </a:r>
            <a:r>
              <a:rPr lang="en-US" altLang="zh-CN"/>
              <a:t>.....</a:t>
            </a:r>
            <a:r>
              <a:rPr lang="zh-CN" altLang="en-US"/>
              <a:t>”</a:t>
            </a:r>
          </a:p>
        </p:txBody>
      </p:sp>
      <p:pic>
        <p:nvPicPr>
          <p:cNvPr id="26" name="图片 25"/>
          <p:cNvPicPr>
            <a:picLocks noChangeAspect="1"/>
          </p:cNvPicPr>
          <p:nvPr/>
        </p:nvPicPr>
        <p:blipFill>
          <a:blip r:embed="rId9"/>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118224" y="313459"/>
            <a:ext cx="6145301" cy="2402032"/>
          </a:xfrm>
          <a:prstGeom prst="rect">
            <a:avLst/>
          </a:prstGeom>
        </p:spPr>
      </p:pic>
      <p:pic>
        <p:nvPicPr>
          <p:cNvPr id="3" name="图片 2"/>
          <p:cNvPicPr>
            <a:picLocks noChangeAspect="1"/>
          </p:cNvPicPr>
          <p:nvPr/>
        </p:nvPicPr>
        <p:blipFill>
          <a:blip r:embed="rId2"/>
          <a:stretch>
            <a:fillRect/>
          </a:stretch>
        </p:blipFill>
        <p:spPr>
          <a:xfrm>
            <a:off x="108699" y="2323234"/>
            <a:ext cx="6145301" cy="2402032"/>
          </a:xfrm>
          <a:prstGeom prst="rect">
            <a:avLst/>
          </a:prstGeom>
        </p:spPr>
      </p:pic>
      <p:pic>
        <p:nvPicPr>
          <p:cNvPr id="4" name="图片 3"/>
          <p:cNvPicPr>
            <a:picLocks noChangeAspect="1"/>
          </p:cNvPicPr>
          <p:nvPr/>
        </p:nvPicPr>
        <p:blipFill>
          <a:blip r:embed="rId2"/>
          <a:stretch>
            <a:fillRect/>
          </a:stretch>
        </p:blipFill>
        <p:spPr>
          <a:xfrm>
            <a:off x="137274" y="4323484"/>
            <a:ext cx="6145301" cy="2402032"/>
          </a:xfrm>
          <a:prstGeom prst="rect">
            <a:avLst/>
          </a:prstGeom>
        </p:spPr>
      </p:pic>
      <p:pic>
        <p:nvPicPr>
          <p:cNvPr id="5" name="图片 4"/>
          <p:cNvPicPr>
            <a:picLocks noChangeAspect="1"/>
          </p:cNvPicPr>
          <p:nvPr/>
        </p:nvPicPr>
        <p:blipFill>
          <a:blip r:embed="rId2"/>
          <a:stretch>
            <a:fillRect/>
          </a:stretch>
        </p:blipFill>
        <p:spPr>
          <a:xfrm>
            <a:off x="5871324" y="313459"/>
            <a:ext cx="6145301" cy="2402032"/>
          </a:xfrm>
          <a:prstGeom prst="rect">
            <a:avLst/>
          </a:prstGeom>
        </p:spPr>
      </p:pic>
      <p:pic>
        <p:nvPicPr>
          <p:cNvPr id="6" name="图片 5"/>
          <p:cNvPicPr>
            <a:picLocks noChangeAspect="1"/>
          </p:cNvPicPr>
          <p:nvPr/>
        </p:nvPicPr>
        <p:blipFill>
          <a:blip r:embed="rId2"/>
          <a:stretch>
            <a:fillRect/>
          </a:stretch>
        </p:blipFill>
        <p:spPr>
          <a:xfrm>
            <a:off x="5861799" y="2323234"/>
            <a:ext cx="6145301" cy="2402032"/>
          </a:xfrm>
          <a:prstGeom prst="rect">
            <a:avLst/>
          </a:prstGeom>
        </p:spPr>
      </p:pic>
      <p:pic>
        <p:nvPicPr>
          <p:cNvPr id="7" name="图片 6"/>
          <p:cNvPicPr>
            <a:picLocks noChangeAspect="1"/>
          </p:cNvPicPr>
          <p:nvPr/>
        </p:nvPicPr>
        <p:blipFill>
          <a:blip r:embed="rId2"/>
          <a:stretch>
            <a:fillRect/>
          </a:stretch>
        </p:blipFill>
        <p:spPr>
          <a:xfrm>
            <a:off x="5890374" y="4323484"/>
            <a:ext cx="6145301" cy="2402032"/>
          </a:xfrm>
          <a:prstGeom prst="rect">
            <a:avLst/>
          </a:prstGeom>
        </p:spPr>
      </p:pic>
      <p:pic>
        <p:nvPicPr>
          <p:cNvPr id="10" name="图片 9"/>
          <p:cNvPicPr>
            <a:picLocks noChangeAspect="1"/>
          </p:cNvPicPr>
          <p:nvPr/>
        </p:nvPicPr>
        <p:blipFill>
          <a:blip r:embed="rId3"/>
          <a:stretch>
            <a:fillRect/>
          </a:stretch>
        </p:blipFill>
        <p:spPr>
          <a:xfrm>
            <a:off x="476250" y="563781"/>
            <a:ext cx="2400300" cy="1634688"/>
          </a:xfrm>
          <a:prstGeom prst="rect">
            <a:avLst/>
          </a:prstGeom>
        </p:spPr>
      </p:pic>
      <p:pic>
        <p:nvPicPr>
          <p:cNvPr id="11" name="图片 10"/>
          <p:cNvPicPr>
            <a:picLocks noChangeAspect="1"/>
          </p:cNvPicPr>
          <p:nvPr/>
        </p:nvPicPr>
        <p:blipFill>
          <a:blip r:embed="rId4"/>
          <a:stretch>
            <a:fillRect/>
          </a:stretch>
        </p:blipFill>
        <p:spPr>
          <a:xfrm>
            <a:off x="419100" y="2591526"/>
            <a:ext cx="2495550" cy="1713048"/>
          </a:xfrm>
          <a:prstGeom prst="rect">
            <a:avLst/>
          </a:prstGeom>
        </p:spPr>
      </p:pic>
      <p:pic>
        <p:nvPicPr>
          <p:cNvPr id="12" name="图片 11"/>
          <p:cNvPicPr>
            <a:picLocks noChangeAspect="1"/>
          </p:cNvPicPr>
          <p:nvPr/>
        </p:nvPicPr>
        <p:blipFill>
          <a:blip r:embed="rId5"/>
          <a:stretch>
            <a:fillRect/>
          </a:stretch>
        </p:blipFill>
        <p:spPr>
          <a:xfrm>
            <a:off x="438150" y="4550064"/>
            <a:ext cx="2495550" cy="1739322"/>
          </a:xfrm>
          <a:prstGeom prst="rect">
            <a:avLst/>
          </a:prstGeom>
        </p:spPr>
      </p:pic>
      <p:pic>
        <p:nvPicPr>
          <p:cNvPr id="13" name="图片 12"/>
          <p:cNvPicPr>
            <a:picLocks noChangeAspect="1"/>
          </p:cNvPicPr>
          <p:nvPr/>
        </p:nvPicPr>
        <p:blipFill>
          <a:blip r:embed="rId6"/>
          <a:stretch>
            <a:fillRect/>
          </a:stretch>
        </p:blipFill>
        <p:spPr>
          <a:xfrm>
            <a:off x="6180930" y="552450"/>
            <a:ext cx="2611440" cy="1733550"/>
          </a:xfrm>
          <a:prstGeom prst="rect">
            <a:avLst/>
          </a:prstGeom>
        </p:spPr>
      </p:pic>
      <p:pic>
        <p:nvPicPr>
          <p:cNvPr id="15" name="图片 14"/>
          <p:cNvPicPr>
            <a:picLocks noChangeAspect="1"/>
          </p:cNvPicPr>
          <p:nvPr/>
        </p:nvPicPr>
        <p:blipFill>
          <a:blip r:embed="rId7"/>
          <a:stretch>
            <a:fillRect/>
          </a:stretch>
        </p:blipFill>
        <p:spPr>
          <a:xfrm>
            <a:off x="6200775" y="4552453"/>
            <a:ext cx="2552700" cy="1753594"/>
          </a:xfrm>
          <a:prstGeom prst="rect">
            <a:avLst/>
          </a:prstGeom>
        </p:spPr>
      </p:pic>
      <p:pic>
        <p:nvPicPr>
          <p:cNvPr id="16" name="图片 15"/>
          <p:cNvPicPr>
            <a:picLocks noChangeAspect="1"/>
          </p:cNvPicPr>
          <p:nvPr/>
        </p:nvPicPr>
        <p:blipFill>
          <a:blip r:embed="rId8"/>
          <a:stretch>
            <a:fillRect/>
          </a:stretch>
        </p:blipFill>
        <p:spPr>
          <a:xfrm>
            <a:off x="6161179" y="2533650"/>
            <a:ext cx="2612842" cy="1790700"/>
          </a:xfrm>
          <a:prstGeom prst="rect">
            <a:avLst/>
          </a:prstGeom>
        </p:spPr>
      </p:pic>
      <p:sp>
        <p:nvSpPr>
          <p:cNvPr id="18" name="文本框 17"/>
          <p:cNvSpPr txBox="1"/>
          <p:nvPr/>
        </p:nvSpPr>
        <p:spPr>
          <a:xfrm>
            <a:off x="8727359" y="4466709"/>
            <a:ext cx="2835992" cy="1880130"/>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40</a:t>
            </a:r>
            <a:r>
              <a:rPr lang="zh-CN" altLang="en-US" sz="1400">
                <a:latin typeface="微软雅黑" panose="020b0503020204020204" pitchFamily="34" charset="-122"/>
                <a:ea typeface="微软雅黑" panose="020b0503020204020204" pitchFamily="34" charset="-122"/>
              </a:rPr>
              <a:t>卫生员为难地说：“被子</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是借老乡的。”“是我的</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”新媳妇只嚷了半句，就扭过脸去。月光下，我看见她眼里品莹发亮，看见那条撤满白色百合花的被子，这象征着纯洁与感情的花，盖上了这位平常的青年人的脸。</a:t>
            </a:r>
          </a:p>
        </p:txBody>
      </p:sp>
      <p:sp>
        <p:nvSpPr>
          <p:cNvPr id="20" name="文本框 19"/>
          <p:cNvSpPr txBox="1"/>
          <p:nvPr/>
        </p:nvSpPr>
        <p:spPr>
          <a:xfrm>
            <a:off x="2832613" y="545909"/>
            <a:ext cx="3082412" cy="1621598"/>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35</a:t>
            </a:r>
            <a:r>
              <a:rPr lang="zh-CN" altLang="en-US" sz="1400">
                <a:latin typeface="微软雅黑" panose="020b0503020204020204" pitchFamily="34" charset="-122"/>
                <a:ea typeface="微软雅黑" panose="020b0503020204020204" pitchFamily="34" charset="-122"/>
              </a:rPr>
              <a:t>新媳妇又短促地“啊”了一声。我强忍着眼泪，把担架队员们打发走了。回转身看见新媳妇已轻轻移过一盏油灯，解开通讯员的衣服；刚才那种羞涩已消失，只是庄严而虔诚地给他拭着身子</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21" name="文本框 20"/>
          <p:cNvSpPr txBox="1"/>
          <p:nvPr/>
        </p:nvSpPr>
        <p:spPr>
          <a:xfrm>
            <a:off x="2869483" y="2597966"/>
            <a:ext cx="3074117" cy="1104533"/>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36</a:t>
            </a:r>
            <a:r>
              <a:rPr lang="zh-CN" altLang="en-US" sz="1400">
                <a:latin typeface="微软雅黑" panose="020b0503020204020204" pitchFamily="34" charset="-122"/>
                <a:ea typeface="微软雅黑" panose="020b0503020204020204" pitchFamily="34" charset="-122"/>
              </a:rPr>
              <a:t>通讯员无声地躺在那里。</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我猛然醒悟地跳起身去找医生。等我和医生拿了针药赶来，只见新媳妇正一针一针地缝他衣肩上那个破洞。</a:t>
            </a:r>
          </a:p>
        </p:txBody>
      </p:sp>
      <p:sp>
        <p:nvSpPr>
          <p:cNvPr id="24" name="文本框 23"/>
          <p:cNvSpPr txBox="1"/>
          <p:nvPr/>
        </p:nvSpPr>
        <p:spPr>
          <a:xfrm>
            <a:off x="2881773" y="4524582"/>
            <a:ext cx="3080877" cy="1363065"/>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37</a:t>
            </a:r>
            <a:r>
              <a:rPr lang="zh-CN" altLang="en-US" sz="1400">
                <a:latin typeface="微软雅黑" panose="020b0503020204020204" pitchFamily="34" charset="-122"/>
                <a:ea typeface="微软雅黑" panose="020b0503020204020204" pitchFamily="34" charset="-122"/>
              </a:rPr>
              <a:t>医生听了听小通讯员的心脏，默默地站起身说：“不用打针了。”我过去一摸，果然手都冰冷了。新媳妇却象什么也没听到似的，依然在细心地缝那个破洞。</a:t>
            </a:r>
          </a:p>
        </p:txBody>
      </p:sp>
      <p:sp>
        <p:nvSpPr>
          <p:cNvPr id="25" name="文本框 24"/>
          <p:cNvSpPr txBox="1"/>
          <p:nvPr/>
        </p:nvSpPr>
        <p:spPr>
          <a:xfrm>
            <a:off x="8746408" y="551934"/>
            <a:ext cx="2864567" cy="1104533"/>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38</a:t>
            </a:r>
            <a:r>
              <a:rPr lang="zh-CN" altLang="en-US" sz="1400">
                <a:latin typeface="微软雅黑" panose="020b0503020204020204" pitchFamily="34" charset="-122"/>
                <a:ea typeface="微软雅黑" panose="020b0503020204020204" pitchFamily="34" charset="-122"/>
              </a:rPr>
              <a:t>我想拉开她，想看见通讯员真的坐起来，看见他羞涩的笑</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我无意中碰到口袋里那两个他留给我的干硬的馒头</a:t>
            </a:r>
            <a:r>
              <a:rPr lang="en-US" altLang="zh-CN" sz="1400">
                <a:latin typeface="微软雅黑" panose="020b0503020204020204" pitchFamily="34" charset="-122"/>
                <a:ea typeface="微软雅黑" panose="020b0503020204020204" pitchFamily="34" charset="-122"/>
              </a:rPr>
              <a:t> ……</a:t>
            </a:r>
            <a:endParaRPr lang="zh-CN" altLang="en-US" sz="1400">
              <a:latin typeface="微软雅黑" panose="020b0503020204020204" pitchFamily="34" charset="-122"/>
              <a:ea typeface="微软雅黑" panose="020b0503020204020204" pitchFamily="34" charset="-122"/>
            </a:endParaRPr>
          </a:p>
        </p:txBody>
      </p:sp>
      <p:sp>
        <p:nvSpPr>
          <p:cNvPr id="26" name="文本框 25"/>
          <p:cNvSpPr txBox="1"/>
          <p:nvPr/>
        </p:nvSpPr>
        <p:spPr>
          <a:xfrm>
            <a:off x="8736883" y="2514084"/>
            <a:ext cx="2883617" cy="1621598"/>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39</a:t>
            </a:r>
            <a:r>
              <a:rPr lang="zh-CN" altLang="en-US" sz="1400">
                <a:latin typeface="微软雅黑" panose="020b0503020204020204" pitchFamily="34" charset="-122"/>
                <a:ea typeface="微软雅黑" panose="020b0503020204020204" pitchFamily="34" charset="-122"/>
              </a:rPr>
              <a:t>卫生员让人抬了一口棺材来，动手揭掉小通讯员身上的被子，要把他放进棺材去。新媳妇这时脸色发白，劈手夺过被子，把半条被子平展展地铺在棺材底，半条盖在小通讯员的身上。</a:t>
            </a:r>
          </a:p>
        </p:txBody>
      </p:sp>
      <p:pic>
        <p:nvPicPr>
          <p:cNvPr id="27" name="图片 26"/>
          <p:cNvPicPr>
            <a:picLocks noChangeAspect="1"/>
          </p:cNvPicPr>
          <p:nvPr/>
        </p:nvPicPr>
        <p:blipFill>
          <a:blip r:embed="rId9"/>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stretch>
            <a:fillRect/>
          </a:stretch>
        </p:blipFill>
        <p:spPr>
          <a:xfrm>
            <a:off x="696009" y="1283908"/>
            <a:ext cx="3231160" cy="3005588"/>
          </a:xfrm>
          <a:prstGeom prst="rect">
            <a:avLst/>
          </a:prstGeom>
        </p:spPr>
      </p:pic>
      <p:pic>
        <p:nvPicPr>
          <p:cNvPr id="69" name="图片 68"/>
          <p:cNvPicPr>
            <a:picLocks noChangeAspect="1"/>
          </p:cNvPicPr>
          <p:nvPr/>
        </p:nvPicPr>
        <p:blipFill>
          <a:blip r:embed="rId3"/>
          <a:stretch>
            <a:fillRect/>
          </a:stretch>
        </p:blipFill>
        <p:spPr>
          <a:xfrm>
            <a:off x="2694865" y="1085285"/>
            <a:ext cx="6163385" cy="5021651"/>
          </a:xfrm>
          <a:prstGeom prst="rect">
            <a:avLst/>
          </a:prstGeom>
        </p:spPr>
      </p:pic>
      <p:sp>
        <p:nvSpPr>
          <p:cNvPr id="70" name="矩形: 圆角 69"/>
          <p:cNvSpPr/>
          <p:nvPr/>
        </p:nvSpPr>
        <p:spPr>
          <a:xfrm>
            <a:off x="342900" y="6057900"/>
            <a:ext cx="11468100" cy="400050"/>
          </a:xfrm>
          <a:prstGeom prst="roundRect">
            <a:avLst>
              <a:gd name="adj" fmla="val 3954"/>
            </a:avLst>
          </a:prstGeom>
          <a:solidFill>
            <a:srgbClr val="112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54289" y="2310452"/>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作家作品</a:t>
            </a:r>
          </a:p>
        </p:txBody>
      </p:sp>
      <p:sp>
        <p:nvSpPr>
          <p:cNvPr id="42" name="文本框 41"/>
          <p:cNvSpPr txBox="1"/>
          <p:nvPr/>
        </p:nvSpPr>
        <p:spPr>
          <a:xfrm>
            <a:off x="1825814" y="1386527"/>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6" name="文本框 5"/>
          <p:cNvSpPr txBox="1"/>
          <p:nvPr/>
        </p:nvSpPr>
        <p:spPr>
          <a:xfrm>
            <a:off x="949514" y="1224602"/>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1</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3" name="图片 42"/>
          <p:cNvPicPr>
            <a:picLocks noChangeAspect="1"/>
          </p:cNvPicPr>
          <p:nvPr/>
        </p:nvPicPr>
        <p:blipFill>
          <a:blip r:embed="rId2"/>
          <a:stretch>
            <a:fillRect/>
          </a:stretch>
        </p:blipFill>
        <p:spPr>
          <a:xfrm>
            <a:off x="667434" y="3446083"/>
            <a:ext cx="3231160" cy="3005588"/>
          </a:xfrm>
          <a:prstGeom prst="rect">
            <a:avLst/>
          </a:prstGeom>
        </p:spPr>
      </p:pic>
      <p:sp>
        <p:nvSpPr>
          <p:cNvPr id="44" name="文本框 43"/>
          <p:cNvSpPr txBox="1"/>
          <p:nvPr/>
        </p:nvSpPr>
        <p:spPr>
          <a:xfrm>
            <a:off x="1025714" y="4472627"/>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初读文本</a:t>
            </a:r>
          </a:p>
        </p:txBody>
      </p:sp>
      <p:sp>
        <p:nvSpPr>
          <p:cNvPr id="45" name="文本框 44"/>
          <p:cNvSpPr txBox="1"/>
          <p:nvPr/>
        </p:nvSpPr>
        <p:spPr>
          <a:xfrm>
            <a:off x="1797239" y="3548702"/>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6" name="文本框 45"/>
          <p:cNvSpPr txBox="1"/>
          <p:nvPr/>
        </p:nvSpPr>
        <p:spPr>
          <a:xfrm>
            <a:off x="920939" y="3386777"/>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2</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7" name="图片 46"/>
          <p:cNvPicPr>
            <a:picLocks noChangeAspect="1"/>
          </p:cNvPicPr>
          <p:nvPr/>
        </p:nvPicPr>
        <p:blipFill>
          <a:blip r:embed="rId2"/>
          <a:stretch>
            <a:fillRect/>
          </a:stretch>
        </p:blipFill>
        <p:spPr>
          <a:xfrm>
            <a:off x="8283881" y="1256612"/>
            <a:ext cx="3231160" cy="3005588"/>
          </a:xfrm>
          <a:prstGeom prst="rect">
            <a:avLst/>
          </a:prstGeom>
        </p:spPr>
      </p:pic>
      <p:sp>
        <p:nvSpPr>
          <p:cNvPr id="48" name="文本框 47"/>
          <p:cNvSpPr txBox="1"/>
          <p:nvPr/>
        </p:nvSpPr>
        <p:spPr>
          <a:xfrm>
            <a:off x="8642161" y="2283156"/>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研读文本</a:t>
            </a:r>
          </a:p>
        </p:txBody>
      </p:sp>
      <p:sp>
        <p:nvSpPr>
          <p:cNvPr id="49" name="文本框 48"/>
          <p:cNvSpPr txBox="1"/>
          <p:nvPr/>
        </p:nvSpPr>
        <p:spPr>
          <a:xfrm>
            <a:off x="9413686" y="1359231"/>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0" name="文本框 49"/>
          <p:cNvSpPr txBox="1"/>
          <p:nvPr/>
        </p:nvSpPr>
        <p:spPr>
          <a:xfrm>
            <a:off x="8537386" y="1197306"/>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3</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51" name="图片 50"/>
          <p:cNvPicPr>
            <a:picLocks noChangeAspect="1"/>
          </p:cNvPicPr>
          <p:nvPr/>
        </p:nvPicPr>
        <p:blipFill>
          <a:blip r:embed="rId2"/>
          <a:stretch>
            <a:fillRect/>
          </a:stretch>
        </p:blipFill>
        <p:spPr>
          <a:xfrm>
            <a:off x="8293406" y="3418787"/>
            <a:ext cx="3231160" cy="3005588"/>
          </a:xfrm>
          <a:prstGeom prst="rect">
            <a:avLst/>
          </a:prstGeom>
        </p:spPr>
      </p:pic>
      <p:sp>
        <p:nvSpPr>
          <p:cNvPr id="52" name="文本框 51"/>
          <p:cNvSpPr txBox="1"/>
          <p:nvPr/>
        </p:nvSpPr>
        <p:spPr>
          <a:xfrm>
            <a:off x="8651686" y="4445331"/>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拓展练习</a:t>
            </a:r>
          </a:p>
        </p:txBody>
      </p:sp>
      <p:grpSp>
        <p:nvGrpSpPr>
          <p:cNvPr id="77" name="组合 76"/>
          <p:cNvGrpSpPr/>
          <p:nvPr/>
        </p:nvGrpSpPr>
        <p:grpSpPr>
          <a:xfrm>
            <a:off x="5233988" y="352425"/>
            <a:ext cx="1724025" cy="781050"/>
            <a:chOff x="5191125" y="352425"/>
            <a:chExt cx="1724025" cy="781050"/>
          </a:xfrm>
        </p:grpSpPr>
        <p:sp>
          <p:nvSpPr>
            <p:cNvPr id="75" name="矩形 74"/>
            <p:cNvSpPr/>
            <p:nvPr/>
          </p:nvSpPr>
          <p:spPr>
            <a:xfrm>
              <a:off x="5191125" y="352425"/>
              <a:ext cx="1724025" cy="781050"/>
            </a:xfrm>
            <a:prstGeom prst="rect">
              <a:avLst/>
            </a:prstGeom>
            <a:solidFill>
              <a:srgbClr val="967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248275" y="391104"/>
              <a:ext cx="1600200" cy="694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9423211" y="3521406"/>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4" name="文本框 53"/>
          <p:cNvSpPr txBox="1"/>
          <p:nvPr/>
        </p:nvSpPr>
        <p:spPr>
          <a:xfrm>
            <a:off x="8546911" y="3359481"/>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4</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sp>
        <p:nvSpPr>
          <p:cNvPr id="2" name="标题 1"/>
          <p:cNvSpPr>
            <a:spLocks noGrp="1"/>
          </p:cNvSpPr>
          <p:nvPr>
            <p:ph type="title" idx="4294967295"/>
          </p:nvPr>
        </p:nvSpPr>
        <p:spPr>
          <a:xfrm>
            <a:off x="5430838" y="133350"/>
            <a:ext cx="1512887" cy="1325563"/>
          </a:xfrm>
        </p:spPr>
        <p:txBody>
          <a:bodyPr>
            <a:noAutofit/>
          </a:bodyPr>
          <a:lstStyle/>
          <a:p>
            <a:r>
              <a:rPr lang="zh-CN" altLang="en-US">
                <a:latin typeface="微软雅黑" panose="020b0503020204020204" pitchFamily="34" charset="-122"/>
                <a:ea typeface="微软雅黑" panose="020b0503020204020204" pitchFamily="34" charset="-122"/>
              </a:rPr>
              <a:t>目录</a:t>
            </a:r>
          </a:p>
        </p:txBody>
      </p:sp>
      <p:pic>
        <p:nvPicPr>
          <p:cNvPr id="13" name="图片 12"/>
          <p:cNvPicPr>
            <a:picLocks noChangeAspect="1"/>
          </p:cNvPicPr>
          <p:nvPr/>
        </p:nvPicPr>
        <p:blipFill>
          <a:blip r:embed="rId4"/>
          <a:stretch>
            <a:fillRect/>
          </a:stretch>
        </p:blipFill>
        <p:spPr>
          <a:xfrm>
            <a:off x="0" y="0"/>
            <a:ext cx="6096000" cy="6858000"/>
          </a:xfrm>
          <a:prstGeom prst="rect">
            <a:avLst/>
          </a:prstGeom>
        </p:spPr>
      </p:pic>
      <p:pic>
        <p:nvPicPr>
          <p:cNvPr id="79" name="图片 78"/>
          <p:cNvPicPr>
            <a:picLocks noChangeAspect="1"/>
          </p:cNvPicPr>
          <p:nvPr/>
        </p:nvPicPr>
        <p:blipFill>
          <a:blip r:embed="rId5"/>
          <a:stretch>
            <a:fillRect/>
          </a:stretch>
        </p:blipFill>
        <p:spPr>
          <a:xfrm>
            <a:off x="-369314" y="3662019"/>
            <a:ext cx="1360508" cy="157247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圆角 9">
            <a:extLst>
              <a:ext uri="{FF2B5EF4-FFF2-40B4-BE49-F238E27FC236}">
                <a16:creationId xmlns:a16="http://schemas.microsoft.com/office/drawing/2014/main" xmlns="" id="{5AA7C0F0-36D4-44C6-8DED-49A82B476F86}"/>
              </a:ext>
            </a:extLst>
          </p:cNvPr>
          <p:cNvSpPr/>
          <p:nvPr/>
        </p:nvSpPr>
        <p:spPr>
          <a:xfrm>
            <a:off x="6136853" y="2300140"/>
            <a:ext cx="4609707" cy="3535052"/>
          </a:xfrm>
          <a:prstGeom prst="roundRect">
            <a:avLst>
              <a:gd name="adj" fmla="val 5827"/>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C235430E-1705-4A74-A70A-C3069483D212}"/>
              </a:ext>
            </a:extLst>
          </p:cNvPr>
          <p:cNvSpPr/>
          <p:nvPr/>
        </p:nvSpPr>
        <p:spPr>
          <a:xfrm>
            <a:off x="914400" y="2300140"/>
            <a:ext cx="4609707" cy="3535052"/>
          </a:xfrm>
          <a:prstGeom prst="roundRect">
            <a:avLst>
              <a:gd name="adj" fmla="val 5827"/>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sym typeface="+mn-ea"/>
              </a:rPr>
              <a:t>检查预习 </a:t>
            </a:r>
          </a:p>
        </p:txBody>
      </p:sp>
      <p:sp>
        <p:nvSpPr>
          <p:cNvPr id="3" name="内容占位符 2"/>
          <p:cNvSpPr>
            <a:spLocks noGrp="1"/>
          </p:cNvSpPr>
          <p:nvPr>
            <p:ph idx="1"/>
          </p:nvPr>
        </p:nvSpPr>
        <p:spPr>
          <a:xfrm>
            <a:off x="1225715" y="2375554"/>
            <a:ext cx="3157750" cy="3346516"/>
          </a:xfrm>
        </p:spPr>
        <p:txBody>
          <a:bodyPr>
            <a:normAutofit fontScale="85000" lnSpcReduction="20000"/>
          </a:bodyPr>
          <a:lstStyle/>
          <a:p>
            <a:pPr algn="just">
              <a:lnSpc>
                <a:spcPct val="115000"/>
              </a:lnSpc>
              <a:spcAft>
                <a:spcPts val="1000"/>
              </a:spcAft>
            </a:pPr>
            <a:r>
              <a:rPr lang="zh-CN" altLang="zh-CN" sz="2000">
                <a:solidFill>
                  <a:srgbClr val="1E1E1E"/>
                </a:solidFill>
                <a:effectLst/>
                <a:cs typeface="宋体" panose="02010600030101010101" pitchFamily="2" charset="-122"/>
              </a:rPr>
              <a:t>撂</a:t>
            </a:r>
            <a:r>
              <a:rPr lang="en-US" altLang="zh-CN" sz="2000">
                <a:solidFill>
                  <a:srgbClr val="1E1E1E"/>
                </a:solidFill>
                <a:effectLst/>
                <a:cs typeface="宋体" panose="02010600030101010101" pitchFamily="2" charset="-122"/>
              </a:rPr>
              <a:t>(      li</a:t>
            </a:r>
            <a:r>
              <a:rPr lang="zh-CN" altLang="zh-CN" sz="2000">
                <a:solidFill>
                  <a:srgbClr val="1E1E1E"/>
                </a:solidFill>
                <a:effectLst/>
                <a:cs typeface="宋体" panose="02010600030101010101" pitchFamily="2" charset="-122"/>
              </a:rPr>
              <a:t>à</a:t>
            </a:r>
            <a:r>
              <a:rPr lang="en-US" altLang="zh-CN" sz="2000">
                <a:solidFill>
                  <a:srgbClr val="1E1E1E"/>
                </a:solidFill>
                <a:effectLst/>
                <a:cs typeface="宋体" panose="02010600030101010101" pitchFamily="2" charset="-122"/>
              </a:rPr>
              <a:t>o       )  </a:t>
            </a:r>
          </a:p>
          <a:p>
            <a:pPr algn="just">
              <a:lnSpc>
                <a:spcPct val="115000"/>
              </a:lnSpc>
              <a:spcAft>
                <a:spcPts val="1000"/>
              </a:spcAft>
            </a:pPr>
            <a:r>
              <a:rPr lang="zh-CN" altLang="zh-CN" sz="2000">
                <a:solidFill>
                  <a:srgbClr val="1E1E1E"/>
                </a:solidFill>
                <a:effectLst/>
                <a:cs typeface="宋体" panose="02010600030101010101" pitchFamily="2" charset="-122"/>
              </a:rPr>
              <a:t>讷讷</a:t>
            </a:r>
            <a:r>
              <a:rPr lang="en-US" altLang="zh-CN" sz="2000">
                <a:solidFill>
                  <a:srgbClr val="1E1E1E"/>
                </a:solidFill>
                <a:effectLst/>
                <a:cs typeface="宋体" panose="02010600030101010101" pitchFamily="2" charset="-122"/>
              </a:rPr>
              <a:t>(     n</a:t>
            </a:r>
            <a:r>
              <a:rPr lang="zh-CN" altLang="zh-CN" sz="2000">
                <a:solidFill>
                  <a:srgbClr val="1E1E1E"/>
                </a:solidFill>
                <a:effectLst/>
                <a:cs typeface="宋体" panose="02010600030101010101" pitchFamily="2" charset="-122"/>
              </a:rPr>
              <a:t>è</a:t>
            </a:r>
            <a:r>
              <a:rPr lang="en-US" altLang="zh-CN" sz="2000">
                <a:solidFill>
                  <a:srgbClr val="1E1E1E"/>
                </a:solidFill>
                <a:effectLst/>
                <a:cs typeface="宋体" panose="02010600030101010101" pitchFamily="2" charset="-122"/>
              </a:rPr>
              <a:t>n</a:t>
            </a:r>
            <a:r>
              <a:rPr lang="zh-CN" altLang="zh-CN" sz="2000">
                <a:solidFill>
                  <a:srgbClr val="1E1E1E"/>
                </a:solidFill>
                <a:effectLst/>
                <a:cs typeface="宋体" panose="02010600030101010101" pitchFamily="2" charset="-122"/>
              </a:rPr>
              <a:t>è</a:t>
            </a:r>
            <a:r>
              <a:rPr lang="en-US" altLang="zh-CN" sz="2000">
                <a:solidFill>
                  <a:srgbClr val="1E1E1E"/>
                </a:solidFill>
                <a:effectLst/>
                <a:cs typeface="宋体" panose="02010600030101010101" pitchFamily="2" charset="-122"/>
              </a:rPr>
              <a:t>      )  </a:t>
            </a:r>
          </a:p>
          <a:p>
            <a:pPr algn="just">
              <a:lnSpc>
                <a:spcPct val="115000"/>
              </a:lnSpc>
              <a:spcAft>
                <a:spcPts val="1000"/>
              </a:spcAft>
            </a:pPr>
            <a:r>
              <a:rPr lang="zh-CN" altLang="zh-CN" sz="2000">
                <a:solidFill>
                  <a:srgbClr val="1E1E1E"/>
                </a:solidFill>
                <a:effectLst/>
                <a:cs typeface="宋体" panose="02010600030101010101" pitchFamily="2" charset="-122"/>
              </a:rPr>
              <a:t>忸怩</a:t>
            </a:r>
            <a:r>
              <a:rPr lang="en-US" altLang="zh-CN" sz="2000">
                <a:solidFill>
                  <a:srgbClr val="1E1E1E"/>
                </a:solidFill>
                <a:effectLst/>
                <a:cs typeface="宋体" panose="02010600030101010101" pitchFamily="2" charset="-122"/>
              </a:rPr>
              <a:t>(     ni</a:t>
            </a:r>
            <a:r>
              <a:rPr lang="en-US" altLang="zh-CN" sz="2000" err="1">
                <a:solidFill>
                  <a:srgbClr val="1E1E1E"/>
                </a:solidFill>
                <a:effectLst/>
              </a:rPr>
              <a:t>ŭ</a:t>
            </a:r>
            <a:r>
              <a:rPr lang="en-US" altLang="zh-CN" sz="2000" err="1">
                <a:solidFill>
                  <a:srgbClr val="1E1E1E"/>
                </a:solidFill>
                <a:effectLst/>
                <a:cs typeface="宋体" panose="02010600030101010101" pitchFamily="2" charset="-122"/>
              </a:rPr>
              <a:t>n</a:t>
            </a:r>
            <a:r>
              <a:rPr lang="zh-CN" altLang="zh-CN" sz="2000">
                <a:solidFill>
                  <a:srgbClr val="1E1E1E"/>
                </a:solidFill>
                <a:effectLst/>
                <a:cs typeface="宋体" panose="02010600030101010101" pitchFamily="2" charset="-122"/>
              </a:rPr>
              <a:t>í</a:t>
            </a:r>
            <a:r>
              <a:rPr lang="en-US" altLang="zh-CN" sz="2000">
                <a:solidFill>
                  <a:srgbClr val="1E1E1E"/>
                </a:solidFill>
                <a:effectLst/>
                <a:cs typeface="宋体" panose="02010600030101010101" pitchFamily="2" charset="-122"/>
              </a:rPr>
              <a:t>      )  </a:t>
            </a:r>
          </a:p>
          <a:p>
            <a:pPr algn="just">
              <a:lnSpc>
                <a:spcPct val="115000"/>
              </a:lnSpc>
              <a:spcAft>
                <a:spcPts val="1000"/>
              </a:spcAft>
            </a:pPr>
            <a:r>
              <a:rPr lang="zh-CN" altLang="zh-CN" sz="2000">
                <a:solidFill>
                  <a:srgbClr val="1E1E1E"/>
                </a:solidFill>
                <a:effectLst/>
                <a:cs typeface="宋体" panose="02010600030101010101" pitchFamily="2" charset="-122"/>
              </a:rPr>
              <a:t>憨憨</a:t>
            </a:r>
            <a:r>
              <a:rPr lang="en-US" altLang="zh-CN" sz="2000">
                <a:solidFill>
                  <a:srgbClr val="1E1E1E"/>
                </a:solidFill>
                <a:effectLst/>
                <a:cs typeface="宋体" panose="02010600030101010101" pitchFamily="2" charset="-122"/>
              </a:rPr>
              <a:t>(    h</a:t>
            </a:r>
            <a:r>
              <a:rPr lang="zh-CN" altLang="zh-CN" sz="2000">
                <a:solidFill>
                  <a:srgbClr val="1E1E1E"/>
                </a:solidFill>
                <a:effectLst/>
                <a:cs typeface="宋体" panose="02010600030101010101" pitchFamily="2" charset="-122"/>
              </a:rPr>
              <a:t>ā</a:t>
            </a:r>
            <a:r>
              <a:rPr lang="en-US" altLang="zh-CN" sz="2000" err="1">
                <a:solidFill>
                  <a:srgbClr val="1E1E1E"/>
                </a:solidFill>
                <a:effectLst/>
                <a:cs typeface="宋体" panose="02010600030101010101" pitchFamily="2" charset="-122"/>
              </a:rPr>
              <a:t>nh</a:t>
            </a:r>
            <a:r>
              <a:rPr lang="zh-CN" altLang="zh-CN" sz="2000">
                <a:solidFill>
                  <a:srgbClr val="1E1E1E"/>
                </a:solidFill>
                <a:effectLst/>
                <a:cs typeface="宋体" panose="02010600030101010101" pitchFamily="2" charset="-122"/>
              </a:rPr>
              <a:t>ā</a:t>
            </a:r>
            <a:r>
              <a:rPr lang="en-US" altLang="zh-CN" sz="2000">
                <a:solidFill>
                  <a:srgbClr val="1E1E1E"/>
                </a:solidFill>
                <a:effectLst/>
                <a:cs typeface="宋体" panose="02010600030101010101" pitchFamily="2" charset="-122"/>
              </a:rPr>
              <a:t>n    )  </a:t>
            </a:r>
          </a:p>
          <a:p>
            <a:pPr algn="just">
              <a:lnSpc>
                <a:spcPct val="115000"/>
              </a:lnSpc>
              <a:spcAft>
                <a:spcPts val="1000"/>
              </a:spcAft>
            </a:pPr>
            <a:r>
              <a:rPr lang="zh-CN" altLang="zh-CN" sz="2000">
                <a:solidFill>
                  <a:srgbClr val="1E1E1E"/>
                </a:solidFill>
                <a:effectLst/>
                <a:cs typeface="宋体" panose="02010600030101010101" pitchFamily="2" charset="-122"/>
              </a:rPr>
              <a:t>执拗</a:t>
            </a:r>
            <a:r>
              <a:rPr lang="en-US" altLang="zh-CN" sz="2000">
                <a:solidFill>
                  <a:srgbClr val="1E1E1E"/>
                </a:solidFill>
                <a:effectLst/>
                <a:cs typeface="宋体" panose="02010600030101010101" pitchFamily="2" charset="-122"/>
              </a:rPr>
              <a:t>(      ni</a:t>
            </a:r>
            <a:r>
              <a:rPr lang="zh-CN" altLang="zh-CN" sz="2000">
                <a:solidFill>
                  <a:srgbClr val="1E1E1E"/>
                </a:solidFill>
                <a:effectLst/>
                <a:cs typeface="宋体" panose="02010600030101010101" pitchFamily="2" charset="-122"/>
              </a:rPr>
              <a:t>ù</a:t>
            </a:r>
            <a:r>
              <a:rPr lang="en-US" altLang="zh-CN" sz="2000">
                <a:solidFill>
                  <a:srgbClr val="1E1E1E"/>
                </a:solidFill>
                <a:effectLst/>
                <a:cs typeface="宋体" panose="02010600030101010101" pitchFamily="2" charset="-122"/>
              </a:rPr>
              <a:t>        )  </a:t>
            </a:r>
          </a:p>
          <a:p>
            <a:pPr>
              <a:lnSpc>
                <a:spcPct val="115000"/>
              </a:lnSpc>
              <a:spcAft>
                <a:spcPts val="1000"/>
              </a:spcAft>
            </a:pPr>
            <a:r>
              <a:rPr lang="zh-CN" altLang="zh-CN" sz="2000">
                <a:solidFill>
                  <a:srgbClr val="1E1E1E"/>
                </a:solidFill>
                <a:effectLst/>
                <a:cs typeface="宋体" panose="02010600030101010101" pitchFamily="2" charset="-122"/>
              </a:rPr>
              <a:t>髻</a:t>
            </a:r>
            <a:r>
              <a:rPr lang="en-US" altLang="zh-CN" sz="2000">
                <a:solidFill>
                  <a:srgbClr val="1E1E1E"/>
                </a:solidFill>
                <a:cs typeface="宋体" panose="02010600030101010101" pitchFamily="2" charset="-122"/>
              </a:rPr>
              <a:t>(        jì         )  </a:t>
            </a:r>
          </a:p>
          <a:p>
            <a:pPr algn="just">
              <a:lnSpc>
                <a:spcPct val="115000"/>
              </a:lnSpc>
              <a:spcAft>
                <a:spcPts val="1000"/>
              </a:spcAft>
            </a:pPr>
            <a:r>
              <a:rPr lang="zh-CN" altLang="zh-CN" sz="2000">
                <a:solidFill>
                  <a:srgbClr val="1E1E1E"/>
                </a:solidFill>
                <a:effectLst/>
                <a:cs typeface="宋体" panose="02010600030101010101" pitchFamily="2" charset="-122"/>
              </a:rPr>
              <a:t>尴尬</a:t>
            </a:r>
            <a:r>
              <a:rPr lang="en-US" altLang="zh-CN" sz="2000">
                <a:solidFill>
                  <a:srgbClr val="1E1E1E"/>
                </a:solidFill>
                <a:effectLst/>
                <a:cs typeface="宋体" panose="02010600030101010101" pitchFamily="2" charset="-122"/>
              </a:rPr>
              <a:t>(    g</a:t>
            </a:r>
            <a:r>
              <a:rPr lang="zh-CN" altLang="zh-CN" sz="2000">
                <a:solidFill>
                  <a:srgbClr val="1E1E1E"/>
                </a:solidFill>
                <a:effectLst/>
                <a:cs typeface="宋体" panose="02010600030101010101" pitchFamily="2" charset="-122"/>
              </a:rPr>
              <a:t>ā</a:t>
            </a:r>
            <a:r>
              <a:rPr lang="en-US" altLang="zh-CN" sz="2000">
                <a:solidFill>
                  <a:srgbClr val="1E1E1E"/>
                </a:solidFill>
                <a:effectLst/>
                <a:cs typeface="宋体" panose="02010600030101010101" pitchFamily="2" charset="-122"/>
              </a:rPr>
              <a:t>ng</a:t>
            </a:r>
            <a:r>
              <a:rPr lang="zh-CN" altLang="zh-CN" sz="2000">
                <a:solidFill>
                  <a:srgbClr val="1E1E1E"/>
                </a:solidFill>
                <a:effectLst/>
                <a:cs typeface="宋体" panose="02010600030101010101" pitchFamily="2" charset="-122"/>
              </a:rPr>
              <a:t>à</a:t>
            </a:r>
            <a:r>
              <a:rPr lang="en-US" altLang="zh-CN" sz="2000">
                <a:solidFill>
                  <a:srgbClr val="1E1E1E"/>
                </a:solidFill>
                <a:effectLst/>
                <a:cs typeface="宋体" panose="02010600030101010101" pitchFamily="2" charset="-122"/>
              </a:rPr>
              <a:t>      ) </a:t>
            </a:r>
          </a:p>
        </p:txBody>
      </p:sp>
      <p:sp>
        <p:nvSpPr>
          <p:cNvPr id="7" name="文本框 6">
            <a:extLst>
              <a:ext uri="{FF2B5EF4-FFF2-40B4-BE49-F238E27FC236}">
                <a16:creationId xmlns:a16="http://schemas.microsoft.com/office/drawing/2014/main" xmlns="" id="{E892512D-BB89-4A7F-8B17-102BA925BB18}"/>
              </a:ext>
            </a:extLst>
          </p:cNvPr>
          <p:cNvSpPr txBox="1"/>
          <p:nvPr/>
        </p:nvSpPr>
        <p:spPr>
          <a:xfrm>
            <a:off x="900260" y="1741305"/>
            <a:ext cx="6909846" cy="707886"/>
          </a:xfrm>
          <a:prstGeom prst="rect">
            <a:avLst/>
          </a:prstGeom>
          <a:noFill/>
        </p:spPr>
        <p:txBody>
          <a:bodyPr wrap="square">
            <a:spAutoFit/>
          </a:bodyPr>
          <a:lstStyle/>
          <a:p>
            <a:r>
              <a:rPr lang="zh-CN" altLang="zh-CN" sz="200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速读全文，</a:t>
            </a:r>
            <a:r>
              <a:rPr lang="zh-CN" altLang="en-US" sz="200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给下列字词注音</a:t>
            </a:r>
            <a:r>
              <a:rPr lang="zh-CN" altLang="zh-CN" sz="200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a:t>
            </a:r>
            <a:br>
              <a:rPr lang="en-US" altLang="zh-CN" sz="200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br>
            <a:endParaRPr lang="zh-CN" altLang="en-US" sz="2000">
              <a:latin typeface="微软雅黑" panose="020b0503020204020204" pitchFamily="34" charset="-122"/>
              <a:ea typeface="微软雅黑" panose="020b0503020204020204" pitchFamily="34" charset="-122"/>
            </a:endParaRPr>
          </a:p>
        </p:txBody>
      </p:sp>
      <p:sp>
        <p:nvSpPr>
          <p:cNvPr id="8" name="内容占位符 2">
            <a:extLst>
              <a:ext uri="{FF2B5EF4-FFF2-40B4-BE49-F238E27FC236}">
                <a16:creationId xmlns:a16="http://schemas.microsoft.com/office/drawing/2014/main" xmlns="" id="{58265E70-658E-4C82-A809-4C4DFD4C45DA}"/>
              </a:ext>
            </a:extLst>
          </p:cNvPr>
          <p:cNvSpPr txBox="1"/>
          <p:nvPr/>
        </p:nvSpPr>
        <p:spPr>
          <a:xfrm>
            <a:off x="6410459" y="2425659"/>
            <a:ext cx="4430369" cy="3324691"/>
          </a:xfrm>
          <a:prstGeom prst="rect">
            <a:avLst/>
          </a:prstGeom>
        </p:spPr>
        <p:txBody>
          <a:bodyPr vert="horz" lIns="91440" tIns="45720" rIns="91440" bIns="45720" rtlCol="0">
            <a:normAutofit fontScale="92500" lnSpcReduction="10000"/>
          </a:bodyPr>
          <a:lstStyle>
            <a:lvl1pPr marL="0" indent="0" algn="just" defTabSz="914400" rtl="0" eaLnBrk="1" latinLnBrk="0" hangingPunct="1">
              <a:lnSpc>
                <a:spcPct val="130000"/>
              </a:lnSpc>
              <a:spcBef>
                <a:spcPts val="1000"/>
              </a:spcBef>
              <a:buFontTx/>
              <a:buNone/>
              <a:defRPr sz="2400" kern="1200">
                <a:solidFill>
                  <a:schemeClr val="tx1"/>
                </a:solidFill>
                <a:latin typeface="微软雅黑" panose="020b0503020204020204" pitchFamily="34" charset="-122"/>
                <a:ea typeface="微软雅黑" panose="020b0503020204020204" pitchFamily="34" charset="-122"/>
                <a:cs typeface="+mn-cs"/>
              </a:defRPr>
            </a:lvl1pPr>
            <a:lvl2pPr marL="457200" indent="0" algn="just" defTabSz="914400" rtl="0" eaLnBrk="1" latinLnBrk="0" hangingPunct="1">
              <a:lnSpc>
                <a:spcPct val="130000"/>
              </a:lnSpc>
              <a:spcBef>
                <a:spcPts val="500"/>
              </a:spcBef>
              <a:buFontTx/>
              <a:buNone/>
              <a:defRPr sz="2400" kern="1200">
                <a:solidFill>
                  <a:schemeClr val="tx1"/>
                </a:solidFill>
                <a:latin typeface="微软雅黑" panose="020b0503020204020204" pitchFamily="34" charset="-122"/>
                <a:ea typeface="微软雅黑" panose="020b0503020204020204" pitchFamily="34" charset="-122"/>
                <a:cs typeface="+mn-cs"/>
              </a:defRPr>
            </a:lvl2pPr>
            <a:lvl3pPr marL="914400" indent="0" algn="just" defTabSz="914400" rtl="0" eaLnBrk="1" latinLnBrk="0" hangingPunct="1">
              <a:lnSpc>
                <a:spcPct val="130000"/>
              </a:lnSpc>
              <a:spcBef>
                <a:spcPts val="500"/>
              </a:spcBef>
              <a:buFontTx/>
              <a:buNone/>
              <a:defRPr sz="2000" kern="1200">
                <a:solidFill>
                  <a:schemeClr val="tx1"/>
                </a:solidFill>
                <a:latin typeface="微软雅黑" panose="020b0503020204020204" pitchFamily="34" charset="-122"/>
                <a:ea typeface="微软雅黑" panose="020b0503020204020204" pitchFamily="34" charset="-122"/>
                <a:cs typeface="+mn-cs"/>
              </a:defRPr>
            </a:lvl3pPr>
            <a:lvl4pPr marL="1371600" indent="0" algn="just" defTabSz="914400" rtl="0" eaLnBrk="1" latinLnBrk="0" hangingPunct="1">
              <a:lnSpc>
                <a:spcPct val="130000"/>
              </a:lnSpc>
              <a:spcBef>
                <a:spcPts val="500"/>
              </a:spcBef>
              <a:buFontTx/>
              <a:buNone/>
              <a:defRPr sz="1800" kern="1200">
                <a:solidFill>
                  <a:schemeClr val="tx1"/>
                </a:solidFill>
                <a:latin typeface="微软雅黑" panose="020b0503020204020204" pitchFamily="34" charset="-122"/>
                <a:ea typeface="微软雅黑" panose="020b0503020204020204" pitchFamily="34" charset="-122"/>
                <a:cs typeface="+mn-cs"/>
              </a:defRPr>
            </a:lvl4pPr>
            <a:lvl5pPr marL="1828800" indent="0" algn="just" defTabSz="914400" rtl="0" eaLnBrk="1" latinLnBrk="0" hangingPunct="1">
              <a:lnSpc>
                <a:spcPct val="130000"/>
              </a:lnSpc>
              <a:spcBef>
                <a:spcPts val="500"/>
              </a:spcBef>
              <a:buFontTx/>
              <a:buNone/>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Aft>
                <a:spcPts val="1000"/>
              </a:spcAft>
            </a:pPr>
            <a:r>
              <a:rPr lang="zh-CN" altLang="zh-CN" sz="2000">
                <a:solidFill>
                  <a:srgbClr val="1E1E1E"/>
                </a:solidFill>
                <a:effectLst/>
                <a:cs typeface="宋体" panose="02010600030101010101" pitchFamily="2" charset="-122"/>
              </a:rPr>
              <a:t>讪讪</a:t>
            </a:r>
            <a:r>
              <a:rPr lang="en-US" altLang="zh-CN" sz="2000">
                <a:solidFill>
                  <a:srgbClr val="1E1E1E"/>
                </a:solidFill>
                <a:effectLst/>
                <a:cs typeface="宋体" panose="02010600030101010101" pitchFamily="2" charset="-122"/>
              </a:rPr>
              <a:t> ( sh</a:t>
            </a:r>
            <a:r>
              <a:rPr lang="zh-CN" altLang="zh-CN" sz="2000">
                <a:solidFill>
                  <a:srgbClr val="1E1E1E"/>
                </a:solidFill>
                <a:effectLst/>
                <a:cs typeface="宋体" panose="02010600030101010101" pitchFamily="2" charset="-122"/>
              </a:rPr>
              <a:t>à</a:t>
            </a:r>
            <a:r>
              <a:rPr lang="en-US" altLang="zh-CN" sz="2000" err="1">
                <a:solidFill>
                  <a:srgbClr val="1E1E1E"/>
                </a:solidFill>
                <a:effectLst/>
                <a:cs typeface="宋体" panose="02010600030101010101" pitchFamily="2" charset="-122"/>
              </a:rPr>
              <a:t>nsh</a:t>
            </a:r>
            <a:r>
              <a:rPr lang="zh-CN" altLang="zh-CN" sz="2000">
                <a:solidFill>
                  <a:srgbClr val="1E1E1E"/>
                </a:solidFill>
                <a:effectLst/>
                <a:cs typeface="宋体" panose="02010600030101010101" pitchFamily="2" charset="-122"/>
              </a:rPr>
              <a:t>à</a:t>
            </a:r>
            <a:r>
              <a:rPr lang="en-US" altLang="zh-CN" sz="2000">
                <a:solidFill>
                  <a:srgbClr val="1E1E1E"/>
                </a:solidFill>
                <a:effectLst/>
                <a:cs typeface="宋体" panose="02010600030101010101" pitchFamily="2" charset="-122"/>
              </a:rPr>
              <a:t>n )</a:t>
            </a:r>
          </a:p>
          <a:p>
            <a:pPr>
              <a:lnSpc>
                <a:spcPct val="115000"/>
              </a:lnSpc>
              <a:spcAft>
                <a:spcPts val="1000"/>
              </a:spcAft>
            </a:pPr>
            <a:r>
              <a:rPr lang="zh-CN" altLang="zh-CN" sz="2000">
                <a:solidFill>
                  <a:srgbClr val="1E1E1E"/>
                </a:solidFill>
                <a:cs typeface="宋体" panose="02010600030101010101" pitchFamily="2" charset="-122"/>
              </a:rPr>
              <a:t>挟</a:t>
            </a:r>
            <a:r>
              <a:rPr lang="en-US" altLang="zh-CN" sz="2000">
                <a:solidFill>
                  <a:srgbClr val="1E1E1E"/>
                </a:solidFill>
                <a:cs typeface="宋体" panose="02010600030101010101" pitchFamily="2" charset="-122"/>
              </a:rPr>
              <a:t>(       xi</a:t>
            </a:r>
            <a:r>
              <a:rPr lang="zh-CN" altLang="zh-CN" sz="2000">
                <a:solidFill>
                  <a:srgbClr val="1E1E1E"/>
                </a:solidFill>
                <a:cs typeface="宋体" panose="02010600030101010101" pitchFamily="2" charset="-122"/>
              </a:rPr>
              <a:t>é</a:t>
            </a:r>
            <a:r>
              <a:rPr lang="en-US" altLang="zh-CN" sz="2000">
                <a:solidFill>
                  <a:srgbClr val="1E1E1E"/>
                </a:solidFill>
                <a:cs typeface="宋体" panose="02010600030101010101" pitchFamily="2" charset="-122"/>
              </a:rPr>
              <a:t>      )  </a:t>
            </a:r>
          </a:p>
          <a:p>
            <a:pPr>
              <a:lnSpc>
                <a:spcPct val="115000"/>
              </a:lnSpc>
              <a:spcAft>
                <a:spcPts val="1000"/>
              </a:spcAft>
            </a:pPr>
            <a:r>
              <a:rPr lang="zh-CN" altLang="zh-CN" sz="2000">
                <a:solidFill>
                  <a:srgbClr val="1E1E1E"/>
                </a:solidFill>
                <a:cs typeface="宋体" panose="02010600030101010101" pitchFamily="2" charset="-122"/>
              </a:rPr>
              <a:t>嬷嬷</a:t>
            </a:r>
            <a:r>
              <a:rPr lang="en-US" altLang="zh-CN" sz="2000">
                <a:solidFill>
                  <a:srgbClr val="1E1E1E"/>
                </a:solidFill>
                <a:cs typeface="宋体" panose="02010600030101010101" pitchFamily="2" charset="-122"/>
              </a:rPr>
              <a:t>(    m</a:t>
            </a:r>
            <a:r>
              <a:rPr lang="zh-CN" altLang="zh-CN" sz="2000">
                <a:solidFill>
                  <a:srgbClr val="1E1E1E"/>
                </a:solidFill>
                <a:cs typeface="宋体" panose="02010600030101010101" pitchFamily="2" charset="-122"/>
              </a:rPr>
              <a:t>ó</a:t>
            </a:r>
            <a:r>
              <a:rPr lang="en-US" altLang="zh-CN" sz="2000">
                <a:solidFill>
                  <a:srgbClr val="1E1E1E"/>
                </a:solidFill>
                <a:cs typeface="宋体" panose="02010600030101010101" pitchFamily="2" charset="-122"/>
              </a:rPr>
              <a:t>m</a:t>
            </a:r>
            <a:r>
              <a:rPr lang="zh-CN" altLang="zh-CN" sz="2000">
                <a:solidFill>
                  <a:srgbClr val="1E1E1E"/>
                </a:solidFill>
                <a:cs typeface="宋体" panose="02010600030101010101" pitchFamily="2" charset="-122"/>
              </a:rPr>
              <a:t>ó</a:t>
            </a:r>
            <a:r>
              <a:rPr lang="en-US" altLang="zh-CN" sz="2000">
                <a:solidFill>
                  <a:srgbClr val="1E1E1E"/>
                </a:solidFill>
                <a:cs typeface="宋体" panose="02010600030101010101" pitchFamily="2" charset="-122"/>
              </a:rPr>
              <a:t>  )  </a:t>
            </a:r>
          </a:p>
          <a:p>
            <a:pPr>
              <a:lnSpc>
                <a:spcPct val="115000"/>
              </a:lnSpc>
              <a:spcAft>
                <a:spcPts val="1000"/>
              </a:spcAft>
            </a:pPr>
            <a:r>
              <a:rPr lang="zh-CN" altLang="zh-CN" sz="2000">
                <a:solidFill>
                  <a:srgbClr val="1E1E1E"/>
                </a:solidFill>
                <a:cs typeface="宋体" panose="02010600030101010101" pitchFamily="2" charset="-122"/>
              </a:rPr>
              <a:t>砦</a:t>
            </a:r>
            <a:r>
              <a:rPr lang="en-US" altLang="zh-CN" sz="2000">
                <a:solidFill>
                  <a:srgbClr val="1E1E1E"/>
                </a:solidFill>
                <a:cs typeface="宋体" panose="02010600030101010101" pitchFamily="2" charset="-122"/>
              </a:rPr>
              <a:t>(    zh</a:t>
            </a:r>
            <a:r>
              <a:rPr lang="zh-CN" altLang="zh-CN" sz="2000">
                <a:solidFill>
                  <a:srgbClr val="1E1E1E"/>
                </a:solidFill>
                <a:cs typeface="宋体" panose="02010600030101010101" pitchFamily="2" charset="-122"/>
              </a:rPr>
              <a:t>à</a:t>
            </a:r>
            <a:r>
              <a:rPr lang="en-US" altLang="zh-CN" sz="2000" err="1">
                <a:solidFill>
                  <a:srgbClr val="1E1E1E"/>
                </a:solidFill>
                <a:cs typeface="宋体" panose="02010600030101010101" pitchFamily="2" charset="-122"/>
              </a:rPr>
              <a:t>i      )  </a:t>
            </a:r>
          </a:p>
          <a:p>
            <a:pPr>
              <a:lnSpc>
                <a:spcPct val="115000"/>
              </a:lnSpc>
              <a:spcAft>
                <a:spcPts val="1000"/>
              </a:spcAft>
            </a:pPr>
            <a:r>
              <a:rPr lang="zh-CN" altLang="zh-CN" sz="2000">
                <a:solidFill>
                  <a:srgbClr val="1E1E1E"/>
                </a:solidFill>
                <a:cs typeface="宋体" panose="02010600030101010101" pitchFamily="2" charset="-122"/>
              </a:rPr>
              <a:t>虔诚</a:t>
            </a:r>
            <a:r>
              <a:rPr lang="en-US" altLang="zh-CN" sz="2000">
                <a:solidFill>
                  <a:srgbClr val="1E1E1E"/>
                </a:solidFill>
                <a:cs typeface="宋体" panose="02010600030101010101" pitchFamily="2" charset="-122"/>
              </a:rPr>
              <a:t>(     qi</a:t>
            </a:r>
            <a:r>
              <a:rPr lang="zh-CN" altLang="zh-CN" sz="2000">
                <a:solidFill>
                  <a:srgbClr val="1E1E1E"/>
                </a:solidFill>
                <a:cs typeface="宋体" panose="02010600030101010101" pitchFamily="2" charset="-122"/>
              </a:rPr>
              <a:t>á</a:t>
            </a:r>
            <a:r>
              <a:rPr lang="en-US" altLang="zh-CN" sz="2000">
                <a:solidFill>
                  <a:srgbClr val="1E1E1E"/>
                </a:solidFill>
                <a:cs typeface="宋体" panose="02010600030101010101" pitchFamily="2" charset="-122"/>
              </a:rPr>
              <a:t>n     )  </a:t>
            </a:r>
          </a:p>
          <a:p>
            <a:pPr>
              <a:lnSpc>
                <a:spcPct val="115000"/>
              </a:lnSpc>
              <a:spcAft>
                <a:spcPts val="1000"/>
              </a:spcAft>
            </a:pPr>
            <a:r>
              <a:rPr lang="zh-CN" altLang="zh-CN" sz="2000">
                <a:solidFill>
                  <a:srgbClr val="1E1E1E"/>
                </a:solidFill>
                <a:cs typeface="宋体" panose="02010600030101010101" pitchFamily="2" charset="-122"/>
              </a:rPr>
              <a:t>磕磕绊绊</a:t>
            </a:r>
            <a:r>
              <a:rPr lang="en-US" altLang="zh-CN" sz="2000">
                <a:solidFill>
                  <a:srgbClr val="1E1E1E"/>
                </a:solidFill>
                <a:cs typeface="宋体" panose="02010600030101010101" pitchFamily="2" charset="-122"/>
              </a:rPr>
              <a:t>(      k</a:t>
            </a:r>
            <a:r>
              <a:rPr lang="zh-CN" altLang="zh-CN" sz="2000">
                <a:solidFill>
                  <a:srgbClr val="1E1E1E"/>
                </a:solidFill>
                <a:cs typeface="宋体" panose="02010600030101010101" pitchFamily="2" charset="-122"/>
              </a:rPr>
              <a:t>ē</a:t>
            </a:r>
            <a:r>
              <a:rPr lang="en-US" altLang="zh-CN" sz="2000">
                <a:solidFill>
                  <a:srgbClr val="1E1E1E"/>
                </a:solidFill>
                <a:cs typeface="宋体" panose="02010600030101010101" pitchFamily="2" charset="-122"/>
              </a:rPr>
              <a:t>      )  </a:t>
            </a:r>
            <a:endParaRPr lang="zh-CN" altLang="zh-CN" sz="2000" kern="100">
              <a:cs typeface="Times New Roman" panose="02020603050405020304" pitchFamily="18" charset="0"/>
            </a:endParaRPr>
          </a:p>
        </p:txBody>
      </p:sp>
      <p:sp>
        <p:nvSpPr>
          <p:cNvPr id="11" name="矩形 10">
            <a:extLst>
              <a:ext uri="{FF2B5EF4-FFF2-40B4-BE49-F238E27FC236}">
                <a16:creationId xmlns:a16="http://schemas.microsoft.com/office/drawing/2014/main" xmlns="" id="{FC107062-21FC-4911-AC23-66C256A826DC}"/>
              </a:ext>
            </a:extLst>
          </p:cNvPr>
          <p:cNvSpPr/>
          <p:nvPr/>
        </p:nvSpPr>
        <p:spPr>
          <a:xfrm>
            <a:off x="1640263" y="2413261"/>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CE23FA01-E77A-4DF0-A703-0A035559F0C3}"/>
              </a:ext>
            </a:extLst>
          </p:cNvPr>
          <p:cNvSpPr/>
          <p:nvPr/>
        </p:nvSpPr>
        <p:spPr>
          <a:xfrm>
            <a:off x="1894785" y="2903454"/>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65AC4C7E-7E47-409A-ADF9-3A5A48AC5424}"/>
              </a:ext>
            </a:extLst>
          </p:cNvPr>
          <p:cNvSpPr/>
          <p:nvPr/>
        </p:nvSpPr>
        <p:spPr>
          <a:xfrm>
            <a:off x="1875933" y="3412501"/>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1491750E-BF2E-44BD-AE6F-902D0C5DE376}"/>
              </a:ext>
            </a:extLst>
          </p:cNvPr>
          <p:cNvSpPr/>
          <p:nvPr/>
        </p:nvSpPr>
        <p:spPr>
          <a:xfrm>
            <a:off x="1866505" y="3921548"/>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7217D2B7-A501-42FB-9FE4-111D42FA5F65}"/>
              </a:ext>
            </a:extLst>
          </p:cNvPr>
          <p:cNvSpPr/>
          <p:nvPr/>
        </p:nvSpPr>
        <p:spPr>
          <a:xfrm>
            <a:off x="1866504" y="4440022"/>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27FF0C76-14AF-4C8A-96BE-8A80D74803A9}"/>
              </a:ext>
            </a:extLst>
          </p:cNvPr>
          <p:cNvSpPr/>
          <p:nvPr/>
        </p:nvSpPr>
        <p:spPr>
          <a:xfrm>
            <a:off x="1640262" y="4911364"/>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BE7FB681-DE0A-48E8-8E49-4CBAAA9412BA}"/>
              </a:ext>
            </a:extLst>
          </p:cNvPr>
          <p:cNvSpPr/>
          <p:nvPr/>
        </p:nvSpPr>
        <p:spPr>
          <a:xfrm>
            <a:off x="1960772" y="5420410"/>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3AD0ADB1-B01D-4777-B8C9-DFC981D67085}"/>
              </a:ext>
            </a:extLst>
          </p:cNvPr>
          <p:cNvSpPr/>
          <p:nvPr/>
        </p:nvSpPr>
        <p:spPr>
          <a:xfrm>
            <a:off x="7211507" y="2469821"/>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A32DEF9A-112F-4D7E-BB8C-43F010D55AFC}"/>
              </a:ext>
            </a:extLst>
          </p:cNvPr>
          <p:cNvSpPr/>
          <p:nvPr/>
        </p:nvSpPr>
        <p:spPr>
          <a:xfrm>
            <a:off x="6928702" y="3035429"/>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DA05822D-5511-4612-96C1-E185C21574B5}"/>
              </a:ext>
            </a:extLst>
          </p:cNvPr>
          <p:cNvSpPr/>
          <p:nvPr/>
        </p:nvSpPr>
        <p:spPr>
          <a:xfrm>
            <a:off x="7136091" y="3610464"/>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A2C45387-9B83-4F12-BCDF-08409731AB37}"/>
              </a:ext>
            </a:extLst>
          </p:cNvPr>
          <p:cNvSpPr/>
          <p:nvPr/>
        </p:nvSpPr>
        <p:spPr>
          <a:xfrm>
            <a:off x="6881567" y="4157218"/>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421808B5-E674-451D-A957-6F70C677E1BD}"/>
              </a:ext>
            </a:extLst>
          </p:cNvPr>
          <p:cNvSpPr/>
          <p:nvPr/>
        </p:nvSpPr>
        <p:spPr>
          <a:xfrm>
            <a:off x="7154944" y="4722826"/>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7B916400-0713-4DEC-8CA3-453A135A6E4B}"/>
              </a:ext>
            </a:extLst>
          </p:cNvPr>
          <p:cNvSpPr/>
          <p:nvPr/>
        </p:nvSpPr>
        <p:spPr>
          <a:xfrm>
            <a:off x="7550871" y="5288434"/>
            <a:ext cx="1074656" cy="273378"/>
          </a:xfrm>
          <a:prstGeom prst="rect">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ED56C9CF-BC67-4B30-9072-2F74C94A318C}"/>
              </a:ext>
            </a:extLst>
          </p:cNvPr>
          <p:cNvPicPr>
            <a:picLocks noChangeAspect="1"/>
          </p:cNvPicPr>
          <p:nvPr/>
        </p:nvPicPr>
        <p:blipFill>
          <a:blip r:embed="rId2"/>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20" grpId="0"/>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折角 3">
            <a:extLst>
              <a:ext uri="{FF2B5EF4-FFF2-40B4-BE49-F238E27FC236}">
                <a16:creationId xmlns:a16="http://schemas.microsoft.com/office/drawing/2014/main" xmlns="" id="{32840F63-9D94-4440-8A7D-5FF804DE399F}"/>
              </a:ext>
            </a:extLst>
          </p:cNvPr>
          <p:cNvSpPr/>
          <p:nvPr/>
        </p:nvSpPr>
        <p:spPr>
          <a:xfrm>
            <a:off x="1571624" y="2400300"/>
            <a:ext cx="8105775" cy="3848100"/>
          </a:xfrm>
          <a:prstGeom prst="foldedCorner">
            <a:avLst>
              <a:gd name="adj" fmla="val 10658"/>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a:sym typeface="+mn-ea"/>
              </a:rPr>
              <a:t>检查预习 </a:t>
            </a:r>
          </a:p>
        </p:txBody>
      </p:sp>
      <p:sp>
        <p:nvSpPr>
          <p:cNvPr id="3" name="内容占位符 2"/>
          <p:cNvSpPr>
            <a:spLocks noGrp="1"/>
          </p:cNvSpPr>
          <p:nvPr>
            <p:ph idx="1"/>
          </p:nvPr>
        </p:nvSpPr>
        <p:spPr>
          <a:xfrm>
            <a:off x="1660525" y="1795146"/>
            <a:ext cx="4168775" cy="614680"/>
          </a:xfrm>
        </p:spPr>
        <p:txBody>
          <a:bodyPr>
            <a:noAutofit/>
          </a:bodyPr>
          <a:lstStyle/>
          <a:p>
            <a:pPr algn="just">
              <a:lnSpc>
                <a:spcPct val="115000"/>
              </a:lnSpc>
              <a:spcAft>
                <a:spcPts val="1000"/>
              </a:spcAft>
            </a:pPr>
            <a:r>
              <a:rPr lang="zh-CN" altLang="zh-CN" sz="2000">
                <a:solidFill>
                  <a:srgbClr val="1E1E1E"/>
                </a:solidFill>
                <a:effectLst/>
                <a:cs typeface="宋体" panose="02010600030101010101" pitchFamily="2" charset="-122"/>
              </a:rPr>
              <a:t>再读课文，划分段落，概括大意。</a:t>
            </a:r>
            <a:r>
              <a:rPr lang="en-US" altLang="zh-CN" sz="2000">
                <a:solidFill>
                  <a:srgbClr val="1E1E1E"/>
                </a:solidFill>
                <a:effectLst/>
                <a:cs typeface="宋体" panose="02010600030101010101" pitchFamily="2" charset="-122"/>
              </a:rPr>
              <a:t> </a:t>
            </a:r>
            <a:endParaRPr lang="zh-CN" altLang="zh-CN" sz="2000" kern="100">
              <a:effectLst/>
              <a:cs typeface="Times New Roman" panose="02020603050405020304" pitchFamily="18" charset="0"/>
            </a:endParaRPr>
          </a:p>
        </p:txBody>
      </p:sp>
      <p:sp>
        <p:nvSpPr>
          <p:cNvPr id="5" name="文本框 4">
            <a:extLst>
              <a:ext uri="{FF2B5EF4-FFF2-40B4-BE49-F238E27FC236}">
                <a16:creationId xmlns:a16="http://schemas.microsoft.com/office/drawing/2014/main" xmlns="" id="{F5F4F298-60F5-471E-94C1-B4E78D0B5C78}"/>
              </a:ext>
            </a:extLst>
          </p:cNvPr>
          <p:cNvSpPr txBox="1"/>
          <p:nvPr/>
        </p:nvSpPr>
        <p:spPr>
          <a:xfrm>
            <a:off x="1625435" y="2427085"/>
            <a:ext cx="6794665" cy="3754361"/>
          </a:xfrm>
          <a:prstGeom prst="rect">
            <a:avLst/>
          </a:prstGeom>
          <a:noFill/>
        </p:spPr>
        <p:txBody>
          <a:bodyPr wrap="square">
            <a:spAutoFit/>
          </a:bodyPr>
          <a:lstStyle/>
          <a:p>
            <a:pPr algn="just">
              <a:lnSpc>
                <a:spcPct val="120000"/>
              </a:lnSpc>
            </a:pP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第一部分（开端）“带路”（从开头到“这都怪我了”）</a:t>
            </a:r>
            <a:endPar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第二部分（发展）“借被”（从“我们到包扎所”到“现在，至少他要裸露一晚上的肩膀了”。</a:t>
            </a:r>
            <a:endPar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第三部分（高潮）“牺牲</a:t>
            </a:r>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献被”（从“包扎所的工作人员很少”到“两个干硬的馒头”）</a:t>
            </a:r>
            <a:endPar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0000"/>
              </a:lnSpc>
            </a:pP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第四部分（结局）“盖被”（从“卫生员让人抬了一口棺材来”到结尾）</a:t>
            </a:r>
          </a:p>
        </p:txBody>
      </p:sp>
      <p:pic>
        <p:nvPicPr>
          <p:cNvPr id="6" name="图片 5">
            <a:extLst>
              <a:ext uri="{FF2B5EF4-FFF2-40B4-BE49-F238E27FC236}">
                <a16:creationId xmlns:a16="http://schemas.microsoft.com/office/drawing/2014/main" xmlns="" id="{6CB9E941-97E9-4CE6-961A-2FB95E9B7CC5}"/>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2919900396"/>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stretch>
            <a:fillRect/>
          </a:stretch>
        </p:blipFill>
        <p:spPr>
          <a:xfrm>
            <a:off x="696009" y="1283908"/>
            <a:ext cx="3231160" cy="3005588"/>
          </a:xfrm>
          <a:prstGeom prst="rect">
            <a:avLst/>
          </a:prstGeom>
        </p:spPr>
      </p:pic>
      <p:pic>
        <p:nvPicPr>
          <p:cNvPr id="69" name="图片 68"/>
          <p:cNvPicPr>
            <a:picLocks noChangeAspect="1"/>
          </p:cNvPicPr>
          <p:nvPr/>
        </p:nvPicPr>
        <p:blipFill>
          <a:blip r:embed="rId3"/>
          <a:stretch>
            <a:fillRect/>
          </a:stretch>
        </p:blipFill>
        <p:spPr>
          <a:xfrm>
            <a:off x="2694865" y="1085285"/>
            <a:ext cx="6163385" cy="5021651"/>
          </a:xfrm>
          <a:prstGeom prst="rect">
            <a:avLst/>
          </a:prstGeom>
        </p:spPr>
      </p:pic>
      <p:sp>
        <p:nvSpPr>
          <p:cNvPr id="70" name="矩形: 圆角 69"/>
          <p:cNvSpPr/>
          <p:nvPr/>
        </p:nvSpPr>
        <p:spPr>
          <a:xfrm>
            <a:off x="342900" y="6057900"/>
            <a:ext cx="11468100" cy="400050"/>
          </a:xfrm>
          <a:prstGeom prst="roundRect">
            <a:avLst>
              <a:gd name="adj" fmla="val 3954"/>
            </a:avLst>
          </a:prstGeom>
          <a:solidFill>
            <a:srgbClr val="112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54289" y="2310452"/>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作家作品</a:t>
            </a:r>
          </a:p>
        </p:txBody>
      </p:sp>
      <p:sp>
        <p:nvSpPr>
          <p:cNvPr id="42" name="文本框 41"/>
          <p:cNvSpPr txBox="1"/>
          <p:nvPr/>
        </p:nvSpPr>
        <p:spPr>
          <a:xfrm>
            <a:off x="1825814" y="1386527"/>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6" name="文本框 5"/>
          <p:cNvSpPr txBox="1"/>
          <p:nvPr/>
        </p:nvSpPr>
        <p:spPr>
          <a:xfrm>
            <a:off x="949514" y="1224602"/>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1</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3" name="图片 42"/>
          <p:cNvPicPr>
            <a:picLocks noChangeAspect="1"/>
          </p:cNvPicPr>
          <p:nvPr/>
        </p:nvPicPr>
        <p:blipFill>
          <a:blip r:embed="rId2"/>
          <a:stretch>
            <a:fillRect/>
          </a:stretch>
        </p:blipFill>
        <p:spPr>
          <a:xfrm>
            <a:off x="667434" y="3446083"/>
            <a:ext cx="3231160" cy="3005588"/>
          </a:xfrm>
          <a:prstGeom prst="rect">
            <a:avLst/>
          </a:prstGeom>
        </p:spPr>
      </p:pic>
      <p:sp>
        <p:nvSpPr>
          <p:cNvPr id="44" name="文本框 43"/>
          <p:cNvSpPr txBox="1"/>
          <p:nvPr/>
        </p:nvSpPr>
        <p:spPr>
          <a:xfrm>
            <a:off x="1025714" y="4472627"/>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初读文本</a:t>
            </a:r>
          </a:p>
        </p:txBody>
      </p:sp>
      <p:sp>
        <p:nvSpPr>
          <p:cNvPr id="45" name="文本框 44"/>
          <p:cNvSpPr txBox="1"/>
          <p:nvPr/>
        </p:nvSpPr>
        <p:spPr>
          <a:xfrm>
            <a:off x="1797239" y="3548702"/>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6" name="文本框 45"/>
          <p:cNvSpPr txBox="1"/>
          <p:nvPr/>
        </p:nvSpPr>
        <p:spPr>
          <a:xfrm>
            <a:off x="920939" y="3386777"/>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2</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7" name="图片 46"/>
          <p:cNvPicPr>
            <a:picLocks noChangeAspect="1"/>
          </p:cNvPicPr>
          <p:nvPr/>
        </p:nvPicPr>
        <p:blipFill>
          <a:blip r:embed="rId2"/>
          <a:stretch>
            <a:fillRect/>
          </a:stretch>
        </p:blipFill>
        <p:spPr>
          <a:xfrm>
            <a:off x="8283881" y="1256612"/>
            <a:ext cx="3231160" cy="3005588"/>
          </a:xfrm>
          <a:prstGeom prst="rect">
            <a:avLst/>
          </a:prstGeom>
        </p:spPr>
      </p:pic>
      <p:sp>
        <p:nvSpPr>
          <p:cNvPr id="48" name="文本框 47"/>
          <p:cNvSpPr txBox="1"/>
          <p:nvPr/>
        </p:nvSpPr>
        <p:spPr>
          <a:xfrm>
            <a:off x="8642161" y="2283156"/>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研读文本</a:t>
            </a:r>
          </a:p>
        </p:txBody>
      </p:sp>
      <p:sp>
        <p:nvSpPr>
          <p:cNvPr id="49" name="文本框 48"/>
          <p:cNvSpPr txBox="1"/>
          <p:nvPr/>
        </p:nvSpPr>
        <p:spPr>
          <a:xfrm>
            <a:off x="9413686" y="1359231"/>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0" name="文本框 49"/>
          <p:cNvSpPr txBox="1"/>
          <p:nvPr/>
        </p:nvSpPr>
        <p:spPr>
          <a:xfrm>
            <a:off x="8537386" y="1197306"/>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3</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51" name="图片 50"/>
          <p:cNvPicPr>
            <a:picLocks noChangeAspect="1"/>
          </p:cNvPicPr>
          <p:nvPr/>
        </p:nvPicPr>
        <p:blipFill>
          <a:blip r:embed="rId2"/>
          <a:stretch>
            <a:fillRect/>
          </a:stretch>
        </p:blipFill>
        <p:spPr>
          <a:xfrm>
            <a:off x="8293406" y="3418787"/>
            <a:ext cx="3231160" cy="3005588"/>
          </a:xfrm>
          <a:prstGeom prst="rect">
            <a:avLst/>
          </a:prstGeom>
        </p:spPr>
      </p:pic>
      <p:sp>
        <p:nvSpPr>
          <p:cNvPr id="52" name="文本框 51"/>
          <p:cNvSpPr txBox="1"/>
          <p:nvPr/>
        </p:nvSpPr>
        <p:spPr>
          <a:xfrm>
            <a:off x="8651686" y="4445331"/>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拓展练习</a:t>
            </a:r>
          </a:p>
        </p:txBody>
      </p:sp>
      <p:grpSp>
        <p:nvGrpSpPr>
          <p:cNvPr id="77" name="组合 76"/>
          <p:cNvGrpSpPr/>
          <p:nvPr/>
        </p:nvGrpSpPr>
        <p:grpSpPr>
          <a:xfrm>
            <a:off x="5233988" y="352425"/>
            <a:ext cx="1724025" cy="781050"/>
            <a:chOff x="5191125" y="352425"/>
            <a:chExt cx="1724025" cy="781050"/>
          </a:xfrm>
        </p:grpSpPr>
        <p:sp>
          <p:nvSpPr>
            <p:cNvPr id="75" name="矩形 74"/>
            <p:cNvSpPr/>
            <p:nvPr/>
          </p:nvSpPr>
          <p:spPr>
            <a:xfrm>
              <a:off x="5191125" y="352425"/>
              <a:ext cx="1724025" cy="781050"/>
            </a:xfrm>
            <a:prstGeom prst="rect">
              <a:avLst/>
            </a:prstGeom>
            <a:solidFill>
              <a:srgbClr val="967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248275" y="391104"/>
              <a:ext cx="1600200" cy="694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9423211" y="3521406"/>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4" name="文本框 53"/>
          <p:cNvSpPr txBox="1"/>
          <p:nvPr/>
        </p:nvSpPr>
        <p:spPr>
          <a:xfrm>
            <a:off x="8546911" y="3359481"/>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4</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sp>
        <p:nvSpPr>
          <p:cNvPr id="2" name="标题 1"/>
          <p:cNvSpPr>
            <a:spLocks noGrp="1"/>
          </p:cNvSpPr>
          <p:nvPr>
            <p:ph type="title" idx="4294967295"/>
          </p:nvPr>
        </p:nvSpPr>
        <p:spPr>
          <a:xfrm>
            <a:off x="5430838" y="133350"/>
            <a:ext cx="1512887" cy="1325563"/>
          </a:xfrm>
        </p:spPr>
        <p:txBody>
          <a:bodyPr>
            <a:noAutofit/>
          </a:bodyPr>
          <a:lstStyle/>
          <a:p>
            <a:r>
              <a:rPr lang="zh-CN" altLang="en-US">
                <a:latin typeface="微软雅黑" panose="020b0503020204020204" pitchFamily="34" charset="-122"/>
                <a:ea typeface="微软雅黑" panose="020b0503020204020204" pitchFamily="34" charset="-122"/>
              </a:rPr>
              <a:t>目录</a:t>
            </a:r>
          </a:p>
        </p:txBody>
      </p:sp>
      <p:pic>
        <p:nvPicPr>
          <p:cNvPr id="79" name="图片 78"/>
          <p:cNvPicPr>
            <a:picLocks noChangeAspect="1"/>
          </p:cNvPicPr>
          <p:nvPr/>
        </p:nvPicPr>
        <p:blipFill>
          <a:blip r:embed="rId4"/>
          <a:stretch>
            <a:fillRect/>
          </a:stretch>
        </p:blipFill>
        <p:spPr>
          <a:xfrm flipH="1">
            <a:off x="10317736" y="1318869"/>
            <a:ext cx="1360508" cy="1572471"/>
          </a:xfrm>
          <a:prstGeom prst="rect">
            <a:avLst/>
          </a:prstGeom>
        </p:spPr>
      </p:pic>
      <p:pic>
        <p:nvPicPr>
          <p:cNvPr id="13" name="图片 12"/>
          <p:cNvPicPr>
            <a:picLocks noChangeAspect="1"/>
          </p:cNvPicPr>
          <p:nvPr/>
        </p:nvPicPr>
        <p:blipFill>
          <a:blip r:embed="rId5"/>
          <a:stretch>
            <a:fillRect/>
          </a:stretch>
        </p:blipFill>
        <p:spPr>
          <a:xfrm>
            <a:off x="0" y="0"/>
            <a:ext cx="6096000" cy="6858000"/>
          </a:xfrm>
          <a:prstGeom prst="rect">
            <a:avLst/>
          </a:prstGeom>
        </p:spPr>
      </p:pic>
    </p:spTree>
    <p:extLst>
      <p:ext uri="{BB962C8B-B14F-4D97-AF65-F5344CB8AC3E}">
        <p14:creationId xmlns:p14="http://schemas.microsoft.com/office/powerpoint/2010/main" val="118252701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AF01899F-E3FA-4F7F-88B7-4FFC44B5A7E5}"/>
              </a:ext>
            </a:extLst>
          </p:cNvPr>
          <p:cNvSpPr>
            <a:spLocks noGrp="1"/>
          </p:cNvSpPr>
          <p:nvPr>
            <p:ph type="title"/>
          </p:nvPr>
        </p:nvSpPr>
        <p:spPr/>
        <p:txBody>
          <a:bodyPr/>
          <a:lstStyle/>
          <a:p>
            <a:r>
              <a:rPr lang="zh-CN" altLang="en-US"/>
              <a:t>研读文本</a:t>
            </a:r>
          </a:p>
        </p:txBody>
      </p:sp>
      <p:graphicFrame>
        <p:nvGraphicFramePr>
          <p:cNvPr id="5" name="内容占位符 4">
            <a:extLst>
              <a:ext uri="{FF2B5EF4-FFF2-40B4-BE49-F238E27FC236}">
                <a16:creationId xmlns:a16="http://schemas.microsoft.com/office/drawing/2014/main" xmlns="" id="{5C5C198C-7598-42ED-A5B0-3C1E1C614B7E}"/>
              </a:ext>
            </a:extLst>
          </p:cNvPr>
          <p:cNvGraphicFramePr>
            <a:graphicFrameLocks noGrp="1"/>
          </p:cNvGraphicFramePr>
          <p:nvPr>
            <p:ph idx="1"/>
            <p:extLst>
              <p:ext uri="{D42A27DB-BD31-4B8C-83A1-F6EECF244321}">
                <p14:modId xmlns:p14="http://schemas.microsoft.com/office/powerpoint/2010/main" val="4022769751"/>
              </p:ext>
            </p:extLst>
          </p:nvPr>
        </p:nvGraphicFramePr>
        <p:xfrm>
          <a:off x="766763" y="1276350"/>
          <a:ext cx="5062538" cy="4935538"/>
        </p:xfrm>
        <a:graphic>
          <a:graphicData uri="http://schemas.openxmlformats.org/drawingml/2006/diagram">
            <dgm:relIds xmlns:dgm="http://schemas.openxmlformats.org/drawingml/2006/diagram" r:dm="rId3" r:lo="rId4" r:qs="rId5" r:cs="rId6"/>
          </a:graphicData>
        </a:graphic>
      </p:graphicFrame>
      <p:sp>
        <p:nvSpPr>
          <p:cNvPr id="6" name="椭圆 5">
            <a:extLst>
              <a:ext uri="{FF2B5EF4-FFF2-40B4-BE49-F238E27FC236}">
                <a16:creationId xmlns:a16="http://schemas.microsoft.com/office/drawing/2014/main" xmlns="" id="{838B668C-977B-4C42-8803-E2F808A2697E}"/>
              </a:ext>
            </a:extLst>
          </p:cNvPr>
          <p:cNvSpPr/>
          <p:nvPr/>
        </p:nvSpPr>
        <p:spPr>
          <a:xfrm>
            <a:off x="2619375" y="3228975"/>
            <a:ext cx="1247776" cy="1247776"/>
          </a:xfrm>
          <a:prstGeom prst="ellipse">
            <a:avLst/>
          </a:prstGeom>
          <a:solidFill>
            <a:srgbClr val="8181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F0E72F8-FF1E-441C-9D40-A2ACBEA0B651}"/>
              </a:ext>
            </a:extLst>
          </p:cNvPr>
          <p:cNvSpPr/>
          <p:nvPr/>
        </p:nvSpPr>
        <p:spPr>
          <a:xfrm>
            <a:off x="2666999" y="3267074"/>
            <a:ext cx="1162051" cy="11620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4B1E6BF4-8E40-4813-8E1A-AD143E980CD3}"/>
              </a:ext>
            </a:extLst>
          </p:cNvPr>
          <p:cNvSpPr txBox="1"/>
          <p:nvPr/>
        </p:nvSpPr>
        <p:spPr>
          <a:xfrm>
            <a:off x="2638425" y="3600450"/>
            <a:ext cx="1261884" cy="52322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百合花</a:t>
            </a:r>
          </a:p>
        </p:txBody>
      </p:sp>
      <p:sp>
        <p:nvSpPr>
          <p:cNvPr id="9" name="文本框 8">
            <a:extLst>
              <a:ext uri="{FF2B5EF4-FFF2-40B4-BE49-F238E27FC236}">
                <a16:creationId xmlns:a16="http://schemas.microsoft.com/office/drawing/2014/main" xmlns="" id="{41D3FB8E-302C-4703-97DD-FB8D51E5968E}"/>
              </a:ext>
            </a:extLst>
          </p:cNvPr>
          <p:cNvSpPr txBox="1"/>
          <p:nvPr/>
        </p:nvSpPr>
        <p:spPr>
          <a:xfrm>
            <a:off x="6115050" y="1724025"/>
            <a:ext cx="5248275" cy="1384995"/>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小说三要素是“情节” 、“人物”、“环境”，请探究标题“百合花”和三要素之间的关系。</a:t>
            </a:r>
          </a:p>
        </p:txBody>
      </p:sp>
      <p:sp>
        <p:nvSpPr>
          <p:cNvPr id="10" name="文本框 9">
            <a:extLst>
              <a:ext uri="{FF2B5EF4-FFF2-40B4-BE49-F238E27FC236}">
                <a16:creationId xmlns:a16="http://schemas.microsoft.com/office/drawing/2014/main" xmlns="" id="{77CCEAD7-268D-43EB-835C-635B5F56D990}"/>
              </a:ext>
            </a:extLst>
          </p:cNvPr>
          <p:cNvSpPr txBox="1"/>
          <p:nvPr/>
        </p:nvSpPr>
        <p:spPr>
          <a:xfrm>
            <a:off x="6067425" y="3295650"/>
            <a:ext cx="5248275" cy="3108543"/>
          </a:xfrm>
          <a:prstGeom prst="rect">
            <a:avLst/>
          </a:prstGeom>
          <a:noFill/>
        </p:spPr>
        <p:txBody>
          <a:bodyPr wrap="square" rtlCol="0">
            <a:spAutoFit/>
          </a:bodyPr>
          <a:lstStyle/>
          <a:p>
            <a:r>
              <a:rPr lang="en-US" altLang="zh-CN" sz="2800">
                <a:latin typeface="微软雅黑" panose="020b0503020204020204" pitchFamily="34" charset="-122"/>
                <a:ea typeface="微软雅黑" panose="020b0503020204020204" pitchFamily="34" charset="-122"/>
              </a:rPr>
              <a:t>1</a:t>
            </a:r>
            <a:r>
              <a:rPr lang="zh-CN" altLang="en-US" sz="2800">
                <a:latin typeface="微软雅黑" panose="020b0503020204020204" pitchFamily="34" charset="-122"/>
                <a:ea typeface="微软雅黑" panose="020b0503020204020204" pitchFamily="34" charset="-122"/>
              </a:rPr>
              <a:t>、标题“百合花”和情节之间的关系。</a:t>
            </a:r>
            <a:endParaRPr lang="en-US" altLang="zh-CN" sz="2800">
              <a:latin typeface="微软雅黑" panose="020b0503020204020204" pitchFamily="34" charset="-122"/>
              <a:ea typeface="微软雅黑" panose="020b0503020204020204" pitchFamily="34" charset="-122"/>
            </a:endParaRPr>
          </a:p>
          <a:p>
            <a:r>
              <a:rPr lang="en-US" altLang="zh-CN" sz="2800">
                <a:latin typeface="微软雅黑" panose="020b0503020204020204" pitchFamily="34" charset="-122"/>
                <a:ea typeface="微软雅黑" panose="020b0503020204020204" pitchFamily="34" charset="-122"/>
              </a:rPr>
              <a:t>2</a:t>
            </a:r>
            <a:r>
              <a:rPr lang="zh-CN" altLang="en-US" sz="2800">
                <a:latin typeface="微软雅黑" panose="020b0503020204020204" pitchFamily="34" charset="-122"/>
                <a:ea typeface="微软雅黑" panose="020b0503020204020204" pitchFamily="34" charset="-122"/>
              </a:rPr>
              <a:t>、标题“百合花”和人物之间的关系。</a:t>
            </a:r>
            <a:endParaRPr lang="en-US" altLang="zh-CN" sz="2800">
              <a:latin typeface="微软雅黑" panose="020b0503020204020204" pitchFamily="34" charset="-122"/>
              <a:ea typeface="微软雅黑" panose="020b0503020204020204" pitchFamily="34" charset="-122"/>
            </a:endParaRPr>
          </a:p>
          <a:p>
            <a:r>
              <a:rPr lang="en-US" altLang="zh-CN" sz="2800">
                <a:latin typeface="微软雅黑" panose="020b0503020204020204" pitchFamily="34" charset="-122"/>
                <a:ea typeface="微软雅黑" panose="020b0503020204020204" pitchFamily="34" charset="-122"/>
              </a:rPr>
              <a:t>3</a:t>
            </a:r>
            <a:r>
              <a:rPr lang="zh-CN" altLang="en-US" sz="2800">
                <a:latin typeface="微软雅黑" panose="020b0503020204020204" pitchFamily="34" charset="-122"/>
                <a:ea typeface="微软雅黑" panose="020b0503020204020204" pitchFamily="34" charset="-122"/>
              </a:rPr>
              <a:t>、标题“百合花”和环境之间的关系。</a:t>
            </a:r>
            <a:endParaRPr lang="en-US" altLang="zh-CN" sz="2800">
              <a:latin typeface="微软雅黑" panose="020b0503020204020204" pitchFamily="34" charset="-122"/>
              <a:ea typeface="微软雅黑" panose="020b0503020204020204" pitchFamily="34" charset="-122"/>
            </a:endParaRPr>
          </a:p>
          <a:p>
            <a:endParaRPr lang="zh-CN" altLang="en-US" sz="280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xmlns="" id="{D65578A1-4BBF-405A-B19A-AF8DD6F3BE0B}"/>
              </a:ext>
            </a:extLst>
          </p:cNvPr>
          <p:cNvPicPr>
            <a:picLocks noChangeAspect="1"/>
          </p:cNvPicPr>
          <p:nvPr/>
        </p:nvPicPr>
        <p:blipFill>
          <a:blip r:embed="rId7"/>
          <a:stretch>
            <a:fillRect/>
          </a:stretch>
        </p:blipFill>
        <p:spPr>
          <a:xfrm>
            <a:off x="0" y="0"/>
            <a:ext cx="6096000" cy="6858000"/>
          </a:xfrm>
          <a:prstGeom prst="rect">
            <a:avLst/>
          </a:prstGeom>
        </p:spPr>
      </p:pic>
    </p:spTree>
    <p:extLst>
      <p:ext uri="{BB962C8B-B14F-4D97-AF65-F5344CB8AC3E}">
        <p14:creationId xmlns:p14="http://schemas.microsoft.com/office/powerpoint/2010/main" val="1178922523"/>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导入课文</a:t>
            </a:r>
          </a:p>
        </p:txBody>
      </p:sp>
      <p:sp>
        <p:nvSpPr>
          <p:cNvPr id="3" name="内容占位符 2"/>
          <p:cNvSpPr>
            <a:spLocks noGrp="1"/>
          </p:cNvSpPr>
          <p:nvPr>
            <p:ph idx="1"/>
          </p:nvPr>
        </p:nvSpPr>
        <p:spPr>
          <a:xfrm>
            <a:off x="1163955" y="1825625"/>
            <a:ext cx="4766945" cy="4351655"/>
          </a:xfrm>
        </p:spPr>
        <p:txBody>
          <a:bodyPr>
            <a:normAutofit/>
          </a:bodyPr>
          <a:lstStyle/>
          <a:p>
            <a:pPr algn="just" fontAlgn="auto">
              <a:lnSpc>
                <a:spcPct val="150000"/>
              </a:lnSpc>
              <a:spcBef>
                <a:spcPct val="0"/>
              </a:spcBef>
            </a:pPr>
            <a:r>
              <a:rPr lang="zh-CN" altLang="en-US" sz="2000">
                <a:sym typeface="+mn-ea"/>
              </a:rPr>
              <a:t>“无论年届花甲，拟或二八芳龄，心中皆有生命之欢乐，奇迹之诱惑，孩童般天真久盛不衰。</a:t>
            </a:r>
            <a:endParaRPr lang="en-US" altLang="zh-CN" sz="2000" b="0" i="0">
              <a:latin typeface="微软雅黑" panose="020b0503020204020204" pitchFamily="34" charset="-122"/>
              <a:ea typeface="微软雅黑" panose="020b0503020204020204" pitchFamily="34" charset="-122"/>
            </a:endParaRPr>
          </a:p>
          <a:p>
            <a:pPr algn="just" fontAlgn="auto">
              <a:lnSpc>
                <a:spcPct val="150000"/>
              </a:lnSpc>
              <a:spcBef>
                <a:spcPct val="0"/>
              </a:spcBef>
            </a:pPr>
            <a:r>
              <a:rPr lang="zh-CN" altLang="en-US" sz="2000">
                <a:sym typeface="+mn-ea"/>
              </a:rPr>
              <a:t>人人心中皆有一台天线，只要你从天上人间接受美好、希望、欢乐、勇气和力量的信号，你就青春永驻，风华常存。”</a:t>
            </a:r>
            <a:endParaRPr lang="en-US" altLang="zh-CN" sz="2000">
              <a:latin typeface="微软雅黑" panose="020b0503020204020204" pitchFamily="34" charset="-122"/>
              <a:ea typeface="微软雅黑" panose="020b0503020204020204" pitchFamily="34" charset="-122"/>
            </a:endParaRPr>
          </a:p>
          <a:p>
            <a:pPr algn="just" fontAlgn="auto">
              <a:lnSpc>
                <a:spcPct val="150000"/>
              </a:lnSpc>
              <a:spcBef>
                <a:spcPct val="0"/>
              </a:spcBef>
            </a:pPr>
            <a:r>
              <a:rPr lang="zh-CN" altLang="en-US" sz="2000">
                <a:sym typeface="+mn-ea"/>
              </a:rPr>
              <a:t>即使战争，也无法磨灭青春的色彩。</a:t>
            </a:r>
          </a:p>
          <a:p>
            <a:pPr algn="just" fontAlgn="auto">
              <a:lnSpc>
                <a:spcPct val="150000"/>
              </a:lnSpc>
              <a:spcBef>
                <a:spcPct val="0"/>
              </a:spcBef>
            </a:pPr>
            <a:r>
              <a:rPr lang="zh-CN" altLang="en-US" sz="2000">
                <a:latin typeface="微软雅黑" panose="020b0503020204020204" pitchFamily="34" charset="-122"/>
                <a:ea typeface="微软雅黑" panose="020b0503020204020204" pitchFamily="34" charset="-122"/>
              </a:rPr>
              <a:t>今天，让我们走近作家茹志鹃《百合花》中描绘的</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战争中的青春</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的画卷。</a:t>
            </a:r>
          </a:p>
          <a:p>
            <a:endParaRPr lang="zh-CN" altLang="en-US" sz="200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624495" y="1641177"/>
            <a:ext cx="3932261" cy="4285859"/>
          </a:xfrm>
          <a:prstGeom prst="rect">
            <a:avLst/>
          </a:prstGeom>
        </p:spPr>
      </p:pic>
      <p:pic>
        <p:nvPicPr>
          <p:cNvPr id="5" name="图片 4"/>
          <p:cNvPicPr>
            <a:picLocks noChangeAspect="1"/>
          </p:cNvPicPr>
          <p:nvPr/>
        </p:nvPicPr>
        <p:blipFill>
          <a:blip r:embed="rId3"/>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F7872A4-7CCE-4710-B6CB-9B6C1B74C077}"/>
              </a:ext>
            </a:extLst>
          </p:cNvPr>
          <p:cNvSpPr>
            <a:spLocks noGrp="1"/>
          </p:cNvSpPr>
          <p:nvPr>
            <p:ph type="title"/>
          </p:nvPr>
        </p:nvSpPr>
        <p:spPr/>
        <p:txBody>
          <a:bodyPr/>
          <a:lstStyle/>
          <a:p>
            <a:r>
              <a:rPr lang="zh-CN" altLang="en-US"/>
              <a:t>研读文本</a:t>
            </a:r>
          </a:p>
        </p:txBody>
      </p:sp>
      <p:sp>
        <p:nvSpPr>
          <p:cNvPr id="3" name="内容占位符 2">
            <a:extLst>
              <a:ext uri="{FF2B5EF4-FFF2-40B4-BE49-F238E27FC236}">
                <a16:creationId xmlns:a16="http://schemas.microsoft.com/office/drawing/2014/main" xmlns="" id="{723397C1-F741-49F6-A9CF-6C8E8E0B75C5}"/>
              </a:ext>
            </a:extLst>
          </p:cNvPr>
          <p:cNvSpPr>
            <a:spLocks noGrp="1"/>
          </p:cNvSpPr>
          <p:nvPr>
            <p:ph idx="1"/>
          </p:nvPr>
        </p:nvSpPr>
        <p:spPr>
          <a:xfrm>
            <a:off x="838200" y="1825625"/>
            <a:ext cx="5095875" cy="4351655"/>
          </a:xfrm>
        </p:spPr>
        <p:txBody>
          <a:bodyPr>
            <a:normAutofit/>
          </a:bodyPr>
          <a:lstStyle/>
          <a:p>
            <a:pPr algn="just">
              <a:lnSpc>
                <a:spcPct val="120000"/>
              </a:lnSpc>
            </a:pPr>
            <a:r>
              <a:rPr lang="zh-CN"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第一部分（开端）“带路”（从开头到“这都怪我了”）</a:t>
            </a:r>
          </a:p>
          <a:p>
            <a:pPr algn="just">
              <a:lnSpc>
                <a:spcPct val="120000"/>
              </a:lnSpc>
            </a:pPr>
            <a:r>
              <a:rPr lang="zh-CN"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第二部分（发展）“借被”（从“我们到包扎所”到“现在，至少他要裸露一晚上的肩膀了”。</a:t>
            </a:r>
          </a:p>
          <a:p>
            <a:pPr algn="just">
              <a:lnSpc>
                <a:spcPct val="120000"/>
              </a:lnSpc>
            </a:pPr>
            <a:r>
              <a:rPr lang="zh-CN"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第三部分（高潮）“牺牲</a:t>
            </a:r>
            <a:r>
              <a:rPr lang="en-US"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献被”（从“包扎所的工作人员很少”到“两个干硬的馒头”）</a:t>
            </a:r>
          </a:p>
          <a:p>
            <a:pPr algn="just">
              <a:lnSpc>
                <a:spcPct val="120000"/>
              </a:lnSpc>
            </a:pPr>
            <a:r>
              <a:rPr lang="zh-CN" altLang="zh-CN"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第四部分（结局）“盖被”（从“卫生员让人抬了一口棺材来”到结尾）</a:t>
            </a:r>
          </a:p>
          <a:p>
            <a:endParaRPr lang="zh-CN" altLang="en-US" sz="2000">
              <a:solidFill>
                <a:schemeClr val="tx1">
                  <a:lumMod val="75000"/>
                  <a:lumOff val="25000"/>
                </a:schemeClr>
              </a:solidFill>
            </a:endParaRPr>
          </a:p>
        </p:txBody>
      </p:sp>
      <p:sp>
        <p:nvSpPr>
          <p:cNvPr id="7" name="文本框 6">
            <a:extLst>
              <a:ext uri="{FF2B5EF4-FFF2-40B4-BE49-F238E27FC236}">
                <a16:creationId xmlns:a16="http://schemas.microsoft.com/office/drawing/2014/main" xmlns="" id="{BAC2047B-03F0-4E76-83A7-8B507CABFF7D}"/>
              </a:ext>
            </a:extLst>
          </p:cNvPr>
          <p:cNvSpPr txBox="1"/>
          <p:nvPr/>
        </p:nvSpPr>
        <p:spPr>
          <a:xfrm>
            <a:off x="826294" y="1344096"/>
            <a:ext cx="6910386" cy="461665"/>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、标题“百合花”和情节之间的关系</a:t>
            </a:r>
            <a:endParaRPr lang="zh-CN" altLang="en-US" sz="2400"/>
          </a:p>
        </p:txBody>
      </p:sp>
      <p:sp>
        <p:nvSpPr>
          <p:cNvPr id="9" name="文本框 8">
            <a:extLst>
              <a:ext uri="{FF2B5EF4-FFF2-40B4-BE49-F238E27FC236}">
                <a16:creationId xmlns:a16="http://schemas.microsoft.com/office/drawing/2014/main" xmlns="" id="{E4FB38D9-19EF-4963-867D-AB37B797370D}"/>
              </a:ext>
            </a:extLst>
          </p:cNvPr>
          <p:cNvSpPr txBox="1"/>
          <p:nvPr/>
        </p:nvSpPr>
        <p:spPr>
          <a:xfrm>
            <a:off x="6105525" y="1885950"/>
            <a:ext cx="5572125" cy="734240"/>
          </a:xfrm>
          <a:prstGeom prst="rect">
            <a:avLst/>
          </a:prstGeom>
          <a:noFill/>
        </p:spPr>
        <p:txBody>
          <a:bodyPr wrap="square" rtlCol="0">
            <a:spAutoFit/>
          </a:bodyPr>
          <a:lstStyle/>
          <a:p>
            <a:pPr algn="just">
              <a:lnSpc>
                <a:spcPct val="120000"/>
              </a:lnSpc>
            </a:pPr>
            <a:r>
              <a:rPr lang="zh-CN" altLang="en-US" sz="1800">
                <a:latin typeface="微软雅黑" panose="020b0503020204020204" pitchFamily="34" charset="-122"/>
                <a:ea typeface="微软雅黑" panose="020b0503020204020204" pitchFamily="34" charset="-122"/>
              </a:rPr>
              <a:t>（</a:t>
            </a:r>
            <a:r>
              <a:rPr lang="en-US" altLang="zh-CN" sz="1800">
                <a:latin typeface="微软雅黑" panose="020b0503020204020204" pitchFamily="34" charset="-122"/>
                <a:ea typeface="微软雅黑" panose="020b0503020204020204" pitchFamily="34" charset="-122"/>
              </a:rPr>
              <a:t>1</a:t>
            </a:r>
            <a:r>
              <a:rPr lang="zh-CN" altLang="en-US" sz="1800">
                <a:latin typeface="微软雅黑" panose="020b0503020204020204" pitchFamily="34" charset="-122"/>
                <a:ea typeface="微软雅黑" panose="020b0503020204020204" pitchFamily="34" charset="-122"/>
              </a:rPr>
              <a:t>）贯穿全文情节的被子是什么样的被子？请用课文原文回答。</a:t>
            </a:r>
            <a:endParaRPr lang="zh-CN" altLang="en-US"/>
          </a:p>
        </p:txBody>
      </p:sp>
      <p:sp>
        <p:nvSpPr>
          <p:cNvPr id="13" name="文本框 12">
            <a:extLst>
              <a:ext uri="{FF2B5EF4-FFF2-40B4-BE49-F238E27FC236}">
                <a16:creationId xmlns:a16="http://schemas.microsoft.com/office/drawing/2014/main" xmlns="" id="{77C0F2A7-0142-4D58-A7DB-EC52A9D234C6}"/>
              </a:ext>
            </a:extLst>
          </p:cNvPr>
          <p:cNvSpPr txBox="1"/>
          <p:nvPr/>
        </p:nvSpPr>
        <p:spPr>
          <a:xfrm>
            <a:off x="6169819" y="2567672"/>
            <a:ext cx="5431631" cy="728982"/>
          </a:xfrm>
          <a:prstGeom prst="rect">
            <a:avLst/>
          </a:prstGeom>
          <a:noFill/>
        </p:spPr>
        <p:txBody>
          <a:bodyPr wrap="square">
            <a:spAutoFit/>
          </a:bodyPr>
          <a:lstStyle/>
          <a:p>
            <a:pPr algn="just">
              <a:lnSpc>
                <a:spcPct val="120000"/>
              </a:lnSpc>
            </a:pPr>
            <a:r>
              <a:rPr lang="zh-CN" altLang="en-US" b="0" i="0">
                <a:solidFill>
                  <a:srgbClr val="000000"/>
                </a:solidFill>
                <a:effectLst/>
                <a:latin typeface="微软雅黑" panose="020b0503020204020204" pitchFamily="34" charset="-122"/>
                <a:ea typeface="微软雅黑" panose="020b0503020204020204" pitchFamily="34" charset="-122"/>
              </a:rPr>
              <a:t>是一条里外全新的新花被子，被面是假洋缎的，枣红底，上面撒满白色百合花。</a:t>
            </a:r>
            <a:endParaRPr lang="zh-CN" altLang="en-US">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913C7E0E-3D54-4A27-89E3-6BC0BB622BCD}"/>
              </a:ext>
            </a:extLst>
          </p:cNvPr>
          <p:cNvSpPr txBox="1"/>
          <p:nvPr/>
        </p:nvSpPr>
        <p:spPr>
          <a:xfrm>
            <a:off x="6134100" y="3400425"/>
            <a:ext cx="5572125" cy="401841"/>
          </a:xfrm>
          <a:prstGeom prst="rect">
            <a:avLst/>
          </a:prstGeom>
          <a:noFill/>
        </p:spPr>
        <p:txBody>
          <a:bodyPr wrap="square" rtlCol="0">
            <a:spAutoFit/>
          </a:bodyPr>
          <a:lstStyle/>
          <a:p>
            <a:pPr algn="just">
              <a:lnSpc>
                <a:spcPct val="120000"/>
              </a:lnSpc>
            </a:pPr>
            <a:r>
              <a:rPr lang="zh-CN" altLang="en-US" sz="1800">
                <a:latin typeface="微软雅黑" panose="020b0503020204020204" pitchFamily="34" charset="-122"/>
                <a:ea typeface="微软雅黑" panose="020b0503020204020204" pitchFamily="34" charset="-122"/>
              </a:rPr>
              <a:t>（</a:t>
            </a:r>
            <a:r>
              <a:rPr lang="en-US" altLang="zh-CN" sz="1800">
                <a:latin typeface="微软雅黑" panose="020b0503020204020204" pitchFamily="34" charset="-122"/>
                <a:ea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rPr>
              <a:t>）可不可以把“百合花被”看作线索？</a:t>
            </a:r>
            <a:endParaRPr lang="zh-CN" altLang="en-US"/>
          </a:p>
        </p:txBody>
      </p:sp>
      <p:sp>
        <p:nvSpPr>
          <p:cNvPr id="15" name="文本框 14">
            <a:extLst>
              <a:ext uri="{FF2B5EF4-FFF2-40B4-BE49-F238E27FC236}">
                <a16:creationId xmlns:a16="http://schemas.microsoft.com/office/drawing/2014/main" xmlns="" id="{454682FB-2CF1-4B9D-8AFC-EA6DD4043601}"/>
              </a:ext>
            </a:extLst>
          </p:cNvPr>
          <p:cNvSpPr txBox="1"/>
          <p:nvPr/>
        </p:nvSpPr>
        <p:spPr>
          <a:xfrm>
            <a:off x="6207919" y="3882122"/>
            <a:ext cx="5431631" cy="396583"/>
          </a:xfrm>
          <a:prstGeom prst="rect">
            <a:avLst/>
          </a:prstGeom>
          <a:noFill/>
        </p:spPr>
        <p:txBody>
          <a:bodyPr wrap="square">
            <a:spAutoFit/>
          </a:bodyPr>
          <a:lstStyle/>
          <a:p>
            <a:pPr algn="just">
              <a:lnSpc>
                <a:spcPct val="120000"/>
              </a:lnSpc>
            </a:pPr>
            <a:r>
              <a:rPr lang="zh-CN" altLang="en-US" b="0" i="0">
                <a:solidFill>
                  <a:srgbClr val="000000"/>
                </a:solidFill>
                <a:effectLst/>
                <a:latin typeface="微软雅黑" panose="020b0503020204020204" pitchFamily="34" charset="-122"/>
                <a:ea typeface="微软雅黑" panose="020b0503020204020204" pitchFamily="34" charset="-122"/>
              </a:rPr>
              <a:t>可以认为标题“百合花”充当了全文情节的线索。</a:t>
            </a:r>
            <a:endParaRPr lang="zh-CN" altLang="en-US">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xmlns="" id="{D793F4D9-CED3-44DF-8A5E-181D52F656DB}"/>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1621157594"/>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E50170-2AD9-476A-B7AA-2A636201B2D5}"/>
              </a:ext>
            </a:extLst>
          </p:cNvPr>
          <p:cNvSpPr>
            <a:spLocks noGrp="1"/>
          </p:cNvSpPr>
          <p:nvPr>
            <p:ph type="title"/>
          </p:nvPr>
        </p:nvSpPr>
        <p:spPr/>
        <p:txBody>
          <a:bodyPr/>
          <a:lstStyle/>
          <a:p>
            <a:r>
              <a:rPr lang="zh-CN" altLang="en-US"/>
              <a:t>研读文本</a:t>
            </a:r>
          </a:p>
        </p:txBody>
      </p:sp>
      <p:sp>
        <p:nvSpPr>
          <p:cNvPr id="3" name="内容占位符 2">
            <a:extLst>
              <a:ext uri="{FF2B5EF4-FFF2-40B4-BE49-F238E27FC236}">
                <a16:creationId xmlns:a16="http://schemas.microsoft.com/office/drawing/2014/main" xmlns="" id="{381D577C-6C3F-480D-8550-31367858383F}"/>
              </a:ext>
            </a:extLst>
          </p:cNvPr>
          <p:cNvSpPr>
            <a:spLocks noGrp="1"/>
          </p:cNvSpPr>
          <p:nvPr>
            <p:ph idx="1"/>
          </p:nvPr>
        </p:nvSpPr>
        <p:spPr/>
        <p:txBody>
          <a:bodyPr/>
          <a:lstStyle/>
          <a:p>
            <a:r>
              <a:rPr lang="zh-CN" altLang="en-US"/>
              <a:t>你眼中的“百合花”是谁？</a:t>
            </a:r>
          </a:p>
        </p:txBody>
      </p:sp>
      <p:pic>
        <p:nvPicPr>
          <p:cNvPr id="8" name="内容占位符 7">
            <a:extLst>
              <a:ext uri="{FF2B5EF4-FFF2-40B4-BE49-F238E27FC236}">
                <a16:creationId xmlns:a16="http://schemas.microsoft.com/office/drawing/2014/main" xmlns="" id="{1AE74A45-187D-408E-8619-CAD779B27904}"/>
              </a:ext>
            </a:extLst>
          </p:cNvPr>
          <p:cNvPicPr>
            <a:picLocks noGrp="1" noChangeAspect="1"/>
          </p:cNvPicPr>
          <p:nvPr>
            <p:ph idx="13"/>
          </p:nvPr>
        </p:nvPicPr>
        <p:blipFill>
          <a:blip r:embed="rId2">
            <a:extLst>
              <a:ext uri="{28A0092B-C50C-407E-A947-70E740481C1C}">
                <a14:useLocalDpi xmlns:a14="http://schemas.microsoft.com/office/drawing/2010/main" val="0"/>
              </a:ext>
            </a:extLst>
          </a:blip>
          <a:stretch>
            <a:fillRect/>
          </a:stretch>
        </p:blipFill>
        <p:spPr>
          <a:xfrm>
            <a:off x="6408775" y="2409825"/>
            <a:ext cx="4887876" cy="3777808"/>
          </a:xfrm>
        </p:spPr>
      </p:pic>
      <p:sp>
        <p:nvSpPr>
          <p:cNvPr id="6" name="文本框 5">
            <a:extLst>
              <a:ext uri="{FF2B5EF4-FFF2-40B4-BE49-F238E27FC236}">
                <a16:creationId xmlns:a16="http://schemas.microsoft.com/office/drawing/2014/main" xmlns="" id="{7E2724F7-482F-49B9-AF37-CEDF5247FDA0}"/>
              </a:ext>
            </a:extLst>
          </p:cNvPr>
          <p:cNvSpPr txBox="1"/>
          <p:nvPr/>
        </p:nvSpPr>
        <p:spPr>
          <a:xfrm>
            <a:off x="845344" y="1248846"/>
            <a:ext cx="6910386" cy="461665"/>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、标题“百合花”和人物之间的关系</a:t>
            </a:r>
            <a:endParaRPr lang="zh-CN" altLang="en-US" sz="2400"/>
          </a:p>
        </p:txBody>
      </p:sp>
      <p:pic>
        <p:nvPicPr>
          <p:cNvPr id="10" name="图片 9">
            <a:extLst>
              <a:ext uri="{FF2B5EF4-FFF2-40B4-BE49-F238E27FC236}">
                <a16:creationId xmlns:a16="http://schemas.microsoft.com/office/drawing/2014/main" xmlns="" id="{BDD30CA0-E39B-44D9-BE4C-D359030F6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075" y="2435033"/>
            <a:ext cx="5038725" cy="3771428"/>
          </a:xfrm>
          <a:prstGeom prst="rect">
            <a:avLst/>
          </a:prstGeom>
        </p:spPr>
      </p:pic>
      <p:pic>
        <p:nvPicPr>
          <p:cNvPr id="11" name="图片 10">
            <a:extLst>
              <a:ext uri="{FF2B5EF4-FFF2-40B4-BE49-F238E27FC236}">
                <a16:creationId xmlns:a16="http://schemas.microsoft.com/office/drawing/2014/main" xmlns="" id="{7515A1FB-538B-49D9-AB46-86B384D47ED8}"/>
              </a:ext>
            </a:extLst>
          </p:cNvPr>
          <p:cNvPicPr>
            <a:picLocks noChangeAspect="1"/>
          </p:cNvPicPr>
          <p:nvPr/>
        </p:nvPicPr>
        <p:blipFill>
          <a:blip r:embed="rId4"/>
          <a:stretch>
            <a:fillRect/>
          </a:stretch>
        </p:blipFill>
        <p:spPr>
          <a:xfrm>
            <a:off x="0" y="0"/>
            <a:ext cx="6096000" cy="6858000"/>
          </a:xfrm>
          <a:prstGeom prst="rect">
            <a:avLst/>
          </a:prstGeom>
        </p:spPr>
      </p:pic>
    </p:spTree>
    <p:extLst>
      <p:ext uri="{BB962C8B-B14F-4D97-AF65-F5344CB8AC3E}">
        <p14:creationId xmlns:p14="http://schemas.microsoft.com/office/powerpoint/2010/main" val="28069644"/>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 name="矩形: 折角 22">
            <a:extLst>
              <a:ext uri="{FF2B5EF4-FFF2-40B4-BE49-F238E27FC236}">
                <a16:creationId xmlns:a16="http://schemas.microsoft.com/office/drawing/2014/main" xmlns="" id="{176C1491-4C9F-45FD-A66C-EA5576AD7819}"/>
              </a:ext>
            </a:extLst>
          </p:cNvPr>
          <p:cNvSpPr/>
          <p:nvPr/>
        </p:nvSpPr>
        <p:spPr>
          <a:xfrm>
            <a:off x="752475" y="1752600"/>
            <a:ext cx="10763250" cy="4486275"/>
          </a:xfrm>
          <a:prstGeom prst="foldedCorner">
            <a:avLst>
              <a:gd name="adj" fmla="val 10658"/>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AE50170-2AD9-476A-B7AA-2A636201B2D5}"/>
              </a:ext>
            </a:extLst>
          </p:cNvPr>
          <p:cNvSpPr>
            <a:spLocks noGrp="1"/>
          </p:cNvSpPr>
          <p:nvPr>
            <p:ph type="title"/>
          </p:nvPr>
        </p:nvSpPr>
        <p:spPr/>
        <p:txBody>
          <a:bodyPr/>
          <a:lstStyle/>
          <a:p>
            <a:r>
              <a:rPr lang="zh-CN" altLang="en-US"/>
              <a:t>研读文本</a:t>
            </a:r>
          </a:p>
        </p:txBody>
      </p:sp>
      <p:sp>
        <p:nvSpPr>
          <p:cNvPr id="3" name="内容占位符 2">
            <a:extLst>
              <a:ext uri="{FF2B5EF4-FFF2-40B4-BE49-F238E27FC236}">
                <a16:creationId xmlns:a16="http://schemas.microsoft.com/office/drawing/2014/main" xmlns="" id="{381D577C-6C3F-480D-8550-31367858383F}"/>
              </a:ext>
            </a:extLst>
          </p:cNvPr>
          <p:cNvSpPr>
            <a:spLocks noGrp="1"/>
          </p:cNvSpPr>
          <p:nvPr>
            <p:ph idx="1"/>
          </p:nvPr>
        </p:nvSpPr>
        <p:spPr>
          <a:xfrm>
            <a:off x="838200" y="1825625"/>
            <a:ext cx="4766945" cy="593725"/>
          </a:xfrm>
        </p:spPr>
        <p:txBody>
          <a:bodyPr>
            <a:normAutofit/>
          </a:bodyPr>
          <a:lstStyle/>
          <a:p>
            <a:r>
              <a:rPr lang="zh-CN" altLang="en-US" sz="2000"/>
              <a:t>你眼中的“百合花”是谁？</a:t>
            </a:r>
          </a:p>
        </p:txBody>
      </p:sp>
      <p:sp>
        <p:nvSpPr>
          <p:cNvPr id="6" name="文本框 5">
            <a:extLst>
              <a:ext uri="{FF2B5EF4-FFF2-40B4-BE49-F238E27FC236}">
                <a16:creationId xmlns:a16="http://schemas.microsoft.com/office/drawing/2014/main" xmlns="" id="{7E2724F7-482F-49B9-AF37-CEDF5247FDA0}"/>
              </a:ext>
            </a:extLst>
          </p:cNvPr>
          <p:cNvSpPr txBox="1"/>
          <p:nvPr/>
        </p:nvSpPr>
        <p:spPr>
          <a:xfrm>
            <a:off x="845344" y="1248846"/>
            <a:ext cx="6910386" cy="461665"/>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、标题“百合花”和人物之间的关系</a:t>
            </a:r>
            <a:endParaRPr lang="zh-CN" altLang="en-US" sz="2400"/>
          </a:p>
        </p:txBody>
      </p:sp>
      <p:sp>
        <p:nvSpPr>
          <p:cNvPr id="9" name="内容占位符 8">
            <a:extLst>
              <a:ext uri="{FF2B5EF4-FFF2-40B4-BE49-F238E27FC236}">
                <a16:creationId xmlns:a16="http://schemas.microsoft.com/office/drawing/2014/main" xmlns="" id="{8A7B2FDA-D98F-4A0E-B57A-21D3FE6DFDE6}"/>
              </a:ext>
            </a:extLst>
          </p:cNvPr>
          <p:cNvSpPr>
            <a:spLocks noGrp="1"/>
          </p:cNvSpPr>
          <p:nvPr>
            <p:ph idx="13"/>
          </p:nvPr>
        </p:nvSpPr>
        <p:spPr>
          <a:xfrm>
            <a:off x="6083807" y="1847850"/>
            <a:ext cx="5269993" cy="4351655"/>
          </a:xfrm>
        </p:spPr>
        <p:txBody>
          <a:bodyPr>
            <a:normAutofit/>
          </a:bodyPr>
          <a:lstStyle/>
          <a:p>
            <a:pPr>
              <a:spcBef>
                <a:spcPct val="0"/>
              </a:spcBef>
            </a:pPr>
            <a:r>
              <a:rPr lang="zh-CN" altLang="en-US"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“劈手”集中写出了新媳妇用自己的新被子为通讯员人殓时的那种果断坚毅、不容商量的态度。与先前的娴静羞赧判若两人</a:t>
            </a:r>
            <a:r>
              <a:rPr lang="en-US" altLang="zh-CN"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a:t>
            </a:r>
            <a:endParaRPr lang="zh-CN" altLang="zh-CN" sz="1600" kern="100">
              <a:effectLst/>
              <a:latin typeface="微软雅黑" panose="020b0503020204020204" pitchFamily="34" charset="-122"/>
              <a:ea typeface="微软雅黑" panose="020b0503020204020204" pitchFamily="34" charset="-122"/>
            </a:endParaRPr>
          </a:p>
          <a:p>
            <a:pPr>
              <a:spcBef>
                <a:spcPct val="0"/>
              </a:spcBef>
            </a:pPr>
            <a:r>
              <a:rPr lang="zh-CN" altLang="zh-CN" sz="1600">
                <a:solidFill>
                  <a:srgbClr val="1E1E1E"/>
                </a:solidFill>
                <a:effectLst/>
                <a:cs typeface="宋体" panose="02010600030101010101" pitchFamily="2" charset="-122"/>
              </a:rPr>
              <a:t>“她刚才那种忸怩羞涩已经完全消失，只是庄严而虔诚地给他试着身子……”</a:t>
            </a:r>
            <a:r>
              <a:rPr lang="en-US" altLang="zh-CN" sz="1600">
                <a:solidFill>
                  <a:srgbClr val="1E1E1E"/>
                </a:solidFill>
                <a:effectLst/>
                <a:cs typeface="宋体" panose="02010600030101010101" pitchFamily="2" charset="-122"/>
              </a:rPr>
              <a:t> </a:t>
            </a:r>
            <a:r>
              <a:rPr lang="zh-CN" altLang="zh-CN" sz="1600">
                <a:solidFill>
                  <a:srgbClr val="1E1E1E"/>
                </a:solidFill>
                <a:effectLst/>
                <a:cs typeface="宋体" panose="02010600030101010101" pitchFamily="2" charset="-122"/>
              </a:rPr>
              <a:t>新媳妇已经知道通讯员牺牲了，可她还是密密地缝着那个破洞，其实是在缝进她的一片深情，所以当“我”劝她“不要缝了”时，“她却对我异样地瞟了一眼”，对“我”的不解以示不满。</a:t>
            </a:r>
            <a:endParaRPr lang="en-US" altLang="zh-CN" sz="1600">
              <a:solidFill>
                <a:srgbClr val="1E1E1E"/>
              </a:solidFill>
              <a:effectLst/>
              <a:cs typeface="宋体" panose="02010600030101010101" pitchFamily="2" charset="-122"/>
            </a:endParaRPr>
          </a:p>
          <a:p>
            <a:pPr>
              <a:spcBef>
                <a:spcPct val="0"/>
              </a:spcBef>
            </a:pPr>
            <a:r>
              <a:rPr lang="zh-CN" altLang="zh-CN" sz="1600" kern="0">
                <a:solidFill>
                  <a:srgbClr val="1E1E1E"/>
                </a:solidFill>
                <a:effectLst/>
                <a:cs typeface="宋体" panose="02010600030101010101" pitchFamily="2" charset="-122"/>
              </a:rPr>
              <a:t>总之，小说通过对新媳妇一系列的动作和细节描写，不仅写出了她对通讯员的友善、关切、崇敬、痛惜、悼念、歉疚的态度变化，更展示了新媳妇娴静、淳朴、善良、纯真、高洁如百合花一样美丽的人性美和性格美。所以，百合花，正是人物纯真、高洁的优美心灵和品格的象征。</a:t>
            </a:r>
            <a:endParaRPr lang="zh-CN" altLang="en-US" sz="1600"/>
          </a:p>
        </p:txBody>
      </p:sp>
      <p:sp>
        <p:nvSpPr>
          <p:cNvPr id="11" name="文本框 10">
            <a:extLst>
              <a:ext uri="{FF2B5EF4-FFF2-40B4-BE49-F238E27FC236}">
                <a16:creationId xmlns:a16="http://schemas.microsoft.com/office/drawing/2014/main" xmlns="" id="{6E79A565-5E01-46F0-AAE7-3794C1985CFA}"/>
              </a:ext>
            </a:extLst>
          </p:cNvPr>
          <p:cNvSpPr txBox="1"/>
          <p:nvPr/>
        </p:nvSpPr>
        <p:spPr>
          <a:xfrm>
            <a:off x="883445" y="2353746"/>
            <a:ext cx="1745455" cy="400110"/>
          </a:xfrm>
          <a:prstGeom prst="rect">
            <a:avLst/>
          </a:prstGeom>
          <a:noFill/>
        </p:spPr>
        <p:txBody>
          <a:bodyPr wrap="square">
            <a:spAutoFit/>
          </a:bodyPr>
          <a:lstStyle/>
          <a:p>
            <a:r>
              <a:rPr lang="zh-CN" altLang="en-US" sz="2000">
                <a:latin typeface="微软雅黑" panose="020b0503020204020204" pitchFamily="34" charset="-122"/>
                <a:ea typeface="微软雅黑" panose="020b0503020204020204" pitchFamily="34" charset="-122"/>
              </a:rPr>
              <a:t>有同学会回答</a:t>
            </a:r>
          </a:p>
        </p:txBody>
      </p:sp>
      <p:sp>
        <p:nvSpPr>
          <p:cNvPr id="12" name="文本框 11">
            <a:extLst>
              <a:ext uri="{FF2B5EF4-FFF2-40B4-BE49-F238E27FC236}">
                <a16:creationId xmlns:a16="http://schemas.microsoft.com/office/drawing/2014/main" xmlns="" id="{1A4063D5-AE93-4406-A7A7-C29BC7EDB132}"/>
              </a:ext>
            </a:extLst>
          </p:cNvPr>
          <p:cNvSpPr txBox="1"/>
          <p:nvPr/>
        </p:nvSpPr>
        <p:spPr>
          <a:xfrm>
            <a:off x="873919" y="3572946"/>
            <a:ext cx="5088731" cy="2431050"/>
          </a:xfrm>
          <a:prstGeom prst="rect">
            <a:avLst/>
          </a:prstGeom>
          <a:noFill/>
        </p:spPr>
        <p:txBody>
          <a:bodyPr wrap="square">
            <a:spAutoFit/>
          </a:bodyPr>
          <a:lstStyle/>
          <a:p>
            <a:pPr algn="just">
              <a:lnSpc>
                <a:spcPct val="120000"/>
              </a:lnSpc>
            </a:pPr>
            <a:r>
              <a:rPr lang="zh-CN" altLang="en-US"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美丽、纯洁、善良、高尚。刚过门才三天，小通讯员就要借她唯一的嫁妆</a:t>
            </a:r>
            <a:r>
              <a:rPr lang="en-US" altLang="zh-CN"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一个有着百合花图案的被子，她当然有些舍不得，这种情感在情在理。</a:t>
            </a:r>
            <a:endParaRPr lang="en-US" altLang="zh-CN"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endParaRPr>
          </a:p>
          <a:p>
            <a:pPr algn="just">
              <a:lnSpc>
                <a:spcPct val="120000"/>
              </a:lnSpc>
            </a:pPr>
            <a:r>
              <a:rPr lang="zh-CN" altLang="en-US"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但当听我说借被子是为了打仗为了老百姓之后，“一边听着，一边不断向房屋瞅着</a:t>
            </a:r>
            <a:r>
              <a:rPr lang="en-US" altLang="zh-CN"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rPr>
              <a:t>半晌，她转身进去抱被子。”到了包扎所，她又主动将被子“铺在外面屋檐下的一块门板上”，当卫生员动手要揭掉通讯员身上的百合花被子时，新媳妇“劈手夺过被子”。</a:t>
            </a:r>
            <a:endParaRPr lang="en-US" altLang="zh-CN" sz="1600" kern="0">
              <a:solidFill>
                <a:srgbClr val="1E1E1E"/>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文本框 15">
            <a:extLst>
              <a:ext uri="{FF2B5EF4-FFF2-40B4-BE49-F238E27FC236}">
                <a16:creationId xmlns:a16="http://schemas.microsoft.com/office/drawing/2014/main" xmlns="" id="{6F6F8695-E19D-42B3-A411-831A1A8E6017}"/>
              </a:ext>
            </a:extLst>
          </p:cNvPr>
          <p:cNvSpPr txBox="1"/>
          <p:nvPr/>
        </p:nvSpPr>
        <p:spPr>
          <a:xfrm>
            <a:off x="2807493" y="2915721"/>
            <a:ext cx="1050131" cy="400110"/>
          </a:xfrm>
          <a:prstGeom prst="rect">
            <a:avLst/>
          </a:prstGeom>
          <a:noFill/>
        </p:spPr>
        <p:txBody>
          <a:bodyPr wrap="square">
            <a:spAutoFit/>
          </a:bodyPr>
          <a:lstStyle/>
          <a:p>
            <a:r>
              <a:rPr lang="zh-CN" altLang="en-US" sz="2000"/>
              <a:t>新媳妇</a:t>
            </a:r>
          </a:p>
        </p:txBody>
      </p:sp>
      <p:cxnSp>
        <p:nvCxnSpPr>
          <p:cNvPr id="20" name="直接连接符 19">
            <a:extLst>
              <a:ext uri="{FF2B5EF4-FFF2-40B4-BE49-F238E27FC236}">
                <a16:creationId xmlns:a16="http://schemas.microsoft.com/office/drawing/2014/main" xmlns="" id="{FB8265A5-738A-4C21-B4BA-C6AC98C23CCF}"/>
              </a:ext>
            </a:extLst>
          </p:cNvPr>
          <p:cNvCxnSpPr/>
          <p:nvPr/>
        </p:nvCxnSpPr>
        <p:spPr>
          <a:xfrm>
            <a:off x="1028700" y="3133725"/>
            <a:ext cx="1628775" cy="0"/>
          </a:xfrm>
          <a:prstGeom prst="line">
            <a:avLst/>
          </a:prstGeom>
          <a:ln>
            <a:solidFill>
              <a:srgbClr val="102219"/>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xmlns="" id="{FD107E1A-C686-4687-A725-24B32178AA85}"/>
              </a:ext>
            </a:extLst>
          </p:cNvPr>
          <p:cNvPicPr>
            <a:picLocks noChangeAspect="1"/>
          </p:cNvPicPr>
          <p:nvPr/>
        </p:nvPicPr>
        <p:blipFill>
          <a:blip r:embed="rId2"/>
          <a:stretch>
            <a:fillRect/>
          </a:stretch>
        </p:blipFill>
        <p:spPr>
          <a:xfrm>
            <a:off x="4065968" y="2007808"/>
            <a:ext cx="1469263" cy="1432684"/>
          </a:xfrm>
          <a:prstGeom prst="rect">
            <a:avLst/>
          </a:prstGeom>
        </p:spPr>
      </p:pic>
      <p:pic>
        <p:nvPicPr>
          <p:cNvPr id="13" name="图片 12">
            <a:extLst>
              <a:ext uri="{FF2B5EF4-FFF2-40B4-BE49-F238E27FC236}">
                <a16:creationId xmlns:a16="http://schemas.microsoft.com/office/drawing/2014/main" xmlns="" id="{0CFB8247-B779-42C5-A9E9-47A4889EE36D}"/>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3793119391"/>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 calcmode="lin" valueType="num">
                                      <p:cBhvr additive="base">
                                        <p:cTn id="2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 calcmode="lin" valueType="num">
                                      <p:cBhvr additive="base">
                                        <p:cTn id="3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2" grpId="0"/>
      <p:bldP spid="1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 name="矩形: 折角 22">
            <a:extLst>
              <a:ext uri="{FF2B5EF4-FFF2-40B4-BE49-F238E27FC236}">
                <a16:creationId xmlns:a16="http://schemas.microsoft.com/office/drawing/2014/main" xmlns="" id="{176C1491-4C9F-45FD-A66C-EA5576AD7819}"/>
              </a:ext>
            </a:extLst>
          </p:cNvPr>
          <p:cNvSpPr/>
          <p:nvPr/>
        </p:nvSpPr>
        <p:spPr>
          <a:xfrm>
            <a:off x="752475" y="1752600"/>
            <a:ext cx="10763250" cy="4486275"/>
          </a:xfrm>
          <a:prstGeom prst="foldedCorner">
            <a:avLst>
              <a:gd name="adj" fmla="val 10658"/>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AE50170-2AD9-476A-B7AA-2A636201B2D5}"/>
              </a:ext>
            </a:extLst>
          </p:cNvPr>
          <p:cNvSpPr>
            <a:spLocks noGrp="1"/>
          </p:cNvSpPr>
          <p:nvPr>
            <p:ph type="title"/>
          </p:nvPr>
        </p:nvSpPr>
        <p:spPr/>
        <p:txBody>
          <a:bodyPr/>
          <a:lstStyle/>
          <a:p>
            <a:r>
              <a:rPr lang="zh-CN" altLang="en-US"/>
              <a:t>研读文本</a:t>
            </a:r>
          </a:p>
        </p:txBody>
      </p:sp>
      <p:sp>
        <p:nvSpPr>
          <p:cNvPr id="3" name="内容占位符 2">
            <a:extLst>
              <a:ext uri="{FF2B5EF4-FFF2-40B4-BE49-F238E27FC236}">
                <a16:creationId xmlns:a16="http://schemas.microsoft.com/office/drawing/2014/main" xmlns="" id="{381D577C-6C3F-480D-8550-31367858383F}"/>
              </a:ext>
            </a:extLst>
          </p:cNvPr>
          <p:cNvSpPr>
            <a:spLocks noGrp="1"/>
          </p:cNvSpPr>
          <p:nvPr>
            <p:ph idx="1"/>
          </p:nvPr>
        </p:nvSpPr>
        <p:spPr>
          <a:xfrm>
            <a:off x="838200" y="1825625"/>
            <a:ext cx="4766945" cy="593725"/>
          </a:xfrm>
        </p:spPr>
        <p:txBody>
          <a:bodyPr>
            <a:normAutofit/>
          </a:bodyPr>
          <a:lstStyle/>
          <a:p>
            <a:r>
              <a:rPr lang="zh-CN" altLang="en-US" sz="2000"/>
              <a:t>你眼中的“百合花”是谁？</a:t>
            </a:r>
          </a:p>
        </p:txBody>
      </p:sp>
      <p:sp>
        <p:nvSpPr>
          <p:cNvPr id="6" name="文本框 5">
            <a:extLst>
              <a:ext uri="{FF2B5EF4-FFF2-40B4-BE49-F238E27FC236}">
                <a16:creationId xmlns:a16="http://schemas.microsoft.com/office/drawing/2014/main" xmlns="" id="{7E2724F7-482F-49B9-AF37-CEDF5247FDA0}"/>
              </a:ext>
            </a:extLst>
          </p:cNvPr>
          <p:cNvSpPr txBox="1"/>
          <p:nvPr/>
        </p:nvSpPr>
        <p:spPr>
          <a:xfrm>
            <a:off x="845344" y="1248846"/>
            <a:ext cx="6910386" cy="461665"/>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、标题“百合花”和人物之间的关系</a:t>
            </a:r>
            <a:endParaRPr lang="zh-CN" altLang="en-US" sz="2400"/>
          </a:p>
        </p:txBody>
      </p:sp>
      <p:sp>
        <p:nvSpPr>
          <p:cNvPr id="9" name="内容占位符 8">
            <a:extLst>
              <a:ext uri="{FF2B5EF4-FFF2-40B4-BE49-F238E27FC236}">
                <a16:creationId xmlns:a16="http://schemas.microsoft.com/office/drawing/2014/main" xmlns="" id="{8A7B2FDA-D98F-4A0E-B57A-21D3FE6DFDE6}"/>
              </a:ext>
            </a:extLst>
          </p:cNvPr>
          <p:cNvSpPr>
            <a:spLocks noGrp="1"/>
          </p:cNvSpPr>
          <p:nvPr>
            <p:ph idx="13"/>
          </p:nvPr>
        </p:nvSpPr>
        <p:spPr>
          <a:xfrm>
            <a:off x="6095999" y="1847850"/>
            <a:ext cx="5257801" cy="4351655"/>
          </a:xfrm>
        </p:spPr>
        <p:txBody>
          <a:bodyPr>
            <a:normAutofit fontScale="92500"/>
          </a:bodyPr>
          <a:lstStyle/>
          <a:p>
            <a:pPr>
              <a:spcBef>
                <a:spcPct val="0"/>
              </a:spcBef>
            </a:pPr>
            <a:r>
              <a:rPr lang="zh-CN" altLang="en-US" sz="1600" kern="0">
                <a:solidFill>
                  <a:srgbClr val="1E1E1E"/>
                </a:solidFill>
                <a:cs typeface="宋体" panose="02010600030101010101" pitchFamily="2" charset="-122"/>
              </a:rPr>
              <a:t> “数摸”这一动词更突出了小通讯员那种忸怩的神态，拘谨局促的心理。</a:t>
            </a:r>
          </a:p>
          <a:p>
            <a:pPr>
              <a:spcBef>
                <a:spcPct val="0"/>
              </a:spcBef>
            </a:pPr>
            <a:r>
              <a:rPr lang="zh-CN" altLang="en-US" sz="1600" kern="0">
                <a:solidFill>
                  <a:srgbClr val="1E1E1E"/>
                </a:solidFill>
                <a:cs typeface="宋体" panose="02010600030101010101" pitchFamily="2" charset="-122"/>
              </a:rPr>
              <a:t>但他又十分关心同志，走走停停也好，给我两个馍馍也好，作者十分形象逼真地刻画了一个腼腆、羞涩、局促而又质朴纯洁的小战士形象。</a:t>
            </a:r>
          </a:p>
          <a:p>
            <a:pPr>
              <a:spcBef>
                <a:spcPct val="0"/>
              </a:spcBef>
            </a:pPr>
            <a:r>
              <a:rPr lang="zh-CN" altLang="en-US" sz="1600" kern="0">
                <a:solidFill>
                  <a:srgbClr val="1E1E1E"/>
                </a:solidFill>
                <a:cs typeface="宋体" panose="02010600030101010101" pitchFamily="2" charset="-122"/>
              </a:rPr>
              <a:t>“借被”的情节中，更看出通讯员的憨，不善言辞。</a:t>
            </a:r>
          </a:p>
          <a:p>
            <a:pPr>
              <a:spcBef>
                <a:spcPct val="0"/>
              </a:spcBef>
            </a:pPr>
            <a:r>
              <a:rPr lang="zh-CN" altLang="en-US" sz="1600" kern="0">
                <a:solidFill>
                  <a:srgbClr val="1E1E1E"/>
                </a:solidFill>
                <a:cs typeface="宋体" panose="02010600030101010101" pitchFamily="2" charset="-122"/>
              </a:rPr>
              <a:t>更主要的是由于在革命队伍里受到党的教育和战斗生活的锻炼，他对革命事业无限忠诚，有着高度的阶级觉悟和革命责任感。当他意识到自己借东西的方式方法有问题，可能会给群众造成不良影响时，就马上松松爽爽地跟“我”前去解释。而借到被子以后，知道这是人家新婚时惟一的嫁妆，心里又立刻感到不安，又要把被子再送回去。</a:t>
            </a:r>
          </a:p>
          <a:p>
            <a:pPr>
              <a:spcBef>
                <a:spcPct val="0"/>
              </a:spcBef>
            </a:pPr>
            <a:r>
              <a:rPr lang="zh-CN" altLang="en-US" sz="1600" kern="0">
                <a:solidFill>
                  <a:srgbClr val="1E1E1E"/>
                </a:solidFill>
                <a:cs typeface="宋体" panose="02010600030101010101" pitchFamily="2" charset="-122"/>
              </a:rPr>
              <a:t>“牺牲</a:t>
            </a:r>
            <a:r>
              <a:rPr lang="en-US" altLang="zh-CN" sz="1600" kern="0">
                <a:solidFill>
                  <a:srgbClr val="1E1E1E"/>
                </a:solidFill>
                <a:cs typeface="宋体" panose="02010600030101010101" pitchFamily="2" charset="-122"/>
              </a:rPr>
              <a:t>/</a:t>
            </a:r>
            <a:r>
              <a:rPr lang="zh-CN" altLang="en-US" sz="1600" kern="0">
                <a:solidFill>
                  <a:srgbClr val="1E1E1E"/>
                </a:solidFill>
                <a:cs typeface="宋体" panose="02010600030101010101" pitchFamily="2" charset="-122"/>
              </a:rPr>
              <a:t>献被”的情节中，在取得总攻胜利的前夕，为了保护担架队员英勇捐躯。纯洁的通讯员，也是一朵百合花。</a:t>
            </a:r>
          </a:p>
        </p:txBody>
      </p:sp>
      <p:sp>
        <p:nvSpPr>
          <p:cNvPr id="11" name="文本框 10">
            <a:extLst>
              <a:ext uri="{FF2B5EF4-FFF2-40B4-BE49-F238E27FC236}">
                <a16:creationId xmlns:a16="http://schemas.microsoft.com/office/drawing/2014/main" xmlns="" id="{6E79A565-5E01-46F0-AAE7-3794C1985CFA}"/>
              </a:ext>
            </a:extLst>
          </p:cNvPr>
          <p:cNvSpPr txBox="1"/>
          <p:nvPr/>
        </p:nvSpPr>
        <p:spPr>
          <a:xfrm>
            <a:off x="883445" y="2353746"/>
            <a:ext cx="1745455" cy="400110"/>
          </a:xfrm>
          <a:prstGeom prst="rect">
            <a:avLst/>
          </a:prstGeom>
          <a:noFill/>
        </p:spPr>
        <p:txBody>
          <a:bodyPr wrap="square">
            <a:spAutoFit/>
          </a:bodyPr>
          <a:lstStyle/>
          <a:p>
            <a:r>
              <a:rPr lang="zh-CN" altLang="en-US" sz="2000">
                <a:latin typeface="微软雅黑" panose="020b0503020204020204" pitchFamily="34" charset="-122"/>
                <a:ea typeface="微软雅黑" panose="020b0503020204020204" pitchFamily="34" charset="-122"/>
              </a:rPr>
              <a:t>有同学会回答</a:t>
            </a:r>
          </a:p>
        </p:txBody>
      </p:sp>
      <p:sp>
        <p:nvSpPr>
          <p:cNvPr id="12" name="文本框 11">
            <a:extLst>
              <a:ext uri="{FF2B5EF4-FFF2-40B4-BE49-F238E27FC236}">
                <a16:creationId xmlns:a16="http://schemas.microsoft.com/office/drawing/2014/main" xmlns="" id="{1A4063D5-AE93-4406-A7A7-C29BC7EDB132}"/>
              </a:ext>
            </a:extLst>
          </p:cNvPr>
          <p:cNvSpPr txBox="1"/>
          <p:nvPr/>
        </p:nvSpPr>
        <p:spPr>
          <a:xfrm>
            <a:off x="873919" y="3572946"/>
            <a:ext cx="5088731" cy="2431050"/>
          </a:xfrm>
          <a:prstGeom prst="rect">
            <a:avLst/>
          </a:prstGeom>
          <a:noFill/>
        </p:spPr>
        <p:txBody>
          <a:bodyPr wrap="square">
            <a:spAutoFit/>
          </a:bodyPr>
          <a:lstStyle/>
          <a:p>
            <a:pPr algn="just">
              <a:lnSpc>
                <a:spcPct val="120000"/>
              </a:lnSpc>
            </a:pPr>
            <a:r>
              <a:rPr lang="zh-CN" altLang="en-US" sz="1600" kern="0">
                <a:solidFill>
                  <a:srgbClr val="1E1E1E"/>
                </a:solidFill>
                <a:latin typeface="微软雅黑" panose="020b0503020204020204" pitchFamily="34" charset="-122"/>
                <a:ea typeface="微软雅黑" panose="020b0503020204020204" pitchFamily="34" charset="-122"/>
                <a:cs typeface="宋体" panose="02010600030101010101" pitchFamily="2" charset="-122"/>
              </a:rPr>
              <a:t>一个极其可爱的普通战士。天真纯洁</a:t>
            </a:r>
            <a:r>
              <a:rPr lang="en-US" altLang="zh-CN" sz="1600" kern="0">
                <a:solidFill>
                  <a:srgbClr val="1E1E1E"/>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0">
                <a:solidFill>
                  <a:srgbClr val="1E1E1E"/>
                </a:solidFill>
                <a:latin typeface="微软雅黑" panose="020b0503020204020204" pitchFamily="34" charset="-122"/>
                <a:ea typeface="微软雅黑" panose="020b0503020204020204" pitchFamily="34" charset="-122"/>
                <a:cs typeface="宋体" panose="02010600030101010101" pitchFamily="2" charset="-122"/>
              </a:rPr>
              <a:t>充满朝气，对生活和自然无比热爱。即将发起总攻的时刻，还在枪筒上插上几根树枝和野菊花（细节描写，表现人物性格）。</a:t>
            </a:r>
          </a:p>
          <a:p>
            <a:pPr algn="just">
              <a:lnSpc>
                <a:spcPct val="120000"/>
              </a:lnSpc>
            </a:pPr>
            <a:r>
              <a:rPr lang="zh-CN" altLang="en-US" sz="1600" kern="0">
                <a:solidFill>
                  <a:srgbClr val="1E1E1E"/>
                </a:solidFill>
                <a:latin typeface="微软雅黑" panose="020b0503020204020204" pitchFamily="34" charset="-122"/>
                <a:ea typeface="微软雅黑" panose="020b0503020204020204" pitchFamily="34" charset="-122"/>
                <a:cs typeface="宋体" panose="02010600030101010101" pitchFamily="2" charset="-122"/>
              </a:rPr>
              <a:t>他憨厚朴实，拘谨腼腆，比如，“带路”情节中“张皇”“数摸”这两个动词的描写作用。</a:t>
            </a:r>
          </a:p>
          <a:p>
            <a:pPr algn="just">
              <a:lnSpc>
                <a:spcPct val="120000"/>
              </a:lnSpc>
            </a:pPr>
            <a:r>
              <a:rPr lang="zh-CN" altLang="en-US" sz="1600" kern="0">
                <a:solidFill>
                  <a:srgbClr val="1E1E1E"/>
                </a:solidFill>
                <a:latin typeface="微软雅黑" panose="020b0503020204020204" pitchFamily="34" charset="-122"/>
                <a:ea typeface="微软雅黑" panose="020b0503020204020204" pitchFamily="34" charset="-122"/>
                <a:cs typeface="宋体" panose="02010600030101010101" pitchFamily="2" charset="-122"/>
              </a:rPr>
              <a:t>“张皇”的意思是恐慌、慌张，但在这里却非贬义，这一神态描写，是在写“我”刚刚结识的小通讯员那种腼腆、羞涩、局促，表现他质朴，纯洁的心灵。</a:t>
            </a:r>
          </a:p>
        </p:txBody>
      </p:sp>
      <p:sp>
        <p:nvSpPr>
          <p:cNvPr id="16" name="文本框 15">
            <a:extLst>
              <a:ext uri="{FF2B5EF4-FFF2-40B4-BE49-F238E27FC236}">
                <a16:creationId xmlns:a16="http://schemas.microsoft.com/office/drawing/2014/main" xmlns="" id="{6F6F8695-E19D-42B3-A411-831A1A8E6017}"/>
              </a:ext>
            </a:extLst>
          </p:cNvPr>
          <p:cNvSpPr txBox="1"/>
          <p:nvPr/>
        </p:nvSpPr>
        <p:spPr>
          <a:xfrm>
            <a:off x="2807493" y="2915721"/>
            <a:ext cx="1050131" cy="400110"/>
          </a:xfrm>
          <a:prstGeom prst="rect">
            <a:avLst/>
          </a:prstGeom>
          <a:noFill/>
        </p:spPr>
        <p:txBody>
          <a:bodyPr wrap="square">
            <a:spAutoFit/>
          </a:bodyPr>
          <a:lstStyle/>
          <a:p>
            <a:r>
              <a:rPr lang="zh-CN" altLang="en-US" sz="2000"/>
              <a:t>通讯员</a:t>
            </a:r>
          </a:p>
        </p:txBody>
      </p:sp>
      <p:cxnSp>
        <p:nvCxnSpPr>
          <p:cNvPr id="20" name="直接连接符 19">
            <a:extLst>
              <a:ext uri="{FF2B5EF4-FFF2-40B4-BE49-F238E27FC236}">
                <a16:creationId xmlns:a16="http://schemas.microsoft.com/office/drawing/2014/main" xmlns="" id="{FB8265A5-738A-4C21-B4BA-C6AC98C23CCF}"/>
              </a:ext>
            </a:extLst>
          </p:cNvPr>
          <p:cNvCxnSpPr/>
          <p:nvPr/>
        </p:nvCxnSpPr>
        <p:spPr>
          <a:xfrm>
            <a:off x="1028700" y="3133725"/>
            <a:ext cx="1628775" cy="0"/>
          </a:xfrm>
          <a:prstGeom prst="line">
            <a:avLst/>
          </a:prstGeom>
          <a:ln>
            <a:solidFill>
              <a:srgbClr val="102219"/>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7AF5AE51-C590-46FE-B956-C8AAE3B631F3}"/>
              </a:ext>
            </a:extLst>
          </p:cNvPr>
          <p:cNvPicPr>
            <a:picLocks noChangeAspect="1"/>
          </p:cNvPicPr>
          <p:nvPr/>
        </p:nvPicPr>
        <p:blipFill>
          <a:blip r:embed="rId2"/>
          <a:stretch>
            <a:fillRect/>
          </a:stretch>
        </p:blipFill>
        <p:spPr>
          <a:xfrm>
            <a:off x="3986716" y="2020768"/>
            <a:ext cx="1560711" cy="1280271"/>
          </a:xfrm>
          <a:prstGeom prst="rect">
            <a:avLst/>
          </a:prstGeom>
        </p:spPr>
      </p:pic>
      <p:pic>
        <p:nvPicPr>
          <p:cNvPr id="13" name="图片 12">
            <a:extLst>
              <a:ext uri="{FF2B5EF4-FFF2-40B4-BE49-F238E27FC236}">
                <a16:creationId xmlns:a16="http://schemas.microsoft.com/office/drawing/2014/main" xmlns="" id="{BDEF644C-A36B-45EE-B397-5F583946DE55}"/>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2502182863"/>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additive="base">
                                        <p:cTn id="2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 calcmode="lin" valueType="num">
                                      <p:cBhvr additive="base">
                                        <p:cTn id="2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 calcmode="lin" valueType="num">
                                      <p:cBhvr additive="base">
                                        <p:cTn id="3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 calcmode="lin" valueType="num">
                                      <p:cBhvr additive="base">
                                        <p:cTn id="37"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xEl>
                                              <p:pRg st="4" end="4"/>
                                            </p:txEl>
                                          </p:spTgt>
                                        </p:tgtEl>
                                        <p:attrNameLst>
                                          <p:attrName>style.visibility</p:attrName>
                                        </p:attrNameLst>
                                      </p:cBhvr>
                                      <p:to>
                                        <p:strVal val="visible"/>
                                      </p:to>
                                    </p:set>
                                    <p:anim calcmode="lin" valueType="num">
                                      <p:cBhvr additive="base">
                                        <p:cTn id="4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2" grpId="0"/>
      <p:bldP spid="1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 name="矩形: 折角 22">
            <a:extLst>
              <a:ext uri="{FF2B5EF4-FFF2-40B4-BE49-F238E27FC236}">
                <a16:creationId xmlns:a16="http://schemas.microsoft.com/office/drawing/2014/main" xmlns="" id="{176C1491-4C9F-45FD-A66C-EA5576AD7819}"/>
              </a:ext>
            </a:extLst>
          </p:cNvPr>
          <p:cNvSpPr/>
          <p:nvPr/>
        </p:nvSpPr>
        <p:spPr>
          <a:xfrm>
            <a:off x="752475" y="1752600"/>
            <a:ext cx="10763250" cy="4486275"/>
          </a:xfrm>
          <a:prstGeom prst="foldedCorner">
            <a:avLst>
              <a:gd name="adj" fmla="val 10658"/>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AE50170-2AD9-476A-B7AA-2A636201B2D5}"/>
              </a:ext>
            </a:extLst>
          </p:cNvPr>
          <p:cNvSpPr>
            <a:spLocks noGrp="1"/>
          </p:cNvSpPr>
          <p:nvPr>
            <p:ph type="title"/>
          </p:nvPr>
        </p:nvSpPr>
        <p:spPr/>
        <p:txBody>
          <a:bodyPr/>
          <a:lstStyle/>
          <a:p>
            <a:r>
              <a:rPr lang="zh-CN" altLang="en-US"/>
              <a:t>研读文本</a:t>
            </a:r>
          </a:p>
        </p:txBody>
      </p:sp>
      <p:sp>
        <p:nvSpPr>
          <p:cNvPr id="6" name="文本框 5">
            <a:extLst>
              <a:ext uri="{FF2B5EF4-FFF2-40B4-BE49-F238E27FC236}">
                <a16:creationId xmlns:a16="http://schemas.microsoft.com/office/drawing/2014/main" xmlns="" id="{7E2724F7-482F-49B9-AF37-CEDF5247FDA0}"/>
              </a:ext>
            </a:extLst>
          </p:cNvPr>
          <p:cNvSpPr txBox="1"/>
          <p:nvPr/>
        </p:nvSpPr>
        <p:spPr>
          <a:xfrm>
            <a:off x="845344" y="1248846"/>
            <a:ext cx="6910386" cy="461665"/>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、标题“百合花”和人物之间的关系</a:t>
            </a:r>
            <a:endParaRPr lang="zh-CN" altLang="en-US" sz="2400"/>
          </a:p>
        </p:txBody>
      </p:sp>
      <p:sp>
        <p:nvSpPr>
          <p:cNvPr id="9" name="内容占位符 8">
            <a:extLst>
              <a:ext uri="{FF2B5EF4-FFF2-40B4-BE49-F238E27FC236}">
                <a16:creationId xmlns:a16="http://schemas.microsoft.com/office/drawing/2014/main" xmlns="" id="{8A7B2FDA-D98F-4A0E-B57A-21D3FE6DFDE6}"/>
              </a:ext>
            </a:extLst>
          </p:cNvPr>
          <p:cNvSpPr>
            <a:spLocks noGrp="1"/>
          </p:cNvSpPr>
          <p:nvPr>
            <p:ph idx="13"/>
          </p:nvPr>
        </p:nvSpPr>
        <p:spPr>
          <a:xfrm>
            <a:off x="6108191" y="1847850"/>
            <a:ext cx="5245609" cy="4351655"/>
          </a:xfrm>
        </p:spPr>
        <p:txBody>
          <a:bodyPr>
            <a:normAutofit/>
          </a:bodyPr>
          <a:lstStyle/>
          <a:p>
            <a:pPr>
              <a:spcBef>
                <a:spcPct val="0"/>
              </a:spcBef>
            </a:pPr>
            <a:r>
              <a:rPr lang="zh-CN" altLang="en-US" sz="1600" kern="0">
                <a:solidFill>
                  <a:srgbClr val="1E1E1E"/>
                </a:solidFill>
                <a:cs typeface="宋体" panose="02010600030101010101" pitchFamily="2" charset="-122"/>
              </a:rPr>
              <a:t>年轻的女文工团员，大战前夕，被派到前线包扎所帮忙。热情开朗，善于作群众工作。在与通讯员同行和借被子的过程中，对这个憨厚质朴的小同乡产生了一种比同志、比同乡更为亲切的感情。在包扎所帮助照顾伤员时，她心中还时不时想到通讯员，担心他在战场上会不会受伤，受了伤会不会被落下。</a:t>
            </a:r>
          </a:p>
          <a:p>
            <a:pPr>
              <a:spcBef>
                <a:spcPct val="0"/>
              </a:spcBef>
            </a:pPr>
            <a:r>
              <a:rPr lang="zh-CN" altLang="en-US" sz="1600" kern="0">
                <a:solidFill>
                  <a:srgbClr val="1E1E1E"/>
                </a:solidFill>
                <a:cs typeface="宋体" panose="02010600030101010101" pitchFamily="2" charset="-122"/>
              </a:rPr>
              <a:t>“我”带有类似手足之情，带着一种女同志特有的母性，来看待他，牵挂他</a:t>
            </a:r>
            <a:r>
              <a:rPr lang="en-US" altLang="zh-CN" sz="1600" kern="0">
                <a:solidFill>
                  <a:srgbClr val="1E1E1E"/>
                </a:solidFill>
                <a:cs typeface="宋体" panose="02010600030101010101" pitchFamily="2" charset="-122"/>
              </a:rPr>
              <a:t>,</a:t>
            </a:r>
            <a:r>
              <a:rPr lang="zh-CN" altLang="en-US" sz="1600" kern="0">
                <a:solidFill>
                  <a:srgbClr val="1E1E1E"/>
                </a:solidFill>
                <a:cs typeface="宋体" panose="02010600030101010101" pitchFamily="2" charset="-122"/>
              </a:rPr>
              <a:t>这是一种复杂微妙得无以言表的美好情感。</a:t>
            </a:r>
            <a:endParaRPr lang="en-US" altLang="zh-CN" sz="1600" kern="0">
              <a:solidFill>
                <a:srgbClr val="1E1E1E"/>
              </a:solidFill>
              <a:cs typeface="宋体" panose="02010600030101010101" pitchFamily="2" charset="-122"/>
            </a:endParaRPr>
          </a:p>
          <a:p>
            <a:pPr>
              <a:spcBef>
                <a:spcPct val="0"/>
              </a:spcBef>
            </a:pPr>
            <a:r>
              <a:rPr lang="zh-CN" altLang="en-US" sz="1600" kern="0">
                <a:solidFill>
                  <a:srgbClr val="1E1E1E"/>
                </a:solidFill>
                <a:cs typeface="宋体" panose="02010600030101010101" pitchFamily="2" charset="-122"/>
              </a:rPr>
              <a:t>我作为一名“微妙的”女性，也拥有百合花般的美丽。</a:t>
            </a:r>
          </a:p>
        </p:txBody>
      </p:sp>
      <p:sp>
        <p:nvSpPr>
          <p:cNvPr id="11" name="文本框 10">
            <a:extLst>
              <a:ext uri="{FF2B5EF4-FFF2-40B4-BE49-F238E27FC236}">
                <a16:creationId xmlns:a16="http://schemas.microsoft.com/office/drawing/2014/main" xmlns="" id="{6E79A565-5E01-46F0-AAE7-3794C1985CFA}"/>
              </a:ext>
            </a:extLst>
          </p:cNvPr>
          <p:cNvSpPr txBox="1"/>
          <p:nvPr/>
        </p:nvSpPr>
        <p:spPr>
          <a:xfrm>
            <a:off x="883445" y="2353746"/>
            <a:ext cx="1745455" cy="400110"/>
          </a:xfrm>
          <a:prstGeom prst="rect">
            <a:avLst/>
          </a:prstGeom>
          <a:noFill/>
        </p:spPr>
        <p:txBody>
          <a:bodyPr wrap="square">
            <a:spAutoFit/>
          </a:bodyPr>
          <a:lstStyle/>
          <a:p>
            <a:r>
              <a:rPr lang="zh-CN" altLang="en-US" sz="2000">
                <a:latin typeface="微软雅黑" panose="020b0503020204020204" pitchFamily="34" charset="-122"/>
                <a:ea typeface="微软雅黑" panose="020b0503020204020204" pitchFamily="34" charset="-122"/>
              </a:rPr>
              <a:t>有同学会回答</a:t>
            </a:r>
          </a:p>
        </p:txBody>
      </p:sp>
      <p:sp>
        <p:nvSpPr>
          <p:cNvPr id="16" name="文本框 15">
            <a:extLst>
              <a:ext uri="{FF2B5EF4-FFF2-40B4-BE49-F238E27FC236}">
                <a16:creationId xmlns:a16="http://schemas.microsoft.com/office/drawing/2014/main" xmlns="" id="{6F6F8695-E19D-42B3-A411-831A1A8E6017}"/>
              </a:ext>
            </a:extLst>
          </p:cNvPr>
          <p:cNvSpPr txBox="1"/>
          <p:nvPr/>
        </p:nvSpPr>
        <p:spPr>
          <a:xfrm>
            <a:off x="2807493" y="2915721"/>
            <a:ext cx="1050131" cy="400110"/>
          </a:xfrm>
          <a:prstGeom prst="rect">
            <a:avLst/>
          </a:prstGeom>
          <a:noFill/>
        </p:spPr>
        <p:txBody>
          <a:bodyPr wrap="square">
            <a:spAutoFit/>
          </a:bodyPr>
          <a:lstStyle/>
          <a:p>
            <a:r>
              <a:rPr lang="zh-CN" altLang="en-US" sz="2000"/>
              <a:t>“我”</a:t>
            </a:r>
          </a:p>
        </p:txBody>
      </p:sp>
      <p:cxnSp>
        <p:nvCxnSpPr>
          <p:cNvPr id="20" name="直接连接符 19">
            <a:extLst>
              <a:ext uri="{FF2B5EF4-FFF2-40B4-BE49-F238E27FC236}">
                <a16:creationId xmlns:a16="http://schemas.microsoft.com/office/drawing/2014/main" xmlns="" id="{FB8265A5-738A-4C21-B4BA-C6AC98C23CCF}"/>
              </a:ext>
            </a:extLst>
          </p:cNvPr>
          <p:cNvCxnSpPr/>
          <p:nvPr/>
        </p:nvCxnSpPr>
        <p:spPr>
          <a:xfrm>
            <a:off x="1028700" y="3133725"/>
            <a:ext cx="1628775" cy="0"/>
          </a:xfrm>
          <a:prstGeom prst="line">
            <a:avLst/>
          </a:prstGeom>
          <a:ln>
            <a:solidFill>
              <a:srgbClr val="102219"/>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1F9EB190-63C5-4AF7-8CE3-D7B61985A71D}"/>
              </a:ext>
            </a:extLst>
          </p:cNvPr>
          <p:cNvPicPr>
            <a:picLocks noChangeAspect="1"/>
          </p:cNvPicPr>
          <p:nvPr/>
        </p:nvPicPr>
        <p:blipFill>
          <a:blip r:embed="rId2"/>
          <a:stretch>
            <a:fillRect/>
          </a:stretch>
        </p:blipFill>
        <p:spPr>
          <a:xfrm>
            <a:off x="2051820" y="3413760"/>
            <a:ext cx="2496920" cy="2535935"/>
          </a:xfrm>
          <a:prstGeom prst="rect">
            <a:avLst/>
          </a:prstGeom>
        </p:spPr>
      </p:pic>
      <p:sp>
        <p:nvSpPr>
          <p:cNvPr id="14" name="文本框 13">
            <a:extLst>
              <a:ext uri="{FF2B5EF4-FFF2-40B4-BE49-F238E27FC236}">
                <a16:creationId xmlns:a16="http://schemas.microsoft.com/office/drawing/2014/main" xmlns="" id="{E18098B7-867A-49AC-90FF-0345CD388A3A}"/>
              </a:ext>
            </a:extLst>
          </p:cNvPr>
          <p:cNvSpPr txBox="1"/>
          <p:nvPr/>
        </p:nvSpPr>
        <p:spPr>
          <a:xfrm>
            <a:off x="893064" y="1900166"/>
            <a:ext cx="6906768" cy="400110"/>
          </a:xfrm>
          <a:prstGeom prst="rect">
            <a:avLst/>
          </a:prstGeom>
          <a:noFill/>
        </p:spPr>
        <p:txBody>
          <a:bodyPr wrap="square">
            <a:spAutoFit/>
          </a:bodyPr>
          <a:lstStyle/>
          <a:p>
            <a:r>
              <a:rPr lang="zh-CN" altLang="en-US" sz="2000">
                <a:latin typeface="微软雅黑" panose="020b0503020204020204" pitchFamily="34" charset="-122"/>
                <a:ea typeface="微软雅黑" panose="020b0503020204020204" pitchFamily="34" charset="-122"/>
              </a:rPr>
              <a:t>你眼中的“百合花”是谁？</a:t>
            </a:r>
          </a:p>
        </p:txBody>
      </p:sp>
      <p:pic>
        <p:nvPicPr>
          <p:cNvPr id="17" name="图片 16">
            <a:extLst>
              <a:ext uri="{FF2B5EF4-FFF2-40B4-BE49-F238E27FC236}">
                <a16:creationId xmlns:a16="http://schemas.microsoft.com/office/drawing/2014/main" xmlns="" id="{73B1943E-7D37-4FAA-87CE-C104745D655A}"/>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1136727341"/>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 calcmode="lin" valueType="num">
                                      <p:cBhvr additive="base">
                                        <p:cTn id="2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 calcmode="lin" valueType="num">
                                      <p:cBhvr additive="base">
                                        <p:cTn id="2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折角 15">
            <a:extLst>
              <a:ext uri="{FF2B5EF4-FFF2-40B4-BE49-F238E27FC236}">
                <a16:creationId xmlns:a16="http://schemas.microsoft.com/office/drawing/2014/main" xmlns="" id="{45ED20F9-D0B0-4CEE-9E29-5F460ED0A52A}"/>
              </a:ext>
            </a:extLst>
          </p:cNvPr>
          <p:cNvSpPr/>
          <p:nvPr/>
        </p:nvSpPr>
        <p:spPr>
          <a:xfrm>
            <a:off x="752474" y="1825752"/>
            <a:ext cx="10964037" cy="4486275"/>
          </a:xfrm>
          <a:prstGeom prst="foldedCorner">
            <a:avLst>
              <a:gd name="adj" fmla="val 10658"/>
            </a:avLst>
          </a:prstGeom>
          <a:solidFill>
            <a:srgbClr val="C0D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9F7872A4-7CCE-4710-B6CB-9B6C1B74C077}"/>
              </a:ext>
            </a:extLst>
          </p:cNvPr>
          <p:cNvSpPr>
            <a:spLocks noGrp="1"/>
          </p:cNvSpPr>
          <p:nvPr>
            <p:ph type="title"/>
          </p:nvPr>
        </p:nvSpPr>
        <p:spPr/>
        <p:txBody>
          <a:bodyPr/>
          <a:lstStyle/>
          <a:p>
            <a:r>
              <a:rPr lang="zh-CN" altLang="en-US"/>
              <a:t>研读文本</a:t>
            </a:r>
          </a:p>
        </p:txBody>
      </p:sp>
      <p:sp>
        <p:nvSpPr>
          <p:cNvPr id="3" name="内容占位符 2">
            <a:extLst>
              <a:ext uri="{FF2B5EF4-FFF2-40B4-BE49-F238E27FC236}">
                <a16:creationId xmlns:a16="http://schemas.microsoft.com/office/drawing/2014/main" xmlns="" id="{723397C1-F741-49F6-A9CF-6C8E8E0B75C5}"/>
              </a:ext>
            </a:extLst>
          </p:cNvPr>
          <p:cNvSpPr>
            <a:spLocks noGrp="1"/>
          </p:cNvSpPr>
          <p:nvPr>
            <p:ph idx="1"/>
          </p:nvPr>
        </p:nvSpPr>
        <p:spPr>
          <a:xfrm>
            <a:off x="838200" y="1984121"/>
            <a:ext cx="5095875" cy="1746631"/>
          </a:xfrm>
        </p:spPr>
        <p:txBody>
          <a:bodyPr>
            <a:normAutofit/>
          </a:bodyPr>
          <a:lstStyle/>
          <a:p>
            <a:pPr algn="just">
              <a:lnSpc>
                <a:spcPct val="120000"/>
              </a:lnSpc>
            </a:pPr>
            <a:r>
              <a:rPr lang="zh-CN" altLang="en-US" sz="2000" kern="100">
                <a:solidFill>
                  <a:schemeClr val="tx1">
                    <a:lumMod val="75000"/>
                    <a:lumOff val="2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在月光下，我看见她眼里晶莹发亮，我也看见那条枣红底色上洒满白色百合花的被子，这象征纯洁与感情的花，盖上了这位平常的、拖毛竹的青年人的脸。</a:t>
            </a:r>
            <a:endParaRPr lang="zh-CN" altLang="en-US" sz="2000">
              <a:solidFill>
                <a:schemeClr val="tx1">
                  <a:lumMod val="75000"/>
                  <a:lumOff val="25000"/>
                </a:schemeClr>
              </a:solidFill>
            </a:endParaRPr>
          </a:p>
        </p:txBody>
      </p:sp>
      <p:sp>
        <p:nvSpPr>
          <p:cNvPr id="7" name="文本框 6">
            <a:extLst>
              <a:ext uri="{FF2B5EF4-FFF2-40B4-BE49-F238E27FC236}">
                <a16:creationId xmlns:a16="http://schemas.microsoft.com/office/drawing/2014/main" xmlns="" id="{BAC2047B-03F0-4E76-83A7-8B507CABFF7D}"/>
              </a:ext>
            </a:extLst>
          </p:cNvPr>
          <p:cNvSpPr txBox="1"/>
          <p:nvPr/>
        </p:nvSpPr>
        <p:spPr>
          <a:xfrm>
            <a:off x="826294" y="1344096"/>
            <a:ext cx="6910386" cy="830997"/>
          </a:xfrm>
          <a:prstGeom prst="rect">
            <a:avLst/>
          </a:prstGeom>
          <a:noFill/>
        </p:spPr>
        <p:txBody>
          <a:bodyPr wrap="square">
            <a:spAutoFit/>
          </a:bodyPr>
          <a:lstStyle/>
          <a:p>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、标题“百合花”和环境之间的关系。</a:t>
            </a:r>
          </a:p>
          <a:p>
            <a:endParaRPr lang="zh-CN" altLang="en-US" sz="2400"/>
          </a:p>
        </p:txBody>
      </p:sp>
      <p:sp>
        <p:nvSpPr>
          <p:cNvPr id="9" name="文本框 8">
            <a:extLst>
              <a:ext uri="{FF2B5EF4-FFF2-40B4-BE49-F238E27FC236}">
                <a16:creationId xmlns:a16="http://schemas.microsoft.com/office/drawing/2014/main" xmlns="" id="{E4FB38D9-19EF-4963-867D-AB37B797370D}"/>
              </a:ext>
            </a:extLst>
          </p:cNvPr>
          <p:cNvSpPr txBox="1"/>
          <p:nvPr/>
        </p:nvSpPr>
        <p:spPr>
          <a:xfrm>
            <a:off x="802005" y="3982974"/>
            <a:ext cx="5123307" cy="1066639"/>
          </a:xfrm>
          <a:prstGeom prst="rect">
            <a:avLst/>
          </a:prstGeom>
          <a:noFill/>
        </p:spPr>
        <p:txBody>
          <a:bodyPr wrap="square" rtlCol="0">
            <a:spAutoFit/>
          </a:bodyPr>
          <a:lstStyle/>
          <a:p>
            <a:pPr algn="just">
              <a:lnSpc>
                <a:spcPct val="120000"/>
              </a:lnSpc>
            </a:pPr>
            <a:r>
              <a:rPr lang="zh-CN" altLang="en-US" sz="1800">
                <a:latin typeface="微软雅黑" panose="020b0503020204020204" pitchFamily="34" charset="-122"/>
                <a:ea typeface="微软雅黑" panose="020b0503020204020204" pitchFamily="34" charset="-122"/>
              </a:rPr>
              <a:t>这里的白色百合花被子，不仅仅是一件物品，更是融合在月光中，成了通讯员离开人世的环境描写，起到了渲染悲伤气氛、升华文章中心的作用</a:t>
            </a:r>
            <a:endParaRPr lang="zh-CN" altLang="en-US"/>
          </a:p>
        </p:txBody>
      </p:sp>
      <p:pic>
        <p:nvPicPr>
          <p:cNvPr id="8" name="图片 7">
            <a:extLst>
              <a:ext uri="{FF2B5EF4-FFF2-40B4-BE49-F238E27FC236}">
                <a16:creationId xmlns:a16="http://schemas.microsoft.com/office/drawing/2014/main" xmlns="" id="{164E56B4-14D6-4958-9B91-A27E75997E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2303" y="2032032"/>
            <a:ext cx="5250919" cy="3618960"/>
          </a:xfrm>
          <a:prstGeom prst="rect">
            <a:avLst/>
          </a:prstGeom>
        </p:spPr>
      </p:pic>
      <p:pic>
        <p:nvPicPr>
          <p:cNvPr id="17" name="图片 16">
            <a:extLst>
              <a:ext uri="{FF2B5EF4-FFF2-40B4-BE49-F238E27FC236}">
                <a16:creationId xmlns:a16="http://schemas.microsoft.com/office/drawing/2014/main" xmlns="" id="{C24119FC-AA7D-44C3-84F0-6060783DE9F8}"/>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1880071076"/>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D48BE7-7F00-4D25-9D0B-A0D509B759BE}"/>
              </a:ext>
            </a:extLst>
          </p:cNvPr>
          <p:cNvSpPr>
            <a:spLocks noGrp="1"/>
          </p:cNvSpPr>
          <p:nvPr>
            <p:ph type="title"/>
          </p:nvPr>
        </p:nvSpPr>
        <p:spPr/>
        <p:txBody>
          <a:bodyPr/>
          <a:lstStyle/>
          <a:p>
            <a:r>
              <a:rPr lang="zh-CN" altLang="en-US"/>
              <a:t>小说主旨</a:t>
            </a:r>
          </a:p>
        </p:txBody>
      </p:sp>
      <p:sp>
        <p:nvSpPr>
          <p:cNvPr id="3" name="内容占位符 2">
            <a:extLst>
              <a:ext uri="{FF2B5EF4-FFF2-40B4-BE49-F238E27FC236}">
                <a16:creationId xmlns:a16="http://schemas.microsoft.com/office/drawing/2014/main" xmlns="" id="{B49B949F-84D9-445C-A517-88BE0388023B}"/>
              </a:ext>
            </a:extLst>
          </p:cNvPr>
          <p:cNvSpPr>
            <a:spLocks noGrp="1"/>
          </p:cNvSpPr>
          <p:nvPr>
            <p:ph idx="1"/>
          </p:nvPr>
        </p:nvSpPr>
        <p:spPr>
          <a:xfrm>
            <a:off x="838200" y="1825625"/>
            <a:ext cx="10244328" cy="4351655"/>
          </a:xfrm>
        </p:spPr>
        <p:txBody>
          <a:bodyPr/>
          <a:lstStyle/>
          <a:p>
            <a:pPr>
              <a:lnSpc>
                <a:spcPct val="150000"/>
              </a:lnSpc>
              <a:spcBef>
                <a:spcPct val="0"/>
              </a:spcBef>
            </a:pPr>
            <a:r>
              <a:rPr lang="zh-CN" altLang="en-US"/>
              <a:t> 小说撷取了革命战争时期人民斗争生活中的一朵小小的浪花，刻画了有着百合花一样纯洁美好高尚慊的小通讯员和新媳妇的形象，表现了纯洁深厚的军民之情和战友之情，传达了高尚的人情美和人性美。</a:t>
            </a:r>
          </a:p>
          <a:p>
            <a:pPr>
              <a:spcBef>
                <a:spcPct val="0"/>
              </a:spcBef>
            </a:pPr>
            <a:endParaRPr lang="zh-CN" altLang="en-US"/>
          </a:p>
        </p:txBody>
      </p:sp>
      <p:pic>
        <p:nvPicPr>
          <p:cNvPr id="6" name="图片 5">
            <a:extLst>
              <a:ext uri="{FF2B5EF4-FFF2-40B4-BE49-F238E27FC236}">
                <a16:creationId xmlns:a16="http://schemas.microsoft.com/office/drawing/2014/main" xmlns="" id="{175264B3-4B06-416A-8025-F94AF499FE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7207" y="2913888"/>
            <a:ext cx="6468593" cy="4721522"/>
          </a:xfrm>
          <a:prstGeom prst="rect">
            <a:avLst/>
          </a:prstGeom>
        </p:spPr>
      </p:pic>
      <p:pic>
        <p:nvPicPr>
          <p:cNvPr id="10" name="图片 9">
            <a:extLst>
              <a:ext uri="{FF2B5EF4-FFF2-40B4-BE49-F238E27FC236}">
                <a16:creationId xmlns:a16="http://schemas.microsoft.com/office/drawing/2014/main" xmlns="" id="{85CAD85D-5DF1-4BC4-A049-8DDD18C8AC04}"/>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2297956236"/>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D48BE7-7F00-4D25-9D0B-A0D509B759BE}"/>
              </a:ext>
            </a:extLst>
          </p:cNvPr>
          <p:cNvSpPr>
            <a:spLocks noGrp="1"/>
          </p:cNvSpPr>
          <p:nvPr>
            <p:ph type="title"/>
          </p:nvPr>
        </p:nvSpPr>
        <p:spPr/>
        <p:txBody>
          <a:bodyPr/>
          <a:lstStyle/>
          <a:p>
            <a:r>
              <a:rPr lang="zh-CN" altLang="en-US"/>
              <a:t>描写艺术</a:t>
            </a:r>
          </a:p>
        </p:txBody>
      </p:sp>
      <p:sp>
        <p:nvSpPr>
          <p:cNvPr id="3" name="内容占位符 2">
            <a:extLst>
              <a:ext uri="{FF2B5EF4-FFF2-40B4-BE49-F238E27FC236}">
                <a16:creationId xmlns:a16="http://schemas.microsoft.com/office/drawing/2014/main" xmlns="" id="{B49B949F-84D9-445C-A517-88BE0388023B}"/>
              </a:ext>
            </a:extLst>
          </p:cNvPr>
          <p:cNvSpPr>
            <a:spLocks noGrp="1"/>
          </p:cNvSpPr>
          <p:nvPr>
            <p:ph idx="1"/>
          </p:nvPr>
        </p:nvSpPr>
        <p:spPr>
          <a:xfrm>
            <a:off x="838200" y="1825625"/>
            <a:ext cx="10244328" cy="685927"/>
          </a:xfrm>
        </p:spPr>
        <p:txBody>
          <a:bodyPr/>
          <a:lstStyle/>
          <a:p>
            <a:pPr>
              <a:lnSpc>
                <a:spcPct val="150000"/>
              </a:lnSpc>
              <a:spcBef>
                <a:spcPct val="0"/>
              </a:spcBef>
            </a:pPr>
            <a:r>
              <a:rPr lang="en-US" altLang="zh-CN"/>
              <a:t>《</a:t>
            </a:r>
            <a:r>
              <a:rPr lang="zh-CN" altLang="en-US"/>
              <a:t>百合花</a:t>
            </a:r>
            <a:r>
              <a:rPr lang="en-US" altLang="zh-CN"/>
              <a:t>》</a:t>
            </a:r>
            <a:r>
              <a:rPr lang="zh-CN" altLang="en-US"/>
              <a:t>中的景物描写有什么作用？</a:t>
            </a:r>
          </a:p>
        </p:txBody>
      </p:sp>
      <p:sp>
        <p:nvSpPr>
          <p:cNvPr id="5" name="文本框 4">
            <a:extLst>
              <a:ext uri="{FF2B5EF4-FFF2-40B4-BE49-F238E27FC236}">
                <a16:creationId xmlns:a16="http://schemas.microsoft.com/office/drawing/2014/main" xmlns="" id="{B37CCF8E-57B1-48ED-944F-1A4FE6AD720A}"/>
              </a:ext>
            </a:extLst>
          </p:cNvPr>
          <p:cNvSpPr txBox="1"/>
          <p:nvPr/>
        </p:nvSpPr>
        <p:spPr>
          <a:xfrm>
            <a:off x="1014984" y="2475637"/>
            <a:ext cx="9372600" cy="3385029"/>
          </a:xfrm>
          <a:prstGeom prst="rect">
            <a:avLst/>
          </a:prstGeom>
          <a:noFill/>
        </p:spPr>
        <p:txBody>
          <a:bodyPr wrap="square">
            <a:spAutoFit/>
          </a:bodyPr>
          <a:lstStyle/>
          <a:p>
            <a:pPr algn="just">
              <a:lnSpc>
                <a:spcPct val="120000"/>
              </a:lnSpc>
            </a:pPr>
            <a:r>
              <a:rPr lang="zh-CN" altLang="en-US" sz="2000">
                <a:latin typeface="微软雅黑" panose="020b0503020204020204" pitchFamily="34" charset="-122"/>
                <a:ea typeface="微软雅黑" panose="020b0503020204020204" pitchFamily="34" charset="-122"/>
              </a:rPr>
              <a:t>明确：小说中的景物描写，起着刻画主题的作用。</a:t>
            </a:r>
            <a:endParaRPr lang="en-US" altLang="zh-CN" sz="2000">
              <a:latin typeface="微软雅黑" panose="020b0503020204020204" pitchFamily="34" charset="-122"/>
              <a:ea typeface="微软雅黑" panose="020b0503020204020204" pitchFamily="34" charset="-122"/>
            </a:endParaRPr>
          </a:p>
          <a:p>
            <a:pPr algn="just">
              <a:lnSpc>
                <a:spcPct val="120000"/>
              </a:lnSpc>
            </a:pPr>
            <a:r>
              <a:rPr lang="zh-CN" altLang="en-US" sz="2000">
                <a:latin typeface="微软雅黑" panose="020b0503020204020204" pitchFamily="34" charset="-122"/>
                <a:ea typeface="微软雅黑" panose="020b0503020204020204" pitchFamily="34" charset="-122"/>
              </a:rPr>
              <a:t>比如“早上下过一阵小雨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空气里也带有一股新鲜温润的香味”。这一景物描写有色有味，展现在我们面前的是一派生机勃勃的和平景象。</a:t>
            </a:r>
            <a:endParaRPr lang="en-US" altLang="zh-CN" sz="2000">
              <a:latin typeface="微软雅黑" panose="020b0503020204020204" pitchFamily="34" charset="-122"/>
              <a:ea typeface="微软雅黑" panose="020b0503020204020204" pitchFamily="34" charset="-122"/>
            </a:endParaRPr>
          </a:p>
          <a:p>
            <a:pPr algn="just">
              <a:lnSpc>
                <a:spcPct val="120000"/>
              </a:lnSpc>
            </a:pPr>
            <a:r>
              <a:rPr lang="zh-CN" altLang="en-US" sz="2000">
                <a:latin typeface="微软雅黑" panose="020b0503020204020204" pitchFamily="34" charset="-122"/>
                <a:ea typeface="微软雅黑" panose="020b0503020204020204" pitchFamily="34" charset="-122"/>
              </a:rPr>
              <a:t>在一次残酷的战斗之前，我所看到的却是这样的景象，这就巧妙地烘托了人物的心情：“我”一个革命战士，不仅临危不惧，而且洋溢着乐观主义精神。</a:t>
            </a:r>
            <a:endParaRPr lang="en-US" altLang="zh-CN" sz="2000">
              <a:latin typeface="微软雅黑" panose="020b0503020204020204" pitchFamily="34" charset="-122"/>
              <a:ea typeface="微软雅黑" panose="020b0503020204020204" pitchFamily="34" charset="-122"/>
            </a:endParaRPr>
          </a:p>
          <a:p>
            <a:pPr algn="just">
              <a:lnSpc>
                <a:spcPct val="120000"/>
              </a:lnSpc>
            </a:pPr>
            <a:r>
              <a:rPr lang="zh-CN" altLang="en-US" sz="2000">
                <a:latin typeface="微软雅黑" panose="020b0503020204020204" pitchFamily="34" charset="-122"/>
                <a:ea typeface="微软雅黑" panose="020b0503020204020204" pitchFamily="34" charset="-122"/>
              </a:rPr>
              <a:t>还有天黑了，天边涌现一轮满月</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那一轮皎洁的月亮，我也憎恶起来了。这一景物描写对发展故事情节，烘托人物心情，起着重要作用。由于整个战场被皎洁的月光朗照着，所以战斗才会那样激烈，那样残酷，付出的代价才会那样大，通讯员就是在白夜的攻击中壮烈牺牲的。</a:t>
            </a:r>
          </a:p>
        </p:txBody>
      </p:sp>
      <p:pic>
        <p:nvPicPr>
          <p:cNvPr id="6" name="图片 5">
            <a:extLst>
              <a:ext uri="{FF2B5EF4-FFF2-40B4-BE49-F238E27FC236}">
                <a16:creationId xmlns:a16="http://schemas.microsoft.com/office/drawing/2014/main" xmlns="" id="{9D62F301-0D8C-4AB6-BAEC-B8B72632DE2D}"/>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2660165114"/>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D48BE7-7F00-4D25-9D0B-A0D509B759BE}"/>
              </a:ext>
            </a:extLst>
          </p:cNvPr>
          <p:cNvSpPr>
            <a:spLocks noGrp="1"/>
          </p:cNvSpPr>
          <p:nvPr>
            <p:ph type="title"/>
          </p:nvPr>
        </p:nvSpPr>
        <p:spPr/>
        <p:txBody>
          <a:bodyPr/>
          <a:lstStyle/>
          <a:p>
            <a:r>
              <a:rPr lang="zh-CN" altLang="en-US"/>
              <a:t>描写艺术</a:t>
            </a:r>
          </a:p>
        </p:txBody>
      </p:sp>
      <p:sp>
        <p:nvSpPr>
          <p:cNvPr id="3" name="内容占位符 2">
            <a:extLst>
              <a:ext uri="{FF2B5EF4-FFF2-40B4-BE49-F238E27FC236}">
                <a16:creationId xmlns:a16="http://schemas.microsoft.com/office/drawing/2014/main" xmlns="" id="{B49B949F-84D9-445C-A517-88BE0388023B}"/>
              </a:ext>
            </a:extLst>
          </p:cNvPr>
          <p:cNvSpPr>
            <a:spLocks noGrp="1"/>
          </p:cNvSpPr>
          <p:nvPr>
            <p:ph idx="1"/>
          </p:nvPr>
        </p:nvSpPr>
        <p:spPr>
          <a:xfrm>
            <a:off x="838200" y="1825625"/>
            <a:ext cx="10244328" cy="832231"/>
          </a:xfrm>
        </p:spPr>
        <p:txBody>
          <a:bodyPr>
            <a:noAutofit/>
          </a:bodyPr>
          <a:lstStyle/>
          <a:p>
            <a:pPr>
              <a:lnSpc>
                <a:spcPct val="150000"/>
              </a:lnSpc>
              <a:spcBef>
                <a:spcPct val="0"/>
              </a:spcBef>
            </a:pPr>
            <a:r>
              <a:rPr lang="en-US" altLang="zh-CN" sz="2000"/>
              <a:t>《</a:t>
            </a:r>
            <a:r>
              <a:rPr lang="zh-CN" altLang="en-US" sz="2000"/>
              <a:t>百合花</a:t>
            </a:r>
            <a:r>
              <a:rPr lang="en-US" altLang="zh-CN" sz="2000"/>
              <a:t>》</a:t>
            </a:r>
            <a:r>
              <a:rPr lang="zh-CN" altLang="en-US" sz="2000"/>
              <a:t>中几次写到通讯员衣服上的破洞，说说它对展开故事情节、表现人物性格有什么作用。</a:t>
            </a:r>
          </a:p>
        </p:txBody>
      </p:sp>
      <p:sp>
        <p:nvSpPr>
          <p:cNvPr id="5" name="文本框 4">
            <a:extLst>
              <a:ext uri="{FF2B5EF4-FFF2-40B4-BE49-F238E27FC236}">
                <a16:creationId xmlns:a16="http://schemas.microsoft.com/office/drawing/2014/main" xmlns="" id="{B37CCF8E-57B1-48ED-944F-1A4FE6AD720A}"/>
              </a:ext>
            </a:extLst>
          </p:cNvPr>
          <p:cNvSpPr txBox="1"/>
          <p:nvPr/>
        </p:nvSpPr>
        <p:spPr>
          <a:xfrm>
            <a:off x="917448" y="2780437"/>
            <a:ext cx="9994392" cy="3385029"/>
          </a:xfrm>
          <a:prstGeom prst="rect">
            <a:avLst/>
          </a:prstGeom>
          <a:noFill/>
        </p:spPr>
        <p:txBody>
          <a:bodyPr wrap="square">
            <a:spAutoFit/>
          </a:bodyPr>
          <a:lstStyle/>
          <a:p>
            <a:pPr algn="just">
              <a:lnSpc>
                <a:spcPct val="120000"/>
              </a:lnSpc>
            </a:pPr>
            <a:r>
              <a:rPr lang="zh-CN" altLang="en-US" sz="2000">
                <a:latin typeface="微软雅黑" panose="020b0503020204020204" pitchFamily="34" charset="-122"/>
                <a:ea typeface="微软雅黑" panose="020b0503020204020204" pitchFamily="34" charset="-122"/>
              </a:rPr>
              <a:t>明确：课文中先后四次写到通讯员衣服上的破洞，这些细节描写，对展开故事情节、表现人物性格有着特殊的作用。</a:t>
            </a:r>
            <a:endParaRPr lang="en-US" altLang="zh-CN" sz="2000">
              <a:latin typeface="微软雅黑" panose="020b0503020204020204" pitchFamily="34" charset="-122"/>
              <a:ea typeface="微软雅黑" panose="020b0503020204020204" pitchFamily="34" charset="-122"/>
            </a:endParaRPr>
          </a:p>
          <a:p>
            <a:pPr algn="just">
              <a:lnSpc>
                <a:spcPct val="120000"/>
              </a:lnSpc>
            </a:pPr>
            <a:r>
              <a:rPr lang="zh-CN" altLang="en-US" sz="2000">
                <a:latin typeface="微软雅黑" panose="020b0503020204020204" pitchFamily="34" charset="-122"/>
                <a:ea typeface="微软雅黑" panose="020b0503020204020204" pitchFamily="34" charset="-122"/>
              </a:rPr>
              <a:t>第一次是在“我”和通讯员从新媳妇家借了被子出门时，通讯员由于“接过被子慌慌张张地转身就走。不想他一步还没有走出去，就听见‘嘶’的一声，衣服挂在门钩上，在肩膀处挂下一片布来，口子撕得不小”，结果“那媳妇一面笑着，一面赶忙找针拿线要给他缝上。通讯员却高低不肯，挟了被子就走”。这一细节，一方面写出通讯员的朴实、腼腆、执拗，另一方面写出新媳妇的友善、热情、关切。在情节上为第二次出现作铺垫。</a:t>
            </a:r>
          </a:p>
          <a:p>
            <a:pPr algn="just">
              <a:lnSpc>
                <a:spcPct val="120000"/>
              </a:lnSpc>
            </a:pPr>
            <a:endParaRPr lang="en-US" altLang="zh-CN" sz="2000">
              <a:latin typeface="微软雅黑" panose="020b0503020204020204" pitchFamily="34" charset="-122"/>
              <a:ea typeface="微软雅黑" panose="020b0503020204020204" pitchFamily="34" charset="-122"/>
            </a:endParaRPr>
          </a:p>
          <a:p>
            <a:pPr algn="just">
              <a:lnSpc>
                <a:spcPct val="120000"/>
              </a:lnSpc>
            </a:pPr>
            <a:endParaRPr lang="zh-CN" altLang="en-US" sz="200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xmlns="" id="{7E93FE7D-9403-483B-9ABF-4F4236152E82}"/>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416920393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D48BE7-7F00-4D25-9D0B-A0D509B759BE}"/>
              </a:ext>
            </a:extLst>
          </p:cNvPr>
          <p:cNvSpPr>
            <a:spLocks noGrp="1"/>
          </p:cNvSpPr>
          <p:nvPr>
            <p:ph type="title"/>
          </p:nvPr>
        </p:nvSpPr>
        <p:spPr/>
        <p:txBody>
          <a:bodyPr/>
          <a:lstStyle/>
          <a:p>
            <a:r>
              <a:rPr lang="zh-CN" altLang="en-US"/>
              <a:t>描写艺术</a:t>
            </a:r>
          </a:p>
        </p:txBody>
      </p:sp>
      <p:sp>
        <p:nvSpPr>
          <p:cNvPr id="3" name="内容占位符 2">
            <a:extLst>
              <a:ext uri="{FF2B5EF4-FFF2-40B4-BE49-F238E27FC236}">
                <a16:creationId xmlns:a16="http://schemas.microsoft.com/office/drawing/2014/main" xmlns="" id="{B49B949F-84D9-445C-A517-88BE0388023B}"/>
              </a:ext>
            </a:extLst>
          </p:cNvPr>
          <p:cNvSpPr>
            <a:spLocks noGrp="1"/>
          </p:cNvSpPr>
          <p:nvPr>
            <p:ph idx="1"/>
          </p:nvPr>
        </p:nvSpPr>
        <p:spPr>
          <a:xfrm>
            <a:off x="838200" y="1825625"/>
            <a:ext cx="10244328" cy="832231"/>
          </a:xfrm>
        </p:spPr>
        <p:txBody>
          <a:bodyPr>
            <a:noAutofit/>
          </a:bodyPr>
          <a:lstStyle/>
          <a:p>
            <a:pPr>
              <a:lnSpc>
                <a:spcPct val="150000"/>
              </a:lnSpc>
              <a:spcBef>
                <a:spcPct val="0"/>
              </a:spcBef>
            </a:pPr>
            <a:r>
              <a:rPr lang="en-US" altLang="zh-CN" sz="2000"/>
              <a:t>《</a:t>
            </a:r>
            <a:r>
              <a:rPr lang="zh-CN" altLang="en-US" sz="2000"/>
              <a:t>百合花</a:t>
            </a:r>
            <a:r>
              <a:rPr lang="en-US" altLang="zh-CN" sz="2000"/>
              <a:t>》</a:t>
            </a:r>
            <a:r>
              <a:rPr lang="zh-CN" altLang="en-US" sz="2000"/>
              <a:t>中几次写到通讯员衣服上的破洞，说说它对展开故事情节、表现人物性格有什么作用。</a:t>
            </a:r>
          </a:p>
        </p:txBody>
      </p:sp>
      <p:sp>
        <p:nvSpPr>
          <p:cNvPr id="5" name="文本框 4">
            <a:extLst>
              <a:ext uri="{FF2B5EF4-FFF2-40B4-BE49-F238E27FC236}">
                <a16:creationId xmlns:a16="http://schemas.microsoft.com/office/drawing/2014/main" xmlns="" id="{B37CCF8E-57B1-48ED-944F-1A4FE6AD720A}"/>
              </a:ext>
            </a:extLst>
          </p:cNvPr>
          <p:cNvSpPr txBox="1"/>
          <p:nvPr/>
        </p:nvSpPr>
        <p:spPr>
          <a:xfrm>
            <a:off x="917448" y="2780437"/>
            <a:ext cx="9994392" cy="2646365"/>
          </a:xfrm>
          <a:prstGeom prst="rect">
            <a:avLst/>
          </a:prstGeom>
          <a:noFill/>
        </p:spPr>
        <p:txBody>
          <a:bodyPr wrap="square">
            <a:spAutoFit/>
          </a:bodyPr>
          <a:lstStyle/>
          <a:p>
            <a:pPr algn="just">
              <a:lnSpc>
                <a:spcPct val="120000"/>
              </a:lnSpc>
            </a:pPr>
            <a:r>
              <a:rPr lang="zh-CN" altLang="en-US" sz="2000">
                <a:latin typeface="微软雅黑" panose="020b0503020204020204" pitchFamily="34" charset="-122"/>
                <a:ea typeface="微软雅黑" panose="020b0503020204020204" pitchFamily="34" charset="-122"/>
              </a:rPr>
              <a:t>明确：第二次是当通讯员回部队时，“他已走远了，但还见他肩上撕挂下来的布片在风里一飘一飘的”。这一细节写出了通讯员天真质朴的心理和回部队时乐观的情绪。</a:t>
            </a:r>
          </a:p>
          <a:p>
            <a:pPr algn="just">
              <a:lnSpc>
                <a:spcPct val="120000"/>
              </a:lnSpc>
            </a:pPr>
            <a:r>
              <a:rPr lang="zh-CN" altLang="en-US" sz="2000">
                <a:latin typeface="微软雅黑" panose="020b0503020204020204" pitchFamily="34" charset="-122"/>
                <a:ea typeface="微软雅黑" panose="020b0503020204020204" pitchFamily="34" charset="-122"/>
              </a:rPr>
              <a:t>第三次是在通讯员临牺牲前，被安排在屋檐下那块门板上，“他安详地合着眼，军装的肩头上露着那个大洞，一片布还挂在那里”。这一方面印证了牺牲的就是通讯员，照应上文，铺垫下文，另一方面写出新媳妇和“我”为此而万分痛惜的心情。</a:t>
            </a:r>
          </a:p>
          <a:p>
            <a:pPr algn="just">
              <a:lnSpc>
                <a:spcPct val="120000"/>
              </a:lnSpc>
            </a:pPr>
            <a:endParaRPr lang="en-US" altLang="zh-CN" sz="2000">
              <a:latin typeface="微软雅黑" panose="020b0503020204020204" pitchFamily="34" charset="-122"/>
              <a:ea typeface="微软雅黑" panose="020b0503020204020204" pitchFamily="34" charset="-122"/>
            </a:endParaRPr>
          </a:p>
          <a:p>
            <a:pPr algn="just">
              <a:lnSpc>
                <a:spcPct val="120000"/>
              </a:lnSpc>
            </a:pPr>
            <a:endParaRPr lang="zh-CN" altLang="en-US" sz="200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42565AAE-FAC5-4DD2-8DC1-2212498F0738}"/>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3474564475"/>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stretch>
            <a:fillRect/>
          </a:stretch>
        </p:blipFill>
        <p:spPr>
          <a:xfrm>
            <a:off x="696009" y="1283908"/>
            <a:ext cx="3231160" cy="3005588"/>
          </a:xfrm>
          <a:prstGeom prst="rect">
            <a:avLst/>
          </a:prstGeom>
        </p:spPr>
      </p:pic>
      <p:pic>
        <p:nvPicPr>
          <p:cNvPr id="69" name="图片 68"/>
          <p:cNvPicPr>
            <a:picLocks noChangeAspect="1"/>
          </p:cNvPicPr>
          <p:nvPr/>
        </p:nvPicPr>
        <p:blipFill>
          <a:blip r:embed="rId3"/>
          <a:stretch>
            <a:fillRect/>
          </a:stretch>
        </p:blipFill>
        <p:spPr>
          <a:xfrm>
            <a:off x="2694865" y="1085285"/>
            <a:ext cx="6163385" cy="5021651"/>
          </a:xfrm>
          <a:prstGeom prst="rect">
            <a:avLst/>
          </a:prstGeom>
        </p:spPr>
      </p:pic>
      <p:sp>
        <p:nvSpPr>
          <p:cNvPr id="70" name="矩形: 圆角 69"/>
          <p:cNvSpPr/>
          <p:nvPr/>
        </p:nvSpPr>
        <p:spPr>
          <a:xfrm>
            <a:off x="342900" y="6057900"/>
            <a:ext cx="11468100" cy="400050"/>
          </a:xfrm>
          <a:prstGeom prst="roundRect">
            <a:avLst>
              <a:gd name="adj" fmla="val 3954"/>
            </a:avLst>
          </a:prstGeom>
          <a:solidFill>
            <a:srgbClr val="112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54289" y="2310452"/>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作家作品</a:t>
            </a:r>
          </a:p>
        </p:txBody>
      </p:sp>
      <p:sp>
        <p:nvSpPr>
          <p:cNvPr id="42" name="文本框 41"/>
          <p:cNvSpPr txBox="1"/>
          <p:nvPr/>
        </p:nvSpPr>
        <p:spPr>
          <a:xfrm>
            <a:off x="1825814" y="1386527"/>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6" name="文本框 5"/>
          <p:cNvSpPr txBox="1"/>
          <p:nvPr/>
        </p:nvSpPr>
        <p:spPr>
          <a:xfrm>
            <a:off x="949514" y="1224602"/>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1</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3" name="图片 42"/>
          <p:cNvPicPr>
            <a:picLocks noChangeAspect="1"/>
          </p:cNvPicPr>
          <p:nvPr/>
        </p:nvPicPr>
        <p:blipFill>
          <a:blip r:embed="rId2"/>
          <a:stretch>
            <a:fillRect/>
          </a:stretch>
        </p:blipFill>
        <p:spPr>
          <a:xfrm>
            <a:off x="667434" y="3446083"/>
            <a:ext cx="3231160" cy="3005588"/>
          </a:xfrm>
          <a:prstGeom prst="rect">
            <a:avLst/>
          </a:prstGeom>
        </p:spPr>
      </p:pic>
      <p:sp>
        <p:nvSpPr>
          <p:cNvPr id="44" name="文本框 43"/>
          <p:cNvSpPr txBox="1"/>
          <p:nvPr/>
        </p:nvSpPr>
        <p:spPr>
          <a:xfrm>
            <a:off x="1025714" y="4472627"/>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初读文本</a:t>
            </a:r>
          </a:p>
        </p:txBody>
      </p:sp>
      <p:sp>
        <p:nvSpPr>
          <p:cNvPr id="45" name="文本框 44"/>
          <p:cNvSpPr txBox="1"/>
          <p:nvPr/>
        </p:nvSpPr>
        <p:spPr>
          <a:xfrm>
            <a:off x="1797239" y="3548702"/>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6" name="文本框 45"/>
          <p:cNvSpPr txBox="1"/>
          <p:nvPr/>
        </p:nvSpPr>
        <p:spPr>
          <a:xfrm>
            <a:off x="920939" y="3386777"/>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2</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7" name="图片 46"/>
          <p:cNvPicPr>
            <a:picLocks noChangeAspect="1"/>
          </p:cNvPicPr>
          <p:nvPr/>
        </p:nvPicPr>
        <p:blipFill>
          <a:blip r:embed="rId2"/>
          <a:stretch>
            <a:fillRect/>
          </a:stretch>
        </p:blipFill>
        <p:spPr>
          <a:xfrm>
            <a:off x="8283881" y="1256612"/>
            <a:ext cx="3231160" cy="3005588"/>
          </a:xfrm>
          <a:prstGeom prst="rect">
            <a:avLst/>
          </a:prstGeom>
        </p:spPr>
      </p:pic>
      <p:sp>
        <p:nvSpPr>
          <p:cNvPr id="48" name="文本框 47"/>
          <p:cNvSpPr txBox="1"/>
          <p:nvPr/>
        </p:nvSpPr>
        <p:spPr>
          <a:xfrm>
            <a:off x="8642161" y="2283156"/>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研读文本</a:t>
            </a:r>
          </a:p>
        </p:txBody>
      </p:sp>
      <p:sp>
        <p:nvSpPr>
          <p:cNvPr id="49" name="文本框 48"/>
          <p:cNvSpPr txBox="1"/>
          <p:nvPr/>
        </p:nvSpPr>
        <p:spPr>
          <a:xfrm>
            <a:off x="9413686" y="1359231"/>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0" name="文本框 49"/>
          <p:cNvSpPr txBox="1"/>
          <p:nvPr/>
        </p:nvSpPr>
        <p:spPr>
          <a:xfrm>
            <a:off x="8537386" y="1197306"/>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3</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51" name="图片 50"/>
          <p:cNvPicPr>
            <a:picLocks noChangeAspect="1"/>
          </p:cNvPicPr>
          <p:nvPr/>
        </p:nvPicPr>
        <p:blipFill>
          <a:blip r:embed="rId2"/>
          <a:stretch>
            <a:fillRect/>
          </a:stretch>
        </p:blipFill>
        <p:spPr>
          <a:xfrm>
            <a:off x="8293406" y="3418787"/>
            <a:ext cx="3231160" cy="3005588"/>
          </a:xfrm>
          <a:prstGeom prst="rect">
            <a:avLst/>
          </a:prstGeom>
        </p:spPr>
      </p:pic>
      <p:sp>
        <p:nvSpPr>
          <p:cNvPr id="52" name="文本框 51"/>
          <p:cNvSpPr txBox="1"/>
          <p:nvPr/>
        </p:nvSpPr>
        <p:spPr>
          <a:xfrm>
            <a:off x="8651686" y="4445331"/>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拓展练习</a:t>
            </a:r>
          </a:p>
        </p:txBody>
      </p:sp>
      <p:grpSp>
        <p:nvGrpSpPr>
          <p:cNvPr id="77" name="组合 76"/>
          <p:cNvGrpSpPr/>
          <p:nvPr/>
        </p:nvGrpSpPr>
        <p:grpSpPr>
          <a:xfrm>
            <a:off x="5233988" y="352425"/>
            <a:ext cx="1724025" cy="781050"/>
            <a:chOff x="5191125" y="352425"/>
            <a:chExt cx="1724025" cy="781050"/>
          </a:xfrm>
        </p:grpSpPr>
        <p:sp>
          <p:nvSpPr>
            <p:cNvPr id="75" name="矩形 74"/>
            <p:cNvSpPr/>
            <p:nvPr/>
          </p:nvSpPr>
          <p:spPr>
            <a:xfrm>
              <a:off x="5191125" y="352425"/>
              <a:ext cx="1724025" cy="781050"/>
            </a:xfrm>
            <a:prstGeom prst="rect">
              <a:avLst/>
            </a:prstGeom>
            <a:solidFill>
              <a:srgbClr val="967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248275" y="391104"/>
              <a:ext cx="1600200" cy="694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9423211" y="3521406"/>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4" name="文本框 53"/>
          <p:cNvSpPr txBox="1"/>
          <p:nvPr/>
        </p:nvSpPr>
        <p:spPr>
          <a:xfrm>
            <a:off x="8546911" y="3359481"/>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4</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sp>
        <p:nvSpPr>
          <p:cNvPr id="2" name="标题 1"/>
          <p:cNvSpPr>
            <a:spLocks noGrp="1"/>
          </p:cNvSpPr>
          <p:nvPr>
            <p:ph type="title" idx="4294967295"/>
          </p:nvPr>
        </p:nvSpPr>
        <p:spPr>
          <a:xfrm>
            <a:off x="5430838" y="133350"/>
            <a:ext cx="1512887" cy="1325563"/>
          </a:xfrm>
        </p:spPr>
        <p:txBody>
          <a:bodyPr>
            <a:noAutofit/>
          </a:bodyPr>
          <a:lstStyle/>
          <a:p>
            <a:r>
              <a:rPr lang="zh-CN" altLang="en-US">
                <a:latin typeface="微软雅黑" panose="020b0503020204020204" pitchFamily="34" charset="-122"/>
                <a:ea typeface="微软雅黑" panose="020b0503020204020204" pitchFamily="34" charset="-122"/>
              </a:rPr>
              <a:t>目录</a:t>
            </a:r>
          </a:p>
        </p:txBody>
      </p:sp>
      <p:pic>
        <p:nvPicPr>
          <p:cNvPr id="13" name="图片 12"/>
          <p:cNvPicPr>
            <a:picLocks noChangeAspect="1"/>
          </p:cNvPicPr>
          <p:nvPr/>
        </p:nvPicPr>
        <p:blipFill>
          <a:blip r:embed="rId4"/>
          <a:stretch>
            <a:fillRect/>
          </a:stretch>
        </p:blipFill>
        <p:spPr>
          <a:xfrm>
            <a:off x="0" y="0"/>
            <a:ext cx="6096000" cy="6858000"/>
          </a:xfrm>
          <a:prstGeom prst="rect">
            <a:avLst/>
          </a:prstGeom>
        </p:spPr>
      </p:pic>
      <p:pic>
        <p:nvPicPr>
          <p:cNvPr id="79" name="图片 78"/>
          <p:cNvPicPr>
            <a:picLocks noChangeAspect="1"/>
          </p:cNvPicPr>
          <p:nvPr/>
        </p:nvPicPr>
        <p:blipFill>
          <a:blip r:embed="rId5"/>
          <a:stretch>
            <a:fillRect/>
          </a:stretch>
        </p:blipFill>
        <p:spPr>
          <a:xfrm>
            <a:off x="-161925" y="1343025"/>
            <a:ext cx="1360508" cy="1572471"/>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EAD48BE7-7F00-4D25-9D0B-A0D509B759BE}"/>
              </a:ext>
            </a:extLst>
          </p:cNvPr>
          <p:cNvSpPr>
            <a:spLocks noGrp="1"/>
          </p:cNvSpPr>
          <p:nvPr>
            <p:ph type="title"/>
          </p:nvPr>
        </p:nvSpPr>
        <p:spPr/>
        <p:txBody>
          <a:bodyPr/>
          <a:lstStyle/>
          <a:p>
            <a:r>
              <a:rPr lang="zh-CN" altLang="en-US"/>
              <a:t>描写艺术</a:t>
            </a:r>
          </a:p>
        </p:txBody>
      </p:sp>
      <p:sp>
        <p:nvSpPr>
          <p:cNvPr id="3" name="内容占位符 2">
            <a:extLst>
              <a:ext uri="{FF2B5EF4-FFF2-40B4-BE49-F238E27FC236}">
                <a16:creationId xmlns:a16="http://schemas.microsoft.com/office/drawing/2014/main" xmlns="" id="{B49B949F-84D9-445C-A517-88BE0388023B}"/>
              </a:ext>
            </a:extLst>
          </p:cNvPr>
          <p:cNvSpPr>
            <a:spLocks noGrp="1"/>
          </p:cNvSpPr>
          <p:nvPr>
            <p:ph idx="1"/>
          </p:nvPr>
        </p:nvSpPr>
        <p:spPr>
          <a:xfrm>
            <a:off x="838200" y="1825625"/>
            <a:ext cx="10244328" cy="832231"/>
          </a:xfrm>
        </p:spPr>
        <p:txBody>
          <a:bodyPr>
            <a:noAutofit/>
          </a:bodyPr>
          <a:lstStyle/>
          <a:p>
            <a:pPr>
              <a:lnSpc>
                <a:spcPct val="150000"/>
              </a:lnSpc>
              <a:spcBef>
                <a:spcPct val="0"/>
              </a:spcBef>
            </a:pPr>
            <a:r>
              <a:rPr lang="en-US" altLang="zh-CN" sz="2000"/>
              <a:t>《</a:t>
            </a:r>
            <a:r>
              <a:rPr lang="zh-CN" altLang="en-US" sz="2000"/>
              <a:t>百合花</a:t>
            </a:r>
            <a:r>
              <a:rPr lang="en-US" altLang="zh-CN" sz="2000"/>
              <a:t>》</a:t>
            </a:r>
            <a:r>
              <a:rPr lang="zh-CN" altLang="en-US" sz="2000"/>
              <a:t>中几次写到通讯员衣服上的破洞，说说它对展开故事情节、表现人物性格有什么作用。</a:t>
            </a:r>
          </a:p>
        </p:txBody>
      </p:sp>
      <p:sp>
        <p:nvSpPr>
          <p:cNvPr id="5" name="文本框 4">
            <a:extLst>
              <a:ext uri="{FF2B5EF4-FFF2-40B4-BE49-F238E27FC236}">
                <a16:creationId xmlns:a16="http://schemas.microsoft.com/office/drawing/2014/main" xmlns="" id="{B37CCF8E-57B1-48ED-944F-1A4FE6AD720A}"/>
              </a:ext>
            </a:extLst>
          </p:cNvPr>
          <p:cNvSpPr txBox="1"/>
          <p:nvPr/>
        </p:nvSpPr>
        <p:spPr>
          <a:xfrm>
            <a:off x="917448" y="2780437"/>
            <a:ext cx="9994392" cy="2277034"/>
          </a:xfrm>
          <a:prstGeom prst="rect">
            <a:avLst/>
          </a:prstGeom>
          <a:noFill/>
        </p:spPr>
        <p:txBody>
          <a:bodyPr wrap="square">
            <a:spAutoFit/>
          </a:bodyPr>
          <a:lstStyle/>
          <a:p>
            <a:pPr algn="just">
              <a:lnSpc>
                <a:spcPct val="120000"/>
              </a:lnSpc>
            </a:pPr>
            <a:r>
              <a:rPr lang="zh-CN" altLang="en-US" sz="2000">
                <a:latin typeface="微软雅黑" panose="020b0503020204020204" pitchFamily="34" charset="-122"/>
                <a:ea typeface="微软雅黑" panose="020b0503020204020204" pitchFamily="34" charset="-122"/>
              </a:rPr>
              <a:t>明确：第四次是在作品的倒数第四段，“我过去一摸，果然手都冰冷了。新媳妇却像什么也没看见，什么也没有听到，依然拿着针细细地、密密地缝着破洞”。这一细节不仅照应了上文，更表现了新媳妇把通讯员当作亲人，对他无比崇敬的感情。“细细地密密地缝着那个破洞”，是要通过那细密的针脚注入英雄穿的衣服里，使新媳妇的感情得到一次升华。</a:t>
            </a:r>
          </a:p>
          <a:p>
            <a:pPr algn="just">
              <a:lnSpc>
                <a:spcPct val="120000"/>
              </a:lnSpc>
            </a:pPr>
            <a:endParaRPr lang="zh-CN" altLang="en-US" sz="200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65C910E8-BE86-4EB7-B065-469FC173024A}"/>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21570644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stretch>
            <a:fillRect/>
          </a:stretch>
        </p:blipFill>
        <p:spPr>
          <a:xfrm>
            <a:off x="696009" y="1283908"/>
            <a:ext cx="3231160" cy="3005588"/>
          </a:xfrm>
          <a:prstGeom prst="rect">
            <a:avLst/>
          </a:prstGeom>
        </p:spPr>
      </p:pic>
      <p:pic>
        <p:nvPicPr>
          <p:cNvPr id="69" name="图片 68"/>
          <p:cNvPicPr>
            <a:picLocks noChangeAspect="1"/>
          </p:cNvPicPr>
          <p:nvPr/>
        </p:nvPicPr>
        <p:blipFill>
          <a:blip r:embed="rId3"/>
          <a:stretch>
            <a:fillRect/>
          </a:stretch>
        </p:blipFill>
        <p:spPr>
          <a:xfrm>
            <a:off x="2694865" y="1085285"/>
            <a:ext cx="6163385" cy="5021651"/>
          </a:xfrm>
          <a:prstGeom prst="rect">
            <a:avLst/>
          </a:prstGeom>
        </p:spPr>
      </p:pic>
      <p:sp>
        <p:nvSpPr>
          <p:cNvPr id="70" name="矩形: 圆角 69"/>
          <p:cNvSpPr/>
          <p:nvPr/>
        </p:nvSpPr>
        <p:spPr>
          <a:xfrm>
            <a:off x="342900" y="6057900"/>
            <a:ext cx="11468100" cy="400050"/>
          </a:xfrm>
          <a:prstGeom prst="roundRect">
            <a:avLst>
              <a:gd name="adj" fmla="val 3954"/>
            </a:avLst>
          </a:prstGeom>
          <a:solidFill>
            <a:srgbClr val="112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54289" y="2310452"/>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作家作品</a:t>
            </a:r>
          </a:p>
        </p:txBody>
      </p:sp>
      <p:sp>
        <p:nvSpPr>
          <p:cNvPr id="42" name="文本框 41"/>
          <p:cNvSpPr txBox="1"/>
          <p:nvPr/>
        </p:nvSpPr>
        <p:spPr>
          <a:xfrm>
            <a:off x="1825814" y="1386527"/>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6" name="文本框 5"/>
          <p:cNvSpPr txBox="1"/>
          <p:nvPr/>
        </p:nvSpPr>
        <p:spPr>
          <a:xfrm>
            <a:off x="949514" y="1224602"/>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1</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3" name="图片 42"/>
          <p:cNvPicPr>
            <a:picLocks noChangeAspect="1"/>
          </p:cNvPicPr>
          <p:nvPr/>
        </p:nvPicPr>
        <p:blipFill>
          <a:blip r:embed="rId2"/>
          <a:stretch>
            <a:fillRect/>
          </a:stretch>
        </p:blipFill>
        <p:spPr>
          <a:xfrm>
            <a:off x="667434" y="3446083"/>
            <a:ext cx="3231160" cy="3005588"/>
          </a:xfrm>
          <a:prstGeom prst="rect">
            <a:avLst/>
          </a:prstGeom>
        </p:spPr>
      </p:pic>
      <p:sp>
        <p:nvSpPr>
          <p:cNvPr id="44" name="文本框 43"/>
          <p:cNvSpPr txBox="1"/>
          <p:nvPr/>
        </p:nvSpPr>
        <p:spPr>
          <a:xfrm>
            <a:off x="1025714" y="4472627"/>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初读文本</a:t>
            </a:r>
          </a:p>
        </p:txBody>
      </p:sp>
      <p:sp>
        <p:nvSpPr>
          <p:cNvPr id="45" name="文本框 44"/>
          <p:cNvSpPr txBox="1"/>
          <p:nvPr/>
        </p:nvSpPr>
        <p:spPr>
          <a:xfrm>
            <a:off x="1797239" y="3548702"/>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6" name="文本框 45"/>
          <p:cNvSpPr txBox="1"/>
          <p:nvPr/>
        </p:nvSpPr>
        <p:spPr>
          <a:xfrm>
            <a:off x="920939" y="3386777"/>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2</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47" name="图片 46"/>
          <p:cNvPicPr>
            <a:picLocks noChangeAspect="1"/>
          </p:cNvPicPr>
          <p:nvPr/>
        </p:nvPicPr>
        <p:blipFill>
          <a:blip r:embed="rId2"/>
          <a:stretch>
            <a:fillRect/>
          </a:stretch>
        </p:blipFill>
        <p:spPr>
          <a:xfrm>
            <a:off x="8283881" y="1256612"/>
            <a:ext cx="3231160" cy="3005588"/>
          </a:xfrm>
          <a:prstGeom prst="rect">
            <a:avLst/>
          </a:prstGeom>
        </p:spPr>
      </p:pic>
      <p:sp>
        <p:nvSpPr>
          <p:cNvPr id="48" name="文本框 47"/>
          <p:cNvSpPr txBox="1"/>
          <p:nvPr/>
        </p:nvSpPr>
        <p:spPr>
          <a:xfrm>
            <a:off x="8642161" y="2283156"/>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研读文本</a:t>
            </a:r>
          </a:p>
        </p:txBody>
      </p:sp>
      <p:sp>
        <p:nvSpPr>
          <p:cNvPr id="49" name="文本框 48"/>
          <p:cNvSpPr txBox="1"/>
          <p:nvPr/>
        </p:nvSpPr>
        <p:spPr>
          <a:xfrm>
            <a:off x="9413686" y="1359231"/>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0" name="文本框 49"/>
          <p:cNvSpPr txBox="1"/>
          <p:nvPr/>
        </p:nvSpPr>
        <p:spPr>
          <a:xfrm>
            <a:off x="8537386" y="1197306"/>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3</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pic>
        <p:nvPicPr>
          <p:cNvPr id="51" name="图片 50"/>
          <p:cNvPicPr>
            <a:picLocks noChangeAspect="1"/>
          </p:cNvPicPr>
          <p:nvPr/>
        </p:nvPicPr>
        <p:blipFill>
          <a:blip r:embed="rId2"/>
          <a:stretch>
            <a:fillRect/>
          </a:stretch>
        </p:blipFill>
        <p:spPr>
          <a:xfrm>
            <a:off x="8293406" y="3418787"/>
            <a:ext cx="3231160" cy="3005588"/>
          </a:xfrm>
          <a:prstGeom prst="rect">
            <a:avLst/>
          </a:prstGeom>
        </p:spPr>
      </p:pic>
      <p:sp>
        <p:nvSpPr>
          <p:cNvPr id="52" name="文本框 51"/>
          <p:cNvSpPr txBox="1"/>
          <p:nvPr/>
        </p:nvSpPr>
        <p:spPr>
          <a:xfrm>
            <a:off x="8651686" y="4445331"/>
            <a:ext cx="1620957" cy="523220"/>
          </a:xfrm>
          <a:prstGeom prst="rect">
            <a:avLst/>
          </a:prstGeom>
          <a:noFill/>
        </p:spPr>
        <p:txBody>
          <a:bodyPr wrap="none" rtlCol="0">
            <a:spAutoFit/>
          </a:bodyPr>
          <a:lstStyle/>
          <a:p>
            <a:r>
              <a:rPr lang="zh-CN" altLang="en-US" sz="2800">
                <a:solidFill>
                  <a:srgbClr val="11251B"/>
                </a:solidFill>
                <a:latin typeface="微软雅黑" panose="020b0503020204020204" pitchFamily="34" charset="-122"/>
                <a:ea typeface="微软雅黑" panose="020b0503020204020204" pitchFamily="34" charset="-122"/>
                <a:cs typeface="Calibri" panose="020f0502020204030204" pitchFamily="34" charset="0"/>
              </a:rPr>
              <a:t>拓展练习</a:t>
            </a:r>
          </a:p>
        </p:txBody>
      </p:sp>
      <p:grpSp>
        <p:nvGrpSpPr>
          <p:cNvPr id="77" name="组合 76"/>
          <p:cNvGrpSpPr/>
          <p:nvPr/>
        </p:nvGrpSpPr>
        <p:grpSpPr>
          <a:xfrm>
            <a:off x="5233988" y="352425"/>
            <a:ext cx="1724025" cy="781050"/>
            <a:chOff x="5191125" y="352425"/>
            <a:chExt cx="1724025" cy="781050"/>
          </a:xfrm>
        </p:grpSpPr>
        <p:sp>
          <p:nvSpPr>
            <p:cNvPr id="75" name="矩形 74"/>
            <p:cNvSpPr/>
            <p:nvPr/>
          </p:nvSpPr>
          <p:spPr>
            <a:xfrm>
              <a:off x="5191125" y="352425"/>
              <a:ext cx="1724025" cy="781050"/>
            </a:xfrm>
            <a:prstGeom prst="rect">
              <a:avLst/>
            </a:prstGeom>
            <a:solidFill>
              <a:srgbClr val="967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248275" y="391104"/>
              <a:ext cx="1600200" cy="6947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9423211" y="3521406"/>
            <a:ext cx="885179" cy="523220"/>
          </a:xfrm>
          <a:prstGeom prst="rect">
            <a:avLst/>
          </a:prstGeom>
          <a:noFill/>
        </p:spPr>
        <p:txBody>
          <a:bodyPr wrap="none" rtlCol="0">
            <a:spAutoFit/>
          </a:bodyPr>
          <a:lstStyle/>
          <a:p>
            <a:r>
              <a:rPr lang="en-US" altLang="zh-CN"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SETP</a:t>
            </a:r>
            <a:endParaRPr lang="zh-CN" altLang="en-US" sz="28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54" name="文本框 53"/>
          <p:cNvSpPr txBox="1"/>
          <p:nvPr/>
        </p:nvSpPr>
        <p:spPr>
          <a:xfrm>
            <a:off x="8546911" y="3359481"/>
            <a:ext cx="394660" cy="523220"/>
          </a:xfrm>
          <a:prstGeom prst="rect">
            <a:avLst/>
          </a:prstGeom>
          <a:noFill/>
        </p:spPr>
        <p:txBody>
          <a:bodyPr wrap="none" rtlCol="0">
            <a:spAutoFit/>
          </a:bodyPr>
          <a:lstStyle/>
          <a:p>
            <a:r>
              <a:rPr lang="en-US" altLang="zh-CN"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rPr>
              <a:t>4</a:t>
            </a:r>
            <a:endParaRPr lang="zh-CN" altLang="en-US" sz="2800">
              <a:solidFill>
                <a:schemeClr val="bg1"/>
              </a:solidFill>
              <a:latin typeface="Franklin Gothic Book" panose="020b0503020102020204" pitchFamily="34" charset="0"/>
              <a:ea typeface="Yu Gothic UI" panose="020b0500000000000000" pitchFamily="34" charset="-128"/>
              <a:cs typeface="Calibri" panose="020f0502020204030204" pitchFamily="34" charset="0"/>
            </a:endParaRPr>
          </a:p>
        </p:txBody>
      </p:sp>
      <p:sp>
        <p:nvSpPr>
          <p:cNvPr id="2" name="标题 1"/>
          <p:cNvSpPr>
            <a:spLocks noGrp="1"/>
          </p:cNvSpPr>
          <p:nvPr>
            <p:ph type="title" idx="4294967295"/>
          </p:nvPr>
        </p:nvSpPr>
        <p:spPr>
          <a:xfrm>
            <a:off x="5430838" y="133350"/>
            <a:ext cx="1512887" cy="1325563"/>
          </a:xfrm>
        </p:spPr>
        <p:txBody>
          <a:bodyPr>
            <a:noAutofit/>
          </a:bodyPr>
          <a:lstStyle/>
          <a:p>
            <a:r>
              <a:rPr lang="zh-CN" altLang="en-US">
                <a:latin typeface="微软雅黑" panose="020b0503020204020204" pitchFamily="34" charset="-122"/>
                <a:ea typeface="微软雅黑" panose="020b0503020204020204" pitchFamily="34" charset="-122"/>
              </a:rPr>
              <a:t>目录</a:t>
            </a:r>
          </a:p>
        </p:txBody>
      </p:sp>
      <p:pic>
        <p:nvPicPr>
          <p:cNvPr id="79" name="图片 78"/>
          <p:cNvPicPr>
            <a:picLocks noChangeAspect="1"/>
          </p:cNvPicPr>
          <p:nvPr/>
        </p:nvPicPr>
        <p:blipFill>
          <a:blip r:embed="rId4"/>
          <a:stretch>
            <a:fillRect/>
          </a:stretch>
        </p:blipFill>
        <p:spPr>
          <a:xfrm flipH="1">
            <a:off x="10390888" y="3537813"/>
            <a:ext cx="1360508" cy="1572471"/>
          </a:xfrm>
          <a:prstGeom prst="rect">
            <a:avLst/>
          </a:prstGeom>
        </p:spPr>
      </p:pic>
      <p:pic>
        <p:nvPicPr>
          <p:cNvPr id="13" name="图片 12"/>
          <p:cNvPicPr>
            <a:picLocks noChangeAspect="1"/>
          </p:cNvPicPr>
          <p:nvPr/>
        </p:nvPicPr>
        <p:blipFill>
          <a:blip r:embed="rId5"/>
          <a:stretch>
            <a:fillRect/>
          </a:stretch>
        </p:blipFill>
        <p:spPr>
          <a:xfrm>
            <a:off x="0" y="0"/>
            <a:ext cx="6096000" cy="6858000"/>
          </a:xfrm>
          <a:prstGeom prst="rect">
            <a:avLst/>
          </a:prstGeom>
        </p:spPr>
      </p:pic>
    </p:spTree>
    <p:extLst>
      <p:ext uri="{BB962C8B-B14F-4D97-AF65-F5344CB8AC3E}">
        <p14:creationId xmlns:p14="http://schemas.microsoft.com/office/powerpoint/2010/main" val="1161658788"/>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83A6DA1-3704-4F30-9A18-A32B5EDE416A}"/>
              </a:ext>
            </a:extLst>
          </p:cNvPr>
          <p:cNvSpPr>
            <a:spLocks noGrp="1"/>
          </p:cNvSpPr>
          <p:nvPr>
            <p:ph type="title"/>
          </p:nvPr>
        </p:nvSpPr>
        <p:spPr/>
        <p:txBody>
          <a:bodyPr/>
          <a:lstStyle/>
          <a:p>
            <a:r>
              <a:rPr lang="zh-CN" altLang="en-US"/>
              <a:t>拓展练习</a:t>
            </a:r>
          </a:p>
        </p:txBody>
      </p:sp>
      <p:sp>
        <p:nvSpPr>
          <p:cNvPr id="3" name="内容占位符 2">
            <a:extLst>
              <a:ext uri="{FF2B5EF4-FFF2-40B4-BE49-F238E27FC236}">
                <a16:creationId xmlns:a16="http://schemas.microsoft.com/office/drawing/2014/main" xmlns="" id="{5236DAAC-3B0E-4D1D-9C01-8BE2C50D49C8}"/>
              </a:ext>
            </a:extLst>
          </p:cNvPr>
          <p:cNvSpPr>
            <a:spLocks noGrp="1"/>
          </p:cNvSpPr>
          <p:nvPr>
            <p:ph idx="1"/>
          </p:nvPr>
        </p:nvSpPr>
        <p:spPr>
          <a:xfrm>
            <a:off x="838200" y="1658112"/>
            <a:ext cx="10658856" cy="4657343"/>
          </a:xfrm>
        </p:spPr>
        <p:txBody>
          <a:bodyPr>
            <a:noAutofit/>
          </a:bodyPr>
          <a:lstStyle/>
          <a:p>
            <a:pPr>
              <a:spcBef>
                <a:spcPct val="0"/>
              </a:spcBef>
            </a:pPr>
            <a:r>
              <a:rPr lang="zh-CN" altLang="en-US" sz="1800"/>
              <a:t>故乡的小河，是一条不知名的小溪河。小河流经之地溪草茂密，柳竹成行，小河在柳竹的庇护下仿若一条蜿蜒的银带一路向前。在河岸较窄的地方，一个石板桥横亘于小河之上。小桥长不足十米，宽不足两米，三根桥柱牢固地支撑着上面厚重的桥板，远远看去，小桥厚厚墩墩，结实无比。小桥很平常，但老辈人讲过很多皇帝下江南从此路过的故事。</a:t>
            </a:r>
            <a:r>
              <a:rPr lang="en-US" altLang="zh-CN" sz="1800"/>
              <a:t>①______</a:t>
            </a:r>
            <a:r>
              <a:rPr lang="zh-CN" altLang="en-US" sz="1800"/>
              <a:t>，但这座小桥相承的石板路曾经是古驿道却是千真万确的，那桥面被时间的刀锋深深地剜出的一道道痕迹就是明证。</a:t>
            </a:r>
          </a:p>
          <a:p>
            <a:pPr>
              <a:lnSpc>
                <a:spcPct val="120000"/>
              </a:lnSpc>
              <a:spcBef>
                <a:spcPct val="0"/>
              </a:spcBef>
            </a:pPr>
            <a:r>
              <a:rPr lang="zh-CN" altLang="en-US" sz="1800"/>
              <a:t>小桥两头岸石叠加，依岸而立，两棵参天的榕树紧紧拥抱着坚硬的岸石，使小桥有了牢固的基石与依靠。小桥一端的榕树下，</a:t>
            </a:r>
            <a:r>
              <a:rPr lang="en-US" altLang="zh-CN" sz="1800"/>
              <a:t>②______</a:t>
            </a:r>
            <a:r>
              <a:rPr lang="zh-CN" altLang="en-US" sz="1800"/>
              <a:t>，房子虽小，却十分精致，青瓦粉墙，房内沿墙根修有马蹄形的石凳，老辈人说那是专为路人休憩而准备的。</a:t>
            </a:r>
          </a:p>
          <a:p>
            <a:pPr algn="just">
              <a:lnSpc>
                <a:spcPct val="120000"/>
              </a:lnSpc>
              <a:tabLst>
                <a:tab pos="2743200"/>
              </a:tabLst>
            </a:pPr>
            <a:r>
              <a:rPr lang="zh-CN" altLang="en-US" sz="1800"/>
              <a:t>小河中的流水经历一路的艰辛与洗涤，明澈而亮丽，清爽而甘甜，这是上天赐予故乡人的甘露。每到月光明亮的夏夜，小桥就会热闹起来。老人们饭后拎着马扎、摇着蒲扇来到榕树下，或是讲古，或是论今。孩童们仿佛来到了儿童乐园，</a:t>
            </a:r>
            <a:r>
              <a:rPr lang="zh-CN" altLang="zh-CN" sz="1800" u="wavy" kern="100">
                <a:effectLst/>
                <a:cs typeface="Times New Roman" panose="02020603050405020304" pitchFamily="18" charset="0"/>
              </a:rPr>
              <a:t>他们笑着、闹着，一会儿捉迷藏，一会儿踢毽子，一会儿又折了柳枝去逗弄水中的游鱼。</a:t>
            </a:r>
            <a:endParaRPr lang="zh-CN" altLang="zh-CN" sz="1800" kern="100">
              <a:effectLst/>
              <a:cs typeface="Courier New" panose="02070309020205020404" pitchFamily="49" charset="0"/>
            </a:endParaRPr>
          </a:p>
          <a:p>
            <a:pPr>
              <a:spcBef>
                <a:spcPct val="0"/>
              </a:spcBef>
            </a:pPr>
            <a:endParaRPr lang="zh-CN" altLang="en-US" sz="1800"/>
          </a:p>
          <a:p>
            <a:pPr>
              <a:spcBef>
                <a:spcPct val="0"/>
              </a:spcBef>
            </a:pPr>
            <a:endParaRPr lang="zh-CN" altLang="en-US" sz="1800"/>
          </a:p>
        </p:txBody>
      </p:sp>
      <p:sp>
        <p:nvSpPr>
          <p:cNvPr id="5" name="文本框 4">
            <a:extLst>
              <a:ext uri="{FF2B5EF4-FFF2-40B4-BE49-F238E27FC236}">
                <a16:creationId xmlns:a16="http://schemas.microsoft.com/office/drawing/2014/main" xmlns="" id="{728F58AD-B107-4366-ACDD-D61E9B27A036}"/>
              </a:ext>
            </a:extLst>
          </p:cNvPr>
          <p:cNvSpPr txBox="1"/>
          <p:nvPr/>
        </p:nvSpPr>
        <p:spPr>
          <a:xfrm>
            <a:off x="797682" y="1292352"/>
            <a:ext cx="3820277" cy="707886"/>
          </a:xfrm>
          <a:prstGeom prst="rect">
            <a:avLst/>
          </a:prstGeom>
          <a:noFill/>
        </p:spPr>
        <p:txBody>
          <a:bodyPr wrap="none" rtlCol="0">
            <a:spAutoFit/>
          </a:bodyPr>
          <a:lstStyle/>
          <a:p>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阅读下面的文字，完成</a:t>
            </a:r>
            <a:r>
              <a:rPr lang="en-US" altLang="zh-CN" sz="2000" kern="100">
                <a:effectLst/>
                <a:latin typeface="微软雅黑" panose="020b0503020204020204" pitchFamily="34" charset="-122"/>
                <a:ea typeface="微软雅黑" panose="020b0503020204020204" pitchFamily="34" charset="-122"/>
                <a:cs typeface="Courier New" panose="02070309020205020404" pitchFamily="49" charset="0"/>
              </a:rPr>
              <a:t>1</a:t>
            </a: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a:effectLst/>
                <a:latin typeface="微软雅黑" panose="020b0503020204020204" pitchFamily="34" charset="-122"/>
                <a:ea typeface="微软雅黑" panose="020b0503020204020204" pitchFamily="34" charset="-122"/>
                <a:cs typeface="Courier New" panose="02070309020205020404" pitchFamily="49" charset="0"/>
              </a:rPr>
              <a:t>3</a:t>
            </a:r>
            <a:r>
              <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zh-CN" sz="2000" kern="100">
              <a:effectLst/>
              <a:latin typeface="微软雅黑" panose="020b0503020204020204" pitchFamily="34" charset="-122"/>
              <a:ea typeface="微软雅黑" panose="020b0503020204020204" pitchFamily="34" charset="-122"/>
              <a:cs typeface="Courier New" panose="02070309020205020404" pitchFamily="49" charset="0"/>
            </a:endParaRPr>
          </a:p>
          <a:p>
            <a:endParaRPr lang="zh-CN" altLang="en-US" sz="200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xmlns="" id="{2A266A7C-A49E-481D-999D-F9739CBABFEC}"/>
              </a:ext>
            </a:extLst>
          </p:cNvPr>
          <p:cNvPicPr>
            <a:picLocks noChangeAspect="1"/>
          </p:cNvPicPr>
          <p:nvPr/>
        </p:nvPicPr>
        <p:blipFill>
          <a:blip r:embed="rId2"/>
          <a:stretch>
            <a:fillRect/>
          </a:stretch>
        </p:blipFill>
        <p:spPr>
          <a:xfrm>
            <a:off x="0" y="0"/>
            <a:ext cx="6096000" cy="6858000"/>
          </a:xfrm>
          <a:prstGeom prst="rect">
            <a:avLst/>
          </a:prstGeom>
        </p:spPr>
      </p:pic>
    </p:spTree>
    <p:extLst>
      <p:ext uri="{BB962C8B-B14F-4D97-AF65-F5344CB8AC3E}">
        <p14:creationId xmlns:p14="http://schemas.microsoft.com/office/powerpoint/2010/main" val="3557611598"/>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83A6DA1-3704-4F30-9A18-A32B5EDE416A}"/>
              </a:ext>
            </a:extLst>
          </p:cNvPr>
          <p:cNvSpPr>
            <a:spLocks noGrp="1"/>
          </p:cNvSpPr>
          <p:nvPr>
            <p:ph type="title"/>
          </p:nvPr>
        </p:nvSpPr>
        <p:spPr/>
        <p:txBody>
          <a:bodyPr/>
          <a:lstStyle/>
          <a:p>
            <a:r>
              <a:rPr lang="zh-CN" altLang="en-US"/>
              <a:t>拓展练习</a:t>
            </a:r>
          </a:p>
        </p:txBody>
      </p:sp>
      <p:sp>
        <p:nvSpPr>
          <p:cNvPr id="3" name="内容占位符 2">
            <a:extLst>
              <a:ext uri="{FF2B5EF4-FFF2-40B4-BE49-F238E27FC236}">
                <a16:creationId xmlns:a16="http://schemas.microsoft.com/office/drawing/2014/main" xmlns="" id="{5236DAAC-3B0E-4D1D-9C01-8BE2C50D49C8}"/>
              </a:ext>
            </a:extLst>
          </p:cNvPr>
          <p:cNvSpPr>
            <a:spLocks noGrp="1"/>
          </p:cNvSpPr>
          <p:nvPr>
            <p:ph idx="1"/>
          </p:nvPr>
        </p:nvSpPr>
        <p:spPr>
          <a:xfrm>
            <a:off x="838200" y="2743199"/>
            <a:ext cx="10658856" cy="1231393"/>
          </a:xfrm>
        </p:spPr>
        <p:txBody>
          <a:bodyPr>
            <a:noAutofit/>
          </a:bodyPr>
          <a:lstStyle/>
          <a:p>
            <a:pPr>
              <a:spcBef>
                <a:spcPct val="0"/>
              </a:spcBef>
            </a:pPr>
            <a:r>
              <a:rPr lang="en-US" altLang="zh-CN" sz="2000"/>
              <a:t>【</a:t>
            </a:r>
            <a:r>
              <a:rPr lang="zh-CN" altLang="en-US" sz="2000"/>
              <a:t>解析</a:t>
            </a:r>
            <a:r>
              <a:rPr lang="en-US" altLang="zh-CN" sz="2000"/>
              <a:t>】</a:t>
            </a:r>
            <a:r>
              <a:rPr lang="zh-CN" altLang="en-US" sz="2000"/>
              <a:t>答案选</a:t>
            </a:r>
            <a:r>
              <a:rPr lang="en-US" altLang="zh-CN" sz="2000"/>
              <a:t>B</a:t>
            </a:r>
            <a:r>
              <a:rPr lang="zh-CN" altLang="en-US" sz="2000"/>
              <a:t>　“小河在柳竹的庇护下”等运用了拟人的修辞手法，“仿若一条蜿蜒的银带”运用了比喻的修辞手法，“参天的榕树”运用了夸张的修辞手法。材料中并没有使用对比、对偶的修辞手法。</a:t>
            </a:r>
          </a:p>
        </p:txBody>
      </p:sp>
      <p:sp>
        <p:nvSpPr>
          <p:cNvPr id="5" name="文本框 4">
            <a:extLst>
              <a:ext uri="{FF2B5EF4-FFF2-40B4-BE49-F238E27FC236}">
                <a16:creationId xmlns:a16="http://schemas.microsoft.com/office/drawing/2014/main" xmlns="" id="{728F58AD-B107-4366-ACDD-D61E9B27A036}"/>
              </a:ext>
            </a:extLst>
          </p:cNvPr>
          <p:cNvSpPr txBox="1"/>
          <p:nvPr/>
        </p:nvSpPr>
        <p:spPr>
          <a:xfrm>
            <a:off x="797682" y="1292352"/>
            <a:ext cx="5542158" cy="1323439"/>
          </a:xfrm>
          <a:prstGeom prst="rect">
            <a:avLst/>
          </a:prstGeom>
          <a:noFill/>
        </p:spPr>
        <p:txBody>
          <a:bodyPr wrap="square" rtlCol="0">
            <a:spAutoFit/>
          </a:bodyPr>
          <a:lstStyle/>
          <a:p>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kern="100">
                <a:effectLst/>
                <a:latin typeface="微软雅黑" panose="020b0503020204020204" pitchFamily="34" charset="-122"/>
                <a:ea typeface="微软雅黑" panose="020b0503020204020204" pitchFamily="34" charset="-122"/>
                <a:cs typeface="Times New Roman" panose="02020603050405020304" pitchFamily="18" charset="0"/>
              </a:rPr>
              <a:t>．文中使用了哪些修辞手法</a:t>
            </a:r>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         )</a:t>
            </a:r>
          </a:p>
          <a:p>
            <a:endParaRPr lang="zh-CN" altLang="zh-CN" sz="2000" kern="100">
              <a:effectLst/>
              <a:latin typeface="微软雅黑" panose="020b0503020204020204" pitchFamily="34" charset="-122"/>
              <a:ea typeface="微软雅黑" panose="020b0503020204020204" pitchFamily="34" charset="-122"/>
              <a:cs typeface="Courier New" panose="02070309020205020404" pitchFamily="49" charset="0"/>
            </a:endParaRPr>
          </a:p>
          <a:p>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．比喻、拟人、对偶 	</a:t>
            </a:r>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．比喻、拟人、夸张</a:t>
            </a:r>
          </a:p>
          <a:p>
            <a:r>
              <a:rPr lang="en-US" altLang="zh-CN" sz="2000">
                <a:latin typeface="微软雅黑" panose="020b0503020204020204" pitchFamily="34" charset="-122"/>
                <a:ea typeface="微软雅黑" panose="020b0503020204020204" pitchFamily="34" charset="-122"/>
              </a:rPr>
              <a:t>C</a:t>
            </a:r>
            <a:r>
              <a:rPr lang="zh-CN" altLang="en-US" sz="2000">
                <a:latin typeface="微软雅黑" panose="020b0503020204020204" pitchFamily="34" charset="-122"/>
                <a:ea typeface="微软雅黑" panose="020b0503020204020204" pitchFamily="34" charset="-122"/>
              </a:rPr>
              <a:t>．拟人、对比、对偶 	</a:t>
            </a:r>
            <a:r>
              <a:rPr lang="en-US" altLang="zh-CN" sz="2000">
                <a:latin typeface="微软雅黑" panose="020b0503020204020204" pitchFamily="34" charset="-122"/>
                <a:ea typeface="微软雅黑" panose="020b0503020204020204" pitchFamily="34" charset="-122"/>
              </a:rPr>
              <a:t>D</a:t>
            </a:r>
            <a:r>
              <a:rPr lang="zh-CN" altLang="en-US" sz="2000">
                <a:latin typeface="微软雅黑" panose="020b0503020204020204" pitchFamily="34" charset="-122"/>
                <a:ea typeface="微软雅黑" panose="020b0503020204020204" pitchFamily="34" charset="-122"/>
              </a:rPr>
              <a:t>．比喻、对比、夸张</a:t>
            </a:r>
          </a:p>
        </p:txBody>
      </p:sp>
      <p:pic>
        <p:nvPicPr>
          <p:cNvPr id="10" name="图片 9">
            <a:extLst>
              <a:ext uri="{FF2B5EF4-FFF2-40B4-BE49-F238E27FC236}">
                <a16:creationId xmlns:a16="http://schemas.microsoft.com/office/drawing/2014/main" xmlns="" id="{A49BDCE2-F334-47FD-9A2C-B81F158F68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432" y="3582293"/>
            <a:ext cx="3465576" cy="4018276"/>
          </a:xfrm>
          <a:prstGeom prst="rect">
            <a:avLst/>
          </a:prstGeom>
        </p:spPr>
      </p:pic>
      <p:pic>
        <p:nvPicPr>
          <p:cNvPr id="11" name="图片 10">
            <a:extLst>
              <a:ext uri="{FF2B5EF4-FFF2-40B4-BE49-F238E27FC236}">
                <a16:creationId xmlns:a16="http://schemas.microsoft.com/office/drawing/2014/main" xmlns="" id="{BE59A760-14F4-4652-8B75-75829DE24CB1}"/>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2282036482"/>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83A6DA1-3704-4F30-9A18-A32B5EDE416A}"/>
              </a:ext>
            </a:extLst>
          </p:cNvPr>
          <p:cNvSpPr>
            <a:spLocks noGrp="1"/>
          </p:cNvSpPr>
          <p:nvPr>
            <p:ph type="title"/>
          </p:nvPr>
        </p:nvSpPr>
        <p:spPr/>
        <p:txBody>
          <a:bodyPr/>
          <a:lstStyle/>
          <a:p>
            <a:r>
              <a:rPr lang="zh-CN" altLang="en-US"/>
              <a:t>拓展练习</a:t>
            </a:r>
          </a:p>
        </p:txBody>
      </p:sp>
      <p:sp>
        <p:nvSpPr>
          <p:cNvPr id="3" name="内容占位符 2">
            <a:extLst>
              <a:ext uri="{FF2B5EF4-FFF2-40B4-BE49-F238E27FC236}">
                <a16:creationId xmlns:a16="http://schemas.microsoft.com/office/drawing/2014/main" xmlns="" id="{5236DAAC-3B0E-4D1D-9C01-8BE2C50D49C8}"/>
              </a:ext>
            </a:extLst>
          </p:cNvPr>
          <p:cNvSpPr>
            <a:spLocks noGrp="1"/>
          </p:cNvSpPr>
          <p:nvPr>
            <p:ph idx="1"/>
          </p:nvPr>
        </p:nvSpPr>
        <p:spPr>
          <a:xfrm>
            <a:off x="838200" y="2535935"/>
            <a:ext cx="10658856" cy="1072897"/>
          </a:xfrm>
        </p:spPr>
        <p:txBody>
          <a:bodyPr>
            <a:noAutofit/>
          </a:bodyPr>
          <a:lstStyle/>
          <a:p>
            <a:pPr>
              <a:spcBef>
                <a:spcPct val="0"/>
              </a:spcBef>
            </a:pPr>
            <a:r>
              <a:rPr lang="zh-CN" altLang="en-US" sz="2000"/>
              <a:t>答：</a:t>
            </a:r>
            <a:r>
              <a:rPr lang="en-US" altLang="zh-CN" sz="2000"/>
              <a:t>(</a:t>
            </a:r>
            <a:r>
              <a:rPr lang="zh-CN" altLang="en-US" sz="2000"/>
              <a:t>示例</a:t>
            </a:r>
            <a:r>
              <a:rPr lang="en-US" altLang="zh-CN" sz="2000"/>
              <a:t>)①</a:t>
            </a:r>
            <a:r>
              <a:rPr lang="zh-CN" altLang="en-US" sz="2000"/>
              <a:t>原文运用排比的手法，更形象地写出孩童们嬉戏内容的丰富；②原文中由短句到长句，句式的长短富有节奏美。</a:t>
            </a:r>
            <a:endParaRPr lang="en-US" altLang="zh-CN" sz="2000"/>
          </a:p>
        </p:txBody>
      </p:sp>
      <p:sp>
        <p:nvSpPr>
          <p:cNvPr id="5" name="文本框 4">
            <a:extLst>
              <a:ext uri="{FF2B5EF4-FFF2-40B4-BE49-F238E27FC236}">
                <a16:creationId xmlns:a16="http://schemas.microsoft.com/office/drawing/2014/main" xmlns="" id="{728F58AD-B107-4366-ACDD-D61E9B27A036}"/>
              </a:ext>
            </a:extLst>
          </p:cNvPr>
          <p:cNvSpPr txBox="1"/>
          <p:nvPr/>
        </p:nvSpPr>
        <p:spPr>
          <a:xfrm>
            <a:off x="797682" y="1292352"/>
            <a:ext cx="10467726" cy="707886"/>
          </a:xfrm>
          <a:prstGeom prst="rect">
            <a:avLst/>
          </a:prstGeom>
          <a:noFill/>
        </p:spPr>
        <p:txBody>
          <a:bodyPr wrap="square" rtlCol="0">
            <a:spAutoFit/>
          </a:bodyPr>
          <a:lstStyle/>
          <a:p>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a:effectLst/>
                <a:latin typeface="微软雅黑" panose="020b0503020204020204" pitchFamily="34" charset="-122"/>
                <a:ea typeface="微软雅黑" panose="020b0503020204020204" pitchFamily="34" charset="-122"/>
                <a:cs typeface="Times New Roman" panose="02020603050405020304" pitchFamily="18" charset="0"/>
              </a:rPr>
              <a:t>．文中画波浪线的句子可改成：“他们笑着、闹着，折了柳枝去逗弄水中的游鱼，又捉迷藏、踢毽子。”从语意上看二者基本相同，但原文表达效果更好，为什么？</a:t>
            </a:r>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a:effectLst/>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 name="图片 7">
            <a:extLst>
              <a:ext uri="{FF2B5EF4-FFF2-40B4-BE49-F238E27FC236}">
                <a16:creationId xmlns:a16="http://schemas.microsoft.com/office/drawing/2014/main" xmlns="" id="{2847D3D8-62F3-4591-8450-E523DE6C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432" y="3582293"/>
            <a:ext cx="3465576" cy="4018276"/>
          </a:xfrm>
          <a:prstGeom prst="rect">
            <a:avLst/>
          </a:prstGeom>
        </p:spPr>
      </p:pic>
      <p:pic>
        <p:nvPicPr>
          <p:cNvPr id="9" name="图片 8">
            <a:extLst>
              <a:ext uri="{FF2B5EF4-FFF2-40B4-BE49-F238E27FC236}">
                <a16:creationId xmlns:a16="http://schemas.microsoft.com/office/drawing/2014/main" xmlns="" id="{2E3DA39B-F71D-4BA4-BE39-30BB88DF2C7C}"/>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308292432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83A6DA1-3704-4F30-9A18-A32B5EDE416A}"/>
              </a:ext>
            </a:extLst>
          </p:cNvPr>
          <p:cNvSpPr>
            <a:spLocks noGrp="1"/>
          </p:cNvSpPr>
          <p:nvPr>
            <p:ph type="title"/>
          </p:nvPr>
        </p:nvSpPr>
        <p:spPr/>
        <p:txBody>
          <a:bodyPr/>
          <a:lstStyle/>
          <a:p>
            <a:r>
              <a:rPr lang="zh-CN" altLang="en-US"/>
              <a:t>拓展练习</a:t>
            </a:r>
          </a:p>
        </p:txBody>
      </p:sp>
      <p:sp>
        <p:nvSpPr>
          <p:cNvPr id="3" name="内容占位符 2">
            <a:extLst>
              <a:ext uri="{FF2B5EF4-FFF2-40B4-BE49-F238E27FC236}">
                <a16:creationId xmlns:a16="http://schemas.microsoft.com/office/drawing/2014/main" xmlns="" id="{5236DAAC-3B0E-4D1D-9C01-8BE2C50D49C8}"/>
              </a:ext>
            </a:extLst>
          </p:cNvPr>
          <p:cNvSpPr>
            <a:spLocks noGrp="1"/>
          </p:cNvSpPr>
          <p:nvPr>
            <p:ph idx="1"/>
          </p:nvPr>
        </p:nvSpPr>
        <p:spPr>
          <a:xfrm>
            <a:off x="838200" y="2535935"/>
            <a:ext cx="10658856" cy="1072897"/>
          </a:xfrm>
        </p:spPr>
        <p:txBody>
          <a:bodyPr>
            <a:noAutofit/>
          </a:bodyPr>
          <a:lstStyle/>
          <a:p>
            <a:pPr>
              <a:spcBef>
                <a:spcPct val="0"/>
              </a:spcBef>
            </a:pPr>
            <a:r>
              <a:rPr lang="zh-CN" altLang="en-US" sz="2000"/>
              <a:t>答：</a:t>
            </a:r>
            <a:r>
              <a:rPr lang="en-US" altLang="zh-CN" sz="2000"/>
              <a:t>(</a:t>
            </a:r>
            <a:r>
              <a:rPr lang="zh-CN" altLang="en-US" sz="2000"/>
              <a:t>示例</a:t>
            </a:r>
            <a:r>
              <a:rPr lang="en-US" altLang="zh-CN" sz="2000"/>
              <a:t>)①</a:t>
            </a:r>
            <a:r>
              <a:rPr lang="zh-CN" altLang="en-US" sz="2000"/>
              <a:t>虽然不知道故事的真假</a:t>
            </a:r>
            <a:r>
              <a:rPr lang="en-US" altLang="zh-CN" sz="2000"/>
              <a:t>②</a:t>
            </a:r>
            <a:r>
              <a:rPr lang="zh-CN" altLang="en-US" sz="2000"/>
              <a:t>有一间小房子</a:t>
            </a:r>
            <a:endParaRPr lang="en-US" altLang="zh-CN" sz="2000"/>
          </a:p>
        </p:txBody>
      </p:sp>
      <p:sp>
        <p:nvSpPr>
          <p:cNvPr id="5" name="文本框 4">
            <a:extLst>
              <a:ext uri="{FF2B5EF4-FFF2-40B4-BE49-F238E27FC236}">
                <a16:creationId xmlns:a16="http://schemas.microsoft.com/office/drawing/2014/main" xmlns="" id="{728F58AD-B107-4366-ACDD-D61E9B27A036}"/>
              </a:ext>
            </a:extLst>
          </p:cNvPr>
          <p:cNvSpPr txBox="1"/>
          <p:nvPr/>
        </p:nvSpPr>
        <p:spPr>
          <a:xfrm>
            <a:off x="797682" y="1292352"/>
            <a:ext cx="10467726" cy="707886"/>
          </a:xfrm>
          <a:prstGeom prst="rect">
            <a:avLst/>
          </a:prstGeom>
          <a:noFill/>
        </p:spPr>
        <p:txBody>
          <a:bodyPr wrap="square" rtlCol="0">
            <a:spAutoFit/>
          </a:bodyPr>
          <a:lstStyle/>
          <a:p>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a:effectLst/>
                <a:latin typeface="微软雅黑" panose="020b0503020204020204" pitchFamily="34" charset="-122"/>
                <a:ea typeface="微软雅黑" panose="020b0503020204020204" pitchFamily="34" charset="-122"/>
                <a:cs typeface="Times New Roman" panose="02020603050405020304" pitchFamily="18" charset="0"/>
              </a:rPr>
              <a:t>．请在文中画横线处补写恰当的语句，使整段文字语意完整连贯，内容贴切，逻辑严密，每处不超过</a:t>
            </a:r>
            <a:r>
              <a:rPr lang="en-US" altLang="zh-CN" sz="2000" kern="10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000" kern="100">
                <a:effectLst/>
                <a:latin typeface="微软雅黑" panose="020b0503020204020204" pitchFamily="34" charset="-122"/>
                <a:ea typeface="微软雅黑" panose="020b0503020204020204" pitchFamily="34" charset="-122"/>
                <a:cs typeface="Times New Roman" panose="02020603050405020304" pitchFamily="18" charset="0"/>
              </a:rPr>
              <a:t>个字。</a:t>
            </a:r>
          </a:p>
        </p:txBody>
      </p:sp>
      <p:pic>
        <p:nvPicPr>
          <p:cNvPr id="8" name="图片 7">
            <a:extLst>
              <a:ext uri="{FF2B5EF4-FFF2-40B4-BE49-F238E27FC236}">
                <a16:creationId xmlns:a16="http://schemas.microsoft.com/office/drawing/2014/main" xmlns="" id="{2847D3D8-62F3-4591-8450-E523DE6C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8432" y="3582293"/>
            <a:ext cx="3465576" cy="4018276"/>
          </a:xfrm>
          <a:prstGeom prst="rect">
            <a:avLst/>
          </a:prstGeom>
        </p:spPr>
      </p:pic>
      <p:pic>
        <p:nvPicPr>
          <p:cNvPr id="6" name="图片 5">
            <a:extLst>
              <a:ext uri="{FF2B5EF4-FFF2-40B4-BE49-F238E27FC236}">
                <a16:creationId xmlns:a16="http://schemas.microsoft.com/office/drawing/2014/main" xmlns="" id="{88BB22C8-0C14-4F8C-98F4-95F47C40F219}"/>
              </a:ext>
            </a:extLst>
          </p:cNvPr>
          <p:cNvPicPr>
            <a:picLocks noChangeAspect="1"/>
          </p:cNvPicPr>
          <p:nvPr/>
        </p:nvPicPr>
        <p:blipFill>
          <a:blip r:embed="rId3"/>
          <a:stretch>
            <a:fillRect/>
          </a:stretch>
        </p:blipFill>
        <p:spPr>
          <a:xfrm>
            <a:off x="0" y="0"/>
            <a:ext cx="6096000" cy="6858000"/>
          </a:xfrm>
          <a:prstGeom prst="rect">
            <a:avLst/>
          </a:prstGeom>
        </p:spPr>
      </p:pic>
    </p:spTree>
    <p:extLst>
      <p:ext uri="{BB962C8B-B14F-4D97-AF65-F5344CB8AC3E}">
        <p14:creationId xmlns:p14="http://schemas.microsoft.com/office/powerpoint/2010/main" val="402670293"/>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1D3F2F"/>
        </a:solidFill>
        <a:effectLst/>
      </p:bgPr>
    </p:bg>
    <p:spTree>
      <p:nvGrpSpPr>
        <p:cNvPr id="1" name=""/>
        <p:cNvGrpSpPr/>
        <p:nvPr/>
      </p:nvGrpSpPr>
      <p:grpSpPr>
        <a:xfrm>
          <a:off x="0" y="0"/>
          <a:ext cx="0" cy="0"/>
        </a:xfrm>
      </p:grpSpPr>
      <p:sp>
        <p:nvSpPr>
          <p:cNvPr id="5" name="矩形: 对角圆角 4">
            <a:extLst>
              <a:ext uri="{FF2B5EF4-FFF2-40B4-BE49-F238E27FC236}">
                <a16:creationId xmlns:a16="http://schemas.microsoft.com/office/drawing/2014/main" xmlns="" id="{1D98DDAA-1180-4651-8659-9BD0EA7E71A1}"/>
              </a:ext>
            </a:extLst>
          </p:cNvPr>
          <p:cNvSpPr/>
          <p:nvPr/>
        </p:nvSpPr>
        <p:spPr>
          <a:xfrm>
            <a:off x="6707079" y="3182112"/>
            <a:ext cx="5314234" cy="1414272"/>
          </a:xfrm>
          <a:prstGeom prst="round2DiagRect">
            <a:avLst>
              <a:gd name="adj1" fmla="val 17677"/>
              <a:gd name="adj2" fmla="val 0"/>
            </a:avLst>
          </a:prstGeom>
          <a:solidFill>
            <a:srgbClr val="867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96197" y="4922462"/>
            <a:ext cx="5681066" cy="1935538"/>
          </a:xfrm>
          <a:prstGeom prst="rect">
            <a:avLst/>
          </a:prstGeom>
          <a:solidFill>
            <a:srgbClr val="9A82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6577263" y="4920915"/>
            <a:ext cx="5614735" cy="1937085"/>
          </a:xfrm>
          <a:prstGeom prst="rect">
            <a:avLst/>
          </a:prstGeom>
          <a:solidFill>
            <a:srgbClr val="8D8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ontentPart p14:bwMode="auto" r:id="rId2">
        <p14:nvContentPartPr>
          <p14:cNvPr id="26" name="墨迹 25"/>
          <p14:cNvContentPartPr/>
          <p14:nvPr/>
        </p14:nvContentPartPr>
        <p14:xfrm>
          <a:off x="-398760" y="9519092"/>
          <a:ext cx="23760" cy="47160"/>
        </p14:xfrm>
      </p:contentPart>
      <p:sp>
        <p:nvSpPr>
          <p:cNvPr id="29" name="文本框 28"/>
          <p:cNvSpPr txBox="1"/>
          <p:nvPr/>
        </p:nvSpPr>
        <p:spPr>
          <a:xfrm>
            <a:off x="7148429" y="1182327"/>
            <a:ext cx="4273550" cy="1200329"/>
          </a:xfrm>
          <a:prstGeom prst="rect">
            <a:avLst/>
          </a:prstGeom>
          <a:noFill/>
        </p:spPr>
        <p:txBody>
          <a:bodyPr wrap="square" rtlCol="0">
            <a:spAutoFit/>
          </a:bodyPr>
          <a:lstStyle/>
          <a:p>
            <a:r>
              <a:rPr lang="zh-CN" altLang="en-US" sz="7200" b="1">
                <a:solidFill>
                  <a:schemeClr val="bg1"/>
                </a:solidFill>
                <a:latin typeface="方正舒体" panose="02010601030101010101" pitchFamily="2" charset="-122"/>
                <a:ea typeface="方正舒体" panose="02010601030101010101" pitchFamily="2" charset="-122"/>
                <a:cs typeface="..黑体UI-韩语" panose="02000000000000000000" pitchFamily="2" charset="-128"/>
              </a:rPr>
              <a:t>百合花</a:t>
            </a:r>
          </a:p>
        </p:txBody>
      </p:sp>
      <p:sp>
        <p:nvSpPr>
          <p:cNvPr id="31" name="文本框 30"/>
          <p:cNvSpPr txBox="1"/>
          <p:nvPr/>
        </p:nvSpPr>
        <p:spPr>
          <a:xfrm>
            <a:off x="6864096" y="3236802"/>
            <a:ext cx="5071872" cy="1319657"/>
          </a:xfrm>
          <a:prstGeom prst="rect">
            <a:avLst/>
          </a:prstGeom>
          <a:noFill/>
        </p:spPr>
        <p:txBody>
          <a:bodyPr wrap="square" rtlCol="0" anchor="t">
            <a:spAutoFit/>
          </a:bodyPr>
          <a:lstStyle/>
          <a:p>
            <a:pPr fontAlgn="auto">
              <a:lnSpc>
                <a:spcPct val="130000"/>
              </a:lnSpc>
            </a:pPr>
            <a:r>
              <a:rPr lang="zh-CN" altLang="en-US" sz="3200">
                <a:solidFill>
                  <a:schemeClr val="bg1"/>
                </a:solidFill>
                <a:latin typeface="+mj-lt"/>
                <a:ea typeface="微软雅黑" panose="020b0503020204020204" pitchFamily="34" charset="-122"/>
                <a:cs typeface="+mj-lt"/>
              </a:rPr>
              <a:t>这场生命中最美的遇见，煽动了我生命中所有的伤悲。</a:t>
            </a:r>
          </a:p>
        </p:txBody>
      </p:sp>
      <p:pic>
        <p:nvPicPr>
          <p:cNvPr id="18" name="图片 17" descr="微信图片_20210727204744"/>
          <p:cNvPicPr>
            <a:picLocks noChangeAspect="1"/>
          </p:cNvPicPr>
          <p:nvPr/>
        </p:nvPicPr>
        <p:blipFill>
          <a:blip r:embed="rId3"/>
          <a:srcRect l="4774" r="8435"/>
          <a:stretch>
            <a:fillRect/>
          </a:stretch>
        </p:blipFill>
        <p:spPr>
          <a:xfrm>
            <a:off x="898360" y="16043"/>
            <a:ext cx="5694947" cy="4911084"/>
          </a:xfrm>
          <a:prstGeom prst="rect">
            <a:avLst/>
          </a:prstGeom>
        </p:spPr>
      </p:pic>
      <p:sp>
        <p:nvSpPr>
          <p:cNvPr id="4" name="心形 3"/>
          <p:cNvSpPr/>
          <p:nvPr/>
        </p:nvSpPr>
        <p:spPr>
          <a:xfrm rot="20896152">
            <a:off x="7035967" y="5728033"/>
            <a:ext cx="240632" cy="208548"/>
          </a:xfrm>
          <a:prstGeom prst="hear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微软雅黑" panose="020b0503020204020204" pitchFamily="34" charset="-122"/>
              <a:ea typeface="微软雅黑" panose="020b0503020204020204" pitchFamily="34" charset="-122"/>
            </a:endParaRPr>
          </a:p>
        </p:txBody>
      </p:sp>
      <p:pic>
        <p:nvPicPr>
          <p:cNvPr id="25" name="图片 24" descr="微信图片_20210727204744"/>
          <p:cNvPicPr>
            <a:picLocks noChangeAspect="1"/>
          </p:cNvPicPr>
          <p:nvPr/>
        </p:nvPicPr>
        <p:blipFill>
          <a:blip r:embed="rId3"/>
          <a:srcRect l="4774" r="8435"/>
          <a:stretch>
            <a:fillRect/>
          </a:stretch>
        </p:blipFill>
        <p:spPr>
          <a:xfrm>
            <a:off x="4891013" y="3448050"/>
            <a:ext cx="1715156" cy="1479078"/>
          </a:xfrm>
          <a:prstGeom prst="rect">
            <a:avLst/>
          </a:prstGeom>
        </p:spPr>
      </p:pic>
      <p:pic>
        <p:nvPicPr>
          <p:cNvPr id="42" name="图片 41"/>
          <p:cNvPicPr>
            <a:picLocks noChangeAspect="1"/>
          </p:cNvPicPr>
          <p:nvPr/>
        </p:nvPicPr>
        <p:blipFill>
          <a:blip r:embed="rId4"/>
          <a:stretch>
            <a:fillRect/>
          </a:stretch>
        </p:blipFill>
        <p:spPr>
          <a:xfrm>
            <a:off x="0" y="-13919"/>
            <a:ext cx="12192000" cy="6881444"/>
          </a:xfrm>
          <a:prstGeom prst="rect">
            <a:avLst/>
          </a:prstGeom>
        </p:spPr>
      </p:pic>
      <p:pic>
        <p:nvPicPr>
          <p:cNvPr id="2" name="图片 1"/>
          <p:cNvPicPr>
            <a:picLocks noChangeAspect="1"/>
          </p:cNvPicPr>
          <p:nvPr/>
        </p:nvPicPr>
        <p:blipFill>
          <a:blip r:embed="rId5"/>
          <a:stretch>
            <a:fillRect/>
          </a:stretch>
        </p:blipFill>
        <p:spPr>
          <a:xfrm>
            <a:off x="0" y="0"/>
            <a:ext cx="6096000" cy="6858000"/>
          </a:xfrm>
          <a:prstGeom prst="rect">
            <a:avLst/>
          </a:prstGeom>
        </p:spPr>
      </p:pic>
      <p:pic>
        <p:nvPicPr>
          <p:cNvPr id="8" name="图片 7"/>
          <p:cNvPicPr>
            <a:picLocks noChangeAspect="1"/>
          </p:cNvPicPr>
          <p:nvPr/>
        </p:nvPicPr>
        <p:blipFill>
          <a:blip r:embed="rId6">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val="0"/>
              </a:ext>
            </a:extLst>
          </a:blip>
          <a:stretch>
            <a:fillRect/>
          </a:stretch>
        </p:blipFill>
        <p:spPr>
          <a:xfrm rot="16744523">
            <a:off x="9089564" y="-1059553"/>
            <a:ext cx="4287840" cy="3129758"/>
          </a:xfrm>
          <a:prstGeom prst="rect">
            <a:avLst/>
          </a:prstGeom>
        </p:spPr>
      </p:pic>
      <p:sp>
        <p:nvSpPr>
          <p:cNvPr id="7" name="文本框 6"/>
          <p:cNvSpPr txBox="1"/>
          <p:nvPr/>
        </p:nvSpPr>
        <p:spPr>
          <a:xfrm>
            <a:off x="3248025" y="4953000"/>
            <a:ext cx="3730508" cy="1446550"/>
          </a:xfrm>
          <a:prstGeom prst="rect">
            <a:avLst/>
          </a:prstGeom>
          <a:noFill/>
        </p:spPr>
        <p:txBody>
          <a:bodyPr wrap="none" rtlCol="0">
            <a:spAutoFit/>
          </a:bodyPr>
          <a:lstStyle/>
          <a:p>
            <a:r>
              <a:rPr lang="en-US" altLang="zh-CN" sz="8800" err="1">
                <a:solidFill>
                  <a:schemeClr val="bg1">
                    <a:lumMod val="85000"/>
                  </a:schemeClr>
                </a:solidFill>
                <a:latin typeface="Monotype Corsiva" panose="03010101010201010101" pitchFamily="66" charset="0"/>
              </a:rPr>
              <a:t>uzhijuan</a:t>
            </a:r>
            <a:endParaRPr lang="zh-CN" altLang="en-US" sz="8800">
              <a:solidFill>
                <a:schemeClr val="bg1">
                  <a:lumMod val="85000"/>
                </a:schemeClr>
              </a:solidFill>
              <a:latin typeface="Monotype Corsiva" panose="03010101010201010101" pitchFamily="66" charset="0"/>
            </a:endParaRPr>
          </a:p>
        </p:txBody>
      </p:sp>
      <p:sp>
        <p:nvSpPr>
          <p:cNvPr id="9" name="文本框 8"/>
          <p:cNvSpPr txBox="1"/>
          <p:nvPr/>
        </p:nvSpPr>
        <p:spPr>
          <a:xfrm>
            <a:off x="2095500" y="4067175"/>
            <a:ext cx="1462260" cy="2646878"/>
          </a:xfrm>
          <a:prstGeom prst="rect">
            <a:avLst/>
          </a:prstGeom>
          <a:noFill/>
        </p:spPr>
        <p:txBody>
          <a:bodyPr wrap="none" rtlCol="0">
            <a:spAutoFit/>
          </a:bodyPr>
          <a:lstStyle/>
          <a:p>
            <a:r>
              <a:rPr lang="en-US" altLang="zh-CN" sz="16600">
                <a:solidFill>
                  <a:schemeClr val="bg1">
                    <a:lumMod val="85000"/>
                  </a:schemeClr>
                </a:solidFill>
                <a:latin typeface="Monotype Corsiva" panose="03010101010201010101" pitchFamily="66" charset="0"/>
              </a:rPr>
              <a:t>R</a:t>
            </a:r>
            <a:endParaRPr lang="zh-CN" altLang="en-US" sz="16600">
              <a:solidFill>
                <a:schemeClr val="bg1">
                  <a:lumMod val="85000"/>
                </a:schemeClr>
              </a:solidFill>
              <a:latin typeface="Monotype Corsiva" panose="03010101010201010101" pitchFamily="66" charset="0"/>
            </a:endParaRPr>
          </a:p>
        </p:txBody>
      </p:sp>
      <p:pic>
        <p:nvPicPr>
          <p:cNvPr id="43" name="New picture"/>
          <p:cNvPicPr/>
          <p:nvPr/>
        </p:nvPicPr>
        <p:blipFill>
          <a:blip r:embed="rId8"/>
          <a:stretch>
            <a:fillRect/>
          </a:stretch>
        </p:blipFill>
        <p:spPr>
          <a:xfrm>
            <a:off x="12230100" y="10414000"/>
            <a:ext cx="317500" cy="228600"/>
          </a:xfrm>
          <a:prstGeom prst="cube">
            <a:avLst/>
          </a:prstGeom>
        </p:spPr>
      </p:pic>
    </p:spTree>
    <p:extLst>
      <p:ext uri="{BB962C8B-B14F-4D97-AF65-F5344CB8AC3E}">
        <p14:creationId xmlns:p14="http://schemas.microsoft.com/office/powerpoint/2010/main" val="2528717270"/>
      </p:ext>
    </p:extLst>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任意多边形: 形状 9"/>
          <p:cNvSpPr/>
          <p:nvPr/>
        </p:nvSpPr>
        <p:spPr>
          <a:xfrm rot="16200000">
            <a:off x="4919663" y="-128590"/>
            <a:ext cx="5000626" cy="8001000"/>
          </a:xfrm>
          <a:custGeom>
            <a:gdLst>
              <a:gd name="connsiteX0" fmla="*/ 5000626 w 5000626"/>
              <a:gd name="connsiteY0" fmla="*/ 0 h 8001000"/>
              <a:gd name="connsiteX1" fmla="*/ 5000626 w 5000626"/>
              <a:gd name="connsiteY1" fmla="*/ 8001000 h 8001000"/>
              <a:gd name="connsiteX2" fmla="*/ 2819400 w 5000626"/>
              <a:gd name="connsiteY2" fmla="*/ 8001000 h 8001000"/>
              <a:gd name="connsiteX3" fmla="*/ 2305050 w 5000626"/>
              <a:gd name="connsiteY3" fmla="*/ 8001000 h 8001000"/>
              <a:gd name="connsiteX4" fmla="*/ 0 w 5000626"/>
              <a:gd name="connsiteY4" fmla="*/ 8000999 h 8001000"/>
              <a:gd name="connsiteX5" fmla="*/ 0 w 5000626"/>
              <a:gd name="connsiteY5" fmla="*/ 2790827 h 8001000"/>
              <a:gd name="connsiteX6" fmla="*/ 2305050 w 5000626"/>
              <a:gd name="connsiteY6" fmla="*/ 2790827 h 8001000"/>
              <a:gd name="connsiteX7" fmla="*/ 2305050 w 5000626"/>
              <a:gd name="connsiteY7" fmla="*/ 0 h 8001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626" h="8001000">
                <a:moveTo>
                  <a:pt x="5000626" y="0"/>
                </a:moveTo>
                <a:lnTo>
                  <a:pt x="5000626" y="8001000"/>
                </a:lnTo>
                <a:lnTo>
                  <a:pt x="2819400" y="8001000"/>
                </a:lnTo>
                <a:lnTo>
                  <a:pt x="2305050" y="8001000"/>
                </a:lnTo>
                <a:lnTo>
                  <a:pt x="0" y="8000999"/>
                </a:lnTo>
                <a:lnTo>
                  <a:pt x="0" y="2790827"/>
                </a:lnTo>
                <a:lnTo>
                  <a:pt x="2305050" y="2790827"/>
                </a:lnTo>
                <a:lnTo>
                  <a:pt x="2305050" y="0"/>
                </a:lnTo>
                <a:close/>
              </a:path>
            </a:pathLst>
          </a:custGeom>
          <a:solidFill>
            <a:srgbClr val="7BBB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rot="16200000">
            <a:off x="1076327" y="1238249"/>
            <a:ext cx="5000625" cy="5267328"/>
          </a:xfrm>
          <a:custGeom>
            <a:gdLst>
              <a:gd name="connsiteX0" fmla="*/ 5000625 w 5000625"/>
              <a:gd name="connsiteY0" fmla="*/ 1 h 5267328"/>
              <a:gd name="connsiteX1" fmla="*/ 5000625 w 5000625"/>
              <a:gd name="connsiteY1" fmla="*/ 2476501 h 5267328"/>
              <a:gd name="connsiteX2" fmla="*/ 2305052 w 5000625"/>
              <a:gd name="connsiteY2" fmla="*/ 2476501 h 5267328"/>
              <a:gd name="connsiteX3" fmla="*/ 2305052 w 5000625"/>
              <a:gd name="connsiteY3" fmla="*/ 5267328 h 5267328"/>
              <a:gd name="connsiteX4" fmla="*/ 0 w 5000625"/>
              <a:gd name="connsiteY4" fmla="*/ 5267328 h 5267328"/>
              <a:gd name="connsiteX5" fmla="*/ 0 w 5000625"/>
              <a:gd name="connsiteY5" fmla="*/ 0 h 5267328"/>
              <a:gd name="connsiteX6" fmla="*/ 2305052 w 5000625"/>
              <a:gd name="connsiteY6" fmla="*/ 0 h 5267328"/>
              <a:gd name="connsiteX7" fmla="*/ 2305052 w 5000625"/>
              <a:gd name="connsiteY7" fmla="*/ 1 h 52673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625" h="5267328">
                <a:moveTo>
                  <a:pt x="5000625" y="1"/>
                </a:moveTo>
                <a:lnTo>
                  <a:pt x="5000625" y="2476501"/>
                </a:lnTo>
                <a:lnTo>
                  <a:pt x="2305052" y="2476501"/>
                </a:lnTo>
                <a:lnTo>
                  <a:pt x="2305052" y="5267328"/>
                </a:lnTo>
                <a:lnTo>
                  <a:pt x="0" y="5267328"/>
                </a:lnTo>
                <a:lnTo>
                  <a:pt x="0" y="0"/>
                </a:lnTo>
                <a:lnTo>
                  <a:pt x="2305052" y="0"/>
                </a:lnTo>
                <a:lnTo>
                  <a:pt x="2305052" y="1"/>
                </a:lnTo>
                <a:close/>
              </a:path>
            </a:pathLst>
          </a:custGeom>
          <a:solidFill>
            <a:srgbClr val="D1E7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title"/>
          </p:nvPr>
        </p:nvSpPr>
        <p:spPr/>
        <p:txBody>
          <a:bodyPr/>
          <a:lstStyle/>
          <a:p>
            <a:r>
              <a:rPr lang="zh-CN" altLang="en-US"/>
              <a:t>作者介绍</a:t>
            </a:r>
          </a:p>
        </p:txBody>
      </p:sp>
      <p:sp>
        <p:nvSpPr>
          <p:cNvPr id="3" name="内容占位符 2"/>
          <p:cNvSpPr>
            <a:spLocks noGrp="1"/>
          </p:cNvSpPr>
          <p:nvPr>
            <p:ph idx="1"/>
          </p:nvPr>
        </p:nvSpPr>
        <p:spPr>
          <a:xfrm>
            <a:off x="1228726" y="4492625"/>
            <a:ext cx="5000624" cy="1660525"/>
          </a:xfrm>
        </p:spPr>
        <p:txBody>
          <a:bodyPr>
            <a:normAutofit lnSpcReduction="10000"/>
          </a:bodyPr>
          <a:lstStyle/>
          <a:p>
            <a:r>
              <a:rPr lang="zh-CN" altLang="en-US" sz="2000" b="0" i="0">
                <a:effectLst/>
              </a:rPr>
              <a:t>茹志鹃（阿如、初旭，</a:t>
            </a:r>
            <a:r>
              <a:rPr lang="en-US" altLang="zh-CN" sz="2000" b="0" i="0">
                <a:effectLst/>
              </a:rPr>
              <a:t>1925</a:t>
            </a:r>
            <a:r>
              <a:rPr lang="zh-CN" altLang="en-US" sz="2000" b="0" i="0">
                <a:effectLst/>
              </a:rPr>
              <a:t>年</a:t>
            </a:r>
            <a:r>
              <a:rPr lang="en-US" altLang="zh-CN" sz="2000" b="0" i="0">
                <a:effectLst/>
              </a:rPr>
              <a:t>9</a:t>
            </a:r>
            <a:r>
              <a:rPr lang="zh-CN" altLang="en-US" sz="2000" b="0" i="0">
                <a:effectLst/>
              </a:rPr>
              <a:t>月</a:t>
            </a:r>
            <a:r>
              <a:rPr lang="en-US" altLang="zh-CN" sz="2000" b="0" i="0">
                <a:effectLst/>
              </a:rPr>
              <a:t>13</a:t>
            </a:r>
            <a:r>
              <a:rPr lang="zh-CN" altLang="en-US" sz="2000" b="0" i="0">
                <a:effectLst/>
              </a:rPr>
              <a:t>日</a:t>
            </a:r>
            <a:r>
              <a:rPr lang="en-US" altLang="zh-CN" sz="2000" b="0" i="0">
                <a:effectLst/>
              </a:rPr>
              <a:t>-1998</a:t>
            </a:r>
            <a:r>
              <a:rPr lang="zh-CN" altLang="en-US" sz="2000" b="0" i="0">
                <a:effectLst/>
              </a:rPr>
              <a:t>年</a:t>
            </a:r>
            <a:r>
              <a:rPr lang="en-US" altLang="zh-CN" sz="2000" b="0" i="0">
                <a:effectLst/>
              </a:rPr>
              <a:t>10</a:t>
            </a:r>
            <a:r>
              <a:rPr lang="zh-CN" altLang="en-US" sz="2000" b="0" i="0">
                <a:effectLst/>
              </a:rPr>
              <a:t>月</a:t>
            </a:r>
            <a:r>
              <a:rPr lang="en-US" altLang="zh-CN" sz="2000" b="0" i="0">
                <a:effectLst/>
              </a:rPr>
              <a:t>7</a:t>
            </a:r>
            <a:r>
              <a:rPr lang="zh-CN" altLang="en-US" sz="2000" b="0" i="0">
                <a:effectLst/>
              </a:rPr>
              <a:t>日），浙江杭州人，毕业于浙江武康县武康中学，当代著名女作家，著名导演</a:t>
            </a:r>
            <a:r>
              <a:rPr lang="zh-CN" altLang="en-US" sz="2000" b="0" i="0" u="sng" strike="noStrike">
                <a:effectLst/>
              </a:rPr>
              <a:t>王啸平</a:t>
            </a:r>
            <a:r>
              <a:rPr lang="zh-CN" altLang="en-US" sz="2000" b="0" i="0">
                <a:effectLst/>
              </a:rPr>
              <a:t>的夫人，</a:t>
            </a:r>
            <a:r>
              <a:rPr lang="zh-CN" altLang="en-US" sz="2000" b="0" i="0" u="sng" strike="noStrike">
                <a:effectLst/>
              </a:rPr>
              <a:t>王安忆</a:t>
            </a:r>
            <a:r>
              <a:rPr lang="zh-CN" altLang="en-US" sz="2000" b="0" i="0">
                <a:effectLst/>
              </a:rPr>
              <a:t>的母亲。</a:t>
            </a:r>
            <a:endParaRPr lang="en-US" altLang="zh-CN" sz="2000" b="0" i="0">
              <a:effectLst/>
            </a:endParaRPr>
          </a:p>
          <a:p>
            <a:endParaRPr lang="zh-CN" altLang="en-US" sz="2000"/>
          </a:p>
        </p:txBody>
      </p:sp>
      <p:sp>
        <p:nvSpPr>
          <p:cNvPr id="4" name="内容占位符 3"/>
          <p:cNvSpPr>
            <a:spLocks noGrp="1"/>
          </p:cNvSpPr>
          <p:nvPr>
            <p:ph idx="13"/>
          </p:nvPr>
        </p:nvSpPr>
        <p:spPr>
          <a:xfrm>
            <a:off x="3495675" y="1514475"/>
            <a:ext cx="7800975" cy="2028825"/>
          </a:xfrm>
        </p:spPr>
        <p:txBody>
          <a:bodyPr>
            <a:normAutofit fontScale="92500"/>
          </a:bodyPr>
          <a:lstStyle/>
          <a:p>
            <a:r>
              <a:rPr lang="zh-CN" altLang="en-US" sz="2000" b="0" i="0">
                <a:effectLst/>
              </a:rPr>
              <a:t>新时期以来，茹志鹃又发表了</a:t>
            </a:r>
            <a:r>
              <a:rPr lang="en-US" altLang="zh-CN" sz="2000" b="0" i="0">
                <a:effectLst/>
              </a:rPr>
              <a:t>10</a:t>
            </a:r>
            <a:r>
              <a:rPr lang="zh-CN" altLang="en-US" sz="2000" b="0" i="0">
                <a:effectLst/>
              </a:rPr>
              <a:t>多篇小说，随着主题的深化，风格亦有所改变，于清峻中隐含锋芒。她的主要作品集有：</a:t>
            </a:r>
            <a:r>
              <a:rPr lang="en-US" altLang="zh-CN" sz="2000" b="0" i="0">
                <a:effectLst/>
              </a:rPr>
              <a:t>《</a:t>
            </a:r>
            <a:r>
              <a:rPr lang="zh-CN" altLang="en-US" sz="2000" b="0" i="0" u="none" strike="noStrike">
                <a:effectLst/>
              </a:rPr>
              <a:t>百合花</a:t>
            </a:r>
            <a:r>
              <a:rPr lang="en-US" altLang="zh-CN" sz="2000" b="0" i="0">
                <a:effectLst/>
              </a:rPr>
              <a:t>》</a:t>
            </a:r>
            <a:r>
              <a:rPr lang="zh-CN" altLang="en-US" sz="2000" b="0" i="0">
                <a:effectLst/>
              </a:rPr>
              <a:t>、</a:t>
            </a:r>
            <a:r>
              <a:rPr lang="en-US" altLang="zh-CN" sz="2000" b="0" i="0">
                <a:effectLst/>
              </a:rPr>
              <a:t>《</a:t>
            </a:r>
            <a:r>
              <a:rPr lang="zh-CN" altLang="en-US" sz="2000" b="0" i="0" u="none" strike="noStrike">
                <a:effectLst/>
              </a:rPr>
              <a:t>静静的产院</a:t>
            </a:r>
            <a:r>
              <a:rPr lang="en-US" altLang="zh-CN" sz="2000" b="0" i="0">
                <a:effectLst/>
              </a:rPr>
              <a:t>》</a:t>
            </a:r>
            <a:r>
              <a:rPr lang="zh-CN" altLang="en-US" sz="2000" b="0" i="0">
                <a:effectLst/>
              </a:rPr>
              <a:t>、</a:t>
            </a:r>
            <a:r>
              <a:rPr lang="en-US" altLang="zh-CN" sz="2000" b="0" i="0">
                <a:effectLst/>
              </a:rPr>
              <a:t>《</a:t>
            </a:r>
            <a:r>
              <a:rPr lang="zh-CN" altLang="en-US" sz="2000" b="0" i="0">
                <a:effectLst/>
              </a:rPr>
              <a:t>高高的白杨树</a:t>
            </a:r>
            <a:r>
              <a:rPr lang="en-US" altLang="zh-CN" sz="2000" b="0" i="0">
                <a:effectLst/>
              </a:rPr>
              <a:t>》</a:t>
            </a:r>
            <a:r>
              <a:rPr lang="zh-CN" altLang="en-US" sz="2000" b="0" i="0">
                <a:effectLst/>
              </a:rPr>
              <a:t>（</a:t>
            </a:r>
            <a:r>
              <a:rPr lang="zh-CN" altLang="en-US" sz="2000" b="0" i="0" u="none" strike="noStrike">
                <a:effectLst/>
              </a:rPr>
              <a:t>上海文艺出版社</a:t>
            </a:r>
            <a:r>
              <a:rPr lang="en-US" altLang="zh-CN" sz="2000" b="0" i="0">
                <a:effectLst/>
              </a:rPr>
              <a:t>1959</a:t>
            </a:r>
            <a:r>
              <a:rPr lang="zh-CN" altLang="en-US" sz="2000" b="0" i="0">
                <a:effectLst/>
              </a:rPr>
              <a:t>年）等。新时期以来发表的主要作品有</a:t>
            </a:r>
            <a:r>
              <a:rPr lang="en-US" altLang="zh-CN" sz="2000" b="0" i="0">
                <a:effectLst/>
              </a:rPr>
              <a:t>《</a:t>
            </a:r>
            <a:r>
              <a:rPr lang="zh-CN" altLang="en-US" sz="2000" b="0" i="0">
                <a:effectLst/>
              </a:rPr>
              <a:t>离不开你</a:t>
            </a:r>
            <a:r>
              <a:rPr lang="en-US" altLang="zh-CN" sz="2000" b="0" i="0">
                <a:effectLst/>
              </a:rPr>
              <a:t>》</a:t>
            </a:r>
            <a:r>
              <a:rPr lang="zh-CN" altLang="en-US" sz="2000" b="0" i="0">
                <a:effectLst/>
              </a:rPr>
              <a:t>、</a:t>
            </a:r>
            <a:r>
              <a:rPr lang="en-US" altLang="zh-CN" sz="2000" b="0" i="0">
                <a:effectLst/>
              </a:rPr>
              <a:t>《</a:t>
            </a:r>
            <a:r>
              <a:rPr lang="zh-CN" altLang="en-US" sz="2000" b="0" i="0">
                <a:effectLst/>
              </a:rPr>
              <a:t>剪辑错了的故事</a:t>
            </a:r>
            <a:r>
              <a:rPr lang="en-US" altLang="zh-CN" sz="2000" b="0" i="0">
                <a:effectLst/>
              </a:rPr>
              <a:t>》</a:t>
            </a:r>
            <a:r>
              <a:rPr lang="zh-CN" altLang="en-US" sz="2000" b="0" i="0">
                <a:effectLst/>
              </a:rPr>
              <a:t>、</a:t>
            </a:r>
            <a:r>
              <a:rPr lang="en-US" altLang="zh-CN" sz="2000" b="0" i="0">
                <a:effectLst/>
              </a:rPr>
              <a:t>《</a:t>
            </a:r>
            <a:r>
              <a:rPr lang="zh-CN" altLang="en-US" sz="2000" b="0" i="0">
                <a:effectLst/>
              </a:rPr>
              <a:t>草原上的小路</a:t>
            </a:r>
            <a:r>
              <a:rPr lang="en-US" altLang="zh-CN" sz="2000" b="0" i="0">
                <a:effectLst/>
              </a:rPr>
              <a:t>》</a:t>
            </a:r>
            <a:r>
              <a:rPr lang="zh-CN" altLang="en-US" sz="2000" b="0" i="0">
                <a:effectLst/>
              </a:rPr>
              <a:t>、</a:t>
            </a:r>
            <a:r>
              <a:rPr lang="en-US" altLang="zh-CN" sz="2000" b="0" i="0">
                <a:effectLst/>
              </a:rPr>
              <a:t>《</a:t>
            </a:r>
            <a:r>
              <a:rPr lang="zh-CN" altLang="en-US" sz="2000" b="0" i="0">
                <a:effectLst/>
              </a:rPr>
              <a:t>儿女情</a:t>
            </a:r>
            <a:r>
              <a:rPr lang="en-US" altLang="zh-CN" sz="2000" b="0" i="0">
                <a:effectLst/>
              </a:rPr>
              <a:t>》</a:t>
            </a:r>
            <a:r>
              <a:rPr lang="zh-CN" altLang="en-US" sz="2000" b="0" i="0">
                <a:effectLst/>
              </a:rPr>
              <a:t>、</a:t>
            </a:r>
            <a:r>
              <a:rPr lang="en-US" altLang="zh-CN" sz="2000" b="0" i="0">
                <a:effectLst/>
              </a:rPr>
              <a:t>《</a:t>
            </a:r>
            <a:r>
              <a:rPr lang="zh-CN" altLang="en-US" sz="2000" b="0" i="0">
                <a:effectLst/>
              </a:rPr>
              <a:t>家务事</a:t>
            </a:r>
            <a:r>
              <a:rPr lang="en-US" altLang="zh-CN" sz="2000" b="0" i="0">
                <a:effectLst/>
              </a:rPr>
              <a:t>》</a:t>
            </a:r>
            <a:r>
              <a:rPr lang="zh-CN" altLang="en-US" sz="2000" b="0" i="0">
                <a:effectLst/>
              </a:rPr>
              <a:t>、</a:t>
            </a:r>
            <a:r>
              <a:rPr lang="en-US" altLang="zh-CN" sz="2000" b="0" i="0">
                <a:effectLst/>
              </a:rPr>
              <a:t>《</a:t>
            </a:r>
            <a:r>
              <a:rPr lang="zh-CN" altLang="en-US" sz="2000" b="0" i="0">
                <a:effectLst/>
              </a:rPr>
              <a:t>一支古老的歌</a:t>
            </a:r>
            <a:r>
              <a:rPr lang="en-US" altLang="zh-CN" sz="2000" b="0" i="0">
                <a:effectLst/>
              </a:rPr>
              <a:t>》</a:t>
            </a:r>
            <a:r>
              <a:rPr lang="zh-CN" altLang="en-US" sz="2000" b="0" i="0">
                <a:effectLst/>
              </a:rPr>
              <a:t>等。</a:t>
            </a:r>
            <a:endParaRPr lang="zh-CN" altLang="en-US" sz="200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3012" y="1500188"/>
            <a:ext cx="2005013" cy="287298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b="16289"/>
          <a:stretch>
            <a:fillRect/>
          </a:stretch>
        </p:blipFill>
        <p:spPr>
          <a:xfrm>
            <a:off x="6574055" y="3524335"/>
            <a:ext cx="4626042" cy="2733991"/>
          </a:xfrm>
          <a:prstGeom prst="rect">
            <a:avLst/>
          </a:prstGeom>
        </p:spPr>
      </p:pic>
      <p:sp>
        <p:nvSpPr>
          <p:cNvPr id="5" name="等腰三角形 4">
            <a:extLst>
              <a:ext uri="{FF2B5EF4-FFF2-40B4-BE49-F238E27FC236}">
                <a16:creationId xmlns:a16="http://schemas.microsoft.com/office/drawing/2014/main" xmlns="" id="{8BB2127D-B157-4FB7-B967-B51ED3411DBE}"/>
              </a:ext>
            </a:extLst>
          </p:cNvPr>
          <p:cNvSpPr/>
          <p:nvPr/>
        </p:nvSpPr>
        <p:spPr>
          <a:xfrm rot="5400000">
            <a:off x="782541" y="4531581"/>
            <a:ext cx="489270" cy="432816"/>
          </a:xfrm>
          <a:prstGeom prst="triangle">
            <a:avLst/>
          </a:prstGeom>
          <a:solidFill>
            <a:srgbClr val="867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图片 12"/>
          <p:cNvPicPr>
            <a:picLocks noChangeAspect="1"/>
          </p:cNvPicPr>
          <p:nvPr/>
        </p:nvPicPr>
        <p:blipFill>
          <a:blip r:embed="rId2"/>
          <a:stretch>
            <a:fillRect/>
          </a:stretch>
        </p:blipFill>
        <p:spPr>
          <a:xfrm>
            <a:off x="6037429" y="1706274"/>
            <a:ext cx="5767316" cy="4523624"/>
          </a:xfrm>
          <a:prstGeom prst="rect">
            <a:avLst/>
          </a:prstGeom>
        </p:spPr>
      </p:pic>
      <p:sp>
        <p:nvSpPr>
          <p:cNvPr id="2" name="标题 1"/>
          <p:cNvSpPr>
            <a:spLocks noGrp="1"/>
          </p:cNvSpPr>
          <p:nvPr>
            <p:ph type="title"/>
          </p:nvPr>
        </p:nvSpPr>
        <p:spPr/>
        <p:txBody>
          <a:bodyPr/>
          <a:lstStyle/>
          <a:p>
            <a:r>
              <a:rPr lang="zh-CN" altLang="en-US"/>
              <a:t>写作背景</a:t>
            </a:r>
          </a:p>
        </p:txBody>
      </p:sp>
      <p:sp>
        <p:nvSpPr>
          <p:cNvPr id="3" name="内容占位符 2"/>
          <p:cNvSpPr>
            <a:spLocks noGrp="1"/>
          </p:cNvSpPr>
          <p:nvPr>
            <p:ph idx="1"/>
          </p:nvPr>
        </p:nvSpPr>
        <p:spPr/>
        <p:txBody>
          <a:bodyPr>
            <a:normAutofit fontScale="85000" lnSpcReduction="20000"/>
          </a:bodyPr>
          <a:lstStyle/>
          <a:p>
            <a:r>
              <a:rPr lang="zh-CN" altLang="en-US" sz="2400">
                <a:cs typeface="华文新魏" panose="02010800040101010101" charset="-122"/>
              </a:rPr>
              <a:t>茹志鹃说：“我写《百合花》的时候，正是反右派斗争处于紧锣密鼓之际，社会上如此，我家庭也如此。我丈夫王啸平处于岌岌可危之时，我无法救他，只有每天晚上，待孩子睡后，不无悲凉地思念起战时的生活，和那时的同志关系。脑子里像放电影一样，出现了战争时接触到的种种人。战争使人不能有长谈的机会，但是战争却能使人深交。有时仅几十分钟，几分钟，甚至只来得及瞥一眼，便一闪而过，然而人与人之间，就在这个一刹那里，便能够肝胆相照，生死与共。</a:t>
            </a:r>
          </a:p>
          <a:p>
            <a:endParaRPr lang="zh-CN" altLang="en-US"/>
          </a:p>
        </p:txBody>
      </p:sp>
      <p:pic>
        <p:nvPicPr>
          <p:cNvPr id="6" name="内容占位符 5"/>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7652267" y="1836610"/>
            <a:ext cx="2926870" cy="4257266"/>
          </a:xfrm>
        </p:spPr>
      </p:pic>
      <p:pic>
        <p:nvPicPr>
          <p:cNvPr id="14" name="图片 13"/>
          <p:cNvPicPr>
            <a:picLocks noChangeAspect="1"/>
          </p:cNvPicPr>
          <p:nvPr/>
        </p:nvPicPr>
        <p:blipFill>
          <a:blip r:embed="rId4"/>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作品评价</a:t>
            </a:r>
          </a:p>
        </p:txBody>
      </p:sp>
      <p:sp>
        <p:nvSpPr>
          <p:cNvPr id="3" name="内容占位符 2"/>
          <p:cNvSpPr>
            <a:spLocks noGrp="1"/>
          </p:cNvSpPr>
          <p:nvPr>
            <p:ph idx="1"/>
          </p:nvPr>
        </p:nvSpPr>
        <p:spPr/>
        <p:txBody>
          <a:bodyPr>
            <a:normAutofit fontScale="85000" lnSpcReduction="20000"/>
          </a:bodyPr>
          <a:lstStyle/>
          <a:p>
            <a:r>
              <a:rPr lang="zh-CN" altLang="en-US" b="0" i="0">
                <a:solidFill>
                  <a:srgbClr val="333333"/>
                </a:solidFill>
                <a:effectLst/>
                <a:latin typeface="Arial" panose="020b0604020202020204" pitchFamily="34" charset="0"/>
              </a:rPr>
              <a:t>她在</a:t>
            </a:r>
            <a:r>
              <a:rPr lang="en-US" altLang="zh-CN" b="0" i="0">
                <a:solidFill>
                  <a:srgbClr val="333333"/>
                </a:solidFill>
                <a:effectLst/>
                <a:latin typeface="Arial" panose="020b0604020202020204" pitchFamily="34" charset="0"/>
              </a:rPr>
              <a:t>1958</a:t>
            </a:r>
            <a:r>
              <a:rPr lang="zh-CN" altLang="en-US" b="0" i="0">
                <a:solidFill>
                  <a:srgbClr val="333333"/>
                </a:solidFill>
                <a:effectLst/>
                <a:latin typeface="Arial" panose="020b0604020202020204" pitchFamily="34" charset="0"/>
              </a:rPr>
              <a:t>年春天写了小说</a:t>
            </a:r>
            <a:r>
              <a:rPr lang="en-US" altLang="zh-CN" b="0" i="0">
                <a:solidFill>
                  <a:srgbClr val="333333"/>
                </a:solidFill>
                <a:effectLst/>
                <a:latin typeface="Arial" panose="020b0604020202020204" pitchFamily="34" charset="0"/>
              </a:rPr>
              <a:t>《</a:t>
            </a:r>
            <a:r>
              <a:rPr lang="zh-CN" altLang="en-US" b="0" i="0">
                <a:solidFill>
                  <a:srgbClr val="333333"/>
                </a:solidFill>
                <a:effectLst/>
                <a:latin typeface="Arial" panose="020b0604020202020204" pitchFamily="34" charset="0"/>
              </a:rPr>
              <a:t>百合花</a:t>
            </a:r>
            <a:r>
              <a:rPr lang="en-US" altLang="zh-CN" b="0" i="0">
                <a:solidFill>
                  <a:srgbClr val="333333"/>
                </a:solidFill>
                <a:effectLst/>
                <a:latin typeface="Arial" panose="020b0604020202020204" pitchFamily="34" charset="0"/>
              </a:rPr>
              <a:t>》</a:t>
            </a:r>
            <a:r>
              <a:rPr lang="zh-CN" altLang="en-US" b="0" i="0">
                <a:solidFill>
                  <a:srgbClr val="333333"/>
                </a:solidFill>
                <a:effectLst/>
                <a:latin typeface="Arial" panose="020b0604020202020204" pitchFamily="34" charset="0"/>
              </a:rPr>
              <a:t>。这篇美丽的作品</a:t>
            </a:r>
            <a:r>
              <a:rPr lang="en-US" altLang="zh-CN" b="0" i="0">
                <a:solidFill>
                  <a:srgbClr val="333333"/>
                </a:solidFill>
                <a:effectLst/>
                <a:latin typeface="Arial" panose="020b0604020202020204" pitchFamily="34" charset="0"/>
              </a:rPr>
              <a:t>40</a:t>
            </a:r>
            <a:r>
              <a:rPr lang="zh-CN" altLang="en-US" b="0" i="0">
                <a:solidFill>
                  <a:srgbClr val="333333"/>
                </a:solidFill>
                <a:effectLst/>
                <a:latin typeface="Arial" panose="020b0604020202020204" pitchFamily="34" charset="0"/>
              </a:rPr>
              <a:t>年来美丽了许多人的心灵。</a:t>
            </a:r>
            <a:r>
              <a:rPr lang="zh-CN" altLang="en-US" b="0" i="0" u="none" strike="noStrike">
                <a:effectLst/>
                <a:latin typeface="Arial" panose="020b0604020202020204" pitchFamily="34" charset="0"/>
              </a:rPr>
              <a:t>茹志娟</a:t>
            </a:r>
            <a:r>
              <a:rPr lang="zh-CN" altLang="en-US" b="0" i="0">
                <a:solidFill>
                  <a:srgbClr val="333333"/>
                </a:solidFill>
                <a:effectLst/>
                <a:latin typeface="Arial" panose="020b0604020202020204" pitchFamily="34" charset="0"/>
              </a:rPr>
              <a:t>因为写了</a:t>
            </a:r>
            <a:r>
              <a:rPr lang="en-US" altLang="zh-CN" b="0" i="0">
                <a:solidFill>
                  <a:srgbClr val="333333"/>
                </a:solidFill>
                <a:effectLst/>
                <a:latin typeface="Arial" panose="020b0604020202020204" pitchFamily="34" charset="0"/>
              </a:rPr>
              <a:t>《</a:t>
            </a:r>
            <a:r>
              <a:rPr lang="zh-CN" altLang="en-US" b="0" i="0">
                <a:solidFill>
                  <a:srgbClr val="333333"/>
                </a:solidFill>
                <a:effectLst/>
                <a:latin typeface="Arial" panose="020b0604020202020204" pitchFamily="34" charset="0"/>
              </a:rPr>
              <a:t>百合花</a:t>
            </a:r>
            <a:r>
              <a:rPr lang="en-US" altLang="zh-CN" b="0" i="0">
                <a:solidFill>
                  <a:srgbClr val="333333"/>
                </a:solidFill>
                <a:effectLst/>
                <a:latin typeface="Arial" panose="020b0604020202020204" pitchFamily="34" charset="0"/>
              </a:rPr>
              <a:t>》</a:t>
            </a:r>
            <a:r>
              <a:rPr lang="zh-CN" altLang="en-US" b="0" i="0">
                <a:solidFill>
                  <a:srgbClr val="333333"/>
                </a:solidFill>
                <a:effectLst/>
                <a:latin typeface="Arial" panose="020b0604020202020204" pitchFamily="34" charset="0"/>
              </a:rPr>
              <a:t>，自己也成了一朵流芳百合，中药堂里边最动听的药名当推百合，百合百合，细细品味两遍，真是满口噙香。</a:t>
            </a:r>
            <a:endParaRPr lang="en-US" altLang="zh-CN" b="0" i="0">
              <a:solidFill>
                <a:srgbClr val="333333"/>
              </a:solidFill>
              <a:effectLst/>
              <a:latin typeface="Arial" panose="020b0604020202020204" pitchFamily="34" charset="0"/>
            </a:endParaRPr>
          </a:p>
          <a:p>
            <a:r>
              <a:rPr lang="zh-CN" altLang="en-US" sz="2400" b="0" i="0">
                <a:solidFill>
                  <a:srgbClr val="333333"/>
                </a:solidFill>
                <a:effectLst/>
              </a:rPr>
              <a:t>因为以往战争题材小说往往穿着一个裁缝做的“铠甲”，生硬裹住脆弱。虽然鲁迅说过，无情未必真豪杰，但是在我国建国初期的文学作品中，谈论情感二字的确很奢侈。无法抒情，只好靠描写紧张的场面来烘托主题。</a:t>
            </a:r>
            <a:endParaRPr lang="zh-CN" altLang="en-US"/>
          </a:p>
        </p:txBody>
      </p:sp>
      <p:sp>
        <p:nvSpPr>
          <p:cNvPr id="4" name="内容占位符 3"/>
          <p:cNvSpPr>
            <a:spLocks noGrp="1"/>
          </p:cNvSpPr>
          <p:nvPr>
            <p:ph idx="13"/>
          </p:nvPr>
        </p:nvSpPr>
        <p:spPr>
          <a:xfrm>
            <a:off x="6038849" y="1847850"/>
            <a:ext cx="5282743" cy="4351655"/>
          </a:xfrm>
        </p:spPr>
        <p:txBody>
          <a:bodyPr>
            <a:normAutofit/>
          </a:bodyPr>
          <a:lstStyle/>
          <a:p>
            <a:pPr marL="0" marR="0" lvl="0" indent="0" algn="just" defTabSz="914400" rtl="0" eaLnBrk="1" fontAlgn="auto" latinLnBrk="0" hangingPunct="1">
              <a:lnSpc>
                <a:spcPct val="130000"/>
              </a:lnSpc>
              <a:spcBef>
                <a:spcPts val="1000"/>
              </a:spcBef>
              <a:spcAft>
                <a:spcPct val="0"/>
              </a:spcAft>
              <a:buClrTx/>
              <a:buSzTx/>
              <a:buFontTx/>
              <a:buNone/>
              <a:defRPr/>
            </a:pPr>
            <a:r>
              <a:rPr lang="zh-CN" altLang="en-US" sz="2000">
                <a:solidFill>
                  <a:srgbClr val="333333"/>
                </a:solidFill>
                <a:latin typeface="Arial" panose="020b0604020202020204" pitchFamily="34" charset="0"/>
              </a:rPr>
              <a:t>而</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百合花</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一反“常态”，柔软细腻，剥开外衣，突出灵魂。要的是真性情。这样，读者的眼界一下子给擦新了、擦亮了。所以，当时的文学评论说：茹志娟是一个创新。</a:t>
            </a:r>
          </a:p>
          <a:p>
            <a:pPr>
              <a:lnSpc>
                <a:spcPct val="140000"/>
              </a:lnSpc>
              <a:spcBef>
                <a:spcPct val="0"/>
              </a:spcBef>
            </a:pPr>
            <a:r>
              <a:rPr lang="zh-CN" altLang="en-US" sz="2000">
                <a:solidFill>
                  <a:srgbClr val="333333"/>
                </a:solidFill>
                <a:latin typeface="Arial" panose="020b0604020202020204" pitchFamily="34" charset="0"/>
              </a:rPr>
              <a:t>清新扑面，这样的小说简直不是写出来的，是刚从山坡上采摘下来的，还带着晶莹的露水呢，嗅一嗅，鲜润透腹。同年的</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人民文学</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第六期茅盾做了一篇</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谈最近的短篇小说</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的文章，谈的主要就是茹志娟的</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百合花</a:t>
            </a:r>
            <a:r>
              <a:rPr lang="en-US" altLang="zh-CN" sz="2000">
                <a:solidFill>
                  <a:srgbClr val="333333"/>
                </a:solidFill>
                <a:latin typeface="Arial" panose="020b0604020202020204" pitchFamily="34" charset="0"/>
              </a:rPr>
              <a:t>》</a:t>
            </a:r>
            <a:r>
              <a:rPr lang="zh-CN" altLang="en-US" sz="2000">
                <a:solidFill>
                  <a:srgbClr val="333333"/>
                </a:solidFill>
                <a:latin typeface="Arial" panose="020b0604020202020204" pitchFamily="34" charset="0"/>
              </a:rPr>
              <a:t>。</a:t>
            </a:r>
          </a:p>
          <a:p>
            <a:pPr>
              <a:lnSpc>
                <a:spcPct val="140000"/>
              </a:lnSpc>
              <a:spcBef>
                <a:spcPct val="0"/>
              </a:spcBef>
            </a:pPr>
            <a:endParaRPr lang="zh-CN" altLang="en-US" sz="1200"/>
          </a:p>
        </p:txBody>
      </p:sp>
      <p:cxnSp>
        <p:nvCxnSpPr>
          <p:cNvPr id="6" name="直接连接符 5"/>
          <p:cNvCxnSpPr/>
          <p:nvPr/>
        </p:nvCxnSpPr>
        <p:spPr>
          <a:xfrm>
            <a:off x="6061435" y="5957740"/>
            <a:ext cx="5250730" cy="0"/>
          </a:xfrm>
          <a:prstGeom prst="line">
            <a:avLst/>
          </a:prstGeom>
          <a:ln>
            <a:solidFill>
              <a:srgbClr val="11251B"/>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作品评价</a:t>
            </a:r>
          </a:p>
        </p:txBody>
      </p:sp>
      <p:sp>
        <p:nvSpPr>
          <p:cNvPr id="3" name="内容占位符 2"/>
          <p:cNvSpPr>
            <a:spLocks noGrp="1"/>
          </p:cNvSpPr>
          <p:nvPr>
            <p:ph idx="1"/>
          </p:nvPr>
        </p:nvSpPr>
        <p:spPr/>
        <p:txBody>
          <a:bodyPr>
            <a:normAutofit/>
          </a:bodyPr>
          <a:lstStyle/>
          <a:p>
            <a:pPr>
              <a:lnSpc>
                <a:spcPct val="140000"/>
              </a:lnSpc>
              <a:spcBef>
                <a:spcPct val="0"/>
              </a:spcBef>
            </a:pPr>
            <a:r>
              <a:rPr lang="zh-CN" altLang="en-US" sz="2000" b="0" i="0">
                <a:solidFill>
                  <a:srgbClr val="333333"/>
                </a:solidFill>
                <a:effectLst/>
              </a:rPr>
              <a:t>“我所举的那些例子中间，</a:t>
            </a:r>
            <a:r>
              <a:rPr lang="en-US" altLang="zh-CN" sz="2000" b="0" i="0">
                <a:solidFill>
                  <a:srgbClr val="333333"/>
                </a:solidFill>
                <a:effectLst/>
              </a:rPr>
              <a:t>《</a:t>
            </a:r>
            <a:r>
              <a:rPr lang="zh-CN" altLang="en-US" sz="2000" b="0" i="0">
                <a:solidFill>
                  <a:srgbClr val="333333"/>
                </a:solidFill>
                <a:effectLst/>
              </a:rPr>
              <a:t>百合花</a:t>
            </a:r>
            <a:r>
              <a:rPr lang="en-US" altLang="zh-CN" sz="2000" b="0" i="0">
                <a:solidFill>
                  <a:srgbClr val="333333"/>
                </a:solidFill>
                <a:effectLst/>
              </a:rPr>
              <a:t>》</a:t>
            </a:r>
            <a:r>
              <a:rPr lang="zh-CN" altLang="en-US" sz="2000" b="0" i="0">
                <a:solidFill>
                  <a:srgbClr val="333333"/>
                </a:solidFill>
                <a:effectLst/>
              </a:rPr>
              <a:t>可以说是在结构上最细致、严密，同时也是最富有节奏感的。它的人物描写也有特点，是由淡而浓，好比一个人迎面而来，愈近愈看得清，最后，不但让我们看清了他的外形，也看到了他的内心。</a:t>
            </a:r>
            <a:endParaRPr lang="en-US" altLang="zh-CN" sz="2000" b="0" i="0">
              <a:solidFill>
                <a:srgbClr val="333333"/>
              </a:solidFill>
              <a:effectLst/>
            </a:endParaRPr>
          </a:p>
          <a:p>
            <a:pPr>
              <a:lnSpc>
                <a:spcPct val="140000"/>
              </a:lnSpc>
              <a:spcBef>
                <a:spcPct val="0"/>
              </a:spcBef>
            </a:pPr>
            <a:r>
              <a:rPr lang="zh-CN" altLang="en-US" sz="2000" b="0" i="0">
                <a:solidFill>
                  <a:srgbClr val="333333"/>
                </a:solidFill>
                <a:effectLst/>
              </a:rPr>
              <a:t>“这些细节描写，安排得这样自然巧妙，初看时不一定感觉到它的分量，可是后来它就嵌在我们脑子里。</a:t>
            </a:r>
          </a:p>
          <a:p>
            <a:endParaRPr lang="zh-CN" altLang="en-US" sz="2000"/>
          </a:p>
        </p:txBody>
      </p:sp>
      <p:sp>
        <p:nvSpPr>
          <p:cNvPr id="4" name="内容占位符 3"/>
          <p:cNvSpPr>
            <a:spLocks noGrp="1"/>
          </p:cNvSpPr>
          <p:nvPr>
            <p:ph idx="13"/>
          </p:nvPr>
        </p:nvSpPr>
        <p:spPr>
          <a:xfrm>
            <a:off x="6076950" y="1847850"/>
            <a:ext cx="5376617" cy="4138171"/>
          </a:xfrm>
        </p:spPr>
        <p:txBody>
          <a:bodyPr>
            <a:normAutofit lnSpcReduction="10000"/>
          </a:bodyPr>
          <a:lstStyle/>
          <a:p>
            <a:pPr>
              <a:lnSpc>
                <a:spcPct val="140000"/>
              </a:lnSpc>
              <a:spcBef>
                <a:spcPct val="0"/>
              </a:spcBef>
            </a:pPr>
            <a:r>
              <a:rPr lang="zh-CN" altLang="en-US" sz="2000" b="0" i="0">
                <a:solidFill>
                  <a:srgbClr val="333333"/>
                </a:solidFill>
                <a:effectLst/>
              </a:rPr>
              <a:t>“一般说来，在五六千字的短篇小说里写两个人物，是不太容易处理的，但</a:t>
            </a:r>
            <a:r>
              <a:rPr lang="en-US" altLang="zh-CN" sz="2000" b="0" i="0">
                <a:solidFill>
                  <a:srgbClr val="333333"/>
                </a:solidFill>
                <a:effectLst/>
              </a:rPr>
              <a:t>《</a:t>
            </a:r>
            <a:r>
              <a:rPr lang="zh-CN" altLang="en-US" sz="2000" b="0" i="0">
                <a:solidFill>
                  <a:srgbClr val="333333"/>
                </a:solidFill>
                <a:effectLst/>
              </a:rPr>
              <a:t>百合花</a:t>
            </a:r>
            <a:r>
              <a:rPr lang="en-US" altLang="zh-CN" sz="2000" b="0" i="0">
                <a:solidFill>
                  <a:srgbClr val="333333"/>
                </a:solidFill>
                <a:effectLst/>
              </a:rPr>
              <a:t>》</a:t>
            </a:r>
            <a:r>
              <a:rPr lang="zh-CN" altLang="en-US" sz="2000" b="0" i="0">
                <a:solidFill>
                  <a:srgbClr val="333333"/>
                </a:solidFill>
                <a:effectLst/>
              </a:rPr>
              <a:t>的作者处理得很好。</a:t>
            </a:r>
            <a:endParaRPr lang="en-US" altLang="zh-CN" sz="2000" b="0" i="0">
              <a:solidFill>
                <a:srgbClr val="333333"/>
              </a:solidFill>
              <a:effectLst/>
            </a:endParaRPr>
          </a:p>
          <a:p>
            <a:pPr>
              <a:lnSpc>
                <a:spcPct val="140000"/>
              </a:lnSpc>
              <a:spcBef>
                <a:spcPct val="0"/>
              </a:spcBef>
            </a:pPr>
            <a:r>
              <a:rPr lang="zh-CN" altLang="en-US" sz="2000" b="0" i="0">
                <a:solidFill>
                  <a:srgbClr val="333333"/>
                </a:solidFill>
                <a:effectLst/>
              </a:rPr>
              <a:t>全篇共六千余字，开头两千字集中写通讯员，然后引出第二个人物（新媳妇），用了五六百字集中写她，接着把这两个人物交错在一处写，而最后又集中写新媳妇，可是同时仍然在烘托通讯员，因为读者此时抑不住感动的情绪，一半是为了新媳妇，一半也是为了通讯员</a:t>
            </a:r>
            <a:r>
              <a:rPr lang="en-US" altLang="zh-CN" sz="2000" b="0" i="0">
                <a:solidFill>
                  <a:srgbClr val="333333"/>
                </a:solidFill>
                <a:effectLst/>
              </a:rPr>
              <a:t>———</a:t>
            </a:r>
            <a:r>
              <a:rPr lang="zh-CN" altLang="en-US" sz="2000" b="0" i="0">
                <a:solidFill>
                  <a:srgbClr val="333333"/>
                </a:solidFill>
                <a:effectLst/>
              </a:rPr>
              <a:t>，主要是为了通讯员。</a:t>
            </a:r>
          </a:p>
          <a:p>
            <a:pPr>
              <a:lnSpc>
                <a:spcPct val="140000"/>
              </a:lnSpc>
              <a:spcBef>
                <a:spcPct val="0"/>
              </a:spcBef>
            </a:pPr>
            <a:endParaRPr lang="zh-CN" altLang="en-US" sz="2000"/>
          </a:p>
        </p:txBody>
      </p:sp>
      <p:cxnSp>
        <p:nvCxnSpPr>
          <p:cNvPr id="5" name="直接连接符 4"/>
          <p:cNvCxnSpPr/>
          <p:nvPr/>
        </p:nvCxnSpPr>
        <p:spPr>
          <a:xfrm>
            <a:off x="923827" y="5891755"/>
            <a:ext cx="4543719" cy="0"/>
          </a:xfrm>
          <a:prstGeom prst="line">
            <a:avLst/>
          </a:prstGeom>
          <a:ln>
            <a:solidFill>
              <a:srgbClr val="11251B"/>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130327" y="1645682"/>
            <a:ext cx="6358679" cy="2859272"/>
          </a:xfrm>
          <a:prstGeom prst="rect">
            <a:avLst/>
          </a:prstGeom>
        </p:spPr>
      </p:pic>
      <p:sp>
        <p:nvSpPr>
          <p:cNvPr id="11" name="文本框 10"/>
          <p:cNvSpPr txBox="1"/>
          <p:nvPr/>
        </p:nvSpPr>
        <p:spPr>
          <a:xfrm>
            <a:off x="3767147" y="1907091"/>
            <a:ext cx="2252653" cy="2138662"/>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zh-CN" altLang="en-US"/>
              <a:t>1一九四六年中秋那天，打海岸的部队决定晚上总攻。我们文工团创作室的几个同志就由主攻团团长分配到各战斗连去帮助工作。大概因为我是个女同志，团长叫通讯员送我到前沿包扎所去工作。</a:t>
            </a:r>
          </a:p>
        </p:txBody>
      </p:sp>
      <p:pic>
        <p:nvPicPr>
          <p:cNvPr id="6" name="图片 5"/>
          <p:cNvPicPr>
            <a:picLocks noChangeAspect="1"/>
          </p:cNvPicPr>
          <p:nvPr/>
        </p:nvPicPr>
        <p:blipFill>
          <a:blip r:embed="rId2"/>
          <a:stretch>
            <a:fillRect/>
          </a:stretch>
        </p:blipFill>
        <p:spPr>
          <a:xfrm>
            <a:off x="147581" y="3998728"/>
            <a:ext cx="6358679" cy="2859272"/>
          </a:xfrm>
          <a:prstGeom prst="rect">
            <a:avLst/>
          </a:prstGeom>
        </p:spPr>
      </p:pic>
      <p:sp>
        <p:nvSpPr>
          <p:cNvPr id="12" name="文本框 11"/>
          <p:cNvSpPr txBox="1"/>
          <p:nvPr/>
        </p:nvSpPr>
        <p:spPr>
          <a:xfrm>
            <a:off x="3827359" y="4311039"/>
            <a:ext cx="2125766"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zh-CN" altLang="en-US"/>
              <a:t>2包扎所就包扎所吧！反正不叫我进保险箱就行。我背上背包，跟通讯员走了。由于我的脚溃烂了，怎么快走也赶不上他。</a:t>
            </a:r>
          </a:p>
        </p:txBody>
      </p:sp>
      <p:pic>
        <p:nvPicPr>
          <p:cNvPr id="5" name="图片 4"/>
          <p:cNvPicPr>
            <a:picLocks noChangeAspect="1"/>
          </p:cNvPicPr>
          <p:nvPr/>
        </p:nvPicPr>
        <p:blipFill>
          <a:blip r:embed="rId2"/>
          <a:stretch>
            <a:fillRect/>
          </a:stretch>
        </p:blipFill>
        <p:spPr>
          <a:xfrm>
            <a:off x="5953158" y="1637054"/>
            <a:ext cx="6166955" cy="2859272"/>
          </a:xfrm>
          <a:prstGeom prst="rect">
            <a:avLst/>
          </a:prstGeom>
        </p:spPr>
      </p:pic>
      <p:sp>
        <p:nvSpPr>
          <p:cNvPr id="14" name="文本框 13"/>
          <p:cNvSpPr txBox="1"/>
          <p:nvPr/>
        </p:nvSpPr>
        <p:spPr>
          <a:xfrm>
            <a:off x="9433956" y="1912776"/>
            <a:ext cx="2224087" cy="1363065"/>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3</a:t>
            </a:r>
            <a:r>
              <a:rPr lang="zh-CN" altLang="en-US"/>
              <a:t>我双脚胀得象火烧似的，不得不喊他休息一会。他远远地找块石头坐下，背却仍然向着我，好象没我这个人似的。</a:t>
            </a:r>
          </a:p>
        </p:txBody>
      </p:sp>
      <p:pic>
        <p:nvPicPr>
          <p:cNvPr id="7" name="图片 6"/>
          <p:cNvPicPr>
            <a:picLocks noChangeAspect="1"/>
          </p:cNvPicPr>
          <p:nvPr/>
        </p:nvPicPr>
        <p:blipFill>
          <a:blip r:embed="rId2"/>
          <a:stretch>
            <a:fillRect/>
          </a:stretch>
        </p:blipFill>
        <p:spPr>
          <a:xfrm>
            <a:off x="5961785" y="3998728"/>
            <a:ext cx="6166955" cy="2859272"/>
          </a:xfrm>
          <a:prstGeom prst="rect">
            <a:avLst/>
          </a:prstGeom>
        </p:spPr>
      </p:pic>
      <p:sp>
        <p:nvSpPr>
          <p:cNvPr id="15" name="文本框 14"/>
          <p:cNvSpPr txBox="1"/>
          <p:nvPr/>
        </p:nvSpPr>
        <p:spPr>
          <a:xfrm>
            <a:off x="9444336" y="4237236"/>
            <a:ext cx="2124271" cy="2138662"/>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4</a:t>
            </a:r>
            <a:r>
              <a:rPr lang="zh-CN" altLang="en-US" sz="1400">
                <a:latin typeface="微软雅黑" panose="020b0503020204020204" pitchFamily="34" charset="-122"/>
                <a:ea typeface="微软雅黑" panose="020b0503020204020204" pitchFamily="34" charset="-122"/>
              </a:rPr>
              <a:t>凭经验，我知道这一定因为我是个女同志的缘故。我着恼地带着一种抗议情绪走过去，面对着他坐下来。这时，我看到他那张十分年轻稚气的圆脸，顶多有十八岁。</a:t>
            </a:r>
          </a:p>
        </p:txBody>
      </p:sp>
      <p:pic>
        <p:nvPicPr>
          <p:cNvPr id="22" name="图片 21"/>
          <p:cNvPicPr>
            <a:picLocks noChangeAspect="1"/>
          </p:cNvPicPr>
          <p:nvPr/>
        </p:nvPicPr>
        <p:blipFill>
          <a:blip r:embed="rId3"/>
          <a:stretch>
            <a:fillRect/>
          </a:stretch>
        </p:blipFill>
        <p:spPr>
          <a:xfrm>
            <a:off x="485137" y="1893622"/>
            <a:ext cx="3298222" cy="2194750"/>
          </a:xfrm>
          <a:prstGeom prst="rect">
            <a:avLst/>
          </a:prstGeom>
        </p:spPr>
      </p:pic>
      <p:pic>
        <p:nvPicPr>
          <p:cNvPr id="23" name="图片 22"/>
          <p:cNvPicPr>
            <a:picLocks noChangeAspect="1"/>
          </p:cNvPicPr>
          <p:nvPr/>
        </p:nvPicPr>
        <p:blipFill>
          <a:blip r:embed="rId4"/>
          <a:stretch>
            <a:fillRect/>
          </a:stretch>
        </p:blipFill>
        <p:spPr>
          <a:xfrm>
            <a:off x="516074" y="4269441"/>
            <a:ext cx="3292446" cy="2045633"/>
          </a:xfrm>
          <a:prstGeom prst="rect">
            <a:avLst/>
          </a:prstGeom>
        </p:spPr>
      </p:pic>
      <p:pic>
        <p:nvPicPr>
          <p:cNvPr id="24" name="图片 23"/>
          <p:cNvPicPr>
            <a:picLocks noChangeAspect="1"/>
          </p:cNvPicPr>
          <p:nvPr/>
        </p:nvPicPr>
        <p:blipFill>
          <a:blip r:embed="rId5"/>
          <a:stretch>
            <a:fillRect/>
          </a:stretch>
        </p:blipFill>
        <p:spPr>
          <a:xfrm>
            <a:off x="6260478" y="1919043"/>
            <a:ext cx="3210822" cy="2132768"/>
          </a:xfrm>
          <a:prstGeom prst="rect">
            <a:avLst/>
          </a:prstGeom>
        </p:spPr>
      </p:pic>
      <p:pic>
        <p:nvPicPr>
          <p:cNvPr id="25" name="图片 24"/>
          <p:cNvPicPr>
            <a:picLocks noChangeAspect="1"/>
          </p:cNvPicPr>
          <p:nvPr/>
        </p:nvPicPr>
        <p:blipFill>
          <a:blip r:embed="rId6"/>
          <a:stretch>
            <a:fillRect/>
          </a:stretch>
        </p:blipFill>
        <p:spPr>
          <a:xfrm>
            <a:off x="6261833" y="4244196"/>
            <a:ext cx="3157734" cy="2177592"/>
          </a:xfrm>
          <a:prstGeom prst="rect">
            <a:avLst/>
          </a:prstGeom>
        </p:spPr>
      </p:pic>
      <p:pic>
        <p:nvPicPr>
          <p:cNvPr id="9" name="图片 8"/>
          <p:cNvPicPr>
            <a:picLocks noChangeAspect="1"/>
          </p:cNvPicPr>
          <p:nvPr/>
        </p:nvPicPr>
        <p:blipFill>
          <a:blip r:embed="rId7"/>
          <a:stretch>
            <a:fillRect/>
          </a:stretch>
        </p:blipFill>
        <p:spPr>
          <a:xfrm>
            <a:off x="4414872" y="240333"/>
            <a:ext cx="3590855" cy="1786283"/>
          </a:xfrm>
          <a:prstGeom prst="rect">
            <a:avLst/>
          </a:prstGeom>
        </p:spPr>
      </p:pic>
      <p:pic>
        <p:nvPicPr>
          <p:cNvPr id="3" name="图片 2"/>
          <p:cNvPicPr>
            <a:picLocks noChangeAspect="1"/>
          </p:cNvPicPr>
          <p:nvPr/>
        </p:nvPicPr>
        <p:blipFill>
          <a:blip r:embed="rId8"/>
          <a:stretch>
            <a:fillRect/>
          </a:stretch>
        </p:blipFill>
        <p:spPr>
          <a:xfrm>
            <a:off x="4721534" y="366790"/>
            <a:ext cx="2864528" cy="1329184"/>
          </a:xfrm>
          <a:prstGeom prst="rect">
            <a:avLst/>
          </a:prstGeom>
        </p:spPr>
      </p:pic>
      <p:sp>
        <p:nvSpPr>
          <p:cNvPr id="4" name="文本框 3">
            <a:extLst>
              <a:ext uri="{FF2B5EF4-FFF2-40B4-BE49-F238E27FC236}">
                <a16:creationId xmlns:a16="http://schemas.microsoft.com/office/drawing/2014/main" xmlns="" id="{A13A6BA5-BDC5-4C8D-B342-702B4475BAFD}"/>
              </a:ext>
            </a:extLst>
          </p:cNvPr>
          <p:cNvSpPr txBox="1"/>
          <p:nvPr/>
        </p:nvSpPr>
        <p:spPr>
          <a:xfrm>
            <a:off x="571500" y="695325"/>
            <a:ext cx="3838575" cy="923330"/>
          </a:xfrm>
          <a:prstGeom prst="rect">
            <a:avLst/>
          </a:prstGeom>
          <a:noFill/>
        </p:spPr>
        <p:txBody>
          <a:bodyPr wrap="square" rtlCol="0">
            <a:spAutoFit/>
          </a:bodyPr>
          <a:lstStyle/>
          <a:p>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百合花</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被改编成了电影和连环画多种形式，下面请欣赏连环画版</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百合花</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sp>
        <p:nvSpPr>
          <p:cNvPr id="18" name="文本框 17">
            <a:extLst>
              <a:ext uri="{FF2B5EF4-FFF2-40B4-BE49-F238E27FC236}">
                <a16:creationId xmlns:a16="http://schemas.microsoft.com/office/drawing/2014/main" xmlns="" id="{37310004-1C40-4819-BC44-1C871C576B90}"/>
              </a:ext>
            </a:extLst>
          </p:cNvPr>
          <p:cNvSpPr txBox="1"/>
          <p:nvPr/>
        </p:nvSpPr>
        <p:spPr>
          <a:xfrm>
            <a:off x="7915275" y="695325"/>
            <a:ext cx="3838575" cy="923330"/>
          </a:xfrm>
          <a:prstGeom prst="rect">
            <a:avLst/>
          </a:prstGeom>
          <a:noFill/>
        </p:spPr>
        <p:txBody>
          <a:bodyPr wrap="square" rtlCol="0">
            <a:spAutoFit/>
          </a:bodyPr>
          <a:lstStyle/>
          <a:p>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百合花</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被改编成了电影和连环画多种形式，下面请欣赏连环画版</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百合花</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pic>
        <p:nvPicPr>
          <p:cNvPr id="10" name="图片 9"/>
          <p:cNvPicPr>
            <a:picLocks noChangeAspect="1"/>
          </p:cNvPicPr>
          <p:nvPr/>
        </p:nvPicPr>
        <p:blipFill>
          <a:blip r:embed="rId9"/>
          <a:stretch>
            <a:fillRect/>
          </a:stretch>
        </p:blipFill>
        <p:spPr>
          <a:xfrm>
            <a:off x="9525" y="0"/>
            <a:ext cx="615315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 name="图片 36"/>
          <p:cNvPicPr>
            <a:picLocks noChangeAspect="1"/>
          </p:cNvPicPr>
          <p:nvPr/>
        </p:nvPicPr>
        <p:blipFill>
          <a:blip r:embed="rId2"/>
          <a:stretch>
            <a:fillRect/>
          </a:stretch>
        </p:blipFill>
        <p:spPr>
          <a:xfrm>
            <a:off x="5848350" y="4333009"/>
            <a:ext cx="6145301" cy="2402032"/>
          </a:xfrm>
          <a:prstGeom prst="rect">
            <a:avLst/>
          </a:prstGeom>
        </p:spPr>
      </p:pic>
      <p:pic>
        <p:nvPicPr>
          <p:cNvPr id="36" name="图片 35"/>
          <p:cNvPicPr>
            <a:picLocks noChangeAspect="1"/>
          </p:cNvPicPr>
          <p:nvPr/>
        </p:nvPicPr>
        <p:blipFill>
          <a:blip r:embed="rId2"/>
          <a:stretch>
            <a:fillRect/>
          </a:stretch>
        </p:blipFill>
        <p:spPr>
          <a:xfrm>
            <a:off x="5861799" y="2323234"/>
            <a:ext cx="6145301" cy="2402032"/>
          </a:xfrm>
          <a:prstGeom prst="rect">
            <a:avLst/>
          </a:prstGeom>
        </p:spPr>
      </p:pic>
      <p:pic>
        <p:nvPicPr>
          <p:cNvPr id="35" name="图片 34"/>
          <p:cNvPicPr>
            <a:picLocks noChangeAspect="1"/>
          </p:cNvPicPr>
          <p:nvPr/>
        </p:nvPicPr>
        <p:blipFill>
          <a:blip r:embed="rId2"/>
          <a:stretch>
            <a:fillRect/>
          </a:stretch>
        </p:blipFill>
        <p:spPr>
          <a:xfrm>
            <a:off x="5861799" y="275359"/>
            <a:ext cx="6145301" cy="2402032"/>
          </a:xfrm>
          <a:prstGeom prst="rect">
            <a:avLst/>
          </a:prstGeom>
        </p:spPr>
      </p:pic>
      <p:pic>
        <p:nvPicPr>
          <p:cNvPr id="32" name="图片 31"/>
          <p:cNvPicPr>
            <a:picLocks noChangeAspect="1"/>
          </p:cNvPicPr>
          <p:nvPr/>
        </p:nvPicPr>
        <p:blipFill>
          <a:blip r:embed="rId2"/>
          <a:stretch>
            <a:fillRect/>
          </a:stretch>
        </p:blipFill>
        <p:spPr>
          <a:xfrm>
            <a:off x="85725" y="4323484"/>
            <a:ext cx="6145301" cy="2402032"/>
          </a:xfrm>
          <a:prstGeom prst="rect">
            <a:avLst/>
          </a:prstGeom>
        </p:spPr>
      </p:pic>
      <p:pic>
        <p:nvPicPr>
          <p:cNvPr id="31" name="图片 30"/>
          <p:cNvPicPr>
            <a:picLocks noChangeAspect="1"/>
          </p:cNvPicPr>
          <p:nvPr/>
        </p:nvPicPr>
        <p:blipFill>
          <a:blip r:embed="rId2"/>
          <a:stretch>
            <a:fillRect/>
          </a:stretch>
        </p:blipFill>
        <p:spPr>
          <a:xfrm>
            <a:off x="99174" y="2313709"/>
            <a:ext cx="6145301" cy="2402032"/>
          </a:xfrm>
          <a:prstGeom prst="rect">
            <a:avLst/>
          </a:prstGeom>
        </p:spPr>
      </p:pic>
      <p:pic>
        <p:nvPicPr>
          <p:cNvPr id="4" name="图片 3"/>
          <p:cNvPicPr>
            <a:picLocks noChangeAspect="1"/>
          </p:cNvPicPr>
          <p:nvPr/>
        </p:nvPicPr>
        <p:blipFill>
          <a:blip r:embed="rId2"/>
          <a:stretch>
            <a:fillRect/>
          </a:stretch>
        </p:blipFill>
        <p:spPr>
          <a:xfrm>
            <a:off x="99174" y="265834"/>
            <a:ext cx="6145301" cy="2402032"/>
          </a:xfrm>
          <a:prstGeom prst="rect">
            <a:avLst/>
          </a:prstGeom>
        </p:spPr>
      </p:pic>
      <p:pic>
        <p:nvPicPr>
          <p:cNvPr id="8" name="内容占位符 7"/>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29524" y="422814"/>
            <a:ext cx="2773363" cy="1868488"/>
          </a:xfrm>
        </p:spPr>
      </p:pic>
      <p:sp>
        <p:nvSpPr>
          <p:cNvPr id="10" name="文本框 9"/>
          <p:cNvSpPr txBox="1"/>
          <p:nvPr/>
        </p:nvSpPr>
        <p:spPr>
          <a:xfrm>
            <a:off x="3263900" y="401935"/>
            <a:ext cx="2355850" cy="1880130"/>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5</a:t>
            </a:r>
            <a:r>
              <a:rPr lang="zh-CN" altLang="en-US" sz="1400">
                <a:latin typeface="微软雅黑" panose="020b0503020204020204" pitchFamily="34" charset="-122"/>
                <a:ea typeface="微软雅黑" panose="020b0503020204020204" pitchFamily="34" charset="-122"/>
              </a:rPr>
              <a:t>他见我面对他坐下，立即张惶起来，</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我拼命忍住笑，随便地问他是哪里人。他没有回答，脸红得象个关公，讷讷半晌，才说自己是天目山人。原来他跟我是同乡，入伍刚一年。</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724" y="2531964"/>
            <a:ext cx="2695575" cy="1821150"/>
          </a:xfrm>
          <a:prstGeom prst="rect">
            <a:avLst/>
          </a:prstGeom>
        </p:spPr>
      </p:pic>
      <p:sp>
        <p:nvSpPr>
          <p:cNvPr id="14" name="文本框 13"/>
          <p:cNvSpPr txBox="1"/>
          <p:nvPr/>
        </p:nvSpPr>
        <p:spPr>
          <a:xfrm>
            <a:off x="3189018" y="2514209"/>
            <a:ext cx="2476500" cy="1880130"/>
          </a:xfrm>
          <a:prstGeom prst="rect">
            <a:avLst/>
          </a:prstGeom>
          <a:noFill/>
        </p:spPr>
        <p:txBody>
          <a:bodyPr wrap="square">
            <a:spAutoFit/>
          </a:bodyPr>
          <a:lstStyle/>
          <a:p>
            <a:pPr algn="just">
              <a:lnSpc>
                <a:spcPct val="120000"/>
              </a:lnSpc>
            </a:pPr>
            <a:r>
              <a:rPr lang="en-US" altLang="zh-CN" sz="140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我们俩闷坐了一会，他开始抬头看看天，又掉过来扫了我一眼，象是催我动身了。当我站起来时，见他在擦汗。这都是我的不是，他走路都未出汗，可我跟他说了几句话，弄得他一头大汗。</a:t>
            </a:r>
          </a:p>
        </p:txBody>
      </p:sp>
      <p:sp>
        <p:nvSpPr>
          <p:cNvPr id="16" name="文本框 15"/>
          <p:cNvSpPr txBox="1"/>
          <p:nvPr/>
        </p:nvSpPr>
        <p:spPr>
          <a:xfrm>
            <a:off x="3245568" y="4539437"/>
            <a:ext cx="2374181" cy="1363065"/>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7</a:t>
            </a:r>
            <a:r>
              <a:rPr lang="zh-CN" altLang="en-US"/>
              <a:t>我们终于到了包扎所。包扎所设在一所小学校里，大小六间房子组成品字形，中间一块空地长满野二这里离前沿只有三里路。</a:t>
            </a: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044" y="4532855"/>
            <a:ext cx="2681256" cy="1830650"/>
          </a:xfrm>
          <a:prstGeom prst="rect">
            <a:avLst/>
          </a:prstGeom>
        </p:spPr>
      </p:pic>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5406" y="458997"/>
            <a:ext cx="2684576" cy="1827004"/>
          </a:xfrm>
          <a:prstGeom prst="rect">
            <a:avLst/>
          </a:prstGeom>
        </p:spPr>
      </p:pic>
      <p:sp>
        <p:nvSpPr>
          <p:cNvPr id="22" name="文本框 21"/>
          <p:cNvSpPr txBox="1"/>
          <p:nvPr/>
        </p:nvSpPr>
        <p:spPr>
          <a:xfrm>
            <a:off x="8834765" y="437996"/>
            <a:ext cx="2814310" cy="846001"/>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8</a:t>
            </a:r>
            <a:r>
              <a:rPr lang="zh-CN" altLang="en-US"/>
              <a:t>我们到时，屋里已有几个卫生员在弄着纱布、棉花，满地都是用砖头垫起来的门板，当病床用。</a:t>
            </a:r>
          </a:p>
        </p:txBody>
      </p:sp>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51591" y="2519149"/>
            <a:ext cx="2735233" cy="1815748"/>
          </a:xfrm>
          <a:prstGeom prst="rect">
            <a:avLst/>
          </a:prstGeom>
        </p:spPr>
      </p:pic>
      <p:sp>
        <p:nvSpPr>
          <p:cNvPr id="26" name="文本框 25"/>
          <p:cNvSpPr txBox="1"/>
          <p:nvPr/>
        </p:nvSpPr>
        <p:spPr>
          <a:xfrm>
            <a:off x="8827159" y="2487489"/>
            <a:ext cx="2850491" cy="1104533"/>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9</a:t>
            </a:r>
            <a:r>
              <a:rPr lang="zh-CN" altLang="en-US"/>
              <a:t>不一会，来了一个乡干部，呼哧呼哧地喘着粗气，说什么我没大听清，好象说被子的事，要赶快向老乡去借。</a:t>
            </a:r>
          </a:p>
        </p:txBody>
      </p:sp>
      <p:pic>
        <p:nvPicPr>
          <p:cNvPr id="28" name="图片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85140" y="4539809"/>
            <a:ext cx="2615960" cy="1786070"/>
          </a:xfrm>
          <a:prstGeom prst="rect">
            <a:avLst/>
          </a:prstGeom>
        </p:spPr>
      </p:pic>
      <p:sp>
        <p:nvSpPr>
          <p:cNvPr id="30" name="文本框 29"/>
          <p:cNvSpPr txBox="1"/>
          <p:nvPr/>
        </p:nvSpPr>
        <p:spPr>
          <a:xfrm>
            <a:off x="8788519" y="4471027"/>
            <a:ext cx="2860555" cy="1621598"/>
          </a:xfrm>
          <a:prstGeom prst="rect">
            <a:avLst/>
          </a:prstGeom>
          <a:noFill/>
        </p:spPr>
        <p:txBody>
          <a:bodyPr wrap="square">
            <a:spAutoFit/>
          </a:bodyPr>
          <a:lstStyle>
            <a:defPPr>
              <a:defRPr lang="zh-CN"/>
            </a:defPPr>
            <a:lvl1pPr algn="just">
              <a:lnSpc>
                <a:spcPct val="120000"/>
              </a:lnSpc>
              <a:defRPr sz="1400">
                <a:latin typeface="微软雅黑" panose="020b0503020204020204" pitchFamily="34" charset="-122"/>
                <a:ea typeface="微软雅黑" panose="020b0503020204020204" pitchFamily="34" charset="-122"/>
              </a:defRPr>
            </a:lvl1pPr>
          </a:lstStyle>
          <a:p>
            <a:r>
              <a:rPr lang="en-US" altLang="zh-CN"/>
              <a:t>10</a:t>
            </a:r>
            <a:r>
              <a:rPr lang="zh-CN" altLang="en-US"/>
              <a:t>我问了问，原来是部队上的被子还没有发下来，而伤员流了血，非常怕冷，所以就得去借。我正愁工作插不上手，便自告奋勇讨了这分差事。我怕来不及，就叫通讯员帮忙。</a:t>
            </a:r>
          </a:p>
        </p:txBody>
      </p:sp>
      <p:pic>
        <p:nvPicPr>
          <p:cNvPr id="6" name="图片 5"/>
          <p:cNvPicPr>
            <a:picLocks noChangeAspect="1"/>
          </p:cNvPicPr>
          <p:nvPr/>
        </p:nvPicPr>
        <p:blipFill>
          <a:blip r:embed="rId9"/>
          <a:stretch>
            <a:fillRect/>
          </a:stretch>
        </p:blipFill>
        <p:spPr>
          <a:xfrm>
            <a:off x="0" y="0"/>
            <a:ext cx="6096000" cy="685800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weeksk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238</Paragraphs>
  <Slides>36</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36</vt:i4>
      </vt:variant>
    </vt:vector>
  </HeadingPairs>
  <TitlesOfParts>
    <vt:vector baseType="lpstr" size="51">
      <vt:lpstr>Arial</vt:lpstr>
      <vt:lpstr>等线 Light</vt:lpstr>
      <vt:lpstr>等线</vt:lpstr>
      <vt:lpstr>微软雅黑</vt:lpstr>
      <vt:lpstr>方正舒体</vt:lpstr>
      <vt:lpstr>..黑体UI-韩语</vt:lpstr>
      <vt:lpstr>Monotype Corsiva</vt:lpstr>
      <vt:lpstr>Calibri</vt:lpstr>
      <vt:lpstr>Franklin Gothic Book</vt:lpstr>
      <vt:lpstr>Yu Gothic UI</vt:lpstr>
      <vt:lpstr>华文新魏</vt:lpstr>
      <vt:lpstr>宋体</vt:lpstr>
      <vt:lpstr>Times New Roman</vt:lpstr>
      <vt:lpstr>Courier New</vt:lpstr>
      <vt:lpstr>weeksky</vt:lpstr>
      <vt:lpstr>PowerPoint Presentation</vt:lpstr>
      <vt:lpstr>导入课文</vt:lpstr>
      <vt:lpstr>目录</vt:lpstr>
      <vt:lpstr>作者介绍</vt:lpstr>
      <vt:lpstr>写作背景</vt:lpstr>
      <vt:lpstr>作品评价</vt:lpstr>
      <vt:lpstr>作品评价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目录</vt:lpstr>
      <vt:lpstr>检查预习 </vt:lpstr>
      <vt:lpstr>检查预习 </vt:lpstr>
      <vt:lpstr>目录</vt:lpstr>
      <vt:lpstr>研读文本</vt:lpstr>
      <vt:lpstr>研读文本</vt:lpstr>
      <vt:lpstr>研读文本</vt:lpstr>
      <vt:lpstr>研读文本</vt:lpstr>
      <vt:lpstr>研读文本</vt:lpstr>
      <vt:lpstr>研读文本</vt:lpstr>
      <vt:lpstr>研读文本</vt:lpstr>
      <vt:lpstr>小说主旨</vt:lpstr>
      <vt:lpstr>描写艺术</vt:lpstr>
      <vt:lpstr>描写艺术</vt:lpstr>
      <vt:lpstr>描写艺术</vt:lpstr>
      <vt:lpstr>描写艺术</vt:lpstr>
      <vt:lpstr>目录</vt:lpstr>
      <vt:lpstr>拓展练习</vt:lpstr>
      <vt:lpstr>拓展练习</vt:lpstr>
      <vt:lpstr>拓展练习</vt:lpstr>
      <vt:lpstr>拓展练习</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2021-08-09T09:21:48.321</cp:lastPrinted>
  <dcterms:created xsi:type="dcterms:W3CDTF">2021-08-09T09:21:48Z</dcterms:created>
  <dcterms:modified xsi:type="dcterms:W3CDTF">2021-08-09T01:22:00Z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