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369" r:id="rId2"/>
    <p:sldId id="288" r:id="rId3"/>
    <p:sldId id="393" r:id="rId4"/>
    <p:sldId id="349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332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392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435" r:id="rId49"/>
    <p:sldId id="436" r:id="rId50"/>
    <p:sldId id="437" r:id="rId51"/>
    <p:sldId id="438" r:id="rId52"/>
    <p:sldId id="439" r:id="rId53"/>
    <p:sldId id="440" r:id="rId54"/>
    <p:sldId id="441" r:id="rId55"/>
    <p:sldId id="442" r:id="rId56"/>
    <p:sldId id="443" r:id="rId57"/>
    <p:sldId id="444" r:id="rId58"/>
    <p:sldId id="445" r:id="rId59"/>
    <p:sldId id="446" r:id="rId60"/>
    <p:sldId id="447" r:id="rId61"/>
    <p:sldId id="448" r:id="rId62"/>
    <p:sldId id="449" r:id="rId63"/>
    <p:sldId id="450" r:id="rId64"/>
    <p:sldId id="451" r:id="rId65"/>
    <p:sldId id="452" r:id="rId66"/>
    <p:sldId id="453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550" autoAdjust="0"/>
  </p:normalViewPr>
  <p:slideViewPr>
    <p:cSldViewPr>
      <p:cViewPr varScale="1">
        <p:scale>
          <a:sx n="92" d="100"/>
          <a:sy n="92" d="100"/>
        </p:scale>
        <p:origin x="1344" y="84"/>
      </p:cViewPr>
      <p:guideLst>
        <p:guide orient="horz" pos="61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t>2018-12-27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478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554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872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98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930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066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7000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305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096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29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9144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9144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33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3582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1822996" y="508001"/>
            <a:ext cx="1452860" cy="401028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考纲解读</a:t>
            </a:r>
            <a:endParaRPr lang="zh-CN" altLang="en-US" sz="16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3347864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真题汇集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4" name="同侧圆角矩形 3"/>
          <p:cNvSpPr/>
          <p:nvPr userDrawn="1"/>
        </p:nvSpPr>
        <p:spPr>
          <a:xfrm>
            <a:off x="4952588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规律技巧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547038" y="507713"/>
            <a:ext cx="1512168" cy="40131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考前突破</a:t>
            </a:r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4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48108" y="467380"/>
            <a:ext cx="6392331" cy="4413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2604" y="0"/>
            <a:ext cx="1711621" cy="9087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第二模块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799591" y="75617"/>
            <a:ext cx="73574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b="1" dirty="0" smtClean="0"/>
              <a:t>第二讲　课外文言文阅读</a:t>
            </a:r>
            <a:endParaRPr lang="zh-CN" altLang="en-US" sz="17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2" name="同侧圆角矩形 11">
            <a:hlinkClick r:id="rId16" action="ppaction://hlinksldjump" tooltip="点击进入"/>
          </p:cNvPr>
          <p:cNvSpPr/>
          <p:nvPr userDrawn="1"/>
        </p:nvSpPr>
        <p:spPr>
          <a:xfrm>
            <a:off x="1804874" y="520414"/>
            <a:ext cx="1475281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考纲解读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17" action="ppaction://hlinksldjump" tooltip="点击进入"/>
          </p:cNvPr>
          <p:cNvSpPr/>
          <p:nvPr userDrawn="1"/>
        </p:nvSpPr>
        <p:spPr>
          <a:xfrm>
            <a:off x="333692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真题汇集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18" action="ppaction://hlinksldjump" tooltip="点击进入"/>
          </p:cNvPr>
          <p:cNvSpPr/>
          <p:nvPr userDrawn="1"/>
        </p:nvSpPr>
        <p:spPr>
          <a:xfrm>
            <a:off x="493507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规律技巧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9" action="ppaction://hlinksldjump" tooltip="点击进入"/>
          </p:cNvPr>
          <p:cNvSpPr/>
          <p:nvPr userDrawn="1"/>
        </p:nvSpPr>
        <p:spPr>
          <a:xfrm>
            <a:off x="6533221" y="520414"/>
            <a:ext cx="1541384" cy="394068"/>
          </a:xfrm>
          <a:prstGeom prst="round2Same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考前突破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6.docx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5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6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7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8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9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0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1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2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3.em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4.e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4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第二讲　课外文言文阅读</a:t>
            </a:r>
          </a:p>
        </p:txBody>
      </p:sp>
    </p:spTree>
    <p:extLst>
      <p:ext uri="{BB962C8B-B14F-4D97-AF65-F5344CB8AC3E}">
        <p14:creationId xmlns:p14="http://schemas.microsoft.com/office/powerpoint/2010/main" val="1477825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晋文公攻原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晋文公攻原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裹十日粮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遂与大夫期十日。至原十日而原不下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击金而退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罢兵而去。士有从原中出者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原三日即下矣。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群臣左右谏曰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夫原之食竭力尽矣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君姑待之。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吾与士期十日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不去是亡吾信也得原失信吾不为也。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遂罢兵而去。原人闻曰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有君如彼其信也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可无归乎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乃降公。卫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人闻曰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有君如彼其信也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可无从乎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乃降公。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原国。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卫国。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65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7281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308521"/>
              </p:ext>
            </p:extLst>
          </p:nvPr>
        </p:nvGraphicFramePr>
        <p:xfrm>
          <a:off x="599682" y="2276872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文档" r:id="rId4" imgW="3847376" imgH="864369" progId="Word.Document.12">
                  <p:embed/>
                </p:oleObj>
              </mc:Choice>
              <mc:Fallback>
                <p:oleObj name="文档" r:id="rId4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682" y="2276872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00978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不去是亡吾信也得原失信吾不为也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是亡吾信也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得原失信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吾不为也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72200" y="186481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28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如何看待晋文公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罢兵而去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赞成晋文公的行为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晋文公的可贵之处在于讲信用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恪守诚信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。因为讲信用才能不战而胜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反对晋文公的行为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晋文公错在墨守成规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一成不变、不能随机而变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原三日即下矣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夫原之食竭力尽矣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如果他一鼓作气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就能攻下原国。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我们要辩证地看待晋文公的行为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晋文公这样做有利有弊。利在讲信用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攻原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功亏一篑。〔或者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利在讲信用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得人心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弊在墨守成规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错失时机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得到原国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实属侥幸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39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67949" y="1250937"/>
            <a:ext cx="5008101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一、近五年课外文言文阅读考查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明细表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70517"/>
              </p:ext>
            </p:extLst>
          </p:nvPr>
        </p:nvGraphicFramePr>
        <p:xfrm>
          <a:off x="508000" y="1770316"/>
          <a:ext cx="8128000" cy="47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3" imgW="3905117" imgH="2279674" progId="Word.Document.12">
                  <p:embed/>
                </p:oleObj>
              </mc:Choice>
              <mc:Fallback>
                <p:oleObj name="文档" r:id="rId3" imgW="3905117" imgH="22796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70316"/>
                        <a:ext cx="8128000" cy="474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45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二、考查情况分析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考试题型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从这五年广东中考试题来看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课外文言文阅读的分值为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题型以词语解释、断句、内容理解为主。所选文段较为复杂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主要考查学生对文段的整体感知能力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其难度比课内文言文大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大部分考生丢分现象较严重。这就要求考生充分运用课内所学知识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迁移到课外文段中。近五年词语解释从单纯解释变为难度更大的比较理解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没有考查句子翻译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但加入了断句题。题型变化表明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万变不离其宗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课外文言文的文意理解是关键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全面掌握课内知识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融会贯通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灵活运用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是答好课外文言文阅读的基础。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4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选文特点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选文。中考课外文言文的选文篇幅短小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难度适中。且选文大多为叙事类小故事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这类故事通常能给人以启示或告诉读者某个道理。出处不定。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字左右。从所选篇目字数来看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呈现字数逐年递增的趋势。因此考生平时在训练课外文言文时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所选篇目字数不要太少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字之间比较合适。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考点。虽然课外文言文的选文来自课外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但遵循的却是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题在课外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答在课内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的原则。课外文言文考题主要考查的是同学们阅读文言篇章的能力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这能力从何而来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当然是从课内来。所以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同学们要掌握好课内文言文的相关知识。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62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三、复习备考策略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词语解释题。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这是典型的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题目在课外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答案在课内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题目。这类题目多数是考查文言实词中一词多义、古今异义、词类活用、通假字、常见文言文虚词的理解等等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而这些基本上都是同学们在课内文言文中学习过的。解题时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应先套用学习过的文言实词的意思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再联系上下文检验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经检验意思通顺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则为正确理解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9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可运用组词法。简单地说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组词法就是尝试着给不懂的文言实词用现代汉语组词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看看能否通顺地放在句子中。如果上下文意贯通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那组词后的词语就是这个文言实词的解释。如果组词后大概意思是对的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但放到句子中有些别扭时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就要回到原文看这个词在句中是什么词性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根据词性再进行适当调整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变换成合适的近义词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一般就可以使句子前后顺畅了。这里需要注意的是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运用组词法时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首先要注意原词的词性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组成词语后的词要保持词性不变。有时候组词解释不通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可联想使动用法、意动用法、词类活用等。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4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断句题。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断句有三个步骤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再检查。具体方法如下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读懂是关键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词汇、语法要掌握。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熟读课内文言文以及一些典范的文言文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培养语感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掌握课内文言文实词、虚词、句法、词法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培养扎实的文言功底。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熟悉各类常见虚词的用法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尤其是它们在句中常处的位置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有助于断句。例如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等常在句末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等常在句首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等常在句中。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利用虚词断句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这里有一个口诀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(:),“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(!),“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大都在句前。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一般在句中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后面画圆圈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经常表疑问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(?),“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作用要停顿。或句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(,)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表情形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各个位置要记牢。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73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文言文中常用整句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如对偶句、排比句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骈文中的四六句等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关注这些现象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可以帮助我们正确断句。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先找出动词或者形容词谓语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往往会句意自现。古汉语中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句子多以动词或者形容词谓语为中心。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利用上下文内容的关联、呼应断句。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给叙事的文段断句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一定要先把握事件的梗概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有哪些人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他们之间的关系怎样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事件的中心环节是什么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有怎样的发展过程。议论性的文段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要注意上下文的逻辑关系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尤其是一些关联词语。问句和引语是很容易看出的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这样有助于正确地断句。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通读一遍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检查断句是否合理。可以用翻译和语法分析的方法或凭借语感来检验断句是否正确合理。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27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518315"/>
              </p:ext>
            </p:extLst>
          </p:nvPr>
        </p:nvGraphicFramePr>
        <p:xfrm>
          <a:off x="508000" y="1096069"/>
          <a:ext cx="8128000" cy="5695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957084" imgH="2773034" progId="Word.Document.12">
                  <p:embed/>
                </p:oleObj>
              </mc:Choice>
              <mc:Fallback>
                <p:oleObj name="文档" r:id="rId4" imgW="3957084" imgH="27730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96069"/>
                        <a:ext cx="8128000" cy="5695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5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句子翻译题。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即翻译准确无误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忠于原文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即翻译通顺畅达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无语病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即翻译自然生动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富于表现力。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文言翻译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。即专有名词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如国号、年号、人名、地名、物名、职称、器具、特殊称谓、特殊学术用语及专业术语等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照录不译。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保留国号、帝号、年号、官名、地名、人名、器物名等专有名词。如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公输盘为楚造云梯之械。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《公输》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公输盘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等词就可以保留。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保留文言文中一部分沿用至今的实词。如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由山以上五六里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有穴窈然。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《游褒禅山记》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等词可以保留。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33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。即翻译时补出翻译成分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增补语句。文言文中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有的句与句之间跳跃很大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翻译时要根据上下文增补一定的语句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使意思通畅、完美。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把文言文中为行文简洁而省略的句子成分补出来。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补出判断句中的判断词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补出量词。文言文中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数词往往直接修饰名词或直接用在动词前面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翻译时要把量词补出来。如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陈涉佐之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并杀两尉。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《陈涉世家》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译成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两个军官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96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。即删去不译的词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如发语词、凑足音节的助词等。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删除无意义的虚词。如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勇气也。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《曹刿论战》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是个句首助词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可以删掉。再如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虽我之死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有子存焉。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《愚公移山》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只起取消句子独立性的作用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翻译时可以删去。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有的表敬意的副词可以删去。如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译成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。即把古词包括一些特殊的习惯用语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换成现代词。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把文言文的某些词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换成与它相当的现代汉语的某些词。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用本字换通假字。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74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。即调整语序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使之符合现代汉语的习惯。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调整前置宾语、后置宾语、后置状语的语序等。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文言文中有些特殊句式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如主谓倒装、宾语前置、状语后置等倒装句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和现代汉语的语序不一样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翻译时要作适当的调整。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调整使动、意动等动宾关系的语序。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调整互文见义的语序。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。在文言文的一些单句或对偶、排比的复句中有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互文同义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几个同义词配合使用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翻译时可以合并。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上面介绍的基本上是直译的方法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无法直译的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也不能逐字逐句地硬译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那就要在传达原文精神的前提下采用意译的方法。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50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。文言文中的比喻、借代、引申等意义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直译会不明确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应用意译。如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秋毫不敢有所近。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《鸿门宴》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连秋天里野兽的毫毛也不敢接近。听起来很别扭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不如意译为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连最小的东西都不敢占有。这样听起来容易让人理解、接受。总之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翻译句子应该在直译的基础上意译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首先在草稿上把关键字词的意思解释出来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然后将句子的大致意思写出来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要求翻译的句子中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往往有一些关键的词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这些词往往是一些实词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它们影响着句子的含义。所以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在老师阅卷时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这些关键的词就成了评分的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得分点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。比如中考课外文言文的句子翻译题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白者频来顾视之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要翻译这个句子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关键要将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这几个词翻译出来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于是又回到了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词语解释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上来了。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37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685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内容理解题。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解答这种类型的题目有三种方法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引用原文句子回答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摘录原文关键的词语回答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用自己的话组织文字回答。一般而言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采用第一、第二种方法回答的准确率会比较高。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整体感知文章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并理解文章内容的试题。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理解文言文的内容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要认真阅读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在读懂的基础上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加强对文章基本内容的把握。特别要注意文中的一些关键性的句子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如主旨句、总结句等。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考查题型主要有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感知文章的内容。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理解文章的主旨。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表达自己的感受。这些问题不仅考查对课文的理解能力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而且考查了学生语言组织与表达能力。解答这类题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应努力做到把问题放在语段与课文整体之中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紧扣文章主题、内容及表现手法综合考虑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然后用简洁概括的语言组织答案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反复推敲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最后作答。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92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开放性理解题的解题方法。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说说对文中人物的评价、观点或看法的解题方法。解题时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首先应该读懂文章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弄清文中的人物究竟是怎样的人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作者对他的基本态度是什么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是肯定还是否定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是赞赏还是批评等。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结合自身或现实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谈谈读后的启示或收获的解题方法。在中考中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重点是考查从作品中获得人生观、世界观、美好品德、某种精神方面的启示或收获。解题时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第一步是读原文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看文章是赞美或宣扬哪一种人生观、世界观、品质、精神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第二步是作判断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分析这些思想或行为在当今社会是否值得提倡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如果不值得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我们又该如何去改正或抵制。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37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87241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一、湖之鱼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啜茗于湖滨之肆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丛柳蔽窗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湖水皆黯碧如染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小鱼百数来会其下。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戏嚼豆脯唾之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群鱼争喋。然随喋随逝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继而存者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三四鱼焉。再唾之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坠缀葑草之上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不食矣。始谓鱼之逝者皆饱也。寻丈之外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水纹攒动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争喋他物如故。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余方悟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钓者之将下钩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必先投食以引之。鱼图食而并吞钩。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久乃知凡下食者皆将有钩矣然则名利之薮独无钩乎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不及其盛下食之时而去之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其能脱钩而逝者几何也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选自小刻本《畏庐文集》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shū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中国近代文学家、翻译家。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指茶馆。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84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0396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下列加点词的意义和用法都相同的一项是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45886"/>
              </p:ext>
            </p:extLst>
          </p:nvPr>
        </p:nvGraphicFramePr>
        <p:xfrm>
          <a:off x="599682" y="1587965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587965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1207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久乃知凡下食者皆将有钩矣然则名利之薮独无钩乎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凡下食者皆将有钩矣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然则名利之薮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独无钩乎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文章由观鱼喋食而引发人生感悟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请用自己的话概括其蕴含的深刻哲理。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告诫世人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莫为名利所诱惑而吞下钓钩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而成为他人盘中之物。或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要拒绝诱惑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淡泊名利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才有真正的美好自由。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2604" y="1201349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50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二、观月记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张孝祥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月极明于中秋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观中秋之月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临水胜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临水之观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宜独往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独往之地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去人远者又胜也。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今余之游金沙堆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其具是四美者与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盖余以八月之望过洞庭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天无纤云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月白如昼。沙当洞庭青草之中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其高十仞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四环之水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近者犹数百里。余系船其下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尽却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童隶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而登焉。沙之色正黄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与月相夺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水如玉盘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沙如金积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光采激射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体寒目眩。阆风、瑶台、广寒之宫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虽未尝身至其地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当亦如是而止耳。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盖中秋之月临水之观独往而远人于是为备。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书以为金沙堆观月记。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选自《于湖居士文集》有删改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金沙堆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在洞庭湖与青草湖之间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是由湖沙堆积而成的小岛。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尽却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全部退去。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童隶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书童仆役。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纯黄。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98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423315"/>
              </p:ext>
            </p:extLst>
          </p:nvPr>
        </p:nvGraphicFramePr>
        <p:xfrm>
          <a:off x="508000" y="2193182"/>
          <a:ext cx="8128000" cy="2725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4" imgW="3957084" imgH="1326421" progId="Word.Document.12">
                  <p:embed/>
                </p:oleObj>
              </mc:Choice>
              <mc:Fallback>
                <p:oleObj name="文档" r:id="rId4" imgW="3957084" imgH="1326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193182"/>
                        <a:ext cx="8128000" cy="2725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040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8369"/>
            <a:ext cx="535755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158910"/>
              </p:ext>
            </p:extLst>
          </p:nvPr>
        </p:nvGraphicFramePr>
        <p:xfrm>
          <a:off x="599682" y="1741643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741643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535839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盖中秋之月临水之观独往而远人于是为备。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盖中秋之月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临水之观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独往而远人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于是为备。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段中的哪句话是具体描写中秋金沙堆的景色的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沙之色正黄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与月相夺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水如玉盘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沙如金积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光采激射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体寒目眩。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21649" y="136541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68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685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三、褚公于章安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南朝宋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刘义庆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褚公于章安令迁太尉记室参军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名字已显而位微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人未多识。公东出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乘估客船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送故吏数人投钱唐亭住。尔时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吴兴沈充为县令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当送客过浙江。客出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亭吏驱公移牛屋下。潮水至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沈令起彷徨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牛屋下是何物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吏云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昨有一伧父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来寄亭中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有尊贵客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权移之。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令有酒色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因遥问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伧父欲食饼不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姓何等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可共语。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褚因举手答曰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河南褚季野。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远近久承公名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令于是大遽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不敢移公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便于牛屋下修刺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诣公。更宰杀为馔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具于公前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鞭挞亭吏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欲以谢惭。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公与之酌宴言色无异状如不觉令送公至界。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选自《世说新语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雅量》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晋时南方人对北方人的轻蔑称呼。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惶恐。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6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9919629"/>
              </p:ext>
            </p:extLst>
          </p:nvPr>
        </p:nvGraphicFramePr>
        <p:xfrm>
          <a:off x="599682" y="1481349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481349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310360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公与之酌宴言色无异状如不觉令送公至界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公与之酌宴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言色无异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状如不觉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令送公至界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选文中哪些地方可见褚季野的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褚季野的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雅量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从三处可见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一是投宿钱唐亭时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被亭吏赶出来移至牛屋中竟然一点也不生气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二是面对醉醺醺的县令不礼貌的询问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竟然能很有礼貌地回应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三是和县令对饮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言谈、脸色没有什么异样表现。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2591" y="108777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66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四、读书佐酒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陆友仁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苏子美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豪放不羁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好饮酒。在外舅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杜祁公家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每夕读书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以一斗为率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。公深以为疑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使子弟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密觇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之。闻子美读《汉书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张良传》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良与客狙击秦皇帝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误中副车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遽抚掌曰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惜乎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击之不中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遂满饮一大白。又读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良曰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始臣起下邳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与上会于留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此天以授陛下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又抚案曰君臣相遇其难如此复举一大白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。公闻之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大笑曰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有如此下酒物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一斗不为多也。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选自《研北杂志》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苏子美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即宋代诗人苏舜钦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子美是他的字。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外舅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岳父。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lǜ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标准。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子弟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家中的晚辈。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chān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偷看。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副车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帝王外出时随从的车。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始臣起下邳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pī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与上会于留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指张良在下邳得到《太公兵法》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后与刘邦于留县相会的经历。上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指刘邦。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7194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下列句子中加点词的意思不相同的一项是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2942"/>
              </p:ext>
            </p:extLst>
          </p:nvPr>
        </p:nvGraphicFramePr>
        <p:xfrm>
          <a:off x="599682" y="1851780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851780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67588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又抚案曰君臣相遇其难如此复举一大白。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又抚案曰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君臣相遇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其难如此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复举一大白。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从文中看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苏子美是一个怎样的人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热爱读书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喜欢饮酒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性情豪放。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160" y="146662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古之君民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仁义以治之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爱利以安之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忠信以导之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务除其灾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思致其福。此五帝三王之所以无敌也。身已终矣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而后世化之如神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其人事审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魏武侯之居中山也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问于李克曰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吴之所以亡者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李克对曰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骤战而骤胜。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武侯曰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骤战而骤胜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国家之福也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其独以亡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骤战则民罢</a:t>
            </a:r>
            <a:r>
              <a:rPr lang="zh-CN" altLang="zh-CN" sz="2200" u="sng" baseline="30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骤胜则主骄以骄主使罢民然而国不亡者天下少矣。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骄则恣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恣则极物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罢则怨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怨则极虑。上下俱极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吴之亡犹晚。此夫差之所以自殁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于干隧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节选自《吕氏春秋》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有改动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君民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统治百姓。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弄明白。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疲乏。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14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357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下列句中加点词的意思相同的一组是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484454"/>
              </p:ext>
            </p:extLst>
          </p:nvPr>
        </p:nvGraphicFramePr>
        <p:xfrm>
          <a:off x="599682" y="1583801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583801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07907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骤战则民罢骤胜则主骄以骄主使罢民然而国不亡者天下少矣。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骤战则民罢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骤胜则主骄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以骄主使罢民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然而国不亡者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天下少矣。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选文通过魏武侯与李克的对话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阐述了怎样的治国之道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用自己的话简要回答。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仁爱治国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造福百姓。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104" y="119937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3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六、养竹记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白居易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竹似贤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竹本固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固以树德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竹性直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直以立身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竹心空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空以体道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竹节贞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贞以立志。夫如是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故君子人多树为庭实焉。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贞元十九年春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居易以拔萃选及第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授校书郎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始于长安求假居处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得常乐里故关相国私第之东亭而处之。明日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履及于亭之东南隅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见丛竹于斯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枝叶殄瘁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无声无色。询于关氏之老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此相国之手植者。自相国捐馆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他人假居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由是筐篚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者斩焉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彗帚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者刈焉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刑余之材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长无寻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数无百焉。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居易惜其尝经长者之手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而见贱俗人之目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剪弃若是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本性犹存。乃除粪壤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疏其间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不终日而毕。于是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日出有清阴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风来有清声。依依然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欣欣然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若有情于感遇也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01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嗟乎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竹植物也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于人何有哉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以其有似于贤而人爱惜之封植之况其真贤者乎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然则竹之于草木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犹贤之于众庶。呜呼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竹不能自异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唯人异之。贤不能自异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唯用贤者异之。故作《养竹记》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书于亭之壁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以贻其后之居斯者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亦欲以闻于今之用贤者云。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选自《四部丛刊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白氏长庆集》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殄瘁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此指摧残。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筐篚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方形的叫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圆形的叫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彗帚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扫帚。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古代八尺为一寻。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9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368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下列语句中加点词解释相同的一项是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1303230"/>
              </p:ext>
            </p:extLst>
          </p:nvPr>
        </p:nvGraphicFramePr>
        <p:xfrm>
          <a:off x="599682" y="2237982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1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237982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06208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以其有似于贤而人爱惜之封植之况其真贤者乎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其有似于贤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而人爱惜之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况其真贤者乎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7713" y="1865676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7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7386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敦之举兵也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刘隗劝帝尽除诸王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王导率群从诣阙请罪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值顗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字伯仁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导呼顗谓曰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伯仁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以百口累卿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顗直入不顾。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既见帝言导忠诚申救甚至帝纳其言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。顗喜饮酒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致醉而出。导犹在门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又呼顗。顗不与言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顾左右曰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今年杀诸贼奴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取金印如斗大系肘。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又上表明导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言甚切至。导不知救己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而甚衔之。敦既得志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问导曰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周顗、戴若思南北之望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当登三司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无所疑也。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导不答。又曰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若不三司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便应令仆邪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又不答。敦曰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正当诛尔。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导又无言。导后料检中书故事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见顗表救己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殷勤款至。导执表流涕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悲不自胜。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013277"/>
              </p:ext>
            </p:extLst>
          </p:nvPr>
        </p:nvGraphicFramePr>
        <p:xfrm>
          <a:off x="599682" y="5592509"/>
          <a:ext cx="8128000" cy="91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3847376" imgH="432184" progId="Word.Document.12">
                  <p:embed/>
                </p:oleObj>
              </mc:Choice>
              <mc:Fallback>
                <p:oleObj name="文档" r:id="rId4" imgW="3847376" imgH="4321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682" y="5592509"/>
                        <a:ext cx="8128000" cy="912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837700" y="519817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26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作者以竹喻贤人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借自己的养竹经历希望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怎样对待人才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请结合全文简要分析。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文章末段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作者由竹子的遭遇联想到人才的遭遇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贤不能自异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唯用贤者异之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认为贤才是不能自我显示其才干的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只有掌权者赏识和任用贤才才能充分发现贤才的才干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从而培养、重用他。解释了作者希望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能够识才、惜才、爱才、重用人才的主旨。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0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6850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七、取信于人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郭进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为西山巡检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。有告其阴通河东刘继元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将有异志者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太祖大怒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以其诬害忠臣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命缚其人予进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使自处置。进得而不杀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尔能为我取继元一城一寨不止赎尔死当请当尔一官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其人诱其一城来降。进具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送之于朝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请赏以官。太祖曰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尔诬害我忠良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此才可赎死尔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赏不可得也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命以其人还进。进复请曰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使臣失信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则不能用人矣。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太祖于是赏以一官。君臣之间盖如此。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选自《归田录》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郭进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宋永宁军博野人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北宋初任西山巡检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以备北汉。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官名。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刘继元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五代十国时期之一的北汉皇帝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后降宋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封彭城郡公。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陈述。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93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581522"/>
              </p:ext>
            </p:extLst>
          </p:nvPr>
        </p:nvGraphicFramePr>
        <p:xfrm>
          <a:off x="599682" y="1604583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604583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37819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尔能为我取继元一城一寨不止赎尔死当请赏尔一官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尔能为我取继元一城一寨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不止赎尔死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当请赏尔一官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请说说郭进是如何取信于人的。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对于告密者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郭进没有治他的罪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而是让他戴罪立功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并答应赏他一官。告密者完成任务后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郭进为之请官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太祖不肯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郭进力求太祖赏他一官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实现了原先的诺言。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2200" y="123552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3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八、愚溪诗序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柳宗元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灌水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有溪焉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东流入于潇水。或曰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冉氏尝居也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故姓是溪为冉溪。或曰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名之以其能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故谓之染溪。余以愚触罪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谪潇水上。爱是溪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入二三里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得其尤绝者家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焉。今予家是溪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而名莫能定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土之居者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犹龂龂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不可以不更也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故更之为愚溪。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愚溪之上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买小丘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为愚丘。自愚丘东北行六十步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得泉焉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又买居之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为愚泉。愚泉凡六穴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皆出山下平地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盖上出也。合流屈曲而南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为愚沟。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遂负土累石塞其隘为愚池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。愚池之东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为愚堂。其南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为愚亭。池之中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为愚岛。嘉木异石错置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皆山水之奇者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以余故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咸以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辱焉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0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智者乐也。今是溪独见辱于愚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盖其流甚下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不可以溉灌。又峻急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多坻石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大舟不可入也。幽邃浅狭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蛟龙不屑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不能兴云雨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无以利世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而适类于余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然则虽辱而愚之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节选自《古文观止》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略改动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灌水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潇水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也是水名。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安家。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龂龂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yín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yín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形容争辩的样子。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古代汉语表示被动的一种格式。见辱于愚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被愚这个名称污辱。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73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797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下列句子中加点词的意思相同的一项是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240511"/>
              </p:ext>
            </p:extLst>
          </p:nvPr>
        </p:nvGraphicFramePr>
        <p:xfrm>
          <a:off x="599682" y="1728128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728128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511933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给文中画横线的句子断句。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限断两处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遂负土累石塞其隘为愚池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遂负土累石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塞其隘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为愚池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名莫能定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用简洁的语言概括。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当地居民有的称之冉溪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有的称之染溪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莫衷一是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争论不休。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4128" y="132254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3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作者文中说自己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和《愚公移山》中愚公的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请结合文本加以分析。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愚公下决心移山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子子孙孙无穷匮也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山不加增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实是志向远大、目光长远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是大智若愚的表现。柳宗元在文中以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来命名丘、泉、沟等景物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认为自己的处境和秀美的景色一样无人赏识而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无以利世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因此他是以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愚溪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透露出被统治者的排挤、抱负不能施展的抑郁和愤激。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6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九、岳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字鹏举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相州汤阴人。少负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沉厚寡言。天资敏悟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记书传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尤好《左氏春秋》及孙吴兵法。家贫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拾薪为烛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诵习达旦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不寐。生有神力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能挽弓三百斤。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学射于周同同射三失皆同中以示飞。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飞引弓一发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破其筈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又中。同大惊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以所爱良弓赠之。飞由是益自练习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尽得同术。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选自《宋史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岳飞传》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擅长于。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kuò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箭的尾部。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79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507542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下列加点词意义不同的一项是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387734"/>
              </p:ext>
            </p:extLst>
          </p:nvPr>
        </p:nvGraphicFramePr>
        <p:xfrm>
          <a:off x="599682" y="1624791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624791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382563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学射于周同同射三失皆同中以示飞。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学射于周同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同射三失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以示飞。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结合选文说说岳飞为什么能成为一代名将。选文的观点对你的成长有何启示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少有大志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而勤学苦练不止。只有经受住艰苦磨炼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否则将一事无成。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2900" y="123758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28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十、农夫殴宦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尝有农夫以驴负柴至城卖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遇宦者称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宫市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才与绢数尺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又就索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仍邀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以驴送至内。农夫涕泣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以所得绢付之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须汝驴送柴至内。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农夫曰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我有父母妻子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待此然后食。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今以柴与汝不取直而归汝尚不肯我有死而已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遂殴宦者。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税。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4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给文中划线句子断句。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纳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既见帝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言导忠诚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申救甚至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帝纳其言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说说王导为什么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悲不自胜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”?(3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王导因为当年误以为周顗见死不救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在王敦要诛杀周顗时没有开口相救。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后来才得知周顗尽力相救的真相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强烈的负罪感使他悲不自胜。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66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474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下列各组句子中加点的词语含义不相同的一项是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226180"/>
              </p:ext>
            </p:extLst>
          </p:nvPr>
        </p:nvGraphicFramePr>
        <p:xfrm>
          <a:off x="599682" y="1594503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594503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38743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今以柴与汝不取直而归汝尚不肯我有死而已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今以柴与汝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不取直而归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汝尚不肯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我有死而已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文中卖柴农夫的遭遇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揭露了怎样的社会现实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简要分析卖柴农夫的人物形象。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揭露了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宫市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对劳动人民的剥削与迫害。卖柴农夫性情刚烈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敢于奋起反抗。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6256" y="1212711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4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十一、孙权重用吕范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司马迁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吴王以扬州牧吕范为大司马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印绶未下而卒。初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孙策使范典财计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时吴王年少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私从有求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范必关白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不敢专许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当时以此见望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。吴王守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阳羡长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有所私用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策或料覆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功曹周谷辄为傅著簿书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使无谴问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王临时悦之。及后统事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以范忠诚厚见信任以谷能欺更簿书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不用也。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选自《资治通鉴》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禀告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报告。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见望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被怨恨。见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担任。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料覆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审核。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傅著簿书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变着法儿登记账目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意思是制造假账。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87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862910"/>
              </p:ext>
            </p:extLst>
          </p:nvPr>
        </p:nvGraphicFramePr>
        <p:xfrm>
          <a:off x="599682" y="1484784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484784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26637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以范忠诚厚见信任以谷能欺更簿书不用也。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以范忠诚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厚见信任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以谷能欺更簿书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吴王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为什么重用吕范而不用周谷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结合原文用自己的话说说。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吕范坚持原则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不擅自答应孙权的私求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而周谷早年曲意侍奉孙权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不惜做假账来欺骗孙策。从两人的做事风格可见其人品的高下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故孙权不用见风使舵的周谷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而重用坚持原则的吕范。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2982" y="1087777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4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十二、与长子受之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盖汝好学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在家足可读书作文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讲明义理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不待远离膝下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千里从师。汝既不能如此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即是自不好学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已无可望之理。然今遣汝者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恐你在家汩于俗务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不得专意。又父子之间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不欲昼夜督责。及无朋友闻见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故令汝一行。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汝若到彼能奋然勇为力改故习一味勤谨则吾犹可望。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则徒劳费。只与在家一般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他日归来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又只是伎俩人物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不知汝将何面目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归见父母亲戚乡党故旧耶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念之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念之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夙兴夜寐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无忝尔所生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在此一行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千万努力。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选自《朱子大全》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53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4552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224177"/>
              </p:ext>
            </p:extLst>
          </p:nvPr>
        </p:nvGraphicFramePr>
        <p:xfrm>
          <a:off x="599682" y="1639191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639191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63297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汝若到彼能奋然勇为力改故习一味勤谨则吾犹可望。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汝若到彼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能奋然勇为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力改故习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一味勤谨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则吾犹可望。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用自己的话说说朱熹让儿子离家千里从师的原因。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担心儿子在家里被俗务缠身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不能专心读书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不希望日夜督促责备儿子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影响父子关系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担心儿子在家里没有朋友一起探讨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增长见识。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2591" y="1268760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十三、金忠待人以宽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焦竑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金忠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于人有片善心称之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虽有素与公异者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其人有他善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未尝不称也。</a:t>
            </a:r>
            <a:r>
              <a:rPr lang="zh-CN" altLang="zh-CN" sz="2200" u="wavy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里人有数窘辱公公为尚书时其人以吏来京师惧不为容公荐用之。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彼不于公有感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顾其才可用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奈何以私故掩人之长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选自《玉堂丛语》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金忠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明代鄞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今浙江鄞县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人。博学、慷慨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曾任燕王府纪善、兵部尚书等职。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怨恨。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6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507542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下列加点词意思相同的一项是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101827"/>
              </p:ext>
            </p:extLst>
          </p:nvPr>
        </p:nvGraphicFramePr>
        <p:xfrm>
          <a:off x="599682" y="1491166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491166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263317"/>
            <a:ext cx="821968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里人有数窘辱公公为尚书时其人以吏来京师惧不为容公荐用之。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里人有数窘辱公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公为尚书时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其人以吏来京师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惧不为容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公荐用之。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这段故事对我们有何启示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人与人之间难免有意见分歧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矛盾纠葛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但我们应把这些与人的德行、才干区别开来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不能混为一谈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要善于任用有才能的人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包括和自己意见不同的人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为人处事要正直无私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胸怀宽广。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2900" y="108311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07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十四、私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南朝宋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范晔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伦奉公尽节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言事无所依违。诸子或时谏止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辄叱遣之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吏人奏记及便宜者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亦并封上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其无私若此。性质悫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在位以贞白称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时人方之前朝贡禹。然少蕴藉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不修威仪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亦以此见轻。或问伦曰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公有私乎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昔人有与吾千里马者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吾虽不受每三公有所选举心不能忘而亦终不用也。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吾兄子常病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一夜十往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退而安寝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吾子有疾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虽不省视而竟夕不眠。若是者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岂可谓无私乎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选自《后汉书》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9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27057"/>
            <a:ext cx="537358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下列加点词解释不正确的一项是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515977"/>
              </p:ext>
            </p:extLst>
          </p:nvPr>
        </p:nvGraphicFramePr>
        <p:xfrm>
          <a:off x="599682" y="1716506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716506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48938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吾虽不受每三公有所选举心不能忘而亦终不用也。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吾虽不受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每三公有所选举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心不能忘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而亦终不用也。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你怎样看待第五伦的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第五伦所谓的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是人之常情。这样写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第五伦这个人物形象更加丰满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真实可信。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131447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30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十五、赵简子杀骡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赵简子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有两白骡而甚爱之。阳城胥渠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住广门之馆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夜叩门而谒曰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主君之臣胥渠有疾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医教之曰得白骡之肝病则止不得则死。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门人入通。董安于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御于侧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愠曰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胥渠也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期吾君骡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请即刑焉。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夫杀人以活畜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不亦不仁乎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杀畜以活人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不亦仁乎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于是召庖人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杀白骡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取肝以与阳城胥渠。处无几何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赵简子兴兵而攻狄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。广门之官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左七百人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右七百人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皆先登而获敌首。人主安能不好士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选自《吕氏春秋》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赵简子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晋大夫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谥号简子。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阳城胥渠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复姓阳城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名胥渠。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董安于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赵简子家臣。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厨师。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我国古代北方地区少数民族名。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58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狄武襄公青初以散直为延州指使。是时西边用兵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公以才勇知略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频立战功。常被发面铜具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驰突贼围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敌人畏慑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无敢当者。公识度宏远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士大夫翕然称之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而尤为韩魏公、范文正公所深知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称为国器。文正以《春秋》《汉书》授之曰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将不知古今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匹夫之勇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不足尚也。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公于是博览书史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通究古今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已而立大功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登辅弼书史策配享宗庙为宋名将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天下称其贤。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节选自《渑水燕谈录》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42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836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下列句子中加点字意思相同的一项是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58380"/>
              </p:ext>
            </p:extLst>
          </p:nvPr>
        </p:nvGraphicFramePr>
        <p:xfrm>
          <a:off x="599682" y="1731670"/>
          <a:ext cx="8128000" cy="91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3" imgW="3847376" imgH="432184" progId="Word.Document.12">
                  <p:embed/>
                </p:oleObj>
              </mc:Choice>
              <mc:Fallback>
                <p:oleObj name="文档" r:id="rId3" imgW="3847376" imgH="4321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731670"/>
                        <a:ext cx="8128000" cy="912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2643723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给画线句子断句。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医教之日得白骡之肝病则止不得则死。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医教之日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得白骡之肝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病则止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不得则死。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作为当代中学生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你怎样看待赵简子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杀畜以活人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同意赵简子的做法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人的生命高于一切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以人为本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实行仁政是古代政治家应该具有的思想等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不同意赵简子的做法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万物平等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不可以任意剥夺动物的生命权等。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意思对即可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8104" y="1350292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17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十六、长生猪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纪昀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胡御史牧亭言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其里有人畜一猪见邻叟辄瞋目狂吼奔突欲噬见他人则否。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邻叟初甚怒之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欲买而啖其肉。既而憬然省曰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此殆佛经所谓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夙冤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世无不可解之冤。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乃以善价赎得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送佛寺为长生猪。后再见之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弭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耳昵就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非复曩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态矣。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选自《阅微草堂笔记》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耷拉。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nǎnɡ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37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5836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下列句子加点词的解释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63914"/>
              </p:ext>
            </p:extLst>
          </p:nvPr>
        </p:nvGraphicFramePr>
        <p:xfrm>
          <a:off x="599682" y="1728546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1728546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52392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给文中画波浪线的句子断句。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其里有人畜一猪见邻叟辄瞋目狂吼奔突欲噬见他人则否。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其里有人畜一猪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见邻叟辄瞋目狂吼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奔突欲噬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见他人则否。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读了这个故事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你得到什么启示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要懂得善待别人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冤家宜解不宜结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要宽容。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28886" y="1365418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16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十七、陈禾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字秀实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明州鄞县人。举元符三年进士。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天下久平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武备宽弛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东南尤甚。禾请增戍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、缮城壁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以戒不虞。或指为生事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不下。其后盗起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人服其先见。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时童贯权益张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与黄经臣等表里为奸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搢绅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侧目。禾日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此国家安危之本也。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吾位言责此而不言一迁给舍</a:t>
            </a:r>
            <a:r>
              <a:rPr lang="zh-CN" altLang="zh-CN" sz="2200" u="sng" baseline="300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则非其职矣。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首抗疏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劾贯。复劾经臣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怙宠弄权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夸炫朝列。每云诏令皆出其手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言上将用某人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举某事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已而诏下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悉如其言。夫发号施令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国之重事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黜幽陟明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天子大权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奈何使宦寺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论奏未终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上拂衣起。禾引上衣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请毕其说。衣裾落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碎朕衣矣。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禾言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陛下不惜碎衣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臣岂惜碎首以报陛下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此曹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今日受富贵之利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陛下他日受危亡之祸。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言愈切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上变色日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卿能如此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朕复何忧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内侍请上易衣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上却之曰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留以旌直臣。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节选自《宋史》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48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增加防守兵力。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搁置。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表里为奸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内外呼应做坏事。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搢绅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缙绅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士大夫的代称。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迁给舍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指陈禾将改任给事中的职位。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抗疏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上书直言。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宦寺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宦官。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25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5279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加点词语意义相同的一项是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B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3786989"/>
              </p:ext>
            </p:extLst>
          </p:nvPr>
        </p:nvGraphicFramePr>
        <p:xfrm>
          <a:off x="599682" y="2364531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文档" r:id="rId3" imgW="3847376" imgH="864369" progId="Word.Document.12">
                  <p:embed/>
                </p:oleObj>
              </mc:Choice>
              <mc:Fallback>
                <p:oleObj name="文档" r:id="rId3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9682" y="2364531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172953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给文中画波浪线的句子断句。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吾位言责此而不言一迁给舍则非其职矣。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吾位言责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此而不言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一迁给舍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则非其职矣。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3035" y="1944785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0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本文中陈禾有哪些品质值得我们学习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陈禾的进谏方式与我们学过的《邹忌讽齐王纳谏》一文中邹忌的进谏方式有何不同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你更赞同哪一种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请阐述理由。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陈禾品质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有先见之明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忠于职守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敢于进谏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刚正不阿。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进谏方式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邹忌进谏时采用讽谏的方式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由小及大、由此及彼、由家事到国事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用自己的切身体验去规劝齐王的讽喻。陈禾采用的是直谏的方式。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赞成邹忌。原因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采用委婉的方法规劝齐王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使齐王乐于接受。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赞成陈禾。原因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陈禾的方式直接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让君主直接明了的知道自己的不足和过错。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05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0251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376653"/>
              </p:ext>
            </p:extLst>
          </p:nvPr>
        </p:nvGraphicFramePr>
        <p:xfrm>
          <a:off x="599682" y="1710792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4" imgW="3847376" imgH="864369" progId="Word.Document.12">
                  <p:embed/>
                </p:oleObj>
              </mc:Choice>
              <mc:Fallback>
                <p:oleObj name="文档" r:id="rId4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682" y="1710792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53489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登辅弼书史策配享宗庙为宋名将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登辅弼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书史策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配享宗庙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为宋名将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说说狄青为什么能够被天下称贤。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因为狄青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作战骁勇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频立战功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博古通今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通究古今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辅佐朝政。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2591" y="1331913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亭林先生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晋文亭林先生自少至老手不释书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出门则以一骡二马捆书自随。遇边塞亭障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呼老兵诣道边酒垆对坐痛饮咨其风土考其区域。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若与平生所闻不合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发书详正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必无所疑乃已。马上无事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辄据鞍默诵诸经注疏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遇故友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若不相识。或颠坠崖谷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亦无悔也。精勤至此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宜所诣渊涵博大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莫与抗衡与。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0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56409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下列各组句子中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加点词语意思相同的一项是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833506"/>
              </p:ext>
            </p:extLst>
          </p:nvPr>
        </p:nvGraphicFramePr>
        <p:xfrm>
          <a:off x="599682" y="1746950"/>
          <a:ext cx="8128000" cy="18241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文档" r:id="rId4" imgW="3847376" imgH="864369" progId="Word.Document.12">
                  <p:embed/>
                </p:oleObj>
              </mc:Choice>
              <mc:Fallback>
                <p:oleObj name="文档" r:id="rId4" imgW="3847376" imgH="8643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9682" y="1746950"/>
                        <a:ext cx="8128000" cy="18241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57105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请用三条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“/”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给文中画线的句子断句。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呼老兵诣道边酒垆对坐痛饮咨其风土考其区域。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呼老兵诣道边酒垆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对坐痛饮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咨其风土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考其区域。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根据选文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概括亭林先生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所诣渊涵博大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勤奋好学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注重实地考察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治学严谨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学习专注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2982" y="1348404"/>
            <a:ext cx="527179" cy="31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0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301</TotalTime>
  <Words>9514</Words>
  <PresentationFormat>全屏显示(4:3)</PresentationFormat>
  <Paragraphs>370</Paragraphs>
  <Slides>66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79" baseType="lpstr">
      <vt:lpstr>Adobe 黑体 Std R</vt:lpstr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2014高优二轮模板</vt:lpstr>
      <vt:lpstr>文档</vt:lpstr>
      <vt:lpstr>第二讲　课外文言文阅读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2014-12-26T02:01:49Z</dcterms:created>
  <dcterms:modified xsi:type="dcterms:W3CDTF">2018-12-27T05:56:54Z</dcterms:modified>
</cp:coreProperties>
</file>