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tags" Target="tags/tag1.xml" /><Relationship Id="rId56" Type="http://schemas.openxmlformats.org/officeDocument/2006/relationships/presProps" Target="presProps.xml" /><Relationship Id="rId57" Type="http://schemas.openxmlformats.org/officeDocument/2006/relationships/viewProps" Target="viewProps.xml" /><Relationship Id="rId58" Type="http://schemas.openxmlformats.org/officeDocument/2006/relationships/theme" Target="theme/theme1.xml" /><Relationship Id="rId59" Type="http://schemas.openxmlformats.org/officeDocument/2006/relationships/tableStyles" Target="tableStyles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image" Target="file:///D:\qq&#25991;&#20214;\712321467\Image\C2C\Image2\%7b75232B38-A165-1FB7-499C-2E1C792CACB5%7d.png" TargetMode="External" /><Relationship Id="rId55" Type="http://schemas.openxmlformats.org/officeDocument/2006/relationships/image" Target="../media/image1.png" /><Relationship Id="rId56" Type="http://schemas.openxmlformats.org/officeDocument/2006/relationships/theme" Target="../theme/theme1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学科网 zxxk.com" title=""/>
          <p:cNvPicPr>
            <a:picLocks noChangeAspect="1"/>
          </p:cNvPicPr>
          <p:nvPr/>
        </p:nvPicPr>
        <p:blipFill>
          <a:blip r:embed="rId55" r:link="rId5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1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2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2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2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2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image" Target="../media/image2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2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31.png" /><Relationship Id="rId3" Type="http://schemas.openxmlformats.org/officeDocument/2006/relationships/image" Target="../media/image3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34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image" Target="../media/image35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6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3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image" Target="../media/image38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39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40.png" /><Relationship Id="rId3" Type="http://schemas.openxmlformats.org/officeDocument/2006/relationships/image" Target="../media/image41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42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image" Target="../media/image43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44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image" Target="../media/image45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46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image" Target="../media/image47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image" Target="../media/image4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49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50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51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52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4.xml" /><Relationship Id="rId2" Type="http://schemas.openxmlformats.org/officeDocument/2006/relationships/image" Target="../media/image53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2" Type="http://schemas.openxmlformats.org/officeDocument/2006/relationships/image" Target="../media/image54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55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2" Type="http://schemas.openxmlformats.org/officeDocument/2006/relationships/image" Target="../media/image56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image" Target="../media/image57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2" Type="http://schemas.openxmlformats.org/officeDocument/2006/relationships/image" Target="../media/image5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9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image" Target="../media/image59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image" Target="../media/image60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61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image" Target="../media/image6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296797" y="369403"/>
            <a:ext cx="11446027" cy="6119193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986" y="369403"/>
            <a:ext cx="306023" cy="305388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2991" y="369403"/>
            <a:ext cx="306023" cy="305388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2991" y="6183209"/>
            <a:ext cx="306023" cy="305388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986" y="6183209"/>
            <a:ext cx="306023" cy="305388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1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008" y="499559"/>
            <a:ext cx="559984" cy="559984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1363913" y="450380"/>
            <a:ext cx="6211918" cy="103174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800"/>
              </a:lnSpc>
            </a:pPr>
            <a:r>
              <a:rPr lang="zh-CN" altLang="en-US" sz="2000" b="0" i="0">
                <a:solidFill>
                  <a:srgbClr val="FF0000">
                    <a:alpha val="100000"/>
                  </a:srgbClr>
                </a:solidFill>
                <a:latin typeface="方正粗黑宋简体"/>
                <a:ea typeface="方正粗黑宋简体"/>
              </a:rPr>
              <a:t>2026届高考作文一轮复习</a:t>
            </a:r>
          </a:p>
          <a:p>
            <a:pPr marL="0" algn="l">
              <a:lnSpc>
                <a:spcPts val="2800"/>
              </a:lnSpc>
            </a:pPr>
            <a:endParaRPr lang="zh-CN" altLang="en-US" sz="2000" b="0" i="0">
              <a:solidFill>
                <a:srgbClr val="FF0000">
                  <a:alpha val="100000"/>
                </a:srgbClr>
              </a:solidFill>
              <a:latin typeface="方正粗黑宋简体"/>
              <a:ea typeface="方正粗黑宋简体"/>
            </a:endParaRPr>
          </a:p>
        </p:txBody>
      </p:sp>
      <p:grpSp>
        <p:nvGrpSpPr>
          <p:cNvPr id="9" name="组合1" title=""/>
          <p:cNvGrpSpPr/>
          <p:nvPr/>
        </p:nvGrpSpPr>
        <p:grpSpPr>
          <a:xfrm>
            <a:off x="2852024" y="2601514"/>
            <a:ext cx="6059437" cy="388430"/>
            <a:chExt cx="6059437" cy="388430"/>
          </a:xfrm>
        </p:grpSpPr>
        <p:sp>
          <p:nvSpPr>
            <p:cNvPr id="10" name="形状6"/>
            <p:cNvSpPr txBox="1"/>
            <p:nvPr/>
          </p:nvSpPr>
          <p:spPr>
            <a:xfrm>
              <a:off x="0" y="144000"/>
              <a:ext cx="6059437" cy="45714"/>
            </a:xfrm>
            <a:prstGeom prst="rect">
              <a:avLst/>
            </a:prstGeom>
            <a:solidFill>
              <a:srgbClr val="DF291B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形状7"/>
            <p:cNvSpPr txBox="1"/>
            <p:nvPr/>
          </p:nvSpPr>
          <p:spPr>
            <a:xfrm>
              <a:off x="1511656" y="35998"/>
              <a:ext cx="3311248" cy="261715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pic>
          <p:nvPicPr>
            <p:cNvPr id="12" name="图片4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3371" y="0"/>
              <a:ext cx="3127818" cy="388430"/>
            </a:xfrm>
            <a:prstGeom prst="rect">
              <a:avLst/>
            </a:prstGeom>
          </p:spPr>
        </p:pic>
      </p:grpSp>
      <p:pic>
        <p:nvPicPr>
          <p:cNvPr id="13" name="图片2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77"/>
          <a:stretch>
            <a:fillRect/>
          </a:stretch>
        </p:blipFill>
        <p:spPr>
          <a:xfrm>
            <a:off x="3298825" y="3446780"/>
            <a:ext cx="5411470" cy="1689100"/>
          </a:xfrm>
          <a:prstGeom prst="rect">
            <a:avLst/>
          </a:prstGeom>
        </p:spPr>
      </p:pic>
      <p:sp>
        <p:nvSpPr>
          <p:cNvPr id="14" name="文本2" title=""/>
          <p:cNvSpPr txBox="1"/>
          <p:nvPr/>
        </p:nvSpPr>
        <p:spPr>
          <a:xfrm>
            <a:off x="1363961" y="4277006"/>
            <a:ext cx="2942803" cy="999945"/>
          </a:xfrm>
          <a:prstGeom prst="rect">
            <a:avLst/>
          </a:prstGeom>
          <a:noFill/>
        </p:spPr>
        <p:txBody>
          <a:bodyPr anchor="ctr"/>
          <a:lstStyle/>
          <a:p>
            <a:pPr marL="0" algn="l">
              <a:lnSpc>
                <a:spcPts val="3300"/>
              </a:lnSpc>
            </a:pPr>
            <a:r>
              <a:rPr lang="zh-CN" altLang="en-US" sz="2100" b="0" i="0">
                <a:solidFill>
                  <a:srgbClr val="FF0000">
                    <a:alpha val="100000"/>
                  </a:srgbClr>
                </a:solidFill>
                <a:latin typeface="方正粗黑宋简体"/>
                <a:ea typeface="方正粗黑宋简体"/>
              </a:rPr>
              <a:t>语文田</a:t>
            </a:r>
          </a:p>
        </p:txBody>
      </p:sp>
      <p:pic>
        <p:nvPicPr>
          <p:cNvPr id="15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204" r="50666"/>
          <a:stretch>
            <a:fillRect/>
          </a:stretch>
        </p:blipFill>
        <p:spPr>
          <a:xfrm>
            <a:off x="1078104" y="4573662"/>
            <a:ext cx="307616" cy="344286"/>
          </a:xfrm>
          <a:prstGeom prst="rect">
            <a:avLst/>
          </a:prstGeom>
        </p:spPr>
      </p:pic>
      <p:sp>
        <p:nvSpPr>
          <p:cNvPr id="16" name="文本3" title=""/>
          <p:cNvSpPr txBox="1"/>
          <p:nvPr/>
        </p:nvSpPr>
        <p:spPr>
          <a:xfrm>
            <a:off x="2778760" y="1655445"/>
            <a:ext cx="7402830" cy="111252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6400"/>
              </a:lnSpc>
            </a:pPr>
            <a:r>
              <a:rPr lang="zh-CN" altLang="en-US" sz="5400" b="0" i="0">
                <a:solidFill>
                  <a:srgbClr val="FF0000">
                    <a:alpha val="100000"/>
                  </a:srgbClr>
                </a:solidFill>
                <a:latin typeface="方正公文黑体"/>
                <a:ea typeface="方正公文黑体"/>
              </a:rPr>
              <a:t>议论文如何深入说理</a:t>
            </a:r>
          </a:p>
        </p:txBody>
      </p:sp>
      <p:sp>
        <p:nvSpPr>
          <p:cNvPr id="17" name="文本4" title=""/>
          <p:cNvSpPr txBox="1"/>
          <p:nvPr/>
        </p:nvSpPr>
        <p:spPr>
          <a:xfrm>
            <a:off x="2967990" y="2647315"/>
            <a:ext cx="6286500" cy="1020445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5700"/>
              </a:lnSpc>
            </a:pP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议论充分，分析透彻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4920690" y="599399"/>
            <a:ext cx="2942597" cy="671830"/>
            <a:chExt cx="2942597" cy="671830"/>
          </a:xfrm>
        </p:grpSpPr>
        <p:sp>
          <p:nvSpPr>
            <p:cNvPr id="9" name="形状6"/>
            <p:cNvSpPr txBox="1"/>
            <p:nvPr/>
          </p:nvSpPr>
          <p:spPr>
            <a:xfrm>
              <a:off x="3816" y="37435"/>
              <a:ext cx="1075701" cy="499909"/>
            </a:xfrm>
            <a:prstGeom prst="rect">
              <a:avLst/>
            </a:prstGeom>
            <a:solidFill>
              <a:srgbClr val="614941">
                <a:alpha val="100000"/>
              </a:srgbClr>
            </a:solidFill>
            <a:ln w="19050">
              <a:solidFill>
                <a:srgbClr val="C55A1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8"/>
            <p:cNvSpPr txBox="1"/>
            <p:nvPr/>
          </p:nvSpPr>
          <p:spPr>
            <a:xfrm>
              <a:off x="0" y="0"/>
              <a:ext cx="1158698" cy="67183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000"/>
                </a:lnSpc>
              </a:pPr>
              <a:r>
                <a:rPr lang="zh-CN" altLang="en-US" sz="2539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例</a:t>
              </a:r>
            </a:p>
          </p:txBody>
        </p:sp>
        <p:sp>
          <p:nvSpPr>
            <p:cNvPr id="11" name="形状7"/>
            <p:cNvSpPr txBox="1"/>
            <p:nvPr/>
          </p:nvSpPr>
          <p:spPr>
            <a:xfrm>
              <a:off x="1079517" y="37435"/>
              <a:ext cx="1677062" cy="49990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9050">
              <a:solidFill>
                <a:srgbClr val="C55A1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9"/>
            <p:cNvSpPr txBox="1"/>
            <p:nvPr/>
          </p:nvSpPr>
          <p:spPr>
            <a:xfrm>
              <a:off x="1171789" y="0"/>
              <a:ext cx="1770808" cy="67183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000"/>
                </a:lnSpc>
              </a:pPr>
              <a:r>
                <a:rPr lang="zh-CN" altLang="en-US" sz="2539" b="1" i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开卷有益</a:t>
              </a:r>
            </a:p>
          </p:txBody>
        </p:sp>
      </p:grpSp>
      <p:sp>
        <p:nvSpPr>
          <p:cNvPr id="13" name="文本1" title=""/>
          <p:cNvSpPr txBox="1"/>
          <p:nvPr/>
        </p:nvSpPr>
        <p:spPr>
          <a:xfrm>
            <a:off x="758815" y="1288114"/>
            <a:ext cx="10867319" cy="7240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（1）</a:t>
            </a: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确定主张：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主张是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开卷有益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。</a:t>
            </a:r>
          </a:p>
        </p:txBody>
      </p:sp>
      <p:sp>
        <p:nvSpPr>
          <p:cNvPr id="14" name="文本2" title=""/>
          <p:cNvSpPr txBox="1"/>
          <p:nvPr/>
        </p:nvSpPr>
        <p:spPr>
          <a:xfrm>
            <a:off x="758815" y="1829010"/>
            <a:ext cx="10867319" cy="7240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（2）</a:t>
            </a: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寻找依据：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找寻生活中和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开卷有益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相关的事实依据或数据。</a:t>
            </a:r>
          </a:p>
        </p:txBody>
      </p:sp>
      <p:sp>
        <p:nvSpPr>
          <p:cNvPr id="15" name="文本3" title=""/>
          <p:cNvSpPr txBox="1"/>
          <p:nvPr/>
        </p:nvSpPr>
        <p:spPr>
          <a:xfrm>
            <a:off x="758815" y="2369906"/>
            <a:ext cx="10867319" cy="7240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（3）</a:t>
            </a: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提供正当理由：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开卷的好处是什么？</a:t>
            </a:r>
          </a:p>
        </p:txBody>
      </p:sp>
      <p:sp>
        <p:nvSpPr>
          <p:cNvPr id="16" name="文本4" title=""/>
          <p:cNvSpPr txBox="1"/>
          <p:nvPr/>
        </p:nvSpPr>
        <p:spPr>
          <a:xfrm>
            <a:off x="758815" y="2910802"/>
            <a:ext cx="10867319" cy="105795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（4）</a:t>
            </a: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寻找支撑/支援：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搜寻读书好的名人名言，如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书中自有黄金屋，书中自有颜如玉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。</a:t>
            </a:r>
          </a:p>
        </p:txBody>
      </p:sp>
      <p:sp>
        <p:nvSpPr>
          <p:cNvPr id="17" name="文本5" title=""/>
          <p:cNvSpPr txBox="1"/>
          <p:nvPr/>
        </p:nvSpPr>
        <p:spPr>
          <a:xfrm>
            <a:off x="758815" y="3785643"/>
            <a:ext cx="10867319" cy="105795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（5）</a:t>
            </a: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讨论例外：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引入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虚拟论敌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——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开卷一定有益吗？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时代不同，书的内容也发生了巨大的变化，可谓是良莠不齐，泥沙俱下。</a:t>
            </a:r>
          </a:p>
        </p:txBody>
      </p:sp>
      <p:sp>
        <p:nvSpPr>
          <p:cNvPr id="18" name="文本6" title=""/>
          <p:cNvSpPr txBox="1"/>
          <p:nvPr/>
        </p:nvSpPr>
        <p:spPr>
          <a:xfrm>
            <a:off x="758815" y="4660484"/>
            <a:ext cx="10867319" cy="1545764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（6）</a:t>
            </a: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增加限定：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考虑例外以后——盲目开卷，未必有益。开卷是否有益，主要还是看谁看书，看什么书和年龄等因素。带着正确的目的读书，读好书，用正确的方式读书，于己有益而无害——开卷有益。</a:t>
            </a:r>
          </a:p>
        </p:txBody>
      </p:sp>
      <p:sp>
        <p:nvSpPr>
          <p:cNvPr id="19" name="文本7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302854" y="2213832"/>
            <a:ext cx="9566030" cy="2652743"/>
            <a:chExt cx="9566030" cy="2652743"/>
          </a:xfrm>
        </p:grpSpPr>
        <p:sp>
          <p:nvSpPr>
            <p:cNvPr id="9" name="形状6"/>
            <p:cNvSpPr txBox="1"/>
            <p:nvPr/>
          </p:nvSpPr>
          <p:spPr>
            <a:xfrm>
              <a:off x="0" y="323866"/>
              <a:ext cx="9378668" cy="2328877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0"/>
              </a:srgbClr>
            </a:solidFill>
            <a:ln w="12700">
              <a:solidFill>
                <a:srgbClr val="D9D9D9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形状7"/>
            <p:cNvSpPr txBox="1"/>
            <p:nvPr/>
          </p:nvSpPr>
          <p:spPr>
            <a:xfrm>
              <a:off x="448171" y="0"/>
              <a:ext cx="8423869" cy="669905"/>
            </a:xfrm>
            <a:prstGeom prst="roundRect">
              <a:avLst>
                <a:gd name="adj" fmla="val 16667"/>
              </a:avLst>
            </a:prstGeom>
            <a:solidFill>
              <a:srgbClr val="EFBC02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3"/>
            <p:cNvSpPr txBox="1"/>
            <p:nvPr/>
          </p:nvSpPr>
          <p:spPr>
            <a:xfrm>
              <a:off x="898244" y="31101"/>
              <a:ext cx="7705260" cy="69914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选择性必修上册的第四单元《逻辑的力量》:</a:t>
              </a:r>
            </a:p>
          </p:txBody>
        </p:sp>
        <p:sp>
          <p:nvSpPr>
            <p:cNvPr id="12" name="文本2"/>
            <p:cNvSpPr txBox="1"/>
            <p:nvPr/>
          </p:nvSpPr>
          <p:spPr>
            <a:xfrm>
              <a:off x="213220" y="852188"/>
              <a:ext cx="9352810" cy="165259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5300"/>
                </a:lnSpc>
              </a:pPr>
              <a:r>
                <a:rPr lang="zh-CN" altLang="en-US" sz="2965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      </a:t>
              </a:r>
              <a:r>
                <a:rPr lang="zh-CN" altLang="en-US" sz="2965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 </a:t>
              </a:r>
              <a:r>
                <a:rPr lang="zh-CN" altLang="en-US" sz="2965" b="1" i="0" u="sng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在证明某个观点时，可以想象存在一个驳论者，即“假想敌”，就是虚拟论敌。</a:t>
              </a:r>
            </a:p>
          </p:txBody>
        </p:sp>
      </p:grpSp>
      <p:sp>
        <p:nvSpPr>
          <p:cNvPr id="13" name="文本1" title=""/>
          <p:cNvSpPr txBox="1"/>
          <p:nvPr/>
        </p:nvSpPr>
        <p:spPr>
          <a:xfrm>
            <a:off x="690353" y="517331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808321" y="1718146"/>
            <a:ext cx="10813787" cy="1062653"/>
            <a:chExt cx="10813787" cy="1062653"/>
          </a:xfrm>
        </p:grpSpPr>
        <p:sp>
          <p:nvSpPr>
            <p:cNvPr id="9" name="文本2"/>
            <p:cNvSpPr txBox="1"/>
            <p:nvPr/>
          </p:nvSpPr>
          <p:spPr>
            <a:xfrm>
              <a:off x="2267954" y="0"/>
              <a:ext cx="8545833" cy="106265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000"/>
                </a:lnSpc>
              </a:pPr>
              <a:r>
                <a:rPr lang="zh-CN" altLang="en-US" sz="2539" b="1" i="0">
                  <a:solidFill>
                    <a:srgbClr val="FFFFFF">
                      <a:alpha val="100000"/>
                    </a:srgbClr>
                  </a:solidFill>
                  <a:latin typeface="楷体"/>
                  <a:ea typeface="楷体"/>
                </a:rPr>
                <a:t>    “六</a:t>
              </a:r>
              <a:r>
                <a:rPr lang="zh-CN" altLang="en-US" sz="2539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国破灭，非兵不利，战不善，弊在赂秦。赂秦而力亏，破灭之道也。”</a:t>
              </a:r>
            </a:p>
          </p:txBody>
        </p:sp>
        <p:sp>
          <p:nvSpPr>
            <p:cNvPr id="10" name="形状9"/>
            <p:cNvSpPr txBox="1"/>
            <p:nvPr/>
          </p:nvSpPr>
          <p:spPr>
            <a:xfrm>
              <a:off x="0" y="171148"/>
              <a:ext cx="2205915" cy="635637"/>
            </a:xfrm>
            <a:prstGeom prst="flowChartAlternateProcess">
              <a:avLst/>
            </a:prstGeom>
            <a:solidFill>
              <a:srgbClr val="826157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3"/>
            <p:cNvSpPr txBox="1"/>
            <p:nvPr/>
          </p:nvSpPr>
          <p:spPr>
            <a:xfrm>
              <a:off x="27219" y="117276"/>
              <a:ext cx="2143858" cy="64432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开篇主张</a:t>
              </a:r>
            </a:p>
          </p:txBody>
        </p:sp>
      </p:grpSp>
      <p:grpSp>
        <p:nvGrpSpPr>
          <p:cNvPr id="12" name="组合2" title=""/>
          <p:cNvGrpSpPr/>
          <p:nvPr/>
        </p:nvGrpSpPr>
        <p:grpSpPr>
          <a:xfrm>
            <a:off x="9114825" y="2725835"/>
            <a:ext cx="2507282" cy="3034932"/>
            <a:chExt cx="2507282" cy="3034932"/>
          </a:xfrm>
        </p:grpSpPr>
        <p:sp>
          <p:nvSpPr>
            <p:cNvPr id="13" name="形状11"/>
            <p:cNvSpPr txBox="1"/>
            <p:nvPr/>
          </p:nvSpPr>
          <p:spPr>
            <a:xfrm>
              <a:off x="88472" y="790851"/>
              <a:ext cx="2232120" cy="635637"/>
            </a:xfrm>
            <a:prstGeom prst="flowChartAlternateProcess">
              <a:avLst/>
            </a:prstGeom>
            <a:solidFill>
              <a:srgbClr val="8F1F1F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文本5"/>
            <p:cNvSpPr txBox="1"/>
            <p:nvPr/>
          </p:nvSpPr>
          <p:spPr>
            <a:xfrm>
              <a:off x="115691" y="736979"/>
              <a:ext cx="2170063" cy="64432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产生疑问</a:t>
              </a:r>
            </a:p>
          </p:txBody>
        </p:sp>
        <p:sp>
          <p:nvSpPr>
            <p:cNvPr id="15" name="文本4"/>
            <p:cNvSpPr txBox="1"/>
            <p:nvPr/>
          </p:nvSpPr>
          <p:spPr>
            <a:xfrm>
              <a:off x="0" y="1581893"/>
              <a:ext cx="2507282" cy="145303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000"/>
                </a:lnSpc>
              </a:pPr>
              <a:r>
                <a:rPr lang="zh-CN" altLang="en-US" sz="2539" b="1" i="0">
                  <a:solidFill>
                    <a:srgbClr val="FFFFFF">
                      <a:alpha val="100000"/>
                    </a:srgbClr>
                  </a:solidFill>
                  <a:latin typeface="宋体"/>
                  <a:ea typeface="宋体"/>
                </a:rPr>
                <a:t>    </a:t>
              </a:r>
              <a:r>
                <a:rPr lang="zh-CN" altLang="en-US" sz="2539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宋体"/>
                  <a:ea typeface="宋体"/>
                </a:rPr>
                <a:t>六国中有没有并不“赂秦”的国家呢？</a:t>
              </a:r>
            </a:p>
          </p:txBody>
        </p:sp>
        <p:sp>
          <p:nvSpPr>
            <p:cNvPr id="16" name="形状10"/>
            <p:cNvSpPr txBox="1"/>
            <p:nvPr/>
          </p:nvSpPr>
          <p:spPr>
            <a:xfrm>
              <a:off x="1146075" y="0"/>
              <a:ext cx="276159" cy="668561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rgbClr val="C7ACA0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17" name="组合3" title=""/>
          <p:cNvGrpSpPr/>
          <p:nvPr/>
        </p:nvGrpSpPr>
        <p:grpSpPr>
          <a:xfrm>
            <a:off x="782116" y="3178230"/>
            <a:ext cx="7012732" cy="1453039"/>
            <a:chExt cx="7012732" cy="1453039"/>
          </a:xfrm>
        </p:grpSpPr>
        <p:sp>
          <p:nvSpPr>
            <p:cNvPr id="18" name="文本6"/>
            <p:cNvSpPr txBox="1"/>
            <p:nvPr/>
          </p:nvSpPr>
          <p:spPr>
            <a:xfrm>
              <a:off x="2294159" y="0"/>
              <a:ext cx="4718573" cy="145303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000"/>
                </a:lnSpc>
              </a:pPr>
              <a:r>
                <a:rPr lang="zh-CN" altLang="en-US" sz="2539" b="1" i="0">
                  <a:solidFill>
                    <a:srgbClr val="FFFFFF">
                      <a:alpha val="100000"/>
                    </a:srgbClr>
                  </a:solidFill>
                  <a:latin typeface="楷体"/>
                  <a:ea typeface="楷体"/>
                </a:rPr>
                <a:t>    </a:t>
              </a:r>
              <a:r>
                <a:rPr lang="zh-CN" altLang="en-US" sz="2539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“或曰：六国互丧，率赂秦耶？曰：不赂者以赂者丧，盖失强援，不能独完。”</a:t>
              </a:r>
            </a:p>
          </p:txBody>
        </p:sp>
        <p:sp>
          <p:nvSpPr>
            <p:cNvPr id="19" name="形状12"/>
            <p:cNvSpPr txBox="1"/>
            <p:nvPr/>
          </p:nvSpPr>
          <p:spPr>
            <a:xfrm>
              <a:off x="0" y="345847"/>
              <a:ext cx="2232120" cy="635637"/>
            </a:xfrm>
            <a:prstGeom prst="flowChartAlternateProcess">
              <a:avLst/>
            </a:prstGeom>
            <a:solidFill>
              <a:srgbClr val="826157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0" name="文本7"/>
            <p:cNvSpPr txBox="1"/>
            <p:nvPr/>
          </p:nvSpPr>
          <p:spPr>
            <a:xfrm>
              <a:off x="27219" y="291975"/>
              <a:ext cx="2170063" cy="64432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预设例外</a:t>
              </a:r>
            </a:p>
          </p:txBody>
        </p:sp>
      </p:grpSp>
      <p:sp>
        <p:nvSpPr>
          <p:cNvPr id="21" name="形状6" title=""/>
          <p:cNvSpPr txBox="1"/>
          <p:nvPr/>
        </p:nvSpPr>
        <p:spPr>
          <a:xfrm>
            <a:off x="1877346" y="2684848"/>
            <a:ext cx="276159" cy="679312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7ACA0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2" name="形状7" title=""/>
          <p:cNvSpPr txBox="1"/>
          <p:nvPr/>
        </p:nvSpPr>
        <p:spPr>
          <a:xfrm flipH="1">
            <a:off x="7814437" y="3585893"/>
            <a:ext cx="933970" cy="297661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C7ACA0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3" name="形状8" title=""/>
          <p:cNvSpPr txBox="1"/>
          <p:nvPr/>
        </p:nvSpPr>
        <p:spPr>
          <a:xfrm>
            <a:off x="1877346" y="4496346"/>
            <a:ext cx="276159" cy="679312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7ACA0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24" name="组合4" title=""/>
          <p:cNvGrpSpPr/>
          <p:nvPr/>
        </p:nvGrpSpPr>
        <p:grpSpPr>
          <a:xfrm>
            <a:off x="782116" y="5249089"/>
            <a:ext cx="7013404" cy="693230"/>
            <a:chExt cx="7013404" cy="693230"/>
          </a:xfrm>
        </p:grpSpPr>
        <p:sp>
          <p:nvSpPr>
            <p:cNvPr id="25" name="文本8"/>
            <p:cNvSpPr txBox="1"/>
            <p:nvPr/>
          </p:nvSpPr>
          <p:spPr>
            <a:xfrm>
              <a:off x="2294159" y="0"/>
              <a:ext cx="4719245" cy="67159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000"/>
                </a:lnSpc>
              </a:pPr>
              <a:r>
                <a:rPr lang="zh-CN" altLang="en-US" sz="2539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    故曰：弊在赂秦也。</a:t>
              </a:r>
            </a:p>
          </p:txBody>
        </p:sp>
        <p:sp>
          <p:nvSpPr>
            <p:cNvPr id="26" name="形状13"/>
            <p:cNvSpPr txBox="1"/>
            <p:nvPr/>
          </p:nvSpPr>
          <p:spPr>
            <a:xfrm>
              <a:off x="0" y="57593"/>
              <a:ext cx="2232120" cy="635637"/>
            </a:xfrm>
            <a:prstGeom prst="flowChartAlternateProcess">
              <a:avLst/>
            </a:prstGeom>
            <a:solidFill>
              <a:srgbClr val="826157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7" name="文本9"/>
            <p:cNvSpPr txBox="1"/>
            <p:nvPr/>
          </p:nvSpPr>
          <p:spPr>
            <a:xfrm>
              <a:off x="27219" y="3721"/>
              <a:ext cx="2170063" cy="64432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得出观点</a:t>
              </a:r>
            </a:p>
          </p:txBody>
        </p:sp>
      </p:grpSp>
      <p:grpSp>
        <p:nvGrpSpPr>
          <p:cNvPr id="28" name="组合5" title=""/>
          <p:cNvGrpSpPr/>
          <p:nvPr/>
        </p:nvGrpSpPr>
        <p:grpSpPr>
          <a:xfrm>
            <a:off x="4655068" y="880739"/>
            <a:ext cx="4141348" cy="1098161"/>
            <a:chExt cx="4141348" cy="1098161"/>
          </a:xfrm>
        </p:grpSpPr>
        <p:sp>
          <p:nvSpPr>
            <p:cNvPr id="29" name="形状14"/>
            <p:cNvSpPr txBox="1"/>
            <p:nvPr/>
          </p:nvSpPr>
          <p:spPr>
            <a:xfrm>
              <a:off x="0" y="0"/>
              <a:ext cx="1577080" cy="564413"/>
            </a:xfrm>
            <a:prstGeom prst="rect">
              <a:avLst/>
            </a:prstGeom>
            <a:solidFill>
              <a:srgbClr val="614941">
                <a:alpha val="100000"/>
              </a:srgbClr>
            </a:solidFill>
            <a:ln w="19050">
              <a:solidFill>
                <a:srgbClr val="C55A1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30" name="文本10"/>
            <p:cNvSpPr txBox="1"/>
            <p:nvPr/>
          </p:nvSpPr>
          <p:spPr>
            <a:xfrm>
              <a:off x="0" y="0"/>
              <a:ext cx="1641265" cy="73787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例</a:t>
              </a:r>
            </a:p>
          </p:txBody>
        </p:sp>
        <p:sp>
          <p:nvSpPr>
            <p:cNvPr id="31" name="形状15"/>
            <p:cNvSpPr txBox="1"/>
            <p:nvPr/>
          </p:nvSpPr>
          <p:spPr>
            <a:xfrm>
              <a:off x="1577080" y="0"/>
              <a:ext cx="2458719" cy="56374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9050">
              <a:solidFill>
                <a:srgbClr val="C55A1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32" name="文本11"/>
            <p:cNvSpPr txBox="1"/>
            <p:nvPr/>
          </p:nvSpPr>
          <p:spPr>
            <a:xfrm>
              <a:off x="1713542" y="0"/>
              <a:ext cx="2427806" cy="109816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楷体"/>
                  <a:ea typeface="楷体"/>
                </a:rPr>
                <a:t>《六国论》</a:t>
              </a:r>
            </a:p>
          </p:txBody>
        </p:sp>
      </p:grpSp>
      <p:sp>
        <p:nvSpPr>
          <p:cNvPr id="33" name="文本1" title=""/>
          <p:cNvSpPr txBox="1"/>
          <p:nvPr/>
        </p:nvSpPr>
        <p:spPr>
          <a:xfrm>
            <a:off x="537343" y="377542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21" grpId="0" animBg="1"/>
      <p:bldP spid="17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形状6" title=""/>
          <p:cNvSpPr txBox="1"/>
          <p:nvPr/>
        </p:nvSpPr>
        <p:spPr>
          <a:xfrm>
            <a:off x="1517869" y="1224764"/>
            <a:ext cx="9186499" cy="2136036"/>
          </a:xfrm>
          <a:prstGeom prst="roundRect">
            <a:avLst>
              <a:gd name="adj" fmla="val 16667"/>
            </a:avLst>
          </a:prstGeom>
          <a:solidFill>
            <a:srgbClr val="614941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9" name="文本1" title=""/>
          <p:cNvSpPr txBox="1"/>
          <p:nvPr/>
        </p:nvSpPr>
        <p:spPr>
          <a:xfrm>
            <a:off x="1817767" y="1374795"/>
            <a:ext cx="8769583" cy="2367817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 简单地讲，虚拟论敌是指在列举材料后，虚拟他人观点，提出与自己的观点相左的看法，通过分析、批驳错误观点，从反面有力地佐证自己的观点。</a:t>
            </a:r>
          </a:p>
        </p:txBody>
      </p:sp>
      <p:sp>
        <p:nvSpPr>
          <p:cNvPr id="10" name="文本2" title=""/>
          <p:cNvSpPr txBox="1"/>
          <p:nvPr/>
        </p:nvSpPr>
        <p:spPr>
          <a:xfrm>
            <a:off x="1893694" y="3707703"/>
            <a:ext cx="8768911" cy="210756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常用关联词：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也许有人会认为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</a:p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             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也许有人说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</a:p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             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也许有人质疑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</a:p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              ……</a:t>
            </a:r>
          </a:p>
        </p:txBody>
      </p:sp>
      <p:sp>
        <p:nvSpPr>
          <p:cNvPr id="11" name="文本3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63974" y="1675623"/>
            <a:ext cx="6393325" cy="3821213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934528" y="1967429"/>
            <a:ext cx="6235098" cy="3499037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“偶买噶”“买它”……日前，在某短视频平台，某副县长发布3个直播带货短视频，推销冰糖炖梨、扒鸡这两个当地特产，还挑战大胃王，一口气吃下10只扒鸡。在两天时间内，他卖出了上千只扒鸡、直播成交额达180万元。这个直播卖扒鸡的视频引起了广泛关注。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3089377" y="1386217"/>
            <a:ext cx="1738709" cy="1045556"/>
            <a:chExt cx="1738709" cy="1045556"/>
          </a:xfrm>
        </p:grpSpPr>
        <p:sp>
          <p:nvSpPr>
            <p:cNvPr id="12" name="形状7"/>
            <p:cNvSpPr txBox="1"/>
            <p:nvPr/>
          </p:nvSpPr>
          <p:spPr>
            <a:xfrm>
              <a:off x="3810" y="49530"/>
              <a:ext cx="1734899" cy="503269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4"/>
            <p:cNvSpPr txBox="1"/>
            <p:nvPr/>
          </p:nvSpPr>
          <p:spPr>
            <a:xfrm>
              <a:off x="0" y="0"/>
              <a:ext cx="1734899" cy="104555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【例段一】</a:t>
              </a:r>
            </a:p>
          </p:txBody>
        </p:sp>
      </p:grpSp>
      <p:sp>
        <p:nvSpPr>
          <p:cNvPr id="14" name="文本3" title=""/>
          <p:cNvSpPr txBox="1"/>
          <p:nvPr/>
        </p:nvSpPr>
        <p:spPr>
          <a:xfrm>
            <a:off x="7609723" y="2120627"/>
            <a:ext cx="3979460" cy="302323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53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以此材料为立足点，用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虚拟论敌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的说理方法，可以进行下面的表述。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63974" y="1199231"/>
            <a:ext cx="10679507" cy="4988339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958717" y="1315666"/>
            <a:ext cx="10472902" cy="48469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副县长直播带货，推销当地特产，开拓了“互联网+乡村建设”的更多可能。技术高速发展的时代，社交产品结合视频发展正逐渐成为行业大趋势，将基层建设工作深入网民生活，以大众喜闻乐见的方式带动当地经济发展，同时让更多人关注当地的文化与生活，正是顺应时代潮流的多赢举措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</a:t>
            </a:r>
            <a:r>
              <a:rPr lang="zh-CN" altLang="en-US" sz="2115" b="1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也许有人会质疑，认为严肃的乡村建设属于国家战略，不应轻易被娱乐化，副县长此举与“网红”别无二致，目的、性质存疑。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（借他人之口,确立批驳的靶子，为下文的反驳立论做铺垫）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然而，放下有色眼镜，我们看见其硕果累累：两天时间卖出上千只扒鸡，直播成交额达 180 万元。不管黑猫白猫，会抓老鼠的就是好猫。副县长一口气吃10只扒鸡也好，满口流行带货语也罢，我们不能否认其在短期内达到的直接效果。况且，能突破传统观念的束缚，选择尝试新奇方法，本身就显示了他的勇气与智慧。与其恶意揣摩、质疑，倒不如让事实说服自己——多一分理解和信赖，包容这种难能可贵的做法。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4746012" y="503863"/>
            <a:ext cx="1963503" cy="1045563"/>
            <a:chExt cx="1963503" cy="1045563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1963503" cy="503272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963503" cy="104556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【例段二】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2101" y="981049"/>
            <a:ext cx="10838426" cy="5444084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1.下面的文段用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黑体"/>
                <a:ea typeface="黑体"/>
              </a:rPr>
              <a:t>“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虚拟论敌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黑体"/>
                <a:ea typeface="黑体"/>
              </a:rPr>
              <a:t>”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法提出了一个观点，请你对其进行反驳，写出你的分析和理由。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发扬优良传统，厉行勤俭节约，是被历史印证了的正确选择。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“一粥一饭，当思来处不易；半丝半缕、恒念物力维艰。”纵观中国历史，有数不尽的关于勤俭节约的历史典故和事件。从节俭力行、赐而不受的晏婴，到“一钱太守”刘宠，从一代名相魏征，到伟大的民主革命先行者孙中山，再到我们的伟大领袖毛主席，他们勤俭节约的故事无一不是对“历览前贤国与家，成由勤俭败由奢”这句古训的有力诠释。“浪费是极大的犯罪”，正是主席这句掷地有声的话，指引着几代人艰苦奋斗、自力更生，使年轻的共和国迅速医治了战争的创伤，甩掉了“一穷二白”的帽子，让中华民族重新屹立于世界民族之林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发扬优良传统，厉行勤俭节约，是由时代现实决定了的必然选择。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也许有人会说，以前国家穷，我们不得不勤俭节约，今天，中国跻身世界第二大经济体。人们的生活富了、腰包鼓了，浪费一点也无妨。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2101" y="981049"/>
            <a:ext cx="10838426" cy="5444084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1.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下面的文段用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黑体"/>
                <a:ea typeface="黑体"/>
              </a:rPr>
              <a:t>“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虚拟论敌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黑体"/>
                <a:ea typeface="黑体"/>
              </a:rPr>
              <a:t>”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法提出了一个观点，请你对其进行反驳，写出你的分析和理由。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发扬优良传统，厉行勤俭节约，是被历史印证了的正确选择。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“一粥一饭，当思来处不易；半丝半缕、恒念物力维艰。”纵观中国历史，有数不尽的关于勤俭节约的历史典故和事件。从节俭力行、赐而不受的晏婴，到“一钱太守”刘宠，从一代名相魏征，到伟大的民主革命先行者孙中山，再到我们的伟大领袖毛主席，他们勤俭节约的故事无一不是对“历览前贤国与家，成由勤俭败由奢”这句古训的有力诠释。“浪费是极大的犯罪”，正是主席这句掷地有声的话，指引着几代人艰苦奋斗、自力更生，使年轻的共和国迅速医治了战争的创伤，甩掉了“一穷二白”的帽子，让中华民族重新屹立于世界民族之林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发扬优良传统，厉行勤俭节约，是由时代现实决定了的必然选择。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也许有人会说，以前国家穷，我们不得不勤俭节约，今天，中国跻身世界第二大经济体。人们的生活富了、腰包鼓了，浪费一点也无妨。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</a:t>
            </a:r>
          </a:p>
        </p:txBody>
      </p:sp>
      <p:grpSp>
        <p:nvGrpSpPr>
          <p:cNvPr id="10" name="组合1" title=""/>
          <p:cNvGrpSpPr/>
          <p:nvPr/>
        </p:nvGrpSpPr>
        <p:grpSpPr>
          <a:xfrm>
            <a:off x="711785" y="3553833"/>
            <a:ext cx="10517352" cy="2519510"/>
            <a:chExt cx="10517352" cy="2519510"/>
          </a:xfrm>
        </p:grpSpPr>
        <p:sp>
          <p:nvSpPr>
            <p:cNvPr id="11" name="形状6"/>
            <p:cNvSpPr txBox="1"/>
            <p:nvPr/>
          </p:nvSpPr>
          <p:spPr>
            <a:xfrm>
              <a:off x="3810" y="49530"/>
              <a:ext cx="10513542" cy="246998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700">
              <a:solidFill>
                <a:srgbClr val="4B2E26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3"/>
            <p:cNvSpPr txBox="1"/>
            <p:nvPr/>
          </p:nvSpPr>
          <p:spPr>
            <a:xfrm>
              <a:off x="0" y="0"/>
              <a:ext cx="10513542" cy="246998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1905" b="0" i="0">
                  <a:solidFill>
                    <a:srgbClr val="FFFFFF">
                      <a:alpha val="100000"/>
                    </a:srgbClr>
                  </a:solidFill>
                  <a:latin typeface="MiSans Normal"/>
                  <a:ea typeface="MiSans Normal"/>
                </a:rPr>
                <a:t>          </a:t>
              </a:r>
              <a:r>
                <a:rPr lang="zh-CN" altLang="en-US" sz="2330" b="1" i="0">
                  <a:solidFill>
                    <a:srgbClr val="FF0000">
                      <a:alpha val="100000"/>
                    </a:srgbClr>
                  </a:solidFill>
                  <a:latin typeface="仿宋"/>
                  <a:ea typeface="仿宋"/>
                </a:rPr>
                <a:t>答案示例：</a:t>
              </a:r>
              <a:r>
                <a:rPr lang="zh-CN" altLang="en-US" sz="2330" b="1" i="0">
                  <a:solidFill>
                    <a:srgbClr val="193222">
                      <a:alpha val="100000"/>
                    </a:srgbClr>
                  </a:solidFill>
                  <a:latin typeface="仿宋"/>
                  <a:ea typeface="仿宋"/>
                </a:rPr>
                <a:t>这种观点是极其错误和危险的。如今，我们还是世界农产品进口大国，资源短缺问题、粮食平衡问题，依然是制约我国可持续发展的瓶颈；我们的人均GDP尚在世界五十位之后，依然是世界上最大的发展中国家。这决定了我们的国家根本经不起铺张浪费的折腾，决定了勤俭节约、艰苦奋斗的传统不能丢、不能忘。更何况全世界遭遇严重的新冠疫情后，粮食安全岌岌可危，我们更要有“珍惜粮食，从我做起”的意识</a:t>
              </a:r>
              <a:r>
                <a:rPr lang="zh-CN" altLang="en-US" sz="2330" b="1" i="0">
                  <a:solidFill>
                    <a:srgbClr val="193222">
                      <a:alpha val="100000"/>
                    </a:srgbClr>
                  </a:solidFill>
                  <a:latin typeface="MiSans Normal"/>
                  <a:ea typeface="MiSans Normal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472382" y="1122290"/>
            <a:ext cx="9191202" cy="802639"/>
            <a:chExt cx="9191202" cy="802639"/>
          </a:xfrm>
        </p:grpSpPr>
        <p:sp>
          <p:nvSpPr>
            <p:cNvPr id="9" name="形状6"/>
            <p:cNvSpPr txBox="1"/>
            <p:nvPr/>
          </p:nvSpPr>
          <p:spPr>
            <a:xfrm>
              <a:off x="0" y="40459"/>
              <a:ext cx="9191202" cy="626230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4"/>
            <p:cNvSpPr txBox="1"/>
            <p:nvPr/>
          </p:nvSpPr>
          <p:spPr>
            <a:xfrm>
              <a:off x="1410379" y="0"/>
              <a:ext cx="6640938" cy="80263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4000"/>
                </a:lnSpc>
              </a:pPr>
              <a:r>
                <a:rPr lang="zh-CN" altLang="en-US" sz="338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二、因果分析</a:t>
              </a:r>
            </a:p>
          </p:txBody>
        </p:sp>
      </p:grpSp>
      <p:sp>
        <p:nvSpPr>
          <p:cNvPr id="11" name="文本1" title=""/>
          <p:cNvSpPr txBox="1"/>
          <p:nvPr/>
        </p:nvSpPr>
        <p:spPr>
          <a:xfrm>
            <a:off x="709770" y="1788698"/>
            <a:ext cx="10914353" cy="192659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</a:t>
            </a:r>
            <a:r>
              <a:rPr lang="zh-CN" altLang="en-US" sz="296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  因果分析法</a:t>
            </a: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就是在</a:t>
            </a:r>
            <a:r>
              <a:rPr lang="zh-CN" altLang="en-US" sz="296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论点与论据</a:t>
            </a: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之间建立起</a:t>
            </a:r>
            <a:r>
              <a:rPr lang="zh-CN" altLang="en-US" sz="296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因果联系</a:t>
            </a: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，对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事例中的行为，沿着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为什么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这条思路，探求其根源，发现其本质，使内容逐步深化。</a:t>
            </a:r>
          </a:p>
        </p:txBody>
      </p:sp>
      <p:sp>
        <p:nvSpPr>
          <p:cNvPr id="12" name="文本2" title=""/>
          <p:cNvSpPr txBox="1"/>
          <p:nvPr/>
        </p:nvSpPr>
        <p:spPr>
          <a:xfrm>
            <a:off x="709770" y="3574663"/>
            <a:ext cx="10915025" cy="295740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因果分析法可以用于全篇文章，也可以在主体段落中进行论证。</a:t>
            </a:r>
          </a:p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两种形式：由原因来推出或证明结果（由因推果）</a:t>
            </a:r>
          </a:p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                 由结果来推论原因（由果溯因）</a:t>
            </a:r>
          </a:p>
          <a:p>
            <a:pPr marL="0" algn="l">
              <a:lnSpc>
                <a:spcPts val="46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</a:t>
            </a:r>
          </a:p>
        </p:txBody>
      </p:sp>
      <p:sp>
        <p:nvSpPr>
          <p:cNvPr id="13" name="文本3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500620" y="981049"/>
            <a:ext cx="8789740" cy="1805125"/>
            <a:chExt cx="8789740" cy="1805125"/>
          </a:xfrm>
        </p:grpSpPr>
        <p:sp>
          <p:nvSpPr>
            <p:cNvPr id="9" name="文本4"/>
            <p:cNvSpPr txBox="1"/>
            <p:nvPr/>
          </p:nvSpPr>
          <p:spPr>
            <a:xfrm>
              <a:off x="1123451" y="0"/>
              <a:ext cx="7666289" cy="180512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（针对结果）提出为什么会产生这样的结果</a:t>
              </a:r>
            </a:p>
            <a:p>
              <a:pPr marL="0" algn="ctr"/>
              <a:endPara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endParaRPr>
            </a:p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FF0000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         </a:t>
              </a:r>
              <a:r>
                <a:rPr lang="zh-CN" altLang="en-US" sz="2965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是因为（论点）</a:t>
              </a:r>
            </a:p>
          </p:txBody>
        </p:sp>
        <p:sp>
          <p:nvSpPr>
            <p:cNvPr id="10" name="形状6"/>
            <p:cNvSpPr txBox="1"/>
            <p:nvPr/>
          </p:nvSpPr>
          <p:spPr>
            <a:xfrm>
              <a:off x="4695160" y="638132"/>
              <a:ext cx="265409" cy="435404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EABFA0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5"/>
            <p:cNvSpPr txBox="1"/>
            <p:nvPr/>
          </p:nvSpPr>
          <p:spPr>
            <a:xfrm>
              <a:off x="0" y="588602"/>
              <a:ext cx="1313951" cy="87585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600"/>
                </a:lnSpc>
              </a:pPr>
              <a:r>
                <a:rPr lang="zh-CN" altLang="en-US" sz="2965" b="1" i="0">
                  <a:solidFill>
                    <a:srgbClr val="D28426">
                      <a:alpha val="100000"/>
                    </a:srgbClr>
                  </a:solidFill>
                  <a:latin typeface="微软雅黑"/>
                  <a:ea typeface="微软雅黑"/>
                </a:rPr>
                <a:t>思路:</a:t>
              </a:r>
            </a:p>
          </p:txBody>
        </p:sp>
      </p:grpSp>
      <p:sp>
        <p:nvSpPr>
          <p:cNvPr id="12" name="文本1" title=""/>
          <p:cNvSpPr txBox="1"/>
          <p:nvPr/>
        </p:nvSpPr>
        <p:spPr>
          <a:xfrm>
            <a:off x="1500620" y="2691087"/>
            <a:ext cx="9280914" cy="87566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600"/>
              </a:lnSpc>
            </a:pPr>
            <a:r>
              <a:rPr lang="zh-CN" altLang="en-US" sz="2965" b="1" i="0">
                <a:solidFill>
                  <a:srgbClr val="D28426">
                    <a:alpha val="100000"/>
                  </a:srgbClr>
                </a:solidFill>
                <a:latin typeface="微软雅黑"/>
                <a:ea typeface="微软雅黑"/>
              </a:rPr>
              <a:t>关键：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找准因果关系，将原因与观点对应起来。</a:t>
            </a:r>
          </a:p>
        </p:txBody>
      </p:sp>
      <p:sp>
        <p:nvSpPr>
          <p:cNvPr id="13" name="文本2" title=""/>
          <p:cNvSpPr txBox="1"/>
          <p:nvPr/>
        </p:nvSpPr>
        <p:spPr>
          <a:xfrm>
            <a:off x="1500620" y="3475219"/>
            <a:ext cx="10065718" cy="262953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600"/>
              </a:lnSpc>
            </a:pPr>
            <a:r>
              <a:rPr lang="zh-CN" altLang="en-US" sz="2965" b="1" i="0">
                <a:solidFill>
                  <a:srgbClr val="D28426">
                    <a:alpha val="100000"/>
                  </a:srgbClr>
                </a:solidFill>
                <a:latin typeface="微软雅黑"/>
                <a:ea typeface="微软雅黑"/>
              </a:rPr>
              <a:t>常用句式：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为什么这样？正是因为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才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；</a:t>
            </a:r>
          </a:p>
          <a:p>
            <a:pPr marL="0" algn="l">
              <a:lnSpc>
                <a:spcPts val="39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            因为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所以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；之所以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是因为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；</a:t>
            </a:r>
          </a:p>
          <a:p>
            <a:pPr marL="0" algn="l">
              <a:lnSpc>
                <a:spcPts val="39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            为什么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因为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;  正因为如此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所以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；</a:t>
            </a:r>
          </a:p>
          <a:p>
            <a:pPr marL="0" algn="l">
              <a:lnSpc>
                <a:spcPts val="39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       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因此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……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。</a:t>
            </a:r>
          </a:p>
        </p:txBody>
      </p:sp>
      <p:sp>
        <p:nvSpPr>
          <p:cNvPr id="14" name="文本3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2346960" y="1145543"/>
            <a:ext cx="74980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高考作文评分标准对议论说理的要求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1179205" y="2187245"/>
            <a:ext cx="10067858" cy="23454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81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</a:t>
            </a:r>
            <a:r>
              <a:rPr lang="zh-CN" altLang="en-US" sz="3399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 1.基础等级：</a:t>
            </a:r>
            <a:r>
              <a:rPr lang="zh-CN" altLang="en-US" sz="2965" b="1" i="0">
                <a:solidFill>
                  <a:srgbClr val="000000">
                    <a:alpha val="100000"/>
                  </a:srgbClr>
                </a:solidFill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内容充实——论据充足，议论充分</a:t>
            </a: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。</a:t>
            </a:r>
          </a:p>
          <a:p>
            <a:pPr marL="0" algn="l">
              <a:lnSpc>
                <a:spcPts val="81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3399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2.发展等级：</a:t>
            </a:r>
            <a:r>
              <a:rPr lang="zh-CN" altLang="en-US" sz="2965" b="1" i="0">
                <a:solidFill>
                  <a:srgbClr val="000000">
                    <a:alpha val="100000"/>
                  </a:srgbClr>
                </a:solidFill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说理深刻——论据充实，议论透彻。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63974" y="1675623"/>
            <a:ext cx="9101165" cy="4139031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934863" y="2031261"/>
            <a:ext cx="8868355" cy="376444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330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谦卑是体现个人修养的一种优秀品质。这种品质来源于哲学的指引：“实现人生价值，需要努力发展自己的才能，全面提高个人素质。”而走在体现个人素质修养实现人生价值这条路上，谦卑这一品质是必不可少的。但是，谦卑并不是自卑，更不是自负。少一点自卑，多一点自信；少一分自负，多一分谦卑。因此，学会谦卑待人也是提高个人素养的必修课。社会是由每一个个体组成的，如若人人能谦卑待人，那社会必然温馨，必然和谐。</a:t>
            </a:r>
          </a:p>
          <a:p>
            <a:pPr marL="0" algn="r">
              <a:lnSpc>
                <a:spcPts val="33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（《说谦卑》）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4323283" y="1435751"/>
            <a:ext cx="1858728" cy="1045563"/>
            <a:chExt cx="1858728" cy="1045563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1858728" cy="503272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858728" cy="104556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【示例一】</a:t>
              </a:r>
            </a:p>
          </p:txBody>
        </p:sp>
      </p:grpSp>
      <p:grpSp>
        <p:nvGrpSpPr>
          <p:cNvPr id="14" name="组合2" title=""/>
          <p:cNvGrpSpPr/>
          <p:nvPr/>
        </p:nvGrpSpPr>
        <p:grpSpPr>
          <a:xfrm>
            <a:off x="10428208" y="1922218"/>
            <a:ext cx="870705" cy="3065841"/>
            <a:chExt cx="870705" cy="3065841"/>
          </a:xfrm>
        </p:grpSpPr>
        <p:sp>
          <p:nvSpPr>
            <p:cNvPr id="15" name="形状8"/>
            <p:cNvSpPr txBox="1"/>
            <p:nvPr/>
          </p:nvSpPr>
          <p:spPr>
            <a:xfrm>
              <a:off x="0" y="0"/>
              <a:ext cx="775396" cy="3016252"/>
            </a:xfrm>
            <a:prstGeom prst="rect">
              <a:avLst/>
            </a:prstGeom>
            <a:solidFill>
              <a:srgbClr val="826157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6" name="文本4"/>
            <p:cNvSpPr txBox="1"/>
            <p:nvPr/>
          </p:nvSpPr>
          <p:spPr>
            <a:xfrm>
              <a:off x="87571" y="42523"/>
              <a:ext cx="783134" cy="30233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53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由因推果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63974" y="1421637"/>
            <a:ext cx="9557399" cy="4393017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1029940" y="1638860"/>
            <a:ext cx="9208347" cy="4156848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330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数字只是一种用于度量和计算的数值记录，它未必完全等同事物本身的价值。爱因斯坦在普林斯顿大学的办公室门上挂着一个牌子，上面有这样一句话：“不是所有可以计算的东西都是重要的，也不是所有重要的东西都可以被计算。”</a:t>
            </a:r>
            <a:r>
              <a:rPr lang="zh-CN" altLang="en-US" sz="2330" b="1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爱因斯坦之所以推崇这句话，是因为在他看来，事物的价值有多种形态，物理的、心理的、经济的、社会的……这些形态的价值，有的可以被度量，有的则根本无法度量。对于无法度量的价值，当然也就无法用数字标量，但是你却不能因为这些事物没有数字的标量而忽略它们的价值。</a:t>
            </a:r>
          </a:p>
          <a:p>
            <a:pPr marL="0" algn="r">
              <a:lnSpc>
                <a:spcPts val="33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（《跳出数字的偏狭》）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4557389" y="1085860"/>
            <a:ext cx="1853012" cy="1045559"/>
            <a:chExt cx="1853012" cy="1045559"/>
          </a:xfrm>
        </p:grpSpPr>
        <p:sp>
          <p:nvSpPr>
            <p:cNvPr id="12" name="形状7"/>
            <p:cNvSpPr txBox="1"/>
            <p:nvPr/>
          </p:nvSpPr>
          <p:spPr>
            <a:xfrm>
              <a:off x="4060" y="49530"/>
              <a:ext cx="1848952" cy="503271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848952" cy="104555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【示例二】</a:t>
              </a:r>
            </a:p>
          </p:txBody>
        </p:sp>
      </p:grpSp>
      <p:grpSp>
        <p:nvGrpSpPr>
          <p:cNvPr id="14" name="组合2" title=""/>
          <p:cNvGrpSpPr/>
          <p:nvPr/>
        </p:nvGrpSpPr>
        <p:grpSpPr>
          <a:xfrm>
            <a:off x="10629785" y="1922218"/>
            <a:ext cx="870705" cy="3065841"/>
            <a:chExt cx="870705" cy="3065841"/>
          </a:xfrm>
        </p:grpSpPr>
        <p:sp>
          <p:nvSpPr>
            <p:cNvPr id="15" name="形状8"/>
            <p:cNvSpPr txBox="1"/>
            <p:nvPr/>
          </p:nvSpPr>
          <p:spPr>
            <a:xfrm>
              <a:off x="0" y="0"/>
              <a:ext cx="775396" cy="3016252"/>
            </a:xfrm>
            <a:prstGeom prst="rect">
              <a:avLst/>
            </a:prstGeom>
            <a:solidFill>
              <a:srgbClr val="826157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6" name="文本4"/>
            <p:cNvSpPr txBox="1"/>
            <p:nvPr/>
          </p:nvSpPr>
          <p:spPr>
            <a:xfrm>
              <a:off x="87571" y="42523"/>
              <a:ext cx="783134" cy="30233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53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由果溯因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2101" y="1087213"/>
            <a:ext cx="11029924" cy="527685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2. 运用因果分析法，将下面的文段补充完整。</a:t>
            </a:r>
          </a:p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观点：让中国的文化IP“出圈”，需要年轻人充分发挥创造性，发掘文化中的亮点，把软实力转化成硬资产。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论据：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让“传统”与“潮流"擦出火花，年轻人是文化的消货者，也是创造者。鎏金、砖红、胭脂粉……近几年，故宫建筑上的颜色化身爆款口红，600岁的故宫成了新潮的文创“网红”；借助动漫制作的新技术，孙大圣、哪吒和姜太公等“老牌英雄”，能肩并肩再次开拓中国的“封神宇宙”；……神仙接地气，文化有活力，将传统文化的瑰宝和当代特色相结合，形成新的潮流和时尚，我们用有情怀又接地气的新方式，挖掘出中国文化的更多可能，在各个领域掀起层层浪花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让中国文化“出圈”吸粉，为什么需要年轻人的参与?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2101" y="1087213"/>
            <a:ext cx="11029924" cy="527685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2. 运用因果分析法，将下面的文段补充完整。</a:t>
            </a:r>
          </a:p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观点：让中国的文化IP“出圈”，需要年轻人充分发挥创造性，发掘文化中的亮点，把软实力转化成硬资产。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论据：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让“传统”与“潮流"擦出火花，年轻人是文化的消货者，也是创造者。鎏金、砖红、胭脂粉……近几年，故宫建筑上的颜色化身爆款口红，600岁的故宫成了新潮的文创“网红”；借助动漫制作的新技术，孙大圣、哪吒和姜太公等“老牌英雄”，能肩并肩再次开拓中国的“封神宇宙”；……神仙接地气，文化有活力，将传统文化的瑰宝和当代特色相结合，形成新的潮流和时尚，我们用有情怀又接地气的新方式，挖掘出中国文化的更多可能，在各个领域掀起层层浪花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让中国文化“出圈”吸粉，为什么需要年轻人的参与?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______________________________________________________________________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______________________________________________________________________</a:t>
            </a:r>
          </a:p>
        </p:txBody>
      </p:sp>
      <p:grpSp>
        <p:nvGrpSpPr>
          <p:cNvPr id="10" name="组合1" title=""/>
          <p:cNvGrpSpPr/>
          <p:nvPr/>
        </p:nvGrpSpPr>
        <p:grpSpPr>
          <a:xfrm>
            <a:off x="826528" y="4208479"/>
            <a:ext cx="10626203" cy="2022766"/>
            <a:chExt cx="10626203" cy="2022766"/>
          </a:xfrm>
        </p:grpSpPr>
        <p:sp>
          <p:nvSpPr>
            <p:cNvPr id="11" name="形状6"/>
            <p:cNvSpPr txBox="1"/>
            <p:nvPr/>
          </p:nvSpPr>
          <p:spPr>
            <a:xfrm>
              <a:off x="3810" y="50007"/>
              <a:ext cx="10622393" cy="1972759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700">
              <a:solidFill>
                <a:srgbClr val="4B2E26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3"/>
            <p:cNvSpPr txBox="1"/>
            <p:nvPr/>
          </p:nvSpPr>
          <p:spPr>
            <a:xfrm>
              <a:off x="0" y="0"/>
              <a:ext cx="10622393" cy="1973713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1905" b="0" i="0">
                  <a:solidFill>
                    <a:srgbClr val="FFFFFF">
                      <a:alpha val="100000"/>
                    </a:srgbClr>
                  </a:solidFill>
                  <a:latin typeface="MiSans Normal"/>
                  <a:ea typeface="MiSans Normal"/>
                </a:rPr>
                <a:t>          </a:t>
              </a:r>
              <a:r>
                <a:rPr lang="zh-CN" altLang="en-US" sz="2330" b="1" i="0">
                  <a:solidFill>
                    <a:srgbClr val="FF0000">
                      <a:alpha val="100000"/>
                    </a:srgbClr>
                  </a:solidFill>
                  <a:latin typeface="仿宋"/>
                  <a:ea typeface="仿宋"/>
                </a:rPr>
                <a:t>答案示例：</a:t>
              </a:r>
              <a:r>
                <a:rPr lang="zh-CN" altLang="en-US" sz="2330" b="1" i="0">
                  <a:solidFill>
                    <a:srgbClr val="193222">
                      <a:alpha val="100000"/>
                    </a:srgbClr>
                  </a:solidFill>
                  <a:latin typeface="仿宋"/>
                  <a:ea typeface="仿宋"/>
                </a:rPr>
                <a:t>年轻人既有天马行空的想象力，又有无穷无尽的创造力，还有玩转科技的硬实力。AI技术下的兵马俑动了起来，高校文化月饼和诗词歌赋撞了个满怀，“云上博物馆”让文物瑰宝的前世今生近在眼前……年轻人“脑洞”大开、创意加持，带着创新的冲动和勇气，让中国文化变得鲜活有趣，有了更多被了解和喜爱的可能。</a:t>
              </a: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395200" y="12217400"/>
            <a:ext cx="0" cy="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1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366" y="4347977"/>
            <a:ext cx="2718835" cy="2510023"/>
          </a:xfrm>
          <a:prstGeom prst="rect">
            <a:avLst/>
          </a:prstGeom>
        </p:spPr>
      </p:pic>
      <p:pic>
        <p:nvPicPr>
          <p:cNvPr id="8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9" name="组合1" title=""/>
          <p:cNvGrpSpPr/>
          <p:nvPr/>
        </p:nvGrpSpPr>
        <p:grpSpPr>
          <a:xfrm>
            <a:off x="1472382" y="1122290"/>
            <a:ext cx="9191202" cy="802639"/>
            <a:chExt cx="9191202" cy="802639"/>
          </a:xfrm>
        </p:grpSpPr>
        <p:sp>
          <p:nvSpPr>
            <p:cNvPr id="10" name="形状6"/>
            <p:cNvSpPr txBox="1"/>
            <p:nvPr/>
          </p:nvSpPr>
          <p:spPr>
            <a:xfrm>
              <a:off x="0" y="40459"/>
              <a:ext cx="9191202" cy="626230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4"/>
            <p:cNvSpPr txBox="1"/>
            <p:nvPr/>
          </p:nvSpPr>
          <p:spPr>
            <a:xfrm>
              <a:off x="1410379" y="0"/>
              <a:ext cx="6640938" cy="80263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4000"/>
                </a:lnSpc>
              </a:pPr>
              <a:r>
                <a:rPr lang="zh-CN" altLang="en-US" sz="338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三、正反对比分析</a:t>
              </a:r>
            </a:p>
          </p:txBody>
        </p:sp>
      </p:grpSp>
      <p:sp>
        <p:nvSpPr>
          <p:cNvPr id="12" name="文本1" title=""/>
          <p:cNvSpPr txBox="1"/>
          <p:nvPr/>
        </p:nvSpPr>
        <p:spPr>
          <a:xfrm>
            <a:off x="709770" y="2021854"/>
            <a:ext cx="10914353" cy="192659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965" b="1" i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正反对比分析即把正反两方面的论据进行剖析对照，达到否定错误观点、树立正确观点的目的。议论文中运用正反对比分析法，可以拓宽文章的思想维度，凸显自身的思辨能力。</a:t>
            </a:r>
          </a:p>
        </p:txBody>
      </p:sp>
      <p:sp>
        <p:nvSpPr>
          <p:cNvPr id="13" name="文本2" title=""/>
          <p:cNvSpPr txBox="1"/>
          <p:nvPr/>
        </p:nvSpPr>
        <p:spPr>
          <a:xfrm>
            <a:off x="709770" y="3861573"/>
            <a:ext cx="10915025" cy="248578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965" b="0" i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运用时注意：在对比之后进行适当的分析议论，把蕴含其中的道理简明扼要地揭示出来。比是基础，议是升华。因此，对比后要旗帜鲜明地做出评价或得出结论，不能含糊其词、模棱两可。</a:t>
            </a:r>
          </a:p>
        </p:txBody>
      </p:sp>
      <p:sp>
        <p:nvSpPr>
          <p:cNvPr id="14" name="文本3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63974" y="1230140"/>
            <a:ext cx="9101165" cy="4891582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971819" y="1462144"/>
            <a:ext cx="8868355" cy="453984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330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守，意味着长久等待和超常吃苦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（观点句）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。当年，法拉第要弟子每天记录实验结果，弟子觉得这种事枯燥乏味没意义，不久就走了。后来,法拉第因电磁学方面的重大发现而获得殊荣，面对一事无成又找上门来的弟子，他说，我不过是把你认为没意义的事坚持了10年，在记下数千个“NO”之后，终于写下了一个“YES”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（正面事例）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。今天，有的研究者缺少坐“十年冷板凳”的决心和毅力，耐不了寂寞，稳不住心神。有的人在立项资助的“诱惑”下，频繁转换科研“频道”，甲地优惠到甲地，乙地优惠又跑回乙地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（反面事例）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。心上长草“守不住”，飘移不定，又如何能把一件事干到极致?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（议论分析）</a:t>
            </a:r>
          </a:p>
          <a:p>
            <a:pPr marL="0" algn="r"/>
            <a:endParaRPr lang="zh-CN" altLang="en-US" sz="2330" b="1" i="0">
              <a:solidFill>
                <a:srgbClr val="643D33">
                  <a:alpha val="100000"/>
                </a:srgbClr>
              </a:solidFill>
              <a:effectLst>
                <a:outerShdw blurRad="38100" dist="25400" dir="5400000" rotWithShape="0">
                  <a:srgbClr val="6E747A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</p:txBody>
      </p:sp>
      <p:grpSp>
        <p:nvGrpSpPr>
          <p:cNvPr id="11" name="组合1" title=""/>
          <p:cNvGrpSpPr/>
          <p:nvPr/>
        </p:nvGrpSpPr>
        <p:grpSpPr>
          <a:xfrm>
            <a:off x="4447108" y="932478"/>
            <a:ext cx="1849203" cy="1045563"/>
            <a:chExt cx="1849203" cy="1045563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1849203" cy="503272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849203" cy="104556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【示例一】</a:t>
              </a:r>
            </a:p>
          </p:txBody>
        </p:sp>
      </p:grpSp>
      <p:grpSp>
        <p:nvGrpSpPr>
          <p:cNvPr id="14" name="组合2" title=""/>
          <p:cNvGrpSpPr/>
          <p:nvPr/>
        </p:nvGrpSpPr>
        <p:grpSpPr>
          <a:xfrm>
            <a:off x="10428208" y="2530978"/>
            <a:ext cx="870705" cy="1795372"/>
            <a:chExt cx="870705" cy="1795372"/>
          </a:xfrm>
        </p:grpSpPr>
        <p:sp>
          <p:nvSpPr>
            <p:cNvPr id="15" name="形状8"/>
            <p:cNvSpPr txBox="1"/>
            <p:nvPr/>
          </p:nvSpPr>
          <p:spPr>
            <a:xfrm>
              <a:off x="0" y="0"/>
              <a:ext cx="775396" cy="1795372"/>
            </a:xfrm>
            <a:prstGeom prst="rect">
              <a:avLst/>
            </a:prstGeom>
            <a:solidFill>
              <a:srgbClr val="826157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6" name="文本4"/>
            <p:cNvSpPr txBox="1"/>
            <p:nvPr/>
          </p:nvSpPr>
          <p:spPr>
            <a:xfrm>
              <a:off x="87571" y="42523"/>
              <a:ext cx="783134" cy="165259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53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横比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63974" y="1177058"/>
            <a:ext cx="9716644" cy="4944664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772258" y="1291477"/>
            <a:ext cx="9704224" cy="4836159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君子当为有用之器，中国传统启蒙教材《三字经》中有“玉不琢，不成器。人不学，不知义”一句，教育人们要努力学习，像雕刻玉器一样打磨自己，使自己成为有用之器。可见，将“成器”作为成长目标，对每个人的发展都有着引导和激励作用。三国时东吴大将吕蒙，自幼家贫，渴望凭借战功博取富贵而疏于读书，所以果敢有胆却学识浅薄，被人戏称“吴下阿蒙”。后因听从孙权的劝导，坚持每天从繁忙的军务中抽出时间，努力读书学习，学问大增。此后吕蒙与学识丰富的鲁肃交谈，鲁肃惊叹他学识变化之大，“非复吴下阿蒙”，吕蒙则傲然对曰：“士别三日，即更刮目相待，大兄何见事之晚乎!”生活中，我们对自己成器的强烈愿望使得我们熠熠生辉。与此相比，方仲永少时聪慧，长大后却泯然众人矣的故事，恰恰告诉我们，有天赋而不注重后天的教育和学习，只会将天赋消耗殆尽，抱憾终生。努力雕琢自己，方能使自己早日成为有用之器。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（正反两例进行对比，分析后自然而然得出结论）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4361383" y="837067"/>
            <a:ext cx="1868253" cy="1045559"/>
            <a:chExt cx="1868253" cy="1045559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1868253" cy="503271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868253" cy="104555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【示例二】</a:t>
              </a:r>
            </a:p>
          </p:txBody>
        </p:sp>
      </p:grpSp>
      <p:grpSp>
        <p:nvGrpSpPr>
          <p:cNvPr id="14" name="组合2" title=""/>
          <p:cNvGrpSpPr/>
          <p:nvPr/>
        </p:nvGrpSpPr>
        <p:grpSpPr>
          <a:xfrm>
            <a:off x="10640535" y="2530978"/>
            <a:ext cx="870705" cy="1795372"/>
            <a:chExt cx="870705" cy="1795372"/>
          </a:xfrm>
        </p:grpSpPr>
        <p:sp>
          <p:nvSpPr>
            <p:cNvPr id="15" name="形状8"/>
            <p:cNvSpPr txBox="1"/>
            <p:nvPr/>
          </p:nvSpPr>
          <p:spPr>
            <a:xfrm>
              <a:off x="0" y="0"/>
              <a:ext cx="775396" cy="1795372"/>
            </a:xfrm>
            <a:prstGeom prst="rect">
              <a:avLst/>
            </a:prstGeom>
            <a:solidFill>
              <a:srgbClr val="826157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6" name="文本4"/>
            <p:cNvSpPr txBox="1"/>
            <p:nvPr/>
          </p:nvSpPr>
          <p:spPr>
            <a:xfrm>
              <a:off x="87571" y="42523"/>
              <a:ext cx="783134" cy="165259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53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纵比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grpSp>
        <p:nvGrpSpPr>
          <p:cNvPr id="9" name="组合1" title=""/>
          <p:cNvGrpSpPr/>
          <p:nvPr/>
        </p:nvGrpSpPr>
        <p:grpSpPr>
          <a:xfrm>
            <a:off x="4447108" y="837067"/>
            <a:ext cx="1887303" cy="1045563"/>
            <a:chExt cx="1887303" cy="1045563"/>
          </a:xfrm>
        </p:grpSpPr>
        <p:sp>
          <p:nvSpPr>
            <p:cNvPr id="10" name="形状6"/>
            <p:cNvSpPr txBox="1"/>
            <p:nvPr/>
          </p:nvSpPr>
          <p:spPr>
            <a:xfrm>
              <a:off x="0" y="0"/>
              <a:ext cx="1887303" cy="503272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2"/>
            <p:cNvSpPr txBox="1"/>
            <p:nvPr/>
          </p:nvSpPr>
          <p:spPr>
            <a:xfrm>
              <a:off x="0" y="0"/>
              <a:ext cx="1887303" cy="104556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【示例三】</a:t>
              </a:r>
            </a:p>
          </p:txBody>
        </p:sp>
      </p:grpSp>
      <p:grpSp>
        <p:nvGrpSpPr>
          <p:cNvPr id="12" name="组合2" title=""/>
          <p:cNvGrpSpPr/>
          <p:nvPr/>
        </p:nvGrpSpPr>
        <p:grpSpPr>
          <a:xfrm>
            <a:off x="10640535" y="2530978"/>
            <a:ext cx="870705" cy="2400772"/>
            <a:chExt cx="870705" cy="2400772"/>
          </a:xfrm>
        </p:grpSpPr>
        <p:sp>
          <p:nvSpPr>
            <p:cNvPr id="13" name="形状7"/>
            <p:cNvSpPr txBox="1"/>
            <p:nvPr/>
          </p:nvSpPr>
          <p:spPr>
            <a:xfrm>
              <a:off x="0" y="0"/>
              <a:ext cx="775396" cy="2400772"/>
            </a:xfrm>
            <a:prstGeom prst="rect">
              <a:avLst/>
            </a:prstGeom>
            <a:solidFill>
              <a:srgbClr val="826157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文本3"/>
            <p:cNvSpPr txBox="1"/>
            <p:nvPr/>
          </p:nvSpPr>
          <p:spPr>
            <a:xfrm>
              <a:off x="87571" y="42523"/>
              <a:ext cx="783134" cy="233795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53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多向比</a:t>
              </a:r>
            </a:p>
          </p:txBody>
        </p:sp>
      </p:grpSp>
      <p:graphicFrame>
        <p:nvGraphicFramePr>
          <p:cNvPr id="15" name="表格1" title="">
            <a:extLst>
              <a:ext uri="{FF2B5EF4-FFF2-40B4-BE49-F238E27FC236}">
                <a16:creationId xmlns:a16="http://schemas.microsoft.com/office/drawing/2014/main" id="{62B2FBE6-5C8C-E811-489E-1440CA960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567701"/>
              </p:ext>
            </p:extLst>
          </p:nvPr>
        </p:nvGraphicFramePr>
        <p:xfrm>
          <a:off x="763302" y="1522425"/>
          <a:ext cx="9611995" cy="4410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279019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2563495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87071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  <a:gridCol w="1530350">
                  <a:extLst>
                    <a:ext uri="{9D8B030D-6E8A-4147-A177-3AD203B41FA5}">
                      <a16:colId xmlns:a16="http://schemas.microsoft.com/office/drawing/2014/main" val="2854172943"/>
                    </a:ext>
                  </a:extLst>
                </a:gridCol>
              </a:tblGrid>
              <a:tr h="513715">
                <a:tc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6C4322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1" i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对象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6C4322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1" i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从师的态度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6C4322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1" i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结果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6C4322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1" i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论点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6C4322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514350">
                <a:tc rowSpan="2"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纵比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D0BEB9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今之众人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耻学于师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愚益愚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6">
                  <a:txBody>
                    <a:bodyPr vert="horz" wrap="square" anchor="ctr"/>
                    <a:lstStyle/>
                    <a:p>
                      <a:pPr marL="0" algn="l">
                        <a:lnSpc>
                          <a:spcPts val="3000"/>
                        </a:lnSpc>
                      </a:pPr>
                      <a:r>
                        <a:rPr lang="zh-CN" altLang="en-US" sz="2539" b="1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微软雅黑"/>
                          <a:ea typeface="微软雅黑"/>
                        </a:rPr>
                        <a:t>通过正反对比，论证了从师学习的重要性。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E0BB9E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511175">
                <a:tc vMerge="1"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6350" cap="flat">
                      <a:solidFill>
                        <a:srgbClr val="F0D0C1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古之圣人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E8DFDC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从师而问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E8DFDC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圣益圣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E8DFDC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vMerge="1"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6350" cap="flat">
                      <a:solidFill>
                        <a:srgbClr val="F0D0C1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513715">
                <a:tc rowSpan="2"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自比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E79191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于其子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择师而教之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小学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vMerge="1"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6350" cap="flat">
                      <a:solidFill>
                        <a:srgbClr val="F0D0C1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513715">
                <a:tc vMerge="1"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6350" cap="flat">
                      <a:solidFill>
                        <a:srgbClr val="F0D0C1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于其身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3C8C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耻师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3C8C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大遗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3C8C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vMerge="1"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6350" cap="flat">
                      <a:solidFill>
                        <a:srgbClr val="F0D0C1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819150">
                <a:tc rowSpan="2"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横比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70B68A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巫医乐师百工之人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不耻相师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rowSpan="2">
                  <a:txBody>
                    <a:bodyPr vert="horz" wrap="square" anchor="ctr"/>
                    <a:lstStyle/>
                    <a:p>
                      <a:pPr marL="0" algn="l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士大夫之智不及巫医乐师百工之人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CFE7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vMerge="1"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6350" cap="flat">
                      <a:solidFill>
                        <a:srgbClr val="F0D0C1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  <a:tr h="1024890">
                <a:tc vMerge="1"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6350" cap="flat">
                      <a:solidFill>
                        <a:srgbClr val="F0D0C1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士大夫之族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CFE7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>
                  <a:txBody>
                    <a:bodyPr vert="horz" wrap="square" anchor="ctr"/>
                    <a:lstStyle/>
                    <a:p>
                      <a:pPr marL="0" algn="ctr">
                        <a:lnSpc>
                          <a:spcPts val="3000"/>
                        </a:lnSpc>
                      </a:pPr>
                      <a:r>
                        <a:rPr lang="zh-CN" altLang="en-US" sz="2539" b="0" i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黑体"/>
                          <a:ea typeface="黑体"/>
                        </a:rPr>
                        <a:t>曰师曰弟子……群聚而笑之</a:t>
                      </a:r>
                    </a:p>
                  </a:txBody>
                  <a:tcPr anchor="ctr"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12700" cap="flat">
                      <a:solidFill>
                        <a:srgbClr val="D1996D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CFE7D8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vMerge="1"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6350" cap="flat">
                      <a:solidFill>
                        <a:srgbClr val="F0D0C1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  <a:tc vMerge="1">
                  <a:txBody>
                    <a:bodyPr vert="horz" wrap="square" anchor="t"/>
                    <a:lstStyle/>
                    <a:p>
                      <a:pPr marL="0" algn="l"/>
                    </a:p>
                  </a:txBody>
                  <a:tcPr>
                    <a:lnL w="12700" cap="flat">
                      <a:solidFill>
                        <a:srgbClr val="D1996D">
                          <a:alpha val="100000"/>
                        </a:srgbClr>
                      </a:solidFill>
                    </a:lnL>
                    <a:lnR w="12700" cap="flat">
                      <a:solidFill>
                        <a:srgbClr val="D1996D">
                          <a:alpha val="100000"/>
                        </a:srgbClr>
                      </a:solidFill>
                    </a:lnR>
                    <a:lnT w="6350" cap="flat">
                      <a:solidFill>
                        <a:srgbClr val="F0D0C1">
                          <a:alpha val="100000"/>
                        </a:srgbClr>
                      </a:solidFill>
                    </a:lnT>
                    <a:lnB w="12700" cap="flat">
                      <a:solidFill>
                        <a:srgbClr val="D1996D">
                          <a:alpha val="100000"/>
                        </a:srgbClr>
                      </a:solidFill>
                    </a:lnB>
                    <a:solidFill>
                      <a:srgbClr val="FFFFFF">
                        <a:alpha val="100000"/>
                      </a:srgbClr>
                    </a:solidFill>
                  </a:tcPr>
                  <a:extLst>
                    <a:ext uri="{0D108BD9-81ED-4DB2-BD59-A6C34878D82A}">
                      <a16:rowId xmlns:a16="http://schemas.microsoft.com/office/drawing/2014/main" val="2661222183"/>
                    </a:ext>
                  </a:extLst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2101" y="1225628"/>
            <a:ext cx="10882101" cy="496458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3. 下面的语段运用了正反对比分析的方法，请你为文段添加分析议论性文字。</a:t>
            </a:r>
          </a:p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观点：独享独创，助力中国梦。</a:t>
            </a:r>
          </a:p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论据：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中兴在发展过程中一直依赖美国提供的核心技术，没有自己的独创，所以因美国的制裁而元气大伤。反观华为，在欧美国家垄断市场时，大力发展5G技术，引领全球网络信息发展，并主动与西方国家共享5G核心技术，书写网络信息发展的新华章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2101" y="1225628"/>
            <a:ext cx="10882101" cy="450532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3. 下面的语段运用了正反对比分析的方法，请你为文段添加分析议论性文字。</a:t>
            </a:r>
          </a:p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观点：独享独创，助力中国梦。</a:t>
            </a:r>
          </a:p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论据：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中兴在发展过程中一直依赖美国提供的核心技术，没有自己的独创，所以因美国的制裁而元气大伤。反观华为，在欧美国家垄断市场时，大力发展5G技术，引领全球网络信息发展，并主动与西方国家共享5G核心技术，书写网络信息发展的新华章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</a:t>
            </a:r>
          </a:p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</a:t>
            </a:r>
          </a:p>
        </p:txBody>
      </p:sp>
      <p:grpSp>
        <p:nvGrpSpPr>
          <p:cNvPr id="10" name="组合1" title=""/>
          <p:cNvGrpSpPr/>
          <p:nvPr/>
        </p:nvGrpSpPr>
        <p:grpSpPr>
          <a:xfrm>
            <a:off x="869687" y="4596654"/>
            <a:ext cx="10537510" cy="1397403"/>
            <a:chExt cx="10537510" cy="1397403"/>
          </a:xfrm>
        </p:grpSpPr>
        <p:sp>
          <p:nvSpPr>
            <p:cNvPr id="11" name="形状6"/>
            <p:cNvSpPr txBox="1"/>
            <p:nvPr/>
          </p:nvSpPr>
          <p:spPr>
            <a:xfrm>
              <a:off x="3810" y="49530"/>
              <a:ext cx="10533700" cy="1347873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700">
              <a:solidFill>
                <a:srgbClr val="4B2E26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3"/>
            <p:cNvSpPr txBox="1"/>
            <p:nvPr/>
          </p:nvSpPr>
          <p:spPr>
            <a:xfrm>
              <a:off x="0" y="0"/>
              <a:ext cx="10533700" cy="1347873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1905" b="0" i="0">
                  <a:solidFill>
                    <a:srgbClr val="FFFFFF">
                      <a:alpha val="100000"/>
                    </a:srgbClr>
                  </a:solidFill>
                  <a:latin typeface="MiSans Normal"/>
                  <a:ea typeface="MiSans Normal"/>
                </a:rPr>
                <a:t>          </a:t>
              </a:r>
              <a:r>
                <a:rPr lang="zh-CN" altLang="en-US" sz="2330" b="1" i="0">
                  <a:solidFill>
                    <a:srgbClr val="FF0000">
                      <a:alpha val="100000"/>
                    </a:srgbClr>
                  </a:solidFill>
                  <a:latin typeface="仿宋"/>
                  <a:ea typeface="仿宋"/>
                </a:rPr>
                <a:t>答案示例：</a:t>
              </a:r>
              <a:r>
                <a:rPr lang="zh-CN" altLang="en-US" sz="2330" b="1" i="0">
                  <a:solidFill>
                    <a:srgbClr val="193222">
                      <a:alpha val="100000"/>
                    </a:srgbClr>
                  </a:solidFill>
                  <a:latin typeface="仿宋"/>
                  <a:ea typeface="仿宋"/>
                </a:rPr>
                <a:t>二者相比，不由使人感叹，通过共享直接获取他人的成果虽然能取得一时的便利，但终不能长久，最终亦不免为自己的“不劳而获”付出代价。只有勇于独创，拥有真正属于自己的技术，才能使事业长久。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70914" y="1434530"/>
            <a:ext cx="10832379" cy="185928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</a:t>
            </a:r>
            <a:r>
              <a:rPr lang="zh-CN" altLang="en-US" sz="2115" b="1" i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 </a:t>
            </a:r>
            <a:r>
              <a:rPr lang="zh-CN" altLang="en-US" sz="211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【例段一</a:t>
            </a:r>
            <a:r>
              <a:rPr lang="zh-CN" altLang="en-US" sz="2115" b="1" i="0">
                <a:solidFill>
                  <a:srgbClr val="FF0000">
                    <a:alpha val="100000"/>
                  </a:srgbClr>
                </a:solidFill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  <a:latin typeface="微软雅黑"/>
                <a:ea typeface="微软雅黑"/>
              </a:rPr>
              <a:t>】</a:t>
            </a:r>
            <a:r>
              <a:rPr lang="zh-CN" altLang="en-US" sz="2330" b="1" i="0">
                <a:solidFill>
                  <a:srgbClr val="000000">
                    <a:alpha val="100000"/>
                  </a:srgbClr>
                </a:solidFill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  <a:latin typeface="楷体"/>
                <a:ea typeface="楷体"/>
              </a:rPr>
              <a:t>走向远方，需要我们感悟生活，感受人生的美好。前不久，杭州电子科技大学的一名“厨师诗人”火了，“友人拍下肩/要顺其自然/指间无意间/老去的容颜”，人们难以想象，那一行行优美且充满意趣的诗歌是出自这位厨师之手。</a:t>
            </a:r>
          </a:p>
        </p:txBody>
      </p:sp>
      <p:sp>
        <p:nvSpPr>
          <p:cNvPr id="10" name="文本3" title=""/>
          <p:cNvSpPr txBox="1"/>
          <p:nvPr/>
        </p:nvSpPr>
        <p:spPr>
          <a:xfrm>
            <a:off x="3486146" y="716181"/>
            <a:ext cx="4996076" cy="720645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3600"/>
              </a:lnSpc>
            </a:pPr>
            <a:r>
              <a:rPr lang="zh-CN" altLang="en-US" sz="2539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论点：走向远方，过诗意人生</a:t>
            </a:r>
          </a:p>
        </p:txBody>
      </p:sp>
      <p:sp>
        <p:nvSpPr>
          <p:cNvPr id="11" name="文本4" title=""/>
          <p:cNvSpPr txBox="1"/>
          <p:nvPr/>
        </p:nvSpPr>
        <p:spPr>
          <a:xfrm>
            <a:off x="770553" y="3094111"/>
            <a:ext cx="10832379" cy="3345127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</a:t>
            </a:r>
            <a:r>
              <a:rPr lang="zh-CN" altLang="en-US" sz="2115" b="1" i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   </a:t>
            </a:r>
            <a:r>
              <a:rPr lang="zh-CN" altLang="en-US" sz="211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【例段二】</a:t>
            </a:r>
            <a:r>
              <a:rPr lang="zh-CN" altLang="en-US" sz="2330" b="1" i="0">
                <a:solidFill>
                  <a:srgbClr val="000000">
                    <a:alpha val="100000"/>
                  </a:srgbClr>
                </a:solidFill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  <a:latin typeface="楷体"/>
                <a:ea typeface="楷体"/>
              </a:rPr>
              <a:t>走向远方，需要我们感悟生活，感受人生的美好。前不久，杭州电子科技大学的一名“厨师诗人”火了，“友人拍下肩/要顺其自然/指间无意间/老去的容颜”，人们难以想象，那一行行优美且充满意趣的诗歌是出自这位厨师之手。低头人间烟火，抬头诗和远方——烧菜不误写诗工的厨师师傅，生动诠释了“诗与远方”其实离我们并没有想象中那么遥远。是的，生活不止眼前的苟且，还有诗和远方的田野。但问题是，面对骨感的现实，很多人疲于应付，只能把“诗与远方”放在一边。如果我们不去感悟生活，就永远不能发现生活的美好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472382" y="1122290"/>
            <a:ext cx="9191202" cy="802639"/>
            <a:chExt cx="9191202" cy="802639"/>
          </a:xfrm>
        </p:grpSpPr>
        <p:sp>
          <p:nvSpPr>
            <p:cNvPr id="9" name="形状6"/>
            <p:cNvSpPr txBox="1"/>
            <p:nvPr/>
          </p:nvSpPr>
          <p:spPr>
            <a:xfrm>
              <a:off x="0" y="40459"/>
              <a:ext cx="9191202" cy="626230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3"/>
            <p:cNvSpPr txBox="1"/>
            <p:nvPr/>
          </p:nvSpPr>
          <p:spPr>
            <a:xfrm>
              <a:off x="1410379" y="0"/>
              <a:ext cx="6640938" cy="80263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4000"/>
                </a:lnSpc>
              </a:pPr>
              <a:r>
                <a:rPr lang="zh-CN" altLang="en-US" sz="338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四、假设分析</a:t>
              </a:r>
            </a:p>
          </p:txBody>
        </p:sp>
      </p:grpSp>
      <p:sp>
        <p:nvSpPr>
          <p:cNvPr id="11" name="文本1" title=""/>
          <p:cNvSpPr txBox="1"/>
          <p:nvPr/>
        </p:nvSpPr>
        <p:spPr>
          <a:xfrm>
            <a:off x="1182130" y="2021854"/>
            <a:ext cx="10038169" cy="411924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</a:t>
            </a:r>
            <a:r>
              <a:rPr lang="zh-CN" altLang="en-US" sz="2965" b="0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      假设分析法是着眼于一种观点、一个论据，通过假设推理的方式，对论据进行分析，提出并不存在的假设，并据此推导出一个与事实完全相反的结果，从反面加以分析论证，从而推论观点的正确性、论据的真实性和可靠性，进而有力地论证中心论点的说理方式。运用假设论证，可以使事例论证更鲜明深刻。这种正反映衬的说理方式，能够有效地拓展论证的广度和深度，增强论证的说服力。</a:t>
            </a:r>
          </a:p>
        </p:txBody>
      </p:sp>
      <p:sp>
        <p:nvSpPr>
          <p:cNvPr id="12" name="文本2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733287" y="1171875"/>
            <a:ext cx="10886805" cy="31769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假设分析法常用:</a:t>
            </a:r>
          </a:p>
          <a:p>
            <a:pPr marL="0" algn="l">
              <a:lnSpc>
                <a:spcPts val="4200"/>
              </a:lnSpc>
            </a:pPr>
            <a:r>
              <a:rPr lang="zh-CN" altLang="en-US" sz="2965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   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假如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如果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倘若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要是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试想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若无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965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等词语领起；</a:t>
            </a:r>
          </a:p>
          <a:p>
            <a:pPr marL="0" algn="l">
              <a:lnSpc>
                <a:spcPts val="4200"/>
              </a:lnSpc>
            </a:pPr>
            <a:r>
              <a:rPr lang="zh-CN" altLang="en-US" sz="2965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后面以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那么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就会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就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”“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那</a:t>
            </a:r>
            <a:r>
              <a:rPr lang="zh-CN" altLang="en-US" sz="2965" b="0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965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等词语作结，得出结论。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32615" y="4356107"/>
            <a:ext cx="10887477" cy="143215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宋体"/>
                <a:ea typeface="宋体"/>
              </a:rPr>
              <a:t>   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假设反推往往和正反对比结合在一起。可以由正面事例反推出一个反面的情况，也可</a:t>
            </a:r>
            <a:r>
              <a:rPr lang="zh-CN" altLang="en-US" sz="2965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以由反面事例反推出正面情况。</a:t>
            </a:r>
          </a:p>
        </p:txBody>
      </p:sp>
      <p:sp>
        <p:nvSpPr>
          <p:cNvPr id="10" name="文本3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764862" y="1620526"/>
            <a:ext cx="963990" cy="2972501"/>
            <a:chExt cx="963990" cy="2972501"/>
          </a:xfrm>
        </p:grpSpPr>
        <p:pic>
          <p:nvPicPr>
            <p:cNvPr id="9" name="文本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35150"/>
              <a:ext cx="814043" cy="2731211"/>
            </a:xfrm>
            <a:prstGeom prst="rect">
              <a:avLst/>
            </a:prstGeom>
          </p:spPr>
        </p:pic>
        <p:sp>
          <p:nvSpPr>
            <p:cNvPr id="10" name="形状6"/>
            <p:cNvSpPr txBox="1"/>
            <p:nvPr/>
          </p:nvSpPr>
          <p:spPr>
            <a:xfrm flipH="1">
              <a:off x="698581" y="0"/>
              <a:ext cx="265409" cy="2972501"/>
            </a:xfrm>
            <a:prstGeom prst="rightBrace">
              <a:avLst>
                <a:gd name="adj1" fmla="val 8333"/>
                <a:gd name="adj2" fmla="val 50000"/>
              </a:avLst>
            </a:prstGeom>
            <a:solidFill>
              <a:srgbClr val="FFFFFF">
                <a:alpha val="0"/>
              </a:srgbClr>
            </a:solidFill>
            <a:ln w="22225">
              <a:solidFill>
                <a:srgbClr val="FFFF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11" name="组合2" title=""/>
          <p:cNvGrpSpPr/>
          <p:nvPr/>
        </p:nvGrpSpPr>
        <p:grpSpPr>
          <a:xfrm>
            <a:off x="1796265" y="1370091"/>
            <a:ext cx="4563360" cy="704519"/>
            <a:chExt cx="4563360" cy="704519"/>
          </a:xfrm>
        </p:grpSpPr>
        <p:sp>
          <p:nvSpPr>
            <p:cNvPr id="12" name="文本3"/>
            <p:cNvSpPr txBox="1"/>
            <p:nvPr/>
          </p:nvSpPr>
          <p:spPr>
            <a:xfrm>
              <a:off x="0" y="0"/>
              <a:ext cx="1770186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750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第一步：</a:t>
              </a:r>
            </a:p>
          </p:txBody>
        </p:sp>
        <p:sp>
          <p:nvSpPr>
            <p:cNvPr id="13" name="文本4"/>
            <p:cNvSpPr txBox="1"/>
            <p:nvPr/>
          </p:nvSpPr>
          <p:spPr>
            <a:xfrm>
              <a:off x="1396251" y="0"/>
              <a:ext cx="3167109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750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提出自己的观点。</a:t>
              </a:r>
            </a:p>
          </p:txBody>
        </p:sp>
      </p:grpSp>
      <p:grpSp>
        <p:nvGrpSpPr>
          <p:cNvPr id="14" name="组合3" title=""/>
          <p:cNvGrpSpPr/>
          <p:nvPr/>
        </p:nvGrpSpPr>
        <p:grpSpPr>
          <a:xfrm>
            <a:off x="1795593" y="2179084"/>
            <a:ext cx="10054295" cy="1127829"/>
            <a:chExt cx="10054295" cy="1127829"/>
          </a:xfrm>
        </p:grpSpPr>
        <p:sp>
          <p:nvSpPr>
            <p:cNvPr id="15" name="文本5"/>
            <p:cNvSpPr txBox="1"/>
            <p:nvPr/>
          </p:nvSpPr>
          <p:spPr>
            <a:xfrm>
              <a:off x="0" y="211655"/>
              <a:ext cx="1770185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750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第二步：</a:t>
              </a:r>
            </a:p>
          </p:txBody>
        </p:sp>
        <p:sp>
          <p:nvSpPr>
            <p:cNvPr id="16" name="文本6"/>
            <p:cNvSpPr txBox="1"/>
            <p:nvPr/>
          </p:nvSpPr>
          <p:spPr>
            <a:xfrm>
              <a:off x="1396251" y="0"/>
              <a:ext cx="8658044" cy="112782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750" b="0" i="0">
                  <a:solidFill>
                    <a:srgbClr val="643D33">
                      <a:alpha val="100000"/>
                    </a:srgbClr>
                  </a:solidFill>
                  <a:latin typeface="微软雅黑"/>
                  <a:ea typeface="微软雅黑"/>
                </a:rPr>
                <a:t>针对材料或大家熟悉的某件事（如果是生僻的故事，需要对事件先概述），假设出现某种并非事实的情况。</a:t>
              </a:r>
            </a:p>
          </p:txBody>
        </p:sp>
      </p:grpSp>
      <p:grpSp>
        <p:nvGrpSpPr>
          <p:cNvPr id="17" name="组合4" title=""/>
          <p:cNvGrpSpPr/>
          <p:nvPr/>
        </p:nvGrpSpPr>
        <p:grpSpPr>
          <a:xfrm>
            <a:off x="1795593" y="3411386"/>
            <a:ext cx="9659878" cy="704519"/>
            <a:chExt cx="9659878" cy="704519"/>
          </a:xfrm>
        </p:grpSpPr>
        <p:sp>
          <p:nvSpPr>
            <p:cNvPr id="18" name="文本7"/>
            <p:cNvSpPr txBox="1"/>
            <p:nvPr/>
          </p:nvSpPr>
          <p:spPr>
            <a:xfrm>
              <a:off x="0" y="0"/>
              <a:ext cx="1770185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750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第三步：</a:t>
              </a:r>
            </a:p>
          </p:txBody>
        </p:sp>
        <p:sp>
          <p:nvSpPr>
            <p:cNvPr id="19" name="文本8"/>
            <p:cNvSpPr txBox="1"/>
            <p:nvPr/>
          </p:nvSpPr>
          <p:spPr>
            <a:xfrm>
              <a:off x="1396251" y="0"/>
              <a:ext cx="8263627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750" b="0" i="0">
                  <a:solidFill>
                    <a:srgbClr val="643D33">
                      <a:alpha val="100000"/>
                    </a:srgbClr>
                  </a:solidFill>
                  <a:latin typeface="微软雅黑"/>
                  <a:ea typeface="微软雅黑"/>
                </a:rPr>
                <a:t>在假设的前提下推出某种可怕（或可喜）的情况。</a:t>
              </a:r>
            </a:p>
          </p:txBody>
        </p:sp>
      </p:grpSp>
      <p:grpSp>
        <p:nvGrpSpPr>
          <p:cNvPr id="20" name="组合5" title=""/>
          <p:cNvGrpSpPr/>
          <p:nvPr/>
        </p:nvGrpSpPr>
        <p:grpSpPr>
          <a:xfrm>
            <a:off x="1796265" y="4220379"/>
            <a:ext cx="7494277" cy="704519"/>
            <a:chExt cx="7494277" cy="704519"/>
          </a:xfrm>
        </p:grpSpPr>
        <p:sp>
          <p:nvSpPr>
            <p:cNvPr id="21" name="文本9"/>
            <p:cNvSpPr txBox="1"/>
            <p:nvPr/>
          </p:nvSpPr>
          <p:spPr>
            <a:xfrm>
              <a:off x="0" y="0"/>
              <a:ext cx="1770185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750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第四步：</a:t>
              </a:r>
            </a:p>
          </p:txBody>
        </p:sp>
        <p:sp>
          <p:nvSpPr>
            <p:cNvPr id="22" name="文本10"/>
            <p:cNvSpPr txBox="1"/>
            <p:nvPr/>
          </p:nvSpPr>
          <p:spPr>
            <a:xfrm>
              <a:off x="1396251" y="0"/>
              <a:ext cx="6098026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750" b="0" i="0">
                  <a:solidFill>
                    <a:srgbClr val="643D33">
                      <a:alpha val="100000"/>
                    </a:srgbClr>
                  </a:solidFill>
                  <a:latin typeface="微软雅黑"/>
                  <a:ea typeface="微软雅黑"/>
                </a:rPr>
                <a:t>得出结论，重申自己的观点。</a:t>
              </a:r>
            </a:p>
          </p:txBody>
        </p:sp>
      </p:grpSp>
      <p:grpSp>
        <p:nvGrpSpPr>
          <p:cNvPr id="23" name="组合6" title=""/>
          <p:cNvGrpSpPr/>
          <p:nvPr/>
        </p:nvGrpSpPr>
        <p:grpSpPr>
          <a:xfrm>
            <a:off x="3141229" y="5078901"/>
            <a:ext cx="6334868" cy="730244"/>
            <a:chExt cx="6334868" cy="730244"/>
          </a:xfrm>
        </p:grpSpPr>
        <p:sp>
          <p:nvSpPr>
            <p:cNvPr id="24" name="形状7"/>
            <p:cNvSpPr txBox="1"/>
            <p:nvPr/>
          </p:nvSpPr>
          <p:spPr>
            <a:xfrm>
              <a:off x="0" y="0"/>
              <a:ext cx="6334868" cy="669905"/>
            </a:xfrm>
            <a:prstGeom prst="roundRect">
              <a:avLst>
                <a:gd name="adj" fmla="val 16667"/>
              </a:avLst>
            </a:prstGeom>
            <a:solidFill>
              <a:srgbClr val="EFBC02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5" name="文本11"/>
            <p:cNvSpPr txBox="1"/>
            <p:nvPr/>
          </p:nvSpPr>
          <p:spPr>
            <a:xfrm>
              <a:off x="628467" y="25725"/>
              <a:ext cx="5261485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750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一定要紧扣论点进行分析议论</a:t>
              </a:r>
            </a:p>
          </p:txBody>
        </p:sp>
      </p:grpSp>
      <p:sp>
        <p:nvSpPr>
          <p:cNvPr id="26" name="文本1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7" grpId="0" animBg="1"/>
      <p:bldP spid="20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81240" y="1177395"/>
            <a:ext cx="10629785" cy="4891582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1242267" y="1536392"/>
            <a:ext cx="9856078" cy="453984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标准不能衡量一切，有时我们也大可不必太注重标准。就像麦克阿瑟所言：“当生活都用标准来衡量时，那社会便不再有温情和喜悦。”钱锺书在美国留学期间，他的导师并不用考试成绩来衡量一个人的付出，而是结合他们平时的表现综合衡量。如果评价学生有一个合理的标准，学生也会不断努力向前奋进。因此，钱锺书一生最敬佩的人便是他的导师，钱锺书取得如此的成就也受其影响。</a:t>
            </a:r>
            <a:r>
              <a:rPr lang="zh-CN" altLang="en-US" sz="2539" b="1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试想一下,倘若这位导师也像漫画中的家长般，如此注重一个标准，结果又会如何？还会有取得如此成就的钱锺书吗？他还会成为钱锺书最敬佩的人吗?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5001863" y="932478"/>
            <a:ext cx="1944453" cy="1045563"/>
            <a:chExt cx="1944453" cy="1045563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1944453" cy="503272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944453" cy="104556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【示例一】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53895" y="1166979"/>
            <a:ext cx="10682194" cy="4954743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1082686" y="1722850"/>
            <a:ext cx="10271325" cy="4678803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当一个人表现出了近乎完美的状态时，我们常常会给他戴上“天赋”的帽子。但出色的成绩往往得益于“坚毅”的品质。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    很多人都知道“一万小时定律”，说的是通过大量的、近乎一万小时的刻意练习，可以将人的潜能激发出来。那么，一个人在追逐目标的过程中，怎样才能坚持得这么久呢？这里涉及一个重要的心理品质，就是坚毅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    什么是坚毅？并不是我们理解的为了某个目标咬牙坚持住，而是长久地、有热情地在某个领域工作，坚持不懈。《坚毅》的作者，美国华裔心理学家安吉拉·达克沃斯调查了西点军校毕业生、体育明星、商界成功人士之后，解答了一个重要问题：天赋是如何导致成功的？是以直线的方式直接将人们引向成功的吗？达克沃斯通过研究，列出了两个简单的方程式：天赋×努力=技能，技能×努力=成就。也就是说，一个人能取得多大的成就只取决于两件事：天赋和努力。天赋绝对重要，但是努力更重要。</a:t>
            </a:r>
            <a:r>
              <a:rPr lang="zh-CN" altLang="en-US" sz="2115" b="1" i="0" u="sng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如果没有努力，你的天赋就无法发挥出来，它只是你未实现的潜能。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通过努力，天赋会演化成为一种技能；与此同时，努力能够将人的技能转化为成</a:t>
            </a:r>
            <a:r>
              <a:rPr lang="zh-CN" altLang="en-US" sz="2115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果。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5125688" y="804815"/>
            <a:ext cx="1820628" cy="1045563"/>
            <a:chExt cx="1820628" cy="1045563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1820628" cy="503272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4"/>
            <p:cNvSpPr txBox="1"/>
            <p:nvPr/>
          </p:nvSpPr>
          <p:spPr>
            <a:xfrm>
              <a:off x="0" y="0"/>
              <a:ext cx="1820628" cy="104556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【示例二】</a:t>
              </a:r>
            </a:p>
          </p:txBody>
        </p:sp>
      </p:grpSp>
      <p:sp>
        <p:nvSpPr>
          <p:cNvPr id="14" name="文本3" title=""/>
          <p:cNvSpPr txBox="1"/>
          <p:nvPr/>
        </p:nvSpPr>
        <p:spPr>
          <a:xfrm>
            <a:off x="1082686" y="1300884"/>
            <a:ext cx="10270653" cy="60706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FFFFFF">
                    <a:alpha val="100000"/>
                  </a:srgbClr>
                </a:solidFill>
                <a:latin typeface="宋体"/>
                <a:ea typeface="宋体"/>
              </a:rPr>
              <a:t>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 观点：如果不努力，天赋就只是未实现的潜能。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20520" y="981049"/>
            <a:ext cx="10892180" cy="530860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4. 请用假设分析的方法，为下面的文段添加论证文字，使观点得到论据的支撑。</a:t>
            </a:r>
          </a:p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宋体"/>
                <a:ea typeface="宋体"/>
              </a:rPr>
              <a:t>观点：创新是发展的源泉。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宋体"/>
                <a:ea typeface="宋体"/>
              </a:rPr>
              <a:t>论据：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海尔集团始终坚持以技术作为发展的手段和依托。在十几年的发展过程中，从引进技术到整合国内外资源、自主创新，坚持“技术创新课题来自于市场难题”和“设计创造高质量、高附加值”的研发理念，通过技术创新使集团在中国市场和国际市场上取得长期的成功，营业额年平均增长率达到78%,持续保持在家电及其他相关领域的领先地位。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宋体"/>
                <a:ea typeface="宋体"/>
              </a:rPr>
              <a:t>文段：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海尔集团在十几年的发展过程中，从引进技术到整合国内外资源、自主创新，坚持“技术创新课题来自于市场难题”和“设计创造高质量、高附加值”的研发理念，通过技术创新使集团在中国市场和国际市场上取得长期的成功。可见，海尔的成功在于创新。假如___________________________________________________________________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20520" y="981049"/>
            <a:ext cx="10892180" cy="530860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4. 请用假设分析的方法，为下面的文段添加论证文字，使观点得到论据的支撑。</a:t>
            </a:r>
          </a:p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宋体"/>
                <a:ea typeface="宋体"/>
              </a:rPr>
              <a:t>观点：创新是发展的源泉。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宋体"/>
                <a:ea typeface="宋体"/>
              </a:rPr>
              <a:t>论据：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海尔集团始终坚持以技术作为发展的手段和依托。在十几年的发展过程中，从引进技术到整合国内外资源、自主创新，坚持“技术创新课题来自于市场难题”和“设计创造高质量、高附加值”的研发理念，通过技术创新使集团在中国市场和国际市场上取得长期的成功，营业额年平均增长率达到78%,持续保持在家电及其他相关领域的领先地位。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宋体"/>
                <a:ea typeface="宋体"/>
              </a:rPr>
              <a:t>文段：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海尔集团在十几年的发展过程中，从引进技术到整合国内外资源、自主创新，坚持“技术创新课题来自于市场难题”和“设计创造高质量、高附加值”的研发理念，通过技术创新使集团在中国市场和国际市场上取得长期的成功。可见，海尔的成功在于创新。假如___________________________________________________________________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_____________________________________________________________________________</a:t>
            </a:r>
          </a:p>
        </p:txBody>
      </p:sp>
      <p:grpSp>
        <p:nvGrpSpPr>
          <p:cNvPr id="10" name="组合1" title=""/>
          <p:cNvGrpSpPr/>
          <p:nvPr/>
        </p:nvGrpSpPr>
        <p:grpSpPr>
          <a:xfrm>
            <a:off x="798463" y="4229571"/>
            <a:ext cx="10468974" cy="1655635"/>
            <a:chExt cx="10468974" cy="1655635"/>
          </a:xfrm>
        </p:grpSpPr>
        <p:sp>
          <p:nvSpPr>
            <p:cNvPr id="11" name="形状6"/>
            <p:cNvSpPr txBox="1"/>
            <p:nvPr/>
          </p:nvSpPr>
          <p:spPr>
            <a:xfrm>
              <a:off x="3810" y="60495"/>
              <a:ext cx="10465164" cy="159514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700">
              <a:solidFill>
                <a:srgbClr val="4B2E26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3"/>
            <p:cNvSpPr txBox="1"/>
            <p:nvPr/>
          </p:nvSpPr>
          <p:spPr>
            <a:xfrm>
              <a:off x="0" y="0"/>
              <a:ext cx="10465164" cy="1617071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1905" b="0" i="0">
                  <a:solidFill>
                    <a:srgbClr val="FFFFFF">
                      <a:alpha val="100000"/>
                    </a:srgbClr>
                  </a:solidFill>
                  <a:latin typeface="MiSans Normal"/>
                  <a:ea typeface="MiSans Normal"/>
                </a:rPr>
                <a:t>          </a:t>
              </a:r>
              <a:r>
                <a:rPr lang="zh-CN" altLang="en-US" sz="2330" b="1" i="0">
                  <a:solidFill>
                    <a:srgbClr val="FF0000">
                      <a:alpha val="100000"/>
                    </a:srgbClr>
                  </a:solidFill>
                  <a:latin typeface="仿宋"/>
                  <a:ea typeface="仿宋"/>
                </a:rPr>
                <a:t>答案示例：</a:t>
              </a:r>
              <a:r>
                <a:rPr lang="zh-CN" altLang="en-US" sz="2330" b="1" i="0">
                  <a:solidFill>
                    <a:srgbClr val="193222">
                      <a:alpha val="100000"/>
                    </a:srgbClr>
                  </a:solidFill>
                  <a:latin typeface="仿宋"/>
                  <a:ea typeface="仿宋"/>
                </a:rPr>
                <a:t>海尔集团因循守旧，不进行技术创新，不更新研发理论，也许海尔早就被市场所淘汰，“海尔”这个品牌也不会闻名中外。正是由于海尔集团的不断创新，才持续地擦亮了“海尔”这个品牌。所以，创新是海尔发展的不竭动力，是促进社会发展的不竭源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472382" y="1583227"/>
            <a:ext cx="9191202" cy="802639"/>
            <a:chExt cx="9191202" cy="802639"/>
          </a:xfrm>
        </p:grpSpPr>
        <p:sp>
          <p:nvSpPr>
            <p:cNvPr id="9" name="形状6"/>
            <p:cNvSpPr txBox="1"/>
            <p:nvPr/>
          </p:nvSpPr>
          <p:spPr>
            <a:xfrm>
              <a:off x="0" y="40459"/>
              <a:ext cx="9191202" cy="626230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3"/>
            <p:cNvSpPr txBox="1"/>
            <p:nvPr/>
          </p:nvSpPr>
          <p:spPr>
            <a:xfrm>
              <a:off x="1410379" y="0"/>
              <a:ext cx="6640938" cy="80263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4000"/>
                </a:lnSpc>
              </a:pPr>
              <a:r>
                <a:rPr lang="zh-CN" altLang="en-US" sz="338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五、归纳分析</a:t>
              </a:r>
            </a:p>
          </p:txBody>
        </p:sp>
      </p:grpSp>
      <p:sp>
        <p:nvSpPr>
          <p:cNvPr id="11" name="文本1" title=""/>
          <p:cNvSpPr txBox="1"/>
          <p:nvPr/>
        </p:nvSpPr>
        <p:spPr>
          <a:xfrm>
            <a:off x="1532201" y="2549984"/>
            <a:ext cx="9318542" cy="23380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53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归纳分析是指在列举多个典型论据之后，对这些论据进行比较分析，归纳总结出它们的共同点，紧扣要证明的论点。</a:t>
            </a:r>
          </a:p>
        </p:txBody>
      </p:sp>
      <p:sp>
        <p:nvSpPr>
          <p:cNvPr id="12" name="文本2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53895" y="1316146"/>
            <a:ext cx="10682194" cy="4805576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929488" y="1526649"/>
            <a:ext cx="10513889" cy="4619129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330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要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学会“战胜自己”。俗话说，事在人为。人是有很大潜力的，关键是要充分认识自己，真正战胜自己。一些学习成绩很好的同学在向自己的学习目标迈进的时候，往往都有那种“战胜自己”的体会。“战胜”什么呢？比如，要大清早起床读书，就要战胜自己睡懒觉的坏习惯；上课时，就要战胜自己思想不集中的毛病；上好晚自修，就要战胜自己老想看电视的念头；天冷读书，要战胜自己怕冷的心理，夏天读书，要战胜自己怕热和怕蚊虫叮咬的心理；等等。</a:t>
            </a:r>
            <a:r>
              <a:rPr lang="zh-CN" altLang="en-US" sz="2330" b="1" i="0" u="sng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总之，战胜自己就要善于抑制自己那些偏离和违背学习目标的思想和行动。因此“战胜自己”，实质上是一种良好的意志品质和顽强的毅力，也就是一种善于控制自己思想，安排自己活动的自制能力。有了这种“战胜自己”的自制力，就能自觉主动地“迫使”自己“放弃”那些不利于充实和积累知识的消极因素，这样我们才能在学习上有所作为，获得好的成绩。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5223733" y="981049"/>
            <a:ext cx="1738709" cy="618028"/>
            <a:chExt cx="1738709" cy="618028"/>
          </a:xfrm>
        </p:grpSpPr>
        <p:sp>
          <p:nvSpPr>
            <p:cNvPr id="12" name="形状7"/>
            <p:cNvSpPr txBox="1"/>
            <p:nvPr/>
          </p:nvSpPr>
          <p:spPr>
            <a:xfrm>
              <a:off x="3810" y="49530"/>
              <a:ext cx="1734899" cy="544928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734899" cy="61802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2007699" y="1563412"/>
            <a:ext cx="8616710" cy="4223693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F5D7">
              <a:alpha val="100000"/>
            </a:srgbClr>
          </a:solidFill>
          <a:ln w="12700">
            <a:solidFill>
              <a:srgbClr val="EFCEA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10" name="组合1" title=""/>
          <p:cNvGrpSpPr/>
          <p:nvPr/>
        </p:nvGrpSpPr>
        <p:grpSpPr>
          <a:xfrm>
            <a:off x="2188667" y="1703700"/>
            <a:ext cx="8250964" cy="3920865"/>
            <a:chExt cx="8250964" cy="3920865"/>
          </a:xfrm>
        </p:grpSpPr>
        <p:sp>
          <p:nvSpPr>
            <p:cNvPr id="11" name="形状7"/>
            <p:cNvSpPr txBox="1"/>
            <p:nvPr/>
          </p:nvSpPr>
          <p:spPr>
            <a:xfrm>
              <a:off x="3810" y="49530"/>
              <a:ext cx="8247154" cy="384405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9D631D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2"/>
            <p:cNvSpPr txBox="1"/>
            <p:nvPr/>
          </p:nvSpPr>
          <p:spPr>
            <a:xfrm>
              <a:off x="0" y="0"/>
              <a:ext cx="8247154" cy="392086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600"/>
                </a:lnSpc>
              </a:pP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     简析：文章提出论点后，列举学习、生活中常见的现象，接着就对论据作具体的分析，运用的是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归纳法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宋体"/>
                  <a:ea typeface="宋体"/>
                </a:rPr>
                <a:t>“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总之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宋体"/>
                  <a:ea typeface="宋体"/>
                </a:rPr>
                <a:t>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后面的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第一句话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，是作者的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第一次概括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从个别推及一般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，以避开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“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不完全归纳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之嫌。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“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总之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后面的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第二句话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，再作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归纳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，得出一个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普遍性的结论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最后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（文末）用了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条件判断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说明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战胜自己和获得好成绩的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关系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。这样通过对论据的分析， 就把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“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战胜自己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的内涵和意义论述得清清楚楚。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形状6" title=""/>
          <p:cNvSpPr txBox="1"/>
          <p:nvPr/>
        </p:nvSpPr>
        <p:spPr>
          <a:xfrm>
            <a:off x="763974" y="1915499"/>
            <a:ext cx="4513291" cy="3821213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9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10" name="文本2" title=""/>
          <p:cNvSpPr txBox="1"/>
          <p:nvPr/>
        </p:nvSpPr>
        <p:spPr>
          <a:xfrm>
            <a:off x="923105" y="2213016"/>
            <a:ext cx="4377909" cy="3499037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走向远方，需要我们感悟生活，感受人生的美好。前不久，杭州电子科技大学的一名“厨师诗人”火了，“友人拍下肩/要顺其自然/指间无意间/老去的容颜”，人们难以想象，那一行行优美且充满意趣的诗歌是出自这位厨师之手。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5512437" y="1179746"/>
            <a:ext cx="5887369" cy="1832877"/>
            <a:chExt cx="5887369" cy="1832877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5887369" cy="1675770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rgbClr val="FFF5D7">
                <a:alpha val="100000"/>
              </a:srgbClr>
            </a:solidFill>
            <a:ln w="12700">
              <a:solidFill>
                <a:srgbClr val="EFCEA6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形状8"/>
            <p:cNvSpPr txBox="1"/>
            <p:nvPr/>
          </p:nvSpPr>
          <p:spPr>
            <a:xfrm>
              <a:off x="126321" y="88694"/>
              <a:ext cx="5634727" cy="149838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9D631D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文本3"/>
            <p:cNvSpPr txBox="1"/>
            <p:nvPr/>
          </p:nvSpPr>
          <p:spPr>
            <a:xfrm>
              <a:off x="122511" y="39164"/>
              <a:ext cx="5634727" cy="179371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600"/>
                </a:lnSpc>
              </a:pP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   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宋体"/>
                  <a:ea typeface="宋体"/>
                </a:rPr>
                <a:t>“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观点+论据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宋体"/>
                  <a:ea typeface="宋体"/>
                </a:rPr>
                <a:t>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的格式：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只叙不议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，只列举了人物的表现，未扣住论点进行议论分析。</a:t>
              </a:r>
            </a:p>
          </p:txBody>
        </p:sp>
      </p:grpSp>
      <p:grpSp>
        <p:nvGrpSpPr>
          <p:cNvPr id="15" name="组合2" title=""/>
          <p:cNvGrpSpPr/>
          <p:nvPr/>
        </p:nvGrpSpPr>
        <p:grpSpPr>
          <a:xfrm>
            <a:off x="5513109" y="3112189"/>
            <a:ext cx="5886025" cy="2623850"/>
            <a:chExt cx="5886025" cy="2623850"/>
          </a:xfrm>
        </p:grpSpPr>
        <p:sp>
          <p:nvSpPr>
            <p:cNvPr id="16" name="形状9"/>
            <p:cNvSpPr txBox="1"/>
            <p:nvPr/>
          </p:nvSpPr>
          <p:spPr>
            <a:xfrm>
              <a:off x="0" y="0"/>
              <a:ext cx="5886025" cy="2623850"/>
            </a:xfrm>
            <a:prstGeom prst="rect">
              <a:avLst/>
            </a:prstGeom>
            <a:solidFill>
              <a:srgbClr val="FDEEE4">
                <a:alpha val="100000"/>
              </a:srgbClr>
            </a:solidFill>
            <a:ln w="12700">
              <a:solidFill>
                <a:srgbClr val="D0BEB9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7" name="形状10"/>
            <p:cNvSpPr txBox="1"/>
            <p:nvPr/>
          </p:nvSpPr>
          <p:spPr>
            <a:xfrm>
              <a:off x="126321" y="104148"/>
              <a:ext cx="5633383" cy="24363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61494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8" name="文本4"/>
            <p:cNvSpPr txBox="1"/>
            <p:nvPr/>
          </p:nvSpPr>
          <p:spPr>
            <a:xfrm>
              <a:off x="122511" y="54618"/>
              <a:ext cx="5633383" cy="252197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600"/>
                </a:lnSpc>
              </a:pP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     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弊端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：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论点和论据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之间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互相脱离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，两者之间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缺乏必要的联系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，论点是论点，论据是论据；论据失去了其应有的作用，论点孤立无援，也就失去了立足的依据。</a:t>
              </a:r>
            </a:p>
          </p:txBody>
        </p:sp>
      </p:grpSp>
      <p:grpSp>
        <p:nvGrpSpPr>
          <p:cNvPr id="19" name="组合3" title=""/>
          <p:cNvGrpSpPr/>
          <p:nvPr/>
        </p:nvGrpSpPr>
        <p:grpSpPr>
          <a:xfrm>
            <a:off x="2277025" y="1626093"/>
            <a:ext cx="1483379" cy="902526"/>
            <a:chExt cx="1483379" cy="902526"/>
          </a:xfrm>
        </p:grpSpPr>
        <p:sp>
          <p:nvSpPr>
            <p:cNvPr id="20" name="形状11"/>
            <p:cNvSpPr txBox="1"/>
            <p:nvPr/>
          </p:nvSpPr>
          <p:spPr>
            <a:xfrm>
              <a:off x="3810" y="49530"/>
              <a:ext cx="1479569" cy="503269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1" name="文本5"/>
            <p:cNvSpPr txBox="1"/>
            <p:nvPr/>
          </p:nvSpPr>
          <p:spPr>
            <a:xfrm>
              <a:off x="0" y="0"/>
              <a:ext cx="1479569" cy="90252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2115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【例段一】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1429" y="1182625"/>
            <a:ext cx="10869335" cy="486047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5. 运用归纳分析法，对下面的事例材料进行分析说理。</a:t>
            </a:r>
          </a:p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慢下来，重拾心灵的宁静，方能实现梦想。心里顾及得太多，便无法找准人生的方向，终将一事无成。君不见，安永睿不因他人而动摇，研习古生物学：君不见，钟芳蓉坚持内心想法，选择北大学考古学。________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_____________________________________________________________________________</a:t>
            </a:r>
          </a:p>
          <a:p>
            <a:pPr marL="0" algn="l">
              <a:lnSpc>
                <a:spcPts val="33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</a:t>
            </a: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（用假设分析法进行分析说理）</a:t>
            </a:r>
            <a:r>
              <a:rPr lang="zh-CN" altLang="en-US" sz="2115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。</a:t>
            </a: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再看看“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甜野男孩”丁真，而对各大媒体的诱感，他守住了内心的宁静。选择了与旅游公司签约，为家乡的旅游文化做宣传。________________________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_____________________________________________________________________________</a:t>
            </a:r>
          </a:p>
          <a:p>
            <a:pPr marL="0" algn="l">
              <a:lnSpc>
                <a:spcPts val="33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</a:t>
            </a: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（运用归纳分析法进行分析说理）</a:t>
            </a:r>
            <a:r>
              <a:rPr lang="zh-CN" altLang="en-US" sz="2115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1429" y="1182625"/>
            <a:ext cx="10869335" cy="486047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5. 运用归纳分析法，对下面的事例材料进行分析说理。</a:t>
            </a:r>
          </a:p>
          <a:p>
            <a:pPr marL="0" algn="l">
              <a:lnSpc>
                <a:spcPts val="33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慢下来，重拾心灵的宁静，方能实现梦想。心里顾及得太多，便无法找准人生的方向，终将一事无成。君不见，安永睿不因他人而动摇，研习古生物学：君不见，钟芳蓉坚持内心想法，选择北大学考古学。________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_____________________________________________________________________________</a:t>
            </a:r>
          </a:p>
          <a:p>
            <a:pPr marL="0" algn="l">
              <a:lnSpc>
                <a:spcPts val="33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（用假设分析法进行分析说理）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。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再看看“甜野男孩”丁真，而对各大媒体的诱感，他守住了内心的宁静。选择了与旅游公司签约，为家乡的旅游文化做宣传。________________________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_____________________________________________________________________________</a:t>
            </a:r>
          </a:p>
          <a:p>
            <a:pPr marL="0" algn="l">
              <a:lnSpc>
                <a:spcPts val="33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</a:t>
            </a:r>
            <a:r>
              <a:rPr lang="zh-CN" altLang="en-US" sz="2115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_</a:t>
            </a:r>
            <a:r>
              <a:rPr lang="zh-CN" altLang="en-US" sz="2539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（运用归纳分析法进行分析说理）</a:t>
            </a:r>
            <a:r>
              <a:rPr lang="zh-CN" altLang="en-US" sz="2115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。</a:t>
            </a:r>
          </a:p>
        </p:txBody>
      </p:sp>
      <p:grpSp>
        <p:nvGrpSpPr>
          <p:cNvPr id="10" name="组合1" title=""/>
          <p:cNvGrpSpPr/>
          <p:nvPr/>
        </p:nvGrpSpPr>
        <p:grpSpPr>
          <a:xfrm>
            <a:off x="848185" y="2933624"/>
            <a:ext cx="10468974" cy="903785"/>
            <a:chExt cx="10468974" cy="903785"/>
          </a:xfrm>
        </p:grpSpPr>
        <p:sp>
          <p:nvSpPr>
            <p:cNvPr id="11" name="形状6"/>
            <p:cNvSpPr txBox="1"/>
            <p:nvPr/>
          </p:nvSpPr>
          <p:spPr>
            <a:xfrm>
              <a:off x="3810" y="105326"/>
              <a:ext cx="10465164" cy="79219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700">
              <a:solidFill>
                <a:srgbClr val="4B2E26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3"/>
            <p:cNvSpPr txBox="1"/>
            <p:nvPr/>
          </p:nvSpPr>
          <p:spPr>
            <a:xfrm>
              <a:off x="0" y="0"/>
              <a:ext cx="10465164" cy="903785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1905" b="0" i="0">
                  <a:solidFill>
                    <a:srgbClr val="FFFFFF">
                      <a:alpha val="100000"/>
                    </a:srgbClr>
                  </a:solidFill>
                  <a:latin typeface="MiSans Normal"/>
                  <a:ea typeface="MiSans Normal"/>
                </a:rPr>
                <a:t>          </a:t>
              </a:r>
              <a:r>
                <a:rPr lang="zh-CN" altLang="en-US" sz="2330" b="1" i="0">
                  <a:solidFill>
                    <a:srgbClr val="FF0000">
                      <a:alpha val="100000"/>
                    </a:srgbClr>
                  </a:solidFill>
                  <a:latin typeface="仿宋"/>
                  <a:ea typeface="仿宋"/>
                </a:rPr>
                <a:t>答案示例：</a:t>
              </a:r>
              <a:r>
                <a:rPr lang="zh-CN" altLang="en-US" sz="2330" b="1" i="0">
                  <a:solidFill>
                    <a:srgbClr val="193222">
                      <a:alpha val="100000"/>
                    </a:srgbClr>
                  </a:solidFill>
                  <a:latin typeface="仿宋"/>
                  <a:ea typeface="仿宋"/>
                </a:rPr>
                <a:t>试问，倘若二人的心灵受到外界的纷扰，为“钱途”所迷感，怎会如此选择？</a:t>
              </a:r>
            </a:p>
          </p:txBody>
        </p:sp>
      </p:grpSp>
      <p:grpSp>
        <p:nvGrpSpPr>
          <p:cNvPr id="13" name="组合2" title=""/>
          <p:cNvGrpSpPr/>
          <p:nvPr/>
        </p:nvGrpSpPr>
        <p:grpSpPr>
          <a:xfrm>
            <a:off x="843482" y="4577142"/>
            <a:ext cx="10468974" cy="903785"/>
            <a:chExt cx="10468974" cy="903785"/>
          </a:xfrm>
        </p:grpSpPr>
        <p:sp>
          <p:nvSpPr>
            <p:cNvPr id="14" name="形状7"/>
            <p:cNvSpPr txBox="1"/>
            <p:nvPr/>
          </p:nvSpPr>
          <p:spPr>
            <a:xfrm>
              <a:off x="3810" y="105326"/>
              <a:ext cx="10465164" cy="792194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700">
              <a:solidFill>
                <a:srgbClr val="4B2E26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5" name="文本4"/>
            <p:cNvSpPr txBox="1"/>
            <p:nvPr/>
          </p:nvSpPr>
          <p:spPr>
            <a:xfrm>
              <a:off x="0" y="0"/>
              <a:ext cx="10465164" cy="903785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1905" b="0" i="0">
                  <a:solidFill>
                    <a:srgbClr val="FFFFFF">
                      <a:alpha val="100000"/>
                    </a:srgbClr>
                  </a:solidFill>
                  <a:latin typeface="MiSans Normal"/>
                  <a:ea typeface="MiSans Normal"/>
                </a:rPr>
                <a:t>          </a:t>
              </a:r>
              <a:r>
                <a:rPr lang="zh-CN" altLang="en-US" sz="2330" b="1" i="0">
                  <a:solidFill>
                    <a:srgbClr val="193222">
                      <a:alpha val="100000"/>
                    </a:srgbClr>
                  </a:solidFill>
                  <a:latin typeface="仿宋"/>
                  <a:ea typeface="仿宋"/>
                </a:rPr>
                <a:t>也许在他人眼里看来，这是非常不值得的事情；但守住了内心的宁静的他们，将会在梦想实现的那一刻，获得心灵的安宁与满足。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472382" y="1580540"/>
            <a:ext cx="9191202" cy="802639"/>
            <a:chExt cx="9191202" cy="802639"/>
          </a:xfrm>
        </p:grpSpPr>
        <p:sp>
          <p:nvSpPr>
            <p:cNvPr id="9" name="形状6"/>
            <p:cNvSpPr txBox="1"/>
            <p:nvPr/>
          </p:nvSpPr>
          <p:spPr>
            <a:xfrm>
              <a:off x="0" y="40459"/>
              <a:ext cx="9191202" cy="626230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3"/>
            <p:cNvSpPr txBox="1"/>
            <p:nvPr/>
          </p:nvSpPr>
          <p:spPr>
            <a:xfrm>
              <a:off x="1410379" y="0"/>
              <a:ext cx="6640938" cy="80263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4000"/>
                </a:lnSpc>
              </a:pPr>
              <a:r>
                <a:rPr lang="zh-CN" altLang="en-US" sz="338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六、辩证分析</a:t>
              </a:r>
            </a:p>
          </p:txBody>
        </p:sp>
      </p:grpSp>
      <p:sp>
        <p:nvSpPr>
          <p:cNvPr id="11" name="文本1" title=""/>
          <p:cNvSpPr txBox="1"/>
          <p:nvPr/>
        </p:nvSpPr>
        <p:spPr>
          <a:xfrm>
            <a:off x="1531529" y="2570142"/>
            <a:ext cx="9318542" cy="2909593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71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要想使自己的议论文脱颖而出，就必须具备过硬的理性思辨能力，要学会用辩证的观点去看待事物。</a:t>
            </a:r>
          </a:p>
          <a:p>
            <a:pPr marL="0" algn="l">
              <a:lnSpc>
                <a:spcPts val="71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</a:t>
            </a:r>
          </a:p>
        </p:txBody>
      </p:sp>
      <p:sp>
        <p:nvSpPr>
          <p:cNvPr id="12" name="文本2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1524809" y="981049"/>
            <a:ext cx="8766223" cy="87566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6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议论文要做到辩证分析，需做到以下几点:</a:t>
            </a:r>
          </a:p>
        </p:txBody>
      </p:sp>
      <p:grpSp>
        <p:nvGrpSpPr>
          <p:cNvPr id="9" name="组合1" title=""/>
          <p:cNvGrpSpPr/>
          <p:nvPr/>
        </p:nvGrpSpPr>
        <p:grpSpPr>
          <a:xfrm>
            <a:off x="1528433" y="1956180"/>
            <a:ext cx="5642118" cy="671830"/>
            <a:chExt cx="5642118" cy="671830"/>
          </a:xfrm>
        </p:grpSpPr>
        <p:sp>
          <p:nvSpPr>
            <p:cNvPr id="10" name="形状6"/>
            <p:cNvSpPr txBox="1"/>
            <p:nvPr/>
          </p:nvSpPr>
          <p:spPr>
            <a:xfrm>
              <a:off x="0" y="16269"/>
              <a:ext cx="5642118" cy="553663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5"/>
            <p:cNvSpPr txBox="1"/>
            <p:nvPr/>
          </p:nvSpPr>
          <p:spPr>
            <a:xfrm>
              <a:off x="317368" y="0"/>
              <a:ext cx="4212591" cy="67183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000"/>
                </a:lnSpc>
              </a:pPr>
              <a:r>
                <a:rPr lang="zh-CN" altLang="en-US" sz="2539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1.要用全面的观点分析事物</a:t>
              </a:r>
            </a:p>
          </p:txBody>
        </p:sp>
      </p:grpSp>
      <p:sp>
        <p:nvSpPr>
          <p:cNvPr id="12" name="文本2" title=""/>
          <p:cNvSpPr txBox="1"/>
          <p:nvPr/>
        </p:nvSpPr>
        <p:spPr>
          <a:xfrm>
            <a:off x="1497933" y="2787844"/>
            <a:ext cx="6691332" cy="119443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事物：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正面 VS 反面；主流 VS 支流；</a:t>
            </a:r>
          </a:p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   成绩 VS 问题；长处 VS 短处。</a:t>
            </a:r>
          </a:p>
        </p:txBody>
      </p:sp>
      <p:sp>
        <p:nvSpPr>
          <p:cNvPr id="13" name="文本3" title=""/>
          <p:cNvSpPr txBox="1"/>
          <p:nvPr/>
        </p:nvSpPr>
        <p:spPr>
          <a:xfrm>
            <a:off x="1497933" y="4207612"/>
            <a:ext cx="7339064" cy="109814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一个问题：</a:t>
            </a: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总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有两个方面，甚至几个方面。</a:t>
            </a:r>
          </a:p>
        </p:txBody>
      </p:sp>
      <p:grpSp>
        <p:nvGrpSpPr>
          <p:cNvPr id="14" name="组合2" title=""/>
          <p:cNvGrpSpPr/>
          <p:nvPr/>
        </p:nvGrpSpPr>
        <p:grpSpPr>
          <a:xfrm>
            <a:off x="9111244" y="3107586"/>
            <a:ext cx="2304688" cy="1234312"/>
            <a:chExt cx="2304688" cy="1234312"/>
          </a:xfrm>
        </p:grpSpPr>
        <p:sp>
          <p:nvSpPr>
            <p:cNvPr id="15" name="形状7"/>
            <p:cNvSpPr txBox="1"/>
            <p:nvPr/>
          </p:nvSpPr>
          <p:spPr>
            <a:xfrm>
              <a:off x="0" y="0"/>
              <a:ext cx="2304688" cy="1234312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19050">
              <a:solidFill>
                <a:srgbClr val="826157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6" name="形状8"/>
            <p:cNvSpPr txBox="1"/>
            <p:nvPr/>
          </p:nvSpPr>
          <p:spPr>
            <a:xfrm>
              <a:off x="80630" y="118695"/>
              <a:ext cx="2143427" cy="99692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826157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7" name="文本6"/>
            <p:cNvSpPr txBox="1"/>
            <p:nvPr/>
          </p:nvSpPr>
          <p:spPr>
            <a:xfrm>
              <a:off x="76820" y="69165"/>
              <a:ext cx="2143427" cy="109814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FF0000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切忌</a:t>
              </a:r>
            </a:p>
            <a:p>
              <a:pPr marL="0" algn="ctr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FF0000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片面性</a:t>
              </a:r>
            </a:p>
          </p:txBody>
        </p:sp>
      </p:grpSp>
      <p:grpSp>
        <p:nvGrpSpPr>
          <p:cNvPr id="18" name="组合3" title=""/>
          <p:cNvGrpSpPr/>
          <p:nvPr/>
        </p:nvGrpSpPr>
        <p:grpSpPr>
          <a:xfrm>
            <a:off x="3141229" y="5078901"/>
            <a:ext cx="6334868" cy="730244"/>
            <a:chExt cx="6334868" cy="730244"/>
          </a:xfrm>
        </p:grpSpPr>
        <p:sp>
          <p:nvSpPr>
            <p:cNvPr id="19" name="形状9"/>
            <p:cNvSpPr txBox="1"/>
            <p:nvPr/>
          </p:nvSpPr>
          <p:spPr>
            <a:xfrm>
              <a:off x="0" y="0"/>
              <a:ext cx="6334868" cy="669905"/>
            </a:xfrm>
            <a:prstGeom prst="roundRect">
              <a:avLst>
                <a:gd name="adj" fmla="val 16667"/>
              </a:avLst>
            </a:prstGeom>
            <a:solidFill>
              <a:srgbClr val="EFBC02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0" name="文本7"/>
            <p:cNvSpPr txBox="1"/>
            <p:nvPr/>
          </p:nvSpPr>
          <p:spPr>
            <a:xfrm>
              <a:off x="628467" y="25725"/>
              <a:ext cx="5261485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750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要养成全面说理的能力</a:t>
              </a:r>
            </a:p>
          </p:txBody>
        </p:sp>
      </p:grpSp>
      <p:sp>
        <p:nvSpPr>
          <p:cNvPr id="21" name="文本4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530817" y="1167651"/>
            <a:ext cx="11287595" cy="4954071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675502" y="1322385"/>
            <a:ext cx="11117273" cy="4736043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</a:t>
            </a:r>
            <a:r>
              <a:rPr lang="zh-CN" altLang="en-US" sz="2115" b="1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预测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当然需要，因为预测往往代表着人们对于未来的美好希望与憧憬，有了预测，就有了目标与方向，这样，越渴望成功，就会越努力拼搏；越努力拼搏，就会离自己的目标越近。就像《为学》中的那个穷和尚一样，他通过自己的努力与行动证明了立志求学的重要性，与那个只会雇船却总是没有实际行动的富和尚形成鲜明的对比。这也说明，只有一个预测是不行的，</a:t>
            </a:r>
            <a:r>
              <a:rPr lang="zh-CN" altLang="en-US" sz="2115" b="1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实践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才是走向成功的关键，而自己预测的目标最多可以化为你去实现目标的动力罢了。预测很多时候都等同于另一个词——</a:t>
            </a:r>
            <a:r>
              <a:rPr lang="zh-CN" altLang="en-US" sz="2115" b="1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空想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。空想可以有，但不能只有空想，只有空想的人是不切实际的。</a:t>
            </a:r>
          </a:p>
          <a:p>
            <a:pPr marL="0" algn="l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所以，我们得在预测中有所行动，走好自己的路。首先，我们得坚守初心，“回也，其心三月不违仁”，只有严于律已的人才可以不忘初心。其次，我们也得乐观地面对一切，天有不测风云，月有阴晴圆缺，有很多我们所不能预测到的事情会突然发生。就像 1976年的唐山大地震、2008年的汶川大地震、2020年的新冠肺炎疫情一样,一切都来得那么突然，唯有乐观地面对，重振旗鼓走下去。再者，找到适合自己的方法也尤为重要，很多时候，做事不仅需要你全身心地投入，还要找对方法，对症下药，才能提高成功率。</a:t>
            </a:r>
          </a:p>
          <a:p>
            <a:pPr marL="0" algn="r">
              <a:lnSpc>
                <a:spcPts val="25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（《脚下的路，是走出来的》）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4970364" y="826989"/>
            <a:ext cx="1992078" cy="618028"/>
            <a:chExt cx="1992078" cy="618028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1992078" cy="544927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992078" cy="61802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【示例一】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2007699" y="1563412"/>
            <a:ext cx="8616710" cy="3692876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F5D7">
              <a:alpha val="100000"/>
            </a:srgbClr>
          </a:solidFill>
          <a:ln w="12700">
            <a:solidFill>
              <a:srgbClr val="EFCEA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10" name="组合1" title=""/>
          <p:cNvGrpSpPr/>
          <p:nvPr/>
        </p:nvGrpSpPr>
        <p:grpSpPr>
          <a:xfrm>
            <a:off x="2188667" y="1704036"/>
            <a:ext cx="8250964" cy="3454569"/>
            <a:chExt cx="8250964" cy="3454569"/>
          </a:xfrm>
        </p:grpSpPr>
        <p:sp>
          <p:nvSpPr>
            <p:cNvPr id="11" name="形状7"/>
            <p:cNvSpPr txBox="1"/>
            <p:nvPr/>
          </p:nvSpPr>
          <p:spPr>
            <a:xfrm>
              <a:off x="3810" y="49530"/>
              <a:ext cx="8247154" cy="33656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9D631D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2"/>
            <p:cNvSpPr txBox="1"/>
            <p:nvPr/>
          </p:nvSpPr>
          <p:spPr>
            <a:xfrm>
              <a:off x="0" y="0"/>
              <a:ext cx="8247154" cy="345456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600"/>
                </a:lnSpc>
              </a:pP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     简析：这段文字谈有无必要预测，作者所运用的就是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全面的观点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，既看到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预测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的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重要性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，也看到预测的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局限性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。作者肯定预测的重要，同时也指出，如果没有行动，预测就失去了意义。为了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突显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作者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观点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的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正确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性，作者采用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正反对比论证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的方法，以自身和古今具有代表性的事例予以充分的阐释说理，体现出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辩证统一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的思想逻辑。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528433" y="1208332"/>
            <a:ext cx="5642118" cy="671830"/>
            <a:chExt cx="5642118" cy="671830"/>
          </a:xfrm>
        </p:grpSpPr>
        <p:sp>
          <p:nvSpPr>
            <p:cNvPr id="9" name="形状6"/>
            <p:cNvSpPr txBox="1"/>
            <p:nvPr/>
          </p:nvSpPr>
          <p:spPr>
            <a:xfrm>
              <a:off x="0" y="16269"/>
              <a:ext cx="5642118" cy="553663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4"/>
            <p:cNvSpPr txBox="1"/>
            <p:nvPr/>
          </p:nvSpPr>
          <p:spPr>
            <a:xfrm>
              <a:off x="317368" y="0"/>
              <a:ext cx="4212591" cy="67183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000"/>
                </a:lnSpc>
              </a:pPr>
              <a:r>
                <a:rPr lang="zh-CN" altLang="en-US" sz="2539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2.要用联系的观点分析事物</a:t>
              </a:r>
            </a:p>
          </p:txBody>
        </p:sp>
      </p:grpSp>
      <p:sp>
        <p:nvSpPr>
          <p:cNvPr id="11" name="文本1" title=""/>
          <p:cNvSpPr txBox="1"/>
          <p:nvPr/>
        </p:nvSpPr>
        <p:spPr>
          <a:xfrm>
            <a:off x="1497933" y="2107860"/>
            <a:ext cx="9346091" cy="137795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任何事物都不是孤立存在的，而是与外界有着密切的联系，并且事物之间是相互制约的。</a:t>
            </a:r>
          </a:p>
        </p:txBody>
      </p:sp>
      <p:grpSp>
        <p:nvGrpSpPr>
          <p:cNvPr id="12" name="组合2" title=""/>
          <p:cNvGrpSpPr/>
          <p:nvPr/>
        </p:nvGrpSpPr>
        <p:grpSpPr>
          <a:xfrm>
            <a:off x="1501743" y="4657607"/>
            <a:ext cx="9155591" cy="730244"/>
            <a:chExt cx="9155591" cy="730244"/>
          </a:xfrm>
        </p:grpSpPr>
        <p:sp>
          <p:nvSpPr>
            <p:cNvPr id="13" name="形状7"/>
            <p:cNvSpPr txBox="1"/>
            <p:nvPr/>
          </p:nvSpPr>
          <p:spPr>
            <a:xfrm>
              <a:off x="0" y="0"/>
              <a:ext cx="9155591" cy="669905"/>
            </a:xfrm>
            <a:prstGeom prst="roundRect">
              <a:avLst>
                <a:gd name="adj" fmla="val 16667"/>
              </a:avLst>
            </a:prstGeom>
            <a:solidFill>
              <a:srgbClr val="EFBC02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文本5"/>
            <p:cNvSpPr txBox="1"/>
            <p:nvPr/>
          </p:nvSpPr>
          <p:spPr>
            <a:xfrm>
              <a:off x="271677" y="25725"/>
              <a:ext cx="8883138" cy="7045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750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要注意事物之间的相互联系，学会由此及彼地分析事物</a:t>
              </a:r>
            </a:p>
          </p:txBody>
        </p:sp>
      </p:grpSp>
      <p:sp>
        <p:nvSpPr>
          <p:cNvPr id="15" name="文本2" title=""/>
          <p:cNvSpPr txBox="1"/>
          <p:nvPr/>
        </p:nvSpPr>
        <p:spPr>
          <a:xfrm>
            <a:off x="1497932" y="3676795"/>
            <a:ext cx="9948979" cy="7378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对事物之间关系的正确把握是进行辩证分析的前提。</a:t>
            </a:r>
          </a:p>
        </p:txBody>
      </p:sp>
      <p:sp>
        <p:nvSpPr>
          <p:cNvPr id="16" name="文本3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53223" y="1315474"/>
            <a:ext cx="10693617" cy="4806248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973163" y="1630125"/>
            <a:ext cx="10480293" cy="4428303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俯瞰中国乡村，田间依旧存在的蛙鸣见证了美丽乡村的嬗变。古人有诗云：“稻花香里说丰年，听取蛙声一片。从关注“三农”问题到精准扶贫，时代的巨轮飞速向前，中国广大乡村不曾被抛下，它以非凡的活力实现了自身的蜕变。呈现出一幅山水美、人情美的淳朴画卷。</a:t>
            </a:r>
          </a:p>
          <a:p>
            <a:pPr marL="0" algn="l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从微观层面上来看、无数致力于美丽乡村建设的人成了时代的先锋。毕业于耶鲁大学的村官秦玥飞带领乡村率先走上信息化的轨道；支教三十多年的女教师以芳兰振蕙叶之姿，使“支月英”这个名字镌刻在两代乡村人的记忆之中。鲁迅曾说：“无穷的远方，无数的人们，都与我有关。”正是因为人们对乡村大地有着最深沉的眷恋和责任，这方土地成了无数人难以割舍的羁绊。从宏观层面上看，国家在向前发展时也从未遗忘农村：湘西十八洞村的发展经验至今还在传播，精准扶贫体现的对农民的关怀是人们感念的对象，“顶层设计”与“基层探索”的理念深入人心……</a:t>
            </a:r>
          </a:p>
          <a:p>
            <a:pPr marL="0" algn="r">
              <a:lnSpc>
                <a:spcPts val="28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（《蛙鸣伴驼铃》）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5103714" y="1030576"/>
            <a:ext cx="1858728" cy="1045551"/>
            <a:chExt cx="1858728" cy="1045551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1858728" cy="544925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858728" cy="104555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【示例二】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2007699" y="1563412"/>
            <a:ext cx="8616710" cy="3692876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F5D7">
              <a:alpha val="100000"/>
            </a:srgbClr>
          </a:solidFill>
          <a:ln w="12700">
            <a:solidFill>
              <a:srgbClr val="EFCEA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10" name="组合1" title=""/>
          <p:cNvGrpSpPr/>
          <p:nvPr/>
        </p:nvGrpSpPr>
        <p:grpSpPr>
          <a:xfrm>
            <a:off x="2188667" y="1772572"/>
            <a:ext cx="8250964" cy="3225027"/>
            <a:chExt cx="8250964" cy="3225027"/>
          </a:xfrm>
        </p:grpSpPr>
        <p:sp>
          <p:nvSpPr>
            <p:cNvPr id="11" name="形状7"/>
            <p:cNvSpPr txBox="1"/>
            <p:nvPr/>
          </p:nvSpPr>
          <p:spPr>
            <a:xfrm>
              <a:off x="3810" y="49530"/>
              <a:ext cx="8247154" cy="3175497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9D631D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2"/>
            <p:cNvSpPr txBox="1"/>
            <p:nvPr/>
          </p:nvSpPr>
          <p:spPr>
            <a:xfrm>
              <a:off x="0" y="0"/>
              <a:ext cx="8247154" cy="322088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900"/>
                </a:lnSpc>
              </a:pP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     简析：这段议论分析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充满辩证的色彩，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作者紧密围绕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“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乡村的变化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抓住事物之间的普遍联系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由果溯因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，深入发掘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“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微观层面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和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“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宏观层面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两方面的因素，揭示个人的奉献精神和国家的政策理论对农村变化的深远影响，分析细致深刻，议论周密严谨，论证有条不紊，逻辑十分清晰。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528433" y="1208332"/>
            <a:ext cx="5642118" cy="671830"/>
            <a:chExt cx="5642118" cy="671830"/>
          </a:xfrm>
        </p:grpSpPr>
        <p:sp>
          <p:nvSpPr>
            <p:cNvPr id="9" name="形状6"/>
            <p:cNvSpPr txBox="1"/>
            <p:nvPr/>
          </p:nvSpPr>
          <p:spPr>
            <a:xfrm>
              <a:off x="0" y="16269"/>
              <a:ext cx="5642118" cy="553663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3"/>
            <p:cNvSpPr txBox="1"/>
            <p:nvPr/>
          </p:nvSpPr>
          <p:spPr>
            <a:xfrm>
              <a:off x="317368" y="0"/>
              <a:ext cx="4212591" cy="67183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000"/>
                </a:lnSpc>
              </a:pPr>
              <a:r>
                <a:rPr lang="zh-CN" altLang="en-US" sz="2539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3.要用发展的观点分析事物</a:t>
              </a:r>
            </a:p>
          </p:txBody>
        </p:sp>
      </p:grpSp>
      <p:sp>
        <p:nvSpPr>
          <p:cNvPr id="11" name="文本1" title=""/>
          <p:cNvSpPr txBox="1"/>
          <p:nvPr/>
        </p:nvSpPr>
        <p:spPr>
          <a:xfrm>
            <a:off x="1497933" y="2107860"/>
            <a:ext cx="9346091" cy="302323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53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世界上万事万物都是运动、变化的，事物发展是一个始终运动、变化的过程，世界唯一不变的是变。</a:t>
            </a:r>
          </a:p>
          <a:p>
            <a:pPr marL="0" algn="l">
              <a:lnSpc>
                <a:spcPts val="53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只有用发展的观点看待问题、分析问题，才能对事物的发展趋向做出正确推断。</a:t>
            </a:r>
          </a:p>
        </p:txBody>
      </p:sp>
      <p:sp>
        <p:nvSpPr>
          <p:cNvPr id="12" name="文本2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形状6" title=""/>
          <p:cNvSpPr txBox="1"/>
          <p:nvPr/>
        </p:nvSpPr>
        <p:spPr>
          <a:xfrm>
            <a:off x="763974" y="1281878"/>
            <a:ext cx="7260774" cy="4778700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9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grpSp>
        <p:nvGrpSpPr>
          <p:cNvPr id="10" name="组合1" title=""/>
          <p:cNvGrpSpPr/>
          <p:nvPr/>
        </p:nvGrpSpPr>
        <p:grpSpPr>
          <a:xfrm>
            <a:off x="8444699" y="1907436"/>
            <a:ext cx="2938981" cy="4425159"/>
            <a:chExt cx="2938981" cy="4425159"/>
          </a:xfrm>
        </p:grpSpPr>
        <p:sp>
          <p:nvSpPr>
            <p:cNvPr id="11" name="形状7"/>
            <p:cNvSpPr txBox="1"/>
            <p:nvPr/>
          </p:nvSpPr>
          <p:spPr>
            <a:xfrm>
              <a:off x="0" y="0"/>
              <a:ext cx="2938981" cy="3985833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rgbClr val="FFF5D7">
                <a:alpha val="100000"/>
              </a:srgbClr>
            </a:solidFill>
            <a:ln w="12700">
              <a:solidFill>
                <a:srgbClr val="EFCEA6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形状8"/>
            <p:cNvSpPr txBox="1"/>
            <p:nvPr/>
          </p:nvSpPr>
          <p:spPr>
            <a:xfrm>
              <a:off x="212327" y="522754"/>
              <a:ext cx="2514999" cy="294032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9D631D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208517" y="473224"/>
              <a:ext cx="2514999" cy="395193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600"/>
                </a:lnSpc>
              </a:pP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    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在提出论据的基础上，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对论据加以分析说理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，增加了说理的力度，显示出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思维的严谨和条理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</a:t>
              </a:r>
            </a:p>
          </p:txBody>
        </p:sp>
      </p:grpSp>
      <p:grpSp>
        <p:nvGrpSpPr>
          <p:cNvPr id="14" name="组合2" title=""/>
          <p:cNvGrpSpPr/>
          <p:nvPr/>
        </p:nvGrpSpPr>
        <p:grpSpPr>
          <a:xfrm>
            <a:off x="3650766" y="982393"/>
            <a:ext cx="1483379" cy="902526"/>
            <a:chExt cx="1483379" cy="902526"/>
          </a:xfrm>
        </p:grpSpPr>
        <p:sp>
          <p:nvSpPr>
            <p:cNvPr id="15" name="形状9"/>
            <p:cNvSpPr txBox="1"/>
            <p:nvPr/>
          </p:nvSpPr>
          <p:spPr>
            <a:xfrm>
              <a:off x="3810" y="49530"/>
              <a:ext cx="1479569" cy="503269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6" name="文本4"/>
            <p:cNvSpPr txBox="1"/>
            <p:nvPr/>
          </p:nvSpPr>
          <p:spPr>
            <a:xfrm>
              <a:off x="0" y="0"/>
              <a:ext cx="1479569" cy="90252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2115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【例段二】</a:t>
              </a:r>
            </a:p>
          </p:txBody>
        </p:sp>
      </p:grpSp>
      <p:sp>
        <p:nvSpPr>
          <p:cNvPr id="17" name="文本2" title=""/>
          <p:cNvSpPr txBox="1"/>
          <p:nvPr/>
        </p:nvSpPr>
        <p:spPr>
          <a:xfrm>
            <a:off x="936543" y="1485662"/>
            <a:ext cx="7098516" cy="489696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330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</a:t>
            </a:r>
            <a:r>
              <a:rPr lang="zh-CN" altLang="en-US" sz="2330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走向远方，需要我们感悟生活，感受人生的美好。前不久，杭州电子科技大学的一名“厨师诗人”火了，“友人拍下肩/要顺其自然/指间无意间/老去的容颜”，人们难以想象，那一行行优美且充满意趣的诗歌是出自这位厨师之手。低头人间烟火，抬头诗和远方——烧菜不误写诗工的厨师师傅，生动诠释了“诗与远方”其实离我们并没有想象中那么遥远。是的，生活不止眼前的苟且，还有诗和远方的田野。但问题是，面对骨感的现实，很多人疲于应付，只能把“诗与远方”放在一边。如果我们不去感悟生活，就永远不能发现生活的美好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753223" y="1315474"/>
            <a:ext cx="10693617" cy="4806248"/>
          </a:xfrm>
          <a:prstGeom prst="rect">
            <a:avLst/>
          </a:prstGeom>
          <a:solidFill>
            <a:srgbClr val="FFFFFF">
              <a:alpha val="0"/>
            </a:srgbClr>
          </a:solidFill>
          <a:ln w="22225">
            <a:solidFill>
              <a:srgbClr val="F8E5CA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2" title=""/>
          <p:cNvSpPr txBox="1"/>
          <p:nvPr/>
        </p:nvSpPr>
        <p:spPr>
          <a:xfrm>
            <a:off x="973163" y="1525977"/>
            <a:ext cx="10480293" cy="453245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   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</a:t>
            </a: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历史的车轮滚滚向前，回望近几年的中国，“一带一路”的发展过程仍历历在目。追溯历史，唐宋时期，大漠孤烟中的声声驼铃指引着中国商人在丝绸之路留下足迹；郑和下西洋时，中国之威随“海上丝绸之路”而传扬四海；今时今日，“一带一路”作为国家政治层面的战略性决策，搭起了连接中国的传统与现代、本国与沿线国家相互联系的桥梁。中国正以崭新的姿态深入参与全球治理，打造人类命运共同体，携同其他国家，共同发展，共同繁荣……</a:t>
            </a:r>
          </a:p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正如一位诗人所说：“小小流萤，宇宙间所有的光亮都是它的亲人；它冲破了黑暗的束缚，仅仅因为服从了内在的力量。”而中国的这种力量，正体现在中国的“一带一路”、共享单车、京剧之上；正体现在由此展现出的中国政治、经济、文化的全面腾飞之势上。相信吧，我们中华民族必将在光明之路上走得更快、更远!</a:t>
            </a:r>
          </a:p>
          <a:p>
            <a:pPr marL="0" algn="r">
              <a:lnSpc>
                <a:spcPts val="30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（《爱我中国，全面腾飞》）</a:t>
            </a:r>
          </a:p>
        </p:txBody>
      </p:sp>
      <p:grpSp>
        <p:nvGrpSpPr>
          <p:cNvPr id="11" name="组合1" title=""/>
          <p:cNvGrpSpPr/>
          <p:nvPr/>
        </p:nvGrpSpPr>
        <p:grpSpPr>
          <a:xfrm>
            <a:off x="5094189" y="1030576"/>
            <a:ext cx="1868253" cy="1045551"/>
            <a:chExt cx="1868253" cy="1045551"/>
          </a:xfrm>
        </p:grpSpPr>
        <p:sp>
          <p:nvSpPr>
            <p:cNvPr id="12" name="形状7"/>
            <p:cNvSpPr txBox="1"/>
            <p:nvPr/>
          </p:nvSpPr>
          <p:spPr>
            <a:xfrm>
              <a:off x="0" y="0"/>
              <a:ext cx="1868253" cy="544925"/>
            </a:xfrm>
            <a:prstGeom prst="rect">
              <a:avLst/>
            </a:prstGeom>
            <a:solidFill>
              <a:srgbClr val="2F3F3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3"/>
            <p:cNvSpPr txBox="1"/>
            <p:nvPr/>
          </p:nvSpPr>
          <p:spPr>
            <a:xfrm>
              <a:off x="0" y="0"/>
              <a:ext cx="1868253" cy="104555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300"/>
                </a:lnSpc>
              </a:pPr>
              <a:r>
                <a:rPr lang="zh-CN" altLang="en-US" sz="2539" b="1" i="0">
                  <a:solidFill>
                    <a:srgbClr val="FFC000">
                      <a:alpha val="100000"/>
                    </a:srgbClr>
                  </a:solidFill>
                  <a:latin typeface="微软雅黑"/>
                  <a:ea typeface="微软雅黑"/>
                </a:rPr>
                <a:t>【示例三】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例  文</a:t>
            </a:r>
          </a:p>
        </p:txBody>
      </p:sp>
      <p:sp>
        <p:nvSpPr>
          <p:cNvPr id="9" name="形状6" title=""/>
          <p:cNvSpPr txBox="1"/>
          <p:nvPr/>
        </p:nvSpPr>
        <p:spPr>
          <a:xfrm>
            <a:off x="2007699" y="1563412"/>
            <a:ext cx="8616710" cy="4276775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F5D7">
              <a:alpha val="100000"/>
            </a:srgbClr>
          </a:solidFill>
          <a:ln w="12700">
            <a:solidFill>
              <a:srgbClr val="EFCEA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10" name="组合1" title=""/>
          <p:cNvGrpSpPr/>
          <p:nvPr/>
        </p:nvGrpSpPr>
        <p:grpSpPr>
          <a:xfrm>
            <a:off x="2188667" y="1772572"/>
            <a:ext cx="8250964" cy="3787425"/>
            <a:chExt cx="8250964" cy="3787425"/>
          </a:xfrm>
        </p:grpSpPr>
        <p:sp>
          <p:nvSpPr>
            <p:cNvPr id="11" name="形状7"/>
            <p:cNvSpPr txBox="1"/>
            <p:nvPr/>
          </p:nvSpPr>
          <p:spPr>
            <a:xfrm>
              <a:off x="3810" y="49530"/>
              <a:ext cx="8247154" cy="373789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9D631D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2"/>
            <p:cNvSpPr txBox="1"/>
            <p:nvPr/>
          </p:nvSpPr>
          <p:spPr>
            <a:xfrm>
              <a:off x="0" y="0"/>
              <a:ext cx="8247154" cy="373789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900"/>
                </a:lnSpc>
              </a:pP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     简析：本文作者很好地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用发展的观点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去分析事物，重点抓住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“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一带一路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宋体"/>
                  <a:ea typeface="宋体"/>
                </a:rPr>
                <a:t>”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的渊源和发展轨迹，既有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纵向的分析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，又有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横向的比较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。对于中国的过去和现在，不是停留于静止的表面进行解读，而是着眼于现实与未来之间的联系，用</a:t>
              </a:r>
              <a:r>
                <a:rPr lang="zh-CN" altLang="en-US" sz="2539" b="1" i="0">
                  <a:solidFill>
                    <a:srgbClr val="C00000">
                      <a:alpha val="100000"/>
                    </a:srgbClr>
                  </a:solidFill>
                  <a:latin typeface="微软雅黑"/>
                  <a:ea typeface="微软雅黑"/>
                </a:rPr>
                <a:t>发展的眼光</a:t>
              </a:r>
              <a:r>
                <a:rPr lang="zh-CN" altLang="en-US" sz="2539" b="1" i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看待和评析，精准把握发展趋势，及时指明未来愿景，充满自信与希望，这样的说理就比较辩证、深入、透彻，具有一定的启发性。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1429" y="1182625"/>
            <a:ext cx="10869335" cy="507558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6. 阅读下面的材料，请你从辩证的角度进行分析，既肯定山石的刚直，也肯定卵石的圆融。</a:t>
            </a:r>
          </a:p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山石对卵石说：我才是真正的石头。你看我体肤糙砺，棱角分明，血性方刚，我们才能构成雄壮的大山，凝成挺拔的峰峦，展现自然的粗犷。</a:t>
            </a:r>
          </a:p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    卵石对山石说：经年累月，水蚀砂磨，我体肤平滑，肌理莹润，虽已脱胎换骨，不还是石头吗？脱离了大山，我却有机会走进人间，装点人们的生活。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_____________________________________________________________________________</a:t>
            </a:r>
          </a:p>
          <a:p>
            <a:pPr marL="0" algn="l">
              <a:lnSpc>
                <a:spcPts val="3000"/>
              </a:lnSpc>
            </a:pPr>
            <a:r>
              <a:rPr lang="zh-CN" altLang="en-US" sz="2115" b="1" i="0">
                <a:solidFill>
                  <a:srgbClr val="643D33">
                    <a:alpha val="100000"/>
                  </a:srgbClr>
                </a:solidFill>
                <a:latin typeface="楷体"/>
                <a:ea typeface="楷体"/>
              </a:rPr>
              <a:t>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文本1" title=""/>
          <p:cNvSpPr txBox="1"/>
          <p:nvPr/>
        </p:nvSpPr>
        <p:spPr>
          <a:xfrm>
            <a:off x="826528" y="363759"/>
            <a:ext cx="209550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牛刀小试</a:t>
            </a:r>
          </a:p>
        </p:txBody>
      </p:sp>
      <p:sp>
        <p:nvSpPr>
          <p:cNvPr id="9" name="文本2" title=""/>
          <p:cNvSpPr txBox="1"/>
          <p:nvPr/>
        </p:nvSpPr>
        <p:spPr>
          <a:xfrm>
            <a:off x="751429" y="1182625"/>
            <a:ext cx="10869335" cy="449897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600"/>
              </a:lnSpc>
            </a:pPr>
            <a:r>
              <a:rPr lang="zh-CN" altLang="en-US" sz="2539" b="1" i="0">
                <a:solidFill>
                  <a:srgbClr val="FFFFFF">
                    <a:alpha val="100000"/>
                  </a:srgbClr>
                </a:solidFill>
                <a:latin typeface="楷体"/>
                <a:ea typeface="楷体"/>
              </a:rPr>
              <a:t>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</a:t>
            </a:r>
            <a:r>
              <a:rPr lang="zh-CN" altLang="en-US" sz="2539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6</a:t>
            </a:r>
            <a:r>
              <a:rPr lang="zh-CN" altLang="en-US" sz="2539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. 阅读下面的材料，请你从辩证的角度进行分析，既肯定山石的刚直，也肯定卵石的圆融。</a:t>
            </a:r>
          </a:p>
          <a:p>
            <a:pPr marL="0" algn="l">
              <a:lnSpc>
                <a:spcPts val="3600"/>
              </a:lnSpc>
            </a:pPr>
            <a:r>
              <a:rPr lang="zh-CN" altLang="en-US" sz="2539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</a:t>
            </a:r>
            <a:r>
              <a:rPr lang="zh-CN" altLang="en-US" sz="2539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山石对卵石说：我才是真正的石头。你看我体肤糙砺，棱角分明，血性方刚，我们才能构成雄壮的大山，凝成挺拔的峰峦，展现自然的粗犷。</a:t>
            </a:r>
          </a:p>
          <a:p>
            <a:pPr marL="0" algn="l">
              <a:lnSpc>
                <a:spcPts val="3600"/>
              </a:lnSpc>
            </a:pPr>
            <a:r>
              <a:rPr lang="zh-CN" altLang="en-US" sz="2539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    卵石对山石说：经年累月，水蚀砂磨，我体肤平滑，肌理莹润，虽已脱胎换骨，不还是石头吗？脱离了大山，我却有机会走进人间，装点人们的生活。</a:t>
            </a:r>
          </a:p>
          <a:p>
            <a:pPr marL="0" algn="l">
              <a:lnSpc>
                <a:spcPts val="3000"/>
              </a:lnSpc>
            </a:pPr>
            <a:r>
              <a:rPr lang="zh-CN" altLang="en-US" sz="2115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_____________________________________________________________________________</a:t>
            </a:r>
          </a:p>
          <a:p>
            <a:pPr marL="0" algn="l">
              <a:lnSpc>
                <a:spcPts val="3000"/>
              </a:lnSpc>
            </a:pPr>
            <a:r>
              <a:rPr lang="zh-CN" altLang="en-US" sz="2115" b="0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楷体"/>
                <a:ea typeface="楷体"/>
              </a:rPr>
              <a:t>_____________________________________________________________________________</a:t>
            </a:r>
          </a:p>
        </p:txBody>
      </p:sp>
      <p:grpSp>
        <p:nvGrpSpPr>
          <p:cNvPr id="10" name="组合1" title=""/>
          <p:cNvGrpSpPr/>
          <p:nvPr/>
        </p:nvGrpSpPr>
        <p:grpSpPr>
          <a:xfrm>
            <a:off x="692683" y="4671451"/>
            <a:ext cx="10578497" cy="1621703"/>
            <a:chExt cx="10578497" cy="1621703"/>
          </a:xfrm>
        </p:grpSpPr>
        <p:sp>
          <p:nvSpPr>
            <p:cNvPr id="11" name="形状6"/>
            <p:cNvSpPr txBox="1"/>
            <p:nvPr/>
          </p:nvSpPr>
          <p:spPr>
            <a:xfrm>
              <a:off x="3810" y="94427"/>
              <a:ext cx="10574687" cy="1527276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2700">
              <a:solidFill>
                <a:srgbClr val="4B2E26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3"/>
            <p:cNvSpPr txBox="1"/>
            <p:nvPr/>
          </p:nvSpPr>
          <p:spPr>
            <a:xfrm>
              <a:off x="0" y="0"/>
              <a:ext cx="10574687" cy="1617071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l">
                <a:lnSpc>
                  <a:spcPts val="2800"/>
                </a:lnSpc>
              </a:pPr>
              <a:r>
                <a:rPr lang="zh-CN" altLang="en-US" sz="1905" b="0" i="0">
                  <a:solidFill>
                    <a:srgbClr val="FFFFFF">
                      <a:alpha val="100000"/>
                    </a:srgbClr>
                  </a:solidFill>
                  <a:latin typeface="MiSans Normal"/>
                  <a:ea typeface="MiSans Normal"/>
                </a:rPr>
                <a:t>          </a:t>
              </a:r>
              <a:r>
                <a:rPr lang="zh-CN" altLang="en-US" sz="2330" b="1" i="0">
                  <a:solidFill>
                    <a:srgbClr val="FF0000">
                      <a:alpha val="100000"/>
                    </a:srgbClr>
                  </a:solidFill>
                  <a:latin typeface="仿宋"/>
                  <a:ea typeface="仿宋"/>
                </a:rPr>
                <a:t>答案示例：</a:t>
              </a:r>
              <a:r>
                <a:rPr lang="zh-CN" altLang="en-US" sz="2330" b="1" i="0">
                  <a:solidFill>
                    <a:srgbClr val="193222">
                      <a:alpha val="100000"/>
                    </a:srgbClr>
                  </a:solidFill>
                  <a:latin typeface="仿宋"/>
                  <a:ea typeface="仿宋"/>
                </a:rPr>
                <a:t>山石，刚直嶙峋，纹理尽显，傲然出世，不与俗世和解；卵石，饱满平滑，棱角尽隐，灵活入世，在尘世中如鱼得水。那么，生若为石，是做山石还是卵石？我想，处境需要我变通时，我为卵石，圆润待之；面对世俗的诱惑时，我为山石，不为所动，守住底线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sp>
        <p:nvSpPr>
          <p:cNvPr id="8" name="形状6" title=""/>
          <p:cNvSpPr txBox="1"/>
          <p:nvPr/>
        </p:nvSpPr>
        <p:spPr>
          <a:xfrm>
            <a:off x="1337122" y="1313794"/>
            <a:ext cx="9517084" cy="1441942"/>
          </a:xfrm>
          <a:prstGeom prst="roundRect">
            <a:avLst>
              <a:gd name="adj" fmla="val 16667"/>
            </a:avLst>
          </a:prstGeom>
          <a:solidFill>
            <a:srgbClr val="614941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9" name="文本1" title=""/>
          <p:cNvSpPr txBox="1"/>
          <p:nvPr/>
        </p:nvSpPr>
        <p:spPr>
          <a:xfrm>
            <a:off x="1870849" y="1263928"/>
            <a:ext cx="8632511" cy="2054777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800"/>
              </a:lnSpc>
            </a:pP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 议论文的本质就是以理服人，</a:t>
            </a: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宋体"/>
                <a:ea typeface="宋体"/>
              </a:rPr>
              <a:t>“</a:t>
            </a: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讲道理</a:t>
            </a: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宋体"/>
                <a:ea typeface="宋体"/>
              </a:rPr>
              <a:t>”</a:t>
            </a:r>
            <a:r>
              <a:rPr lang="zh-CN" altLang="en-US" sz="338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是议论文写作不可或缺的重要组成部分。</a:t>
            </a:r>
          </a:p>
        </p:txBody>
      </p:sp>
      <p:sp>
        <p:nvSpPr>
          <p:cNvPr id="10" name="文本2" title=""/>
          <p:cNvSpPr txBox="1"/>
          <p:nvPr/>
        </p:nvSpPr>
        <p:spPr>
          <a:xfrm>
            <a:off x="1497261" y="3083489"/>
            <a:ext cx="9353482" cy="255143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</a:t>
            </a:r>
            <a:r>
              <a:rPr lang="zh-CN" altLang="en-US" sz="296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 讲道理：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可以使论点旗帜鲜明，提倡什么，反对什么，都给人以清醒的认识。</a:t>
            </a:r>
          </a:p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</a:t>
            </a:r>
            <a:r>
              <a:rPr lang="zh-CN" altLang="en-US" sz="296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 分析论据：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可以揭示其中所蕴含的道理，说明论据与论点的联系，使论点与论据形成一个有机的整体。</a:t>
            </a:r>
          </a:p>
        </p:txBody>
      </p:sp>
      <p:sp>
        <p:nvSpPr>
          <p:cNvPr id="11" name="文本3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小  结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528433" y="1176248"/>
            <a:ext cx="4568388" cy="737870"/>
            <a:chExt cx="4568388" cy="737870"/>
          </a:xfrm>
        </p:grpSpPr>
        <p:sp>
          <p:nvSpPr>
            <p:cNvPr id="9" name="形状6"/>
            <p:cNvSpPr txBox="1"/>
            <p:nvPr/>
          </p:nvSpPr>
          <p:spPr>
            <a:xfrm>
              <a:off x="0" y="48858"/>
              <a:ext cx="4568388" cy="553663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3"/>
            <p:cNvSpPr txBox="1"/>
            <p:nvPr/>
          </p:nvSpPr>
          <p:spPr>
            <a:xfrm>
              <a:off x="302250" y="0"/>
              <a:ext cx="4145280" cy="73787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常见议论文备考误区：</a:t>
              </a:r>
            </a:p>
          </p:txBody>
        </p:sp>
      </p:grpSp>
      <p:sp>
        <p:nvSpPr>
          <p:cNvPr id="11" name="文本1" title=""/>
          <p:cNvSpPr txBox="1"/>
          <p:nvPr/>
        </p:nvSpPr>
        <p:spPr>
          <a:xfrm>
            <a:off x="1524808" y="2026441"/>
            <a:ext cx="9325261" cy="389128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53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 ·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只注重论据的积累，而忽略了论证方法的积累</a:t>
            </a:r>
          </a:p>
          <a:p>
            <a:pPr marL="0" algn="l">
              <a:lnSpc>
                <a:spcPts val="53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· 行文亮出观点后，便直接举例，每个例子后用</a:t>
            </a:r>
          </a:p>
          <a:p>
            <a:pPr marL="0" algn="l">
              <a:lnSpc>
                <a:spcPts val="4200"/>
              </a:lnSpc>
              <a:buFont typeface="Arial"/>
              <a:buChar char=" "/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寥寥数语扣题总结，导致行文缺乏深度</a:t>
            </a:r>
          </a:p>
          <a:p>
            <a:pPr marL="0" algn="l">
              <a:lnSpc>
                <a:spcPts val="4200"/>
              </a:lnSpc>
              <a:buFont typeface="Arial"/>
              <a:buChar char=" "/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· 思想肤浅，看问题表面化</a:t>
            </a:r>
          </a:p>
          <a:p>
            <a:pPr marL="0" algn="l">
              <a:lnSpc>
                <a:spcPts val="53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· 论据游离于主题之外</a:t>
            </a:r>
          </a:p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       · 思维单一，缺乏思辩能力</a:t>
            </a:r>
          </a:p>
        </p:txBody>
      </p:sp>
      <p:sp>
        <p:nvSpPr>
          <p:cNvPr id="12" name="文本2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小  结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7" name="文本1" title=""/>
          <p:cNvSpPr txBox="1"/>
          <p:nvPr/>
        </p:nvSpPr>
        <p:spPr>
          <a:xfrm>
            <a:off x="3320853" y="1122130"/>
            <a:ext cx="6408420" cy="7378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材料和观点之间存在严密的逻辑关</a:t>
            </a: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系</a:t>
            </a:r>
          </a:p>
        </p:txBody>
      </p:sp>
      <p:sp>
        <p:nvSpPr>
          <p:cNvPr id="8" name="文本2" title=""/>
          <p:cNvSpPr txBox="1"/>
          <p:nvPr/>
        </p:nvSpPr>
        <p:spPr>
          <a:xfrm>
            <a:off x="3320222" y="2803276"/>
            <a:ext cx="7917180" cy="7378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对论据进行分析，就例说理，揭示出二者关系</a:t>
            </a:r>
          </a:p>
        </p:txBody>
      </p:sp>
      <p:sp>
        <p:nvSpPr>
          <p:cNvPr id="9" name="形状6" title=""/>
          <p:cNvSpPr txBox="1"/>
          <p:nvPr/>
        </p:nvSpPr>
        <p:spPr>
          <a:xfrm flipH="1">
            <a:off x="2925542" y="1332944"/>
            <a:ext cx="129681" cy="1890785"/>
          </a:xfrm>
          <a:prstGeom prst="rightBrace">
            <a:avLst>
              <a:gd name="adj1" fmla="val 8333"/>
              <a:gd name="adj2" fmla="val 50000"/>
            </a:avLst>
          </a:prstGeom>
          <a:solidFill>
            <a:srgbClr val="FFFFFF">
              <a:alpha val="0"/>
            </a:srgbClr>
          </a:solidFill>
          <a:ln w="22225">
            <a:solidFill>
              <a:srgbClr val="FFFF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0" name="文本3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969" y="1057645"/>
            <a:ext cx="1424818" cy="2488469"/>
          </a:xfrm>
          <a:prstGeom prst="rect">
            <a:avLst/>
          </a:prstGeom>
        </p:spPr>
      </p:pic>
      <p:grpSp>
        <p:nvGrpSpPr>
          <p:cNvPr id="11" name="组合1" title=""/>
          <p:cNvGrpSpPr/>
          <p:nvPr/>
        </p:nvGrpSpPr>
        <p:grpSpPr>
          <a:xfrm>
            <a:off x="8812239" y="1863080"/>
            <a:ext cx="2291921" cy="747185"/>
            <a:chExt cx="2291921" cy="747185"/>
          </a:xfrm>
        </p:grpSpPr>
        <p:sp>
          <p:nvSpPr>
            <p:cNvPr id="12" name="形状7"/>
            <p:cNvSpPr txBox="1"/>
            <p:nvPr/>
          </p:nvSpPr>
          <p:spPr>
            <a:xfrm>
              <a:off x="0" y="60482"/>
              <a:ext cx="2291921" cy="686703"/>
            </a:xfrm>
            <a:prstGeom prst="wedgeRoundRectCallout">
              <a:avLst>
                <a:gd name="adj1" fmla="val -20833"/>
                <a:gd name="adj2" fmla="val 62500"/>
                <a:gd name="adj3" fmla="val 16667"/>
              </a:avLst>
            </a:prstGeom>
            <a:solidFill>
              <a:srgbClr val="826157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6"/>
            <p:cNvSpPr txBox="1"/>
            <p:nvPr/>
          </p:nvSpPr>
          <p:spPr>
            <a:xfrm>
              <a:off x="29712" y="0"/>
              <a:ext cx="2224877" cy="7086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algn="ctr">
                <a:lnSpc>
                  <a:spcPts val="4000"/>
                </a:lnSpc>
              </a:pPr>
              <a:r>
                <a:rPr lang="zh-CN" altLang="en-US" sz="3385" b="1" i="0">
                  <a:solidFill>
                    <a:srgbClr val="FFFFFF">
                      <a:alpha val="100000"/>
                    </a:srgbClr>
                  </a:solidFill>
                  <a:latin typeface="黑体"/>
                  <a:ea typeface="黑体"/>
                </a:rPr>
                <a:t>更为关键</a:t>
              </a:r>
            </a:p>
          </p:txBody>
        </p:sp>
      </p:grpSp>
      <p:grpSp>
        <p:nvGrpSpPr>
          <p:cNvPr id="14" name="组合2" title=""/>
          <p:cNvGrpSpPr/>
          <p:nvPr/>
        </p:nvGrpSpPr>
        <p:grpSpPr>
          <a:xfrm>
            <a:off x="4954743" y="4230937"/>
            <a:ext cx="532160" cy="347383"/>
            <a:chExt cx="532160" cy="347383"/>
          </a:xfrm>
        </p:grpSpPr>
        <p:sp>
          <p:nvSpPr>
            <p:cNvPr id="15" name="形状8"/>
            <p:cNvSpPr txBox="1"/>
            <p:nvPr/>
          </p:nvSpPr>
          <p:spPr>
            <a:xfrm>
              <a:off x="0" y="0"/>
              <a:ext cx="308411" cy="34738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78039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  <a:effectLst>
              <a:outerShdw blurRad="215900" dist="38100" dir="13500000" rotWithShape="0">
                <a:srgbClr val="000000">
                  <a:alpha val="18039"/>
                </a:srgbClr>
              </a:outerShdw>
            </a:effectLst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6" name="形状9"/>
            <p:cNvSpPr txBox="1"/>
            <p:nvPr/>
          </p:nvSpPr>
          <p:spPr>
            <a:xfrm>
              <a:off x="223749" y="0"/>
              <a:ext cx="308411" cy="34738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78039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  <a:effectLst>
              <a:outerShdw blurRad="215900" dist="38100" dir="13500000" rotWithShape="0">
                <a:srgbClr val="000000">
                  <a:alpha val="18039"/>
                </a:srgbClr>
              </a:outerShdw>
            </a:effectLst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17" name="组合3" title=""/>
          <p:cNvGrpSpPr/>
          <p:nvPr/>
        </p:nvGrpSpPr>
        <p:grpSpPr>
          <a:xfrm>
            <a:off x="1050941" y="4100732"/>
            <a:ext cx="3767805" cy="1538506"/>
            <a:chExt cx="3767805" cy="1538506"/>
          </a:xfrm>
        </p:grpSpPr>
        <p:sp>
          <p:nvSpPr>
            <p:cNvPr id="18" name="文本7"/>
            <p:cNvSpPr txBox="1"/>
            <p:nvPr/>
          </p:nvSpPr>
          <p:spPr>
            <a:xfrm>
              <a:off x="0" y="0"/>
              <a:ext cx="3767805" cy="73811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500"/>
                </a:lnSpc>
              </a:pPr>
              <a:r>
                <a:rPr lang="zh-CN" altLang="en-US" sz="2965" b="1" i="0">
                  <a:solidFill>
                    <a:srgbClr val="643D33">
                      <a:alpha val="100000"/>
                    </a:srgbClr>
                  </a:solidFill>
                  <a:effectLst>
                    <a:outerShdw blurRad="38100" dist="25400" dir="5400000" rotWithShape="0">
                      <a:srgbClr val="6E747A">
                        <a:alpha val="43137"/>
                      </a:srgbClr>
                    </a:outerShdw>
                  </a:effectLst>
                  <a:latin typeface="微软雅黑"/>
                  <a:ea typeface="微软雅黑"/>
                </a:rPr>
                <a:t>如何让说理更加服人</a:t>
              </a:r>
            </a:p>
          </p:txBody>
        </p:sp>
        <p:pic>
          <p:nvPicPr>
            <p:cNvPr id="19" name="图片4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5200" y="700621"/>
              <a:ext cx="837885" cy="837885"/>
            </a:xfrm>
            <a:prstGeom prst="rect">
              <a:avLst/>
            </a:prstGeom>
          </p:spPr>
        </p:pic>
      </p:grpSp>
      <p:sp>
        <p:nvSpPr>
          <p:cNvPr id="20" name="文本4" title=""/>
          <p:cNvSpPr txBox="1"/>
          <p:nvPr/>
        </p:nvSpPr>
        <p:spPr>
          <a:xfrm>
            <a:off x="5813679" y="4100777"/>
            <a:ext cx="5654040" cy="119443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965" b="0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让议论更加充分、分析更深入，</a:t>
            </a:r>
          </a:p>
          <a:p>
            <a:pPr marL="0" algn="l">
              <a:lnSpc>
                <a:spcPts val="3500"/>
              </a:lnSpc>
            </a:pPr>
            <a:r>
              <a:rPr lang="zh-CN" altLang="en-US" sz="2965" b="0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说理更丰富、厚重！</a:t>
            </a:r>
          </a:p>
        </p:txBody>
      </p:sp>
      <p:sp>
        <p:nvSpPr>
          <p:cNvPr id="21" name="文本5" title=""/>
          <p:cNvSpPr txBox="1"/>
          <p:nvPr/>
        </p:nvSpPr>
        <p:spPr>
          <a:xfrm>
            <a:off x="826528" y="363759"/>
            <a:ext cx="149098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小  结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7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FEFBF7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形状1" title=""/>
          <p:cNvSpPr txBox="1"/>
          <p:nvPr/>
        </p:nvSpPr>
        <p:spPr>
          <a:xfrm flipH="1">
            <a:off x="372110" y="368935"/>
            <a:ext cx="11447780" cy="6120130"/>
          </a:xfrm>
          <a:custGeom>
            <a:rect l="l" t="t" r="r" b="b"/>
            <a:pathLst>
              <a:path w="18028" h="9638">
                <a:moveTo>
                  <a:pt x="340" y="0"/>
                </a:moveTo>
                <a:lnTo>
                  <a:pt x="17688" y="0"/>
                </a:lnTo>
                <a:lnTo>
                  <a:pt x="17688" y="340"/>
                </a:lnTo>
                <a:lnTo>
                  <a:pt x="18028" y="340"/>
                </a:lnTo>
                <a:lnTo>
                  <a:pt x="18028" y="9298"/>
                </a:lnTo>
                <a:lnTo>
                  <a:pt x="17688" y="9298"/>
                </a:lnTo>
                <a:lnTo>
                  <a:pt x="17688" y="9638"/>
                </a:lnTo>
                <a:lnTo>
                  <a:pt x="340" y="9638"/>
                </a:lnTo>
                <a:lnTo>
                  <a:pt x="340" y="9298"/>
                </a:lnTo>
                <a:lnTo>
                  <a:pt x="0" y="9298"/>
                </a:lnTo>
                <a:lnTo>
                  <a:pt x="0" y="340"/>
                </a:lnTo>
                <a:lnTo>
                  <a:pt x="340" y="340"/>
                </a:lnTo>
                <a:lnTo>
                  <a:pt x="340" y="0"/>
                </a:lnTo>
              </a:path>
            </a:pathLst>
          </a:custGeom>
          <a:solidFill>
            <a:srgbClr val="FEFBF7">
              <a:alpha val="10000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形状2" title=""/>
          <p:cNvSpPr txBox="1"/>
          <p:nvPr/>
        </p:nvSpPr>
        <p:spPr>
          <a:xfrm>
            <a:off x="37211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3" title=""/>
          <p:cNvSpPr txBox="1"/>
          <p:nvPr/>
        </p:nvSpPr>
        <p:spPr>
          <a:xfrm flipH="1">
            <a:off x="11513820" y="368935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4" title=""/>
          <p:cNvSpPr txBox="1"/>
          <p:nvPr/>
        </p:nvSpPr>
        <p:spPr>
          <a:xfrm rot="10800000">
            <a:off x="1151382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形状5" title=""/>
          <p:cNvSpPr txBox="1"/>
          <p:nvPr/>
        </p:nvSpPr>
        <p:spPr>
          <a:xfrm rot="10800000" flipH="1">
            <a:off x="372110" y="6183630"/>
            <a:ext cx="306070" cy="305435"/>
          </a:xfrm>
          <a:custGeom>
            <a:rect l="l" t="t" r="r" b="b"/>
            <a:pathLst>
              <a:path w="482" h="481">
                <a:moveTo>
                  <a:pt x="0" y="0"/>
                </a:moveTo>
                <a:lnTo>
                  <a:pt x="198" y="0"/>
                </a:lnTo>
                <a:lnTo>
                  <a:pt x="198" y="198"/>
                </a:lnTo>
                <a:lnTo>
                  <a:pt x="0" y="198"/>
                </a:lnTo>
                <a:lnTo>
                  <a:pt x="0" y="0"/>
                </a:lnTo>
                <a:moveTo>
                  <a:pt x="482" y="198"/>
                </a:moveTo>
                <a:lnTo>
                  <a:pt x="482" y="340"/>
                </a:lnTo>
                <a:lnTo>
                  <a:pt x="340" y="340"/>
                </a:lnTo>
                <a:lnTo>
                  <a:pt x="340" y="481"/>
                </a:lnTo>
                <a:lnTo>
                  <a:pt x="198" y="481"/>
                </a:lnTo>
                <a:lnTo>
                  <a:pt x="198" y="340"/>
                </a:lnTo>
                <a:lnTo>
                  <a:pt x="198" y="198"/>
                </a:lnTo>
                <a:lnTo>
                  <a:pt x="340" y="198"/>
                </a:lnTo>
                <a:lnTo>
                  <a:pt x="482" y="198"/>
                </a:lnTo>
              </a:path>
            </a:pathLst>
          </a:custGeom>
          <a:solidFill>
            <a:srgbClr val="FFFFFF">
              <a:alpha val="0"/>
            </a:srgbClr>
          </a:solidFill>
          <a:ln w="25400">
            <a:solidFill>
              <a:srgbClr val="D28426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3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04" r="50666"/>
          <a:stretch>
            <a:fillRect/>
          </a:stretch>
        </p:blipFill>
        <p:spPr>
          <a:xfrm>
            <a:off x="1178755" y="4532630"/>
            <a:ext cx="307663" cy="344339"/>
          </a:xfrm>
          <a:prstGeom prst="rect">
            <a:avLst/>
          </a:prstGeom>
        </p:spPr>
      </p:pic>
      <p:grpSp>
        <p:nvGrpSpPr>
          <p:cNvPr id="8" name="组合1" title=""/>
          <p:cNvGrpSpPr/>
          <p:nvPr/>
        </p:nvGrpSpPr>
        <p:grpSpPr>
          <a:xfrm>
            <a:off x="1560200" y="1122290"/>
            <a:ext cx="9103181" cy="802640"/>
            <a:chExt cx="9103181" cy="802640"/>
          </a:xfrm>
        </p:grpSpPr>
        <p:sp>
          <p:nvSpPr>
            <p:cNvPr id="9" name="形状6"/>
            <p:cNvSpPr txBox="1"/>
            <p:nvPr/>
          </p:nvSpPr>
          <p:spPr>
            <a:xfrm>
              <a:off x="0" y="40459"/>
              <a:ext cx="9103181" cy="641012"/>
            </a:xfrm>
            <a:prstGeom prst="roundRect">
              <a:avLst>
                <a:gd name="adj" fmla="val 16667"/>
              </a:avLst>
            </a:prstGeom>
            <a:solidFill>
              <a:srgbClr val="614941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文本3"/>
            <p:cNvSpPr txBox="1"/>
            <p:nvPr/>
          </p:nvSpPr>
          <p:spPr>
            <a:xfrm>
              <a:off x="1322561" y="0"/>
              <a:ext cx="6640938" cy="80264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4000"/>
                </a:lnSpc>
              </a:pPr>
              <a:r>
                <a:rPr lang="zh-CN" altLang="en-US" sz="3385" b="1" i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</a:rPr>
                <a:t>一、虚拟论敌</a:t>
              </a:r>
            </a:p>
          </p:txBody>
        </p:sp>
      </p:grpSp>
      <p:sp>
        <p:nvSpPr>
          <p:cNvPr id="11" name="文本1" title=""/>
          <p:cNvSpPr txBox="1"/>
          <p:nvPr/>
        </p:nvSpPr>
        <p:spPr>
          <a:xfrm>
            <a:off x="738662" y="2033277"/>
            <a:ext cx="3660298" cy="35712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       </a:t>
            </a: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宋体"/>
                <a:ea typeface="宋体"/>
              </a:rPr>
              <a:t>“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虚拟论敌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宋体"/>
                <a:ea typeface="宋体"/>
              </a:rPr>
              <a:t>”</a:t>
            </a: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的</a:t>
            </a:r>
            <a:r>
              <a:rPr lang="zh-CN" altLang="en-US" sz="296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概念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来自于英国</a:t>
            </a:r>
            <a:r>
              <a:rPr lang="zh-CN" altLang="en-US" sz="2965" b="1" i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</a:rPr>
              <a:t>逻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辑学家</a:t>
            </a:r>
            <a:r>
              <a:rPr lang="zh-CN" altLang="en-US" sz="2965" b="1" i="0" u="sng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斯蒂芬·图尔敏《论证的使用》</a:t>
            </a:r>
            <a:r>
              <a:rPr lang="zh-CN" altLang="en-US" sz="2965" b="1" i="0" u="sng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一书中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提出的</a:t>
            </a:r>
            <a:r>
              <a:rPr lang="zh-CN" altLang="en-US" sz="2965" b="1" i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</a:rPr>
              <a:t>论证模型</a:t>
            </a:r>
            <a:r>
              <a:rPr lang="zh-CN" altLang="en-US" sz="2965" b="1" i="0">
                <a:solidFill>
                  <a:srgbClr val="643D33">
                    <a:alpha val="100000"/>
                  </a:srgbClr>
                </a:solidFill>
                <a:effectLst>
                  <a:outerShdw blurRad="38100" dist="25400" dir="5400000" rotWithShape="0">
                    <a:srgbClr val="6E747A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。</a:t>
            </a:r>
          </a:p>
        </p:txBody>
      </p:sp>
      <p:pic>
        <p:nvPicPr>
          <p:cNvPr id="12" name="图片4" title="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685" y="2154031"/>
            <a:ext cx="7108248" cy="3854137"/>
          </a:xfrm>
          <a:prstGeom prst="rect">
            <a:avLst/>
          </a:prstGeom>
        </p:spPr>
      </p:pic>
      <p:sp>
        <p:nvSpPr>
          <p:cNvPr id="13" name="文本2" title=""/>
          <p:cNvSpPr txBox="1"/>
          <p:nvPr/>
        </p:nvSpPr>
        <p:spPr>
          <a:xfrm>
            <a:off x="777478" y="344274"/>
            <a:ext cx="2956560" cy="80264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r>
              <a:rPr lang="zh-CN" altLang="en-US" sz="3385" b="1" i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【方法指津】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285</Paragraphs>
  <Slides>53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baseType="lpstr" size="65">
      <vt:lpstr>Arial</vt:lpstr>
      <vt:lpstr>等线 Light</vt:lpstr>
      <vt:lpstr>等线</vt:lpstr>
      <vt:lpstr>方正粗黑宋简体</vt:lpstr>
      <vt:lpstr>方正公文黑体</vt:lpstr>
      <vt:lpstr>黑体</vt:lpstr>
      <vt:lpstr>微软雅黑</vt:lpstr>
      <vt:lpstr>楷体</vt:lpstr>
      <vt:lpstr>宋体</vt:lpstr>
      <vt:lpstr>MiSans Normal</vt:lpstr>
      <vt:lpstr>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2025-10-14T16:35:11.055</cp:lastPrinted>
  <dcterms:created xsi:type="dcterms:W3CDTF">2025-10-14T16:35:11Z</dcterms:created>
  <dcterms:modified xsi:type="dcterms:W3CDTF">2025-10-14T08:35:11Z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