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8" r:id="rId2"/>
    <p:sldId id="270" r:id="rId3"/>
    <p:sldId id="311" r:id="rId4"/>
    <p:sldId id="289" r:id="rId5"/>
    <p:sldId id="279" r:id="rId6"/>
    <p:sldId id="335" r:id="rId7"/>
    <p:sldId id="330" r:id="rId8"/>
    <p:sldId id="331" r:id="rId9"/>
    <p:sldId id="314" r:id="rId10"/>
    <p:sldId id="280" r:id="rId11"/>
    <p:sldId id="317" r:id="rId12"/>
    <p:sldId id="329" r:id="rId13"/>
    <p:sldId id="332" r:id="rId14"/>
    <p:sldId id="333" r:id="rId15"/>
    <p:sldId id="334" r:id="rId16"/>
    <p:sldId id="336" r:id="rId17"/>
    <p:sldId id="294" r:id="rId18"/>
    <p:sldId id="296" r:id="rId19"/>
    <p:sldId id="318" r:id="rId20"/>
    <p:sldId id="337" r:id="rId21"/>
    <p:sldId id="339" r:id="rId22"/>
    <p:sldId id="340" r:id="rId23"/>
    <p:sldId id="321" r:id="rId24"/>
    <p:sldId id="338" r:id="rId25"/>
    <p:sldId id="341" r:id="rId26"/>
    <p:sldId id="342" r:id="rId27"/>
    <p:sldId id="301" r:id="rId28"/>
    <p:sldId id="302" r:id="rId29"/>
    <p:sldId id="303" r:id="rId30"/>
  </p:sldIdLst>
  <p:sldSz cx="9144000" cy="6858000" type="screen4x3"/>
  <p:notesSz cx="6858000" cy="9144000"/>
  <p:defaultTextStyle>
    <a:defPPr>
      <a:defRPr lang="zh-CN"/>
    </a:defPPr>
    <a:lvl1pPr algn="l" defTabSz="912813"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5613" indent="1588" algn="l" defTabSz="912813"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2813" indent="1588" algn="l" defTabSz="912813"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0013" indent="1588" algn="l" defTabSz="912813"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7213" indent="1588" algn="l" defTabSz="912813"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a:srgbClr val="FF00FF"/>
    <a:srgbClr val="3399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4" autoAdjust="0"/>
    <p:restoredTop sz="93325" autoAdjust="0"/>
  </p:normalViewPr>
  <p:slideViewPr>
    <p:cSldViewPr snapToGrid="0" snapToObjects="1">
      <p:cViewPr>
        <p:scale>
          <a:sx n="100" d="100"/>
          <a:sy n="100" d="100"/>
        </p:scale>
        <p:origin x="-1026" y="-78"/>
      </p:cViewPr>
      <p:guideLst>
        <p:guide orient="horz" pos="2137"/>
        <p:guide pos="2880"/>
      </p:guideLst>
    </p:cSldViewPr>
  </p:slideViewPr>
  <p:notesTextViewPr>
    <p:cViewPr>
      <p:scale>
        <a:sx n="1" d="1"/>
        <a:sy n="1" d="1"/>
      </p:scale>
      <p:origin x="0" y="0"/>
    </p:cViewPr>
  </p:notesTextViewPr>
  <p:sorterViewPr>
    <p:cViewPr>
      <p:scale>
        <a:sx n="124" d="100"/>
        <a:sy n="124" d="100"/>
      </p:scale>
      <p:origin x="0" y="0"/>
    </p:cViewPr>
  </p:sorter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3765" fontAlgn="auto">
              <a:spcBef>
                <a:spcPts val="0"/>
              </a:spcBef>
              <a:spcAft>
                <a:spcPts val="0"/>
              </a:spcAft>
              <a:buFontTx/>
              <a:buNone/>
              <a:defRPr kumimoji="1" sz="1200" noProof="1">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3765" fontAlgn="auto">
              <a:spcBef>
                <a:spcPts val="0"/>
              </a:spcBef>
              <a:spcAft>
                <a:spcPts val="0"/>
              </a:spcAft>
              <a:buFontTx/>
              <a:buNone/>
              <a:defRPr kumimoji="1" sz="1200" noProof="1">
                <a:latin typeface="+mn-lt"/>
                <a:ea typeface="+mn-ea"/>
              </a:defRPr>
            </a:lvl1pPr>
          </a:lstStyle>
          <a:p>
            <a:pPr>
              <a:defRPr/>
            </a:pPr>
            <a:endParaRPr lang="zh-CN" altLang="en-US"/>
          </a:p>
        </p:txBody>
      </p:sp>
      <p:sp>
        <p:nvSpPr>
          <p:cNvPr id="2052"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 xmlns:a14="http://schemas.microsoft.com/office/drawing/2010/main">
                <a:solidFill>
                  <a:srgbClr val="FFFFFF"/>
                </a:solidFill>
              </a14:hiddenFill>
            </a:ext>
          </a:extLst>
        </p:spPr>
      </p:sp>
      <p:sp>
        <p:nvSpPr>
          <p:cNvPr id="5125"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二级</a:t>
            </a:r>
          </a:p>
          <a:p>
            <a:pPr lvl="2"/>
            <a:r>
              <a:rPr lang="zh-CN" altLang="en-US" noProof="0" smtClean="0"/>
              <a:t>三级</a:t>
            </a:r>
          </a:p>
          <a:p>
            <a:pPr lvl="3"/>
            <a:r>
              <a:rPr lang="zh-CN" altLang="en-US" noProof="0" smtClean="0"/>
              <a:t>四级</a:t>
            </a:r>
          </a:p>
          <a:p>
            <a:pPr lvl="4"/>
            <a:r>
              <a:rPr lang="zh-CN" altLang="en-US" noProof="0" smtClean="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3765" fontAlgn="auto">
              <a:spcBef>
                <a:spcPts val="0"/>
              </a:spcBef>
              <a:spcAft>
                <a:spcPts val="0"/>
              </a:spcAft>
              <a:buFontTx/>
              <a:buNone/>
              <a:defRPr kumimoji="1" sz="1200" noProof="1">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C616B8B1-429A-4D31-A8FD-12C12CF6F5B1}" type="slidenum">
              <a:rPr lang="zh-CN" altLang="en-US"/>
              <a:pPr/>
              <a:t>‹#›</a:t>
            </a:fld>
            <a:endParaRPr lang="zh-CN" altLang="en-US"/>
          </a:p>
        </p:txBody>
      </p:sp>
    </p:spTree>
    <p:extLst>
      <p:ext uri="{BB962C8B-B14F-4D97-AF65-F5344CB8AC3E}">
        <p14:creationId xmlns="" xmlns:p14="http://schemas.microsoft.com/office/powerpoint/2010/main" val="42093526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7.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4098"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4099" name="幻灯片编号占位符 3"/>
          <p:cNvSpPr>
            <a:spLocks noGrp="1" noChangeArrowheads="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fld id="{7297BB28-64CA-4668-9AD3-CC9546380491}" type="slidenum">
              <a:rPr lang="zh-CN" altLang="en-US">
                <a:latin typeface="Calibri" pitchFamily="34" charset="0"/>
              </a:rPr>
              <a:pPr/>
              <a:t>1</a:t>
            </a:fld>
            <a:endParaRPr lang="zh-CN" altLang="en-US">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28674"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28675"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3ABCD2B3-7FF6-44AE-B3CC-3895D46B5DA4}" type="slidenum">
              <a:rPr lang="zh-CN" altLang="en-US" sz="1200">
                <a:latin typeface="Calibri" pitchFamily="34" charset="0"/>
              </a:rPr>
              <a:pPr algn="r"/>
              <a:t>28</a:t>
            </a:fld>
            <a:endParaRPr lang="zh-CN" altLang="en-US"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32770"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32771"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5EFD5F38-3AD5-4BFB-91A4-64C1BD546CAA}" type="slidenum">
              <a:rPr lang="zh-CN" altLang="en-US" sz="1200">
                <a:latin typeface="Calibri" pitchFamily="34" charset="0"/>
              </a:rPr>
              <a:pPr algn="r"/>
              <a:t>29</a:t>
            </a:fld>
            <a:endParaRPr lang="zh-CN" altLang="en-US"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C616B8B1-429A-4D31-A8FD-12C12CF6F5B1}" type="slidenum">
              <a:rPr lang="zh-CN" altLang="en-US" smtClean="0"/>
              <a:pPr/>
              <a:t>4</a:t>
            </a:fld>
            <a:endParaRPr lang="zh-CN" altLang="en-US"/>
          </a:p>
        </p:txBody>
      </p:sp>
    </p:spTree>
    <p:extLst>
      <p:ext uri="{BB962C8B-B14F-4D97-AF65-F5344CB8AC3E}">
        <p14:creationId xmlns="" xmlns:p14="http://schemas.microsoft.com/office/powerpoint/2010/main" val="2216232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8BB91BF8-AA32-4989-B961-53D96D101422}" type="slidenum">
              <a:rPr lang="zh-CN" altLang="en-US" smtClean="0"/>
              <a:pPr/>
              <a:t>7</a:t>
            </a:fld>
            <a:endParaRPr lang="zh-CN" altLang="en-US"/>
          </a:p>
        </p:txBody>
      </p:sp>
    </p:spTree>
    <p:extLst>
      <p:ext uri="{BB962C8B-B14F-4D97-AF65-F5344CB8AC3E}">
        <p14:creationId xmlns:p14="http://schemas.microsoft.com/office/powerpoint/2010/main" xmlns="" val="2543592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30722"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30723"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71D3724C-E88C-4714-BC33-FC5AF4F71E5A}" type="slidenum">
              <a:rPr lang="zh-CN" altLang="en-US" sz="1200">
                <a:latin typeface="Calibri" pitchFamily="34" charset="0"/>
              </a:rPr>
              <a:pPr algn="r"/>
              <a:t>12</a:t>
            </a:fld>
            <a:endParaRPr lang="zh-CN" alt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15362"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15363"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407BC8A1-F626-4751-99A3-5DCDF87B6C45}" type="slidenum">
              <a:rPr lang="zh-CN" altLang="en-US" sz="1200">
                <a:latin typeface="Calibri" pitchFamily="34" charset="0"/>
              </a:rPr>
              <a:pPr algn="r"/>
              <a:t>17</a:t>
            </a:fld>
            <a:endParaRPr lang="zh-CN" alt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17410"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17411"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F7FD1F08-11F5-47AC-9908-8A57043509A0}" type="slidenum">
              <a:rPr lang="zh-CN" altLang="en-US" sz="1200">
                <a:latin typeface="Calibri" pitchFamily="34" charset="0"/>
              </a:rPr>
              <a:pPr algn="r"/>
              <a:t>18</a:t>
            </a:fld>
            <a:endParaRPr lang="zh-CN" alt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19458"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19459"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CF3BA054-F5C2-422A-B81C-9D2681D25BBC}" type="slidenum">
              <a:rPr lang="zh-CN" altLang="en-US" sz="1200">
                <a:latin typeface="Calibri" pitchFamily="34" charset="0"/>
              </a:rPr>
              <a:pPr algn="r"/>
              <a:t>19</a:t>
            </a:fld>
            <a:endParaRPr lang="zh-CN" alt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21506"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21507"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616BAFF5-B56F-43B5-A9C2-6C17D4AC9379}" type="slidenum">
              <a:rPr lang="zh-CN" altLang="en-US" sz="1200">
                <a:latin typeface="Calibri" pitchFamily="34" charset="0"/>
              </a:rPr>
              <a:pPr algn="r"/>
              <a:t>23</a:t>
            </a:fld>
            <a:endParaRPr lang="zh-CN" alt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26626" name="备注占位符 2"/>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en-US" smtClean="0"/>
          </a:p>
        </p:txBody>
      </p:sp>
      <p:sp>
        <p:nvSpPr>
          <p:cNvPr id="26627"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B6DA0AC0-50F2-419C-9BB4-E8D0B0112E57}" type="slidenum">
              <a:rPr lang="zh-CN" altLang="en-US" sz="1200">
                <a:latin typeface="Calibri" pitchFamily="34" charset="0"/>
              </a:rPr>
              <a:pPr algn="r"/>
              <a:t>27</a:t>
            </a:fld>
            <a:endParaRPr lang="zh-CN" altLang="en-US"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extLst>
      <p:ext uri="{BB962C8B-B14F-4D97-AF65-F5344CB8AC3E}">
        <p14:creationId xmlns="" xmlns:p14="http://schemas.microsoft.com/office/powerpoint/2010/main" val="2838410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342900" y="274955"/>
            <a:ext cx="61722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342900" y="1600200"/>
            <a:ext cx="61722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 xmlns:p14="http://schemas.microsoft.com/office/powerpoint/2010/main" val="1338535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 xmlns:p14="http://schemas.microsoft.com/office/powerpoint/2010/main" val="1452220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2"/>
            <a:ext cx="2133600" cy="365125"/>
          </a:xfrm>
          <a:prstGeom prst="rect">
            <a:avLst/>
          </a:prstGeom>
        </p:spPr>
        <p:txBody>
          <a:bodyPr/>
          <a:lstStyle/>
          <a:p>
            <a:fld id="{760FBDFE-C587-4B4C-A407-44438C67B59E}" type="datetimeFigureOut">
              <a:rPr lang="zh-CN" altLang="en-US" smtClean="0"/>
              <a:pPr/>
              <a:t>2020/3/20</a:t>
            </a:fld>
            <a:endParaRPr lang="zh-CN" altLang="en-US"/>
          </a:p>
        </p:txBody>
      </p:sp>
      <p:sp>
        <p:nvSpPr>
          <p:cNvPr id="4" name="页脚占位符 3"/>
          <p:cNvSpPr>
            <a:spLocks noGrp="1"/>
          </p:cNvSpPr>
          <p:nvPr>
            <p:ph type="ftr" sz="quarter" idx="11"/>
          </p:nvPr>
        </p:nvSpPr>
        <p:spPr>
          <a:xfrm>
            <a:off x="3124200" y="6356352"/>
            <a:ext cx="2895600" cy="365125"/>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6553200" y="6356352"/>
            <a:ext cx="2133600" cy="365125"/>
          </a:xfrm>
          <a:prstGeom prst="rect">
            <a:avLst/>
          </a:prstGeom>
        </p:spPr>
        <p:txBody>
          <a:bodyPr/>
          <a:lstStyle/>
          <a:p>
            <a:fld id="{49AE70B2-8BF9-45C0-BB95-33D1B9D3A854}" type="slidenum">
              <a:rPr lang="zh-CN" altLang="en-US" smtClean="0"/>
              <a:pPr/>
              <a:t>‹#›</a:t>
            </a:fld>
            <a:endParaRPr lang="zh-CN" altLang="en-US" dirty="0"/>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274955"/>
            <a:ext cx="61722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42900" y="1600200"/>
            <a:ext cx="61722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 xmlns:p14="http://schemas.microsoft.com/office/powerpoint/2010/main" val="37548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 xmlns:p14="http://schemas.microsoft.com/office/powerpoint/2010/main" val="2722079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274955"/>
            <a:ext cx="61722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 xmlns:p14="http://schemas.microsoft.com/office/powerpoint/2010/main" val="1371165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0" y="1778438"/>
            <a:ext cx="365518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890080"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 xmlns:p14="http://schemas.microsoft.com/office/powerpoint/2010/main" val="307433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0" y="274955"/>
            <a:ext cx="6172200" cy="1143000"/>
          </a:xfrm>
          <a:prstGeom prst="rect">
            <a:avLst/>
          </a:prstGeom>
        </p:spPr>
        <p:txBody>
          <a:bodyPr/>
          <a:lstStyle/>
          <a:p>
            <a:r>
              <a:rPr lang="zh-CN" altLang="en-US" noProof="1" smtClean="0"/>
              <a:t>单击此处编辑母版标题样式</a:t>
            </a:r>
            <a:endParaRPr lang="zh-CN" altLang="en-US" noProof="1"/>
          </a:p>
        </p:txBody>
      </p:sp>
    </p:spTree>
    <p:extLst>
      <p:ext uri="{BB962C8B-B14F-4D97-AF65-F5344CB8AC3E}">
        <p14:creationId xmlns="" xmlns:p14="http://schemas.microsoft.com/office/powerpoint/2010/main" val="3852421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27760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Tree>
    <p:extLst>
      <p:ext uri="{BB962C8B-B14F-4D97-AF65-F5344CB8AC3E}">
        <p14:creationId xmlns="" xmlns:p14="http://schemas.microsoft.com/office/powerpoint/2010/main" val="3346198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extLst>
      <p:ext uri="{BB962C8B-B14F-4D97-AF65-F5344CB8AC3E}">
        <p14:creationId xmlns="" xmlns:p14="http://schemas.microsoft.com/office/powerpoint/2010/main" val="715269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cstate="email">
            <a:lum/>
            <a:extLst>
              <a:ext uri="{28A0092B-C50C-407E-A947-70E740481C1C}">
                <a14:useLocalDpi xmlns=""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0" r:id="rId12"/>
  </p:sldLayoutIdLst>
  <p:txStyles>
    <p:titleStyle>
      <a:lvl1pPr algn="l" rtl="0" eaLnBrk="0" fontAlgn="base" hangingPunct="0">
        <a:lnSpc>
          <a:spcPct val="90000"/>
        </a:lnSpc>
        <a:spcBef>
          <a:spcPct val="0"/>
        </a:spcBef>
        <a:spcAft>
          <a:spcPct val="0"/>
        </a:spcAft>
        <a:defRPr sz="4400" kern="1200">
          <a:solidFill>
            <a:schemeClr val="tx1"/>
          </a:solidFill>
          <a:latin typeface="Arial" panose="020B060402020202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Arial" panose="020B0604020202020204" pitchFamily="34" charset="0"/>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Arial" panose="020B0604020202020204" pitchFamily="34" charset="0"/>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Arial" panose="020B0604020202020204" pitchFamily="34" charset="0"/>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4" name="标题 1"/>
          <p:cNvSpPr>
            <a:spLocks noChangeArrowheads="1"/>
          </p:cNvSpPr>
          <p:nvPr/>
        </p:nvSpPr>
        <p:spPr bwMode="auto">
          <a:xfrm>
            <a:off x="1434704" y="1643064"/>
            <a:ext cx="58293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914400" eaLnBrk="0" hangingPunct="0">
              <a:lnSpc>
                <a:spcPct val="90000"/>
              </a:lnSpc>
            </a:pPr>
            <a:r>
              <a:rPr lang="en-US" altLang="zh-CN" sz="6000" b="1" dirty="0">
                <a:solidFill>
                  <a:srgbClr val="000000"/>
                </a:solidFill>
                <a:latin typeface="黑体" pitchFamily="49" charset="-122"/>
                <a:ea typeface="黑体" pitchFamily="49" charset="-122"/>
              </a:rPr>
              <a:t>18 </a:t>
            </a:r>
            <a:r>
              <a:rPr lang="zh-CN" altLang="en-US" sz="6000" b="1" dirty="0">
                <a:solidFill>
                  <a:srgbClr val="000000"/>
                </a:solidFill>
                <a:latin typeface="黑体" pitchFamily="49" charset="-122"/>
                <a:ea typeface="黑体" pitchFamily="49" charset="-122"/>
              </a:rPr>
              <a:t>天下第一</a:t>
            </a:r>
            <a:r>
              <a:rPr lang="zh-CN" altLang="en-US" sz="6000" b="1" dirty="0" smtClean="0">
                <a:solidFill>
                  <a:srgbClr val="000000"/>
                </a:solidFill>
                <a:latin typeface="黑体" pitchFamily="49" charset="-122"/>
                <a:ea typeface="黑体" pitchFamily="49" charset="-122"/>
              </a:rPr>
              <a:t>楼</a:t>
            </a:r>
            <a:endParaRPr lang="zh-CN" altLang="en-US" sz="4000" b="1" dirty="0">
              <a:solidFill>
                <a:srgbClr val="000000"/>
              </a:solidFill>
              <a:latin typeface="黑体" pitchFamily="49" charset="-122"/>
              <a:ea typeface="黑体" pitchFamily="49" charset="-122"/>
            </a:endParaRPr>
          </a:p>
        </p:txBody>
      </p:sp>
      <p:sp>
        <p:nvSpPr>
          <p:cNvPr id="3075" name="副标题 2"/>
          <p:cNvSpPr>
            <a:spLocks noChangeArrowheads="1"/>
          </p:cNvSpPr>
          <p:nvPr/>
        </p:nvSpPr>
        <p:spPr bwMode="auto">
          <a:xfrm>
            <a:off x="1953979" y="3370263"/>
            <a:ext cx="5481638" cy="72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defTabSz="914400" eaLnBrk="0" hangingPunct="0">
              <a:lnSpc>
                <a:spcPct val="90000"/>
              </a:lnSpc>
              <a:spcBef>
                <a:spcPts val="1000"/>
              </a:spcBef>
            </a:pPr>
            <a:r>
              <a:rPr lang="zh-CN" altLang="en-US" sz="3600" b="1" dirty="0">
                <a:solidFill>
                  <a:srgbClr val="000000"/>
                </a:solidFill>
                <a:latin typeface="黑体" pitchFamily="49" charset="-122"/>
                <a:ea typeface="黑体" pitchFamily="49" charset="-122"/>
              </a:rPr>
              <a:t>何冀平</a:t>
            </a:r>
          </a:p>
        </p:txBody>
      </p:sp>
    </p:spTree>
    <p:custDataLst>
      <p:tags r:id="rId1"/>
    </p:custData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6180" descr="_})]5JW{R[X19K_XX)D2SZP"/>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5019675" y="3759382"/>
            <a:ext cx="4124326" cy="30986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2" name="Text Box 11"/>
          <p:cNvSpPr txBox="1">
            <a:spLocks noChangeArrowheads="1"/>
          </p:cNvSpPr>
          <p:nvPr/>
        </p:nvSpPr>
        <p:spPr bwMode="auto">
          <a:xfrm>
            <a:off x="1312069" y="322263"/>
            <a:ext cx="262771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自读课文</a:t>
            </a:r>
            <a:r>
              <a:rPr lang="en-US" altLang="zh-CN" sz="2000" dirty="0">
                <a:latin typeface="黑体" pitchFamily="49" charset="-122"/>
                <a:ea typeface="黑体" pitchFamily="49" charset="-122"/>
              </a:rPr>
              <a:t>·</a:t>
            </a:r>
            <a:r>
              <a:rPr lang="zh-CN" altLang="en-US" sz="2000" dirty="0">
                <a:ea typeface="黑体" pitchFamily="49" charset="-122"/>
              </a:rPr>
              <a:t>动手标记</a:t>
            </a:r>
          </a:p>
        </p:txBody>
      </p:sp>
      <p:sp>
        <p:nvSpPr>
          <p:cNvPr id="10243" name="Oval 12"/>
          <p:cNvSpPr>
            <a:spLocks noChangeArrowheads="1"/>
          </p:cNvSpPr>
          <p:nvPr/>
        </p:nvSpPr>
        <p:spPr bwMode="auto">
          <a:xfrm>
            <a:off x="0" y="0"/>
            <a:ext cx="1290638" cy="960438"/>
          </a:xfrm>
          <a:prstGeom prst="ellipse">
            <a:avLst/>
          </a:prstGeom>
          <a:solidFill>
            <a:schemeClr val="accent1"/>
          </a:solidFill>
          <a:ln w="9525">
            <a:solidFill>
              <a:schemeClr val="tx1"/>
            </a:solidFill>
            <a:round/>
            <a:headEnd/>
            <a:tailEnd/>
          </a:ln>
        </p:spPr>
        <p:txBody>
          <a:bodyPr wrap="none" anchor="ctr"/>
          <a:lstStyle/>
          <a:p>
            <a:endParaRPr lang="zh-CN" altLang="en-US"/>
          </a:p>
        </p:txBody>
      </p:sp>
      <p:grpSp>
        <p:nvGrpSpPr>
          <p:cNvPr id="10245" name="Group 14"/>
          <p:cNvGrpSpPr>
            <a:grpSpLocks/>
          </p:cNvGrpSpPr>
          <p:nvPr/>
        </p:nvGrpSpPr>
        <p:grpSpPr bwMode="auto">
          <a:xfrm>
            <a:off x="0" y="0"/>
            <a:ext cx="1290638" cy="960438"/>
            <a:chOff x="0" y="0"/>
            <a:chExt cx="1084" cy="605"/>
          </a:xfrm>
        </p:grpSpPr>
        <p:sp>
          <p:nvSpPr>
            <p:cNvPr id="10246" name="Oval 16"/>
            <p:cNvSpPr>
              <a:spLocks noChangeArrowheads="1"/>
            </p:cNvSpPr>
            <p:nvPr/>
          </p:nvSpPr>
          <p:spPr bwMode="auto">
            <a:xfrm>
              <a:off x="0" y="0"/>
              <a:ext cx="1084" cy="605"/>
            </a:xfrm>
            <a:prstGeom prst="ellipse">
              <a:avLst/>
            </a:prstGeom>
            <a:solidFill>
              <a:schemeClr val="accent1"/>
            </a:solidFill>
            <a:ln w="9525">
              <a:solidFill>
                <a:schemeClr val="tx1"/>
              </a:solidFill>
              <a:round/>
              <a:headEnd/>
              <a:tailEnd/>
            </a:ln>
          </p:spPr>
          <p:txBody>
            <a:bodyPr wrap="none" anchor="ctr"/>
            <a:lstStyle/>
            <a:p>
              <a:endParaRPr lang="zh-CN" altLang="en-US" sz="1400"/>
            </a:p>
          </p:txBody>
        </p:sp>
        <p:sp>
          <p:nvSpPr>
            <p:cNvPr id="10247" name="Text Box 17"/>
            <p:cNvSpPr txBox="1">
              <a:spLocks noChangeArrowheads="1"/>
            </p:cNvSpPr>
            <p:nvPr/>
          </p:nvSpPr>
          <p:spPr bwMode="auto">
            <a:xfrm>
              <a:off x="52" y="141"/>
              <a:ext cx="1032" cy="2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整体感知</a:t>
              </a:r>
            </a:p>
          </p:txBody>
        </p:sp>
      </p:grpSp>
      <p:pic>
        <p:nvPicPr>
          <p:cNvPr id="10248" name="Picture 18" descr="10"/>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089423" y="223839"/>
            <a:ext cx="3106340" cy="784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9" name="Text Box 6"/>
          <p:cNvSpPr txBox="1">
            <a:spLocks noChangeArrowheads="1"/>
          </p:cNvSpPr>
          <p:nvPr/>
        </p:nvSpPr>
        <p:spPr bwMode="auto">
          <a:xfrm>
            <a:off x="1016794" y="1535113"/>
            <a:ext cx="6866335"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a:solidFill>
                  <a:srgbClr val="3333FF"/>
                </a:solidFill>
                <a:latin typeface="宋体" pitchFamily="2" charset="-122"/>
              </a:rPr>
              <a:t>    1.</a:t>
            </a:r>
            <a:r>
              <a:rPr lang="zh-CN" altLang="en-US" sz="3200" b="1" dirty="0">
                <a:solidFill>
                  <a:srgbClr val="3333FF"/>
                </a:solidFill>
                <a:latin typeface="宋体" pitchFamily="2" charset="-122"/>
              </a:rPr>
              <a:t>利用工具书，结合文下注释，扫清阅读障碍。</a:t>
            </a:r>
          </a:p>
          <a:p>
            <a:r>
              <a:rPr lang="en-US" altLang="zh-CN" sz="3200" b="1" dirty="0">
                <a:solidFill>
                  <a:srgbClr val="3333FF"/>
                </a:solidFill>
                <a:latin typeface="宋体" pitchFamily="2" charset="-122"/>
              </a:rPr>
              <a:t>    2.</a:t>
            </a:r>
            <a:r>
              <a:rPr lang="zh-CN" altLang="en-US" sz="3200" b="1" dirty="0">
                <a:solidFill>
                  <a:srgbClr val="3333FF"/>
                </a:solidFill>
                <a:latin typeface="宋体" pitchFamily="2" charset="-122"/>
              </a:rPr>
              <a:t>快速阅读课文，梳理出主要情节，并用自己的话</a:t>
            </a:r>
            <a:r>
              <a:rPr lang="zh-CN" altLang="en-US" sz="3200" b="1" dirty="0" smtClean="0">
                <a:solidFill>
                  <a:srgbClr val="3333FF"/>
                </a:solidFill>
                <a:latin typeface="宋体" pitchFamily="2" charset="-122"/>
              </a:rPr>
              <a:t>进行</a:t>
            </a:r>
            <a:r>
              <a:rPr lang="zh-CN" altLang="en-US" sz="3200" b="1" dirty="0">
                <a:solidFill>
                  <a:srgbClr val="3333FF"/>
                </a:solidFill>
                <a:latin typeface="宋体" pitchFamily="2" charset="-122"/>
              </a:rPr>
              <a:t>概括。</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77836" descr="1"/>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5996763" y="4580378"/>
            <a:ext cx="3147238" cy="22379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314" name="Text Box 5"/>
          <p:cNvSpPr txBox="1">
            <a:spLocks noChangeArrowheads="1"/>
          </p:cNvSpPr>
          <p:nvPr/>
        </p:nvSpPr>
        <p:spPr bwMode="auto">
          <a:xfrm>
            <a:off x="354806" y="557501"/>
            <a:ext cx="7886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a:latin typeface="宋体" pitchFamily="2" charset="-122"/>
              </a:rPr>
              <a:t>    </a:t>
            </a:r>
            <a:r>
              <a:rPr lang="zh-CN" altLang="en-US" sz="3200" b="1" dirty="0">
                <a:latin typeface="宋体" pitchFamily="2" charset="-122"/>
              </a:rPr>
              <a:t>结合课后习题一，梳理概括主要情节。</a:t>
            </a:r>
          </a:p>
        </p:txBody>
      </p:sp>
      <p:sp>
        <p:nvSpPr>
          <p:cNvPr id="77835" name="Text Box 5"/>
          <p:cNvSpPr txBox="1">
            <a:spLocks noChangeArrowheads="1"/>
          </p:cNvSpPr>
          <p:nvPr/>
        </p:nvSpPr>
        <p:spPr bwMode="auto">
          <a:xfrm>
            <a:off x="354806" y="1471835"/>
            <a:ext cx="8241506" cy="3108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3333FF"/>
                </a:solidFill>
                <a:latin typeface="华文仿宋" pitchFamily="2" charset="-122"/>
                <a:ea typeface="华文仿宋" pitchFamily="2" charset="-122"/>
              </a:rPr>
              <a:t>        </a:t>
            </a:r>
            <a:r>
              <a:rPr lang="en-US" altLang="zh-CN" sz="2800" b="1" dirty="0">
                <a:solidFill>
                  <a:srgbClr val="3333FF"/>
                </a:solidFill>
                <a:latin typeface="华文仿宋" pitchFamily="2" charset="-122"/>
                <a:ea typeface="华文仿宋" pitchFamily="2" charset="-122"/>
              </a:rPr>
              <a:t>1.</a:t>
            </a:r>
            <a:r>
              <a:rPr lang="zh-CN" altLang="en-US" sz="2800" b="1" dirty="0">
                <a:solidFill>
                  <a:srgbClr val="3333FF"/>
                </a:solidFill>
                <a:latin typeface="华文仿宋" pitchFamily="2" charset="-122"/>
                <a:ea typeface="华文仿宋" pitchFamily="2" charset="-122"/>
              </a:rPr>
              <a:t>唐茂昌强行要钱，王子西勉强应对。</a:t>
            </a:r>
          </a:p>
          <a:p>
            <a:r>
              <a:rPr lang="en-US" altLang="zh-CN" sz="2800" b="1" dirty="0">
                <a:solidFill>
                  <a:srgbClr val="3333FF"/>
                </a:solidFill>
                <a:latin typeface="华文仿宋" pitchFamily="2" charset="-122"/>
                <a:ea typeface="华文仿宋" pitchFamily="2" charset="-122"/>
              </a:rPr>
              <a:t>        2.</a:t>
            </a:r>
            <a:r>
              <a:rPr lang="zh-CN" altLang="en-US" sz="2800" b="1" dirty="0">
                <a:solidFill>
                  <a:srgbClr val="3333FF"/>
                </a:solidFill>
                <a:latin typeface="华文仿宋" pitchFamily="2" charset="-122"/>
                <a:ea typeface="华文仿宋" pitchFamily="2" charset="-122"/>
              </a:rPr>
              <a:t>克五以罗大头藏烟土</a:t>
            </a:r>
            <a:r>
              <a:rPr lang="zh-CN" altLang="en-US" sz="2800" b="1" dirty="0" smtClean="0">
                <a:solidFill>
                  <a:srgbClr val="3333FF"/>
                </a:solidFill>
                <a:latin typeface="华文仿宋" pitchFamily="2" charset="-122"/>
                <a:ea typeface="华文仿宋" pitchFamily="2" charset="-122"/>
              </a:rPr>
              <a:t>为由要挟</a:t>
            </a:r>
            <a:r>
              <a:rPr lang="zh-CN" altLang="en-US" sz="2800" b="1" dirty="0">
                <a:solidFill>
                  <a:srgbClr val="3333FF"/>
                </a:solidFill>
                <a:latin typeface="华文仿宋" pitchFamily="2" charset="-122"/>
                <a:ea typeface="华文仿宋" pitchFamily="2" charset="-122"/>
              </a:rPr>
              <a:t>骗吃喝，遭卢孟实赶出。</a:t>
            </a:r>
          </a:p>
          <a:p>
            <a:r>
              <a:rPr lang="en-US" altLang="zh-CN" sz="2800" b="1" dirty="0">
                <a:solidFill>
                  <a:srgbClr val="3333FF"/>
                </a:solidFill>
                <a:latin typeface="华文仿宋" pitchFamily="2" charset="-122"/>
                <a:ea typeface="华文仿宋" pitchFamily="2" charset="-122"/>
              </a:rPr>
              <a:t>        3.</a:t>
            </a:r>
            <a:r>
              <a:rPr lang="zh-CN" altLang="en-US" sz="2800" b="1" dirty="0">
                <a:solidFill>
                  <a:srgbClr val="3333FF"/>
                </a:solidFill>
                <a:latin typeface="华文仿宋" pitchFamily="2" charset="-122"/>
                <a:ea typeface="华文仿宋" pitchFamily="2" charset="-122"/>
              </a:rPr>
              <a:t>卢孟实处罚不成器的小伙计，厚赏成顺。</a:t>
            </a:r>
          </a:p>
          <a:p>
            <a:r>
              <a:rPr lang="en-US" altLang="zh-CN" sz="2800" b="1" dirty="0">
                <a:solidFill>
                  <a:srgbClr val="3333FF"/>
                </a:solidFill>
                <a:latin typeface="华文仿宋" pitchFamily="2" charset="-122"/>
                <a:ea typeface="华文仿宋" pitchFamily="2" charset="-122"/>
              </a:rPr>
              <a:t>        4.</a:t>
            </a:r>
            <a:r>
              <a:rPr lang="zh-CN" altLang="en-US" sz="2800" b="1" dirty="0">
                <a:solidFill>
                  <a:srgbClr val="3333FF"/>
                </a:solidFill>
                <a:latin typeface="华文仿宋" pitchFamily="2" charset="-122"/>
                <a:ea typeface="华文仿宋" pitchFamily="2" charset="-122"/>
              </a:rPr>
              <a:t>罗大头以烤鸭技艺居功</a:t>
            </a:r>
            <a:r>
              <a:rPr lang="zh-CN" altLang="en-US" sz="2800" b="1" dirty="0" smtClean="0">
                <a:solidFill>
                  <a:srgbClr val="3333FF"/>
                </a:solidFill>
                <a:latin typeface="华文仿宋" pitchFamily="2" charset="-122"/>
                <a:ea typeface="华文仿宋" pitchFamily="2" charset="-122"/>
              </a:rPr>
              <a:t>自傲</a:t>
            </a:r>
            <a:r>
              <a:rPr lang="zh-CN" altLang="en-US" sz="2800" b="1" dirty="0">
                <a:solidFill>
                  <a:srgbClr val="3333FF"/>
                </a:solidFill>
                <a:latin typeface="华文仿宋" pitchFamily="2" charset="-122"/>
                <a:ea typeface="华文仿宋" pitchFamily="2" charset="-122"/>
              </a:rPr>
              <a:t>，侮辱卢孟实并撂挑子离开。</a:t>
            </a:r>
          </a:p>
          <a:p>
            <a:r>
              <a:rPr lang="en-US" altLang="zh-CN" sz="2800" b="1" dirty="0">
                <a:solidFill>
                  <a:srgbClr val="3333FF"/>
                </a:solidFill>
                <a:latin typeface="华文仿宋" pitchFamily="2" charset="-122"/>
                <a:ea typeface="华文仿宋" pitchFamily="2" charset="-122"/>
              </a:rPr>
              <a:t>        5.</a:t>
            </a:r>
            <a:r>
              <a:rPr lang="zh-CN" altLang="en-US" sz="2800" b="1" dirty="0">
                <a:solidFill>
                  <a:srgbClr val="3333FF"/>
                </a:solidFill>
                <a:latin typeface="华文仿宋" pitchFamily="2" charset="-122"/>
                <a:ea typeface="华文仿宋" pitchFamily="2" charset="-122"/>
              </a:rPr>
              <a:t>唐茂盛借机要钱，挖</a:t>
            </a:r>
            <a:r>
              <a:rPr lang="zh-CN" altLang="en-US" sz="2800" b="1" dirty="0" smtClean="0">
                <a:solidFill>
                  <a:srgbClr val="3333FF"/>
                </a:solidFill>
                <a:latin typeface="华文仿宋" pitchFamily="2" charset="-122"/>
                <a:ea typeface="华文仿宋" pitchFamily="2" charset="-122"/>
              </a:rPr>
              <a:t>走堂</a:t>
            </a:r>
            <a:r>
              <a:rPr lang="zh-CN" altLang="en-US" sz="2800" b="1" dirty="0">
                <a:solidFill>
                  <a:srgbClr val="3333FF"/>
                </a:solidFill>
                <a:latin typeface="华文仿宋" pitchFamily="2" charset="-122"/>
                <a:ea typeface="华文仿宋" pitchFamily="2" charset="-122"/>
              </a:rPr>
              <a:t>头常贵。</a:t>
            </a:r>
            <a:endParaRPr lang="zh-CN" altLang="en-US" sz="2800" b="1" dirty="0">
              <a:latin typeface="宋体"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77835">
                                            <p:txEl>
                                              <p:pRg st="0" end="0"/>
                                            </p:txEl>
                                          </p:spTgt>
                                        </p:tgtEl>
                                        <p:attrNameLst>
                                          <p:attrName>style.visibility</p:attrName>
                                        </p:attrNameLst>
                                      </p:cBhvr>
                                      <p:to>
                                        <p:strVal val="visible"/>
                                      </p:to>
                                    </p:set>
                                    <p:anim calcmode="lin" valueType="num">
                                      <p:cBhvr additive="base">
                                        <p:cTn id="7" dur="500" fill="hold"/>
                                        <p:tgtEl>
                                          <p:spTgt spid="778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3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77835">
                                            <p:txEl>
                                              <p:pRg st="1" end="1"/>
                                            </p:txEl>
                                          </p:spTgt>
                                        </p:tgtEl>
                                        <p:attrNameLst>
                                          <p:attrName>style.visibility</p:attrName>
                                        </p:attrNameLst>
                                      </p:cBhvr>
                                      <p:to>
                                        <p:strVal val="visible"/>
                                      </p:to>
                                    </p:set>
                                    <p:anim calcmode="lin" valueType="num">
                                      <p:cBhvr additive="base">
                                        <p:cTn id="13" dur="500" fill="hold"/>
                                        <p:tgtEl>
                                          <p:spTgt spid="778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3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77835">
                                            <p:txEl>
                                              <p:charRg st="61" end="89"/>
                                            </p:txEl>
                                          </p:spTgt>
                                        </p:tgtEl>
                                        <p:attrNameLst>
                                          <p:attrName>style.visibility</p:attrName>
                                        </p:attrNameLst>
                                      </p:cBhvr>
                                      <p:to>
                                        <p:strVal val="visible"/>
                                      </p:to>
                                    </p:set>
                                    <p:anim calcmode="lin" valueType="num">
                                      <p:cBhvr additive="base">
                                        <p:cTn id="19" dur="500" fill="hold"/>
                                        <p:tgtEl>
                                          <p:spTgt spid="77835">
                                            <p:txEl>
                                              <p:charRg st="61" end="8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835">
                                            <p:txEl>
                                              <p:charRg st="61" end="89"/>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nodeType="clickEffect">
                                  <p:stCondLst>
                                    <p:cond delay="0"/>
                                  </p:stCondLst>
                                  <p:childTnLst>
                                    <p:set>
                                      <p:cBhvr>
                                        <p:cTn id="24" dur="1" fill="hold">
                                          <p:stCondLst>
                                            <p:cond delay="0"/>
                                          </p:stCondLst>
                                        </p:cTn>
                                        <p:tgtEl>
                                          <p:spTgt spid="77835">
                                            <p:txEl>
                                              <p:charRg st="89" end="152"/>
                                            </p:txEl>
                                          </p:spTgt>
                                        </p:tgtEl>
                                        <p:attrNameLst>
                                          <p:attrName>style.visibility</p:attrName>
                                        </p:attrNameLst>
                                      </p:cBhvr>
                                      <p:to>
                                        <p:strVal val="visible"/>
                                      </p:to>
                                    </p:set>
                                    <p:anim calcmode="lin" valueType="num">
                                      <p:cBhvr additive="base">
                                        <p:cTn id="25" dur="500" fill="hold"/>
                                        <p:tgtEl>
                                          <p:spTgt spid="77835">
                                            <p:txEl>
                                              <p:charRg st="89" end="15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835">
                                            <p:txEl>
                                              <p:charRg st="89" end="152"/>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nodeType="clickEffect">
                                  <p:stCondLst>
                                    <p:cond delay="0"/>
                                  </p:stCondLst>
                                  <p:childTnLst>
                                    <p:set>
                                      <p:cBhvr>
                                        <p:cTn id="30" dur="1" fill="hold">
                                          <p:stCondLst>
                                            <p:cond delay="0"/>
                                          </p:stCondLst>
                                        </p:cTn>
                                        <p:tgtEl>
                                          <p:spTgt spid="77835">
                                            <p:txEl>
                                              <p:charRg st="152" end="152"/>
                                            </p:txEl>
                                          </p:spTgt>
                                        </p:tgtEl>
                                        <p:attrNameLst>
                                          <p:attrName>style.visibility</p:attrName>
                                        </p:attrNameLst>
                                      </p:cBhvr>
                                      <p:to>
                                        <p:strVal val="visible"/>
                                      </p:to>
                                    </p:set>
                                    <p:anim calcmode="lin" valueType="num">
                                      <p:cBhvr additive="base">
                                        <p:cTn id="31" dur="500" fill="hold"/>
                                        <p:tgtEl>
                                          <p:spTgt spid="77835">
                                            <p:txEl>
                                              <p:charRg st="152" end="15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7835">
                                            <p:txEl>
                                              <p:charRg st="152" end="15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21431" y="98425"/>
            <a:ext cx="1608535" cy="960438"/>
            <a:chOff x="18" y="62"/>
            <a:chExt cx="1351" cy="605"/>
          </a:xfrm>
        </p:grpSpPr>
        <p:sp>
          <p:nvSpPr>
            <p:cNvPr id="29698" name="Oval 11"/>
            <p:cNvSpPr>
              <a:spLocks noChangeArrowheads="1"/>
            </p:cNvSpPr>
            <p:nvPr/>
          </p:nvSpPr>
          <p:spPr bwMode="auto">
            <a:xfrm>
              <a:off x="18" y="62"/>
              <a:ext cx="1084" cy="605"/>
            </a:xfrm>
            <a:prstGeom prst="ellipse">
              <a:avLst/>
            </a:prstGeom>
            <a:solidFill>
              <a:schemeClr val="accent1"/>
            </a:solidFill>
            <a:ln w="9525">
              <a:solidFill>
                <a:schemeClr val="tx1"/>
              </a:solidFill>
              <a:round/>
              <a:headEnd/>
              <a:tailEnd/>
            </a:ln>
          </p:spPr>
          <p:txBody>
            <a:bodyPr wrap="none" anchor="ctr"/>
            <a:lstStyle/>
            <a:p>
              <a:endParaRPr lang="zh-CN" altLang="en-US" sz="1200"/>
            </a:p>
          </p:txBody>
        </p:sp>
        <p:sp>
          <p:nvSpPr>
            <p:cNvPr id="29699" name="Text Box 12"/>
            <p:cNvSpPr txBox="1">
              <a:spLocks noChangeArrowheads="1"/>
            </p:cNvSpPr>
            <p:nvPr/>
          </p:nvSpPr>
          <p:spPr bwMode="auto">
            <a:xfrm>
              <a:off x="18" y="195"/>
              <a:ext cx="1351"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a:ea typeface="黑体" pitchFamily="49" charset="-122"/>
                </a:rPr>
                <a:t>文章结构</a:t>
              </a:r>
            </a:p>
          </p:txBody>
        </p:sp>
      </p:grpSp>
      <p:sp>
        <p:nvSpPr>
          <p:cNvPr id="29700" name="椭圆 80910"/>
          <p:cNvSpPr>
            <a:spLocks noChangeArrowheads="1"/>
          </p:cNvSpPr>
          <p:nvPr/>
        </p:nvSpPr>
        <p:spPr bwMode="auto">
          <a:xfrm>
            <a:off x="3644504" y="2695574"/>
            <a:ext cx="2196703" cy="2444691"/>
          </a:xfrm>
          <a:prstGeom prst="ellipse">
            <a:avLst/>
          </a:prstGeom>
          <a:solidFill>
            <a:srgbClr val="CCFFCC"/>
          </a:solidFill>
          <a:ln w="9525">
            <a:solidFill>
              <a:schemeClr val="tx1"/>
            </a:solidFill>
            <a:round/>
            <a:headEnd/>
            <a:tailEnd/>
          </a:ln>
        </p:spPr>
        <p:txBody>
          <a:bodyPr/>
          <a:lstStyle/>
          <a:p>
            <a:endParaRPr lang="zh-CN" altLang="en-US" sz="1200"/>
          </a:p>
        </p:txBody>
      </p:sp>
      <p:sp>
        <p:nvSpPr>
          <p:cNvPr id="29701" name="矩形 80911"/>
          <p:cNvSpPr>
            <a:spLocks noChangeArrowheads="1"/>
          </p:cNvSpPr>
          <p:nvPr/>
        </p:nvSpPr>
        <p:spPr bwMode="auto">
          <a:xfrm>
            <a:off x="1226344" y="1552575"/>
            <a:ext cx="2031206" cy="1816100"/>
          </a:xfrm>
          <a:prstGeom prst="rect">
            <a:avLst/>
          </a:prstGeom>
          <a:solidFill>
            <a:srgbClr val="CC99FF"/>
          </a:solidFill>
          <a:ln w="9525">
            <a:solidFill>
              <a:schemeClr val="tx1"/>
            </a:solidFill>
            <a:miter lim="800000"/>
            <a:headEnd/>
            <a:tailEnd/>
          </a:ln>
        </p:spPr>
        <p:txBody>
          <a:bodyPr/>
          <a:lstStyle/>
          <a:p>
            <a:endParaRPr lang="zh-CN" altLang="en-US" sz="1200"/>
          </a:p>
        </p:txBody>
      </p:sp>
      <p:sp>
        <p:nvSpPr>
          <p:cNvPr id="29702" name="矩形 80912"/>
          <p:cNvSpPr>
            <a:spLocks noChangeArrowheads="1"/>
          </p:cNvSpPr>
          <p:nvPr/>
        </p:nvSpPr>
        <p:spPr bwMode="auto">
          <a:xfrm>
            <a:off x="1226344" y="3938588"/>
            <a:ext cx="2031206" cy="1746250"/>
          </a:xfrm>
          <a:prstGeom prst="rect">
            <a:avLst/>
          </a:prstGeom>
          <a:solidFill>
            <a:srgbClr val="CC99FF"/>
          </a:solidFill>
          <a:ln w="9525">
            <a:solidFill>
              <a:schemeClr val="tx1"/>
            </a:solidFill>
            <a:miter lim="800000"/>
            <a:headEnd/>
            <a:tailEnd/>
          </a:ln>
        </p:spPr>
        <p:txBody>
          <a:bodyPr/>
          <a:lstStyle/>
          <a:p>
            <a:endParaRPr lang="zh-CN" altLang="en-US" sz="1200"/>
          </a:p>
        </p:txBody>
      </p:sp>
      <p:sp>
        <p:nvSpPr>
          <p:cNvPr id="29703" name="矩形 80913"/>
          <p:cNvSpPr>
            <a:spLocks noChangeArrowheads="1"/>
          </p:cNvSpPr>
          <p:nvPr/>
        </p:nvSpPr>
        <p:spPr bwMode="auto">
          <a:xfrm>
            <a:off x="3736182" y="98426"/>
            <a:ext cx="2031206" cy="1598613"/>
          </a:xfrm>
          <a:prstGeom prst="rect">
            <a:avLst/>
          </a:prstGeom>
          <a:solidFill>
            <a:srgbClr val="CC99FF"/>
          </a:solidFill>
          <a:ln w="9525">
            <a:solidFill>
              <a:schemeClr val="tx1"/>
            </a:solidFill>
            <a:miter lim="800000"/>
            <a:headEnd/>
            <a:tailEnd/>
          </a:ln>
        </p:spPr>
        <p:txBody>
          <a:bodyPr/>
          <a:lstStyle/>
          <a:p>
            <a:endParaRPr lang="zh-CN" altLang="en-US" sz="1200"/>
          </a:p>
        </p:txBody>
      </p:sp>
      <p:sp>
        <p:nvSpPr>
          <p:cNvPr id="29704" name="矩形 80914"/>
          <p:cNvSpPr>
            <a:spLocks noChangeArrowheads="1"/>
          </p:cNvSpPr>
          <p:nvPr/>
        </p:nvSpPr>
        <p:spPr bwMode="auto">
          <a:xfrm>
            <a:off x="6062663" y="1552575"/>
            <a:ext cx="2031206" cy="1816100"/>
          </a:xfrm>
          <a:prstGeom prst="rect">
            <a:avLst/>
          </a:prstGeom>
          <a:solidFill>
            <a:srgbClr val="CC99FF"/>
          </a:solidFill>
          <a:ln w="9525">
            <a:solidFill>
              <a:schemeClr val="tx1"/>
            </a:solidFill>
            <a:miter lim="800000"/>
            <a:headEnd/>
            <a:tailEnd/>
          </a:ln>
        </p:spPr>
        <p:txBody>
          <a:bodyPr wrap="none" anchor="ctr"/>
          <a:lstStyle/>
          <a:p>
            <a:pPr algn="ctr"/>
            <a:endParaRPr lang="zh-CN" altLang="en-US" b="1">
              <a:solidFill>
                <a:srgbClr val="3333FF"/>
              </a:solidFill>
            </a:endParaRPr>
          </a:p>
        </p:txBody>
      </p:sp>
      <p:sp>
        <p:nvSpPr>
          <p:cNvPr id="29705" name="矩形 80915"/>
          <p:cNvSpPr>
            <a:spLocks noChangeArrowheads="1"/>
          </p:cNvSpPr>
          <p:nvPr/>
        </p:nvSpPr>
        <p:spPr bwMode="auto">
          <a:xfrm>
            <a:off x="6062663" y="3938588"/>
            <a:ext cx="2031206" cy="1714500"/>
          </a:xfrm>
          <a:prstGeom prst="rect">
            <a:avLst/>
          </a:prstGeom>
          <a:solidFill>
            <a:srgbClr val="CC99FF"/>
          </a:solidFill>
          <a:ln w="9525">
            <a:solidFill>
              <a:schemeClr val="tx1"/>
            </a:solidFill>
            <a:miter lim="800000"/>
            <a:headEnd/>
            <a:tailEnd/>
          </a:ln>
        </p:spPr>
        <p:txBody>
          <a:bodyPr/>
          <a:lstStyle/>
          <a:p>
            <a:endParaRPr lang="zh-CN" altLang="en-US" sz="1200"/>
          </a:p>
        </p:txBody>
      </p:sp>
      <p:sp>
        <p:nvSpPr>
          <p:cNvPr id="29706" name="直接连接符 80916"/>
          <p:cNvSpPr>
            <a:spLocks noChangeShapeType="1"/>
          </p:cNvSpPr>
          <p:nvPr/>
        </p:nvSpPr>
        <p:spPr bwMode="auto">
          <a:xfrm>
            <a:off x="3257550" y="2482851"/>
            <a:ext cx="548879" cy="595313"/>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
        <p:nvSpPr>
          <p:cNvPr id="29707" name="直接连接符 80917"/>
          <p:cNvSpPr>
            <a:spLocks noChangeShapeType="1"/>
          </p:cNvSpPr>
          <p:nvPr/>
        </p:nvSpPr>
        <p:spPr bwMode="auto">
          <a:xfrm>
            <a:off x="4751785" y="1697038"/>
            <a:ext cx="0" cy="785812"/>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
        <p:nvSpPr>
          <p:cNvPr id="29708" name="直接连接符 80918"/>
          <p:cNvSpPr>
            <a:spLocks noChangeShapeType="1"/>
          </p:cNvSpPr>
          <p:nvPr/>
        </p:nvSpPr>
        <p:spPr bwMode="auto">
          <a:xfrm flipH="1">
            <a:off x="5542360" y="2462214"/>
            <a:ext cx="520303" cy="473075"/>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
        <p:nvSpPr>
          <p:cNvPr id="29709" name="直接连接符 80919"/>
          <p:cNvSpPr>
            <a:spLocks noChangeShapeType="1"/>
          </p:cNvSpPr>
          <p:nvPr/>
        </p:nvSpPr>
        <p:spPr bwMode="auto">
          <a:xfrm flipV="1">
            <a:off x="3257550" y="4365626"/>
            <a:ext cx="548879" cy="473075"/>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
        <p:nvSpPr>
          <p:cNvPr id="29710" name="直接连接符 80920"/>
          <p:cNvSpPr>
            <a:spLocks noChangeShapeType="1"/>
          </p:cNvSpPr>
          <p:nvPr/>
        </p:nvSpPr>
        <p:spPr bwMode="auto">
          <a:xfrm flipH="1" flipV="1">
            <a:off x="5595937" y="4445000"/>
            <a:ext cx="490538" cy="393700"/>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
        <p:nvSpPr>
          <p:cNvPr id="29711" name="矩形 80921"/>
          <p:cNvSpPr>
            <a:spLocks noChangeArrowheads="1"/>
          </p:cNvSpPr>
          <p:nvPr/>
        </p:nvSpPr>
        <p:spPr bwMode="auto">
          <a:xfrm>
            <a:off x="1226344" y="4151314"/>
            <a:ext cx="203120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b="1" dirty="0" smtClean="0">
                <a:solidFill>
                  <a:srgbClr val="3333FF"/>
                </a:solidFill>
              </a:rPr>
              <a:t>1</a:t>
            </a:r>
            <a:r>
              <a:rPr lang="zh-CN" altLang="en-US" b="1" dirty="0" smtClean="0">
                <a:solidFill>
                  <a:srgbClr val="3333FF"/>
                </a:solidFill>
              </a:rPr>
              <a:t>、唐茂昌</a:t>
            </a:r>
            <a:r>
              <a:rPr lang="zh-CN" altLang="en-US" b="1" dirty="0">
                <a:solidFill>
                  <a:srgbClr val="3333FF"/>
                </a:solidFill>
              </a:rPr>
              <a:t>强行要钱，王子西勉强应对</a:t>
            </a:r>
          </a:p>
        </p:txBody>
      </p:sp>
      <p:sp>
        <p:nvSpPr>
          <p:cNvPr id="29712" name="矩形 80922"/>
          <p:cNvSpPr>
            <a:spLocks noChangeArrowheads="1"/>
          </p:cNvSpPr>
          <p:nvPr/>
        </p:nvSpPr>
        <p:spPr bwMode="auto">
          <a:xfrm>
            <a:off x="1226344" y="1582739"/>
            <a:ext cx="2070497"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b="1" dirty="0" smtClean="0">
                <a:solidFill>
                  <a:srgbClr val="3333FF"/>
                </a:solidFill>
              </a:rPr>
              <a:t>2</a:t>
            </a:r>
            <a:r>
              <a:rPr lang="zh-CN" altLang="en-US" b="1" dirty="0" smtClean="0">
                <a:solidFill>
                  <a:srgbClr val="3333FF"/>
                </a:solidFill>
              </a:rPr>
              <a:t>、克</a:t>
            </a:r>
            <a:r>
              <a:rPr lang="zh-CN" altLang="en-US" b="1" dirty="0">
                <a:solidFill>
                  <a:srgbClr val="3333FF"/>
                </a:solidFill>
              </a:rPr>
              <a:t>五以罗大头藏烟土为要挟骗吃喝，遭卢孟实赶出</a:t>
            </a:r>
          </a:p>
        </p:txBody>
      </p:sp>
      <p:sp>
        <p:nvSpPr>
          <p:cNvPr id="29713" name="矩形 80923"/>
          <p:cNvSpPr>
            <a:spLocks noChangeArrowheads="1"/>
          </p:cNvSpPr>
          <p:nvPr/>
        </p:nvSpPr>
        <p:spPr bwMode="auto">
          <a:xfrm>
            <a:off x="3736182" y="179388"/>
            <a:ext cx="203120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b="1" dirty="0" smtClean="0">
                <a:solidFill>
                  <a:srgbClr val="3333FF"/>
                </a:solidFill>
              </a:rPr>
              <a:t>3</a:t>
            </a:r>
            <a:r>
              <a:rPr lang="zh-CN" altLang="en-US" b="1" dirty="0" smtClean="0">
                <a:solidFill>
                  <a:srgbClr val="3333FF"/>
                </a:solidFill>
              </a:rPr>
              <a:t>、卢孟实</a:t>
            </a:r>
            <a:r>
              <a:rPr lang="zh-CN" altLang="en-US" b="1" dirty="0">
                <a:solidFill>
                  <a:srgbClr val="3333FF"/>
                </a:solidFill>
              </a:rPr>
              <a:t>处罚不成器的小伙计，厚赏成顺</a:t>
            </a:r>
          </a:p>
        </p:txBody>
      </p:sp>
      <p:sp>
        <p:nvSpPr>
          <p:cNvPr id="29714" name="矩形 80924"/>
          <p:cNvSpPr>
            <a:spLocks noChangeArrowheads="1"/>
          </p:cNvSpPr>
          <p:nvPr/>
        </p:nvSpPr>
        <p:spPr bwMode="auto">
          <a:xfrm>
            <a:off x="6062663" y="1582738"/>
            <a:ext cx="2031206"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b="1" dirty="0" smtClean="0">
                <a:solidFill>
                  <a:srgbClr val="3333FF"/>
                </a:solidFill>
              </a:rPr>
              <a:t>4</a:t>
            </a:r>
            <a:r>
              <a:rPr lang="zh-CN" altLang="en-US" b="1" dirty="0" smtClean="0">
                <a:solidFill>
                  <a:srgbClr val="3333FF"/>
                </a:solidFill>
              </a:rPr>
              <a:t>、罗</a:t>
            </a:r>
            <a:r>
              <a:rPr lang="zh-CN" altLang="en-US" b="1" dirty="0">
                <a:solidFill>
                  <a:srgbClr val="3333FF"/>
                </a:solidFill>
              </a:rPr>
              <a:t>大头凭技艺恃才自傲，侮辱</a:t>
            </a:r>
            <a:r>
              <a:rPr lang="zh-CN" altLang="en-US" b="1" dirty="0" smtClean="0">
                <a:solidFill>
                  <a:srgbClr val="3333FF"/>
                </a:solidFill>
              </a:rPr>
              <a:t>卢孟实，并</a:t>
            </a:r>
            <a:r>
              <a:rPr lang="zh-CN" altLang="en-US" b="1" dirty="0">
                <a:solidFill>
                  <a:srgbClr val="3333FF"/>
                </a:solidFill>
              </a:rPr>
              <a:t>撂挑子离开</a:t>
            </a:r>
          </a:p>
        </p:txBody>
      </p:sp>
      <p:sp>
        <p:nvSpPr>
          <p:cNvPr id="29715" name="矩形 80925"/>
          <p:cNvSpPr>
            <a:spLocks noChangeArrowheads="1"/>
          </p:cNvSpPr>
          <p:nvPr/>
        </p:nvSpPr>
        <p:spPr bwMode="auto">
          <a:xfrm>
            <a:off x="6086475" y="3971925"/>
            <a:ext cx="2007394"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b="1" dirty="0" smtClean="0">
                <a:solidFill>
                  <a:srgbClr val="3333FF"/>
                </a:solidFill>
              </a:rPr>
              <a:t>5</a:t>
            </a:r>
            <a:r>
              <a:rPr lang="zh-CN" altLang="en-US" b="1" dirty="0" smtClean="0">
                <a:solidFill>
                  <a:srgbClr val="3333FF"/>
                </a:solidFill>
              </a:rPr>
              <a:t>、唐茂盛</a:t>
            </a:r>
            <a:r>
              <a:rPr lang="zh-CN" altLang="en-US" b="1" dirty="0">
                <a:solidFill>
                  <a:srgbClr val="3333FF"/>
                </a:solidFill>
              </a:rPr>
              <a:t>借机要钱，挖走堂头常贵</a:t>
            </a:r>
          </a:p>
        </p:txBody>
      </p:sp>
      <p:sp>
        <p:nvSpPr>
          <p:cNvPr id="80928" name="矩形 80927"/>
          <p:cNvSpPr/>
          <p:nvPr/>
        </p:nvSpPr>
        <p:spPr>
          <a:xfrm>
            <a:off x="3736182" y="3078163"/>
            <a:ext cx="2007394" cy="2062103"/>
          </a:xfrm>
          <a:prstGeom prst="rect">
            <a:avLst/>
          </a:prstGeom>
          <a:noFill/>
          <a:ln w="9525">
            <a:noFill/>
          </a:ln>
        </p:spPr>
        <p:txBody>
          <a:bodyPr>
            <a:spAutoFit/>
          </a:bodyPr>
          <a:lstStyle/>
          <a:p>
            <a:pPr algn="ctr"/>
            <a:r>
              <a:rPr lang="zh-CN" altLang="en-US" sz="3200" b="1" noProof="1">
                <a:solidFill>
                  <a:srgbClr val="3333FF"/>
                </a:solidFill>
                <a:effectLst>
                  <a:outerShdw blurRad="38100" dist="38100" dir="2700000">
                    <a:srgbClr val="000000"/>
                  </a:outerShdw>
                </a:effectLst>
                <a:ea typeface="仿宋" panose="02010609060101010101" pitchFamily="49" charset="-122"/>
              </a:rPr>
              <a:t>福聚德  即将</a:t>
            </a:r>
            <a:r>
              <a:rPr lang="zh-CN" altLang="en-US" sz="3200" b="1" noProof="1" smtClean="0">
                <a:solidFill>
                  <a:srgbClr val="3333FF"/>
                </a:solidFill>
                <a:effectLst>
                  <a:outerShdw blurRad="38100" dist="38100" dir="2700000">
                    <a:srgbClr val="000000"/>
                  </a:outerShdw>
                </a:effectLst>
                <a:ea typeface="仿宋" panose="02010609060101010101" pitchFamily="49" charset="-122"/>
              </a:rPr>
              <a:t>衰落（由盛转衰）</a:t>
            </a:r>
            <a:endParaRPr lang="zh-CN" altLang="en-US" sz="3200" b="1" noProof="1">
              <a:solidFill>
                <a:srgbClr val="3333FF"/>
              </a:solidFill>
              <a:effectLst>
                <a:outerShdw blurRad="38100" dist="38100" dir="2700000">
                  <a:srgbClr val="000000"/>
                </a:outerShdw>
              </a:effectLst>
              <a:ea typeface="仿宋" panose="02010609060101010101" pitchFamily="49" charset="-122"/>
            </a:endParaRPr>
          </a:p>
        </p:txBody>
      </p:sp>
      <p:sp>
        <p:nvSpPr>
          <p:cNvPr id="29717" name="Text Box 5"/>
          <p:cNvSpPr txBox="1">
            <a:spLocks noChangeArrowheads="1"/>
          </p:cNvSpPr>
          <p:nvPr/>
        </p:nvSpPr>
        <p:spPr bwMode="auto">
          <a:xfrm>
            <a:off x="3065860" y="5653089"/>
            <a:ext cx="366593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23C00"/>
                </a:solidFill>
                <a:latin typeface="宋体" pitchFamily="2" charset="-122"/>
              </a:rPr>
              <a:t>一个人干，八个人拆</a:t>
            </a:r>
          </a:p>
        </p:txBody>
      </p:sp>
      <p:sp>
        <p:nvSpPr>
          <p:cNvPr id="29718" name="直接连接符 80929"/>
          <p:cNvSpPr>
            <a:spLocks noChangeShapeType="1"/>
          </p:cNvSpPr>
          <p:nvPr/>
        </p:nvSpPr>
        <p:spPr bwMode="auto">
          <a:xfrm flipV="1">
            <a:off x="4770835" y="5106989"/>
            <a:ext cx="0" cy="820737"/>
          </a:xfrm>
          <a:prstGeom prst="line">
            <a:avLst/>
          </a:prstGeom>
          <a:noFill/>
          <a:ln w="762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sz="1200"/>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p:cNvSpPr>
          <p:nvPr/>
        </p:nvSpPr>
        <p:spPr>
          <a:xfrm>
            <a:off x="596900" y="874608"/>
            <a:ext cx="6572250" cy="1109133"/>
          </a:xfrm>
          <a:prstGeom prst="rect">
            <a:avLst/>
          </a:prstGeom>
          <a:noFill/>
          <a:ln w="9525">
            <a:noFill/>
          </a:ln>
        </p:spPr>
        <p:txBody>
          <a:bodyPr/>
          <a:lstStyle/>
          <a:p>
            <a:pPr eaLnBrk="1" hangingPunct="1">
              <a:lnSpc>
                <a:spcPts val="4000"/>
              </a:lnSpc>
              <a:spcBef>
                <a:spcPts val="1000"/>
              </a:spcBef>
              <a:buFont typeface="Arial" panose="020B0604020202020204" pitchFamily="34" charset="0"/>
              <a:buNone/>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1.</a:t>
            </a:r>
            <a:r>
              <a:rPr lang="zh-CN" altLang="zh-CN" sz="2000" b="1" dirty="0">
                <a:latin typeface="微软雅黑" panose="020B0503020204020204" pitchFamily="34" charset="-122"/>
                <a:ea typeface="微软雅黑" panose="020B0503020204020204" pitchFamily="34" charset="-122"/>
                <a:cs typeface="微软雅黑" panose="020B0503020204020204" pitchFamily="34" charset="-122"/>
              </a:rPr>
              <a:t>给本文划分层次，并说说每个部分的大意。</a:t>
            </a:r>
          </a:p>
        </p:txBody>
      </p:sp>
      <p:sp>
        <p:nvSpPr>
          <p:cNvPr id="5" name="文本框 4"/>
          <p:cNvSpPr txBox="1"/>
          <p:nvPr/>
        </p:nvSpPr>
        <p:spPr>
          <a:xfrm>
            <a:off x="719464" y="1708156"/>
            <a:ext cx="7705725" cy="2862322"/>
          </a:xfrm>
          <a:prstGeom prst="rect">
            <a:avLst/>
          </a:prstGeom>
          <a:solidFill>
            <a:schemeClr val="accent1">
              <a:lumMod val="20000"/>
              <a:lumOff val="80000"/>
            </a:schemeClr>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第一部分</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（从开头到</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我今天得赶致美斋头炉萝卜丝饼</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交代了福聚德的开业的兴隆景象以及掌柜的身世背景和当时的</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社会</a:t>
            </a:r>
            <a:r>
              <a:rPr lang="zh-CN" altLang="en-US"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环境</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104-105</a:t>
            </a:r>
            <a:endParaRPr lang="zh-CN" altLang="zh-CN" sz="20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150000"/>
              </a:lnSpc>
              <a:spcBef>
                <a:spcPct val="0"/>
              </a:spcBef>
              <a:buNone/>
            </a:pP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第二部分</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（从“唐茂昌带福子气冲冲地上”到</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掌柜的是你祖宗?跪下</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写卢孟实出场前，唐茂昌与王子西、罗大头与克五、罗大头与成顺的矛盾冲突，暗示着</a:t>
            </a:r>
            <a:r>
              <a:rPr lang="zh-CN" altLang="zh-CN" sz="20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社会</a:t>
            </a:r>
            <a:r>
              <a:rPr lang="zh-CN" altLang="en-US" sz="20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环境</a:t>
            </a:r>
            <a:r>
              <a:rPr lang="zh-CN" altLang="zh-CN" sz="20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的复杂。</a:t>
            </a:r>
            <a:r>
              <a:rPr lang="en-US" altLang="zh-CN" sz="20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105-107</a:t>
            </a:r>
            <a:endParaRPr lang="zh-CN"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FF9306"/>
                </a:solidFill>
                <a:effectLst/>
                <a:uLnTx/>
                <a:uFillTx/>
                <a:latin typeface="微软雅黑" panose="020B0503020204020204" pitchFamily="34" charset="-122"/>
                <a:ea typeface="微软雅黑" panose="020B0503020204020204" pitchFamily="34" charset="-122"/>
                <a:cs typeface="+mj-cs"/>
              </a:rPr>
              <a:t>整体感知</a:t>
            </a:r>
            <a:endPar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66" end="153"/>
                                            </p:txEl>
                                          </p:spTgt>
                                        </p:tgtEl>
                                        <p:attrNameLst>
                                          <p:attrName>style.visibility</p:attrName>
                                        </p:attrNameLst>
                                      </p:cBhvr>
                                      <p:to>
                                        <p:strVal val="visible"/>
                                      </p:to>
                                    </p:set>
                                    <p:animEffect transition="in" filter="blinds(horizontal)">
                                      <p:cBhvr>
                                        <p:cTn id="12" dur="500"/>
                                        <p:tgtEl>
                                          <p:spTgt spid="5">
                                            <p:txEl>
                                              <p:charRg st="66"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FF9306"/>
                </a:solidFill>
                <a:effectLst/>
                <a:uLnTx/>
                <a:uFillTx/>
                <a:latin typeface="微软雅黑" panose="020B0503020204020204" pitchFamily="34" charset="-122"/>
                <a:ea typeface="微软雅黑" panose="020B0503020204020204" pitchFamily="34" charset="-122"/>
                <a:cs typeface="+mj-cs"/>
              </a:rPr>
              <a:t>整体感知</a:t>
            </a:r>
            <a:endPar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endParaRPr>
          </a:p>
        </p:txBody>
      </p:sp>
      <p:sp>
        <p:nvSpPr>
          <p:cNvPr id="5" name="文本框 4"/>
          <p:cNvSpPr txBox="1"/>
          <p:nvPr/>
        </p:nvSpPr>
        <p:spPr>
          <a:xfrm>
            <a:off x="847726" y="1200158"/>
            <a:ext cx="7656513" cy="3170099"/>
          </a:xfrm>
          <a:prstGeom prst="rect">
            <a:avLst/>
          </a:prstGeom>
          <a:solidFill>
            <a:schemeClr val="accent1">
              <a:lumMod val="20000"/>
              <a:lumOff val="80000"/>
            </a:schemeClr>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4000"/>
              </a:lnSpc>
              <a:spcBef>
                <a:spcPct val="0"/>
              </a:spcBef>
              <a:buNone/>
            </a:pP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第三部分</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一个衣着整齐的小伙计快步跑上</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到</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玉雏儿扶卢下</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卢孟实出场后，先后经历了卢孟实与小伙计、卢孟实与罗大头、卢孟实与唐茂盛的矛盾冲突</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交代了</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福</a:t>
            </a:r>
            <a:r>
              <a:rPr lang="zh-CN" altLang="zh-CN" sz="20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聚德</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开业</a:t>
            </a:r>
            <a:r>
              <a:rPr lang="zh-CN" altLang="en-US"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的</a:t>
            </a:r>
            <a:r>
              <a:rPr lang="zh-CN" altLang="zh-CN" sz="20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诸多</a:t>
            </a:r>
            <a:r>
              <a:rPr lang="zh-CN" altLang="zh-CN" sz="20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不利因素，暗示着福聚德由盛而衰的过程。</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107-111</a:t>
            </a:r>
            <a:endPar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ts val="4000"/>
              </a:lnSpc>
              <a:spcBef>
                <a:spcPct val="0"/>
              </a:spcBef>
              <a:buNone/>
            </a:pP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第四部分</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（从“唉，不知道打哪就给你横插一杠子”到结尾）：尾声。</a:t>
            </a:r>
            <a:r>
              <a:rPr lang="zh-CN" altLang="zh-CN" sz="20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揭示福聚德由盛转衰的根源</a:t>
            </a:r>
            <a:r>
              <a:rPr lang="zh-CN" altLang="zh-CN" sz="20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111</a:t>
            </a:r>
            <a:endParaRPr lang="zh-CN" altLang="zh-CN" sz="20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119" end="163"/>
                                            </p:txEl>
                                          </p:spTgt>
                                        </p:tgtEl>
                                        <p:attrNameLst>
                                          <p:attrName>style.visibility</p:attrName>
                                        </p:attrNameLst>
                                      </p:cBhvr>
                                      <p:to>
                                        <p:strVal val="visible"/>
                                      </p:to>
                                    </p:set>
                                    <p:animEffect transition="in" filter="blinds(horizontal)">
                                      <p:cBhvr>
                                        <p:cTn id="12" dur="500"/>
                                        <p:tgtEl>
                                          <p:spTgt spid="5">
                                            <p:txEl>
                                              <p:charRg st="119" end="1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内容占位符 2"/>
          <p:cNvSpPr>
            <a:spLocks noGrp="1"/>
          </p:cNvSpPr>
          <p:nvPr>
            <p:ph/>
          </p:nvPr>
        </p:nvSpPr>
        <p:spPr>
          <a:xfrm>
            <a:off x="1273810" y="1008386"/>
            <a:ext cx="6322060" cy="1367367"/>
          </a:xfrm>
          <a:prstGeom prst="rect">
            <a:avLst/>
          </a:prstGeom>
          <a:noFill/>
          <a:ln w="9525">
            <a:noFill/>
          </a:ln>
        </p:spPr>
        <p:txBody>
          <a:bodyPr lIns="51435" tIns="25717" rIns="51435" bIns="25717">
            <a:noAutofit/>
          </a:bodyPr>
          <a:lstStyle/>
          <a:p>
            <a:pPr marL="0" indent="0" algn="l" eaLnBrk="1" hangingPunct="1">
              <a:lnSpc>
                <a:spcPts val="4000"/>
              </a:lnSpc>
              <a:buNone/>
            </a:pPr>
            <a:r>
              <a:rPr lang="zh-CN" altLang="en-US" sz="2000" b="1" dirty="0" smtClean="0">
                <a:latin typeface="微软雅黑" panose="020B0503020204020204" pitchFamily="34" charset="-122"/>
                <a:cs typeface="微软雅黑" panose="020B0503020204020204" pitchFamily="34" charset="-122"/>
                <a:sym typeface="宋体" panose="02010600030101010101" pitchFamily="2" charset="-122"/>
              </a:rPr>
              <a:t>       在</a:t>
            </a:r>
            <a:r>
              <a:rPr lang="zh-CN" altLang="en-US" sz="2000" b="1" dirty="0">
                <a:latin typeface="微软雅黑" panose="020B0503020204020204" pitchFamily="34" charset="-122"/>
                <a:cs typeface="微软雅黑" panose="020B0503020204020204" pitchFamily="34" charset="-122"/>
                <a:sym typeface="宋体" panose="02010600030101010101" pitchFamily="2" charset="-122"/>
              </a:rPr>
              <a:t>这些诸多的矛盾冲突中，最主要的矛盾冲突应该是哪些？</a:t>
            </a:r>
          </a:p>
        </p:txBody>
      </p:sp>
      <p:sp>
        <p:nvSpPr>
          <p:cNvPr id="2" name="文本框 1"/>
          <p:cNvSpPr txBox="1"/>
          <p:nvPr/>
        </p:nvSpPr>
        <p:spPr>
          <a:xfrm>
            <a:off x="1388110" y="2465493"/>
            <a:ext cx="6015990" cy="2657138"/>
          </a:xfrm>
          <a:prstGeom prst="rect">
            <a:avLst/>
          </a:prstGeom>
          <a:solidFill>
            <a:schemeClr val="accent1">
              <a:lumMod val="20000"/>
              <a:lumOff val="80000"/>
            </a:schemeClr>
          </a:solidFill>
          <a:ln w="9525">
            <a:noFill/>
          </a:ln>
        </p:spPr>
        <p:txBody>
          <a:bodyPr wrap="square">
            <a:spAutoFit/>
          </a:bodyPr>
          <a:lstStyle/>
          <a:p>
            <a:pPr eaLnBrk="1" hangingPunct="1">
              <a:lnSpc>
                <a:spcPts val="4000"/>
              </a:lnSpc>
              <a:buFont typeface="Arial" panose="020B0604020202020204" pitchFamily="34" charset="0"/>
              <a:buNone/>
            </a:pPr>
            <a:r>
              <a:rPr lang="en-US" altLang="zh-CN" dirty="0">
                <a:solidFill>
                  <a:schemeClr val="tx1"/>
                </a:solidFill>
                <a:latin typeface="微软雅黑" panose="020B0503020204020204" pitchFamily="34" charset="-122"/>
                <a:ea typeface="微软雅黑" panose="020B0503020204020204" pitchFamily="34" charset="-122"/>
                <a:sym typeface="宋体" panose="02010600030101010101" pitchFamily="2" charset="-122"/>
              </a:rPr>
              <a:t>    </a:t>
            </a:r>
            <a:r>
              <a:rPr lang="en-US" altLang="zh-CN" dirty="0" smtClean="0">
                <a:solidFill>
                  <a:schemeClr val="tx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smtClean="0">
                <a:solidFill>
                  <a:schemeClr val="tx1"/>
                </a:solidFill>
                <a:latin typeface="微软雅黑" panose="020B0503020204020204" pitchFamily="34" charset="-122"/>
                <a:ea typeface="微软雅黑" panose="020B0503020204020204" pitchFamily="34" charset="-122"/>
                <a:sym typeface="宋体" panose="02010600030101010101" pitchFamily="2" charset="-122"/>
              </a:rPr>
              <a:t>在</a:t>
            </a:r>
            <a:r>
              <a:rPr lang="zh-CN" altLang="en-US" dirty="0">
                <a:solidFill>
                  <a:schemeClr val="tx1"/>
                </a:solidFill>
                <a:latin typeface="微软雅黑" panose="020B0503020204020204" pitchFamily="34" charset="-122"/>
                <a:ea typeface="微软雅黑" panose="020B0503020204020204" pitchFamily="34" charset="-122"/>
                <a:sym typeface="宋体" panose="02010600030101010101" pitchFamily="2" charset="-122"/>
              </a:rPr>
              <a:t>当时的社会背景下，</a:t>
            </a:r>
            <a:r>
              <a:rPr lang="zh-CN" altLang="en-US"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最主要的社会矛盾应该是剥削阶级与被剥削阶级之间的矛盾冲突</a:t>
            </a:r>
            <a:r>
              <a:rPr lang="zh-CN" altLang="en-US" dirty="0">
                <a:solidFill>
                  <a:schemeClr val="tx1"/>
                </a:solidFill>
                <a:latin typeface="微软雅黑" panose="020B0503020204020204" pitchFamily="34" charset="-122"/>
                <a:ea typeface="微软雅黑" panose="020B0503020204020204" pitchFamily="34" charset="-122"/>
                <a:sym typeface="宋体" panose="02010600030101010101" pitchFamily="2" charset="-122"/>
              </a:rPr>
              <a:t>，就节选部分而言，就是以唐家二少东家为代表的剥削阶级以及</a:t>
            </a:r>
            <a:r>
              <a:rPr lang="zh-CN" altLang="en-US" dirty="0">
                <a:solidFill>
                  <a:srgbClr val="F23C00"/>
                </a:solidFill>
                <a:latin typeface="微软雅黑" panose="020B0503020204020204" pitchFamily="34" charset="-122"/>
                <a:ea typeface="微软雅黑" panose="020B0503020204020204" pitchFamily="34" charset="-122"/>
                <a:sym typeface="宋体" panose="02010600030101010101" pitchFamily="2" charset="-122"/>
              </a:rPr>
              <a:t>克五</a:t>
            </a:r>
            <a:r>
              <a:rPr lang="zh-CN" altLang="en-US" dirty="0">
                <a:solidFill>
                  <a:schemeClr val="tx1"/>
                </a:solidFill>
                <a:latin typeface="微软雅黑" panose="020B0503020204020204" pitchFamily="34" charset="-122"/>
                <a:ea typeface="微软雅黑" panose="020B0503020204020204" pitchFamily="34" charset="-122"/>
                <a:sym typeface="宋体" panose="02010600030101010101" pitchFamily="2" charset="-122"/>
              </a:rPr>
              <a:t>这些剥削阶级的爪牙，与以卢孟实为代表的被剥削阶级之间的矛盾冲突。</a:t>
            </a:r>
          </a:p>
        </p:txBody>
      </p:sp>
      <p:sp>
        <p:nvSpPr>
          <p:cNvPr id="3" name="标题 1"/>
          <p:cNvSpPr txBox="1"/>
          <p:nvPr/>
        </p:nvSpPr>
        <p:spPr>
          <a:xfrm>
            <a:off x="117029" y="12452"/>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FF9306"/>
                </a:solidFill>
                <a:effectLst/>
                <a:uLnTx/>
                <a:uFillTx/>
                <a:latin typeface="微软雅黑" panose="020B0503020204020204" pitchFamily="34" charset="-122"/>
                <a:ea typeface="微软雅黑" panose="020B0503020204020204" pitchFamily="34" charset="-122"/>
                <a:cs typeface="+mj-cs"/>
              </a:rPr>
              <a:t>整体感知</a:t>
            </a:r>
            <a:endPar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内容占位符 2"/>
          <p:cNvSpPr>
            <a:spLocks noGrp="1"/>
          </p:cNvSpPr>
          <p:nvPr>
            <p:ph/>
          </p:nvPr>
        </p:nvSpPr>
        <p:spPr>
          <a:xfrm>
            <a:off x="1296044" y="1281006"/>
            <a:ext cx="5953125" cy="892387"/>
          </a:xfrm>
          <a:prstGeom prst="rect">
            <a:avLst/>
          </a:prstGeom>
          <a:noFill/>
          <a:ln w="9525">
            <a:noFill/>
          </a:ln>
        </p:spPr>
        <p:txBody>
          <a:bodyPr lIns="51435" tIns="25717" rIns="51435" bIns="25717">
            <a:normAutofit/>
          </a:bodyPr>
          <a:lstStyle/>
          <a:p>
            <a:pPr marL="0" indent="0" eaLnBrk="1" hangingPunct="1">
              <a:lnSpc>
                <a:spcPts val="4000"/>
              </a:lnSpc>
              <a:buNone/>
            </a:pPr>
            <a:r>
              <a:rPr lang="zh-CN" altLang="zh-CN" sz="1800" b="1" dirty="0">
                <a:latin typeface="微软雅黑" panose="020B0503020204020204" pitchFamily="34" charset="-122"/>
              </a:rPr>
              <a:t>开篇的舞台说明都交代了哪些内容，有什么作用？</a:t>
            </a:r>
          </a:p>
        </p:txBody>
      </p:sp>
      <p:sp>
        <p:nvSpPr>
          <p:cNvPr id="12293" name="文本框 1"/>
          <p:cNvSpPr txBox="1"/>
          <p:nvPr/>
        </p:nvSpPr>
        <p:spPr>
          <a:xfrm>
            <a:off x="1488290" y="2614615"/>
            <a:ext cx="5567363" cy="2144177"/>
          </a:xfrm>
          <a:prstGeom prst="rect">
            <a:avLst/>
          </a:prstGeom>
          <a:noFill/>
          <a:ln w="9525">
            <a:noFill/>
          </a:ln>
        </p:spPr>
        <p:txBody>
          <a:bodyPr>
            <a:spAutoFit/>
          </a:bodyPr>
          <a:lstStyle/>
          <a:p>
            <a:pPr eaLnBrk="1" hangingPunct="1">
              <a:lnSpc>
                <a:spcPts val="4000"/>
              </a:lnSpc>
              <a:buFont typeface="Arial" panose="020B0604020202020204" pitchFamily="34" charset="0"/>
              <a:buNone/>
            </a:pPr>
            <a:r>
              <a:rPr lang="zh-CN" altLang="en-US" dirty="0">
                <a:solidFill>
                  <a:srgbClr val="C00000"/>
                </a:solidFill>
                <a:latin typeface="微软雅黑" panose="020B0503020204020204" pitchFamily="34" charset="-122"/>
                <a:ea typeface="微软雅黑" panose="020B0503020204020204" pitchFamily="34" charset="-122"/>
              </a:rPr>
              <a:t>    分别交代了粉刷一新的福聚德门前的陈设，前堂和后厨热闹的情景，以及上上下下人员的整齐穿戴。</a:t>
            </a:r>
            <a:r>
              <a:rPr lang="zh-CN" altLang="en-US" dirty="0">
                <a:solidFill>
                  <a:srgbClr val="00B050"/>
                </a:solidFill>
                <a:latin typeface="微软雅黑" panose="020B0503020204020204" pitchFamily="34" charset="-122"/>
                <a:ea typeface="微软雅黑" panose="020B0503020204020204" pitchFamily="34" charset="-122"/>
              </a:rPr>
              <a:t>这些都预示着福聚德开业应该是“开业大吉”的</a:t>
            </a:r>
            <a:r>
              <a:rPr lang="zh-CN" altLang="en-US" dirty="0" smtClean="0">
                <a:solidFill>
                  <a:srgbClr val="00B050"/>
                </a:solidFill>
                <a:latin typeface="微软雅黑" panose="020B0503020204020204" pitchFamily="34" charset="-122"/>
                <a:ea typeface="微软雅黑" panose="020B0503020204020204" pitchFamily="34" charset="-122"/>
              </a:rPr>
              <a:t>景象，与最后的衰败形成鲜明对比，更加突出主题。</a:t>
            </a:r>
            <a:endParaRPr lang="zh-CN" altLang="en-US" dirty="0">
              <a:solidFill>
                <a:srgbClr val="00B050"/>
              </a:solidFill>
              <a:latin typeface="微软雅黑" panose="020B0503020204020204" pitchFamily="34" charset="-122"/>
              <a:ea typeface="微软雅黑" panose="020B0503020204020204" pitchFamily="34" charset="-122"/>
            </a:endParaRP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blinds(horizontal)">
                                      <p:cBhvr>
                                        <p:cTn id="7"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25633" descr="}HVF5EC{3GE$0)1(X`3KI0B"/>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388894" y="3508376"/>
            <a:ext cx="2755106" cy="3349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4338" name="Group 11"/>
          <p:cNvGrpSpPr>
            <a:grpSpLocks/>
          </p:cNvGrpSpPr>
          <p:nvPr/>
        </p:nvGrpSpPr>
        <p:grpSpPr bwMode="auto">
          <a:xfrm>
            <a:off x="21431" y="98425"/>
            <a:ext cx="1608535" cy="960438"/>
            <a:chOff x="18" y="62"/>
            <a:chExt cx="1351" cy="605"/>
          </a:xfrm>
        </p:grpSpPr>
        <p:sp>
          <p:nvSpPr>
            <p:cNvPr id="14339" name="Oval 12"/>
            <p:cNvSpPr>
              <a:spLocks noChangeArrowheads="1"/>
            </p:cNvSpPr>
            <p:nvPr/>
          </p:nvSpPr>
          <p:spPr bwMode="auto">
            <a:xfrm>
              <a:off x="18" y="62"/>
              <a:ext cx="1084" cy="605"/>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14340" name="Text Box 13"/>
            <p:cNvSpPr txBox="1">
              <a:spLocks noChangeArrowheads="1"/>
            </p:cNvSpPr>
            <p:nvPr/>
          </p:nvSpPr>
          <p:spPr bwMode="auto">
            <a:xfrm>
              <a:off x="18" y="195"/>
              <a:ext cx="1351" cy="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800" dirty="0">
                  <a:ea typeface="黑体" pitchFamily="49" charset="-122"/>
                </a:rPr>
                <a:t>精读文本</a:t>
              </a:r>
            </a:p>
          </p:txBody>
        </p:sp>
      </p:grpSp>
      <p:sp>
        <p:nvSpPr>
          <p:cNvPr id="14341" name="Text Box 5"/>
          <p:cNvSpPr txBox="1">
            <a:spLocks noChangeArrowheads="1"/>
          </p:cNvSpPr>
          <p:nvPr/>
        </p:nvSpPr>
        <p:spPr bwMode="auto">
          <a:xfrm>
            <a:off x="816769" y="817564"/>
            <a:ext cx="6958013"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宋体" pitchFamily="2" charset="-122"/>
              </a:rPr>
              <a:t>    </a:t>
            </a:r>
            <a:r>
              <a:rPr lang="en-US" altLang="zh-CN" sz="3200" b="1" dirty="0">
                <a:latin typeface="宋体" pitchFamily="2" charset="-122"/>
              </a:rPr>
              <a:t>1.</a:t>
            </a:r>
            <a:r>
              <a:rPr lang="zh-CN" altLang="en-US" sz="3200" b="1" dirty="0">
                <a:latin typeface="宋体" pitchFamily="2" charset="-122"/>
              </a:rPr>
              <a:t>本文的戏剧冲突是围绕什么展开的？</a:t>
            </a:r>
            <a:r>
              <a:rPr lang="zh-CN" altLang="en-US" sz="2800" b="1" dirty="0">
                <a:latin typeface="宋体" pitchFamily="2" charset="-122"/>
              </a:rPr>
              <a:t> </a:t>
            </a:r>
          </a:p>
        </p:txBody>
      </p:sp>
      <p:sp>
        <p:nvSpPr>
          <p:cNvPr id="25624" name="文本框 25623"/>
          <p:cNvSpPr txBox="1"/>
          <p:nvPr/>
        </p:nvSpPr>
        <p:spPr>
          <a:xfrm>
            <a:off x="1629966" y="1894782"/>
            <a:ext cx="6500813" cy="584775"/>
          </a:xfrm>
          <a:prstGeom prst="rect">
            <a:avLst/>
          </a:prstGeom>
          <a:noFill/>
          <a:ln w="9525">
            <a:noFill/>
          </a:ln>
        </p:spPr>
        <p:txBody>
          <a:bodyPr wrap="square">
            <a:spAutoFit/>
          </a:bodyPr>
          <a:lstStyle/>
          <a:p>
            <a:pPr>
              <a:spcBef>
                <a:spcPct val="50000"/>
              </a:spcBef>
            </a:pPr>
            <a:r>
              <a:rPr lang="zh-CN" altLang="en-US" sz="3200" b="1" noProof="1">
                <a:solidFill>
                  <a:srgbClr val="3333FF"/>
                </a:solidFill>
                <a:effectLst>
                  <a:outerShdw blurRad="38100" dist="38100" dir="2700000">
                    <a:srgbClr val="000000"/>
                  </a:outerShdw>
                </a:effectLst>
                <a:latin typeface="华文仿宋" pitchFamily="2" charset="-122"/>
                <a:ea typeface="华文仿宋" pitchFamily="2" charset="-122"/>
              </a:rPr>
              <a:t>围绕</a:t>
            </a:r>
            <a:r>
              <a:rPr lang="zh-CN" altLang="en-US" sz="3200" b="1" noProof="1" smtClean="0">
                <a:solidFill>
                  <a:srgbClr val="3333FF"/>
                </a:solidFill>
                <a:effectLst>
                  <a:outerShdw blurRad="38100" dist="38100" dir="2700000">
                    <a:srgbClr val="000000"/>
                  </a:outerShdw>
                </a:effectLst>
                <a:latin typeface="华文仿宋" pitchFamily="2" charset="-122"/>
                <a:ea typeface="华文仿宋" pitchFamily="2" charset="-122"/>
              </a:rPr>
              <a:t>“福聚德”</a:t>
            </a:r>
            <a:r>
              <a:rPr lang="zh-CN" altLang="en-US" sz="3200" b="1" noProof="1">
                <a:solidFill>
                  <a:srgbClr val="3333FF"/>
                </a:solidFill>
                <a:effectLst>
                  <a:outerShdw blurRad="38100" dist="38100" dir="2700000">
                    <a:srgbClr val="000000"/>
                  </a:outerShdw>
                </a:effectLst>
                <a:latin typeface="华文仿宋" pitchFamily="2" charset="-122"/>
                <a:ea typeface="华文仿宋" pitchFamily="2" charset="-122"/>
              </a:rPr>
              <a:t>的即将衰落展开的。</a:t>
            </a:r>
          </a:p>
        </p:txBody>
      </p:sp>
      <p:sp>
        <p:nvSpPr>
          <p:cNvPr id="14343" name="Text Box 5"/>
          <p:cNvSpPr txBox="1">
            <a:spLocks noChangeArrowheads="1"/>
          </p:cNvSpPr>
          <p:nvPr/>
        </p:nvSpPr>
        <p:spPr bwMode="auto">
          <a:xfrm>
            <a:off x="816769" y="2863850"/>
            <a:ext cx="7462838"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a:latin typeface="宋体" pitchFamily="2" charset="-122"/>
              </a:rPr>
              <a:t>    2.</a:t>
            </a:r>
            <a:r>
              <a:rPr lang="zh-CN" altLang="en-US" sz="3200" b="1" dirty="0">
                <a:latin typeface="宋体" pitchFamily="2" charset="-122"/>
              </a:rPr>
              <a:t>文中的哪句话道出了福聚德由盛转衰的</a:t>
            </a:r>
            <a:r>
              <a:rPr lang="zh-CN" altLang="en-US" sz="3200" b="1" dirty="0">
                <a:solidFill>
                  <a:srgbClr val="F23C00"/>
                </a:solidFill>
                <a:latin typeface="宋体" pitchFamily="2" charset="-122"/>
              </a:rPr>
              <a:t>直接原因</a:t>
            </a:r>
            <a:r>
              <a:rPr lang="zh-CN" altLang="en-US" sz="3200" b="1" dirty="0">
                <a:latin typeface="宋体" pitchFamily="2" charset="-122"/>
              </a:rPr>
              <a:t>？</a:t>
            </a:r>
            <a:r>
              <a:rPr lang="zh-CN" altLang="en-US" sz="2800" b="1" dirty="0">
                <a:latin typeface="宋体" pitchFamily="2" charset="-122"/>
              </a:rPr>
              <a:t> </a:t>
            </a:r>
          </a:p>
        </p:txBody>
      </p:sp>
      <p:sp>
        <p:nvSpPr>
          <p:cNvPr id="25636" name="文本框 25635"/>
          <p:cNvSpPr txBox="1"/>
          <p:nvPr/>
        </p:nvSpPr>
        <p:spPr>
          <a:xfrm>
            <a:off x="523875" y="4456114"/>
            <a:ext cx="6228160" cy="1323439"/>
          </a:xfrm>
          <a:prstGeom prst="rect">
            <a:avLst/>
          </a:prstGeom>
          <a:noFill/>
          <a:ln w="9525">
            <a:noFill/>
          </a:ln>
        </p:spPr>
        <p:txBody>
          <a:bodyPr>
            <a:spAutoFit/>
          </a:bodyPr>
          <a:lstStyle/>
          <a:p>
            <a:pPr>
              <a:spcBef>
                <a:spcPct val="50000"/>
              </a:spcBef>
            </a:pPr>
            <a:r>
              <a:rPr lang="en-US" altLang="zh-CN" sz="3200" b="1" noProof="1">
                <a:solidFill>
                  <a:srgbClr val="3333FF"/>
                </a:solidFill>
                <a:effectLst>
                  <a:outerShdw blurRad="38100" dist="38100" dir="2700000">
                    <a:srgbClr val="000000"/>
                  </a:outerShdw>
                </a:effectLst>
                <a:latin typeface="华文仿宋" pitchFamily="2" charset="-122"/>
                <a:ea typeface="华文仿宋" pitchFamily="2" charset="-122"/>
              </a:rPr>
              <a:t>        </a:t>
            </a:r>
            <a:r>
              <a:rPr lang="zh-CN" altLang="en-US" sz="3200" b="1" noProof="1">
                <a:solidFill>
                  <a:srgbClr val="3333FF"/>
                </a:solidFill>
                <a:effectLst>
                  <a:outerShdw blurRad="38100" dist="38100" dir="2700000">
                    <a:srgbClr val="000000"/>
                  </a:outerShdw>
                </a:effectLst>
                <a:latin typeface="华文仿宋" pitchFamily="2" charset="-122"/>
                <a:ea typeface="华文仿宋" pitchFamily="2" charset="-122"/>
              </a:rPr>
              <a:t>修鼎新：</a:t>
            </a:r>
          </a:p>
          <a:p>
            <a:pPr>
              <a:spcBef>
                <a:spcPct val="50000"/>
              </a:spcBef>
            </a:pPr>
            <a:r>
              <a:rPr lang="zh-CN" altLang="en-US" sz="3200" b="1" noProof="1">
                <a:solidFill>
                  <a:srgbClr val="3333FF"/>
                </a:solidFill>
                <a:effectLst>
                  <a:outerShdw blurRad="38100" dist="38100" dir="2700000">
                    <a:srgbClr val="000000"/>
                  </a:outerShdw>
                </a:effectLst>
                <a:latin typeface="华文仿宋" pitchFamily="2" charset="-122"/>
                <a:ea typeface="华文仿宋" pitchFamily="2" charset="-122"/>
              </a:rPr>
              <a:t>     一个人干，八个人拆。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624"/>
                                        </p:tgtEl>
                                        <p:attrNameLst>
                                          <p:attrName>style.visibility</p:attrName>
                                        </p:attrNameLst>
                                      </p:cBhvr>
                                      <p:to>
                                        <p:strVal val="visible"/>
                                      </p:to>
                                    </p:set>
                                    <p:animEffect transition="in" filter="checkerboard(across)">
                                      <p:cBhvr>
                                        <p:cTn id="7" dur="500"/>
                                        <p:tgtEl>
                                          <p:spTgt spid="256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636"/>
                                        </p:tgtEl>
                                        <p:attrNameLst>
                                          <p:attrName>style.visibility</p:attrName>
                                        </p:attrNameLst>
                                      </p:cBhvr>
                                      <p:to>
                                        <p:strVal val="visible"/>
                                      </p:to>
                                    </p:set>
                                    <p:animEffect transition="in" filter="checkerboard(across)">
                                      <p:cBhvr>
                                        <p:cTn id="12" dur="500"/>
                                        <p:tgtEl>
                                          <p:spTgt spid="25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4" grpId="0"/>
      <p:bldP spid="256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27678" descr="RVW@@GB`PT{~5DL]}ZPANVS"/>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531644" y="3641725"/>
            <a:ext cx="3612356" cy="320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386" name="Text Box 5"/>
          <p:cNvSpPr txBox="1">
            <a:spLocks noChangeArrowheads="1"/>
          </p:cNvSpPr>
          <p:nvPr/>
        </p:nvSpPr>
        <p:spPr bwMode="auto">
          <a:xfrm>
            <a:off x="517922" y="1"/>
            <a:ext cx="7820025"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a:latin typeface="宋体" pitchFamily="2" charset="-122"/>
              </a:rPr>
              <a:t>    3.</a:t>
            </a:r>
            <a:r>
              <a:rPr lang="zh-CN" altLang="en-US" sz="3200" b="1" dirty="0">
                <a:latin typeface="宋体" pitchFamily="2" charset="-122"/>
              </a:rPr>
              <a:t>结合故事时代背景和课文内容，说说你对福聚德衰落原因的认识。 </a:t>
            </a:r>
          </a:p>
        </p:txBody>
      </p:sp>
      <p:sp>
        <p:nvSpPr>
          <p:cNvPr id="27678" name="矩形 27677"/>
          <p:cNvSpPr/>
          <p:nvPr/>
        </p:nvSpPr>
        <p:spPr>
          <a:xfrm>
            <a:off x="517923" y="1190626"/>
            <a:ext cx="7960519" cy="2677656"/>
          </a:xfrm>
          <a:prstGeom prst="rect">
            <a:avLst/>
          </a:prstGeom>
          <a:noFill/>
          <a:ln w="9525">
            <a:noFill/>
          </a:ln>
        </p:spPr>
        <p:txBody>
          <a:bodyPr>
            <a:spAutoFit/>
          </a:bodyPr>
          <a:lstStyle/>
          <a:p>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     从全文来看，</a:t>
            </a:r>
            <a:r>
              <a:rPr lang="zh-CN" altLang="en-US" sz="2400" b="1" noProof="1">
                <a:solidFill>
                  <a:srgbClr val="FF0000"/>
                </a:solidFill>
                <a:effectLst>
                  <a:outerShdw blurRad="38100" dist="38100" dir="2700000">
                    <a:srgbClr val="000000"/>
                  </a:outerShdw>
                </a:effectLst>
                <a:ea typeface="仿宋" panose="02010609060101010101" pitchFamily="49" charset="-122"/>
              </a:rPr>
              <a:t>唐茂昌与唐茂盛</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是</a:t>
            </a:r>
            <a:r>
              <a:rPr lang="zh-CN" altLang="en-US" sz="2400" b="1" noProof="1">
                <a:solidFill>
                  <a:srgbClr val="FF0000"/>
                </a:solidFill>
                <a:effectLst>
                  <a:outerShdw blurRad="38100" dist="38100" dir="2700000">
                    <a:srgbClr val="000000"/>
                  </a:outerShdw>
                </a:effectLst>
                <a:ea typeface="仿宋" panose="02010609060101010101" pitchFamily="49" charset="-122"/>
              </a:rPr>
              <a:t>只知出不知入</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的二世祖，成心要钱挥霍，且二少爷直接挖走店里的得力助手，这比坐吃山空的后果更加严重。</a:t>
            </a:r>
            <a:r>
              <a:rPr lang="zh-CN" altLang="en-US" sz="2400" b="1" noProof="1">
                <a:solidFill>
                  <a:srgbClr val="339933"/>
                </a:solidFill>
                <a:effectLst>
                  <a:outerShdw blurRad="38100" dist="38100" dir="2700000">
                    <a:srgbClr val="000000"/>
                  </a:outerShdw>
                </a:effectLst>
                <a:ea typeface="仿宋" panose="02010609060101010101" pitchFamily="49" charset="-122"/>
              </a:rPr>
              <a:t>罗大头</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是烤鸭一把手，克五又知道他</a:t>
            </a:r>
            <a:r>
              <a:rPr lang="zh-CN" altLang="en-US" sz="2400" b="1" noProof="1">
                <a:solidFill>
                  <a:srgbClr val="339933"/>
                </a:solidFill>
                <a:effectLst>
                  <a:outerShdw blurRad="38100" dist="38100" dir="2700000">
                    <a:srgbClr val="000000"/>
                  </a:outerShdw>
                </a:effectLst>
                <a:ea typeface="仿宋" panose="02010609060101010101" pitchFamily="49" charset="-122"/>
              </a:rPr>
              <a:t>藏烟土</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，这无疑是罗大头将要出事的信号；且罗大头</a:t>
            </a:r>
            <a:r>
              <a:rPr lang="zh-CN" altLang="en-US" sz="2400" b="1" noProof="1">
                <a:solidFill>
                  <a:srgbClr val="339933"/>
                </a:solidFill>
                <a:effectLst>
                  <a:outerShdw blurRad="38100" dist="38100" dir="2700000">
                    <a:srgbClr val="000000"/>
                  </a:outerShdw>
                </a:effectLst>
                <a:ea typeface="仿宋" panose="02010609060101010101" pitchFamily="49" charset="-122"/>
              </a:rPr>
              <a:t>自恃烤鸭技艺离去</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，这对于“福聚德”无疑是有打击的。此外，连</a:t>
            </a:r>
            <a:r>
              <a:rPr lang="zh-CN" altLang="en-US" sz="2400" b="1" noProof="1">
                <a:solidFill>
                  <a:schemeClr val="folHlink"/>
                </a:solidFill>
                <a:effectLst>
                  <a:outerShdw blurRad="38100" dist="38100" dir="2700000">
                    <a:srgbClr val="000000"/>
                  </a:outerShdw>
                </a:effectLst>
                <a:latin typeface="华文仿宋" pitchFamily="2" charset="-122"/>
                <a:ea typeface="华文仿宋" pitchFamily="2" charset="-122"/>
              </a:rPr>
              <a:t>小伙计</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都</a:t>
            </a:r>
            <a:r>
              <a:rPr lang="zh-CN" altLang="en-US" sz="2400" b="1" noProof="1">
                <a:solidFill>
                  <a:schemeClr val="folHlink"/>
                </a:solidFill>
                <a:effectLst>
                  <a:outerShdw blurRad="38100" dist="38100" dir="2700000">
                    <a:srgbClr val="000000"/>
                  </a:outerShdw>
                </a:effectLst>
                <a:latin typeface="华文仿宋" pitchFamily="2" charset="-122"/>
                <a:ea typeface="华文仿宋" pitchFamily="2" charset="-122"/>
              </a:rPr>
              <a:t>不成器</a:t>
            </a:r>
            <a:r>
              <a:rPr lang="zh-CN" altLang="en-US" sz="2400" b="1" noProof="1">
                <a:solidFill>
                  <a:srgbClr val="3333FF"/>
                </a:solidFill>
                <a:effectLst>
                  <a:outerShdw blurRad="38100" dist="38100" dir="2700000">
                    <a:srgbClr val="000000"/>
                  </a:outerShdw>
                </a:effectLst>
                <a:latin typeface="华文仿宋" pitchFamily="2" charset="-122"/>
                <a:ea typeface="华文仿宋" pitchFamily="2" charset="-122"/>
              </a:rPr>
              <a:t>；种种迹象，几乎都指向“福聚德”的即将衰落。</a:t>
            </a:r>
            <a:endParaRPr lang="zh-CN" altLang="en-US" sz="3600" b="1" noProof="1">
              <a:solidFill>
                <a:srgbClr val="3333FF"/>
              </a:solidFill>
              <a:effectLst>
                <a:outerShdw blurRad="38100" dist="38100" dir="2700000">
                  <a:srgbClr val="000000"/>
                </a:outerShdw>
              </a:effectLst>
              <a:latin typeface="华文仿宋" pitchFamily="2" charset="-122"/>
              <a:ea typeface="华文仿宋" pitchFamily="2" charset="-122"/>
            </a:endParaRPr>
          </a:p>
        </p:txBody>
      </p:sp>
      <p:sp>
        <p:nvSpPr>
          <p:cNvPr id="27680" name="矩形 27679"/>
          <p:cNvSpPr/>
          <p:nvPr/>
        </p:nvSpPr>
        <p:spPr>
          <a:xfrm>
            <a:off x="517923" y="3844925"/>
            <a:ext cx="4941094" cy="2677656"/>
          </a:xfrm>
          <a:prstGeom prst="rect">
            <a:avLst/>
          </a:prstGeom>
          <a:noFill/>
          <a:ln w="9525">
            <a:noFill/>
          </a:ln>
        </p:spPr>
        <p:txBody>
          <a:bodyPr>
            <a:spAutoFit/>
          </a:bodyPr>
          <a:lstStyle/>
          <a:p>
            <a:r>
              <a:rPr lang="zh-CN" altLang="en-US" sz="2800" b="1" noProof="1">
                <a:solidFill>
                  <a:srgbClr val="FF0000"/>
                </a:solidFill>
                <a:effectLst>
                  <a:outerShdw blurRad="38100" dist="38100" dir="2700000">
                    <a:srgbClr val="000000"/>
                  </a:outerShdw>
                </a:effectLst>
                <a:ea typeface="仿宋" panose="02010609060101010101" pitchFamily="49" charset="-122"/>
              </a:rPr>
              <a:t>      </a:t>
            </a:r>
            <a:r>
              <a:rPr lang="zh-CN" altLang="en-US" sz="2800" b="1" noProof="1">
                <a:solidFill>
                  <a:srgbClr val="FFC000"/>
                </a:solidFill>
                <a:effectLst>
                  <a:outerShdw blurRad="38100" dist="38100" dir="2700000">
                    <a:srgbClr val="000000"/>
                  </a:outerShdw>
                </a:effectLst>
                <a:ea typeface="仿宋" panose="02010609060101010101" pitchFamily="49" charset="-122"/>
              </a:rPr>
              <a:t>这是勤劳务实的人与东家少爷、克五这样混吃混喝的人的矛盾，</a:t>
            </a:r>
            <a:r>
              <a:rPr lang="zh-CN" altLang="en-US" sz="2800" b="1" noProof="1">
                <a:solidFill>
                  <a:srgbClr val="F23C00"/>
                </a:solidFill>
                <a:effectLst>
                  <a:outerShdw blurRad="38100" dist="38100" dir="2700000">
                    <a:srgbClr val="000000"/>
                  </a:outerShdw>
                </a:effectLst>
                <a:ea typeface="仿宋" panose="02010609060101010101" pitchFamily="49" charset="-122"/>
              </a:rPr>
              <a:t>是平民与欺压平民的官僚之间的矛盾</a:t>
            </a:r>
            <a:r>
              <a:rPr lang="zh-CN" altLang="en-US" sz="2800" b="1" noProof="1">
                <a:solidFill>
                  <a:srgbClr val="FFC000"/>
                </a:solidFill>
                <a:effectLst>
                  <a:outerShdw blurRad="38100" dist="38100" dir="2700000">
                    <a:srgbClr val="000000"/>
                  </a:outerShdw>
                </a:effectLst>
                <a:ea typeface="仿宋" panose="02010609060101010101" pitchFamily="49" charset="-122"/>
              </a:rPr>
              <a:t>。</a:t>
            </a:r>
            <a:r>
              <a:rPr lang="zh-CN" altLang="en-US" sz="2800" b="1" noProof="1">
                <a:solidFill>
                  <a:srgbClr val="FF0000"/>
                </a:solidFill>
                <a:effectLst>
                  <a:outerShdw blurRad="38100" dist="38100" dir="2700000">
                    <a:srgbClr val="000000"/>
                  </a:outerShdw>
                </a:effectLst>
                <a:ea typeface="仿宋" panose="02010609060101010101" pitchFamily="49" charset="-122"/>
              </a:rPr>
              <a:t>这些矛盾，才是</a:t>
            </a:r>
            <a:r>
              <a:rPr lang="zh-CN" altLang="en-US" sz="2800" b="1" noProof="1">
                <a:solidFill>
                  <a:srgbClr val="00B050"/>
                </a:solidFill>
                <a:effectLst>
                  <a:outerShdw blurRad="38100" dist="38100" dir="2700000">
                    <a:srgbClr val="000000"/>
                  </a:outerShdw>
                </a:effectLst>
                <a:ea typeface="仿宋" panose="02010609060101010101" pitchFamily="49" charset="-122"/>
              </a:rPr>
              <a:t>“福聚德”真正衰落</a:t>
            </a:r>
            <a:r>
              <a:rPr lang="zh-CN" altLang="en-US" sz="2800" b="1" noProof="1" smtClean="0">
                <a:solidFill>
                  <a:srgbClr val="00B050"/>
                </a:solidFill>
                <a:effectLst>
                  <a:outerShdw blurRad="38100" dist="38100" dir="2700000">
                    <a:srgbClr val="000000"/>
                  </a:outerShdw>
                </a:effectLst>
                <a:ea typeface="仿宋" panose="02010609060101010101" pitchFamily="49" charset="-122"/>
              </a:rPr>
              <a:t>的根本原因</a:t>
            </a:r>
            <a:r>
              <a:rPr lang="zh-CN" altLang="en-US" sz="2800" b="1" noProof="1">
                <a:solidFill>
                  <a:srgbClr val="00B050"/>
                </a:solidFill>
                <a:effectLst>
                  <a:outerShdw blurRad="38100" dist="38100" dir="2700000">
                    <a:srgbClr val="000000"/>
                  </a:outerShdw>
                </a:effectLst>
                <a:ea typeface="仿宋" panose="02010609060101010101" pitchFamily="49"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78">
                                            <p:txEl>
                                              <p:pRg st="0" end="0"/>
                                            </p:txEl>
                                          </p:spTgt>
                                        </p:tgtEl>
                                        <p:attrNameLst>
                                          <p:attrName>style.visibility</p:attrName>
                                        </p:attrNameLst>
                                      </p:cBhvr>
                                      <p:to>
                                        <p:strVal val="visible"/>
                                      </p:to>
                                    </p:set>
                                    <p:animEffect transition="in" filter="dissolve">
                                      <p:cBhvr>
                                        <p:cTn id="7" dur="500"/>
                                        <p:tgtEl>
                                          <p:spTgt spid="2767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680">
                                            <p:txEl>
                                              <p:pRg st="0" end="0"/>
                                            </p:txEl>
                                          </p:spTgt>
                                        </p:tgtEl>
                                        <p:attrNameLst>
                                          <p:attrName>style.visibility</p:attrName>
                                        </p:attrNameLst>
                                      </p:cBhvr>
                                      <p:to>
                                        <p:strVal val="visible"/>
                                      </p:to>
                                    </p:set>
                                    <p:animEffect transition="in" filter="dissolve">
                                      <p:cBhvr>
                                        <p:cTn id="12" dur="500"/>
                                        <p:tgtEl>
                                          <p:spTgt spid="276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8" grpId="0" build="p"/>
      <p:bldP spid="2768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78867" descr="Z~~PN]1TCTRSDC2$3XCVW`W"/>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660357" y="4530725"/>
            <a:ext cx="2483644" cy="224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8866" name="矩形 78865"/>
          <p:cNvSpPr>
            <a:spLocks noChangeArrowheads="1"/>
          </p:cNvSpPr>
          <p:nvPr/>
        </p:nvSpPr>
        <p:spPr bwMode="auto">
          <a:xfrm>
            <a:off x="2071688" y="1057276"/>
            <a:ext cx="5705475" cy="347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000" b="1" dirty="0">
                <a:solidFill>
                  <a:srgbClr val="3333FF"/>
                </a:solidFill>
                <a:latin typeface="华文仿宋" pitchFamily="2" charset="-122"/>
                <a:ea typeface="华文仿宋" pitchFamily="2" charset="-122"/>
              </a:rPr>
              <a:t>    ①王子西等人对他的评价“咬牙跺脚地干”，侧面表现出他</a:t>
            </a:r>
            <a:r>
              <a:rPr lang="zh-CN" altLang="en-US" sz="2000" b="1" dirty="0">
                <a:solidFill>
                  <a:srgbClr val="00B050"/>
                </a:solidFill>
                <a:latin typeface="华文仿宋" pitchFamily="2" charset="-122"/>
                <a:ea typeface="华文仿宋" pitchFamily="2" charset="-122"/>
              </a:rPr>
              <a:t>务实</a:t>
            </a:r>
            <a:r>
              <a:rPr lang="zh-CN" altLang="en-US" sz="2000" b="1" dirty="0" smtClean="0">
                <a:solidFill>
                  <a:srgbClr val="00B050"/>
                </a:solidFill>
                <a:latin typeface="华文仿宋" pitchFamily="2" charset="-122"/>
                <a:ea typeface="华文仿宋" pitchFamily="2" charset="-122"/>
              </a:rPr>
              <a:t>勤劳、坚忍不拔</a:t>
            </a:r>
            <a:r>
              <a:rPr lang="zh-CN" altLang="en-US" sz="2000" b="1" dirty="0" smtClean="0">
                <a:solidFill>
                  <a:srgbClr val="3333FF"/>
                </a:solidFill>
                <a:latin typeface="华文仿宋" pitchFamily="2" charset="-122"/>
                <a:ea typeface="华文仿宋" pitchFamily="2" charset="-122"/>
              </a:rPr>
              <a:t>。</a:t>
            </a:r>
            <a:endParaRPr lang="zh-CN" altLang="en-US" sz="2000" b="1" dirty="0">
              <a:solidFill>
                <a:srgbClr val="3333FF"/>
              </a:solidFill>
              <a:latin typeface="华文仿宋" pitchFamily="2" charset="-122"/>
              <a:ea typeface="华文仿宋" pitchFamily="2" charset="-122"/>
            </a:endParaRPr>
          </a:p>
          <a:p>
            <a:r>
              <a:rPr lang="zh-CN" altLang="en-US" sz="2000" b="1" dirty="0">
                <a:solidFill>
                  <a:srgbClr val="3333FF"/>
                </a:solidFill>
                <a:latin typeface="华文仿宋" pitchFamily="2" charset="-122"/>
                <a:ea typeface="华文仿宋" pitchFamily="2" charset="-122"/>
              </a:rPr>
              <a:t>    ②不屑与克五这样游手好闲之辈打交道，且将事情安排得妥帖，说明他</a:t>
            </a:r>
            <a:r>
              <a:rPr lang="zh-CN" altLang="en-US" sz="2000" b="1" dirty="0">
                <a:solidFill>
                  <a:srgbClr val="00B050"/>
                </a:solidFill>
                <a:latin typeface="华文仿宋" pitchFamily="2" charset="-122"/>
                <a:ea typeface="华文仿宋" pitchFamily="2" charset="-122"/>
              </a:rPr>
              <a:t>精明能干</a:t>
            </a:r>
            <a:r>
              <a:rPr lang="zh-CN" altLang="en-US" sz="2000" b="1" dirty="0">
                <a:solidFill>
                  <a:srgbClr val="3333FF"/>
                </a:solidFill>
                <a:latin typeface="华文仿宋" pitchFamily="2" charset="-122"/>
                <a:ea typeface="华文仿宋" pitchFamily="2" charset="-122"/>
              </a:rPr>
              <a:t>。</a:t>
            </a:r>
          </a:p>
          <a:p>
            <a:r>
              <a:rPr lang="zh-CN" altLang="en-US" sz="2000" b="1" dirty="0">
                <a:solidFill>
                  <a:srgbClr val="3333FF"/>
                </a:solidFill>
                <a:latin typeface="华文仿宋" pitchFamily="2" charset="-122"/>
                <a:ea typeface="华文仿宋" pitchFamily="2" charset="-122"/>
              </a:rPr>
              <a:t>    ③训斥伙计，赏成顺，让成顺办喜事体面点</a:t>
            </a:r>
            <a:r>
              <a:rPr lang="zh-CN" altLang="en-US" sz="2000" b="1" dirty="0" smtClean="0">
                <a:solidFill>
                  <a:srgbClr val="3333FF"/>
                </a:solidFill>
                <a:latin typeface="华文仿宋" pitchFamily="2" charset="-122"/>
                <a:ea typeface="华文仿宋" pitchFamily="2" charset="-122"/>
              </a:rPr>
              <a:t>，</a:t>
            </a:r>
            <a:r>
              <a:rPr lang="zh-CN" altLang="en-US" dirty="0" smtClean="0">
                <a:solidFill>
                  <a:srgbClr val="FF00FF"/>
                </a:solidFill>
                <a:latin typeface="微软雅黑" panose="020B0503020204020204" pitchFamily="34" charset="-122"/>
                <a:ea typeface="微软雅黑" panose="020B0503020204020204" pitchFamily="34" charset="-122"/>
                <a:sym typeface="宋体" panose="02010600030101010101" pitchFamily="2" charset="-122"/>
              </a:rPr>
              <a:t>赏罚分明、原则性很强，</a:t>
            </a:r>
            <a:r>
              <a:rPr lang="zh-CN" altLang="en-US" b="1" dirty="0" smtClean="0">
                <a:solidFill>
                  <a:srgbClr val="FF00FF"/>
                </a:solidFill>
                <a:latin typeface="华文仿宋" pitchFamily="2" charset="-122"/>
                <a:ea typeface="华文仿宋" pitchFamily="2" charset="-122"/>
              </a:rPr>
              <a:t>表现</a:t>
            </a:r>
            <a:r>
              <a:rPr lang="zh-CN" altLang="en-US" b="1" dirty="0">
                <a:solidFill>
                  <a:srgbClr val="FF00FF"/>
                </a:solidFill>
                <a:latin typeface="华文仿宋" pitchFamily="2" charset="-122"/>
                <a:ea typeface="华文仿宋" pitchFamily="2" charset="-122"/>
              </a:rPr>
              <a:t>了一个</a:t>
            </a:r>
            <a:r>
              <a:rPr lang="zh-CN" altLang="en-US" b="1" dirty="0">
                <a:solidFill>
                  <a:srgbClr val="F23C00"/>
                </a:solidFill>
                <a:latin typeface="华文仿宋" pitchFamily="2" charset="-122"/>
                <a:ea typeface="华文仿宋" pitchFamily="2" charset="-122"/>
              </a:rPr>
              <a:t>劳动者的自尊，同时</a:t>
            </a:r>
            <a:r>
              <a:rPr lang="zh-CN" altLang="en-US" sz="2000" b="1" dirty="0">
                <a:solidFill>
                  <a:srgbClr val="F23C00"/>
                </a:solidFill>
                <a:latin typeface="华文仿宋" pitchFamily="2" charset="-122"/>
                <a:ea typeface="华文仿宋" pitchFamily="2" charset="-122"/>
              </a:rPr>
              <a:t>也关注伙计的自尊</a:t>
            </a:r>
            <a:r>
              <a:rPr lang="zh-CN" altLang="en-US" sz="2000" b="1" dirty="0">
                <a:solidFill>
                  <a:srgbClr val="3333FF"/>
                </a:solidFill>
                <a:latin typeface="华文仿宋" pitchFamily="2" charset="-122"/>
                <a:ea typeface="华文仿宋" pitchFamily="2" charset="-122"/>
              </a:rPr>
              <a:t>。</a:t>
            </a:r>
          </a:p>
          <a:p>
            <a:r>
              <a:rPr lang="zh-CN" altLang="en-US" sz="2000" b="1" dirty="0">
                <a:solidFill>
                  <a:srgbClr val="3333FF"/>
                </a:solidFill>
                <a:latin typeface="华文仿宋" pitchFamily="2" charset="-122"/>
                <a:ea typeface="华文仿宋" pitchFamily="2" charset="-122"/>
              </a:rPr>
              <a:t>    ④对待罗大头的过程中，能见其</a:t>
            </a:r>
            <a:r>
              <a:rPr lang="zh-CN" altLang="en-US" sz="2000" b="1" dirty="0">
                <a:solidFill>
                  <a:srgbClr val="00B050"/>
                </a:solidFill>
                <a:latin typeface="华文仿宋" pitchFamily="2" charset="-122"/>
                <a:ea typeface="华文仿宋" pitchFamily="2" charset="-122"/>
              </a:rPr>
              <a:t>刚直但又不固执</a:t>
            </a:r>
            <a:r>
              <a:rPr lang="zh-CN" altLang="en-US" sz="2000" b="1" dirty="0" smtClean="0">
                <a:solidFill>
                  <a:srgbClr val="3333FF"/>
                </a:solidFill>
                <a:latin typeface="华文仿宋" pitchFamily="2" charset="-122"/>
                <a:ea typeface="华文仿宋" pitchFamily="2" charset="-122"/>
              </a:rPr>
              <a:t>，</a:t>
            </a:r>
            <a:r>
              <a:rPr lang="zh-CN" altLang="en-US" sz="2000" b="1" dirty="0" smtClean="0">
                <a:solidFill>
                  <a:srgbClr val="F23C00"/>
                </a:solidFill>
                <a:latin typeface="华文仿宋" pitchFamily="2" charset="-122"/>
                <a:ea typeface="华文仿宋" pitchFamily="2" charset="-122"/>
              </a:rPr>
              <a:t>敢于创新</a:t>
            </a:r>
            <a:r>
              <a:rPr lang="zh-CN" altLang="en-US" sz="2000" b="1" dirty="0" smtClean="0">
                <a:solidFill>
                  <a:srgbClr val="3333FF"/>
                </a:solidFill>
                <a:latin typeface="华文仿宋" pitchFamily="2" charset="-122"/>
                <a:ea typeface="华文仿宋" pitchFamily="2" charset="-122"/>
              </a:rPr>
              <a:t>，对</a:t>
            </a:r>
            <a:r>
              <a:rPr lang="zh-CN" altLang="en-US" sz="2000" b="1" dirty="0">
                <a:solidFill>
                  <a:srgbClr val="3333FF"/>
                </a:solidFill>
                <a:latin typeface="华文仿宋" pitchFamily="2" charset="-122"/>
                <a:ea typeface="华文仿宋" pitchFamily="2" charset="-122"/>
              </a:rPr>
              <a:t>陈腐应改的规矩力图改之。</a:t>
            </a:r>
          </a:p>
          <a:p>
            <a:r>
              <a:rPr lang="zh-CN" altLang="en-US" sz="2000" b="1" dirty="0">
                <a:solidFill>
                  <a:srgbClr val="3333FF"/>
                </a:solidFill>
                <a:latin typeface="华文仿宋" pitchFamily="2" charset="-122"/>
                <a:ea typeface="华文仿宋" pitchFamily="2" charset="-122"/>
              </a:rPr>
              <a:t>    ⑤对东家二少爷，虽有矛盾</a:t>
            </a:r>
            <a:r>
              <a:rPr lang="zh-CN" altLang="en-US" sz="2000" b="1" dirty="0" smtClean="0">
                <a:solidFill>
                  <a:srgbClr val="3333FF"/>
                </a:solidFill>
                <a:latin typeface="华文仿宋" pitchFamily="2" charset="-122"/>
                <a:ea typeface="华文仿宋" pitchFamily="2" charset="-122"/>
              </a:rPr>
              <a:t>，依</a:t>
            </a:r>
            <a:r>
              <a:rPr lang="zh-CN" altLang="en-US" sz="2000" b="1" dirty="0">
                <a:solidFill>
                  <a:srgbClr val="3333FF"/>
                </a:solidFill>
                <a:latin typeface="华文仿宋" pitchFamily="2" charset="-122"/>
                <a:ea typeface="华文仿宋" pitchFamily="2" charset="-122"/>
              </a:rPr>
              <a:t>然不得不陪笑</a:t>
            </a:r>
            <a:r>
              <a:rPr lang="zh-CN" altLang="en-US" sz="2000" b="1" dirty="0" smtClean="0">
                <a:solidFill>
                  <a:srgbClr val="3333FF"/>
                </a:solidFill>
                <a:latin typeface="华文仿宋" pitchFamily="2" charset="-122"/>
                <a:ea typeface="华文仿宋" pitchFamily="2" charset="-122"/>
              </a:rPr>
              <a:t>应对，说明他是个</a:t>
            </a:r>
            <a:r>
              <a:rPr lang="zh-CN" altLang="zh-CN" sz="2000" dirty="0" smtClean="0">
                <a:solidFill>
                  <a:srgbClr val="FF00FF"/>
                </a:solidFill>
                <a:latin typeface="微软雅黑" panose="020B0503020204020204" pitchFamily="34" charset="-122"/>
                <a:ea typeface="微软雅黑" panose="020B0503020204020204" pitchFamily="34" charset="-122"/>
              </a:rPr>
              <a:t>懂得人情世故</a:t>
            </a:r>
            <a:r>
              <a:rPr lang="zh-CN" altLang="en-US" sz="2000" dirty="0" smtClean="0">
                <a:solidFill>
                  <a:srgbClr val="FF00FF"/>
                </a:solidFill>
                <a:latin typeface="微软雅黑" panose="020B0503020204020204" pitchFamily="34" charset="-122"/>
                <a:ea typeface="微软雅黑" panose="020B0503020204020204" pitchFamily="34" charset="-122"/>
              </a:rPr>
              <a:t>的人</a:t>
            </a:r>
            <a:r>
              <a:rPr lang="zh-CN" altLang="en-US" sz="2000" b="1" dirty="0" smtClean="0">
                <a:solidFill>
                  <a:srgbClr val="3333FF"/>
                </a:solidFill>
                <a:latin typeface="华文仿宋" pitchFamily="2" charset="-122"/>
                <a:ea typeface="华文仿宋" pitchFamily="2" charset="-122"/>
              </a:rPr>
              <a:t>。</a:t>
            </a:r>
            <a:r>
              <a:rPr lang="zh-CN" altLang="en-US" sz="2000" b="1" dirty="0" smtClean="0">
                <a:solidFill>
                  <a:srgbClr val="F23C00"/>
                </a:solidFill>
                <a:latin typeface="华文仿宋" pitchFamily="2" charset="-122"/>
                <a:ea typeface="华文仿宋" pitchFamily="2" charset="-122"/>
              </a:rPr>
              <a:t>外圆内方</a:t>
            </a:r>
            <a:endParaRPr lang="zh-CN" altLang="en-US" sz="2000" b="1" dirty="0">
              <a:solidFill>
                <a:srgbClr val="F23C00"/>
              </a:solidFill>
              <a:latin typeface="华文仿宋" pitchFamily="2" charset="-122"/>
              <a:ea typeface="华文仿宋" pitchFamily="2" charset="-122"/>
            </a:endParaRPr>
          </a:p>
        </p:txBody>
      </p:sp>
      <p:sp>
        <p:nvSpPr>
          <p:cNvPr id="18435" name="Text Box 5"/>
          <p:cNvSpPr txBox="1">
            <a:spLocks noChangeArrowheads="1"/>
          </p:cNvSpPr>
          <p:nvPr/>
        </p:nvSpPr>
        <p:spPr bwMode="auto">
          <a:xfrm>
            <a:off x="738188" y="253204"/>
            <a:ext cx="733192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宋体" pitchFamily="2" charset="-122"/>
              </a:rPr>
              <a:t>    4.</a:t>
            </a:r>
            <a:r>
              <a:rPr lang="zh-CN" altLang="en-US" sz="2800" b="1" dirty="0">
                <a:latin typeface="宋体" pitchFamily="2" charset="-122"/>
              </a:rPr>
              <a:t>挑选你印象深刻的人物，分析其形象。 </a:t>
            </a:r>
          </a:p>
        </p:txBody>
      </p:sp>
      <p:pic>
        <p:nvPicPr>
          <p:cNvPr id="78869" name="图片 78868" descr="E5HV}}IHAETZ$~4[OC~Y2_S"/>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38101" y="947738"/>
            <a:ext cx="1994297" cy="785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870" name="图片 78869" descr="EG63MVQ(D3EBPKQEKB@ZNUQ"/>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28575" y="2509283"/>
            <a:ext cx="2043113" cy="2567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8871" name="Text Box 5"/>
          <p:cNvSpPr txBox="1">
            <a:spLocks noChangeArrowheads="1"/>
          </p:cNvSpPr>
          <p:nvPr/>
        </p:nvSpPr>
        <p:spPr bwMode="auto">
          <a:xfrm>
            <a:off x="7510462" y="1301751"/>
            <a:ext cx="1633538" cy="1815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a:solidFill>
                  <a:srgbClr val="FF0000"/>
                </a:solidFill>
                <a:ea typeface="仿宋" pitchFamily="49" charset="-122"/>
              </a:rPr>
              <a:t>务实勤劳精明能干自尊自强关心伙计</a:t>
            </a:r>
          </a:p>
        </p:txBody>
      </p:sp>
      <p:sp>
        <p:nvSpPr>
          <p:cNvPr id="78872" name="Text Box 5"/>
          <p:cNvSpPr txBox="1">
            <a:spLocks noChangeArrowheads="1"/>
          </p:cNvSpPr>
          <p:nvPr/>
        </p:nvSpPr>
        <p:spPr bwMode="auto">
          <a:xfrm>
            <a:off x="1497807" y="4695825"/>
            <a:ext cx="4564856" cy="1815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ea typeface="仿宋" pitchFamily="49" charset="-122"/>
              </a:rPr>
              <a:t>拒绝</a:t>
            </a:r>
            <a:r>
              <a:rPr lang="zh-CN" altLang="en-US" sz="2800" b="1" dirty="0" smtClean="0">
                <a:solidFill>
                  <a:srgbClr val="FF0000"/>
                </a:solidFill>
                <a:ea typeface="仿宋" pitchFamily="49" charset="-122"/>
              </a:rPr>
              <a:t>陈腐，能</a:t>
            </a:r>
            <a:r>
              <a:rPr lang="zh-CN" altLang="en-US" sz="2800" b="1" dirty="0">
                <a:solidFill>
                  <a:srgbClr val="FF0000"/>
                </a:solidFill>
                <a:ea typeface="仿宋" pitchFamily="49" charset="-122"/>
              </a:rPr>
              <a:t>变通，刚直却又不得不学着屈服于社会环境</a:t>
            </a:r>
            <a:r>
              <a:rPr lang="zh-CN" altLang="en-US" sz="2800" b="1" dirty="0" smtClean="0">
                <a:solidFill>
                  <a:srgbClr val="FF0000"/>
                </a:solidFill>
                <a:ea typeface="仿宋" pitchFamily="49" charset="-122"/>
              </a:rPr>
              <a:t>。</a:t>
            </a:r>
            <a:r>
              <a:rPr lang="zh-CN" altLang="en-US" sz="2800" b="1" dirty="0" smtClean="0">
                <a:solidFill>
                  <a:srgbClr val="00B0F0"/>
                </a:solidFill>
                <a:ea typeface="仿宋" pitchFamily="49" charset="-122"/>
              </a:rPr>
              <a:t>世事洞明皆学问，人情练达即文章。</a:t>
            </a:r>
            <a:endParaRPr lang="zh-CN" altLang="en-US" sz="2800" b="1" dirty="0">
              <a:solidFill>
                <a:srgbClr val="00B0F0"/>
              </a:solidFill>
              <a:ea typeface="仿宋"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8870"/>
                                        </p:tgtEl>
                                        <p:attrNameLst>
                                          <p:attrName>style.visibility</p:attrName>
                                        </p:attrNameLst>
                                      </p:cBhvr>
                                      <p:to>
                                        <p:strVal val="visible"/>
                                      </p:to>
                                    </p:set>
                                    <p:animEffect transition="in" filter="checkerboard(across)">
                                      <p:cBhvr>
                                        <p:cTn id="7" dur="500"/>
                                        <p:tgtEl>
                                          <p:spTgt spid="788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78869"/>
                                        </p:tgtEl>
                                        <p:attrNameLst>
                                          <p:attrName>style.visibility</p:attrName>
                                        </p:attrNameLst>
                                      </p:cBhvr>
                                      <p:to>
                                        <p:strVal val="visible"/>
                                      </p:to>
                                    </p:set>
                                    <p:anim calcmode="lin" valueType="num">
                                      <p:cBhvr>
                                        <p:cTn id="12" dur="500" fill="hold"/>
                                        <p:tgtEl>
                                          <p:spTgt spid="78869"/>
                                        </p:tgtEl>
                                        <p:attrNameLst>
                                          <p:attrName>ppt_w</p:attrName>
                                        </p:attrNameLst>
                                      </p:cBhvr>
                                      <p:tavLst>
                                        <p:tav tm="0">
                                          <p:val>
                                            <p:fltVal val="0"/>
                                          </p:val>
                                        </p:tav>
                                        <p:tav tm="100000">
                                          <p:val>
                                            <p:strVal val="#ppt_w"/>
                                          </p:val>
                                        </p:tav>
                                      </p:tavLst>
                                    </p:anim>
                                    <p:anim calcmode="lin" valueType="num">
                                      <p:cBhvr>
                                        <p:cTn id="13" dur="500" fill="hold"/>
                                        <p:tgtEl>
                                          <p:spTgt spid="78869"/>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8866">
                                            <p:txEl>
                                              <p:pRg st="0" end="0"/>
                                            </p:txEl>
                                          </p:spTgt>
                                        </p:tgtEl>
                                        <p:attrNameLst>
                                          <p:attrName>style.visibility</p:attrName>
                                        </p:attrNameLst>
                                      </p:cBhvr>
                                      <p:to>
                                        <p:strVal val="visible"/>
                                      </p:to>
                                    </p:set>
                                    <p:animEffect transition="in" filter="dissolve">
                                      <p:cBhvr>
                                        <p:cTn id="18" dur="500"/>
                                        <p:tgtEl>
                                          <p:spTgt spid="78866">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78866">
                                            <p:txEl>
                                              <p:pRg st="1" end="1"/>
                                            </p:txEl>
                                          </p:spTgt>
                                        </p:tgtEl>
                                        <p:attrNameLst>
                                          <p:attrName>style.visibility</p:attrName>
                                        </p:attrNameLst>
                                      </p:cBhvr>
                                      <p:to>
                                        <p:strVal val="visible"/>
                                      </p:to>
                                    </p:set>
                                    <p:animEffect transition="in" filter="dissolve">
                                      <p:cBhvr>
                                        <p:cTn id="23" dur="500"/>
                                        <p:tgtEl>
                                          <p:spTgt spid="78866">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78866">
                                            <p:txEl>
                                              <p:pRg st="2" end="2"/>
                                            </p:txEl>
                                          </p:spTgt>
                                        </p:tgtEl>
                                        <p:attrNameLst>
                                          <p:attrName>style.visibility</p:attrName>
                                        </p:attrNameLst>
                                      </p:cBhvr>
                                      <p:to>
                                        <p:strVal val="visible"/>
                                      </p:to>
                                    </p:set>
                                    <p:animEffect transition="in" filter="dissolve">
                                      <p:cBhvr>
                                        <p:cTn id="28" dur="500"/>
                                        <p:tgtEl>
                                          <p:spTgt spid="78866">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78866">
                                            <p:txEl>
                                              <p:pRg st="3" end="3"/>
                                            </p:txEl>
                                          </p:spTgt>
                                        </p:tgtEl>
                                        <p:attrNameLst>
                                          <p:attrName>style.visibility</p:attrName>
                                        </p:attrNameLst>
                                      </p:cBhvr>
                                      <p:to>
                                        <p:strVal val="visible"/>
                                      </p:to>
                                    </p:set>
                                    <p:animEffect transition="in" filter="dissolve">
                                      <p:cBhvr>
                                        <p:cTn id="33" dur="500"/>
                                        <p:tgtEl>
                                          <p:spTgt spid="78866">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8866">
                                            <p:txEl>
                                              <p:pRg st="4" end="4"/>
                                            </p:txEl>
                                          </p:spTgt>
                                        </p:tgtEl>
                                        <p:attrNameLst>
                                          <p:attrName>style.visibility</p:attrName>
                                        </p:attrNameLst>
                                      </p:cBhvr>
                                      <p:to>
                                        <p:strVal val="visible"/>
                                      </p:to>
                                    </p:set>
                                    <p:animEffect transition="in" filter="dissolve">
                                      <p:cBhvr>
                                        <p:cTn id="38" dur="500"/>
                                        <p:tgtEl>
                                          <p:spTgt spid="78866">
                                            <p:txEl>
                                              <p:pRg st="4" end="4"/>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78871"/>
                                        </p:tgtEl>
                                        <p:attrNameLst>
                                          <p:attrName>style.visibility</p:attrName>
                                        </p:attrNameLst>
                                      </p:cBhvr>
                                      <p:to>
                                        <p:strVal val="visible"/>
                                      </p:to>
                                    </p:set>
                                    <p:anim calcmode="discrete" valueType="clr">
                                      <p:cBhvr override="childStyle">
                                        <p:cTn id="43" dur="80"/>
                                        <p:tgtEl>
                                          <p:spTgt spid="78871"/>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78871"/>
                                        </p:tgtEl>
                                        <p:attrNameLst>
                                          <p:attrName>fillcolor</p:attrName>
                                        </p:attrNameLst>
                                      </p:cBhvr>
                                      <p:tavLst>
                                        <p:tav tm="0">
                                          <p:val>
                                            <p:clrVal>
                                              <a:schemeClr val="accent2"/>
                                            </p:clrVal>
                                          </p:val>
                                        </p:tav>
                                        <p:tav tm="50000">
                                          <p:val>
                                            <p:clrVal>
                                              <a:schemeClr val="hlink"/>
                                            </p:clrVal>
                                          </p:val>
                                        </p:tav>
                                      </p:tavLst>
                                    </p:anim>
                                    <p:set>
                                      <p:cBhvr>
                                        <p:cTn id="45" dur="80"/>
                                        <p:tgtEl>
                                          <p:spTgt spid="78871"/>
                                        </p:tgtEl>
                                        <p:attrNameLst>
                                          <p:attrName>fill.type</p:attrName>
                                        </p:attrNameLst>
                                      </p:cBhvr>
                                      <p:to>
                                        <p:strVal val="solid"/>
                                      </p:to>
                                    </p:set>
                                  </p:childTnLst>
                                </p:cTn>
                              </p:par>
                              <p:par>
                                <p:cTn id="46" presetID="27" presetClass="entr" presetSubtype="0" fill="hold" grpId="0" nodeType="withEffect">
                                  <p:stCondLst>
                                    <p:cond delay="0"/>
                                  </p:stCondLst>
                                  <p:iterate type="lt">
                                    <p:tmPct val="50000"/>
                                  </p:iterate>
                                  <p:childTnLst>
                                    <p:set>
                                      <p:cBhvr>
                                        <p:cTn id="47" dur="1" fill="hold">
                                          <p:stCondLst>
                                            <p:cond delay="0"/>
                                          </p:stCondLst>
                                        </p:cTn>
                                        <p:tgtEl>
                                          <p:spTgt spid="78872"/>
                                        </p:tgtEl>
                                        <p:attrNameLst>
                                          <p:attrName>style.visibility</p:attrName>
                                        </p:attrNameLst>
                                      </p:cBhvr>
                                      <p:to>
                                        <p:strVal val="visible"/>
                                      </p:to>
                                    </p:set>
                                    <p:anim calcmode="discrete" valueType="clr">
                                      <p:cBhvr override="childStyle">
                                        <p:cTn id="48" dur="80"/>
                                        <p:tgtEl>
                                          <p:spTgt spid="78872"/>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78872"/>
                                        </p:tgtEl>
                                        <p:attrNameLst>
                                          <p:attrName>fillcolor</p:attrName>
                                        </p:attrNameLst>
                                      </p:cBhvr>
                                      <p:tavLst>
                                        <p:tav tm="0">
                                          <p:val>
                                            <p:clrVal>
                                              <a:schemeClr val="accent2"/>
                                            </p:clrVal>
                                          </p:val>
                                        </p:tav>
                                        <p:tav tm="50000">
                                          <p:val>
                                            <p:clrVal>
                                              <a:schemeClr val="hlink"/>
                                            </p:clrVal>
                                          </p:val>
                                        </p:tav>
                                      </p:tavLst>
                                    </p:anim>
                                    <p:set>
                                      <p:cBhvr>
                                        <p:cTn id="50" dur="80"/>
                                        <p:tgtEl>
                                          <p:spTgt spid="788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6" grpId="0" build="p"/>
      <p:bldP spid="78871" grpId="0"/>
      <p:bldP spid="788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3"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2" name="Picture 4"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3" name="Picture 5"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4" name="Picture 6"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5" name="Picture 7"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6" name="Picture 8"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7" name="Picture 9"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8" name="Picture 10"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5129" name="Group 12"/>
          <p:cNvGrpSpPr>
            <a:grpSpLocks/>
          </p:cNvGrpSpPr>
          <p:nvPr/>
        </p:nvGrpSpPr>
        <p:grpSpPr bwMode="auto">
          <a:xfrm>
            <a:off x="0" y="0"/>
            <a:ext cx="1290638" cy="960438"/>
            <a:chOff x="18" y="62"/>
            <a:chExt cx="1084" cy="605"/>
          </a:xfrm>
        </p:grpSpPr>
        <p:sp>
          <p:nvSpPr>
            <p:cNvPr id="5130" name="Oval 13"/>
            <p:cNvSpPr>
              <a:spLocks noChangeArrowheads="1"/>
            </p:cNvSpPr>
            <p:nvPr/>
          </p:nvSpPr>
          <p:spPr bwMode="auto">
            <a:xfrm>
              <a:off x="18" y="62"/>
              <a:ext cx="1084" cy="605"/>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5131" name="Text Box 14"/>
            <p:cNvSpPr txBox="1">
              <a:spLocks noChangeArrowheads="1"/>
            </p:cNvSpPr>
            <p:nvPr/>
          </p:nvSpPr>
          <p:spPr bwMode="auto">
            <a:xfrm>
              <a:off x="60" y="206"/>
              <a:ext cx="1042" cy="2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导入新课</a:t>
              </a:r>
            </a:p>
          </p:txBody>
        </p:sp>
      </p:grpSp>
      <p:sp>
        <p:nvSpPr>
          <p:cNvPr id="5132" name="文本框 3089"/>
          <p:cNvSpPr txBox="1">
            <a:spLocks noChangeArrowheads="1"/>
          </p:cNvSpPr>
          <p:nvPr/>
        </p:nvSpPr>
        <p:spPr bwMode="auto">
          <a:xfrm>
            <a:off x="985838" y="747714"/>
            <a:ext cx="7574756" cy="1815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3333FF"/>
                </a:solidFill>
                <a:latin typeface="宋体" pitchFamily="2" charset="-122"/>
              </a:rPr>
              <a:t>    同学们，如果我们想创建文明班级，但是，今天</a:t>
            </a:r>
            <a:r>
              <a:rPr lang="zh-CN" altLang="en-US" sz="2800" b="1" dirty="0" smtClean="0">
                <a:solidFill>
                  <a:srgbClr val="3333FF"/>
                </a:solidFill>
                <a:latin typeface="宋体" pitchFamily="2" charset="-122"/>
              </a:rPr>
              <a:t>有人我行我素，</a:t>
            </a:r>
            <a:r>
              <a:rPr lang="zh-CN" altLang="en-US" sz="2800" b="1" dirty="0">
                <a:solidFill>
                  <a:srgbClr val="3333FF"/>
                </a:solidFill>
                <a:latin typeface="宋体" pitchFamily="2" charset="-122"/>
              </a:rPr>
              <a:t>明天有人惹是生非，后天又有人打架闹事，那么，我们还能打造文明班级吗？</a:t>
            </a:r>
          </a:p>
        </p:txBody>
      </p:sp>
      <p:sp>
        <p:nvSpPr>
          <p:cNvPr id="3091" name="Text Box 2"/>
          <p:cNvSpPr txBox="1">
            <a:spLocks noChangeArrowheads="1"/>
          </p:cNvSpPr>
          <p:nvPr/>
        </p:nvSpPr>
        <p:spPr bwMode="auto">
          <a:xfrm>
            <a:off x="813197" y="3525839"/>
            <a:ext cx="7747397"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ea typeface="仿宋" pitchFamily="49" charset="-122"/>
              </a:rPr>
              <a:t>       这说明了一个道理，即当一个集体想要有所成就时，要是处处有人拉后腿，注定这个集体将要失败。今天，我们将走进</a:t>
            </a:r>
            <a:r>
              <a:rPr lang="zh-CN" altLang="en-US" sz="2800" b="1" dirty="0">
                <a:latin typeface="仿宋"/>
                <a:ea typeface="仿宋" pitchFamily="49" charset="-122"/>
              </a:rPr>
              <a:t>“</a:t>
            </a:r>
            <a:r>
              <a:rPr lang="zh-CN" altLang="en-US" sz="2800" b="1" dirty="0">
                <a:ea typeface="仿宋" pitchFamily="49" charset="-122"/>
              </a:rPr>
              <a:t>福聚德</a:t>
            </a:r>
            <a:r>
              <a:rPr lang="zh-CN" altLang="en-US" sz="2800" b="1" dirty="0">
                <a:latin typeface="仿宋"/>
                <a:ea typeface="仿宋" pitchFamily="49" charset="-122"/>
              </a:rPr>
              <a:t>”</a:t>
            </a:r>
            <a:r>
              <a:rPr lang="zh-CN" altLang="en-US" sz="2800" b="1" dirty="0">
                <a:ea typeface="仿宋" pitchFamily="49" charset="-122"/>
              </a:rPr>
              <a:t>，更加深刻地感受这个道理，请同学们翻开课文</a:t>
            </a:r>
            <a:r>
              <a:rPr lang="en-US" altLang="zh-CN" sz="2800" b="1" dirty="0">
                <a:ea typeface="仿宋" pitchFamily="49" charset="-122"/>
              </a:rPr>
              <a:t>《</a:t>
            </a:r>
            <a:r>
              <a:rPr lang="zh-CN" altLang="en-US" sz="2800" b="1" dirty="0">
                <a:ea typeface="仿宋" pitchFamily="49" charset="-122"/>
              </a:rPr>
              <a:t>天下第一楼</a:t>
            </a:r>
            <a:r>
              <a:rPr lang="en-US" altLang="zh-CN" sz="2800" b="1" dirty="0">
                <a:ea typeface="仿宋" pitchFamily="49" charset="-122"/>
              </a:rPr>
              <a:t>》</a:t>
            </a:r>
            <a:r>
              <a:rPr lang="zh-CN" altLang="en-US" sz="2800" b="1" dirty="0">
                <a:ea typeface="仿宋" pitchFamily="49" charset="-122"/>
              </a:rPr>
              <a:t>。</a:t>
            </a:r>
          </a:p>
        </p:txBody>
      </p:sp>
      <p:sp>
        <p:nvSpPr>
          <p:cNvPr id="3092" name="矩形 3091"/>
          <p:cNvSpPr>
            <a:spLocks noChangeArrowheads="1"/>
          </p:cNvSpPr>
          <p:nvPr/>
        </p:nvSpPr>
        <p:spPr bwMode="auto">
          <a:xfrm>
            <a:off x="1481137" y="2457450"/>
            <a:ext cx="2650084"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FF0000"/>
                </a:solidFill>
              </a:rPr>
              <a:t>（不能</a:t>
            </a:r>
            <a:r>
              <a:rPr lang="zh-CN" altLang="en-US" sz="3200" b="1" dirty="0" smtClean="0">
                <a:solidFill>
                  <a:srgbClr val="FF0000"/>
                </a:solidFill>
              </a:rPr>
              <a:t>）</a:t>
            </a:r>
            <a:r>
              <a:rPr lang="en-US" altLang="zh-CN" sz="3200" b="1" dirty="0" smtClean="0">
                <a:solidFill>
                  <a:srgbClr val="FF0000"/>
                </a:solidFill>
              </a:rPr>
              <a:t>------</a:t>
            </a:r>
            <a:endParaRPr lang="zh-CN" altLang="en-US" sz="3200" b="1" dirty="0">
              <a:solidFill>
                <a:srgbClr val="FF0000"/>
              </a:solidFill>
            </a:endParaRPr>
          </a:p>
        </p:txBody>
      </p:sp>
      <p:sp>
        <p:nvSpPr>
          <p:cNvPr id="16" name="矩形 15"/>
          <p:cNvSpPr/>
          <p:nvPr/>
        </p:nvSpPr>
        <p:spPr>
          <a:xfrm>
            <a:off x="4018001" y="2563596"/>
            <a:ext cx="2044661" cy="523220"/>
          </a:xfrm>
          <a:prstGeom prst="rect">
            <a:avLst/>
          </a:prstGeom>
        </p:spPr>
        <p:txBody>
          <a:bodyPr wrap="square">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木桶理论</a:t>
            </a:r>
            <a:endParaRPr lang="zh-CN" altLang="en-US" sz="2800" dirty="0">
              <a:solidFill>
                <a:srgbClr val="00B05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92"/>
                                        </p:tgtEl>
                                        <p:attrNameLst>
                                          <p:attrName>style.visibility</p:attrName>
                                        </p:attrNameLst>
                                      </p:cBhvr>
                                      <p:to>
                                        <p:strVal val="visible"/>
                                      </p:to>
                                    </p:set>
                                    <p:anim calcmode="lin" valueType="num">
                                      <p:cBhvr additive="base">
                                        <p:cTn id="7" dur="500" fill="hold"/>
                                        <p:tgtEl>
                                          <p:spTgt spid="3092"/>
                                        </p:tgtEl>
                                        <p:attrNameLst>
                                          <p:attrName>ppt_x</p:attrName>
                                        </p:attrNameLst>
                                      </p:cBhvr>
                                      <p:tavLst>
                                        <p:tav tm="0">
                                          <p:val>
                                            <p:strVal val="#ppt_x"/>
                                          </p:val>
                                        </p:tav>
                                        <p:tav tm="100000">
                                          <p:val>
                                            <p:strVal val="#ppt_x"/>
                                          </p:val>
                                        </p:tav>
                                      </p:tavLst>
                                    </p:anim>
                                    <p:anim calcmode="lin" valueType="num">
                                      <p:cBhvr additive="base">
                                        <p:cTn id="8" dur="500" fill="hold"/>
                                        <p:tgtEl>
                                          <p:spTgt spid="309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91">
                                            <p:txEl>
                                              <p:pRg st="0" end="0"/>
                                            </p:txEl>
                                          </p:spTgt>
                                        </p:tgtEl>
                                        <p:attrNameLst>
                                          <p:attrName>style.visibility</p:attrName>
                                        </p:attrNameLst>
                                      </p:cBhvr>
                                      <p:to>
                                        <p:strVal val="visible"/>
                                      </p:to>
                                    </p:set>
                                    <p:anim calcmode="lin" valueType="num">
                                      <p:cBhvr additive="base">
                                        <p:cTn id="13" dur="500" fill="hold"/>
                                        <p:tgtEl>
                                          <p:spTgt spid="309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内容占位符 2"/>
          <p:cNvSpPr>
            <a:spLocks noGrp="1"/>
          </p:cNvSpPr>
          <p:nvPr>
            <p:ph/>
          </p:nvPr>
        </p:nvSpPr>
        <p:spPr>
          <a:xfrm>
            <a:off x="1370419" y="1033464"/>
            <a:ext cx="5686425" cy="796925"/>
          </a:xfrm>
          <a:prstGeom prst="rect">
            <a:avLst/>
          </a:prstGeom>
          <a:noFill/>
          <a:ln w="9525">
            <a:noFill/>
          </a:ln>
        </p:spPr>
        <p:txBody>
          <a:bodyPr lIns="51435" tIns="25717" rIns="51435" bIns="25717"/>
          <a:lstStyle/>
          <a:p>
            <a:pPr marL="0" indent="0" eaLnBrk="1" hangingPunct="1">
              <a:lnSpc>
                <a:spcPts val="4000"/>
              </a:lnSpc>
              <a:buNone/>
            </a:pPr>
            <a:r>
              <a:rPr lang="en-US" altLang="zh-CN" sz="1800" b="1" dirty="0">
                <a:latin typeface="微软雅黑" panose="020B0503020204020204" pitchFamily="34" charset="-122"/>
                <a:sym typeface="宋体" panose="02010600030101010101" pitchFamily="2" charset="-122"/>
              </a:rPr>
              <a:t>  </a:t>
            </a:r>
            <a:r>
              <a:rPr lang="zh-CN" altLang="en-US" sz="1800" b="1" dirty="0">
                <a:latin typeface="微软雅黑" panose="020B0503020204020204" pitchFamily="34" charset="-122"/>
                <a:sym typeface="宋体" panose="02010600030101010101" pitchFamily="2" charset="-122"/>
              </a:rPr>
              <a:t>卢孟实为什么要责骂小伙计，并给成顺喜钱？</a:t>
            </a:r>
            <a:endParaRPr lang="zh-CN" altLang="zh-CN" sz="1800" b="1" dirty="0">
              <a:latin typeface="微软雅黑" panose="020B0503020204020204" pitchFamily="34" charset="-122"/>
              <a:sym typeface="宋体" panose="02010600030101010101" pitchFamily="2" charset="-122"/>
            </a:endParaRPr>
          </a:p>
        </p:txBody>
      </p:sp>
      <p:sp>
        <p:nvSpPr>
          <p:cNvPr id="13314" name="文本框 1"/>
          <p:cNvSpPr txBox="1"/>
          <p:nvPr/>
        </p:nvSpPr>
        <p:spPr>
          <a:xfrm>
            <a:off x="1315641" y="1830389"/>
            <a:ext cx="5542359" cy="2657138"/>
          </a:xfrm>
          <a:prstGeom prst="rect">
            <a:avLst/>
          </a:prstGeom>
          <a:noFill/>
          <a:ln w="9525">
            <a:noFill/>
          </a:ln>
        </p:spPr>
        <p:txBody>
          <a:bodyPr>
            <a:spAutoFit/>
          </a:bodyPr>
          <a:lstStyle/>
          <a:p>
            <a:pPr eaLnBrk="1" hangingPunct="1">
              <a:lnSpc>
                <a:spcPts val="4000"/>
              </a:lnSpc>
              <a:buFont typeface="Arial" panose="020B0604020202020204" pitchFamily="34" charset="0"/>
              <a:buNone/>
            </a:pPr>
            <a:r>
              <a:rPr lang="en-US" altLang="zh-CN"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卢孟实虽在骂小伙计，其实是想伙计们能争口气，即使社会地位低下也要</a:t>
            </a:r>
            <a:r>
              <a:rPr lang="zh-CN" altLang="en-US"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维护自己的尊严</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。而让成顺将喜事办得有面子，也是</a:t>
            </a:r>
            <a:r>
              <a:rPr lang="zh-CN" altLang="en-US" dirty="0">
                <a:solidFill>
                  <a:srgbClr val="00B0F0"/>
                </a:solidFill>
                <a:latin typeface="微软雅黑" panose="020B0503020204020204" pitchFamily="34" charset="-122"/>
                <a:ea typeface="微软雅黑" panose="020B0503020204020204" pitchFamily="34" charset="-122"/>
                <a:sym typeface="宋体" panose="02010600030101010101" pitchFamily="2" charset="-122"/>
              </a:rPr>
              <a:t>为了维护尊严，表现出的是劳动人民的</a:t>
            </a:r>
            <a:r>
              <a:rPr lang="zh-CN" altLang="en-US"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傲骨</a:t>
            </a:r>
            <a:r>
              <a:rPr lang="zh-CN" altLang="en-US" dirty="0">
                <a:solidFill>
                  <a:srgbClr val="00B0F0"/>
                </a:solidFill>
                <a:latin typeface="微软雅黑" panose="020B0503020204020204" pitchFamily="34" charset="-122"/>
                <a:ea typeface="微软雅黑" panose="020B0503020204020204" pitchFamily="34" charset="-122"/>
                <a:sym typeface="宋体" panose="02010600030101010101" pitchFamily="2" charset="-122"/>
              </a:rPr>
              <a:t>。</a:t>
            </a:r>
          </a:p>
          <a:p>
            <a:pPr eaLnBrk="1" hangingPunct="1">
              <a:lnSpc>
                <a:spcPts val="4000"/>
              </a:lnSpc>
              <a:buFont typeface="Arial" panose="020B0604020202020204" pitchFamily="34" charset="0"/>
              <a:buNone/>
            </a:pP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同时，这一情节也表明了卢孟实的</a:t>
            </a:r>
            <a:r>
              <a:rPr lang="zh-CN" altLang="en-US" dirty="0">
                <a:solidFill>
                  <a:srgbClr val="00B0F0"/>
                </a:solidFill>
                <a:latin typeface="微软雅黑" panose="020B0503020204020204" pitchFamily="34" charset="-122"/>
                <a:ea typeface="微软雅黑" panose="020B0503020204020204" pitchFamily="34" charset="-122"/>
                <a:sym typeface="宋体" panose="02010600030101010101" pitchFamily="2" charset="-122"/>
              </a:rPr>
              <a:t>赏罚分明</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a:t>
            </a: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blinds(horizontal)">
                                      <p:cBhvr>
                                        <p:cTn id="7" dur="500"/>
                                        <p:tgtEl>
                                          <p:spTgt spid="1331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10" dur="500"/>
                                        <p:tgtEl>
                                          <p:spTgt spid="133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p:nvPr>
        </p:nvSpPr>
        <p:spPr>
          <a:xfrm>
            <a:off x="1365894" y="923719"/>
            <a:ext cx="6167755" cy="1087967"/>
          </a:xfrm>
          <a:prstGeom prst="rect">
            <a:avLst/>
          </a:prstGeom>
          <a:noFill/>
          <a:ln w="9525">
            <a:noFill/>
          </a:ln>
        </p:spPr>
        <p:txBody>
          <a:bodyPr lIns="51435" tIns="25717" rIns="51435" bIns="25717">
            <a:noAutofit/>
          </a:bodyPr>
          <a:lstStyle/>
          <a:p>
            <a:pPr marL="0" indent="0" algn="l" eaLnBrk="1" hangingPunct="1">
              <a:lnSpc>
                <a:spcPts val="4000"/>
              </a:lnSpc>
              <a:buNone/>
            </a:pPr>
            <a:r>
              <a:rPr lang="en-US" altLang="zh-CN" sz="1600" b="1" dirty="0" smtClean="0">
                <a:latin typeface="微软雅黑" panose="020B0503020204020204" pitchFamily="34" charset="-122"/>
                <a:sym typeface="宋体" panose="02010600030101010101" pitchFamily="2" charset="-122"/>
              </a:rPr>
              <a:t>       </a:t>
            </a:r>
            <a:r>
              <a:rPr lang="zh-CN" altLang="zh-CN" sz="1600" b="1" dirty="0" smtClean="0">
                <a:latin typeface="微软雅黑" panose="020B0503020204020204" pitchFamily="34" charset="-122"/>
                <a:sym typeface="宋体" panose="02010600030101010101" pitchFamily="2" charset="-122"/>
              </a:rPr>
              <a:t>卢孟实</a:t>
            </a:r>
            <a:r>
              <a:rPr lang="zh-CN" altLang="zh-CN" sz="1600" b="1" dirty="0">
                <a:latin typeface="微软雅黑" panose="020B0503020204020204" pitchFamily="34" charset="-122"/>
                <a:sym typeface="宋体" panose="02010600030101010101" pitchFamily="2" charset="-122"/>
              </a:rPr>
              <a:t>是一个想干事业的人，但是在当时的社会背景下，他的理想是不可能实现的，结合节选部分的情节，具体分析。</a:t>
            </a:r>
          </a:p>
        </p:txBody>
      </p:sp>
      <p:sp>
        <p:nvSpPr>
          <p:cNvPr id="13314" name="文本框 1"/>
          <p:cNvSpPr txBox="1"/>
          <p:nvPr/>
        </p:nvSpPr>
        <p:spPr>
          <a:xfrm>
            <a:off x="1188090" y="2385914"/>
            <a:ext cx="7088505" cy="3170099"/>
          </a:xfrm>
          <a:prstGeom prst="rect">
            <a:avLst/>
          </a:prstGeom>
          <a:noFill/>
          <a:ln w="9525">
            <a:noFill/>
          </a:ln>
        </p:spPr>
        <p:txBody>
          <a:bodyPr wrap="square">
            <a:spAutoFit/>
          </a:bodyPr>
          <a:lstStyle/>
          <a:p>
            <a:pPr eaLnBrk="1" hangingPunct="1">
              <a:lnSpc>
                <a:spcPts val="4000"/>
              </a:lnSpc>
              <a:buFont typeface="Arial" panose="020B0604020202020204" pitchFamily="34" charset="0"/>
              <a:buNone/>
            </a:pPr>
            <a:r>
              <a:rPr lang="en-US" altLang="zh-CN" sz="16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卢孟实一生的理想就是盖起大楼坐上“轿子”。但奋斗了大半辈子最终也不得不把多半生的心血拱手让与他人。</a:t>
            </a:r>
          </a:p>
          <a:p>
            <a:pPr eaLnBrk="1" hangingPunct="1">
              <a:lnSpc>
                <a:spcPts val="4000"/>
              </a:lnSpc>
              <a:buFont typeface="Arial" panose="020B0604020202020204" pitchFamily="34" charset="0"/>
              <a:buNone/>
            </a:pPr>
            <a:r>
              <a:rPr lang="zh-CN" altLang="en-US" sz="16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“福聚德从没有楼到盖起楼到这座楼金碧辉煌突出的是以楼象征的事业。”事业的悲剧发生看起来毫无预兆，但仔细分析，</a:t>
            </a:r>
            <a:r>
              <a:rPr lang="zh-CN" altLang="en-US" sz="1600"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福聚德却早已经是危机重重。</a:t>
            </a:r>
            <a:r>
              <a:rPr lang="zh-CN" altLang="en-US" sz="16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表面看来卢孟实的主要矛盾是和唐家兄弟间的矛盾，一旦卢孟实不能满足他们，一纸契约如同废纸，事业的被迫中止也在意料之中。</a:t>
            </a: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文本框 4"/>
          <p:cNvSpPr txBox="1"/>
          <p:nvPr/>
        </p:nvSpPr>
        <p:spPr>
          <a:xfrm>
            <a:off x="1378585" y="548681"/>
            <a:ext cx="6777990" cy="4708981"/>
          </a:xfrm>
          <a:prstGeom prst="rect">
            <a:avLst/>
          </a:prstGeom>
          <a:noFill/>
          <a:ln w="9525">
            <a:noFill/>
          </a:ln>
        </p:spPr>
        <p:txBody>
          <a:bodyPr wrap="square">
            <a:spAutoFit/>
          </a:bodyPr>
          <a:lstStyle/>
          <a:p>
            <a:pPr eaLnBrk="1" hangingPunct="1">
              <a:lnSpc>
                <a:spcPts val="4000"/>
              </a:lnSpc>
              <a:buFont typeface="Arial" panose="020B0604020202020204" pitchFamily="34" charset="0"/>
              <a:buNone/>
            </a:pPr>
            <a:r>
              <a:rPr lang="en-US" altLang="zh-CN" sz="1600" b="1" dirty="0">
                <a:solidFill>
                  <a:srgbClr val="C00000"/>
                </a:solidFill>
                <a:latin typeface="微软雅黑" panose="020B0503020204020204" pitchFamily="34" charset="-122"/>
                <a:ea typeface="微软雅黑" panose="020B0503020204020204" pitchFamily="34" charset="-122"/>
              </a:rPr>
              <a:t>      </a:t>
            </a:r>
            <a:r>
              <a:rPr lang="zh-CN" altLang="zh-CN" sz="1600" b="1" dirty="0">
                <a:solidFill>
                  <a:srgbClr val="C00000"/>
                </a:solidFill>
                <a:latin typeface="微软雅黑" panose="020B0503020204020204" pitchFamily="34" charset="-122"/>
                <a:ea typeface="微软雅黑" panose="020B0503020204020204" pitchFamily="34" charset="-122"/>
              </a:rPr>
              <a:t>卢孟实个人奋斗创造事业的梦想的破灭还离不开周围的环境</a:t>
            </a:r>
            <a:r>
              <a:rPr lang="zh-CN" altLang="zh-CN" sz="1600" b="1" dirty="0" smtClean="0">
                <a:solidFill>
                  <a:srgbClr val="C00000"/>
                </a:solidFill>
                <a:latin typeface="微软雅黑" panose="020B0503020204020204" pitchFamily="34" charset="-122"/>
                <a:ea typeface="微软雅黑" panose="020B0503020204020204" pitchFamily="34" charset="-122"/>
              </a:rPr>
              <a:t>。</a:t>
            </a:r>
            <a:endParaRPr lang="en-US" altLang="zh-CN" sz="1600" b="1" dirty="0" smtClean="0">
              <a:solidFill>
                <a:srgbClr val="C00000"/>
              </a:solidFill>
              <a:latin typeface="微软雅黑" panose="020B0503020204020204" pitchFamily="34" charset="-122"/>
              <a:ea typeface="微软雅黑" panose="020B0503020204020204" pitchFamily="34" charset="-122"/>
            </a:endParaRPr>
          </a:p>
          <a:p>
            <a:pPr eaLnBrk="1" hangingPunct="1">
              <a:lnSpc>
                <a:spcPts val="4000"/>
              </a:lnSpc>
              <a:buFont typeface="Arial" panose="020B0604020202020204" pitchFamily="34" charset="0"/>
              <a:buNone/>
            </a:pPr>
            <a:r>
              <a:rPr lang="zh-CN" altLang="zh-CN" sz="1600" b="1" dirty="0" smtClean="0">
                <a:solidFill>
                  <a:srgbClr val="002060"/>
                </a:solidFill>
                <a:latin typeface="微软雅黑" panose="020B0503020204020204" pitchFamily="34" charset="-122"/>
                <a:ea typeface="微软雅黑" panose="020B0503020204020204" pitchFamily="34" charset="-122"/>
              </a:rPr>
              <a:t>小圈子</a:t>
            </a:r>
            <a:r>
              <a:rPr lang="zh-CN" altLang="zh-CN" sz="1600" b="1" dirty="0">
                <a:solidFill>
                  <a:srgbClr val="002060"/>
                </a:solidFill>
                <a:latin typeface="微软雅黑" panose="020B0503020204020204" pitchFamily="34" charset="-122"/>
                <a:ea typeface="微软雅黑" panose="020B0503020204020204" pitchFamily="34" charset="-122"/>
              </a:rPr>
              <a:t>里王子西的油滑与中庸罗大头的自私、自傲导致的流言四起；克五的好吃与无赖形成巨大的张力；社会环境愈加混乱、险恶，警察借机敲诈，侦缉队特务扰民生事</a:t>
            </a:r>
            <a:r>
              <a:rPr lang="en-US" altLang="zh-CN" sz="1600" b="1" dirty="0">
                <a:solidFill>
                  <a:srgbClr val="002060"/>
                </a:solidFill>
                <a:latin typeface="微软雅黑" panose="020B0503020204020204" pitchFamily="34" charset="-122"/>
                <a:ea typeface="微软雅黑" panose="020B0503020204020204" pitchFamily="34" charset="-122"/>
              </a:rPr>
              <a:t>……</a:t>
            </a:r>
            <a:r>
              <a:rPr lang="zh-CN" altLang="zh-CN" sz="1600" b="1" dirty="0">
                <a:solidFill>
                  <a:srgbClr val="002060"/>
                </a:solidFill>
                <a:latin typeface="微软雅黑" panose="020B0503020204020204" pitchFamily="34" charset="-122"/>
                <a:ea typeface="微软雅黑" panose="020B0503020204020204" pitchFamily="34" charset="-122"/>
              </a:rPr>
              <a:t>无疑福聚德成了众人眼中的一块肥肉，人人得而食之。在</a:t>
            </a:r>
            <a:r>
              <a:rPr lang="zh-CN" altLang="zh-CN" sz="1600" b="1" dirty="0">
                <a:solidFill>
                  <a:srgbClr val="00B050"/>
                </a:solidFill>
                <a:latin typeface="微软雅黑" panose="020B0503020204020204" pitchFamily="34" charset="-122"/>
                <a:ea typeface="微软雅黑" panose="020B0503020204020204" pitchFamily="34" charset="-122"/>
              </a:rPr>
              <a:t>内外交困、被重重打压的境遇</a:t>
            </a:r>
            <a:r>
              <a:rPr lang="zh-CN" altLang="zh-CN" sz="1600" b="1" dirty="0">
                <a:solidFill>
                  <a:srgbClr val="002060"/>
                </a:solidFill>
                <a:latin typeface="微软雅黑" panose="020B0503020204020204" pitchFamily="34" charset="-122"/>
                <a:ea typeface="微软雅黑" panose="020B0503020204020204" pitchFamily="34" charset="-122"/>
              </a:rPr>
              <a:t>中，凭借个人的力量妄想建立事业无异于痴人说梦。</a:t>
            </a:r>
            <a:r>
              <a:rPr lang="zh-CN" altLang="zh-CN" sz="1600" b="1" dirty="0">
                <a:solidFill>
                  <a:srgbClr val="00B0F0"/>
                </a:solidFill>
                <a:latin typeface="微软雅黑" panose="020B0503020204020204" pitchFamily="34" charset="-122"/>
                <a:ea typeface="微软雅黑" panose="020B0503020204020204" pitchFamily="34" charset="-122"/>
              </a:rPr>
              <a:t>罗大头甩手不干时当众说出卢孟实的父亲受辱屈死的真相，无异于宣布了社会力量对一个来自于下层的穷小子向上奋斗的全部否定</a:t>
            </a:r>
            <a:r>
              <a:rPr lang="zh-CN" altLang="zh-CN" sz="1600" b="1" dirty="0" smtClean="0">
                <a:solidFill>
                  <a:srgbClr val="00B0F0"/>
                </a:solidFill>
                <a:latin typeface="微软雅黑" panose="020B0503020204020204" pitchFamily="34" charset="-122"/>
                <a:ea typeface="微软雅黑" panose="020B0503020204020204" pitchFamily="34" charset="-122"/>
              </a:rPr>
              <a:t>。</a:t>
            </a:r>
            <a:endParaRPr lang="en-US" altLang="zh-CN" sz="1600" b="1" dirty="0" smtClean="0">
              <a:solidFill>
                <a:srgbClr val="00B0F0"/>
              </a:solidFill>
              <a:latin typeface="微软雅黑" panose="020B0503020204020204" pitchFamily="34" charset="-122"/>
              <a:ea typeface="微软雅黑" panose="020B0503020204020204" pitchFamily="34" charset="-122"/>
            </a:endParaRPr>
          </a:p>
          <a:p>
            <a:pPr eaLnBrk="1" hangingPunct="1">
              <a:lnSpc>
                <a:spcPts val="4000"/>
              </a:lnSpc>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rPr>
              <a:t>      </a:t>
            </a:r>
            <a:r>
              <a:rPr lang="zh-CN" altLang="zh-CN" sz="1600" b="1" dirty="0" smtClean="0">
                <a:solidFill>
                  <a:srgbClr val="00B050"/>
                </a:solidFill>
                <a:latin typeface="微软雅黑" panose="020B0503020204020204" pitchFamily="34" charset="-122"/>
                <a:ea typeface="微软雅黑" panose="020B0503020204020204" pitchFamily="34" charset="-122"/>
              </a:rPr>
              <a:t>个人</a:t>
            </a:r>
            <a:r>
              <a:rPr lang="zh-CN" altLang="zh-CN" sz="1600" b="1" dirty="0">
                <a:solidFill>
                  <a:srgbClr val="00B050"/>
                </a:solidFill>
                <a:latin typeface="微软雅黑" panose="020B0503020204020204" pitchFamily="34" charset="-122"/>
                <a:ea typeface="微软雅黑" panose="020B0503020204020204" pitchFamily="34" charset="-122"/>
              </a:rPr>
              <a:t>的力量始终无法超越社会阶级和习俗的制约。</a:t>
            </a: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2" name="Picture 3"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3" name="Picture 4"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4" name="Picture 5"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6"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6" name="Picture 7"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7" name="Picture 8"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8" name="Picture 9"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005" name="图片 85004" descr="PGN681I@@_K9JQS8_[412GD"/>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1" y="1"/>
            <a:ext cx="2032397" cy="790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5006" name="矩形 85005"/>
          <p:cNvSpPr>
            <a:spLocks noChangeArrowheads="1"/>
          </p:cNvSpPr>
          <p:nvPr/>
        </p:nvSpPr>
        <p:spPr bwMode="auto">
          <a:xfrm>
            <a:off x="2032397" y="691116"/>
            <a:ext cx="6909584"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3333FF"/>
                </a:solidFill>
                <a:latin typeface="华文仿宋" pitchFamily="2" charset="-122"/>
                <a:ea typeface="华文仿宋" pitchFamily="2" charset="-122"/>
              </a:rPr>
              <a:t>        ①从“别忘了你们当初是怎么把我请回来的”话中，可见他技艺精湛和恃才自傲，是店里的“顶梁柱”之一。</a:t>
            </a:r>
          </a:p>
          <a:p>
            <a:r>
              <a:rPr lang="zh-CN" altLang="en-US" sz="2000" b="1" dirty="0">
                <a:solidFill>
                  <a:srgbClr val="3333FF"/>
                </a:solidFill>
                <a:latin typeface="华文仿宋" pitchFamily="2" charset="-122"/>
                <a:ea typeface="华文仿宋" pitchFamily="2" charset="-122"/>
              </a:rPr>
              <a:t>        ②他说“不到七十不传徒弟”，可见他固执。</a:t>
            </a:r>
          </a:p>
          <a:p>
            <a:r>
              <a:rPr lang="zh-CN" altLang="en-US" sz="2000" b="1" dirty="0">
                <a:solidFill>
                  <a:srgbClr val="3333FF"/>
                </a:solidFill>
                <a:latin typeface="华文仿宋" pitchFamily="2" charset="-122"/>
                <a:ea typeface="华文仿宋" pitchFamily="2" charset="-122"/>
              </a:rPr>
              <a:t>        ③抓住成顺动他的烤杆不放，可见他心胸狭窄，容不得人。</a:t>
            </a:r>
          </a:p>
          <a:p>
            <a:r>
              <a:rPr lang="zh-CN" altLang="en-US" sz="2000" b="1" dirty="0">
                <a:solidFill>
                  <a:srgbClr val="3333FF"/>
                </a:solidFill>
                <a:latin typeface="华文仿宋" pitchFamily="2" charset="-122"/>
                <a:ea typeface="华文仿宋" pitchFamily="2" charset="-122"/>
              </a:rPr>
              <a:t>        ④动辄就要撂挑子走人，可见其脾气火爆。</a:t>
            </a:r>
          </a:p>
          <a:p>
            <a:r>
              <a:rPr lang="zh-CN" altLang="en-US" sz="2000" b="1" dirty="0">
                <a:solidFill>
                  <a:srgbClr val="3333FF"/>
                </a:solidFill>
                <a:latin typeface="华文仿宋" pitchFamily="2" charset="-122"/>
                <a:ea typeface="华文仿宋" pitchFamily="2" charset="-122"/>
              </a:rPr>
              <a:t>        ⑤从他对克五的态度，可见其看重自身的名誉。</a:t>
            </a:r>
          </a:p>
        </p:txBody>
      </p:sp>
      <p:sp>
        <p:nvSpPr>
          <p:cNvPr id="85007" name="Text Box 5"/>
          <p:cNvSpPr txBox="1">
            <a:spLocks noChangeArrowheads="1"/>
          </p:cNvSpPr>
          <p:nvPr/>
        </p:nvSpPr>
        <p:spPr bwMode="auto">
          <a:xfrm>
            <a:off x="0" y="990600"/>
            <a:ext cx="1633538"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ea typeface="仿宋" pitchFamily="49" charset="-122"/>
              </a:rPr>
              <a:t>恃才自傲迂腐固执心胸狭窄容不得人</a:t>
            </a:r>
          </a:p>
          <a:p>
            <a:r>
              <a:rPr lang="zh-CN" altLang="en-US" sz="2800" b="1" dirty="0">
                <a:solidFill>
                  <a:srgbClr val="FF0000"/>
                </a:solidFill>
                <a:ea typeface="仿宋" pitchFamily="49" charset="-122"/>
              </a:rPr>
              <a:t>脾气</a:t>
            </a:r>
            <a:r>
              <a:rPr lang="zh-CN" altLang="en-US" sz="2800" b="1" dirty="0" smtClean="0">
                <a:solidFill>
                  <a:srgbClr val="FF0000"/>
                </a:solidFill>
                <a:ea typeface="仿宋" pitchFamily="49" charset="-122"/>
              </a:rPr>
              <a:t>火爆，</a:t>
            </a:r>
            <a:endParaRPr lang="zh-CN" altLang="en-US" sz="2800" b="1" dirty="0">
              <a:solidFill>
                <a:srgbClr val="FF0000"/>
              </a:solidFill>
              <a:ea typeface="仿宋" pitchFamily="49" charset="-122"/>
            </a:endParaRPr>
          </a:p>
          <a:p>
            <a:r>
              <a:rPr lang="zh-CN" altLang="en-US" sz="2800" b="1" dirty="0">
                <a:solidFill>
                  <a:srgbClr val="FF0000"/>
                </a:solidFill>
                <a:ea typeface="仿宋" pitchFamily="49" charset="-122"/>
              </a:rPr>
              <a:t>一身正气</a:t>
            </a:r>
          </a:p>
          <a:p>
            <a:r>
              <a:rPr lang="zh-CN" altLang="en-US" sz="2800" b="1" dirty="0">
                <a:solidFill>
                  <a:srgbClr val="FF0000"/>
                </a:solidFill>
                <a:ea typeface="仿宋" pitchFamily="49" charset="-122"/>
              </a:rPr>
              <a:t>直率，不与小人</a:t>
            </a:r>
            <a:r>
              <a:rPr lang="zh-CN" altLang="en-US" sz="2800" b="1" dirty="0" smtClean="0">
                <a:solidFill>
                  <a:srgbClr val="FF0000"/>
                </a:solidFill>
                <a:ea typeface="仿宋" pitchFamily="49" charset="-122"/>
              </a:rPr>
              <a:t>为伍。</a:t>
            </a:r>
            <a:endParaRPr lang="zh-CN" altLang="en-US" sz="2800" b="1" dirty="0">
              <a:solidFill>
                <a:srgbClr val="FF0000"/>
              </a:solidFill>
              <a:ea typeface="仿宋" pitchFamily="49" charset="-122"/>
            </a:endParaRPr>
          </a:p>
        </p:txBody>
      </p:sp>
      <p:sp>
        <p:nvSpPr>
          <p:cNvPr id="85008" name="直接连接符 85007"/>
          <p:cNvSpPr>
            <a:spLocks noChangeShapeType="1"/>
          </p:cNvSpPr>
          <p:nvPr/>
        </p:nvSpPr>
        <p:spPr bwMode="auto">
          <a:xfrm>
            <a:off x="1633537" y="3562350"/>
            <a:ext cx="7510463" cy="0"/>
          </a:xfrm>
          <a:prstGeom prst="line">
            <a:avLst/>
          </a:prstGeom>
          <a:noFill/>
          <a:ln w="76200">
            <a:solidFill>
              <a:srgbClr val="008000"/>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pic>
        <p:nvPicPr>
          <p:cNvPr id="85009" name="图片 85008" descr="KBY6[77`B_M{OV@K$YRJ`KK"/>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3644504" y="3692526"/>
            <a:ext cx="2464594" cy="754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5010" name="矩形 85009"/>
          <p:cNvSpPr>
            <a:spLocks noChangeArrowheads="1"/>
          </p:cNvSpPr>
          <p:nvPr/>
        </p:nvSpPr>
        <p:spPr bwMode="auto">
          <a:xfrm>
            <a:off x="2100262" y="4471988"/>
            <a:ext cx="6311504"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b="1" dirty="0">
                <a:solidFill>
                  <a:srgbClr val="3333FF"/>
                </a:solidFill>
                <a:latin typeface="华文仿宋" pitchFamily="2" charset="-122"/>
                <a:ea typeface="华文仿宋" pitchFamily="2" charset="-122"/>
              </a:rPr>
              <a:t>①常   贵：</a:t>
            </a:r>
            <a:r>
              <a:rPr lang="zh-CN" altLang="en-US" sz="2800" b="1" dirty="0">
                <a:solidFill>
                  <a:srgbClr val="FF0000"/>
                </a:solidFill>
                <a:ea typeface="仿宋" pitchFamily="49" charset="-122"/>
              </a:rPr>
              <a:t>同情他人、老实厚道</a:t>
            </a:r>
          </a:p>
          <a:p>
            <a:r>
              <a:rPr lang="zh-CN" altLang="en-US" sz="2800" b="1" dirty="0">
                <a:solidFill>
                  <a:srgbClr val="3333FF"/>
                </a:solidFill>
                <a:latin typeface="华文仿宋" pitchFamily="2" charset="-122"/>
                <a:ea typeface="华文仿宋" pitchFamily="2" charset="-122"/>
              </a:rPr>
              <a:t>②福   顺：</a:t>
            </a:r>
            <a:r>
              <a:rPr lang="zh-CN" altLang="en-US" sz="2800" b="1" dirty="0">
                <a:solidFill>
                  <a:srgbClr val="FF0000"/>
                </a:solidFill>
                <a:ea typeface="仿宋" pitchFamily="49" charset="-122"/>
              </a:rPr>
              <a:t>仗势欺人、谄媚姿态</a:t>
            </a:r>
          </a:p>
          <a:p>
            <a:r>
              <a:rPr lang="zh-CN" altLang="en-US" sz="2800" b="1" dirty="0">
                <a:solidFill>
                  <a:srgbClr val="3333FF"/>
                </a:solidFill>
                <a:latin typeface="华文仿宋" pitchFamily="2" charset="-122"/>
                <a:ea typeface="华文仿宋" pitchFamily="2" charset="-122"/>
              </a:rPr>
              <a:t>③唐茂盛：</a:t>
            </a:r>
            <a:r>
              <a:rPr lang="zh-CN" altLang="en-US" sz="2800" b="1" dirty="0">
                <a:solidFill>
                  <a:srgbClr val="FF0000"/>
                </a:solidFill>
                <a:ea typeface="仿宋" pitchFamily="49" charset="-122"/>
              </a:rPr>
              <a:t>势利</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85005"/>
                                        </p:tgtEl>
                                        <p:attrNameLst>
                                          <p:attrName>style.visibility</p:attrName>
                                        </p:attrNameLst>
                                      </p:cBhvr>
                                      <p:to>
                                        <p:strVal val="visible"/>
                                      </p:to>
                                    </p:set>
                                    <p:anim calcmode="lin" valueType="num">
                                      <p:cBhvr>
                                        <p:cTn id="7" dur="500" fill="hold"/>
                                        <p:tgtEl>
                                          <p:spTgt spid="85005"/>
                                        </p:tgtEl>
                                        <p:attrNameLst>
                                          <p:attrName>ppt_w</p:attrName>
                                        </p:attrNameLst>
                                      </p:cBhvr>
                                      <p:tavLst>
                                        <p:tav tm="0">
                                          <p:val>
                                            <p:fltVal val="0"/>
                                          </p:val>
                                        </p:tav>
                                        <p:tav tm="100000">
                                          <p:val>
                                            <p:strVal val="#ppt_w"/>
                                          </p:val>
                                        </p:tav>
                                      </p:tavLst>
                                    </p:anim>
                                    <p:anim calcmode="lin" valueType="num">
                                      <p:cBhvr>
                                        <p:cTn id="8" dur="500" fill="hold"/>
                                        <p:tgtEl>
                                          <p:spTgt spid="8500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85006">
                                            <p:txEl>
                                              <p:pRg st="0" end="0"/>
                                            </p:txEl>
                                          </p:spTgt>
                                        </p:tgtEl>
                                        <p:attrNameLst>
                                          <p:attrName>style.visibility</p:attrName>
                                        </p:attrNameLst>
                                      </p:cBhvr>
                                      <p:to>
                                        <p:strVal val="visible"/>
                                      </p:to>
                                    </p:set>
                                    <p:animEffect transition="in" filter="dissolve">
                                      <p:cBhvr>
                                        <p:cTn id="13" dur="500"/>
                                        <p:tgtEl>
                                          <p:spTgt spid="85006">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85006">
                                            <p:txEl>
                                              <p:pRg st="1" end="1"/>
                                            </p:txEl>
                                          </p:spTgt>
                                        </p:tgtEl>
                                        <p:attrNameLst>
                                          <p:attrName>style.visibility</p:attrName>
                                        </p:attrNameLst>
                                      </p:cBhvr>
                                      <p:to>
                                        <p:strVal val="visible"/>
                                      </p:to>
                                    </p:set>
                                    <p:animEffect transition="in" filter="dissolve">
                                      <p:cBhvr>
                                        <p:cTn id="18" dur="500"/>
                                        <p:tgtEl>
                                          <p:spTgt spid="85006">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5006">
                                            <p:txEl>
                                              <p:pRg st="2" end="2"/>
                                            </p:txEl>
                                          </p:spTgt>
                                        </p:tgtEl>
                                        <p:attrNameLst>
                                          <p:attrName>style.visibility</p:attrName>
                                        </p:attrNameLst>
                                      </p:cBhvr>
                                      <p:to>
                                        <p:strVal val="visible"/>
                                      </p:to>
                                    </p:set>
                                    <p:animEffect transition="in" filter="dissolve">
                                      <p:cBhvr>
                                        <p:cTn id="23" dur="500"/>
                                        <p:tgtEl>
                                          <p:spTgt spid="85006">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85006">
                                            <p:txEl>
                                              <p:pRg st="3" end="3"/>
                                            </p:txEl>
                                          </p:spTgt>
                                        </p:tgtEl>
                                        <p:attrNameLst>
                                          <p:attrName>style.visibility</p:attrName>
                                        </p:attrNameLst>
                                      </p:cBhvr>
                                      <p:to>
                                        <p:strVal val="visible"/>
                                      </p:to>
                                    </p:set>
                                    <p:animEffect transition="in" filter="dissolve">
                                      <p:cBhvr>
                                        <p:cTn id="28" dur="500"/>
                                        <p:tgtEl>
                                          <p:spTgt spid="85006">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85006">
                                            <p:txEl>
                                              <p:pRg st="4" end="4"/>
                                            </p:txEl>
                                          </p:spTgt>
                                        </p:tgtEl>
                                        <p:attrNameLst>
                                          <p:attrName>style.visibility</p:attrName>
                                        </p:attrNameLst>
                                      </p:cBhvr>
                                      <p:to>
                                        <p:strVal val="visible"/>
                                      </p:to>
                                    </p:set>
                                    <p:animEffect transition="in" filter="dissolve">
                                      <p:cBhvr>
                                        <p:cTn id="33" dur="500"/>
                                        <p:tgtEl>
                                          <p:spTgt spid="85006">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85007"/>
                                        </p:tgtEl>
                                        <p:attrNameLst>
                                          <p:attrName>style.visibility</p:attrName>
                                        </p:attrNameLst>
                                      </p:cBhvr>
                                      <p:to>
                                        <p:strVal val="visible"/>
                                      </p:to>
                                    </p:set>
                                    <p:anim calcmode="discrete" valueType="clr">
                                      <p:cBhvr override="childStyle">
                                        <p:cTn id="38" dur="80"/>
                                        <p:tgtEl>
                                          <p:spTgt spid="85007"/>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5007"/>
                                        </p:tgtEl>
                                        <p:attrNameLst>
                                          <p:attrName>fillcolor</p:attrName>
                                        </p:attrNameLst>
                                      </p:cBhvr>
                                      <p:tavLst>
                                        <p:tav tm="0">
                                          <p:val>
                                            <p:clrVal>
                                              <a:schemeClr val="accent2"/>
                                            </p:clrVal>
                                          </p:val>
                                        </p:tav>
                                        <p:tav tm="50000">
                                          <p:val>
                                            <p:clrVal>
                                              <a:schemeClr val="hlink"/>
                                            </p:clrVal>
                                          </p:val>
                                        </p:tav>
                                      </p:tavLst>
                                    </p:anim>
                                    <p:set>
                                      <p:cBhvr>
                                        <p:cTn id="40" dur="80"/>
                                        <p:tgtEl>
                                          <p:spTgt spid="85007"/>
                                        </p:tgtEl>
                                        <p:attrNameLst>
                                          <p:attrName>fill.type</p:attrName>
                                        </p:attrNameLst>
                                      </p:cBhvr>
                                      <p:to>
                                        <p:strVal val="solid"/>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5008"/>
                                        </p:tgtEl>
                                        <p:attrNameLst>
                                          <p:attrName>style.visibility</p:attrName>
                                        </p:attrNameLst>
                                      </p:cBhvr>
                                      <p:to>
                                        <p:strVal val="visible"/>
                                      </p:to>
                                    </p:set>
                                    <p:anim calcmode="lin" valueType="num">
                                      <p:cBhvr additive="base">
                                        <p:cTn id="45" dur="500" fill="hold"/>
                                        <p:tgtEl>
                                          <p:spTgt spid="85008"/>
                                        </p:tgtEl>
                                        <p:attrNameLst>
                                          <p:attrName>ppt_x</p:attrName>
                                        </p:attrNameLst>
                                      </p:cBhvr>
                                      <p:tavLst>
                                        <p:tav tm="0">
                                          <p:val>
                                            <p:strVal val="1+#ppt_w/2"/>
                                          </p:val>
                                        </p:tav>
                                        <p:tav tm="100000">
                                          <p:val>
                                            <p:strVal val="#ppt_x"/>
                                          </p:val>
                                        </p:tav>
                                      </p:tavLst>
                                    </p:anim>
                                    <p:anim calcmode="lin" valueType="num">
                                      <p:cBhvr additive="base">
                                        <p:cTn id="46" dur="500" fill="hold"/>
                                        <p:tgtEl>
                                          <p:spTgt spid="85008"/>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10" fill="hold" nodeType="clickEffect">
                                  <p:stCondLst>
                                    <p:cond delay="0"/>
                                  </p:stCondLst>
                                  <p:childTnLst>
                                    <p:set>
                                      <p:cBhvr>
                                        <p:cTn id="50" dur="1" fill="hold">
                                          <p:stCondLst>
                                            <p:cond delay="0"/>
                                          </p:stCondLst>
                                        </p:cTn>
                                        <p:tgtEl>
                                          <p:spTgt spid="85009"/>
                                        </p:tgtEl>
                                        <p:attrNameLst>
                                          <p:attrName>style.visibility</p:attrName>
                                        </p:attrNameLst>
                                      </p:cBhvr>
                                      <p:to>
                                        <p:strVal val="visible"/>
                                      </p:to>
                                    </p:set>
                                    <p:anim calcmode="lin" valueType="num">
                                      <p:cBhvr>
                                        <p:cTn id="51" dur="500" fill="hold"/>
                                        <p:tgtEl>
                                          <p:spTgt spid="85009"/>
                                        </p:tgtEl>
                                        <p:attrNameLst>
                                          <p:attrName>ppt_w</p:attrName>
                                        </p:attrNameLst>
                                      </p:cBhvr>
                                      <p:tavLst>
                                        <p:tav tm="0">
                                          <p:val>
                                            <p:fltVal val="0"/>
                                          </p:val>
                                        </p:tav>
                                        <p:tav tm="100000">
                                          <p:val>
                                            <p:strVal val="#ppt_w"/>
                                          </p:val>
                                        </p:tav>
                                      </p:tavLst>
                                    </p:anim>
                                    <p:anim calcmode="lin" valueType="num">
                                      <p:cBhvr>
                                        <p:cTn id="52" dur="500" fill="hold"/>
                                        <p:tgtEl>
                                          <p:spTgt spid="85009"/>
                                        </p:tgtEl>
                                        <p:attrNameLst>
                                          <p:attrName>ppt_h</p:attrName>
                                        </p:attrNameLst>
                                      </p:cBhvr>
                                      <p:tavLst>
                                        <p:tav tm="0">
                                          <p:val>
                                            <p:strVal val="#ppt_h"/>
                                          </p:val>
                                        </p:tav>
                                        <p:tav tm="100000">
                                          <p:val>
                                            <p:strVal val="#ppt_h"/>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85010">
                                            <p:txEl>
                                              <p:pRg st="0" end="0"/>
                                            </p:txEl>
                                          </p:spTgt>
                                        </p:tgtEl>
                                        <p:attrNameLst>
                                          <p:attrName>style.visibility</p:attrName>
                                        </p:attrNameLst>
                                      </p:cBhvr>
                                      <p:to>
                                        <p:strVal val="visible"/>
                                      </p:to>
                                    </p:set>
                                    <p:animEffect transition="in" filter="dissolve">
                                      <p:cBhvr>
                                        <p:cTn id="57" dur="500"/>
                                        <p:tgtEl>
                                          <p:spTgt spid="85010">
                                            <p:txEl>
                                              <p:pRg st="0" end="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85010">
                                            <p:txEl>
                                              <p:pRg st="1" end="1"/>
                                            </p:txEl>
                                          </p:spTgt>
                                        </p:tgtEl>
                                        <p:attrNameLst>
                                          <p:attrName>style.visibility</p:attrName>
                                        </p:attrNameLst>
                                      </p:cBhvr>
                                      <p:to>
                                        <p:strVal val="visible"/>
                                      </p:to>
                                    </p:set>
                                    <p:animEffect transition="in" filter="dissolve">
                                      <p:cBhvr>
                                        <p:cTn id="62" dur="500"/>
                                        <p:tgtEl>
                                          <p:spTgt spid="85010">
                                            <p:txEl>
                                              <p:pRg st="1" end="1"/>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85010">
                                            <p:txEl>
                                              <p:pRg st="2" end="2"/>
                                            </p:txEl>
                                          </p:spTgt>
                                        </p:tgtEl>
                                        <p:attrNameLst>
                                          <p:attrName>style.visibility</p:attrName>
                                        </p:attrNameLst>
                                      </p:cBhvr>
                                      <p:to>
                                        <p:strVal val="visible"/>
                                      </p:to>
                                    </p:set>
                                    <p:animEffect transition="in" filter="dissolve">
                                      <p:cBhvr>
                                        <p:cTn id="67" dur="500"/>
                                        <p:tgtEl>
                                          <p:spTgt spid="850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6" grpId="0" build="p"/>
      <p:bldP spid="85007" grpId="0"/>
      <p:bldP spid="85008" grpId="0" animBg="1"/>
      <p:bldP spid="8501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p:nvPr>
        </p:nvSpPr>
        <p:spPr>
          <a:xfrm>
            <a:off x="1827530" y="906786"/>
            <a:ext cx="6951980" cy="1494367"/>
          </a:xfrm>
          <a:prstGeom prst="rect">
            <a:avLst/>
          </a:prstGeom>
          <a:noFill/>
          <a:ln w="9525">
            <a:noFill/>
          </a:ln>
        </p:spPr>
        <p:txBody>
          <a:bodyPr lIns="51435" tIns="25717" rIns="51435" bIns="25717">
            <a:noAutofit/>
          </a:bodyPr>
          <a:lstStyle/>
          <a:p>
            <a:pPr marL="0" indent="0" algn="l" eaLnBrk="1" hangingPunct="1">
              <a:lnSpc>
                <a:spcPts val="4000"/>
              </a:lnSpc>
              <a:buNone/>
            </a:pPr>
            <a:r>
              <a:rPr lang="en-US" altLang="zh-CN" sz="1800" b="1" dirty="0" smtClean="0">
                <a:latin typeface="微软雅黑" panose="020B0503020204020204" pitchFamily="34" charset="-122"/>
                <a:sym typeface="宋体" panose="02010600030101010101" pitchFamily="2" charset="-122"/>
              </a:rPr>
              <a:t>       </a:t>
            </a:r>
            <a:r>
              <a:rPr lang="zh-CN" altLang="zh-CN" sz="1800" b="1" dirty="0" smtClean="0">
                <a:latin typeface="微软雅黑" panose="020B0503020204020204" pitchFamily="34" charset="-122"/>
                <a:sym typeface="宋体" panose="02010600030101010101" pitchFamily="2" charset="-122"/>
              </a:rPr>
              <a:t>节选</a:t>
            </a:r>
            <a:r>
              <a:rPr lang="zh-CN" altLang="zh-CN" sz="1800" b="1" dirty="0">
                <a:latin typeface="微软雅黑" panose="020B0503020204020204" pitchFamily="34" charset="-122"/>
                <a:sym typeface="宋体" panose="02010600030101010101" pitchFamily="2" charset="-122"/>
              </a:rPr>
              <a:t>部分三次提到了“侦缉队”，这对推动情节的发展有着怎样的作用</a:t>
            </a:r>
            <a:r>
              <a:rPr lang="zh-CN" altLang="zh-CN" sz="1800" b="1" dirty="0" smtClean="0">
                <a:latin typeface="微软雅黑" panose="020B0503020204020204" pitchFamily="34" charset="-122"/>
                <a:sym typeface="宋体" panose="02010600030101010101" pitchFamily="2" charset="-122"/>
              </a:rPr>
              <a:t>？</a:t>
            </a:r>
            <a:r>
              <a:rPr lang="zh-CN" altLang="en-US" sz="1800" b="1" dirty="0" smtClean="0">
                <a:latin typeface="微软雅黑" panose="020B0503020204020204" pitchFamily="34" charset="-122"/>
                <a:sym typeface="宋体" panose="02010600030101010101" pitchFamily="2" charset="-122"/>
              </a:rPr>
              <a:t>（</a:t>
            </a:r>
            <a:r>
              <a:rPr lang="zh-CN" altLang="en-US" sz="1800" b="1" dirty="0" smtClean="0">
                <a:solidFill>
                  <a:srgbClr val="E73A1C"/>
                </a:solidFill>
                <a:latin typeface="微软雅黑" panose="020B0503020204020204" pitchFamily="34" charset="-122"/>
                <a:sym typeface="宋体" panose="02010600030101010101" pitchFamily="2" charset="-122"/>
              </a:rPr>
              <a:t>草蛇灰线，伏延千里</a:t>
            </a:r>
            <a:r>
              <a:rPr lang="en-US" altLang="zh-CN" sz="1800" b="1" dirty="0" smtClean="0">
                <a:solidFill>
                  <a:srgbClr val="E73A1C"/>
                </a:solidFill>
                <a:latin typeface="微软雅黑" panose="020B0503020204020204" pitchFamily="34" charset="-122"/>
                <a:sym typeface="宋体" panose="02010600030101010101" pitchFamily="2" charset="-122"/>
              </a:rPr>
              <a:t>-----</a:t>
            </a:r>
            <a:r>
              <a:rPr lang="zh-CN" altLang="en-US" sz="1800" b="1" dirty="0" smtClean="0">
                <a:solidFill>
                  <a:srgbClr val="E73A1C"/>
                </a:solidFill>
                <a:latin typeface="微软雅黑" panose="020B0503020204020204" pitchFamily="34" charset="-122"/>
                <a:sym typeface="宋体" panose="02010600030101010101" pitchFamily="2" charset="-122"/>
              </a:rPr>
              <a:t>铺垫）</a:t>
            </a:r>
            <a:endParaRPr lang="zh-CN" altLang="zh-CN" sz="1800" b="1" dirty="0">
              <a:solidFill>
                <a:srgbClr val="E73A1C"/>
              </a:solidFill>
              <a:latin typeface="微软雅黑" panose="020B0503020204020204" pitchFamily="34" charset="-122"/>
              <a:sym typeface="宋体" panose="02010600030101010101" pitchFamily="2" charset="-122"/>
            </a:endParaRPr>
          </a:p>
        </p:txBody>
      </p:sp>
      <p:sp>
        <p:nvSpPr>
          <p:cNvPr id="13314" name="文本框 1"/>
          <p:cNvSpPr txBox="1"/>
          <p:nvPr/>
        </p:nvSpPr>
        <p:spPr>
          <a:xfrm>
            <a:off x="1370333" y="2144613"/>
            <a:ext cx="6760845" cy="3170099"/>
          </a:xfrm>
          <a:prstGeom prst="rect">
            <a:avLst/>
          </a:prstGeom>
          <a:noFill/>
          <a:ln w="9525">
            <a:noFill/>
          </a:ln>
        </p:spPr>
        <p:txBody>
          <a:bodyPr wrap="square">
            <a:spAutoFit/>
          </a:bodyPr>
          <a:lstStyle/>
          <a:p>
            <a:pPr eaLnBrk="1" hangingPunct="1">
              <a:lnSpc>
                <a:spcPts val="4000"/>
              </a:lnSpc>
              <a:buFont typeface="Arial" panose="020B0604020202020204" pitchFamily="34" charset="0"/>
              <a:buNone/>
            </a:pPr>
            <a:r>
              <a:rPr lang="en-US" altLang="zh-CN"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第一次</a:t>
            </a:r>
            <a:r>
              <a:rPr lang="en-US" altLang="zh-CN"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105</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页</a:t>
            </a:r>
            <a:r>
              <a:rPr lang="zh-CN" altLang="en-US"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是</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提到给侦缉队送礼，然后引出“他们惹不起”。</a:t>
            </a:r>
          </a:p>
          <a:p>
            <a:pPr eaLnBrk="1" hangingPunct="1">
              <a:lnSpc>
                <a:spcPts val="4000"/>
              </a:lnSpc>
              <a:buFont typeface="Arial" panose="020B0604020202020204" pitchFamily="34" charset="0"/>
              <a:buNone/>
            </a:pP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第二次</a:t>
            </a:r>
            <a:r>
              <a:rPr lang="en-US" altLang="zh-CN"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106</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页</a:t>
            </a:r>
            <a:r>
              <a:rPr lang="zh-CN" altLang="en-US"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是</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从无赖克五口中说出了他是侦缉队的。</a:t>
            </a:r>
          </a:p>
          <a:p>
            <a:pPr eaLnBrk="1" hangingPunct="1">
              <a:lnSpc>
                <a:spcPts val="4000"/>
              </a:lnSpc>
              <a:buFont typeface="Arial" panose="020B0604020202020204" pitchFamily="34" charset="0"/>
              <a:buNone/>
            </a:pPr>
            <a:r>
              <a:rPr lang="zh-CN" altLang="en-US"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 第三次</a:t>
            </a:r>
            <a:r>
              <a:rPr lang="en-US" altLang="zh-CN"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109</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页</a:t>
            </a:r>
            <a:r>
              <a:rPr lang="zh-CN" altLang="en-US"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是</a:t>
            </a: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卢孟实亲口说出他送礼不成的情况。</a:t>
            </a:r>
          </a:p>
          <a:p>
            <a:pPr eaLnBrk="1" hangingPunct="1">
              <a:lnSpc>
                <a:spcPts val="4000"/>
              </a:lnSpc>
              <a:buFont typeface="Arial" panose="020B0604020202020204" pitchFamily="34" charset="0"/>
              <a:buNone/>
            </a:pPr>
            <a:r>
              <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dirty="0">
                <a:solidFill>
                  <a:srgbClr val="00B0F0"/>
                </a:solidFill>
                <a:latin typeface="微软雅黑" panose="020B0503020204020204" pitchFamily="34" charset="-122"/>
                <a:ea typeface="微软雅黑" panose="020B0503020204020204" pitchFamily="34" charset="-122"/>
                <a:sym typeface="宋体" panose="02010600030101010101" pitchFamily="2" charset="-122"/>
              </a:rPr>
              <a:t>这三次无不流露出侦缉队的丑陋嘴脸，它也正是当时社会黑暗、地痞恶棍横行的</a:t>
            </a:r>
            <a:r>
              <a:rPr lang="zh-CN" altLang="en-US" dirty="0" smtClean="0">
                <a:solidFill>
                  <a:srgbClr val="00B0F0"/>
                </a:solidFill>
                <a:latin typeface="微软雅黑" panose="020B0503020204020204" pitchFamily="34" charset="-122"/>
                <a:ea typeface="微软雅黑" panose="020B0503020204020204" pitchFamily="34" charset="-122"/>
                <a:sym typeface="宋体" panose="02010600030101010101" pitchFamily="2" charset="-122"/>
              </a:rPr>
              <a:t>写照</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：统治阶级黑暗腐朽，欺压</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百姓；普通</a:t>
            </a:r>
            <a:r>
              <a:rPr lang="zh-CN" altLang="en-US" dirty="0" smtClean="0">
                <a:solidFill>
                  <a:srgbClr val="00B050"/>
                </a:solidFill>
                <a:latin typeface="微软雅黑" panose="020B0503020204020204" pitchFamily="34" charset="-122"/>
                <a:ea typeface="微软雅黑" panose="020B0503020204020204" pitchFamily="34" charset="-122"/>
                <a:sym typeface="宋体" panose="02010600030101010101" pitchFamily="2" charset="-122"/>
              </a:rPr>
              <a:t>老百姓过</a:t>
            </a:r>
            <a:r>
              <a:rPr lang="zh-CN" altLang="en-US" dirty="0">
                <a:solidFill>
                  <a:srgbClr val="00B050"/>
                </a:solidFill>
                <a:latin typeface="微软雅黑" panose="020B0503020204020204" pitchFamily="34" charset="-122"/>
                <a:ea typeface="微软雅黑" panose="020B0503020204020204" pitchFamily="34" charset="-122"/>
                <a:sym typeface="宋体" panose="02010600030101010101" pitchFamily="2" charset="-122"/>
              </a:rPr>
              <a:t>着暗无天日、提心吊胆的生活</a:t>
            </a:r>
            <a:r>
              <a:rPr lang="zh-CN" altLang="en-US"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xEl>
                                              <p:charRg st="0" end="110"/>
                                            </p:txEl>
                                          </p:spTgt>
                                        </p:tgtEl>
                                        <p:attrNameLst>
                                          <p:attrName>style.visibility</p:attrName>
                                        </p:attrNameLst>
                                      </p:cBhvr>
                                      <p:to>
                                        <p:strVal val="visible"/>
                                      </p:to>
                                    </p:set>
                                    <p:animEffect transition="in" filter="blinds(horizontal)">
                                      <p:cBhvr>
                                        <p:cTn id="7" dur="500"/>
                                        <p:tgtEl>
                                          <p:spTgt spid="13314">
                                            <p:txEl>
                                              <p:charRg st="0" end="1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12" dur="500"/>
                                        <p:tgtEl>
                                          <p:spTgt spid="133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14">
                                            <p:txEl>
                                              <p:pRg st="2" end="2"/>
                                            </p:txEl>
                                          </p:spTgt>
                                        </p:tgtEl>
                                        <p:attrNameLst>
                                          <p:attrName>style.visibility</p:attrName>
                                        </p:attrNameLst>
                                      </p:cBhvr>
                                      <p:to>
                                        <p:strVal val="visible"/>
                                      </p:to>
                                    </p:set>
                                    <p:animEffect transition="in" filter="blinds(horizontal)">
                                      <p:cBhvr>
                                        <p:cTn id="17" dur="500"/>
                                        <p:tgtEl>
                                          <p:spTgt spid="133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314">
                                            <p:txEl>
                                              <p:pRg st="3" end="3"/>
                                            </p:txEl>
                                          </p:spTgt>
                                        </p:tgtEl>
                                        <p:attrNameLst>
                                          <p:attrName>style.visibility</p:attrName>
                                        </p:attrNameLst>
                                      </p:cBhvr>
                                      <p:to>
                                        <p:strVal val="visible"/>
                                      </p:to>
                                    </p:set>
                                    <p:animEffect transition="in" filter="blinds(horizontal)">
                                      <p:cBhvr>
                                        <p:cTn id="22" dur="500"/>
                                        <p:tgtEl>
                                          <p:spTgt spid="133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991870" y="1706040"/>
            <a:ext cx="7160260" cy="2585323"/>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457200" eaLnBrk="1" hangingPunct="1">
              <a:lnSpc>
                <a:spcPct val="150000"/>
              </a:lnSpc>
              <a:spcBef>
                <a:spcPct val="0"/>
              </a:spcBef>
              <a:buNone/>
            </a:pPr>
            <a:r>
              <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戏中人物无论主次无不浸染在悲凉的惨雾中。常贵、罗大头唐家兄弟、卢孟实、克五等的人生无一不是一场悲剧。</a:t>
            </a:r>
          </a:p>
          <a:p>
            <a:pPr marL="0" lvl="0" indent="457200" eaLnBrk="1" hangingPunct="1">
              <a:lnSpc>
                <a:spcPct val="150000"/>
              </a:lnSpc>
              <a:spcBef>
                <a:spcPct val="0"/>
              </a:spcBef>
              <a:buNone/>
            </a:pPr>
            <a:r>
              <a:rPr lang="zh-CN" altLang="en-US" sz="18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人生的悲剧既有命运的捉弄，也有环境和自身性格的因素。</a:t>
            </a:r>
          </a:p>
          <a:p>
            <a:pPr marL="0" lvl="0" indent="457200" eaLnBrk="1" hangingPunct="1">
              <a:lnSpc>
                <a:spcPct val="150000"/>
              </a:lnSpc>
              <a:spcBef>
                <a:spcPct val="0"/>
              </a:spcBef>
              <a:buNone/>
            </a:pPr>
            <a:r>
              <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卢孟实奋斗十数载，命运不济功败垂成。</a:t>
            </a:r>
          </a:p>
          <a:p>
            <a:pPr marL="0" lvl="0" indent="457200" eaLnBrk="1" hangingPunct="1">
              <a:lnSpc>
                <a:spcPct val="150000"/>
              </a:lnSpc>
              <a:spcBef>
                <a:spcPct val="0"/>
              </a:spcBef>
              <a:buNone/>
            </a:pPr>
            <a:r>
              <a:rPr lang="zh-CN" altLang="en-US"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常贵善于察言观色处处小心谨慎，一辈子伺候人的堂头声名在外，最后因为自己的五子行身份耽误儿子的前程而倍感内疚引发中风重疾。</a:t>
            </a:r>
          </a:p>
        </p:txBody>
      </p:sp>
      <p:sp>
        <p:nvSpPr>
          <p:cNvPr id="67591" name="内容占位符 2"/>
          <p:cNvSpPr>
            <a:spLocks noGrp="1"/>
          </p:cNvSpPr>
          <p:nvPr/>
        </p:nvSpPr>
        <p:spPr>
          <a:xfrm>
            <a:off x="1135389" y="780105"/>
            <a:ext cx="6403181" cy="877887"/>
          </a:xfrm>
          <a:prstGeom prst="rect">
            <a:avLst/>
          </a:prstGeom>
        </p:spPr>
        <p:txBody>
          <a:bodyPr vert="horz" wrap="square" lIns="51435" tIns="25717" rIns="51435" bIns="25717" rtlCol="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lnSpc>
                <a:spcPts val="4000"/>
              </a:lnSpc>
              <a:buNone/>
            </a:pPr>
            <a:r>
              <a:rPr lang="en-US" altLang="zh-CN" sz="1800" b="1" dirty="0">
                <a:latin typeface="微软雅黑" panose="020B0503020204020204" pitchFamily="34" charset="-122"/>
                <a:cs typeface="微软雅黑" panose="020B0503020204020204" pitchFamily="34" charset="-122"/>
              </a:rPr>
              <a:t>    </a:t>
            </a:r>
            <a:r>
              <a:rPr lang="zh-CN" altLang="en-US" sz="1800" b="1" dirty="0">
                <a:latin typeface="微软雅黑" panose="020B0503020204020204" pitchFamily="34" charset="-122"/>
                <a:cs typeface="微软雅黑" panose="020B0503020204020204" pitchFamily="34" charset="-122"/>
              </a:rPr>
              <a:t>透过《天下第一楼》全剧，分析人物的悲剧色彩。</a:t>
            </a: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1337310" y="1397006"/>
            <a:ext cx="6197600" cy="2528897"/>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800"/>
              </a:lnSpc>
              <a:spcBef>
                <a:spcPct val="0"/>
              </a:spcBef>
              <a:buNone/>
            </a:pPr>
            <a:r>
              <a:rPr lang="en-US" altLang="zh-CN" sz="1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罗</a:t>
            </a:r>
            <a:r>
              <a:rPr lang="zh-CN" altLang="en-US" sz="18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大头是福聚楼的炉头，有一身的烤鸭绝技，但此人居功自傲身染恶习，最终成了唐家兄弟撵走卢孟实的借口。</a:t>
            </a:r>
          </a:p>
          <a:p>
            <a:pPr marL="0" lvl="0" indent="0" eaLnBrk="1" hangingPunct="1">
              <a:lnSpc>
                <a:spcPts val="3800"/>
              </a:lnSpc>
              <a:spcBef>
                <a:spcPct val="0"/>
              </a:spcBef>
              <a:buNone/>
            </a:pPr>
            <a:r>
              <a:rPr lang="zh-CN" altLang="en-US" sz="18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唐家</a:t>
            </a:r>
            <a:r>
              <a:rPr lang="zh-CN" altLang="en-US" sz="18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兄弟的兴趣都不在烤鸭上，兴趣与事业的冲突使两人的人生也是悲剧的人生</a:t>
            </a:r>
            <a:r>
              <a:rPr lang="zh-CN" altLang="en-US"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ts val="3800"/>
              </a:lnSpc>
              <a:spcBef>
                <a:spcPct val="0"/>
              </a:spcBef>
              <a:buNone/>
            </a:pPr>
            <a:r>
              <a:rPr lang="en-US" altLang="zh-CN"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dirty="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克</a:t>
            </a:r>
            <a:r>
              <a:rPr lang="zh-CN" altLang="en-US" sz="1800" b="1"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五无疑是社会环境的牺牲品。</a:t>
            </a:r>
          </a:p>
        </p:txBody>
      </p:sp>
      <p:sp>
        <p:nvSpPr>
          <p:cNvPr id="13" name="标题 1"/>
          <p:cNvSpPr txBox="1"/>
          <p:nvPr/>
        </p:nvSpPr>
        <p:spPr>
          <a:xfrm>
            <a:off x="107504" y="-248"/>
            <a:ext cx="4752528" cy="64493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FF9306"/>
                </a:solidFill>
                <a:effectLst/>
                <a:uLnTx/>
                <a:uFillTx/>
                <a:latin typeface="微软雅黑" panose="020B0503020204020204" pitchFamily="34" charset="-122"/>
                <a:ea typeface="微软雅黑" panose="020B0503020204020204" pitchFamily="34" charset="-122"/>
                <a:cs typeface="+mj-cs"/>
              </a:rPr>
              <a:t>精读细研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82" name="横卷形 32781"/>
          <p:cNvSpPr>
            <a:spLocks noChangeArrowheads="1"/>
          </p:cNvSpPr>
          <p:nvPr/>
        </p:nvSpPr>
        <p:spPr bwMode="auto">
          <a:xfrm>
            <a:off x="477442" y="1022351"/>
            <a:ext cx="7946231" cy="4810125"/>
          </a:xfrm>
          <a:prstGeom prst="horizontalScroll">
            <a:avLst>
              <a:gd name="adj" fmla="val 12500"/>
            </a:avLst>
          </a:prstGeom>
          <a:solidFill>
            <a:srgbClr val="FFFF00"/>
          </a:solidFill>
          <a:ln w="9525">
            <a:solidFill>
              <a:schemeClr val="tx1"/>
            </a:solidFill>
            <a:round/>
            <a:headEnd/>
            <a:tailEnd/>
          </a:ln>
        </p:spPr>
        <p:txBody>
          <a:bodyPr/>
          <a:lstStyle/>
          <a:p>
            <a:endParaRPr lang="zh-CN" altLang="en-US"/>
          </a:p>
        </p:txBody>
      </p:sp>
      <p:pic>
        <p:nvPicPr>
          <p:cNvPr id="25602" name="Picture 2"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3" name="Picture 3"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4" name="Picture 4"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5" name="Picture 5"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6" name="Picture 6"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7" name="Picture 7"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8" name="Picture 8"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9" name="Picture 9"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610" name="Oval 10"/>
          <p:cNvSpPr>
            <a:spLocks noChangeArrowheads="1"/>
          </p:cNvSpPr>
          <p:nvPr/>
        </p:nvSpPr>
        <p:spPr bwMode="auto">
          <a:xfrm>
            <a:off x="21431" y="98425"/>
            <a:ext cx="1290638" cy="960438"/>
          </a:xfrm>
          <a:prstGeom prst="ellipse">
            <a:avLst/>
          </a:prstGeom>
          <a:solidFill>
            <a:schemeClr val="accent1"/>
          </a:solidFill>
          <a:ln w="9525">
            <a:solidFill>
              <a:schemeClr val="tx1"/>
            </a:solidFill>
            <a:round/>
            <a:headEnd/>
            <a:tailEnd/>
          </a:ln>
        </p:spPr>
        <p:txBody>
          <a:bodyPr wrap="none" anchor="ctr"/>
          <a:lstStyle/>
          <a:p>
            <a:pPr algn="ctr"/>
            <a:r>
              <a:rPr lang="zh-CN" altLang="en-US" sz="2400" dirty="0">
                <a:ea typeface="黑体" pitchFamily="49" charset="-122"/>
              </a:rPr>
              <a:t>写作特色</a:t>
            </a:r>
          </a:p>
        </p:txBody>
      </p:sp>
      <p:sp>
        <p:nvSpPr>
          <p:cNvPr id="32781" name="矩形 32780"/>
          <p:cNvSpPr>
            <a:spLocks noChangeArrowheads="1"/>
          </p:cNvSpPr>
          <p:nvPr/>
        </p:nvSpPr>
        <p:spPr bwMode="auto">
          <a:xfrm>
            <a:off x="977504" y="1996252"/>
            <a:ext cx="7435453"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latin typeface="仿宋" pitchFamily="49" charset="-122"/>
                <a:ea typeface="仿宋" pitchFamily="49" charset="-122"/>
              </a:rPr>
              <a:t>    </a:t>
            </a:r>
            <a:r>
              <a:rPr lang="en-US" altLang="zh-CN" sz="3200" b="1" dirty="0">
                <a:solidFill>
                  <a:srgbClr val="3333FF"/>
                </a:solidFill>
                <a:latin typeface="仿宋" pitchFamily="49" charset="-122"/>
                <a:ea typeface="仿宋" pitchFamily="49" charset="-122"/>
              </a:rPr>
              <a:t>1.</a:t>
            </a:r>
            <a:r>
              <a:rPr lang="zh-CN" altLang="en-US" sz="3200" b="1" dirty="0">
                <a:solidFill>
                  <a:srgbClr val="3333FF"/>
                </a:solidFill>
                <a:latin typeface="仿宋" pitchFamily="49" charset="-122"/>
                <a:ea typeface="仿宋" pitchFamily="49" charset="-122"/>
              </a:rPr>
              <a:t>人物形象鲜明，个性化突出。</a:t>
            </a:r>
          </a:p>
          <a:p>
            <a:r>
              <a:rPr lang="zh-CN" altLang="en-US" sz="3200" b="1" dirty="0">
                <a:solidFill>
                  <a:srgbClr val="3333FF"/>
                </a:solidFill>
                <a:latin typeface="仿宋" pitchFamily="49" charset="-122"/>
                <a:ea typeface="仿宋" pitchFamily="49" charset="-122"/>
              </a:rPr>
              <a:t> </a:t>
            </a:r>
          </a:p>
          <a:p>
            <a:r>
              <a:rPr lang="en-US" altLang="zh-CN" sz="3200" b="1" dirty="0">
                <a:solidFill>
                  <a:srgbClr val="3333FF"/>
                </a:solidFill>
                <a:latin typeface="仿宋" pitchFamily="49" charset="-122"/>
                <a:ea typeface="仿宋" pitchFamily="49" charset="-122"/>
              </a:rPr>
              <a:t>    2.</a:t>
            </a:r>
            <a:r>
              <a:rPr lang="zh-CN" altLang="en-US" sz="3200" b="1" dirty="0">
                <a:solidFill>
                  <a:srgbClr val="3333FF"/>
                </a:solidFill>
                <a:latin typeface="仿宋" pitchFamily="49" charset="-122"/>
                <a:ea typeface="仿宋" pitchFamily="49" charset="-122"/>
              </a:rPr>
              <a:t>人物语言富有浓郁的北京特色和鲜明的行业特点，生动、地道，充满生活气息。</a:t>
            </a:r>
            <a:endParaRPr lang="zh-CN" altLang="en-US" sz="2800" dirty="0">
              <a:latin typeface="仿宋" pitchFamily="49" charset="-122"/>
              <a:ea typeface="仿宋"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 calcmode="lin" valueType="num">
                                      <p:cBhvr>
                                        <p:cTn id="7" dur="500" fill="hold"/>
                                        <p:tgtEl>
                                          <p:spTgt spid="32782"/>
                                        </p:tgtEl>
                                        <p:attrNameLst>
                                          <p:attrName>ppt_w</p:attrName>
                                        </p:attrNameLst>
                                      </p:cBhvr>
                                      <p:tavLst>
                                        <p:tav tm="0">
                                          <p:val>
                                            <p:fltVal val="0"/>
                                          </p:val>
                                        </p:tav>
                                        <p:tav tm="100000">
                                          <p:val>
                                            <p:strVal val="#ppt_w"/>
                                          </p:val>
                                        </p:tav>
                                      </p:tavLst>
                                    </p:anim>
                                    <p:anim calcmode="lin" valueType="num">
                                      <p:cBhvr>
                                        <p:cTn id="8" dur="500" fill="hold"/>
                                        <p:tgtEl>
                                          <p:spTgt spid="3278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2781"/>
                                        </p:tgtEl>
                                        <p:attrNameLst>
                                          <p:attrName>style.visibility</p:attrName>
                                        </p:attrNameLst>
                                      </p:cBhvr>
                                      <p:to>
                                        <p:strVal val="visible"/>
                                      </p:to>
                                    </p:set>
                                    <p:anim calcmode="lin" valueType="num">
                                      <p:cBhvr>
                                        <p:cTn id="11" dur="500" fill="hold"/>
                                        <p:tgtEl>
                                          <p:spTgt spid="32781"/>
                                        </p:tgtEl>
                                        <p:attrNameLst>
                                          <p:attrName>ppt_w</p:attrName>
                                        </p:attrNameLst>
                                      </p:cBhvr>
                                      <p:tavLst>
                                        <p:tav tm="0">
                                          <p:val>
                                            <p:fltVal val="0"/>
                                          </p:val>
                                        </p:tav>
                                        <p:tav tm="100000">
                                          <p:val>
                                            <p:strVal val="#ppt_w"/>
                                          </p:val>
                                        </p:tav>
                                      </p:tavLst>
                                    </p:anim>
                                    <p:anim calcmode="lin" valueType="num">
                                      <p:cBhvr>
                                        <p:cTn id="12" dur="500" fill="hold"/>
                                        <p:tgtEl>
                                          <p:spTgt spid="327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0" name="Picture 3"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1" name="Picture 4"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2" name="Picture 5"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3" name="Picture 6"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4" name="Picture 7"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5" name="Picture 8"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6" name="Picture 9"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7657" name="Group 10"/>
          <p:cNvGrpSpPr>
            <a:grpSpLocks/>
          </p:cNvGrpSpPr>
          <p:nvPr/>
        </p:nvGrpSpPr>
        <p:grpSpPr bwMode="auto">
          <a:xfrm>
            <a:off x="21431" y="98425"/>
            <a:ext cx="1608535" cy="960438"/>
            <a:chOff x="18" y="62"/>
            <a:chExt cx="1351" cy="605"/>
          </a:xfrm>
        </p:grpSpPr>
        <p:sp>
          <p:nvSpPr>
            <p:cNvPr id="27658" name="Oval 11"/>
            <p:cNvSpPr>
              <a:spLocks noChangeArrowheads="1"/>
            </p:cNvSpPr>
            <p:nvPr/>
          </p:nvSpPr>
          <p:spPr bwMode="auto">
            <a:xfrm>
              <a:off x="18" y="62"/>
              <a:ext cx="1084" cy="605"/>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27659" name="Text Box 12"/>
            <p:cNvSpPr txBox="1">
              <a:spLocks noChangeArrowheads="1"/>
            </p:cNvSpPr>
            <p:nvPr/>
          </p:nvSpPr>
          <p:spPr bwMode="auto">
            <a:xfrm>
              <a:off x="18" y="195"/>
              <a:ext cx="1351" cy="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800" dirty="0">
                  <a:ea typeface="黑体" pitchFamily="49" charset="-122"/>
                </a:rPr>
                <a:t>课堂小结</a:t>
              </a:r>
            </a:p>
          </p:txBody>
        </p:sp>
      </p:grpSp>
      <p:sp>
        <p:nvSpPr>
          <p:cNvPr id="33806" name="横卷形 33805"/>
          <p:cNvSpPr>
            <a:spLocks noChangeArrowheads="1"/>
          </p:cNvSpPr>
          <p:nvPr/>
        </p:nvSpPr>
        <p:spPr bwMode="auto">
          <a:xfrm>
            <a:off x="477442" y="828676"/>
            <a:ext cx="7946231" cy="5546725"/>
          </a:xfrm>
          <a:prstGeom prst="horizontalScroll">
            <a:avLst>
              <a:gd name="adj" fmla="val 12500"/>
            </a:avLst>
          </a:prstGeom>
          <a:solidFill>
            <a:srgbClr val="FFFF00"/>
          </a:solidFill>
          <a:ln w="9525">
            <a:solidFill>
              <a:schemeClr val="tx1"/>
            </a:solidFill>
            <a:round/>
            <a:headEnd/>
            <a:tailEnd/>
          </a:ln>
        </p:spPr>
        <p:txBody>
          <a:bodyPr/>
          <a:lstStyle/>
          <a:p>
            <a:endParaRPr lang="zh-CN" altLang="en-US"/>
          </a:p>
        </p:txBody>
      </p:sp>
      <p:sp>
        <p:nvSpPr>
          <p:cNvPr id="33807" name="Text Box 5"/>
          <p:cNvSpPr txBox="1">
            <a:spLocks noChangeArrowheads="1"/>
          </p:cNvSpPr>
          <p:nvPr/>
        </p:nvSpPr>
        <p:spPr bwMode="auto">
          <a:xfrm>
            <a:off x="1039417" y="1760538"/>
            <a:ext cx="7384256" cy="3046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a:latin typeface="宋体" pitchFamily="2" charset="-122"/>
              </a:rPr>
              <a:t>    </a:t>
            </a:r>
            <a:r>
              <a:rPr lang="zh-CN" altLang="en-US" sz="3200" b="1" dirty="0">
                <a:latin typeface="宋体" pitchFamily="2" charset="-122"/>
              </a:rPr>
              <a:t>本文以中心人物</a:t>
            </a:r>
            <a:r>
              <a:rPr lang="zh-CN" altLang="en-US" sz="3200" b="1" dirty="0">
                <a:solidFill>
                  <a:srgbClr val="FF0000"/>
                </a:solidFill>
                <a:latin typeface="宋体" pitchFamily="2" charset="-122"/>
              </a:rPr>
              <a:t>卢孟实在与少东家、克五、饭店伙计等人的一系列矛盾</a:t>
            </a:r>
            <a:r>
              <a:rPr lang="zh-CN" altLang="en-US" sz="3200" b="1" dirty="0">
                <a:latin typeface="宋体" pitchFamily="2" charset="-122"/>
              </a:rPr>
              <a:t>中展开情节，道出了福聚德由盛到衰的</a:t>
            </a:r>
            <a:r>
              <a:rPr lang="zh-CN" altLang="en-US" sz="3200" b="1" dirty="0">
                <a:solidFill>
                  <a:srgbClr val="FF0000"/>
                </a:solidFill>
                <a:latin typeface="宋体" pitchFamily="2" charset="-122"/>
              </a:rPr>
              <a:t>直接原因：一个人干，八个人拆。</a:t>
            </a:r>
            <a:r>
              <a:rPr lang="zh-CN" altLang="en-US" sz="3200" b="1" dirty="0">
                <a:latin typeface="宋体" pitchFamily="2" charset="-122"/>
              </a:rPr>
              <a:t>展现了旧社会平民百姓自我奋斗但最终无法实现自身价值的悲剧。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33806"/>
                                        </p:tgtEl>
                                        <p:attrNameLst>
                                          <p:attrName>style.visibility</p:attrName>
                                        </p:attrNameLst>
                                      </p:cBhvr>
                                      <p:to>
                                        <p:strVal val="visible"/>
                                      </p:to>
                                    </p:set>
                                    <p:anim calcmode="lin" valueType="num">
                                      <p:cBhvr>
                                        <p:cTn id="7" dur="500" fill="hold"/>
                                        <p:tgtEl>
                                          <p:spTgt spid="33806"/>
                                        </p:tgtEl>
                                        <p:attrNameLst>
                                          <p:attrName>ppt_w</p:attrName>
                                        </p:attrNameLst>
                                      </p:cBhvr>
                                      <p:tavLst>
                                        <p:tav tm="0">
                                          <p:val>
                                            <p:fltVal val="0"/>
                                          </p:val>
                                        </p:tav>
                                        <p:tav tm="100000">
                                          <p:val>
                                            <p:strVal val="#ppt_w"/>
                                          </p:val>
                                        </p:tav>
                                      </p:tavLst>
                                    </p:anim>
                                    <p:anim calcmode="lin" valueType="num">
                                      <p:cBhvr>
                                        <p:cTn id="8" dur="500" fill="hold"/>
                                        <p:tgtEl>
                                          <p:spTgt spid="33806"/>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3807"/>
                                        </p:tgtEl>
                                        <p:attrNameLst>
                                          <p:attrName>style.visibility</p:attrName>
                                        </p:attrNameLst>
                                      </p:cBhvr>
                                      <p:to>
                                        <p:strVal val="visible"/>
                                      </p:to>
                                    </p:set>
                                    <p:anim calcmode="lin" valueType="num">
                                      <p:cBhvr>
                                        <p:cTn id="11" dur="500" fill="hold"/>
                                        <p:tgtEl>
                                          <p:spTgt spid="33807"/>
                                        </p:tgtEl>
                                        <p:attrNameLst>
                                          <p:attrName>ppt_w</p:attrName>
                                        </p:attrNameLst>
                                      </p:cBhvr>
                                      <p:tavLst>
                                        <p:tav tm="0">
                                          <p:val>
                                            <p:fltVal val="0"/>
                                          </p:val>
                                        </p:tav>
                                        <p:tav tm="100000">
                                          <p:val>
                                            <p:strVal val="#ppt_w"/>
                                          </p:val>
                                        </p:tav>
                                      </p:tavLst>
                                    </p:anim>
                                    <p:anim calcmode="lin" valueType="num">
                                      <p:cBhvr>
                                        <p:cTn id="12" dur="500" fill="hold"/>
                                        <p:tgtEl>
                                          <p:spTgt spid="338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5" name="竖卷形 34834"/>
          <p:cNvSpPr>
            <a:spLocks noChangeArrowheads="1"/>
          </p:cNvSpPr>
          <p:nvPr/>
        </p:nvSpPr>
        <p:spPr bwMode="auto">
          <a:xfrm>
            <a:off x="1083469" y="411164"/>
            <a:ext cx="3108722" cy="5761037"/>
          </a:xfrm>
          <a:prstGeom prst="verticalScroll">
            <a:avLst>
              <a:gd name="adj" fmla="val 12500"/>
            </a:avLst>
          </a:prstGeom>
          <a:solidFill>
            <a:srgbClr val="FFFF99"/>
          </a:solidFill>
          <a:ln w="9525">
            <a:solidFill>
              <a:schemeClr val="tx1"/>
            </a:solidFill>
            <a:round/>
            <a:headEnd/>
            <a:tailEnd/>
          </a:ln>
        </p:spPr>
        <p:txBody>
          <a:bodyPr/>
          <a:lstStyle/>
          <a:p>
            <a:endParaRPr lang="zh-CN" altLang="en-US"/>
          </a:p>
        </p:txBody>
      </p:sp>
      <p:grpSp>
        <p:nvGrpSpPr>
          <p:cNvPr id="31746" name="Group 10"/>
          <p:cNvGrpSpPr>
            <a:grpSpLocks/>
          </p:cNvGrpSpPr>
          <p:nvPr/>
        </p:nvGrpSpPr>
        <p:grpSpPr bwMode="auto">
          <a:xfrm>
            <a:off x="0" y="0"/>
            <a:ext cx="1608535" cy="960438"/>
            <a:chOff x="18" y="62"/>
            <a:chExt cx="1351" cy="605"/>
          </a:xfrm>
        </p:grpSpPr>
        <p:sp>
          <p:nvSpPr>
            <p:cNvPr id="31747" name="Oval 11"/>
            <p:cNvSpPr>
              <a:spLocks noChangeArrowheads="1"/>
            </p:cNvSpPr>
            <p:nvPr/>
          </p:nvSpPr>
          <p:spPr bwMode="auto">
            <a:xfrm>
              <a:off x="18" y="62"/>
              <a:ext cx="1084" cy="605"/>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31748" name="Text Box 12"/>
            <p:cNvSpPr txBox="1">
              <a:spLocks noChangeArrowheads="1"/>
            </p:cNvSpPr>
            <p:nvPr/>
          </p:nvSpPr>
          <p:spPr bwMode="auto">
            <a:xfrm>
              <a:off x="18" y="195"/>
              <a:ext cx="1351" cy="2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拓展延伸</a:t>
              </a:r>
            </a:p>
          </p:txBody>
        </p:sp>
      </p:grpSp>
      <p:sp>
        <p:nvSpPr>
          <p:cNvPr id="34834" name="Text Box 5"/>
          <p:cNvSpPr txBox="1"/>
          <p:nvPr/>
        </p:nvSpPr>
        <p:spPr>
          <a:xfrm>
            <a:off x="1608535" y="1185863"/>
            <a:ext cx="2160984" cy="3539430"/>
          </a:xfrm>
          <a:prstGeom prst="rect">
            <a:avLst/>
          </a:prstGeom>
          <a:noFill/>
          <a:ln w="9525">
            <a:noFill/>
          </a:ln>
        </p:spPr>
        <p:txBody>
          <a:bodyPr>
            <a:spAutoFit/>
          </a:bodyPr>
          <a:lstStyle/>
          <a:p>
            <a:r>
              <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rPr>
              <a:t>（</a:t>
            </a:r>
            <a:r>
              <a:rPr lang="en-US" altLang="zh-CN" sz="2800" b="1" noProof="1">
                <a:solidFill>
                  <a:srgbClr val="3333FF"/>
                </a:solidFill>
                <a:effectLst>
                  <a:outerShdw blurRad="38100" dist="38100" dir="2700000">
                    <a:srgbClr val="000000"/>
                  </a:outerShdw>
                </a:effectLst>
                <a:latin typeface="华文仿宋" pitchFamily="2" charset="-122"/>
                <a:ea typeface="华文仿宋" pitchFamily="2" charset="-122"/>
              </a:rPr>
              <a:t>1</a:t>
            </a:r>
            <a:r>
              <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rPr>
              <a:t>）请同学们结合对人物形象的分析，代入角色进行朗读。</a:t>
            </a:r>
          </a:p>
          <a:p>
            <a:r>
              <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rPr>
              <a:t>        </a:t>
            </a:r>
          </a:p>
          <a:p>
            <a:r>
              <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rPr>
              <a:t>（</a:t>
            </a:r>
            <a:r>
              <a:rPr lang="en-US" altLang="zh-CN" sz="2800" b="1" noProof="1">
                <a:solidFill>
                  <a:srgbClr val="3333FF"/>
                </a:solidFill>
                <a:effectLst>
                  <a:outerShdw blurRad="38100" dist="38100" dir="2700000">
                    <a:srgbClr val="000000"/>
                  </a:outerShdw>
                </a:effectLst>
                <a:latin typeface="华文仿宋" pitchFamily="2" charset="-122"/>
                <a:ea typeface="华文仿宋" pitchFamily="2" charset="-122"/>
              </a:rPr>
              <a:t>2</a:t>
            </a:r>
            <a:r>
              <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rPr>
              <a:t>）组织话剧表演活动</a:t>
            </a:r>
            <a:r>
              <a:rPr lang="zh-CN" altLang="en-US" sz="2800" b="1" noProof="1" smtClean="0">
                <a:solidFill>
                  <a:srgbClr val="3333FF"/>
                </a:solidFill>
                <a:effectLst>
                  <a:outerShdw blurRad="38100" dist="38100" dir="2700000">
                    <a:srgbClr val="000000"/>
                  </a:outerShdw>
                </a:effectLst>
                <a:latin typeface="华文仿宋" pitchFamily="2" charset="-122"/>
                <a:ea typeface="华文仿宋" pitchFamily="2" charset="-122"/>
              </a:rPr>
              <a:t>。 </a:t>
            </a:r>
            <a:endParaRPr lang="zh-CN" altLang="en-US" sz="2800" b="1" noProof="1">
              <a:solidFill>
                <a:srgbClr val="3333FF"/>
              </a:solidFill>
              <a:effectLst>
                <a:outerShdw blurRad="38100" dist="38100" dir="2700000">
                  <a:srgbClr val="000000"/>
                </a:outerShdw>
              </a:effectLst>
              <a:latin typeface="华文仿宋" pitchFamily="2" charset="-122"/>
              <a:ea typeface="华文仿宋" pitchFamily="2" charset="-122"/>
            </a:endParaRPr>
          </a:p>
        </p:txBody>
      </p:sp>
      <p:pic>
        <p:nvPicPr>
          <p:cNvPr id="31750" name="图片 34837" descr="622Y7F`SBQ}QW]@(JE(J(CF"/>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4145757" y="960439"/>
            <a:ext cx="4998244" cy="5019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4835"/>
                                        </p:tgtEl>
                                        <p:attrNameLst>
                                          <p:attrName>style.visibility</p:attrName>
                                        </p:attrNameLst>
                                      </p:cBhvr>
                                      <p:to>
                                        <p:strVal val="visible"/>
                                      </p:to>
                                    </p:set>
                                    <p:anim calcmode="lin" valueType="num">
                                      <p:cBhvr>
                                        <p:cTn id="7" dur="500" fill="hold"/>
                                        <p:tgtEl>
                                          <p:spTgt spid="34835"/>
                                        </p:tgtEl>
                                        <p:attrNameLst>
                                          <p:attrName>ppt_w</p:attrName>
                                        </p:attrNameLst>
                                      </p:cBhvr>
                                      <p:tavLst>
                                        <p:tav tm="0">
                                          <p:val>
                                            <p:fltVal val="0"/>
                                          </p:val>
                                        </p:tav>
                                        <p:tav tm="100000">
                                          <p:val>
                                            <p:strVal val="#ppt_w"/>
                                          </p:val>
                                        </p:tav>
                                      </p:tavLst>
                                    </p:anim>
                                    <p:anim calcmode="lin" valueType="num">
                                      <p:cBhvr>
                                        <p:cTn id="8" dur="500" fill="hold"/>
                                        <p:tgtEl>
                                          <p:spTgt spid="34835"/>
                                        </p:tgtEl>
                                        <p:attrNameLst>
                                          <p:attrName>ppt_h</p:attrName>
                                        </p:attrNameLst>
                                      </p:cBhvr>
                                      <p:tavLst>
                                        <p:tav tm="0">
                                          <p:val>
                                            <p:fltVal val="0"/>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4834"/>
                                        </p:tgtEl>
                                        <p:attrNameLst>
                                          <p:attrName>style.visibility</p:attrName>
                                        </p:attrNameLst>
                                      </p:cBhvr>
                                      <p:to>
                                        <p:strVal val="visible"/>
                                      </p:to>
                                    </p:set>
                                    <p:anim calcmode="lin" valueType="num">
                                      <p:cBhvr>
                                        <p:cTn id="11" dur="500" fill="hold"/>
                                        <p:tgtEl>
                                          <p:spTgt spid="34834"/>
                                        </p:tgtEl>
                                        <p:attrNameLst>
                                          <p:attrName>ppt_w</p:attrName>
                                        </p:attrNameLst>
                                      </p:cBhvr>
                                      <p:tavLst>
                                        <p:tav tm="0">
                                          <p:val>
                                            <p:fltVal val="0"/>
                                          </p:val>
                                        </p:tav>
                                        <p:tav tm="100000">
                                          <p:val>
                                            <p:strVal val="#ppt_w"/>
                                          </p:val>
                                        </p:tav>
                                      </p:tavLst>
                                    </p:anim>
                                    <p:anim calcmode="lin" valueType="num">
                                      <p:cBhvr>
                                        <p:cTn id="12" dur="500" fill="hold"/>
                                        <p:tgtEl>
                                          <p:spTgt spid="348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3"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6" name="Picture 4"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7" name="Picture 5"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8" name="Picture 6"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9" name="Picture 7"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0" name="Picture 8"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1" name="Picture 9"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2" name="Picture 10"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3" name="矩形 69647"/>
          <p:cNvSpPr>
            <a:spLocks noChangeAspect="1" noChangeArrowheads="1"/>
          </p:cNvSpPr>
          <p:nvPr/>
        </p:nvSpPr>
        <p:spPr bwMode="auto">
          <a:xfrm>
            <a:off x="4457700" y="3276600"/>
            <a:ext cx="2286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a:p>
        </p:txBody>
      </p:sp>
      <p:sp>
        <p:nvSpPr>
          <p:cNvPr id="6154" name="矩形 69648"/>
          <p:cNvSpPr>
            <a:spLocks noChangeAspect="1" noChangeArrowheads="1"/>
          </p:cNvSpPr>
          <p:nvPr/>
        </p:nvSpPr>
        <p:spPr bwMode="auto">
          <a:xfrm>
            <a:off x="4457700" y="3276600"/>
            <a:ext cx="2286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a:p>
        </p:txBody>
      </p:sp>
      <p:sp>
        <p:nvSpPr>
          <p:cNvPr id="6155" name="矩形 69649"/>
          <p:cNvSpPr>
            <a:spLocks noChangeAspect="1" noChangeArrowheads="1"/>
          </p:cNvSpPr>
          <p:nvPr/>
        </p:nvSpPr>
        <p:spPr bwMode="auto">
          <a:xfrm>
            <a:off x="4457700" y="3276600"/>
            <a:ext cx="2286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a:p>
        </p:txBody>
      </p:sp>
      <p:pic>
        <p:nvPicPr>
          <p:cNvPr id="6156" name="图片 69651" descr="E]UO3J5_V{}5A$QDPO`Q0(U"/>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30163"/>
            <a:ext cx="9144000" cy="6888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51519" y="2041254"/>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pic>
        <p:nvPicPr>
          <p:cNvPr id="7169" name="Picture 2"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0" name="Picture 3"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1" name="Picture 4"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2" name="Picture 5"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3" name="Picture 6"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4" name="Picture 7"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5" name="Picture 8"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6" name="Picture 9" descr="25flower018"/>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7177" name="Group 11"/>
          <p:cNvGrpSpPr>
            <a:grpSpLocks/>
          </p:cNvGrpSpPr>
          <p:nvPr/>
        </p:nvGrpSpPr>
        <p:grpSpPr bwMode="auto">
          <a:xfrm>
            <a:off x="1" y="0"/>
            <a:ext cx="1393031" cy="960438"/>
            <a:chOff x="54" y="62"/>
            <a:chExt cx="1170" cy="605"/>
          </a:xfrm>
        </p:grpSpPr>
        <p:sp>
          <p:nvSpPr>
            <p:cNvPr id="7178" name="Oval 12"/>
            <p:cNvSpPr>
              <a:spLocks noChangeArrowheads="1"/>
            </p:cNvSpPr>
            <p:nvPr/>
          </p:nvSpPr>
          <p:spPr bwMode="auto">
            <a:xfrm>
              <a:off x="54" y="62"/>
              <a:ext cx="1170" cy="605"/>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7179" name="Text Box 13"/>
            <p:cNvSpPr txBox="1">
              <a:spLocks noChangeArrowheads="1"/>
            </p:cNvSpPr>
            <p:nvPr/>
          </p:nvSpPr>
          <p:spPr bwMode="auto">
            <a:xfrm>
              <a:off x="137" y="193"/>
              <a:ext cx="1033" cy="2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作者简介</a:t>
              </a:r>
            </a:p>
          </p:txBody>
        </p:sp>
      </p:grpSp>
      <p:sp>
        <p:nvSpPr>
          <p:cNvPr id="4113" name="Text Box 2"/>
          <p:cNvSpPr txBox="1">
            <a:spLocks noChangeArrowheads="1"/>
          </p:cNvSpPr>
          <p:nvPr/>
        </p:nvSpPr>
        <p:spPr bwMode="auto">
          <a:xfrm>
            <a:off x="2838451" y="677863"/>
            <a:ext cx="5699522" cy="5047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spcBef>
                <a:spcPct val="50000"/>
              </a:spcBef>
            </a:pPr>
            <a:r>
              <a:rPr lang="zh-CN" altLang="en-US" sz="2800" b="1" dirty="0">
                <a:solidFill>
                  <a:srgbClr val="FF0000"/>
                </a:solidFill>
              </a:rPr>
              <a:t>       </a:t>
            </a:r>
            <a:r>
              <a:rPr lang="zh-CN" altLang="en-US" sz="2800" b="1" dirty="0">
                <a:solidFill>
                  <a:srgbClr val="FF0000"/>
                </a:solidFill>
                <a:latin typeface="仿宋" pitchFamily="49" charset="-122"/>
                <a:ea typeface="仿宋" pitchFamily="49" charset="-122"/>
              </a:rPr>
              <a:t>何冀平，中国内地作家、编剧、制作人，中国文学艺术界联合会第十届全委会委员，毕业于中央戏剧学院戏剧文学系。</a:t>
            </a:r>
            <a:r>
              <a:rPr lang="en-US" altLang="zh-CN" sz="2800" b="1" dirty="0">
                <a:solidFill>
                  <a:srgbClr val="FF0000"/>
                </a:solidFill>
                <a:latin typeface="仿宋" pitchFamily="49" charset="-122"/>
                <a:ea typeface="仿宋" pitchFamily="49" charset="-122"/>
              </a:rPr>
              <a:t>1988</a:t>
            </a:r>
            <a:r>
              <a:rPr lang="zh-CN" altLang="en-US" sz="2800" b="1" dirty="0">
                <a:solidFill>
                  <a:srgbClr val="FF0000"/>
                </a:solidFill>
                <a:latin typeface="仿宋" pitchFamily="49" charset="-122"/>
                <a:ea typeface="仿宋" pitchFamily="49" charset="-122"/>
              </a:rPr>
              <a:t>年，她创作的</a:t>
            </a:r>
            <a:r>
              <a:rPr lang="en-US" altLang="zh-CN" sz="2800" b="1" dirty="0">
                <a:solidFill>
                  <a:srgbClr val="FF0000"/>
                </a:solidFill>
                <a:latin typeface="仿宋" pitchFamily="49" charset="-122"/>
                <a:ea typeface="仿宋" pitchFamily="49" charset="-122"/>
              </a:rPr>
              <a:t>《</a:t>
            </a:r>
            <a:r>
              <a:rPr lang="zh-CN" altLang="en-US" sz="2800" b="1" dirty="0">
                <a:solidFill>
                  <a:srgbClr val="FF0000"/>
                </a:solidFill>
                <a:latin typeface="仿宋" pitchFamily="49" charset="-122"/>
                <a:ea typeface="仿宋" pitchFamily="49" charset="-122"/>
              </a:rPr>
              <a:t>天下第一楼</a:t>
            </a:r>
            <a:r>
              <a:rPr lang="en-US" altLang="zh-CN" sz="2800" b="1" dirty="0">
                <a:solidFill>
                  <a:srgbClr val="FF0000"/>
                </a:solidFill>
                <a:latin typeface="仿宋" pitchFamily="49" charset="-122"/>
                <a:ea typeface="仿宋" pitchFamily="49" charset="-122"/>
              </a:rPr>
              <a:t>》</a:t>
            </a:r>
            <a:r>
              <a:rPr lang="zh-CN" altLang="en-US" sz="2800" b="1" dirty="0">
                <a:solidFill>
                  <a:srgbClr val="FF0000"/>
                </a:solidFill>
                <a:latin typeface="仿宋" pitchFamily="49" charset="-122"/>
                <a:ea typeface="仿宋" pitchFamily="49" charset="-122"/>
              </a:rPr>
              <a:t>演出后轰动京城，</a:t>
            </a:r>
            <a:r>
              <a:rPr lang="zh-CN" altLang="en-US" sz="2800" b="1" dirty="0">
                <a:solidFill>
                  <a:srgbClr val="00B050"/>
                </a:solidFill>
                <a:latin typeface="仿宋" pitchFamily="49" charset="-122"/>
                <a:ea typeface="仿宋" pitchFamily="49" charset="-122"/>
              </a:rPr>
              <a:t>演出场次</a:t>
            </a:r>
            <a:r>
              <a:rPr lang="zh-CN" altLang="en-US" sz="2800" b="1" dirty="0" smtClean="0">
                <a:solidFill>
                  <a:srgbClr val="00B050"/>
                </a:solidFill>
                <a:latin typeface="仿宋" pitchFamily="49" charset="-122"/>
                <a:ea typeface="仿宋" pitchFamily="49" charset="-122"/>
              </a:rPr>
              <a:t>仅次于</a:t>
            </a:r>
            <a:r>
              <a:rPr lang="en-US" altLang="zh-CN" sz="2800" b="1" dirty="0" smtClean="0">
                <a:solidFill>
                  <a:srgbClr val="00B050"/>
                </a:solidFill>
                <a:latin typeface="仿宋" pitchFamily="49" charset="-122"/>
                <a:ea typeface="仿宋" pitchFamily="49" charset="-122"/>
              </a:rPr>
              <a:t>《</a:t>
            </a:r>
            <a:r>
              <a:rPr lang="zh-CN" altLang="en-US" sz="2800" b="1" dirty="0" smtClean="0">
                <a:solidFill>
                  <a:srgbClr val="00B050"/>
                </a:solidFill>
                <a:latin typeface="仿宋" pitchFamily="49" charset="-122"/>
                <a:ea typeface="仿宋" pitchFamily="49" charset="-122"/>
              </a:rPr>
              <a:t>茶馆</a:t>
            </a:r>
            <a:r>
              <a:rPr lang="en-US" altLang="zh-CN" sz="2800" b="1" dirty="0" smtClean="0">
                <a:solidFill>
                  <a:srgbClr val="FF0000"/>
                </a:solidFill>
                <a:latin typeface="仿宋" pitchFamily="49" charset="-122"/>
                <a:ea typeface="仿宋" pitchFamily="49" charset="-122"/>
              </a:rPr>
              <a:t>》</a:t>
            </a:r>
            <a:r>
              <a:rPr lang="zh-CN" altLang="en-US" sz="2800" b="1" dirty="0" smtClean="0">
                <a:solidFill>
                  <a:srgbClr val="FF0000"/>
                </a:solidFill>
                <a:latin typeface="仿宋" pitchFamily="49" charset="-122"/>
                <a:ea typeface="仿宋" pitchFamily="49" charset="-122"/>
              </a:rPr>
              <a:t>，</a:t>
            </a:r>
            <a:r>
              <a:rPr lang="zh-CN" altLang="en-US" sz="2800" b="1" dirty="0">
                <a:solidFill>
                  <a:srgbClr val="FF0000"/>
                </a:solidFill>
                <a:latin typeface="仿宋" pitchFamily="49" charset="-122"/>
                <a:ea typeface="仿宋" pitchFamily="49" charset="-122"/>
              </a:rPr>
              <a:t>被誉为当代现实主义经典</a:t>
            </a:r>
            <a:r>
              <a:rPr lang="zh-CN" altLang="en-US" sz="2800" b="1" dirty="0" smtClean="0">
                <a:solidFill>
                  <a:srgbClr val="FF0000"/>
                </a:solidFill>
                <a:latin typeface="仿宋" pitchFamily="49" charset="-122"/>
                <a:ea typeface="仿宋" pitchFamily="49" charset="-122"/>
              </a:rPr>
              <a:t>。</a:t>
            </a:r>
            <a:endParaRPr lang="zh-CN" altLang="en-US" sz="2800" b="1" dirty="0">
              <a:solidFill>
                <a:srgbClr val="FF0000"/>
              </a:solidFill>
              <a:latin typeface="仿宋" pitchFamily="49" charset="-122"/>
              <a:ea typeface="仿宋" pitchFamily="49" charset="-122"/>
            </a:endParaRPr>
          </a:p>
          <a:p>
            <a:pPr eaLnBrk="0" hangingPunct="0">
              <a:spcBef>
                <a:spcPct val="50000"/>
              </a:spcBef>
            </a:pPr>
            <a:r>
              <a:rPr lang="zh-CN" altLang="en-US" sz="2800" b="1" dirty="0">
                <a:latin typeface="仿宋" pitchFamily="49" charset="-122"/>
                <a:ea typeface="仿宋" pitchFamily="49" charset="-122"/>
              </a:rPr>
              <a:t>    她担任编剧的</a:t>
            </a:r>
            <a:r>
              <a:rPr lang="en-US" altLang="zh-CN" sz="2800" b="1" dirty="0" smtClean="0">
                <a:latin typeface="仿宋" pitchFamily="49" charset="-122"/>
                <a:ea typeface="仿宋" pitchFamily="49" charset="-122"/>
              </a:rPr>
              <a:t>《</a:t>
            </a:r>
            <a:r>
              <a:rPr lang="zh-CN" altLang="en-US" sz="2800" b="1" dirty="0" smtClean="0">
                <a:solidFill>
                  <a:srgbClr val="00B050"/>
                </a:solidFill>
                <a:latin typeface="仿宋" pitchFamily="49" charset="-122"/>
                <a:ea typeface="仿宋" pitchFamily="49" charset="-122"/>
              </a:rPr>
              <a:t>投名状</a:t>
            </a:r>
            <a:r>
              <a:rPr lang="en-US" altLang="zh-CN" sz="2800" b="1" dirty="0" smtClean="0">
                <a:latin typeface="仿宋" pitchFamily="49" charset="-122"/>
                <a:ea typeface="仿宋" pitchFamily="49" charset="-122"/>
              </a:rPr>
              <a:t>》《</a:t>
            </a:r>
            <a:r>
              <a:rPr lang="zh-CN" altLang="en-US" sz="2800" b="1" dirty="0">
                <a:latin typeface="仿宋" pitchFamily="49" charset="-122"/>
                <a:ea typeface="仿宋" pitchFamily="49" charset="-122"/>
              </a:rPr>
              <a:t>明月几时有</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入围第</a:t>
            </a:r>
            <a:r>
              <a:rPr lang="en-US" altLang="zh-CN" sz="2800" b="1" dirty="0">
                <a:latin typeface="仿宋" pitchFamily="49" charset="-122"/>
                <a:ea typeface="仿宋" pitchFamily="49" charset="-122"/>
              </a:rPr>
              <a:t>27</a:t>
            </a:r>
            <a:r>
              <a:rPr lang="zh-CN" altLang="en-US" sz="2800" b="1" dirty="0">
                <a:latin typeface="仿宋" pitchFamily="49" charset="-122"/>
                <a:ea typeface="仿宋" pitchFamily="49" charset="-122"/>
              </a:rPr>
              <a:t>届、</a:t>
            </a:r>
            <a:r>
              <a:rPr lang="en-US" altLang="zh-CN" sz="2800" b="1" dirty="0">
                <a:latin typeface="仿宋" pitchFamily="49" charset="-122"/>
                <a:ea typeface="仿宋" pitchFamily="49" charset="-122"/>
              </a:rPr>
              <a:t>37</a:t>
            </a:r>
            <a:r>
              <a:rPr lang="zh-CN" altLang="en-US" sz="2800" b="1" dirty="0">
                <a:latin typeface="仿宋" pitchFamily="49" charset="-122"/>
                <a:ea typeface="仿宋" pitchFamily="49" charset="-122"/>
              </a:rPr>
              <a:t>届香港电影金像奖最佳编剧奖。</a:t>
            </a:r>
            <a:r>
              <a:rPr lang="en-US" altLang="zh-CN" sz="2800" b="1" dirty="0">
                <a:latin typeface="仿宋" pitchFamily="49" charset="-122"/>
                <a:ea typeface="仿宋" pitchFamily="49" charset="-122"/>
              </a:rPr>
              <a:t>2013</a:t>
            </a:r>
            <a:r>
              <a:rPr lang="zh-CN" altLang="en-US" sz="2800" b="1" dirty="0">
                <a:latin typeface="仿宋" pitchFamily="49" charset="-122"/>
                <a:ea typeface="仿宋" pitchFamily="49" charset="-122"/>
              </a:rPr>
              <a:t>年，获得第一届香港六艺卓越女性奖。 </a:t>
            </a:r>
          </a:p>
        </p:txBody>
      </p:sp>
      <p:pic>
        <p:nvPicPr>
          <p:cNvPr id="7181" name="图片 4115" descr="%3@O22]J0WP46$3])~7XJ31"/>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0" y="1143001"/>
            <a:ext cx="2674144" cy="4259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4113">
                                            <p:txEl>
                                              <p:charRg st="0" end="116"/>
                                            </p:txEl>
                                          </p:spTgt>
                                        </p:tgtEl>
                                        <p:attrNameLst>
                                          <p:attrName>style.visibility</p:attrName>
                                        </p:attrNameLst>
                                      </p:cBhvr>
                                      <p:to>
                                        <p:strVal val="visible"/>
                                      </p:to>
                                    </p:set>
                                    <p:anim calcmode="lin" valueType="num">
                                      <p:cBhvr additive="base">
                                        <p:cTn id="7" dur="500" fill="hold"/>
                                        <p:tgtEl>
                                          <p:spTgt spid="4113">
                                            <p:txEl>
                                              <p:charRg st="0" end="1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13">
                                            <p:txEl>
                                              <p:charRg st="0" end="11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13">
                                            <p:txEl>
                                              <p:charRg st="116" end="174"/>
                                            </p:txEl>
                                          </p:spTgt>
                                        </p:tgtEl>
                                        <p:attrNameLst>
                                          <p:attrName>style.visibility</p:attrName>
                                        </p:attrNameLst>
                                      </p:cBhvr>
                                      <p:to>
                                        <p:strVal val="visible"/>
                                      </p:to>
                                    </p:set>
                                    <p:anim calcmode="lin" valueType="num">
                                      <p:cBhvr additive="base">
                                        <p:cTn id="11" dur="500" fill="hold"/>
                                        <p:tgtEl>
                                          <p:spTgt spid="4113">
                                            <p:txEl>
                                              <p:charRg st="116" end="17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113">
                                            <p:txEl>
                                              <p:charRg st="116" end="17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7" name="横卷形 5136"/>
          <p:cNvSpPr>
            <a:spLocks noChangeArrowheads="1"/>
          </p:cNvSpPr>
          <p:nvPr/>
        </p:nvSpPr>
        <p:spPr bwMode="auto">
          <a:xfrm>
            <a:off x="32148" y="958850"/>
            <a:ext cx="8974931" cy="4651375"/>
          </a:xfrm>
          <a:prstGeom prst="horizontalScroll">
            <a:avLst>
              <a:gd name="adj" fmla="val 12500"/>
            </a:avLst>
          </a:prstGeom>
          <a:solidFill>
            <a:srgbClr val="CCFFCC"/>
          </a:solidFill>
          <a:ln w="9525">
            <a:solidFill>
              <a:schemeClr val="tx1"/>
            </a:solidFill>
            <a:round/>
            <a:headEnd/>
            <a:tailEnd/>
          </a:ln>
        </p:spPr>
        <p:txBody>
          <a:bodyPr/>
          <a:lstStyle/>
          <a:p>
            <a:endParaRPr lang="zh-CN" altLang="en-US"/>
          </a:p>
        </p:txBody>
      </p:sp>
      <p:pic>
        <p:nvPicPr>
          <p:cNvPr id="8194" name="Picture 3"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5" name="Picture 4"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6" name="Picture 5"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7" name="Picture 6"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8" name="Picture 7"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9" name="Picture 8"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00" name="Picture 9"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01" name="Picture 10"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2" name="Oval 13"/>
          <p:cNvSpPr>
            <a:spLocks noChangeArrowheads="1"/>
          </p:cNvSpPr>
          <p:nvPr/>
        </p:nvSpPr>
        <p:spPr bwMode="auto">
          <a:xfrm>
            <a:off x="0" y="-1588"/>
            <a:ext cx="1290638" cy="960438"/>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8203" name="Text Box 14"/>
          <p:cNvSpPr txBox="1">
            <a:spLocks noChangeArrowheads="1"/>
          </p:cNvSpPr>
          <p:nvPr/>
        </p:nvSpPr>
        <p:spPr bwMode="auto">
          <a:xfrm>
            <a:off x="0" y="249239"/>
            <a:ext cx="130611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作品简介</a:t>
            </a:r>
          </a:p>
        </p:txBody>
      </p:sp>
      <p:sp>
        <p:nvSpPr>
          <p:cNvPr id="5138" name="Text Box 2"/>
          <p:cNvSpPr txBox="1">
            <a:spLocks noChangeArrowheads="1"/>
          </p:cNvSpPr>
          <p:nvPr/>
        </p:nvSpPr>
        <p:spPr bwMode="auto">
          <a:xfrm>
            <a:off x="586979" y="1728788"/>
            <a:ext cx="8420100" cy="3046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b="1" dirty="0">
                <a:solidFill>
                  <a:srgbClr val="FF0000"/>
                </a:solidFill>
              </a:rPr>
              <a:t>       </a:t>
            </a:r>
            <a:r>
              <a:rPr lang="zh-CN" altLang="en-US" sz="2400" b="1" dirty="0">
                <a:solidFill>
                  <a:srgbClr val="FF0000"/>
                </a:solidFill>
                <a:latin typeface="仿宋" pitchFamily="49" charset="-122"/>
                <a:ea typeface="仿宋" pitchFamily="49" charset="-122"/>
              </a:rPr>
              <a:t>名噪京师的烤鸭老字号“福聚德”创业于清同治年间。至民国初年，掌柜（老东家）唐德源年事已高，两个儿子又不争气，饭店经营不善。老掌柜去世前，将买卖交给精明强干的同乡卢孟实经营。卢孟实重订店规，调整人员，改良菜式，新建大楼，斡旋于各方势力、各类人物之间，将福聚德的事业推上顶峰。</a:t>
            </a:r>
            <a:r>
              <a:rPr lang="zh-CN" altLang="en-US" sz="2400" b="1" dirty="0">
                <a:solidFill>
                  <a:srgbClr val="0070C0"/>
                </a:solidFill>
                <a:latin typeface="仿宋" pitchFamily="49" charset="-122"/>
                <a:ea typeface="仿宋" pitchFamily="49" charset="-122"/>
              </a:rPr>
              <a:t>但在东家、官府等的内外逼压、破坏下</a:t>
            </a:r>
            <a:r>
              <a:rPr lang="zh-CN" altLang="en-US" sz="2400" b="1" dirty="0">
                <a:solidFill>
                  <a:srgbClr val="FF0000"/>
                </a:solidFill>
                <a:latin typeface="仿宋" pitchFamily="49" charset="-122"/>
                <a:ea typeface="仿宋" pitchFamily="49" charset="-122"/>
              </a:rPr>
              <a:t>，卢孟实最终没能真正实现自己的梦想，被逼还乡，福聚德也由盛转衰。课文是剧本第三幕的节选。</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5137"/>
                                        </p:tgtEl>
                                        <p:attrNameLst>
                                          <p:attrName>style.visibility</p:attrName>
                                        </p:attrNameLst>
                                      </p:cBhvr>
                                      <p:to>
                                        <p:strVal val="visible"/>
                                      </p:to>
                                    </p:set>
                                    <p:anim calcmode="lin" valueType="num">
                                      <p:cBhvr>
                                        <p:cTn id="7" dur="500" fill="hold"/>
                                        <p:tgtEl>
                                          <p:spTgt spid="5137"/>
                                        </p:tgtEl>
                                        <p:attrNameLst>
                                          <p:attrName>ppt_w</p:attrName>
                                        </p:attrNameLst>
                                      </p:cBhvr>
                                      <p:tavLst>
                                        <p:tav tm="0">
                                          <p:val>
                                            <p:fltVal val="0"/>
                                          </p:val>
                                        </p:tav>
                                        <p:tav tm="100000">
                                          <p:val>
                                            <p:strVal val="#ppt_w"/>
                                          </p:val>
                                        </p:tav>
                                      </p:tavLst>
                                    </p:anim>
                                    <p:anim calcmode="lin" valueType="num">
                                      <p:cBhvr>
                                        <p:cTn id="8" dur="500" fill="hold"/>
                                        <p:tgtEl>
                                          <p:spTgt spid="5137"/>
                                        </p:tgtEl>
                                        <p:attrNameLst>
                                          <p:attrName>ppt_h</p:attrName>
                                        </p:attrNameLst>
                                      </p:cBhvr>
                                      <p:tavLst>
                                        <p:tav tm="0">
                                          <p:val>
                                            <p:strVal val="#ppt_h"/>
                                          </p:val>
                                        </p:tav>
                                        <p:tav tm="100000">
                                          <p:val>
                                            <p:strVal val="#ppt_h"/>
                                          </p:val>
                                        </p:tav>
                                      </p:tavLst>
                                    </p:anim>
                                  </p:childTnLst>
                                </p:cTn>
                              </p:par>
                              <p:par>
                                <p:cTn id="9" presetID="27" presetClass="entr" presetSubtype="0" fill="hold" grpId="0" nodeType="withEffect">
                                  <p:stCondLst>
                                    <p:cond delay="0"/>
                                  </p:stCondLst>
                                  <p:iterate type="lt">
                                    <p:tmPct val="50000"/>
                                  </p:iterate>
                                  <p:childTnLst>
                                    <p:set>
                                      <p:cBhvr>
                                        <p:cTn id="10" dur="1" fill="hold">
                                          <p:stCondLst>
                                            <p:cond delay="0"/>
                                          </p:stCondLst>
                                        </p:cTn>
                                        <p:tgtEl>
                                          <p:spTgt spid="5138"/>
                                        </p:tgtEl>
                                        <p:attrNameLst>
                                          <p:attrName>style.visibility</p:attrName>
                                        </p:attrNameLst>
                                      </p:cBhvr>
                                      <p:to>
                                        <p:strVal val="visible"/>
                                      </p:to>
                                    </p:set>
                                    <p:anim calcmode="discrete" valueType="clr">
                                      <p:cBhvr override="childStyle">
                                        <p:cTn id="11" dur="80"/>
                                        <p:tgtEl>
                                          <p:spTgt spid="5138"/>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138"/>
                                        </p:tgtEl>
                                        <p:attrNameLst>
                                          <p:attrName>fillcolor</p:attrName>
                                        </p:attrNameLst>
                                      </p:cBhvr>
                                      <p:tavLst>
                                        <p:tav tm="0">
                                          <p:val>
                                            <p:clrVal>
                                              <a:schemeClr val="accent2"/>
                                            </p:clrVal>
                                          </p:val>
                                        </p:tav>
                                        <p:tav tm="50000">
                                          <p:val>
                                            <p:clrVal>
                                              <a:schemeClr val="hlink"/>
                                            </p:clrVal>
                                          </p:val>
                                        </p:tav>
                                      </p:tavLst>
                                    </p:anim>
                                    <p:set>
                                      <p:cBhvr>
                                        <p:cTn id="13" dur="80"/>
                                        <p:tgtEl>
                                          <p:spTgt spid="51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5"/>
          <p:cNvSpPr/>
          <p:nvPr/>
        </p:nvSpPr>
        <p:spPr>
          <a:xfrm>
            <a:off x="1482328" y="1416052"/>
            <a:ext cx="6179344" cy="3539430"/>
          </a:xfrm>
          <a:prstGeom prst="rect">
            <a:avLst/>
          </a:prstGeom>
          <a:noFill/>
          <a:ln w="9525">
            <a:noFill/>
          </a:ln>
        </p:spPr>
        <p:txBody>
          <a:bodyPr wrap="square" anchor="t">
            <a:spAutoFit/>
          </a:bodyPr>
          <a:lstStyle/>
          <a:p>
            <a:pPr>
              <a:lnSpc>
                <a:spcPct val="140000"/>
              </a:lnSpc>
            </a:pPr>
            <a:r>
              <a:rPr lang="en-US" altLang="zh-CN" sz="2000" b="1" dirty="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名</a:t>
            </a:r>
            <a:r>
              <a:rPr lang="zh-CN" altLang="zh-CN" sz="2000" b="1" dirty="0">
                <a:latin typeface="微软雅黑" panose="020B0503020204020204" pitchFamily="34" charset="-122"/>
                <a:ea typeface="微软雅黑" panose="020B0503020204020204" pitchFamily="34" charset="-122"/>
              </a:rPr>
              <a:t>噪京师的烤鸭老字号“</a:t>
            </a:r>
            <a:r>
              <a:rPr lang="zh-CN" altLang="zh-CN" sz="2000" b="1" dirty="0">
                <a:solidFill>
                  <a:srgbClr val="00B050"/>
                </a:solidFill>
                <a:latin typeface="微软雅黑" panose="020B0503020204020204" pitchFamily="34" charset="-122"/>
                <a:ea typeface="微软雅黑" panose="020B0503020204020204" pitchFamily="34" charset="-122"/>
              </a:rPr>
              <a:t>福聚德”</a:t>
            </a:r>
            <a:r>
              <a:rPr lang="zh-CN" altLang="zh-CN" sz="2000" b="1" dirty="0">
                <a:latin typeface="微软雅黑" panose="020B0503020204020204" pitchFamily="34" charset="-122"/>
                <a:ea typeface="微软雅黑" panose="020B0503020204020204" pitchFamily="34" charset="-122"/>
              </a:rPr>
              <a:t>创业于清同治年间。传至民国初年，老掌柜唐德源因年迈多病而退居内室，店业全仗二掌柜王子西协助两位少掌柜惨淡经营。怎奈两位少爷与鸭子无缘，</a:t>
            </a:r>
            <a:r>
              <a:rPr lang="zh-CN" altLang="zh-CN" sz="2000" b="1" dirty="0" smtClean="0">
                <a:latin typeface="微软雅黑" panose="020B0503020204020204" pitchFamily="34" charset="-122"/>
                <a:ea typeface="微软雅黑" panose="020B0503020204020204" pitchFamily="34" charset="-122"/>
              </a:rPr>
              <a:t>大少爷</a:t>
            </a:r>
            <a:r>
              <a:rPr lang="zh-CN" altLang="en-US" sz="2000" b="1" dirty="0" smtClean="0">
                <a:latin typeface="微软雅黑" panose="020B0503020204020204" pitchFamily="34" charset="-122"/>
                <a:ea typeface="微软雅黑" panose="020B0503020204020204" pitchFamily="34" charset="-122"/>
              </a:rPr>
              <a:t>（唐茂昌）</a:t>
            </a:r>
            <a:r>
              <a:rPr lang="zh-CN" altLang="zh-CN" sz="2000" b="1" dirty="0" smtClean="0">
                <a:latin typeface="微软雅黑" panose="020B0503020204020204" pitchFamily="34" charset="-122"/>
                <a:ea typeface="微软雅黑" panose="020B0503020204020204" pitchFamily="34" charset="-122"/>
              </a:rPr>
              <a:t>迷</a:t>
            </a:r>
            <a:r>
              <a:rPr lang="zh-CN" altLang="zh-CN" sz="2000" b="1" dirty="0">
                <a:latin typeface="微软雅黑" panose="020B0503020204020204" pitchFamily="34" charset="-122"/>
                <a:ea typeface="微软雅黑" panose="020B0503020204020204" pitchFamily="34" charset="-122"/>
              </a:rPr>
              <a:t>戏玩票，</a:t>
            </a:r>
            <a:r>
              <a:rPr lang="zh-CN" altLang="zh-CN" sz="2000" b="1" dirty="0" smtClean="0">
                <a:latin typeface="微软雅黑" panose="020B0503020204020204" pitchFamily="34" charset="-122"/>
                <a:ea typeface="微软雅黑" panose="020B0503020204020204" pitchFamily="34" charset="-122"/>
              </a:rPr>
              <a:t>二少爷</a:t>
            </a:r>
            <a:r>
              <a:rPr lang="zh-CN" altLang="en-US" sz="2000" b="1" dirty="0" smtClean="0">
                <a:latin typeface="微软雅黑" panose="020B0503020204020204" pitchFamily="34" charset="-122"/>
                <a:ea typeface="微软雅黑" panose="020B0503020204020204" pitchFamily="34" charset="-122"/>
              </a:rPr>
              <a:t>（唐茂盛）</a:t>
            </a:r>
            <a:r>
              <a:rPr lang="zh-CN" altLang="zh-CN" sz="2000" b="1" dirty="0" smtClean="0">
                <a:latin typeface="微软雅黑" panose="020B0503020204020204" pitchFamily="34" charset="-122"/>
                <a:ea typeface="微软雅黑" panose="020B0503020204020204" pitchFamily="34" charset="-122"/>
              </a:rPr>
              <a:t>崇尚</a:t>
            </a:r>
            <a:r>
              <a:rPr lang="zh-CN" altLang="zh-CN" sz="2000" b="1" dirty="0">
                <a:latin typeface="微软雅黑" panose="020B0503020204020204" pitchFamily="34" charset="-122"/>
                <a:ea typeface="微软雅黑" panose="020B0503020204020204" pitchFamily="34" charset="-122"/>
              </a:rPr>
              <a:t>武林，闹得店铺</a:t>
            </a:r>
            <a:r>
              <a:rPr lang="zh-CN" altLang="zh-CN" sz="2000" b="1" dirty="0" smtClean="0">
                <a:latin typeface="微软雅黑" panose="020B0503020204020204" pitchFamily="34" charset="-122"/>
                <a:ea typeface="微软雅黑" panose="020B0503020204020204" pitchFamily="34" charset="-122"/>
              </a:rPr>
              <a:t>入不敷出</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nSpc>
                <a:spcPct val="140000"/>
              </a:lnSpc>
            </a:pPr>
            <a:r>
              <a:rPr lang="en-US" altLang="zh-CN" sz="2000" b="1"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王子</a:t>
            </a:r>
            <a:r>
              <a:rPr lang="zh-CN" altLang="zh-CN" sz="2000" b="1" dirty="0">
                <a:latin typeface="微软雅黑" panose="020B0503020204020204" pitchFamily="34" charset="-122"/>
                <a:ea typeface="微软雅黑" panose="020B0503020204020204" pitchFamily="34" charset="-122"/>
              </a:rPr>
              <a:t>西几次向老掌柜推荐他的换帖兄弟卢孟实来操持店业。</a:t>
            </a:r>
          </a:p>
        </p:txBody>
      </p:sp>
      <p:sp>
        <p:nvSpPr>
          <p:cNvPr id="7" name="标题 1"/>
          <p:cNvSpPr>
            <a:spLocks noGrp="1"/>
          </p:cNvSpPr>
          <p:nvPr/>
        </p:nvSpPr>
        <p:spPr>
          <a:xfrm>
            <a:off x="117029" y="12452"/>
            <a:ext cx="4752528" cy="64493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FF9306"/>
                </a:solidFill>
                <a:latin typeface="微软雅黑" panose="020B0503020204020204" pitchFamily="34" charset="-122"/>
                <a:ea typeface="微软雅黑" panose="020B0503020204020204" pitchFamily="34" charset="-122"/>
              </a:rPr>
              <a:t>背景链接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9569"/>
                                        </p:tgtEl>
                                        <p:attrNameLst>
                                          <p:attrName>style.visibility</p:attrName>
                                        </p:attrNameLst>
                                      </p:cBhvr>
                                      <p:to>
                                        <p:strVal val="visible"/>
                                      </p:to>
                                    </p:set>
                                    <p:anim calcmode="lin" valueType="num">
                                      <p:cBhvr>
                                        <p:cTn id="7" dur="500" fill="hold"/>
                                        <p:tgtEl>
                                          <p:spTgt spid="109569"/>
                                        </p:tgtEl>
                                        <p:attrNameLst>
                                          <p:attrName>ppt_w</p:attrName>
                                        </p:attrNameLst>
                                      </p:cBhvr>
                                      <p:tavLst>
                                        <p:tav tm="0">
                                          <p:val>
                                            <p:fltVal val="0"/>
                                          </p:val>
                                        </p:tav>
                                        <p:tav tm="100000">
                                          <p:val>
                                            <p:strVal val="#ppt_w"/>
                                          </p:val>
                                        </p:tav>
                                      </p:tavLst>
                                    </p:anim>
                                    <p:anim calcmode="lin" valueType="num">
                                      <p:cBhvr>
                                        <p:cTn id="8" dur="500" fill="hold"/>
                                        <p:tgtEl>
                                          <p:spTgt spid="1095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5"/>
          <p:cNvSpPr/>
          <p:nvPr/>
        </p:nvSpPr>
        <p:spPr>
          <a:xfrm>
            <a:off x="1540678" y="885830"/>
            <a:ext cx="6062663" cy="3108543"/>
          </a:xfrm>
          <a:prstGeom prst="rect">
            <a:avLst/>
          </a:prstGeom>
          <a:noFill/>
          <a:ln w="9525">
            <a:noFill/>
          </a:ln>
        </p:spPr>
        <p:txBody>
          <a:bodyPr wrap="square" anchor="t">
            <a:spAutoFit/>
          </a:bodyPr>
          <a:lstStyle/>
          <a:p>
            <a:pPr>
              <a:lnSpc>
                <a:spcPct val="140000"/>
              </a:lnSpc>
            </a:pPr>
            <a:r>
              <a:rPr lang="en-US" altLang="zh-CN" sz="2000" b="1" dirty="0">
                <a:latin typeface="微软雅黑" panose="020B0503020204020204" pitchFamily="34" charset="-122"/>
                <a:ea typeface="微软雅黑" panose="020B0503020204020204" pitchFamily="34" charset="-122"/>
              </a:rPr>
              <a:t>    </a:t>
            </a:r>
            <a:r>
              <a:rPr lang="zh-CN" altLang="zh-CN" sz="2000" b="1" dirty="0">
                <a:latin typeface="微软雅黑" panose="020B0503020204020204" pitchFamily="34" charset="-122"/>
                <a:ea typeface="微软雅黑" panose="020B0503020204020204" pitchFamily="34" charset="-122"/>
              </a:rPr>
              <a:t>生性聪慧的卢孟实立誓要干出一番事业来，以泄人间不平。面对势如垒卵的“福聚德”，他绞尽了脑汁，结果在不长的时间里竟使这三间老屋翻盖起了二层楼。</a:t>
            </a:r>
            <a:r>
              <a:rPr lang="zh-CN" altLang="zh-CN" sz="2000" b="1" dirty="0">
                <a:solidFill>
                  <a:srgbClr val="00B050"/>
                </a:solidFill>
                <a:latin typeface="微软雅黑" panose="020B0503020204020204" pitchFamily="34" charset="-122"/>
                <a:ea typeface="微软雅黑" panose="020B0503020204020204" pitchFamily="34" charset="-122"/>
              </a:rPr>
              <a:t>卢孟实</a:t>
            </a:r>
            <a:r>
              <a:rPr lang="zh-CN" altLang="zh-CN" sz="2000" b="1" dirty="0">
                <a:latin typeface="微软雅黑" panose="020B0503020204020204" pitchFamily="34" charset="-122"/>
                <a:ea typeface="微软雅黑" panose="020B0503020204020204" pitchFamily="34" charset="-122"/>
              </a:rPr>
              <a:t>之所以能使“福聚德”东山再起，除了靠他本人的精明干练，还得助于与他相好的青楼妓女</a:t>
            </a:r>
            <a:r>
              <a:rPr lang="zh-CN" altLang="zh-CN" sz="2000" b="1" dirty="0">
                <a:solidFill>
                  <a:srgbClr val="00B050"/>
                </a:solidFill>
                <a:latin typeface="微软雅黑" panose="020B0503020204020204" pitchFamily="34" charset="-122"/>
                <a:ea typeface="微软雅黑" panose="020B0503020204020204" pitchFamily="34" charset="-122"/>
              </a:rPr>
              <a:t>玉雏姑娘</a:t>
            </a:r>
            <a:r>
              <a:rPr lang="zh-CN" altLang="zh-CN" sz="2000" b="1" dirty="0">
                <a:latin typeface="微软雅黑" panose="020B0503020204020204" pitchFamily="34" charset="-122"/>
                <a:ea typeface="微软雅黑" panose="020B0503020204020204" pitchFamily="34" charset="-122"/>
              </a:rPr>
              <a:t>，更靠技艺超群的厨师</a:t>
            </a:r>
            <a:r>
              <a:rPr lang="zh-CN" altLang="zh-CN" sz="2000" b="1" dirty="0">
                <a:solidFill>
                  <a:srgbClr val="00B050"/>
                </a:solidFill>
                <a:latin typeface="微软雅黑" panose="020B0503020204020204" pitchFamily="34" charset="-122"/>
                <a:ea typeface="微软雅黑" panose="020B0503020204020204" pitchFamily="34" charset="-122"/>
              </a:rPr>
              <a:t>罗大头</a:t>
            </a:r>
            <a:r>
              <a:rPr lang="zh-CN" altLang="zh-CN" sz="2000" b="1" dirty="0">
                <a:latin typeface="微软雅黑" panose="020B0503020204020204" pitchFamily="34" charset="-122"/>
                <a:ea typeface="微软雅黑" panose="020B0503020204020204" pitchFamily="34" charset="-122"/>
              </a:rPr>
              <a:t>和善于迎来送往的堂头</a:t>
            </a:r>
            <a:r>
              <a:rPr lang="zh-CN" altLang="zh-CN" sz="2000" b="1" dirty="0">
                <a:solidFill>
                  <a:srgbClr val="00B050"/>
                </a:solidFill>
                <a:latin typeface="微软雅黑" panose="020B0503020204020204" pitchFamily="34" charset="-122"/>
                <a:ea typeface="微软雅黑" panose="020B0503020204020204" pitchFamily="34" charset="-122"/>
              </a:rPr>
              <a:t>常贵</a:t>
            </a:r>
            <a:r>
              <a:rPr lang="zh-CN" altLang="zh-CN" sz="2000" b="1" dirty="0">
                <a:latin typeface="微软雅黑" panose="020B0503020204020204" pitchFamily="34" charset="-122"/>
                <a:ea typeface="微软雅黑" panose="020B0503020204020204" pitchFamily="34" charset="-122"/>
              </a:rPr>
              <a:t>。</a:t>
            </a:r>
          </a:p>
        </p:txBody>
      </p:sp>
      <p:sp>
        <p:nvSpPr>
          <p:cNvPr id="7" name="标题 1"/>
          <p:cNvSpPr>
            <a:spLocks noGrp="1"/>
          </p:cNvSpPr>
          <p:nvPr/>
        </p:nvSpPr>
        <p:spPr>
          <a:xfrm>
            <a:off x="117029" y="12452"/>
            <a:ext cx="4752528" cy="64493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FF9306"/>
                </a:solidFill>
                <a:latin typeface="微软雅黑" panose="020B0503020204020204" pitchFamily="34" charset="-122"/>
                <a:ea typeface="微软雅黑" panose="020B0503020204020204" pitchFamily="34" charset="-122"/>
              </a:rPr>
              <a:t>背景链接</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5"/>
          <p:cNvSpPr/>
          <p:nvPr/>
        </p:nvSpPr>
        <p:spPr>
          <a:xfrm>
            <a:off x="1428759" y="1262381"/>
            <a:ext cx="6285865" cy="1477328"/>
          </a:xfrm>
          <a:prstGeom prst="rect">
            <a:avLst/>
          </a:prstGeom>
          <a:noFill/>
          <a:ln w="9525">
            <a:noFill/>
          </a:ln>
        </p:spPr>
        <p:txBody>
          <a:bodyPr wrap="square" anchor="t">
            <a:spAutoFit/>
          </a:bodyPr>
          <a:lstStyle/>
          <a:p>
            <a:pPr>
              <a:lnSpc>
                <a:spcPct val="150000"/>
              </a:lnSpc>
            </a:pPr>
            <a:r>
              <a:rPr lang="en-US" altLang="zh-CN" sz="2000" b="1" dirty="0">
                <a:latin typeface="微软雅黑" panose="020B0503020204020204" pitchFamily="34" charset="-122"/>
                <a:ea typeface="微软雅黑" panose="020B0503020204020204" pitchFamily="34" charset="-122"/>
              </a:rPr>
              <a:t>    </a:t>
            </a:r>
            <a:r>
              <a:rPr lang="zh-CN" altLang="zh-CN" sz="2000" b="1" dirty="0">
                <a:latin typeface="微软雅黑" panose="020B0503020204020204" pitchFamily="34" charset="-122"/>
                <a:ea typeface="微软雅黑" panose="020B0503020204020204" pitchFamily="34" charset="-122"/>
              </a:rPr>
              <a:t>光阴荏苒，十年一晃而过，“福聚德”名噪京华。然而，事违人愿，</a:t>
            </a:r>
            <a:r>
              <a:rPr lang="en-US" altLang="zh-CN" sz="2000" b="1" dirty="0">
                <a:latin typeface="微软雅黑" panose="020B0503020204020204" pitchFamily="34" charset="-122"/>
                <a:ea typeface="微软雅黑" panose="020B0503020204020204" pitchFamily="34" charset="-122"/>
              </a:rPr>
              <a:t>“</a:t>
            </a:r>
            <a:r>
              <a:rPr lang="zh-CN" altLang="zh-CN" sz="2000" b="1" dirty="0">
                <a:latin typeface="微软雅黑" panose="020B0503020204020204" pitchFamily="34" charset="-122"/>
                <a:ea typeface="微软雅黑" panose="020B0503020204020204" pitchFamily="34" charset="-122"/>
              </a:rPr>
              <a:t>福聚德</a:t>
            </a:r>
            <a:r>
              <a:rPr lang="en-US" altLang="zh-CN" sz="2000" b="1" dirty="0">
                <a:latin typeface="微软雅黑" panose="020B0503020204020204" pitchFamily="34" charset="-122"/>
                <a:ea typeface="微软雅黑" panose="020B0503020204020204" pitchFamily="34" charset="-122"/>
              </a:rPr>
              <a:t>”</a:t>
            </a:r>
            <a:r>
              <a:rPr lang="zh-CN" altLang="zh-CN" sz="2000" b="1" dirty="0">
                <a:latin typeface="微软雅黑" panose="020B0503020204020204" pitchFamily="34" charset="-122"/>
                <a:ea typeface="微软雅黑" panose="020B0503020204020204" pitchFamily="34" charset="-122"/>
              </a:rPr>
              <a:t>发展正盛时，却又遭到了</a:t>
            </a:r>
            <a:r>
              <a:rPr lang="zh-CN" altLang="zh-CN" sz="2000" b="1" dirty="0">
                <a:solidFill>
                  <a:srgbClr val="00B050"/>
                </a:solidFill>
                <a:latin typeface="微软雅黑" panose="020B0503020204020204" pitchFamily="34" charset="-122"/>
                <a:ea typeface="微软雅黑" panose="020B0503020204020204" pitchFamily="34" charset="-122"/>
              </a:rPr>
              <a:t>东家、官府等内外逼压，最终走向没</a:t>
            </a:r>
            <a:r>
              <a:rPr lang="zh-CN" altLang="zh-CN" sz="2000" b="1" dirty="0">
                <a:latin typeface="微软雅黑" panose="020B0503020204020204" pitchFamily="34" charset="-122"/>
                <a:ea typeface="微软雅黑" panose="020B0503020204020204" pitchFamily="34" charset="-122"/>
              </a:rPr>
              <a:t>落。</a:t>
            </a:r>
          </a:p>
        </p:txBody>
      </p:sp>
      <p:pic>
        <p:nvPicPr>
          <p:cNvPr id="2" name="图片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5825014" y="3676657"/>
            <a:ext cx="2735104" cy="2734945"/>
          </a:xfrm>
          <a:prstGeom prst="roundRect">
            <a:avLst/>
          </a:prstGeom>
        </p:spPr>
      </p:pic>
      <p:sp>
        <p:nvSpPr>
          <p:cNvPr id="7" name="标题 1"/>
          <p:cNvSpPr>
            <a:spLocks noGrp="1"/>
          </p:cNvSpPr>
          <p:nvPr/>
        </p:nvSpPr>
        <p:spPr>
          <a:xfrm>
            <a:off x="117029" y="12452"/>
            <a:ext cx="4752528" cy="64493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FF9306"/>
                </a:solidFill>
                <a:latin typeface="微软雅黑" panose="020B0503020204020204" pitchFamily="34" charset="-122"/>
                <a:ea typeface="微软雅黑" panose="020B0503020204020204" pitchFamily="34" charset="-122"/>
              </a:rPr>
              <a:t>背景链接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3"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226344"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18" name="Picture 4"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032398"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19" name="Picture 5"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838450"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0" name="Picture 6"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3644504"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1" name="Picture 7"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4450556" y="6354764"/>
            <a:ext cx="806054"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2" name="Picture 8"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5256610"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3" name="Picture 9"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062662" y="6375400"/>
            <a:ext cx="806054"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4" name="Picture 10" descr="25flower018"/>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868716" y="6354764"/>
            <a:ext cx="806053"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5" name="Oval 13"/>
          <p:cNvSpPr>
            <a:spLocks noChangeArrowheads="1"/>
          </p:cNvSpPr>
          <p:nvPr/>
        </p:nvSpPr>
        <p:spPr bwMode="auto">
          <a:xfrm>
            <a:off x="0" y="-1588"/>
            <a:ext cx="1290638" cy="960438"/>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9226" name="Text Box 14"/>
          <p:cNvSpPr txBox="1">
            <a:spLocks noChangeArrowheads="1"/>
          </p:cNvSpPr>
          <p:nvPr/>
        </p:nvSpPr>
        <p:spPr bwMode="auto">
          <a:xfrm>
            <a:off x="0" y="249238"/>
            <a:ext cx="130611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000" dirty="0">
                <a:ea typeface="黑体" pitchFamily="49" charset="-122"/>
              </a:rPr>
              <a:t>学习目标</a:t>
            </a:r>
          </a:p>
        </p:txBody>
      </p:sp>
      <p:pic>
        <p:nvPicPr>
          <p:cNvPr id="9227" name="Picture 15" descr="1"/>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201966" y="1055688"/>
            <a:ext cx="2942034" cy="5299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8" name="Text Box 5"/>
          <p:cNvSpPr txBox="1">
            <a:spLocks noChangeArrowheads="1"/>
          </p:cNvSpPr>
          <p:nvPr/>
        </p:nvSpPr>
        <p:spPr bwMode="auto">
          <a:xfrm>
            <a:off x="495300" y="1330325"/>
            <a:ext cx="6373416" cy="29731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marL="22844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7416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1988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656013" indent="1588" defTabSz="912813"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3200" b="1" dirty="0">
                <a:latin typeface="宋体" pitchFamily="2" charset="-122"/>
              </a:rPr>
              <a:t> </a:t>
            </a:r>
            <a:r>
              <a:rPr lang="en-US" altLang="zh-CN" sz="2800" b="1" dirty="0">
                <a:latin typeface="宋体" pitchFamily="2" charset="-122"/>
              </a:rPr>
              <a:t>1.</a:t>
            </a:r>
            <a:r>
              <a:rPr lang="zh-CN" altLang="en-US" sz="2800" b="1" dirty="0">
                <a:latin typeface="宋体" pitchFamily="2" charset="-122"/>
              </a:rPr>
              <a:t>梳理主要情节，把握</a:t>
            </a:r>
            <a:r>
              <a:rPr lang="zh-CN" altLang="en-US" sz="2800" b="1" dirty="0">
                <a:solidFill>
                  <a:srgbClr val="FF0000"/>
                </a:solidFill>
                <a:latin typeface="宋体" pitchFamily="2" charset="-122"/>
              </a:rPr>
              <a:t>戏剧冲突</a:t>
            </a:r>
            <a:r>
              <a:rPr lang="zh-CN" altLang="en-US" sz="2800" b="1" dirty="0">
                <a:latin typeface="宋体" pitchFamily="2" charset="-122"/>
              </a:rPr>
              <a:t>。</a:t>
            </a:r>
          </a:p>
          <a:p>
            <a:pPr>
              <a:lnSpc>
                <a:spcPct val="130000"/>
              </a:lnSpc>
            </a:pPr>
            <a:r>
              <a:rPr lang="en-US" altLang="zh-CN" sz="2800" b="1" dirty="0">
                <a:latin typeface="宋体" pitchFamily="2" charset="-122"/>
              </a:rPr>
              <a:t> 2.</a:t>
            </a:r>
            <a:r>
              <a:rPr lang="zh-CN" altLang="en-US" sz="2800" b="1" dirty="0">
                <a:latin typeface="宋体" pitchFamily="2" charset="-122"/>
              </a:rPr>
              <a:t>分析</a:t>
            </a:r>
            <a:r>
              <a:rPr lang="zh-CN" altLang="en-US" sz="2800" b="1" dirty="0">
                <a:solidFill>
                  <a:srgbClr val="FF0000"/>
                </a:solidFill>
                <a:latin typeface="宋体" pitchFamily="2" charset="-122"/>
              </a:rPr>
              <a:t>人物形</a:t>
            </a:r>
            <a:r>
              <a:rPr lang="zh-CN" altLang="en-US" sz="2800" b="1" dirty="0">
                <a:latin typeface="宋体" pitchFamily="2" charset="-122"/>
              </a:rPr>
              <a:t>象，理解人物内心。</a:t>
            </a:r>
            <a:r>
              <a:rPr lang="en-US" altLang="zh-CN" sz="2800" b="1" dirty="0">
                <a:latin typeface="宋体" pitchFamily="2" charset="-122"/>
              </a:rPr>
              <a:t>    </a:t>
            </a:r>
          </a:p>
          <a:p>
            <a:pPr>
              <a:lnSpc>
                <a:spcPct val="130000"/>
              </a:lnSpc>
            </a:pPr>
            <a:r>
              <a:rPr lang="en-US" altLang="zh-CN" sz="2800" b="1" dirty="0">
                <a:latin typeface="宋体" pitchFamily="2" charset="-122"/>
              </a:rPr>
              <a:t> 3.</a:t>
            </a:r>
            <a:r>
              <a:rPr lang="zh-CN" altLang="en-US" sz="2800" b="1" dirty="0">
                <a:latin typeface="宋体" pitchFamily="2" charset="-122"/>
              </a:rPr>
              <a:t>品味语言，揣摩具有深刻意义的台</a:t>
            </a:r>
          </a:p>
          <a:p>
            <a:pPr>
              <a:lnSpc>
                <a:spcPct val="130000"/>
              </a:lnSpc>
            </a:pPr>
            <a:r>
              <a:rPr lang="zh-CN" altLang="en-US" sz="2800" b="1" dirty="0">
                <a:latin typeface="宋体" pitchFamily="2" charset="-122"/>
              </a:rPr>
              <a:t>   词，并代入情景，有感情地朗读。</a:t>
            </a:r>
          </a:p>
          <a:p>
            <a:pPr>
              <a:lnSpc>
                <a:spcPct val="130000"/>
              </a:lnSpc>
            </a:pPr>
            <a:r>
              <a:rPr lang="en-US" altLang="zh-CN" sz="2800" b="1" dirty="0">
                <a:latin typeface="宋体" pitchFamily="2" charset="-122"/>
              </a:rPr>
              <a:t> 4.</a:t>
            </a:r>
            <a:r>
              <a:rPr lang="zh-CN" altLang="en-US" sz="2800" b="1" dirty="0">
                <a:latin typeface="宋体" pitchFamily="2" charset="-122"/>
              </a:rPr>
              <a:t>了解故事背景，深入</a:t>
            </a:r>
            <a:r>
              <a:rPr lang="zh-CN" altLang="en-US" sz="2800" b="1" dirty="0">
                <a:solidFill>
                  <a:srgbClr val="FF0000"/>
                </a:solidFill>
                <a:latin typeface="宋体" pitchFamily="2" charset="-122"/>
              </a:rPr>
              <a:t>理解主题</a:t>
            </a:r>
            <a:r>
              <a:rPr lang="zh-CN" altLang="en-US" sz="2800" b="1" dirty="0">
                <a:latin typeface="宋体" pitchFamily="2" charset="-122"/>
              </a:rPr>
              <a:t>。</a:t>
            </a:r>
          </a:p>
        </p:txBody>
      </p:sp>
    </p:spTree>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第一PPT模板网-WWW.1PPT.COM">
  <a:themeElements>
    <a:clrScheme name="自定义 86">
      <a:dk1>
        <a:srgbClr val="000000"/>
      </a:dk1>
      <a:lt1>
        <a:srgbClr val="FFFFFF"/>
      </a:lt1>
      <a:dk2>
        <a:srgbClr val="000000"/>
      </a:dk2>
      <a:lt2>
        <a:srgbClr val="FFFDFD"/>
      </a:lt2>
      <a:accent1>
        <a:srgbClr val="FAA0AA"/>
      </a:accent1>
      <a:accent2>
        <a:srgbClr val="F5E5E4"/>
      </a:accent2>
      <a:accent3>
        <a:srgbClr val="AACED2"/>
      </a:accent3>
      <a:accent4>
        <a:srgbClr val="009FB8"/>
      </a:accent4>
      <a:accent5>
        <a:srgbClr val="FFBBB3"/>
      </a:accent5>
      <a:accent6>
        <a:srgbClr val="515151"/>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TotalTime>
  <Words>2958</Words>
  <Application>Microsoft Office PowerPoint</Application>
  <PresentationFormat>全屏显示(4:3)</PresentationFormat>
  <Paragraphs>167</Paragraphs>
  <Slides>29</Slides>
  <Notes>11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第一PPT模板网-WWW.1PPT.COM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fund</cp:lastModifiedBy>
  <cp:revision>262</cp:revision>
  <dcterms:created xsi:type="dcterms:W3CDTF">2015-08-18T02:51:00Z</dcterms:created>
  <dcterms:modified xsi:type="dcterms:W3CDTF">2020-03-20T06:53:45Z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