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754" r:id="rId4"/>
    <p:sldId id="256" r:id="rId5"/>
    <p:sldId id="312" r:id="rId6"/>
    <p:sldId id="257" r:id="rId7"/>
    <p:sldId id="685" r:id="rId8"/>
    <p:sldId id="723" r:id="rId9"/>
    <p:sldId id="745" r:id="rId10"/>
    <p:sldId id="726" r:id="rId11"/>
    <p:sldId id="727" r:id="rId12"/>
    <p:sldId id="799" r:id="rId13"/>
    <p:sldId id="755" r:id="rId14"/>
    <p:sldId id="801" r:id="rId15"/>
    <p:sldId id="802" r:id="rId16"/>
    <p:sldId id="804" r:id="rId17"/>
    <p:sldId id="835" r:id="rId18"/>
    <p:sldId id="836" r:id="rId19"/>
    <p:sldId id="865" r:id="rId20"/>
    <p:sldId id="837" r:id="rId21"/>
    <p:sldId id="838" r:id="rId22"/>
    <p:sldId id="839" r:id="rId23"/>
    <p:sldId id="840" r:id="rId24"/>
    <p:sldId id="746" r:id="rId25"/>
    <p:sldId id="867" r:id="rId26"/>
    <p:sldId id="875" r:id="rId27"/>
  </p:sldIdLst>
  <p:sldSz cx="9144000" cy="5148263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22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51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6">
          <p15:clr>
            <a:srgbClr val="A4A3A4"/>
          </p15:clr>
        </p15:guide>
        <p15:guide id="2" pos="2874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林 凯楠" initials="林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86" y="84"/>
      </p:cViewPr>
      <p:guideLst>
        <p:guide orient="horz" pos="1646"/>
        <p:guide pos="287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6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423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22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51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7605C7-35B3-4650-AA5C-BF0DA2461FA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42596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3_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731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内容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4" name="矩形 313" hidden="1"/>
          <p:cNvSpPr/>
          <p:nvPr userDrawn="1"/>
        </p:nvSpPr>
        <p:spPr>
          <a:xfrm>
            <a:off x="92597" y="260158"/>
            <a:ext cx="8964809" cy="4802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4" name="图片 3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731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>
    <mc:Choice xmlns:p14="http://schemas.microsoft.com/office/powerpoint/2010/main" Requires="p14">
      <p:transition p14:dur="0"/>
    </mc:Choice>
    <mc:Fallback>
      <p:transition/>
    </mc:Fallback>
  </mc:AlternateContent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Relationship Id="rId3" Type="http://schemas.openxmlformats.org/officeDocument/2006/relationships/image" Target="../media/image1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Relationship Id="rId3" Type="http://schemas.openxmlformats.org/officeDocument/2006/relationships/image" Target="../media/image3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C:\Users\2007-04\Desktop\课件用人物漫画\book-2363734_1920.jpgbook-2363734_1920"/>
          <p:cNvPicPr>
            <a:picLocks noChangeAspect="1"/>
          </p:cNvPicPr>
          <p:nvPr/>
        </p:nvPicPr>
        <p:blipFill>
          <a:blip r:embed="rId3"/>
          <a:srcRect r="8145"/>
          <a:stretch>
            <a:fillRect/>
          </a:stretch>
        </p:blipFill>
        <p:spPr>
          <a:xfrm>
            <a:off x="-2540" y="0"/>
            <a:ext cx="9147175" cy="51485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9385" y="-100330"/>
            <a:ext cx="8718550" cy="502158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ffectLst>
            <a:softEdge rad="431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>
                <a:glow rad="127000">
                  <a:schemeClr val="accent1"/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2945" y="767080"/>
            <a:ext cx="7736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chemeClr val="tx1"/>
                </a:solidFill>
              </a:rPr>
              <a:t>诗歌是文学皇冠中最闪耀的一颗明珠。它以凝练的语言表达丰富的情感，承载着诗人奇特的想象与遐思。</a:t>
            </a:r>
            <a:endParaRPr lang="en-US" altLang="zh-CN" sz="28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</a:rPr>
              <a:t> </a:t>
            </a:r>
            <a:r>
              <a:rPr lang="zh-CN" altLang="zh-CN" sz="2800">
                <a:solidFill>
                  <a:schemeClr val="tx1"/>
                </a:solidFill>
              </a:rPr>
              <a:t>同学们，今天让我们一起尝试，用诗意的语言，放飞想象，倾诉感情吧！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09880" y="267335"/>
            <a:ext cx="3105785" cy="5784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要注意形式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9880" y="979170"/>
            <a:ext cx="8497570" cy="34411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hangingPunct="1">
              <a:lnSpc>
                <a:spcPct val="140000"/>
              </a:lnSpc>
            </a:pPr>
            <a:r>
              <a:rPr sz="2800">
                <a:latin typeface="Times New Roman"/>
                <a:ea typeface="楷体" panose="02010609060101010101" pitchFamily="49" charset="-122"/>
                <a:sym typeface="+mn-ea"/>
              </a:rPr>
              <a:t>与其他文体不同，诗歌语句往往需要</a:t>
            </a:r>
            <a:r>
              <a:rPr sz="28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  <a:sym typeface="+mn-ea"/>
              </a:rPr>
              <a:t>分行排列</a:t>
            </a:r>
            <a:r>
              <a:rPr sz="2800">
                <a:latin typeface="Times New Roman"/>
                <a:ea typeface="楷体" panose="02010609060101010101" pitchFamily="49" charset="-122"/>
                <a:sym typeface="+mn-ea"/>
              </a:rPr>
              <a:t>。写作时，可以根据内容的需要将诗歌分为若干小节以体现诗歌的形式美。</a:t>
            </a:r>
          </a:p>
          <a:p>
            <a:pPr algn="just" eaLnBrk="1" hangingPunct="1">
              <a:lnSpc>
                <a:spcPct val="140000"/>
              </a:lnSpc>
            </a:pPr>
            <a:r>
              <a:rPr sz="2800">
                <a:latin typeface="Times New Roman"/>
                <a:ea typeface="楷体" panose="02010609060101010101" pitchFamily="49" charset="-122"/>
                <a:sym typeface="+mn-ea"/>
              </a:rPr>
              <a:t>在节奏和韵律上，现代诗歌比较自由，可以押韵，也可以不押韵，但要注意保持一定的节奏。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五边形 68"/>
          <p:cNvSpPr/>
          <p:nvPr/>
        </p:nvSpPr>
        <p:spPr>
          <a:xfrm>
            <a:off x="342900" y="29464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写作实践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2900" y="777875"/>
            <a:ext cx="83813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/>
                <a:cs typeface="黑体" panose="02010609060101010101" charset="-122"/>
              </a:rPr>
              <a:t>一、下面是一位同学还没有写完的诗作，请续写完成这首诗。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40560" y="1652905"/>
            <a:ext cx="392938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/>
              <a:t>礼</a:t>
            </a:r>
            <a:r>
              <a:rPr lang="en-US" altLang="zh-CN" sz="2800"/>
              <a:t>  </a:t>
            </a:r>
            <a:r>
              <a:rPr lang="zh-CN" altLang="en-US" sz="2800"/>
              <a:t>物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十四岁生日那天，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您问我想得到什么礼物，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是一架望远镜，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还是一个崭新的足球？</a:t>
            </a:r>
          </a:p>
        </p:txBody>
      </p:sp>
      <p:pic>
        <p:nvPicPr>
          <p:cNvPr id="5" name="图片 4" descr="christmas-1217252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6155" y="2877820"/>
            <a:ext cx="2658110" cy="1993265"/>
          </a:xfrm>
          <a:prstGeom prst="round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409700" y="396875"/>
            <a:ext cx="5076825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我摇了摇头,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爸爸，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我什么都不要,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我只想让您变成我的朋友！</a:t>
            </a:r>
          </a:p>
          <a:p>
            <a:pPr>
              <a:lnSpc>
                <a:spcPct val="130000"/>
              </a:lnSpc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和我一起下棋，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和我一起郊游，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…………</a:t>
            </a:r>
          </a:p>
        </p:txBody>
      </p:sp>
      <p:pic>
        <p:nvPicPr>
          <p:cNvPr id="6" name="图片 5" descr="go-2259473_19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165" y="2727960"/>
            <a:ext cx="3752215" cy="2110740"/>
          </a:xfrm>
          <a:prstGeom prst="round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0200" y="415925"/>
            <a:ext cx="831151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提示：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1.这是你同龄人的心声，或许也是你的心声。想一想，你对长辈有什么希望呢？这些都可以作为续写的内容。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2.续写时，要和前文的风格保持一致。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302363" y="807133"/>
            <a:ext cx="852022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</a:p>
        </p:txBody>
      </p:sp>
      <p:sp>
        <p:nvSpPr>
          <p:cNvPr id="18" name="五边形 17"/>
          <p:cNvSpPr/>
          <p:nvPr/>
        </p:nvSpPr>
        <p:spPr>
          <a:xfrm>
            <a:off x="302028" y="302466"/>
            <a:ext cx="1494421" cy="406935"/>
          </a:xfrm>
          <a:prstGeom prst="homePlate">
            <a:avLst>
              <a:gd name="adj" fmla="val 4249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优秀示例</a:t>
            </a:r>
          </a:p>
        </p:txBody>
      </p:sp>
      <p:sp>
        <p:nvSpPr>
          <p:cNvPr id="3" name="矩形 2"/>
          <p:cNvSpPr/>
          <p:nvPr/>
        </p:nvSpPr>
        <p:spPr>
          <a:xfrm>
            <a:off x="389890" y="666750"/>
            <a:ext cx="5432425" cy="3707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40000"/>
              </a:lnSpc>
            </a:pPr>
            <a:r>
              <a:rPr lang="zh-CN" altLang="en-US" sz="2800">
                <a:latin typeface="黑体" panose="02010609060101010101" charset="-122"/>
                <a:ea typeface="黑体"/>
                <a:sym typeface="+mn-ea"/>
              </a:rPr>
              <a:t>《礼物》续写</a:t>
            </a:r>
          </a:p>
          <a:p>
            <a:pPr algn="ctr" fontAlgn="auto">
              <a:lnSpc>
                <a:spcPct val="140000"/>
              </a:lnSpc>
            </a:pPr>
            <a:r>
              <a:rPr lang="en-US" altLang="zh-CN" sz="2800">
                <a:sym typeface="+mn-ea"/>
              </a:rPr>
              <a:t>…………        </a:t>
            </a:r>
            <a:endParaRPr lang="en-US" altLang="zh-CN" sz="2800"/>
          </a:p>
          <a:p>
            <a:pPr algn="ctr" fontAlgn="auto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和我一起下棋，</a:t>
            </a:r>
          </a:p>
          <a:p>
            <a:pPr algn="ctr" fontAlgn="auto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和我一起郊游，</a:t>
            </a:r>
          </a:p>
          <a:p>
            <a:pPr algn="ctr" fontAlgn="auto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和我一起聊天， </a:t>
            </a:r>
          </a:p>
          <a:p>
            <a:pPr algn="ctr" fontAlgn="auto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和我一起打球，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6138545" y="3147695"/>
            <a:ext cx="2684145" cy="1402715"/>
          </a:xfrm>
          <a:prstGeom prst="wedgeRoundRectCallout">
            <a:avLst>
              <a:gd name="adj1" fmla="val -48754"/>
              <a:gd name="adj2" fmla="val 33262"/>
              <a:gd name="adj3" fmla="val 16667"/>
            </a:avLst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①“下棋、郊游、聊天、打球”均为双音节词语，读来颇有节奏美。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67875" y="302250"/>
            <a:ext cx="38730" cy="4622229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3399790" y="2052955"/>
            <a:ext cx="806450" cy="481965"/>
          </a:xfrm>
          <a:prstGeom prst="ellipse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451860" y="2665730"/>
            <a:ext cx="754380" cy="481965"/>
          </a:xfrm>
          <a:prstGeom prst="ellipse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452495" y="3231515"/>
            <a:ext cx="753745" cy="481965"/>
          </a:xfrm>
          <a:prstGeom prst="ellipse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81045" y="3797935"/>
            <a:ext cx="806450" cy="519430"/>
          </a:xfrm>
          <a:prstGeom prst="ellipse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780" y="666750"/>
            <a:ext cx="2220595" cy="222059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10" grpId="0"/>
      <p:bldP spid="4" grpId="0"/>
      <p:bldP spid="9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302363" y="807133"/>
            <a:ext cx="852022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</a:p>
        </p:txBody>
      </p:sp>
      <p:sp>
        <p:nvSpPr>
          <p:cNvPr id="3" name="矩形 2"/>
          <p:cNvSpPr/>
          <p:nvPr/>
        </p:nvSpPr>
        <p:spPr>
          <a:xfrm>
            <a:off x="382270" y="96520"/>
            <a:ext cx="5432425" cy="474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和我一起画幅画，</a:t>
            </a:r>
          </a:p>
          <a:p>
            <a:pPr algn="l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和我一起唱首歌，</a:t>
            </a:r>
          </a:p>
          <a:p>
            <a:pPr algn="l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和我一起看电影，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</a:p>
          <a:p>
            <a:pPr algn="l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和我一起去漂流，</a:t>
            </a:r>
          </a:p>
          <a:p>
            <a:pPr algn="l" fontAlgn="auto">
              <a:lnSpc>
                <a:spcPct val="120000"/>
              </a:lnSpc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和我一起打雪仗，</a:t>
            </a:r>
          </a:p>
          <a:p>
            <a:pPr algn="l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和我一起看海鸥，</a:t>
            </a:r>
          </a:p>
          <a:p>
            <a:pPr algn="l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和我一起钓钓鱼，</a:t>
            </a:r>
          </a:p>
          <a:p>
            <a:pPr algn="l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和我一起书店走一走……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6068060" y="2815590"/>
            <a:ext cx="2655570" cy="2108835"/>
          </a:xfrm>
          <a:prstGeom prst="wedgeRoundRectCallout">
            <a:avLst>
              <a:gd name="adj1" fmla="val -50635"/>
              <a:gd name="adj2" fmla="val -9974"/>
              <a:gd name="adj3" fmla="val 16667"/>
            </a:avLst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②小作者充分展开想象，从不同角度畅谈愿望，思路开阔，颇有诗味。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67875" y="302250"/>
            <a:ext cx="38730" cy="4622229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seagull-2444497_1920"/>
          <p:cNvPicPr>
            <a:picLocks noChangeAspect="1"/>
          </p:cNvPicPr>
          <p:nvPr/>
        </p:nvPicPr>
        <p:blipFill>
          <a:blip r:embed="rId2"/>
          <a:srcRect l="13469" t="3613" r="4363"/>
          <a:stretch>
            <a:fillRect/>
          </a:stretch>
        </p:blipFill>
        <p:spPr>
          <a:xfrm flipH="1">
            <a:off x="6200140" y="748030"/>
            <a:ext cx="2523490" cy="1665605"/>
          </a:xfrm>
          <a:prstGeom prst="round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302363" y="807133"/>
            <a:ext cx="852022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</a:p>
        </p:txBody>
      </p:sp>
      <p:sp>
        <p:nvSpPr>
          <p:cNvPr id="3" name="矩形 2"/>
          <p:cNvSpPr/>
          <p:nvPr/>
        </p:nvSpPr>
        <p:spPr>
          <a:xfrm>
            <a:off x="359410" y="358775"/>
            <a:ext cx="550862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我甚至可以不要这些“礼物”，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我只要您牵牵我的手。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6167120" y="302260"/>
            <a:ext cx="2655570" cy="2108835"/>
          </a:xfrm>
          <a:prstGeom prst="wedgeRoundRectCallout">
            <a:avLst>
              <a:gd name="adj1" fmla="val -50635"/>
              <a:gd name="adj2" fmla="val -9974"/>
              <a:gd name="adj3" fmla="val 16667"/>
            </a:avLst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③点题。语言通俗易懂，句式错落有致，热切期望之情尽显笔端。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68060" y="302260"/>
            <a:ext cx="9525" cy="183959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59410" y="2019935"/>
            <a:ext cx="8525510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cs typeface="楷体" panose="02010609060101010101" pitchFamily="49" charset="-122"/>
              </a:rPr>
              <a:t>名师总评</a:t>
            </a:r>
          </a:p>
          <a:p>
            <a:pPr algn="just">
              <a:lnSpc>
                <a:spcPct val="130000"/>
              </a:lnSpc>
            </a:pPr>
            <a:r>
              <a:rPr lang="zh-CN" altLang="en-US" sz="2800">
                <a:cs typeface="楷体" panose="02010609060101010101" pitchFamily="49" charset="-122"/>
              </a:rPr>
              <a:t>小作者从生活实际出发，畅谈自己的心声，反映了当今社会父母忙于工作而忽视了陪伴子女成长的社会现实。小作者能充分把握原作的感情基调，保持了和前文一致的语言风格，不失为一篇优秀续作。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3695" y="184785"/>
            <a:ext cx="8381365" cy="15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sz="2800">
                <a:latin typeface="黑体" panose="02010609060101010101" charset="-122"/>
                <a:ea typeface="黑体"/>
                <a:cs typeface="黑体" panose="02010609060101010101" charset="-122"/>
              </a:rPr>
              <a:t>二</a:t>
            </a:r>
            <a:r>
              <a:rPr lang="zh-CN" sz="2800">
                <a:latin typeface="黑体" panose="02010609060101010101" charset="-122"/>
                <a:ea typeface="黑体"/>
                <a:cs typeface="黑体" panose="02010609060101010101" charset="-122"/>
              </a:rPr>
              <a:t>、</a:t>
            </a:r>
            <a:r>
              <a:rPr sz="2800">
                <a:latin typeface="黑体" panose="02010609060101010101" charset="-122"/>
                <a:ea typeface="黑体"/>
                <a:cs typeface="黑体" panose="02010609060101010101" charset="-122"/>
              </a:rPr>
              <a:t>好朋友的生日快要到了，你想对他说些什么呢？试着写一首诗，把你的祝福和希望送给他。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8450" y="1740535"/>
            <a:ext cx="843661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</a:rPr>
              <a:t>提示：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1.想一想，如果你给好朋友送生日贺卡，一般都会写些什么？把你最想说的话用凝练的语言分行写下来。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2.感情要真挚，可以适当借助某个意象来表现你们的友谊。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3695" y="184785"/>
            <a:ext cx="8381365" cy="3752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sz="2800">
                <a:latin typeface="黑体" panose="02010609060101010101" charset="-122"/>
                <a:ea typeface="黑体"/>
                <a:cs typeface="黑体" panose="02010609060101010101" charset="-122"/>
              </a:rPr>
              <a:t>三</a:t>
            </a:r>
            <a:r>
              <a:rPr lang="zh-CN" sz="2800">
                <a:latin typeface="黑体" panose="02010609060101010101" charset="-122"/>
                <a:ea typeface="黑体"/>
                <a:cs typeface="黑体" panose="02010609060101010101" charset="-122"/>
              </a:rPr>
              <a:t>、</a:t>
            </a:r>
            <a:r>
              <a:rPr sz="2800">
                <a:latin typeface="黑体" panose="02010609060101010101" charset="-122"/>
                <a:ea typeface="黑体"/>
                <a:cs typeface="黑体" panose="02010609060101010101" charset="-122"/>
              </a:rPr>
              <a:t>参照本单元学过的任意一首诗，自己仿作一首。如模仿《我爱这土地》《乡愁》，创作一首同题诗歌；模仿《你是人间的四月天》《我看》，以《你是</a:t>
            </a:r>
            <a:r>
              <a:rPr lang="en-US" sz="2800" u="sng">
                <a:latin typeface="黑体" panose="02010609060101010101" charset="-122"/>
                <a:ea typeface="黑体"/>
                <a:cs typeface="黑体" panose="02010609060101010101" charset="-122"/>
              </a:rPr>
              <a:t>         </a:t>
            </a:r>
            <a:r>
              <a:rPr sz="2800">
                <a:latin typeface="黑体" panose="02010609060101010101" charset="-122"/>
                <a:ea typeface="黑体"/>
                <a:cs typeface="黑体" panose="02010609060101010101" charset="-122"/>
              </a:rPr>
              <a:t>》或《我看》为题，创作一首表达形式相近的诗歌。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53695" y="534670"/>
            <a:ext cx="843661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</a:rPr>
              <a:t>提示：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1.回忆自己的生活，想一想那些触动你的人和事，以及你当时的感受，将这些作为诗歌表现的内容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模仿课文的句式，发挥想象与联想，借助一些意象表达自己的情感。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972923" y="2049504"/>
            <a:ext cx="512191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任务三</a:t>
            </a:r>
            <a:r>
              <a:rPr lang="en-US" altLang="zh-CN" sz="50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   </a:t>
            </a:r>
            <a:r>
              <a:rPr lang="zh-CN" altLang="en-US" sz="50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尝试创作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302363" y="807133"/>
            <a:ext cx="852022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</a:p>
        </p:txBody>
      </p:sp>
      <p:sp>
        <p:nvSpPr>
          <p:cNvPr id="18" name="五边形 17"/>
          <p:cNvSpPr/>
          <p:nvPr/>
        </p:nvSpPr>
        <p:spPr>
          <a:xfrm>
            <a:off x="302028" y="302466"/>
            <a:ext cx="1494421" cy="406935"/>
          </a:xfrm>
          <a:prstGeom prst="homePlate">
            <a:avLst>
              <a:gd name="adj" fmla="val 4249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优秀示例</a:t>
            </a:r>
          </a:p>
        </p:txBody>
      </p:sp>
      <p:sp>
        <p:nvSpPr>
          <p:cNvPr id="3" name="矩形 2"/>
          <p:cNvSpPr/>
          <p:nvPr/>
        </p:nvSpPr>
        <p:spPr>
          <a:xfrm>
            <a:off x="389890" y="468630"/>
            <a:ext cx="5432425" cy="694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40000"/>
              </a:lnSpc>
            </a:pPr>
            <a:r>
              <a:rPr lang="zh-CN" altLang="en-US" sz="2800" smtClean="0">
                <a:latin typeface="黑体" panose="02010609060101010101" charset="-122"/>
                <a:ea typeface="黑体"/>
                <a:sym typeface="+mn-ea"/>
              </a:rPr>
              <a:t>我爱这土地</a:t>
            </a:r>
            <a:r>
              <a:rPr lang="en-US" altLang="zh-CN" sz="2800"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138545" y="708660"/>
            <a:ext cx="2684145" cy="4046220"/>
          </a:xfrm>
          <a:prstGeom prst="wedgeRoundRectCallout">
            <a:avLst>
              <a:gd name="adj1" fmla="val -48754"/>
              <a:gd name="adj2" fmla="val 33262"/>
              <a:gd name="adj3" fmla="val 16667"/>
            </a:avLst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①将艾青原诗中象征苦难的“暴风雨”等意象，替换为“晶莹的露珠”“雾”等，并以百花覆盖土地表现伟大祖国的繁荣昌盛、蒸蒸日上。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67875" y="302250"/>
            <a:ext cx="38730" cy="4622229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89890" y="1017905"/>
            <a:ext cx="561022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假如我是一只蜜蜂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我也应该用弱小的身躯舞动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为这被百花所覆盖着的土地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为这永远映照着我们的晶莹的露珠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为这不停歇地徘徊在树梢的雾和那来自河流的无比柔和的絮语</a:t>
            </a:r>
            <a:r>
              <a:rPr lang="zh-CN" altLang="en-US" sz="2800">
                <a:solidFill>
                  <a:srgbClr val="C00000"/>
                </a:solidFill>
              </a:rPr>
              <a:t>①</a:t>
            </a:r>
          </a:p>
        </p:txBody>
      </p:sp>
      <p:sp>
        <p:nvSpPr>
          <p:cNvPr id="6" name="椭圆 5"/>
          <p:cNvSpPr/>
          <p:nvPr/>
        </p:nvSpPr>
        <p:spPr>
          <a:xfrm>
            <a:off x="2573655" y="1212850"/>
            <a:ext cx="806450" cy="481965"/>
          </a:xfrm>
          <a:prstGeom prst="ellipse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QQ截图202104131639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556260"/>
            <a:ext cx="1247140" cy="123952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10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302363" y="807133"/>
            <a:ext cx="852022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5957570" y="302260"/>
            <a:ext cx="2910840" cy="2989580"/>
          </a:xfrm>
          <a:prstGeom prst="wedgeRoundRectCallout">
            <a:avLst>
              <a:gd name="adj1" fmla="val -48754"/>
              <a:gd name="adj2" fmla="val 33262"/>
              <a:gd name="adj3" fmla="val 16667"/>
            </a:avLst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67875" y="302250"/>
            <a:ext cx="38730" cy="4622229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02260" y="302260"/>
            <a:ext cx="5610225" cy="3967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——即使我死了</a:t>
            </a:r>
          </a:p>
          <a:p>
            <a:pPr>
              <a:lnSpc>
                <a:spcPct val="18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也要留下满是蜜的巢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为什么我的心中常怀敬畏？</a:t>
            </a:r>
          </a:p>
          <a:p>
            <a:pPr>
              <a:lnSpc>
                <a:spcPct val="18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因为我对这土地爱得深沉……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42990" y="3568065"/>
            <a:ext cx="25609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</a:rPr>
              <a:t>③第二节表达“我”对土地的敬畏与深沉的爱。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81090" y="461010"/>
            <a:ext cx="241744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②艾青诗中的“鸟”悲壮地献身于苦难的土地，这里的“蜜蜂”满足地、心甘情愿地为后世留下财富，同样有感染力。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19405" y="245745"/>
            <a:ext cx="850519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</a:rPr>
              <a:t>名师总评</a:t>
            </a:r>
          </a:p>
          <a:p>
            <a:pPr>
              <a:lnSpc>
                <a:spcPct val="120000"/>
              </a:lnSpc>
            </a:pPr>
            <a:r>
              <a:rPr lang="zh-CN" altLang="en-US" sz="2800"/>
              <a:t>小作者对艾青的 《我爱这土地》进行了仿写，不仅在主题、句式、手法上学习了原诗的精髓，更融入了自己独特的思考和情感体验，可以说难能可贵。小作者将艾青原诗中“鸟”的意象替换为“蜜蜂”，可谓匠心独运。蜜蜂象征着勤劳的品质和奉献的精神，这在全诗中有很好的体现，并与诗歌“热爱祖国、为祖国奉献力量”的主题紧密契合，表现了与原诗不同的情感体验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五边形 68"/>
          <p:cNvSpPr/>
          <p:nvPr/>
        </p:nvSpPr>
        <p:spPr>
          <a:xfrm>
            <a:off x="342900" y="29464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真题演练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6744" y="625995"/>
            <a:ext cx="8646721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2020·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金华中考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/>
                <a:cs typeface="黑体" panose="02010609060101010101" charset="-122"/>
              </a:rPr>
              <a:t>阅读《海浪》的节选部分，仿照诗句，续写一节诗。要求内容贴切，结构相似。（5分）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04975" y="2909067"/>
            <a:ext cx="24784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海浪是娃娃，手牵手，笑着，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一起跑过来。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51375" y="2909067"/>
            <a:ext cx="2794454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err="1">
                <a:latin typeface="楷体" panose="02010609060101010101" pitchFamily="49" charset="-122"/>
                <a:ea typeface="楷体" panose="02010609060101010101" pitchFamily="49" charset="-122"/>
              </a:rPr>
              <a:t>海浪是橡皮擦，</a:t>
            </a:r>
          </a:p>
          <a:p>
            <a:pPr algn="l">
              <a:lnSpc>
                <a:spcPct val="150000"/>
              </a:lnSpc>
            </a:pPr>
            <a:r>
              <a:rPr sz="2800" err="1">
                <a:latin typeface="楷体" panose="02010609060101010101" pitchFamily="49" charset="-122"/>
                <a:ea typeface="楷体" panose="02010609060101010101" pitchFamily="49" charset="-122"/>
              </a:rPr>
              <a:t>把沙上的字，都擦去了。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98874" y="2495625"/>
            <a:ext cx="17424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ym typeface="+mn-ea"/>
              </a:rPr>
              <a:t>海</a:t>
            </a:r>
            <a:r>
              <a:rPr lang="en-US" altLang="zh-CN" sz="3600" b="1">
                <a:sym typeface="+mn-ea"/>
              </a:rPr>
              <a:t>  </a:t>
            </a:r>
            <a:r>
              <a:rPr lang="zh-CN" altLang="en-US" sz="3600" b="1">
                <a:sym typeface="+mn-ea"/>
              </a:rPr>
              <a:t>浪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39750" y="127000"/>
            <a:ext cx="324358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</a:rPr>
              <a:t>示例：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海浪是糊涂虫，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把很美很美的贝壳，忘在了沙滩上。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96340" y="2867025"/>
            <a:ext cx="7717155" cy="1967842"/>
          </a:xfrm>
          <a:prstGeom prst="round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C00000"/>
                </a:solidFill>
              </a:rPr>
              <a:t>提示：</a:t>
            </a:r>
            <a:r>
              <a:rPr lang="zh-CN" altLang="en-US" sz="2800">
                <a:solidFill>
                  <a:schemeClr val="tx1"/>
                </a:solidFill>
              </a:rPr>
              <a:t>本题考查仿写诗歌。分析示例，第一行要根据海浪的特征确定一个喻体；第二三行，要根据喻体的特征，写出海浪所做的事情即可。</a:t>
            </a:r>
          </a:p>
        </p:txBody>
      </p:sp>
      <p:pic>
        <p:nvPicPr>
          <p:cNvPr id="3" name="图片 2" descr="shellfish-3062011_19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840" y="495300"/>
            <a:ext cx="3461385" cy="2308225"/>
          </a:xfrm>
          <a:prstGeom prst="roundRect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50700" y="111760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chenying0907 1"/>
          <p:cNvGrpSpPr/>
          <p:nvPr/>
        </p:nvGrpSpPr>
        <p:grpSpPr>
          <a:xfrm>
            <a:off x="433001" y="1427984"/>
            <a:ext cx="3569335" cy="706755"/>
            <a:chOff x="6530072" y="1583160"/>
            <a:chExt cx="2395208" cy="706348"/>
          </a:xfrm>
        </p:grpSpPr>
        <p:sp>
          <p:nvSpPr>
            <p:cNvPr id="20" name="文本框 19">
              <a:hlinkClick action="ppaction://noaction"/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250211" y="1583160"/>
              <a:ext cx="1675069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写作目标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30072" y="1583160"/>
              <a:ext cx="960823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01</a:t>
              </a:r>
            </a:p>
          </p:txBody>
        </p:sp>
      </p:grpSp>
      <p:grpSp>
        <p:nvGrpSpPr>
          <p:cNvPr id="32" name="chenying0907 3"/>
          <p:cNvGrpSpPr/>
          <p:nvPr/>
        </p:nvGrpSpPr>
        <p:grpSpPr>
          <a:xfrm>
            <a:off x="433070" y="2188795"/>
            <a:ext cx="3675380" cy="746124"/>
            <a:chOff x="6530072" y="3041083"/>
            <a:chExt cx="2794498" cy="745556"/>
          </a:xfrm>
        </p:grpSpPr>
        <p:sp>
          <p:nvSpPr>
            <p:cNvPr id="33" name="文本框 21">
              <a:hlinkClick action="ppaction://noaction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346026" y="3041083"/>
              <a:ext cx="1978544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写作指导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530072" y="3080422"/>
              <a:ext cx="960823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02</a:t>
              </a:r>
            </a:p>
          </p:txBody>
        </p:sp>
      </p:grpSp>
      <p:grpSp>
        <p:nvGrpSpPr>
          <p:cNvPr id="35" name="chenying0907 4"/>
          <p:cNvGrpSpPr/>
          <p:nvPr/>
        </p:nvGrpSpPr>
        <p:grpSpPr>
          <a:xfrm>
            <a:off x="433070" y="2996517"/>
            <a:ext cx="3412490" cy="706755"/>
            <a:chOff x="6594423" y="3834132"/>
            <a:chExt cx="3471913" cy="706147"/>
          </a:xfrm>
        </p:grpSpPr>
        <p:sp>
          <p:nvSpPr>
            <p:cNvPr id="36" name="文本框 22">
              <a:hlinkClick action="ppaction://noaction"/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686260" y="3834132"/>
              <a:ext cx="2380076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写作实践</a:t>
              </a:r>
              <a:endParaRPr lang="en-US" altLang="zh-CN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594423" y="3834132"/>
              <a:ext cx="96082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03</a:t>
              </a:r>
            </a:p>
          </p:txBody>
        </p:sp>
      </p:grpSp>
      <p:grpSp>
        <p:nvGrpSpPr>
          <p:cNvPr id="38" name="chenying0907 6"/>
          <p:cNvGrpSpPr/>
          <p:nvPr/>
        </p:nvGrpSpPr>
        <p:grpSpPr>
          <a:xfrm>
            <a:off x="433038" y="3853049"/>
            <a:ext cx="3675380" cy="706755"/>
            <a:chOff x="6467824" y="5333939"/>
            <a:chExt cx="2967551" cy="706451"/>
          </a:xfrm>
        </p:grpSpPr>
        <p:sp>
          <p:nvSpPr>
            <p:cNvPr id="39" name="文本框 22">
              <a:hlinkClick action="ppaction://noaction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347117" y="5333939"/>
              <a:ext cx="2088258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真题演练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467824" y="5333939"/>
              <a:ext cx="960823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04</a:t>
              </a:r>
            </a:p>
          </p:txBody>
        </p:sp>
      </p:grpSp>
      <p:sp>
        <p:nvSpPr>
          <p:cNvPr id="41" name="文本框 1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4338" y="530413"/>
            <a:ext cx="7937851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r>
              <a:rPr lang="en-US" altLang="zh-CN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CONTENTS </a:t>
            </a:r>
            <a:r>
              <a:rPr lang="zh-CN" altLang="en-US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教学目录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83328" y="810480"/>
            <a:ext cx="857693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+mn-ea"/>
                <a:sym typeface="+mn-ea"/>
              </a:rPr>
              <a:t>1.</a:t>
            </a:r>
            <a:r>
              <a:rPr lang="zh-CN" altLang="en-US" sz="2800">
                <a:latin typeface="+mn-ea"/>
                <a:sym typeface="+mn-ea"/>
              </a:rPr>
              <a:t>体会诗歌情感美、形象美、结构美、意境美等。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+mn-ea"/>
                <a:sym typeface="+mn-ea"/>
              </a:rPr>
              <a:t>2</a:t>
            </a:r>
            <a:r>
              <a:rPr lang="zh-CN" altLang="zh-CN" sz="2800">
                <a:latin typeface="+mn-ea"/>
                <a:sym typeface="+mn-ea"/>
              </a:rPr>
              <a:t>．发现、把握生活中体现爱与美的细节与瞬间，积累写作素材。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+mn-ea"/>
                <a:sym typeface="+mn-ea"/>
              </a:rPr>
              <a:t>3</a:t>
            </a:r>
            <a:r>
              <a:rPr lang="zh-CN" altLang="zh-CN" sz="2800">
                <a:latin typeface="+mn-ea"/>
                <a:sym typeface="+mn-ea"/>
              </a:rPr>
              <a:t>．借鉴优秀诗歌的写法，学习诗歌创作技巧，练习仿写，尝试创作。</a:t>
            </a:r>
            <a:endParaRPr lang="zh-CN" altLang="zh-CN" sz="2800">
              <a:latin typeface="+mn-ea"/>
            </a:endParaRPr>
          </a:p>
        </p:txBody>
      </p:sp>
      <p:sp>
        <p:nvSpPr>
          <p:cNvPr id="4" name="五边形 68"/>
          <p:cNvSpPr/>
          <p:nvPr/>
        </p:nvSpPr>
        <p:spPr>
          <a:xfrm>
            <a:off x="368300" y="23749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写作目标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9596">
            <a:off x="2510155" y="3322955"/>
            <a:ext cx="791210" cy="8020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6436">
            <a:off x="1814830" y="2059305"/>
            <a:ext cx="814705" cy="82486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368300" y="486895"/>
            <a:ext cx="8061484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sz="2800">
                <a:latin typeface="黑体" panose="02010609060101010101" charset="-122"/>
                <a:ea typeface="黑体"/>
              </a:rPr>
              <a:t>创作诗歌的技巧</a:t>
            </a:r>
          </a:p>
        </p:txBody>
      </p:sp>
      <p:sp>
        <p:nvSpPr>
          <p:cNvPr id="6" name="五边形 68"/>
          <p:cNvSpPr/>
          <p:nvPr/>
        </p:nvSpPr>
        <p:spPr>
          <a:xfrm>
            <a:off x="368300" y="23749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写作指导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9880" y="1286510"/>
            <a:ext cx="5687695" cy="58299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 </a:t>
            </a:r>
            <a:r>
              <a:rPr lang="zh-CN" altLang="en-US" sz="2800">
                <a:latin typeface="Times New Roman"/>
                <a:ea typeface="楷体" panose="02010609060101010101" pitchFamily="49" charset="-122"/>
                <a:sym typeface="+mn-ea"/>
              </a:rPr>
              <a:t>确定一个主题，抒发一种情感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880" y="2016125"/>
            <a:ext cx="8434070" cy="296611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sz="2800">
                <a:latin typeface="Times New Roman"/>
                <a:ea typeface="楷体" panose="02010609060101010101" pitchFamily="49" charset="-122"/>
                <a:sym typeface="+mn-ea"/>
              </a:rPr>
              <a:t>主题和情感是诗歌的生命和诗歌创作的前提。创作诗歌前，一定要明确想要表现的主题和要抒发的感情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sz="2800">
                <a:latin typeface="Times New Roman"/>
                <a:ea typeface="楷体" panose="02010609060101010101" pitchFamily="49" charset="-122"/>
                <a:sym typeface="+mn-ea"/>
              </a:rPr>
              <a:t>如对生命的歌颂、对大自然的赞美、对亲情的讴歌等。</a:t>
            </a:r>
            <a:endParaRPr lang="en-US" altLang="zh-CN" sz="2800">
              <a:latin typeface="Times New Roman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09880" y="267335"/>
            <a:ext cx="6306185" cy="57888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 </a:t>
            </a:r>
            <a:r>
              <a:rPr lang="zh-CN" altLang="en-US" sz="2800">
                <a:latin typeface="Times New Roman"/>
                <a:ea typeface="楷体" panose="02010609060101010101" pitchFamily="49" charset="-122"/>
                <a:sym typeface="+mn-ea"/>
              </a:rPr>
              <a:t>用新颖、独特的语言塑造诗歌意象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880" y="939800"/>
            <a:ext cx="8434070" cy="411353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sz="2800" err="1">
                <a:latin typeface="Times New Roman"/>
                <a:ea typeface="楷体" panose="02010609060101010101" pitchFamily="49" charset="-122"/>
                <a:sym typeface="+mn-ea"/>
              </a:rPr>
              <a:t>可以通过下面几条途径来训练、提高把握诗歌语言的能力。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800">
                <a:latin typeface="Times New Roman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>
                <a:latin typeface="Times New Roman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>
                <a:latin typeface="Times New Roman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  <a:sym typeface="+mn-ea"/>
              </a:rPr>
              <a:t>精选动词</a:t>
            </a:r>
            <a:r>
              <a:rPr lang="zh-CN" altLang="en-US" sz="2800">
                <a:latin typeface="Times New Roman"/>
                <a:ea typeface="楷体" panose="02010609060101010101" pitchFamily="49" charset="-122"/>
                <a:sym typeface="+mn-ea"/>
              </a:rPr>
              <a:t>。精选的动词更富于表现力，使诗歌灵动。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sz="2800">
                <a:latin typeface="Times New Roman"/>
                <a:ea typeface="楷体" panose="02010609060101010101" pitchFamily="49" charset="-122"/>
                <a:sym typeface="+mn-ea"/>
              </a:rPr>
              <a:t>（</a:t>
            </a:r>
            <a:r>
              <a:rPr sz="2800">
                <a:latin typeface="Times New Roman"/>
                <a:ea typeface="楷体" panose="02010609060101010101" pitchFamily="49" charset="-122"/>
                <a:sym typeface="+mn-ea"/>
              </a:rPr>
              <a:t>2）</a:t>
            </a:r>
            <a:r>
              <a:rPr sz="28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  <a:sym typeface="+mn-ea"/>
              </a:rPr>
              <a:t>巧用词性</a:t>
            </a:r>
            <a:r>
              <a:rPr sz="2800">
                <a:latin typeface="Times New Roman"/>
                <a:ea typeface="楷体" panose="02010609060101010101" pitchFamily="49" charset="-122"/>
                <a:sym typeface="+mn-ea"/>
              </a:rPr>
              <a:t>。可以利用汉语语法、词性灵活的特点，改变某些诗句中词语的性质，使诗歌语言新奇，意象鲜活而有特质。</a:t>
            </a:r>
            <a:endParaRPr lang="en-US" altLang="zh-CN" sz="2800">
              <a:latin typeface="Times New Roman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54965" y="301625"/>
            <a:ext cx="8434070" cy="368248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（3）</a:t>
            </a: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跳跃省略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。诗歌语言侧重于表现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内心情感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且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篇幅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限，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所以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必须借助跳跃和省略，跨越一些过程性的叙述，省略一些小说、散文语言中必不可省的连接语和转折语，创造一种“语不接而意接”的诗歌语言，以此来引发读者丰富、自由的联想。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09880" y="267335"/>
            <a:ext cx="3105785" cy="5784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合理联想想象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880" y="939800"/>
            <a:ext cx="8434070" cy="391804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hangingPunct="1">
              <a:lnSpc>
                <a:spcPct val="160000"/>
              </a:lnSpc>
            </a:pPr>
            <a:r>
              <a:rPr sz="2800">
                <a:latin typeface="Times New Roman"/>
                <a:ea typeface="楷体" panose="02010609060101010101" pitchFamily="49" charset="-122"/>
                <a:sym typeface="+mn-ea"/>
              </a:rPr>
              <a:t>诗歌创作离不开联想与想象。在尝试创作诗歌时，我们要将联想和想象融入其中，丰富诗歌表达的内容。创作时，可以确定一个贴近自己生活的具体事物或情景，调动多种感官，大胆进行合理而充分的联想与想象，为自己的诗作添彩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54965" y="377825"/>
            <a:ext cx="8434070" cy="14480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hangingPunct="1">
              <a:lnSpc>
                <a:spcPct val="140000"/>
              </a:lnSpc>
            </a:pPr>
            <a:r>
              <a:rPr sz="2800">
                <a:latin typeface="Times New Roman"/>
                <a:ea typeface="楷体" panose="02010609060101010101" pitchFamily="49" charset="-122"/>
                <a:sym typeface="+mn-ea"/>
              </a:rPr>
              <a:t>如《天上的街市》一诗，诗人由街灯联想到明星，想象了天上的美丽街市</a:t>
            </a:r>
            <a:r>
              <a:rPr lang="zh-CN" sz="2800">
                <a:latin typeface="Times New Roman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pic>
        <p:nvPicPr>
          <p:cNvPr id="3" name="图片 2" descr="milky-way-984050_1920"/>
          <p:cNvPicPr>
            <a:picLocks noChangeAspect="1"/>
          </p:cNvPicPr>
          <p:nvPr/>
        </p:nvPicPr>
        <p:blipFill>
          <a:blip r:embed="rId2"/>
          <a:srcRect r="17228"/>
          <a:stretch>
            <a:fillRect/>
          </a:stretch>
        </p:blipFill>
        <p:spPr>
          <a:xfrm>
            <a:off x="5308600" y="2429510"/>
            <a:ext cx="3373120" cy="2254250"/>
          </a:xfrm>
          <a:prstGeom prst="roundRect">
            <a:avLst/>
          </a:prstGeom>
        </p:spPr>
      </p:pic>
      <p:pic>
        <p:nvPicPr>
          <p:cNvPr id="6" name="图片 5" descr="bridge-2875808_19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10" y="2390140"/>
            <a:ext cx="3463925" cy="2293620"/>
          </a:xfrm>
          <a:prstGeom prst="roundRect">
            <a:avLst/>
          </a:prstGeom>
        </p:spPr>
      </p:pic>
      <p:sp>
        <p:nvSpPr>
          <p:cNvPr id="2" name="右箭头 1"/>
          <p:cNvSpPr/>
          <p:nvPr/>
        </p:nvSpPr>
        <p:spPr>
          <a:xfrm>
            <a:off x="3952875" y="3463925"/>
            <a:ext cx="1228725" cy="3048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33850" y="2921000"/>
            <a:ext cx="1083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</a:rPr>
              <a:t>联想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5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教材帮课件">
      <a:majorFont>
        <a:latin typeface="Times New Roman"/>
        <a:ea typeface="黑体"/>
        <a:cs typeface="Arial"/>
      </a:majorFont>
      <a:minorFont>
        <a:latin typeface="Times New Roman"/>
        <a:ea typeface="楷体"/>
        <a:cs typeface="Arial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noFill/>
        <a:noFill/>
        <a:noFill/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111</Paragraphs>
  <Slides>24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2">
      <vt:lpstr>Arial</vt:lpstr>
      <vt:lpstr>Times New Roman</vt:lpstr>
      <vt:lpstr>黑体</vt:lpstr>
      <vt:lpstr>楷体</vt:lpstr>
      <vt:lpstr>Calibri Light</vt:lpstr>
      <vt:lpstr>Calibri</vt:lpstr>
      <vt:lpstr>宋体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2021-06-03T12:54:59.498</cp:lastPrinted>
  <dcterms:created xsi:type="dcterms:W3CDTF">2021-06-03T12:54:59Z</dcterms:created>
  <dcterms:modified xsi:type="dcterms:W3CDTF">2021-06-03T04:55:03Z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