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80" r:id="rId4"/>
    <p:sldId id="256" r:id="rId5"/>
    <p:sldId id="283" r:id="rId6"/>
    <p:sldId id="284" r:id="rId7"/>
    <p:sldId id="330" r:id="rId8"/>
    <p:sldId id="281" r:id="rId9"/>
    <p:sldId id="298" r:id="rId10"/>
    <p:sldId id="296" r:id="rId11"/>
    <p:sldId id="299" r:id="rId12"/>
    <p:sldId id="289" r:id="rId13"/>
    <p:sldId id="290" r:id="rId14"/>
    <p:sldId id="300" r:id="rId15"/>
    <p:sldId id="291" r:id="rId16"/>
    <p:sldId id="301" r:id="rId17"/>
    <p:sldId id="292" r:id="rId18"/>
    <p:sldId id="302" r:id="rId19"/>
    <p:sldId id="293" r:id="rId20"/>
    <p:sldId id="326" r:id="rId21"/>
    <p:sldId id="294" r:id="rId22"/>
    <p:sldId id="303" r:id="rId23"/>
    <p:sldId id="295" r:id="rId24"/>
    <p:sldId id="327" r:id="rId25"/>
    <p:sldId id="328" r:id="rId26"/>
    <p:sldId id="329" r:id="rId27"/>
    <p:sldId id="366" r:id="rId28"/>
    <p:sldId id="367" r:id="rId29"/>
    <p:sldId id="365" r:id="rId30"/>
    <p:sldId id="331" r:id="rId31"/>
    <p:sldId id="364" r:id="rId32"/>
    <p:sldId id="368" r:id="rId33"/>
    <p:sldId id="384" r:id="rId34"/>
    <p:sldId id="386" r:id="rId35"/>
    <p:sldId id="387" r:id="rId36"/>
    <p:sldId id="258" r:id="rId37"/>
    <p:sldId id="261" r:id="rId38"/>
    <p:sldId id="263" r:id="rId39"/>
    <p:sldId id="264" r:id="rId40"/>
    <p:sldId id="396" r:id="rId41"/>
    <p:sldId id="392" r:id="rId42"/>
    <p:sldId id="390" r:id="rId43"/>
    <p:sldId id="286" r:id="rId44"/>
    <p:sldId id="285" r:id="rId45"/>
    <p:sldId id="389" r:id="rId46"/>
    <p:sldId id="393" r:id="rId47"/>
    <p:sldId id="391" r:id="rId48"/>
    <p:sldId id="388" r:id="rId49"/>
    <p:sldId id="395" r:id="rId50"/>
    <p:sldId id="260" r:id="rId5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EC2"/>
    <a:srgbClr val="FFABF5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6400" y="597600"/>
            <a:ext cx="1299600" cy="5371200"/>
          </a:xfrm>
        </p:spPr>
        <p:txBody>
          <a:bodyPr vert="eaVert" anchor="b" anchorCtr="0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000" y="3355200"/>
            <a:ext cx="777600" cy="2854800"/>
          </a:xfrm>
        </p:spPr>
        <p:txBody>
          <a:bodyPr vert="eaVer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277019" y="169863"/>
            <a:ext cx="11637963" cy="6388100"/>
          </a:xfrm>
        </p:spPr>
        <p:txBody>
          <a:bodyPr/>
          <a:lstStyle>
            <a:lvl2pPr marL="342900" indent="-342900">
              <a:buClrTx/>
              <a:buFont typeface="Arial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79200" y="3564000"/>
            <a:ext cx="4449600" cy="1864800"/>
          </a:xfrm>
        </p:spPr>
        <p:txBody>
          <a:bodyPr lIns="0" tIns="0" rIns="0" bIns="0" anchor="t" anchorCtr="0">
            <a:normAutofit/>
          </a:bodyPr>
          <a:lstStyle>
            <a:lvl1pPr algn="ctr"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67709" y="5617695"/>
            <a:ext cx="10515600" cy="5611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MH_Others_11"/>
          <p:cNvSpPr/>
          <p:nvPr>
            <p:custDataLst>
              <p:tags r:id="rId2"/>
            </p:custDataLst>
          </p:nvPr>
        </p:nvSpPr>
        <p:spPr>
          <a:xfrm rot="5400000">
            <a:off x="5730019" y="975050"/>
            <a:ext cx="349407" cy="44507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MH_Others_12"/>
          <p:cNvCxnSpPr/>
          <p:nvPr>
            <p:custDataLst>
              <p:tags r:id="rId3"/>
            </p:custDataLst>
          </p:nvPr>
        </p:nvCxnSpPr>
        <p:spPr>
          <a:xfrm flipH="1">
            <a:off x="3679371" y="3424331"/>
            <a:ext cx="4450703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4211638" y="2514118"/>
            <a:ext cx="2738437" cy="441325"/>
          </a:xfrm>
          <a:custGeom>
            <a:avLst/>
            <a:gdLst>
              <a:gd name="T0" fmla="*/ 1249 w 3450"/>
              <a:gd name="T1" fmla="*/ 466 h 556"/>
              <a:gd name="T2" fmla="*/ 1325 w 3450"/>
              <a:gd name="T3" fmla="*/ 462 h 556"/>
              <a:gd name="T4" fmla="*/ 1879 w 3450"/>
              <a:gd name="T5" fmla="*/ 182 h 556"/>
              <a:gd name="T6" fmla="*/ 1917 w 3450"/>
              <a:gd name="T7" fmla="*/ 443 h 556"/>
              <a:gd name="T8" fmla="*/ 1917 w 3450"/>
              <a:gd name="T9" fmla="*/ 180 h 556"/>
              <a:gd name="T10" fmla="*/ 2768 w 3450"/>
              <a:gd name="T11" fmla="*/ 173 h 556"/>
              <a:gd name="T12" fmla="*/ 2833 w 3450"/>
              <a:gd name="T13" fmla="*/ 190 h 556"/>
              <a:gd name="T14" fmla="*/ 2797 w 3450"/>
              <a:gd name="T15" fmla="*/ 155 h 556"/>
              <a:gd name="T16" fmla="*/ 3417 w 3450"/>
              <a:gd name="T17" fmla="*/ 190 h 556"/>
              <a:gd name="T18" fmla="*/ 3329 w 3450"/>
              <a:gd name="T19" fmla="*/ 205 h 556"/>
              <a:gd name="T20" fmla="*/ 3118 w 3450"/>
              <a:gd name="T21" fmla="*/ 305 h 556"/>
              <a:gd name="T22" fmla="*/ 3350 w 3450"/>
              <a:gd name="T23" fmla="*/ 140 h 556"/>
              <a:gd name="T24" fmla="*/ 2903 w 3450"/>
              <a:gd name="T25" fmla="*/ 159 h 556"/>
              <a:gd name="T26" fmla="*/ 2899 w 3450"/>
              <a:gd name="T27" fmla="*/ 351 h 556"/>
              <a:gd name="T28" fmla="*/ 2776 w 3450"/>
              <a:gd name="T29" fmla="*/ 504 h 556"/>
              <a:gd name="T30" fmla="*/ 2914 w 3450"/>
              <a:gd name="T31" fmla="*/ 441 h 556"/>
              <a:gd name="T32" fmla="*/ 2970 w 3450"/>
              <a:gd name="T33" fmla="*/ 424 h 556"/>
              <a:gd name="T34" fmla="*/ 2810 w 3450"/>
              <a:gd name="T35" fmla="*/ 546 h 556"/>
              <a:gd name="T36" fmla="*/ 2616 w 3450"/>
              <a:gd name="T37" fmla="*/ 416 h 556"/>
              <a:gd name="T38" fmla="*/ 2733 w 3450"/>
              <a:gd name="T39" fmla="*/ 128 h 556"/>
              <a:gd name="T40" fmla="*/ 2015 w 3450"/>
              <a:gd name="T41" fmla="*/ 136 h 556"/>
              <a:gd name="T42" fmla="*/ 2102 w 3450"/>
              <a:gd name="T43" fmla="*/ 349 h 556"/>
              <a:gd name="T44" fmla="*/ 1907 w 3450"/>
              <a:gd name="T45" fmla="*/ 493 h 556"/>
              <a:gd name="T46" fmla="*/ 1665 w 3450"/>
              <a:gd name="T47" fmla="*/ 445 h 556"/>
              <a:gd name="T48" fmla="*/ 1890 w 3450"/>
              <a:gd name="T49" fmla="*/ 132 h 556"/>
              <a:gd name="T50" fmla="*/ 1418 w 3450"/>
              <a:gd name="T51" fmla="*/ 140 h 556"/>
              <a:gd name="T52" fmla="*/ 1498 w 3450"/>
              <a:gd name="T53" fmla="*/ 236 h 556"/>
              <a:gd name="T54" fmla="*/ 1518 w 3450"/>
              <a:gd name="T55" fmla="*/ 539 h 556"/>
              <a:gd name="T56" fmla="*/ 1147 w 3450"/>
              <a:gd name="T57" fmla="*/ 529 h 556"/>
              <a:gd name="T58" fmla="*/ 1118 w 3450"/>
              <a:gd name="T59" fmla="*/ 301 h 556"/>
              <a:gd name="T60" fmla="*/ 1325 w 3450"/>
              <a:gd name="T61" fmla="*/ 245 h 556"/>
              <a:gd name="T62" fmla="*/ 1289 w 3450"/>
              <a:gd name="T63" fmla="*/ 159 h 556"/>
              <a:gd name="T64" fmla="*/ 1145 w 3450"/>
              <a:gd name="T65" fmla="*/ 222 h 556"/>
              <a:gd name="T66" fmla="*/ 1197 w 3450"/>
              <a:gd name="T67" fmla="*/ 132 h 556"/>
              <a:gd name="T68" fmla="*/ 305 w 3450"/>
              <a:gd name="T69" fmla="*/ 151 h 556"/>
              <a:gd name="T70" fmla="*/ 327 w 3450"/>
              <a:gd name="T71" fmla="*/ 234 h 556"/>
              <a:gd name="T72" fmla="*/ 236 w 3450"/>
              <a:gd name="T73" fmla="*/ 161 h 556"/>
              <a:gd name="T74" fmla="*/ 186 w 3450"/>
              <a:gd name="T75" fmla="*/ 449 h 556"/>
              <a:gd name="T76" fmla="*/ 240 w 3450"/>
              <a:gd name="T77" fmla="*/ 504 h 556"/>
              <a:gd name="T78" fmla="*/ 346 w 3450"/>
              <a:gd name="T79" fmla="*/ 401 h 556"/>
              <a:gd name="T80" fmla="*/ 352 w 3450"/>
              <a:gd name="T81" fmla="*/ 464 h 556"/>
              <a:gd name="T82" fmla="*/ 138 w 3450"/>
              <a:gd name="T83" fmla="*/ 537 h 556"/>
              <a:gd name="T84" fmla="*/ 0 w 3450"/>
              <a:gd name="T85" fmla="*/ 332 h 556"/>
              <a:gd name="T86" fmla="*/ 92 w 3450"/>
              <a:gd name="T87" fmla="*/ 150 h 556"/>
              <a:gd name="T88" fmla="*/ 672 w 3450"/>
              <a:gd name="T89" fmla="*/ 140 h 556"/>
              <a:gd name="T90" fmla="*/ 876 w 3450"/>
              <a:gd name="T91" fmla="*/ 132 h 556"/>
              <a:gd name="T92" fmla="*/ 937 w 3450"/>
              <a:gd name="T93" fmla="*/ 539 h 556"/>
              <a:gd name="T94" fmla="*/ 672 w 3450"/>
              <a:gd name="T95" fmla="*/ 219 h 556"/>
              <a:gd name="T96" fmla="*/ 496 w 3450"/>
              <a:gd name="T97" fmla="*/ 29 h 556"/>
              <a:gd name="T98" fmla="*/ 2493 w 3450"/>
              <a:gd name="T99" fmla="*/ 148 h 556"/>
              <a:gd name="T100" fmla="*/ 2420 w 3450"/>
              <a:gd name="T101" fmla="*/ 236 h 556"/>
              <a:gd name="T102" fmla="*/ 2463 w 3450"/>
              <a:gd name="T103" fmla="*/ 458 h 556"/>
              <a:gd name="T104" fmla="*/ 2511 w 3450"/>
              <a:gd name="T105" fmla="*/ 433 h 556"/>
              <a:gd name="T106" fmla="*/ 2340 w 3450"/>
              <a:gd name="T107" fmla="*/ 544 h 556"/>
              <a:gd name="T108" fmla="*/ 2246 w 3450"/>
              <a:gd name="T109" fmla="*/ 391 h 556"/>
              <a:gd name="T110" fmla="*/ 2199 w 3450"/>
              <a:gd name="T111" fmla="*/ 153 h 556"/>
              <a:gd name="T112" fmla="*/ 2296 w 3450"/>
              <a:gd name="T113" fmla="*/ 67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0" h="556">
                <a:moveTo>
                  <a:pt x="1270" y="301"/>
                </a:moveTo>
                <a:lnTo>
                  <a:pt x="1258" y="303"/>
                </a:lnTo>
                <a:lnTo>
                  <a:pt x="1251" y="313"/>
                </a:lnTo>
                <a:lnTo>
                  <a:pt x="1251" y="318"/>
                </a:lnTo>
                <a:lnTo>
                  <a:pt x="1249" y="328"/>
                </a:lnTo>
                <a:lnTo>
                  <a:pt x="1249" y="343"/>
                </a:lnTo>
                <a:lnTo>
                  <a:pt x="1249" y="362"/>
                </a:lnTo>
                <a:lnTo>
                  <a:pt x="1249" y="456"/>
                </a:lnTo>
                <a:lnTo>
                  <a:pt x="1249" y="466"/>
                </a:lnTo>
                <a:lnTo>
                  <a:pt x="1249" y="474"/>
                </a:lnTo>
                <a:lnTo>
                  <a:pt x="1249" y="477"/>
                </a:lnTo>
                <a:lnTo>
                  <a:pt x="1249" y="481"/>
                </a:lnTo>
                <a:lnTo>
                  <a:pt x="1254" y="491"/>
                </a:lnTo>
                <a:lnTo>
                  <a:pt x="1266" y="493"/>
                </a:lnTo>
                <a:lnTo>
                  <a:pt x="1279" y="491"/>
                </a:lnTo>
                <a:lnTo>
                  <a:pt x="1295" y="485"/>
                </a:lnTo>
                <a:lnTo>
                  <a:pt x="1312" y="474"/>
                </a:lnTo>
                <a:lnTo>
                  <a:pt x="1325" y="462"/>
                </a:lnTo>
                <a:lnTo>
                  <a:pt x="1325" y="320"/>
                </a:lnTo>
                <a:lnTo>
                  <a:pt x="1308" y="313"/>
                </a:lnTo>
                <a:lnTo>
                  <a:pt x="1293" y="305"/>
                </a:lnTo>
                <a:lnTo>
                  <a:pt x="1281" y="301"/>
                </a:lnTo>
                <a:lnTo>
                  <a:pt x="1270" y="301"/>
                </a:lnTo>
                <a:lnTo>
                  <a:pt x="1270" y="301"/>
                </a:lnTo>
                <a:close/>
                <a:moveTo>
                  <a:pt x="1909" y="169"/>
                </a:moveTo>
                <a:lnTo>
                  <a:pt x="1896" y="173"/>
                </a:lnTo>
                <a:lnTo>
                  <a:pt x="1879" y="182"/>
                </a:lnTo>
                <a:lnTo>
                  <a:pt x="1859" y="197"/>
                </a:lnTo>
                <a:lnTo>
                  <a:pt x="1840" y="219"/>
                </a:lnTo>
                <a:lnTo>
                  <a:pt x="1840" y="403"/>
                </a:lnTo>
                <a:lnTo>
                  <a:pt x="1859" y="422"/>
                </a:lnTo>
                <a:lnTo>
                  <a:pt x="1879" y="435"/>
                </a:lnTo>
                <a:lnTo>
                  <a:pt x="1894" y="445"/>
                </a:lnTo>
                <a:lnTo>
                  <a:pt x="1907" y="447"/>
                </a:lnTo>
                <a:lnTo>
                  <a:pt x="1913" y="447"/>
                </a:lnTo>
                <a:lnTo>
                  <a:pt x="1917" y="443"/>
                </a:lnTo>
                <a:lnTo>
                  <a:pt x="1917" y="435"/>
                </a:lnTo>
                <a:lnTo>
                  <a:pt x="1917" y="426"/>
                </a:lnTo>
                <a:lnTo>
                  <a:pt x="1917" y="410"/>
                </a:lnTo>
                <a:lnTo>
                  <a:pt x="1917" y="391"/>
                </a:lnTo>
                <a:lnTo>
                  <a:pt x="1917" y="215"/>
                </a:lnTo>
                <a:lnTo>
                  <a:pt x="1917" y="201"/>
                </a:lnTo>
                <a:lnTo>
                  <a:pt x="1917" y="190"/>
                </a:lnTo>
                <a:lnTo>
                  <a:pt x="1917" y="184"/>
                </a:lnTo>
                <a:lnTo>
                  <a:pt x="1917" y="180"/>
                </a:lnTo>
                <a:lnTo>
                  <a:pt x="1915" y="171"/>
                </a:lnTo>
                <a:lnTo>
                  <a:pt x="1909" y="169"/>
                </a:lnTo>
                <a:lnTo>
                  <a:pt x="1909" y="169"/>
                </a:lnTo>
                <a:close/>
                <a:moveTo>
                  <a:pt x="2797" y="155"/>
                </a:moveTo>
                <a:lnTo>
                  <a:pt x="2787" y="155"/>
                </a:lnTo>
                <a:lnTo>
                  <a:pt x="2780" y="157"/>
                </a:lnTo>
                <a:lnTo>
                  <a:pt x="2772" y="161"/>
                </a:lnTo>
                <a:lnTo>
                  <a:pt x="2770" y="165"/>
                </a:lnTo>
                <a:lnTo>
                  <a:pt x="2768" y="173"/>
                </a:lnTo>
                <a:lnTo>
                  <a:pt x="2766" y="184"/>
                </a:lnTo>
                <a:lnTo>
                  <a:pt x="2764" y="197"/>
                </a:lnTo>
                <a:lnTo>
                  <a:pt x="2764" y="215"/>
                </a:lnTo>
                <a:lnTo>
                  <a:pt x="2764" y="314"/>
                </a:lnTo>
                <a:lnTo>
                  <a:pt x="2797" y="314"/>
                </a:lnTo>
                <a:lnTo>
                  <a:pt x="2833" y="314"/>
                </a:lnTo>
                <a:lnTo>
                  <a:pt x="2833" y="215"/>
                </a:lnTo>
                <a:lnTo>
                  <a:pt x="2833" y="201"/>
                </a:lnTo>
                <a:lnTo>
                  <a:pt x="2833" y="190"/>
                </a:lnTo>
                <a:lnTo>
                  <a:pt x="2833" y="182"/>
                </a:lnTo>
                <a:lnTo>
                  <a:pt x="2831" y="176"/>
                </a:lnTo>
                <a:lnTo>
                  <a:pt x="2831" y="173"/>
                </a:lnTo>
                <a:lnTo>
                  <a:pt x="2831" y="169"/>
                </a:lnTo>
                <a:lnTo>
                  <a:pt x="2826" y="163"/>
                </a:lnTo>
                <a:lnTo>
                  <a:pt x="2818" y="159"/>
                </a:lnTo>
                <a:lnTo>
                  <a:pt x="2808" y="157"/>
                </a:lnTo>
                <a:lnTo>
                  <a:pt x="2797" y="155"/>
                </a:lnTo>
                <a:lnTo>
                  <a:pt x="2797" y="155"/>
                </a:lnTo>
                <a:close/>
                <a:moveTo>
                  <a:pt x="3402" y="121"/>
                </a:moveTo>
                <a:lnTo>
                  <a:pt x="3419" y="123"/>
                </a:lnTo>
                <a:lnTo>
                  <a:pt x="3435" y="130"/>
                </a:lnTo>
                <a:lnTo>
                  <a:pt x="3446" y="142"/>
                </a:lnTo>
                <a:lnTo>
                  <a:pt x="3450" y="159"/>
                </a:lnTo>
                <a:lnTo>
                  <a:pt x="3446" y="171"/>
                </a:lnTo>
                <a:lnTo>
                  <a:pt x="3440" y="180"/>
                </a:lnTo>
                <a:lnTo>
                  <a:pt x="3431" y="188"/>
                </a:lnTo>
                <a:lnTo>
                  <a:pt x="3417" y="190"/>
                </a:lnTo>
                <a:lnTo>
                  <a:pt x="3410" y="190"/>
                </a:lnTo>
                <a:lnTo>
                  <a:pt x="3404" y="186"/>
                </a:lnTo>
                <a:lnTo>
                  <a:pt x="3389" y="180"/>
                </a:lnTo>
                <a:lnTo>
                  <a:pt x="3379" y="178"/>
                </a:lnTo>
                <a:lnTo>
                  <a:pt x="3369" y="178"/>
                </a:lnTo>
                <a:lnTo>
                  <a:pt x="3360" y="182"/>
                </a:lnTo>
                <a:lnTo>
                  <a:pt x="3348" y="188"/>
                </a:lnTo>
                <a:lnTo>
                  <a:pt x="3339" y="196"/>
                </a:lnTo>
                <a:lnTo>
                  <a:pt x="3329" y="205"/>
                </a:lnTo>
                <a:lnTo>
                  <a:pt x="3317" y="217"/>
                </a:lnTo>
                <a:lnTo>
                  <a:pt x="3306" y="232"/>
                </a:lnTo>
                <a:lnTo>
                  <a:pt x="3294" y="249"/>
                </a:lnTo>
                <a:lnTo>
                  <a:pt x="3292" y="395"/>
                </a:lnTo>
                <a:lnTo>
                  <a:pt x="3294" y="539"/>
                </a:lnTo>
                <a:lnTo>
                  <a:pt x="3116" y="539"/>
                </a:lnTo>
                <a:lnTo>
                  <a:pt x="3118" y="512"/>
                </a:lnTo>
                <a:lnTo>
                  <a:pt x="3118" y="437"/>
                </a:lnTo>
                <a:lnTo>
                  <a:pt x="3118" y="305"/>
                </a:lnTo>
                <a:lnTo>
                  <a:pt x="3118" y="155"/>
                </a:lnTo>
                <a:lnTo>
                  <a:pt x="3116" y="127"/>
                </a:lnTo>
                <a:lnTo>
                  <a:pt x="3294" y="127"/>
                </a:lnTo>
                <a:lnTo>
                  <a:pt x="3294" y="203"/>
                </a:lnTo>
                <a:lnTo>
                  <a:pt x="3306" y="184"/>
                </a:lnTo>
                <a:lnTo>
                  <a:pt x="3317" y="169"/>
                </a:lnTo>
                <a:lnTo>
                  <a:pt x="3325" y="159"/>
                </a:lnTo>
                <a:lnTo>
                  <a:pt x="3333" y="153"/>
                </a:lnTo>
                <a:lnTo>
                  <a:pt x="3350" y="140"/>
                </a:lnTo>
                <a:lnTo>
                  <a:pt x="3367" y="128"/>
                </a:lnTo>
                <a:lnTo>
                  <a:pt x="3385" y="123"/>
                </a:lnTo>
                <a:lnTo>
                  <a:pt x="3402" y="121"/>
                </a:lnTo>
                <a:lnTo>
                  <a:pt x="3402" y="121"/>
                </a:lnTo>
                <a:close/>
                <a:moveTo>
                  <a:pt x="2791" y="119"/>
                </a:moveTo>
                <a:lnTo>
                  <a:pt x="2822" y="121"/>
                </a:lnTo>
                <a:lnTo>
                  <a:pt x="2849" y="128"/>
                </a:lnTo>
                <a:lnTo>
                  <a:pt x="2876" y="142"/>
                </a:lnTo>
                <a:lnTo>
                  <a:pt x="2903" y="159"/>
                </a:lnTo>
                <a:lnTo>
                  <a:pt x="2920" y="176"/>
                </a:lnTo>
                <a:lnTo>
                  <a:pt x="2937" y="196"/>
                </a:lnTo>
                <a:lnTo>
                  <a:pt x="2951" y="217"/>
                </a:lnTo>
                <a:lnTo>
                  <a:pt x="2960" y="240"/>
                </a:lnTo>
                <a:lnTo>
                  <a:pt x="2970" y="265"/>
                </a:lnTo>
                <a:lnTo>
                  <a:pt x="2976" y="291"/>
                </a:lnTo>
                <a:lnTo>
                  <a:pt x="2977" y="320"/>
                </a:lnTo>
                <a:lnTo>
                  <a:pt x="2979" y="351"/>
                </a:lnTo>
                <a:lnTo>
                  <a:pt x="2899" y="351"/>
                </a:lnTo>
                <a:lnTo>
                  <a:pt x="2803" y="353"/>
                </a:lnTo>
                <a:lnTo>
                  <a:pt x="2764" y="353"/>
                </a:lnTo>
                <a:lnTo>
                  <a:pt x="2764" y="458"/>
                </a:lnTo>
                <a:lnTo>
                  <a:pt x="2764" y="472"/>
                </a:lnTo>
                <a:lnTo>
                  <a:pt x="2766" y="483"/>
                </a:lnTo>
                <a:lnTo>
                  <a:pt x="2766" y="491"/>
                </a:lnTo>
                <a:lnTo>
                  <a:pt x="2768" y="497"/>
                </a:lnTo>
                <a:lnTo>
                  <a:pt x="2772" y="500"/>
                </a:lnTo>
                <a:lnTo>
                  <a:pt x="2776" y="504"/>
                </a:lnTo>
                <a:lnTo>
                  <a:pt x="2783" y="508"/>
                </a:lnTo>
                <a:lnTo>
                  <a:pt x="2793" y="508"/>
                </a:lnTo>
                <a:lnTo>
                  <a:pt x="2810" y="506"/>
                </a:lnTo>
                <a:lnTo>
                  <a:pt x="2830" y="502"/>
                </a:lnTo>
                <a:lnTo>
                  <a:pt x="2847" y="497"/>
                </a:lnTo>
                <a:lnTo>
                  <a:pt x="2864" y="487"/>
                </a:lnTo>
                <a:lnTo>
                  <a:pt x="2881" y="474"/>
                </a:lnTo>
                <a:lnTo>
                  <a:pt x="2897" y="458"/>
                </a:lnTo>
                <a:lnTo>
                  <a:pt x="2914" y="441"/>
                </a:lnTo>
                <a:lnTo>
                  <a:pt x="2929" y="422"/>
                </a:lnTo>
                <a:lnTo>
                  <a:pt x="2933" y="412"/>
                </a:lnTo>
                <a:lnTo>
                  <a:pt x="2939" y="405"/>
                </a:lnTo>
                <a:lnTo>
                  <a:pt x="2945" y="403"/>
                </a:lnTo>
                <a:lnTo>
                  <a:pt x="2951" y="401"/>
                </a:lnTo>
                <a:lnTo>
                  <a:pt x="2958" y="403"/>
                </a:lnTo>
                <a:lnTo>
                  <a:pt x="2964" y="408"/>
                </a:lnTo>
                <a:lnTo>
                  <a:pt x="2968" y="416"/>
                </a:lnTo>
                <a:lnTo>
                  <a:pt x="2970" y="424"/>
                </a:lnTo>
                <a:lnTo>
                  <a:pt x="2968" y="433"/>
                </a:lnTo>
                <a:lnTo>
                  <a:pt x="2964" y="445"/>
                </a:lnTo>
                <a:lnTo>
                  <a:pt x="2956" y="456"/>
                </a:lnTo>
                <a:lnTo>
                  <a:pt x="2947" y="470"/>
                </a:lnTo>
                <a:lnTo>
                  <a:pt x="2914" y="500"/>
                </a:lnTo>
                <a:lnTo>
                  <a:pt x="2874" y="525"/>
                </a:lnTo>
                <a:lnTo>
                  <a:pt x="2853" y="535"/>
                </a:lnTo>
                <a:lnTo>
                  <a:pt x="2831" y="543"/>
                </a:lnTo>
                <a:lnTo>
                  <a:pt x="2810" y="546"/>
                </a:lnTo>
                <a:lnTo>
                  <a:pt x="2789" y="546"/>
                </a:lnTo>
                <a:lnTo>
                  <a:pt x="2757" y="544"/>
                </a:lnTo>
                <a:lnTo>
                  <a:pt x="2726" y="535"/>
                </a:lnTo>
                <a:lnTo>
                  <a:pt x="2699" y="518"/>
                </a:lnTo>
                <a:lnTo>
                  <a:pt x="2676" y="495"/>
                </a:lnTo>
                <a:lnTo>
                  <a:pt x="2657" y="477"/>
                </a:lnTo>
                <a:lnTo>
                  <a:pt x="2639" y="458"/>
                </a:lnTo>
                <a:lnTo>
                  <a:pt x="2626" y="437"/>
                </a:lnTo>
                <a:lnTo>
                  <a:pt x="2616" y="416"/>
                </a:lnTo>
                <a:lnTo>
                  <a:pt x="2605" y="376"/>
                </a:lnTo>
                <a:lnTo>
                  <a:pt x="2601" y="334"/>
                </a:lnTo>
                <a:lnTo>
                  <a:pt x="2605" y="295"/>
                </a:lnTo>
                <a:lnTo>
                  <a:pt x="2614" y="255"/>
                </a:lnTo>
                <a:lnTo>
                  <a:pt x="2632" y="219"/>
                </a:lnTo>
                <a:lnTo>
                  <a:pt x="2651" y="188"/>
                </a:lnTo>
                <a:lnTo>
                  <a:pt x="2682" y="159"/>
                </a:lnTo>
                <a:lnTo>
                  <a:pt x="2716" y="136"/>
                </a:lnTo>
                <a:lnTo>
                  <a:pt x="2733" y="128"/>
                </a:lnTo>
                <a:lnTo>
                  <a:pt x="2753" y="123"/>
                </a:lnTo>
                <a:lnTo>
                  <a:pt x="2772" y="119"/>
                </a:lnTo>
                <a:lnTo>
                  <a:pt x="2791" y="119"/>
                </a:lnTo>
                <a:lnTo>
                  <a:pt x="2791" y="119"/>
                </a:lnTo>
                <a:close/>
                <a:moveTo>
                  <a:pt x="1952" y="119"/>
                </a:moveTo>
                <a:lnTo>
                  <a:pt x="1969" y="119"/>
                </a:lnTo>
                <a:lnTo>
                  <a:pt x="1986" y="123"/>
                </a:lnTo>
                <a:lnTo>
                  <a:pt x="2002" y="128"/>
                </a:lnTo>
                <a:lnTo>
                  <a:pt x="2015" y="136"/>
                </a:lnTo>
                <a:lnTo>
                  <a:pt x="2030" y="146"/>
                </a:lnTo>
                <a:lnTo>
                  <a:pt x="2042" y="157"/>
                </a:lnTo>
                <a:lnTo>
                  <a:pt x="2055" y="173"/>
                </a:lnTo>
                <a:lnTo>
                  <a:pt x="2067" y="188"/>
                </a:lnTo>
                <a:lnTo>
                  <a:pt x="2082" y="211"/>
                </a:lnTo>
                <a:lnTo>
                  <a:pt x="2094" y="240"/>
                </a:lnTo>
                <a:lnTo>
                  <a:pt x="2102" y="272"/>
                </a:lnTo>
                <a:lnTo>
                  <a:pt x="2103" y="309"/>
                </a:lnTo>
                <a:lnTo>
                  <a:pt x="2102" y="349"/>
                </a:lnTo>
                <a:lnTo>
                  <a:pt x="2094" y="387"/>
                </a:lnTo>
                <a:lnTo>
                  <a:pt x="2078" y="420"/>
                </a:lnTo>
                <a:lnTo>
                  <a:pt x="2059" y="449"/>
                </a:lnTo>
                <a:lnTo>
                  <a:pt x="2038" y="472"/>
                </a:lnTo>
                <a:lnTo>
                  <a:pt x="2013" y="487"/>
                </a:lnTo>
                <a:lnTo>
                  <a:pt x="1986" y="497"/>
                </a:lnTo>
                <a:lnTo>
                  <a:pt x="1956" y="500"/>
                </a:lnTo>
                <a:lnTo>
                  <a:pt x="1925" y="497"/>
                </a:lnTo>
                <a:lnTo>
                  <a:pt x="1907" y="493"/>
                </a:lnTo>
                <a:lnTo>
                  <a:pt x="1892" y="485"/>
                </a:lnTo>
                <a:lnTo>
                  <a:pt x="1863" y="466"/>
                </a:lnTo>
                <a:lnTo>
                  <a:pt x="1840" y="441"/>
                </a:lnTo>
                <a:lnTo>
                  <a:pt x="1840" y="454"/>
                </a:lnTo>
                <a:lnTo>
                  <a:pt x="1840" y="502"/>
                </a:lnTo>
                <a:lnTo>
                  <a:pt x="1840" y="535"/>
                </a:lnTo>
                <a:lnTo>
                  <a:pt x="1842" y="556"/>
                </a:lnTo>
                <a:lnTo>
                  <a:pt x="1664" y="556"/>
                </a:lnTo>
                <a:lnTo>
                  <a:pt x="1665" y="445"/>
                </a:lnTo>
                <a:lnTo>
                  <a:pt x="1665" y="349"/>
                </a:lnTo>
                <a:lnTo>
                  <a:pt x="1664" y="148"/>
                </a:lnTo>
                <a:lnTo>
                  <a:pt x="1664" y="127"/>
                </a:lnTo>
                <a:lnTo>
                  <a:pt x="1842" y="127"/>
                </a:lnTo>
                <a:lnTo>
                  <a:pt x="1840" y="176"/>
                </a:lnTo>
                <a:lnTo>
                  <a:pt x="1852" y="161"/>
                </a:lnTo>
                <a:lnTo>
                  <a:pt x="1863" y="150"/>
                </a:lnTo>
                <a:lnTo>
                  <a:pt x="1877" y="140"/>
                </a:lnTo>
                <a:lnTo>
                  <a:pt x="1890" y="132"/>
                </a:lnTo>
                <a:lnTo>
                  <a:pt x="1921" y="121"/>
                </a:lnTo>
                <a:lnTo>
                  <a:pt x="1952" y="119"/>
                </a:lnTo>
                <a:lnTo>
                  <a:pt x="1952" y="119"/>
                </a:lnTo>
                <a:close/>
                <a:moveTo>
                  <a:pt x="1293" y="119"/>
                </a:moveTo>
                <a:lnTo>
                  <a:pt x="1322" y="119"/>
                </a:lnTo>
                <a:lnTo>
                  <a:pt x="1348" y="121"/>
                </a:lnTo>
                <a:lnTo>
                  <a:pt x="1373" y="127"/>
                </a:lnTo>
                <a:lnTo>
                  <a:pt x="1397" y="132"/>
                </a:lnTo>
                <a:lnTo>
                  <a:pt x="1418" y="140"/>
                </a:lnTo>
                <a:lnTo>
                  <a:pt x="1435" y="150"/>
                </a:lnTo>
                <a:lnTo>
                  <a:pt x="1452" y="159"/>
                </a:lnTo>
                <a:lnTo>
                  <a:pt x="1466" y="173"/>
                </a:lnTo>
                <a:lnTo>
                  <a:pt x="1475" y="176"/>
                </a:lnTo>
                <a:lnTo>
                  <a:pt x="1483" y="184"/>
                </a:lnTo>
                <a:lnTo>
                  <a:pt x="1489" y="192"/>
                </a:lnTo>
                <a:lnTo>
                  <a:pt x="1493" y="203"/>
                </a:lnTo>
                <a:lnTo>
                  <a:pt x="1496" y="217"/>
                </a:lnTo>
                <a:lnTo>
                  <a:pt x="1498" y="236"/>
                </a:lnTo>
                <a:lnTo>
                  <a:pt x="1500" y="257"/>
                </a:lnTo>
                <a:lnTo>
                  <a:pt x="1500" y="284"/>
                </a:lnTo>
                <a:lnTo>
                  <a:pt x="1500" y="426"/>
                </a:lnTo>
                <a:lnTo>
                  <a:pt x="1500" y="445"/>
                </a:lnTo>
                <a:lnTo>
                  <a:pt x="1500" y="462"/>
                </a:lnTo>
                <a:lnTo>
                  <a:pt x="1500" y="475"/>
                </a:lnTo>
                <a:lnTo>
                  <a:pt x="1502" y="487"/>
                </a:lnTo>
                <a:lnTo>
                  <a:pt x="1508" y="510"/>
                </a:lnTo>
                <a:lnTo>
                  <a:pt x="1518" y="539"/>
                </a:lnTo>
                <a:lnTo>
                  <a:pt x="1325" y="539"/>
                </a:lnTo>
                <a:lnTo>
                  <a:pt x="1325" y="500"/>
                </a:lnTo>
                <a:lnTo>
                  <a:pt x="1302" y="520"/>
                </a:lnTo>
                <a:lnTo>
                  <a:pt x="1276" y="535"/>
                </a:lnTo>
                <a:lnTo>
                  <a:pt x="1245" y="544"/>
                </a:lnTo>
                <a:lnTo>
                  <a:pt x="1216" y="546"/>
                </a:lnTo>
                <a:lnTo>
                  <a:pt x="1191" y="544"/>
                </a:lnTo>
                <a:lnTo>
                  <a:pt x="1168" y="539"/>
                </a:lnTo>
                <a:lnTo>
                  <a:pt x="1147" y="529"/>
                </a:lnTo>
                <a:lnTo>
                  <a:pt x="1128" y="514"/>
                </a:lnTo>
                <a:lnTo>
                  <a:pt x="1105" y="491"/>
                </a:lnTo>
                <a:lnTo>
                  <a:pt x="1089" y="464"/>
                </a:lnTo>
                <a:lnTo>
                  <a:pt x="1080" y="433"/>
                </a:lnTo>
                <a:lnTo>
                  <a:pt x="1076" y="401"/>
                </a:lnTo>
                <a:lnTo>
                  <a:pt x="1080" y="372"/>
                </a:lnTo>
                <a:lnTo>
                  <a:pt x="1087" y="345"/>
                </a:lnTo>
                <a:lnTo>
                  <a:pt x="1099" y="320"/>
                </a:lnTo>
                <a:lnTo>
                  <a:pt x="1118" y="301"/>
                </a:lnTo>
                <a:lnTo>
                  <a:pt x="1143" y="282"/>
                </a:lnTo>
                <a:lnTo>
                  <a:pt x="1170" y="266"/>
                </a:lnTo>
                <a:lnTo>
                  <a:pt x="1201" y="259"/>
                </a:lnTo>
                <a:lnTo>
                  <a:pt x="1235" y="257"/>
                </a:lnTo>
                <a:lnTo>
                  <a:pt x="1262" y="257"/>
                </a:lnTo>
                <a:lnTo>
                  <a:pt x="1285" y="263"/>
                </a:lnTo>
                <a:lnTo>
                  <a:pt x="1306" y="270"/>
                </a:lnTo>
                <a:lnTo>
                  <a:pt x="1325" y="282"/>
                </a:lnTo>
                <a:lnTo>
                  <a:pt x="1325" y="245"/>
                </a:lnTo>
                <a:lnTo>
                  <a:pt x="1325" y="224"/>
                </a:lnTo>
                <a:lnTo>
                  <a:pt x="1325" y="209"/>
                </a:lnTo>
                <a:lnTo>
                  <a:pt x="1324" y="197"/>
                </a:lnTo>
                <a:lnTo>
                  <a:pt x="1324" y="192"/>
                </a:lnTo>
                <a:lnTo>
                  <a:pt x="1324" y="182"/>
                </a:lnTo>
                <a:lnTo>
                  <a:pt x="1324" y="178"/>
                </a:lnTo>
                <a:lnTo>
                  <a:pt x="1316" y="169"/>
                </a:lnTo>
                <a:lnTo>
                  <a:pt x="1304" y="163"/>
                </a:lnTo>
                <a:lnTo>
                  <a:pt x="1289" y="159"/>
                </a:lnTo>
                <a:lnTo>
                  <a:pt x="1272" y="157"/>
                </a:lnTo>
                <a:lnTo>
                  <a:pt x="1241" y="161"/>
                </a:lnTo>
                <a:lnTo>
                  <a:pt x="1216" y="169"/>
                </a:lnTo>
                <a:lnTo>
                  <a:pt x="1193" y="182"/>
                </a:lnTo>
                <a:lnTo>
                  <a:pt x="1176" y="201"/>
                </a:lnTo>
                <a:lnTo>
                  <a:pt x="1166" y="211"/>
                </a:lnTo>
                <a:lnTo>
                  <a:pt x="1158" y="217"/>
                </a:lnTo>
                <a:lnTo>
                  <a:pt x="1153" y="220"/>
                </a:lnTo>
                <a:lnTo>
                  <a:pt x="1145" y="222"/>
                </a:lnTo>
                <a:lnTo>
                  <a:pt x="1135" y="220"/>
                </a:lnTo>
                <a:lnTo>
                  <a:pt x="1128" y="215"/>
                </a:lnTo>
                <a:lnTo>
                  <a:pt x="1122" y="205"/>
                </a:lnTo>
                <a:lnTo>
                  <a:pt x="1120" y="196"/>
                </a:lnTo>
                <a:lnTo>
                  <a:pt x="1124" y="182"/>
                </a:lnTo>
                <a:lnTo>
                  <a:pt x="1133" y="169"/>
                </a:lnTo>
                <a:lnTo>
                  <a:pt x="1149" y="155"/>
                </a:lnTo>
                <a:lnTo>
                  <a:pt x="1172" y="142"/>
                </a:lnTo>
                <a:lnTo>
                  <a:pt x="1197" y="132"/>
                </a:lnTo>
                <a:lnTo>
                  <a:pt x="1226" y="125"/>
                </a:lnTo>
                <a:lnTo>
                  <a:pt x="1256" y="119"/>
                </a:lnTo>
                <a:lnTo>
                  <a:pt x="1293" y="119"/>
                </a:lnTo>
                <a:lnTo>
                  <a:pt x="1293" y="119"/>
                </a:lnTo>
                <a:close/>
                <a:moveTo>
                  <a:pt x="196" y="119"/>
                </a:moveTo>
                <a:lnTo>
                  <a:pt x="227" y="121"/>
                </a:lnTo>
                <a:lnTo>
                  <a:pt x="254" y="127"/>
                </a:lnTo>
                <a:lnTo>
                  <a:pt x="280" y="136"/>
                </a:lnTo>
                <a:lnTo>
                  <a:pt x="305" y="151"/>
                </a:lnTo>
                <a:lnTo>
                  <a:pt x="323" y="167"/>
                </a:lnTo>
                <a:lnTo>
                  <a:pt x="338" y="184"/>
                </a:lnTo>
                <a:lnTo>
                  <a:pt x="348" y="199"/>
                </a:lnTo>
                <a:lnTo>
                  <a:pt x="352" y="215"/>
                </a:lnTo>
                <a:lnTo>
                  <a:pt x="350" y="222"/>
                </a:lnTo>
                <a:lnTo>
                  <a:pt x="346" y="228"/>
                </a:lnTo>
                <a:lnTo>
                  <a:pt x="340" y="234"/>
                </a:lnTo>
                <a:lnTo>
                  <a:pt x="332" y="234"/>
                </a:lnTo>
                <a:lnTo>
                  <a:pt x="327" y="234"/>
                </a:lnTo>
                <a:lnTo>
                  <a:pt x="321" y="230"/>
                </a:lnTo>
                <a:lnTo>
                  <a:pt x="315" y="222"/>
                </a:lnTo>
                <a:lnTo>
                  <a:pt x="309" y="213"/>
                </a:lnTo>
                <a:lnTo>
                  <a:pt x="302" y="201"/>
                </a:lnTo>
                <a:lnTo>
                  <a:pt x="292" y="192"/>
                </a:lnTo>
                <a:lnTo>
                  <a:pt x="280" y="182"/>
                </a:lnTo>
                <a:lnTo>
                  <a:pt x="267" y="174"/>
                </a:lnTo>
                <a:lnTo>
                  <a:pt x="252" y="167"/>
                </a:lnTo>
                <a:lnTo>
                  <a:pt x="236" y="161"/>
                </a:lnTo>
                <a:lnTo>
                  <a:pt x="223" y="157"/>
                </a:lnTo>
                <a:lnTo>
                  <a:pt x="209" y="157"/>
                </a:lnTo>
                <a:lnTo>
                  <a:pt x="198" y="159"/>
                </a:lnTo>
                <a:lnTo>
                  <a:pt x="190" y="167"/>
                </a:lnTo>
                <a:lnTo>
                  <a:pt x="188" y="173"/>
                </a:lnTo>
                <a:lnTo>
                  <a:pt x="188" y="182"/>
                </a:lnTo>
                <a:lnTo>
                  <a:pt x="186" y="196"/>
                </a:lnTo>
                <a:lnTo>
                  <a:pt x="186" y="215"/>
                </a:lnTo>
                <a:lnTo>
                  <a:pt x="186" y="449"/>
                </a:lnTo>
                <a:lnTo>
                  <a:pt x="186" y="472"/>
                </a:lnTo>
                <a:lnTo>
                  <a:pt x="186" y="485"/>
                </a:lnTo>
                <a:lnTo>
                  <a:pt x="186" y="495"/>
                </a:lnTo>
                <a:lnTo>
                  <a:pt x="188" y="500"/>
                </a:lnTo>
                <a:lnTo>
                  <a:pt x="190" y="504"/>
                </a:lnTo>
                <a:lnTo>
                  <a:pt x="194" y="508"/>
                </a:lnTo>
                <a:lnTo>
                  <a:pt x="204" y="510"/>
                </a:lnTo>
                <a:lnTo>
                  <a:pt x="223" y="508"/>
                </a:lnTo>
                <a:lnTo>
                  <a:pt x="240" y="504"/>
                </a:lnTo>
                <a:lnTo>
                  <a:pt x="257" y="495"/>
                </a:lnTo>
                <a:lnTo>
                  <a:pt x="275" y="485"/>
                </a:lnTo>
                <a:lnTo>
                  <a:pt x="292" y="472"/>
                </a:lnTo>
                <a:lnTo>
                  <a:pt x="307" y="454"/>
                </a:lnTo>
                <a:lnTo>
                  <a:pt x="321" y="437"/>
                </a:lnTo>
                <a:lnTo>
                  <a:pt x="332" y="416"/>
                </a:lnTo>
                <a:lnTo>
                  <a:pt x="336" y="408"/>
                </a:lnTo>
                <a:lnTo>
                  <a:pt x="342" y="405"/>
                </a:lnTo>
                <a:lnTo>
                  <a:pt x="346" y="401"/>
                </a:lnTo>
                <a:lnTo>
                  <a:pt x="352" y="399"/>
                </a:lnTo>
                <a:lnTo>
                  <a:pt x="359" y="401"/>
                </a:lnTo>
                <a:lnTo>
                  <a:pt x="365" y="406"/>
                </a:lnTo>
                <a:lnTo>
                  <a:pt x="371" y="414"/>
                </a:lnTo>
                <a:lnTo>
                  <a:pt x="371" y="422"/>
                </a:lnTo>
                <a:lnTo>
                  <a:pt x="371" y="431"/>
                </a:lnTo>
                <a:lnTo>
                  <a:pt x="367" y="441"/>
                </a:lnTo>
                <a:lnTo>
                  <a:pt x="361" y="451"/>
                </a:lnTo>
                <a:lnTo>
                  <a:pt x="352" y="464"/>
                </a:lnTo>
                <a:lnTo>
                  <a:pt x="330" y="487"/>
                </a:lnTo>
                <a:lnTo>
                  <a:pt x="307" y="508"/>
                </a:lnTo>
                <a:lnTo>
                  <a:pt x="280" y="525"/>
                </a:lnTo>
                <a:lnTo>
                  <a:pt x="254" y="537"/>
                </a:lnTo>
                <a:lnTo>
                  <a:pt x="225" y="544"/>
                </a:lnTo>
                <a:lnTo>
                  <a:pt x="196" y="546"/>
                </a:lnTo>
                <a:lnTo>
                  <a:pt x="175" y="546"/>
                </a:lnTo>
                <a:lnTo>
                  <a:pt x="156" y="543"/>
                </a:lnTo>
                <a:lnTo>
                  <a:pt x="138" y="537"/>
                </a:lnTo>
                <a:lnTo>
                  <a:pt x="121" y="531"/>
                </a:lnTo>
                <a:lnTo>
                  <a:pt x="104" y="521"/>
                </a:lnTo>
                <a:lnTo>
                  <a:pt x="88" y="510"/>
                </a:lnTo>
                <a:lnTo>
                  <a:pt x="73" y="497"/>
                </a:lnTo>
                <a:lnTo>
                  <a:pt x="60" y="479"/>
                </a:lnTo>
                <a:lnTo>
                  <a:pt x="33" y="451"/>
                </a:lnTo>
                <a:lnTo>
                  <a:pt x="15" y="416"/>
                </a:lnTo>
                <a:lnTo>
                  <a:pt x="4" y="376"/>
                </a:lnTo>
                <a:lnTo>
                  <a:pt x="0" y="332"/>
                </a:lnTo>
                <a:lnTo>
                  <a:pt x="2" y="309"/>
                </a:lnTo>
                <a:lnTo>
                  <a:pt x="4" y="286"/>
                </a:lnTo>
                <a:lnTo>
                  <a:pt x="10" y="265"/>
                </a:lnTo>
                <a:lnTo>
                  <a:pt x="17" y="243"/>
                </a:lnTo>
                <a:lnTo>
                  <a:pt x="25" y="224"/>
                </a:lnTo>
                <a:lnTo>
                  <a:pt x="36" y="207"/>
                </a:lnTo>
                <a:lnTo>
                  <a:pt x="50" y="188"/>
                </a:lnTo>
                <a:lnTo>
                  <a:pt x="65" y="173"/>
                </a:lnTo>
                <a:lnTo>
                  <a:pt x="92" y="150"/>
                </a:lnTo>
                <a:lnTo>
                  <a:pt x="125" y="132"/>
                </a:lnTo>
                <a:lnTo>
                  <a:pt x="158" y="121"/>
                </a:lnTo>
                <a:lnTo>
                  <a:pt x="196" y="119"/>
                </a:lnTo>
                <a:lnTo>
                  <a:pt x="196" y="119"/>
                </a:lnTo>
                <a:close/>
                <a:moveTo>
                  <a:pt x="496" y="29"/>
                </a:moveTo>
                <a:lnTo>
                  <a:pt x="672" y="29"/>
                </a:lnTo>
                <a:lnTo>
                  <a:pt x="672" y="46"/>
                </a:lnTo>
                <a:lnTo>
                  <a:pt x="672" y="102"/>
                </a:lnTo>
                <a:lnTo>
                  <a:pt x="672" y="140"/>
                </a:lnTo>
                <a:lnTo>
                  <a:pt x="672" y="178"/>
                </a:lnTo>
                <a:lnTo>
                  <a:pt x="693" y="159"/>
                </a:lnTo>
                <a:lnTo>
                  <a:pt x="713" y="146"/>
                </a:lnTo>
                <a:lnTo>
                  <a:pt x="738" y="134"/>
                </a:lnTo>
                <a:lnTo>
                  <a:pt x="763" y="125"/>
                </a:lnTo>
                <a:lnTo>
                  <a:pt x="788" y="119"/>
                </a:lnTo>
                <a:lnTo>
                  <a:pt x="811" y="119"/>
                </a:lnTo>
                <a:lnTo>
                  <a:pt x="845" y="123"/>
                </a:lnTo>
                <a:lnTo>
                  <a:pt x="876" y="132"/>
                </a:lnTo>
                <a:lnTo>
                  <a:pt x="901" y="150"/>
                </a:lnTo>
                <a:lnTo>
                  <a:pt x="918" y="173"/>
                </a:lnTo>
                <a:lnTo>
                  <a:pt x="926" y="192"/>
                </a:lnTo>
                <a:lnTo>
                  <a:pt x="932" y="215"/>
                </a:lnTo>
                <a:lnTo>
                  <a:pt x="934" y="242"/>
                </a:lnTo>
                <a:lnTo>
                  <a:pt x="935" y="274"/>
                </a:lnTo>
                <a:lnTo>
                  <a:pt x="935" y="336"/>
                </a:lnTo>
                <a:lnTo>
                  <a:pt x="934" y="408"/>
                </a:lnTo>
                <a:lnTo>
                  <a:pt x="937" y="539"/>
                </a:lnTo>
                <a:lnTo>
                  <a:pt x="759" y="539"/>
                </a:lnTo>
                <a:lnTo>
                  <a:pt x="761" y="307"/>
                </a:lnTo>
                <a:lnTo>
                  <a:pt x="759" y="194"/>
                </a:lnTo>
                <a:lnTo>
                  <a:pt x="753" y="184"/>
                </a:lnTo>
                <a:lnTo>
                  <a:pt x="741" y="180"/>
                </a:lnTo>
                <a:lnTo>
                  <a:pt x="726" y="184"/>
                </a:lnTo>
                <a:lnTo>
                  <a:pt x="711" y="192"/>
                </a:lnTo>
                <a:lnTo>
                  <a:pt x="692" y="203"/>
                </a:lnTo>
                <a:lnTo>
                  <a:pt x="672" y="219"/>
                </a:lnTo>
                <a:lnTo>
                  <a:pt x="672" y="307"/>
                </a:lnTo>
                <a:lnTo>
                  <a:pt x="672" y="464"/>
                </a:lnTo>
                <a:lnTo>
                  <a:pt x="674" y="539"/>
                </a:lnTo>
                <a:lnTo>
                  <a:pt x="496" y="539"/>
                </a:lnTo>
                <a:lnTo>
                  <a:pt x="496" y="378"/>
                </a:lnTo>
                <a:lnTo>
                  <a:pt x="496" y="203"/>
                </a:lnTo>
                <a:lnTo>
                  <a:pt x="496" y="52"/>
                </a:lnTo>
                <a:lnTo>
                  <a:pt x="496" y="29"/>
                </a:lnTo>
                <a:lnTo>
                  <a:pt x="496" y="29"/>
                </a:lnTo>
                <a:close/>
                <a:moveTo>
                  <a:pt x="2426" y="0"/>
                </a:moveTo>
                <a:lnTo>
                  <a:pt x="2422" y="125"/>
                </a:lnTo>
                <a:lnTo>
                  <a:pt x="2422" y="128"/>
                </a:lnTo>
                <a:lnTo>
                  <a:pt x="2465" y="127"/>
                </a:lnTo>
                <a:lnTo>
                  <a:pt x="2472" y="125"/>
                </a:lnTo>
                <a:lnTo>
                  <a:pt x="2482" y="127"/>
                </a:lnTo>
                <a:lnTo>
                  <a:pt x="2488" y="130"/>
                </a:lnTo>
                <a:lnTo>
                  <a:pt x="2491" y="138"/>
                </a:lnTo>
                <a:lnTo>
                  <a:pt x="2493" y="148"/>
                </a:lnTo>
                <a:lnTo>
                  <a:pt x="2491" y="157"/>
                </a:lnTo>
                <a:lnTo>
                  <a:pt x="2488" y="163"/>
                </a:lnTo>
                <a:lnTo>
                  <a:pt x="2480" y="167"/>
                </a:lnTo>
                <a:lnTo>
                  <a:pt x="2472" y="169"/>
                </a:lnTo>
                <a:lnTo>
                  <a:pt x="2459" y="167"/>
                </a:lnTo>
                <a:lnTo>
                  <a:pt x="2438" y="167"/>
                </a:lnTo>
                <a:lnTo>
                  <a:pt x="2424" y="165"/>
                </a:lnTo>
                <a:lnTo>
                  <a:pt x="2422" y="165"/>
                </a:lnTo>
                <a:lnTo>
                  <a:pt x="2420" y="236"/>
                </a:lnTo>
                <a:lnTo>
                  <a:pt x="2422" y="370"/>
                </a:lnTo>
                <a:lnTo>
                  <a:pt x="2422" y="452"/>
                </a:lnTo>
                <a:lnTo>
                  <a:pt x="2424" y="468"/>
                </a:lnTo>
                <a:lnTo>
                  <a:pt x="2426" y="479"/>
                </a:lnTo>
                <a:lnTo>
                  <a:pt x="2428" y="485"/>
                </a:lnTo>
                <a:lnTo>
                  <a:pt x="2432" y="485"/>
                </a:lnTo>
                <a:lnTo>
                  <a:pt x="2442" y="483"/>
                </a:lnTo>
                <a:lnTo>
                  <a:pt x="2451" y="477"/>
                </a:lnTo>
                <a:lnTo>
                  <a:pt x="2463" y="458"/>
                </a:lnTo>
                <a:lnTo>
                  <a:pt x="2470" y="441"/>
                </a:lnTo>
                <a:lnTo>
                  <a:pt x="2476" y="429"/>
                </a:lnTo>
                <a:lnTo>
                  <a:pt x="2480" y="420"/>
                </a:lnTo>
                <a:lnTo>
                  <a:pt x="2488" y="414"/>
                </a:lnTo>
                <a:lnTo>
                  <a:pt x="2493" y="412"/>
                </a:lnTo>
                <a:lnTo>
                  <a:pt x="2501" y="414"/>
                </a:lnTo>
                <a:lnTo>
                  <a:pt x="2507" y="418"/>
                </a:lnTo>
                <a:lnTo>
                  <a:pt x="2511" y="424"/>
                </a:lnTo>
                <a:lnTo>
                  <a:pt x="2511" y="433"/>
                </a:lnTo>
                <a:lnTo>
                  <a:pt x="2509" y="451"/>
                </a:lnTo>
                <a:lnTo>
                  <a:pt x="2499" y="472"/>
                </a:lnTo>
                <a:lnTo>
                  <a:pt x="2486" y="491"/>
                </a:lnTo>
                <a:lnTo>
                  <a:pt x="2472" y="508"/>
                </a:lnTo>
                <a:lnTo>
                  <a:pt x="2451" y="525"/>
                </a:lnTo>
                <a:lnTo>
                  <a:pt x="2426" y="539"/>
                </a:lnTo>
                <a:lnTo>
                  <a:pt x="2399" y="546"/>
                </a:lnTo>
                <a:lnTo>
                  <a:pt x="2369" y="548"/>
                </a:lnTo>
                <a:lnTo>
                  <a:pt x="2340" y="544"/>
                </a:lnTo>
                <a:lnTo>
                  <a:pt x="2317" y="537"/>
                </a:lnTo>
                <a:lnTo>
                  <a:pt x="2294" y="525"/>
                </a:lnTo>
                <a:lnTo>
                  <a:pt x="2276" y="506"/>
                </a:lnTo>
                <a:lnTo>
                  <a:pt x="2261" y="485"/>
                </a:lnTo>
                <a:lnTo>
                  <a:pt x="2253" y="460"/>
                </a:lnTo>
                <a:lnTo>
                  <a:pt x="2249" y="447"/>
                </a:lnTo>
                <a:lnTo>
                  <a:pt x="2247" y="429"/>
                </a:lnTo>
                <a:lnTo>
                  <a:pt x="2247" y="412"/>
                </a:lnTo>
                <a:lnTo>
                  <a:pt x="2246" y="391"/>
                </a:lnTo>
                <a:lnTo>
                  <a:pt x="2246" y="364"/>
                </a:lnTo>
                <a:lnTo>
                  <a:pt x="2247" y="288"/>
                </a:lnTo>
                <a:lnTo>
                  <a:pt x="2247" y="165"/>
                </a:lnTo>
                <a:lnTo>
                  <a:pt x="2242" y="165"/>
                </a:lnTo>
                <a:lnTo>
                  <a:pt x="2234" y="165"/>
                </a:lnTo>
                <a:lnTo>
                  <a:pt x="2221" y="165"/>
                </a:lnTo>
                <a:lnTo>
                  <a:pt x="2211" y="165"/>
                </a:lnTo>
                <a:lnTo>
                  <a:pt x="2203" y="161"/>
                </a:lnTo>
                <a:lnTo>
                  <a:pt x="2199" y="153"/>
                </a:lnTo>
                <a:lnTo>
                  <a:pt x="2198" y="144"/>
                </a:lnTo>
                <a:lnTo>
                  <a:pt x="2199" y="136"/>
                </a:lnTo>
                <a:lnTo>
                  <a:pt x="2203" y="128"/>
                </a:lnTo>
                <a:lnTo>
                  <a:pt x="2211" y="125"/>
                </a:lnTo>
                <a:lnTo>
                  <a:pt x="2221" y="125"/>
                </a:lnTo>
                <a:lnTo>
                  <a:pt x="2230" y="125"/>
                </a:lnTo>
                <a:lnTo>
                  <a:pt x="2247" y="127"/>
                </a:lnTo>
                <a:lnTo>
                  <a:pt x="2247" y="86"/>
                </a:lnTo>
                <a:lnTo>
                  <a:pt x="2296" y="67"/>
                </a:lnTo>
                <a:lnTo>
                  <a:pt x="2340" y="44"/>
                </a:lnTo>
                <a:lnTo>
                  <a:pt x="2384" y="23"/>
                </a:lnTo>
                <a:lnTo>
                  <a:pt x="2426" y="0"/>
                </a:lnTo>
                <a:lnTo>
                  <a:pt x="2426" y="0"/>
                </a:lnTo>
                <a:close/>
              </a:path>
            </a:pathLst>
          </a:custGeom>
          <a:solidFill>
            <a:srgbClr val="EAE1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101" y="213919"/>
            <a:ext cx="10954459" cy="796011"/>
          </a:xfrm>
        </p:spPr>
        <p:txBody>
          <a:bodyPr lIns="0" tIns="0" rIns="0" bIns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73101" y="1244603"/>
            <a:ext cx="5080000" cy="49323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33444" y="1244603"/>
            <a:ext cx="5094116" cy="49323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200" y="212400"/>
            <a:ext cx="10954800" cy="795600"/>
          </a:xfrm>
        </p:spPr>
        <p:txBody>
          <a:bodyPr lIns="0" tIns="0" rIns="0" bIns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8812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78812" y="2200274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  <a:lvl6pPr>
              <a:defRPr sz="1800">
                <a:solidFill>
                  <a:srgbClr val="000000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6711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86711" y="2200274"/>
            <a:ext cx="5183188" cy="368458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  <a:lvl6pPr>
              <a:defRPr sz="1800">
                <a:solidFill>
                  <a:srgbClr val="000000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1714500"/>
            <a:ext cx="12192000" cy="30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10" hasCustomPrompt="1"/>
          </p:nvPr>
        </p:nvSpPr>
        <p:spPr>
          <a:xfrm>
            <a:off x="2199600" y="4233600"/>
            <a:ext cx="1677600" cy="288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 hasCustomPrompt="1"/>
          </p:nvPr>
        </p:nvSpPr>
        <p:spPr>
          <a:xfrm>
            <a:off x="4039200" y="4233600"/>
            <a:ext cx="2098800" cy="288000"/>
          </a:xfrm>
        </p:spPr>
        <p:txBody>
          <a:bodyPr anchor="ctr" anchorCtr="0">
            <a:normAutofit/>
          </a:bodyPr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marR="0" lvl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  <a:defRPr/>
            </a:pPr>
            <a:r>
              <a:rPr lang="zh-CN" altLang="en-US" dirty="0" smtClean="0"/>
              <a:t>添加副标题</a:t>
            </a:r>
            <a:endParaRPr lang="zh-CN" altLang="en-US" dirty="0" smtClean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2" hasCustomPrompt="1"/>
          </p:nvPr>
        </p:nvSpPr>
        <p:spPr>
          <a:xfrm>
            <a:off x="6303600" y="4233600"/>
            <a:ext cx="1512000" cy="288000"/>
          </a:xfrm>
        </p:spPr>
        <p:txBody>
          <a:bodyPr anchor="ctr" anchorCtr="0">
            <a:normAutofit/>
          </a:bodyPr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marR="0" lvl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  <a:defRPr/>
            </a:pPr>
            <a:r>
              <a:rPr lang="zh-CN" altLang="en-US" dirty="0" smtClean="0"/>
              <a:t>添加副标题</a:t>
            </a:r>
            <a:endParaRPr lang="zh-CN" altLang="en-US" dirty="0" smtClean="0"/>
          </a:p>
        </p:txBody>
      </p:sp>
      <p:sp>
        <p:nvSpPr>
          <p:cNvPr id="20" name="内容占位符 19"/>
          <p:cNvSpPr>
            <a:spLocks noGrp="1"/>
          </p:cNvSpPr>
          <p:nvPr>
            <p:ph sz="quarter" idx="13" hasCustomPrompt="1"/>
          </p:nvPr>
        </p:nvSpPr>
        <p:spPr>
          <a:xfrm>
            <a:off x="7977600" y="4233600"/>
            <a:ext cx="2016000" cy="288000"/>
          </a:xfrm>
        </p:spPr>
        <p:txBody>
          <a:bodyPr anchor="ctr" anchorCtr="0">
            <a:normAutofit/>
          </a:bodyPr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marR="0" lvl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  <a:defRPr/>
            </a:pPr>
            <a:r>
              <a:rPr lang="zh-CN" altLang="en-US" dirty="0" smtClean="0"/>
              <a:t>添加副标题</a:t>
            </a:r>
            <a:endParaRPr lang="zh-CN" altLang="en-US" dirty="0" smtClean="0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KSO_Shape"/>
          <p:cNvSpPr/>
          <p:nvPr>
            <p:custDataLst>
              <p:tags r:id="rId3"/>
            </p:custDataLst>
          </p:nvPr>
        </p:nvSpPr>
        <p:spPr>
          <a:xfrm>
            <a:off x="6950530" y="3981450"/>
            <a:ext cx="228600" cy="212725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2" name="KSO_Shape"/>
          <p:cNvSpPr/>
          <p:nvPr>
            <p:custDataLst>
              <p:tags r:id="rId4"/>
            </p:custDataLst>
          </p:nvPr>
        </p:nvSpPr>
        <p:spPr>
          <a:xfrm>
            <a:off x="8885648" y="3981450"/>
            <a:ext cx="228600" cy="185738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3" name="KSO_Shape"/>
          <p:cNvSpPr/>
          <p:nvPr>
            <p:custDataLst>
              <p:tags r:id="rId5"/>
            </p:custDataLst>
          </p:nvPr>
        </p:nvSpPr>
        <p:spPr>
          <a:xfrm>
            <a:off x="2969024" y="3981450"/>
            <a:ext cx="193675" cy="228600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15" name="KSO_Shape"/>
          <p:cNvSpPr/>
          <p:nvPr>
            <p:custDataLst>
              <p:tags r:id="rId6"/>
            </p:custDataLst>
          </p:nvPr>
        </p:nvSpPr>
        <p:spPr>
          <a:xfrm>
            <a:off x="4977907" y="3981450"/>
            <a:ext cx="228600" cy="173038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200" y="212400"/>
            <a:ext cx="10954800" cy="795600"/>
          </a:xfrm>
        </p:spPr>
        <p:txBody>
          <a:bodyPr anchor="ctr" anchorCtr="0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3466800" y="1803600"/>
            <a:ext cx="5403600" cy="2836800"/>
          </a:xfrm>
        </p:spPr>
        <p:txBody>
          <a:bodyPr anchor="ctr" anchorCtr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3841200" y="4986000"/>
            <a:ext cx="4561200" cy="64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3574800" y="4798800"/>
            <a:ext cx="515022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452099" y="365125"/>
            <a:ext cx="1215216" cy="61401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09451" y="365125"/>
            <a:ext cx="9851173" cy="6140178"/>
          </a:xfrm>
        </p:spPr>
        <p:txBody>
          <a:bodyPr vert="eaVert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73100" y="1133475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1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itchFamily="18" charset="2"/>
        <a:buChar char=""/>
        <a:defRPr lang="zh-CN" altLang="en-US" sz="24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0" indent="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itchFamily="49" charset="-122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0.xml"/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emf"/><Relationship Id="rId2" Type="http://schemas.microsoft.com/office/2007/relationships/media" Target="file:///C:\Users\Administrator\Desktop\a2395.mp3" TargetMode="External"/><Relationship Id="rId1" Type="http://schemas.openxmlformats.org/officeDocument/2006/relationships/audio" Target="file:///C:\Users\Administrator\Desktop\a2395.mp3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400">
                <a:latin typeface="楷体" charset="0"/>
                <a:ea typeface="楷体" charset="0"/>
              </a:rPr>
              <a:t>   </a:t>
            </a:r>
            <a:endParaRPr lang="zh-CN" altLang="en-US" sz="4400">
              <a:latin typeface="楷体" charset="0"/>
              <a:ea typeface="楷体" charset="0"/>
            </a:endParaRPr>
          </a:p>
        </p:txBody>
      </p:sp>
      <p:pic>
        <p:nvPicPr>
          <p:cNvPr id="7" name="图片 6" descr="QQ图片201604272119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0" y="-39370"/>
            <a:ext cx="6610985" cy="69513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wipe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260" y="578485"/>
            <a:ext cx="11494135" cy="2095500"/>
          </a:xfrm>
        </p:spPr>
        <p:txBody>
          <a:bodyPr>
            <a:normAutofit fontScale="90000"/>
          </a:bodyPr>
          <a:p>
            <a:pPr marL="0" indent="0"/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  <a:t> </a:t>
            </a: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  <a:t>1</a:t>
            </a:r>
            <a:r>
              <a:rPr lang="zh-CN" altLang="en-US" sz="5400">
                <a:solidFill>
                  <a:schemeClr val="tx1"/>
                </a:solidFill>
                <a:latin typeface="宋体" charset="0"/>
                <a:ea typeface="宋体" charset="0"/>
              </a:rPr>
              <a:t>、本文是用什么顺序写的</a:t>
            </a:r>
            <a: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  <a:t>?</a:t>
            </a:r>
            <a:b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endParaRPr lang="zh-CN" altLang="en-US" sz="4400">
              <a:solidFill>
                <a:schemeClr val="tx1"/>
              </a:solidFill>
              <a:latin typeface="宋体" charset="0"/>
              <a:ea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395" y="4161790"/>
            <a:ext cx="11355705" cy="962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400" b="1">
                <a:latin typeface="宋体" charset="0"/>
                <a:ea typeface="宋体" charset="0"/>
                <a:cs typeface="+mj-cs"/>
                <a:sym typeface="+mn-ea"/>
              </a:rPr>
              <a:t>2</a:t>
            </a:r>
            <a:r>
              <a:rPr lang="zh-CN" altLang="en-US" sz="4400" b="1">
                <a:latin typeface="宋体" charset="0"/>
                <a:ea typeface="宋体" charset="0"/>
                <a:cs typeface="+mj-cs"/>
                <a:sym typeface="+mn-ea"/>
              </a:rPr>
              <a:t>、写了哪些景物？分别有什么特点？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7135" y="1525270"/>
            <a:ext cx="481139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>
              <a:lnSpc>
                <a:spcPct val="130000"/>
              </a:lnSpc>
              <a:buFont typeface="Arial" charset="0"/>
              <a:buChar char="•"/>
            </a:pPr>
            <a:r>
              <a:rPr lang="zh-CN" altLang="en-US" sz="4000" dirty="0" smtClean="0">
                <a:latin typeface="Arial" pitchFamily="34" charset="0"/>
                <a:ea typeface="微软雅黑" pitchFamily="34" charset="-122"/>
              </a:rPr>
              <a:t>游览顺序</a:t>
            </a:r>
            <a:endParaRPr lang="zh-CN" altLang="en-US" sz="40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25" y="2999105"/>
            <a:ext cx="1122807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685800">
              <a:lnSpc>
                <a:spcPct val="130000"/>
              </a:lnSpc>
            </a:pPr>
            <a:r>
              <a:rPr lang="en-US" altLang="zh-CN" sz="2800" dirty="0" smtClean="0">
                <a:latin typeface="Arial" pitchFamily="34" charset="0"/>
                <a:ea typeface="微软雅黑" pitchFamily="34" charset="-122"/>
              </a:rPr>
              <a:t>    </a:t>
            </a:r>
            <a:r>
              <a:rPr lang="en-US" altLang="zh-CN" sz="3200" dirty="0" smtClean="0">
                <a:latin typeface="Arial" pitchFamily="34" charset="0"/>
                <a:ea typeface="微软雅黑" pitchFamily="34" charset="-122"/>
              </a:rPr>
              <a:t>      </a:t>
            </a:r>
            <a:r>
              <a:rPr lang="zh-CN" altLang="en-US" sz="3200" dirty="0" smtClean="0">
                <a:latin typeface="Arial" pitchFamily="34" charset="0"/>
                <a:ea typeface="微软雅黑" pitchFamily="34" charset="-122"/>
              </a:rPr>
              <a:t>发现小潭       潭中景物         </a:t>
            </a:r>
            <a:r>
              <a:rPr lang="zh-CN" altLang="en-US" sz="3200" dirty="0" smtClean="0">
                <a:latin typeface="Arial" pitchFamily="34" charset="0"/>
                <a:ea typeface="微软雅黑" pitchFamily="34" charset="-122"/>
                <a:sym typeface="+mn-ea"/>
              </a:rPr>
              <a:t>小潭源流       潭中气氛</a:t>
            </a:r>
            <a:endParaRPr lang="zh-CN" altLang="en-US" sz="3200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Arial" pitchFamily="34" charset="0"/>
                <a:ea typeface="微软雅黑" pitchFamily="34" charset="-122"/>
              </a:rPr>
              <a:t>                                                          </a:t>
            </a:r>
            <a:endParaRPr lang="zh-CN" altLang="en-US" sz="2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88640" y="3292475"/>
            <a:ext cx="596265" cy="2908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5631815" y="3327400"/>
            <a:ext cx="612775" cy="3067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77485" y="2630170"/>
            <a:ext cx="144907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latin typeface="Arial" pitchFamily="34" charset="0"/>
                <a:ea typeface="微软雅黑" pitchFamily="34" charset="-122"/>
                <a:sym typeface="+mn-ea"/>
              </a:rPr>
              <a:t>（望）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0495" y="2526030"/>
            <a:ext cx="121920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latin typeface="Arial" pitchFamily="34" charset="0"/>
                <a:ea typeface="微软雅黑" pitchFamily="34" charset="-122"/>
                <a:sym typeface="+mn-ea"/>
              </a:rPr>
              <a:t>（感）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8173085" y="3265805"/>
            <a:ext cx="580390" cy="2908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77160" y="2618105"/>
            <a:ext cx="132588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latin typeface="Arial" pitchFamily="34" charset="0"/>
                <a:ea typeface="微软雅黑" pitchFamily="34" charset="-122"/>
                <a:sym typeface="+mn-ea"/>
              </a:rPr>
              <a:t>（观）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7030" y="2633345"/>
            <a:ext cx="118808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latin typeface="Arial" pitchFamily="34" charset="0"/>
                <a:ea typeface="微软雅黑" pitchFamily="34" charset="-122"/>
                <a:sym typeface="+mn-ea"/>
              </a:rPr>
              <a:t>（寻）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2" grpId="0"/>
      <p:bldP spid="9" grpId="0"/>
      <p:bldP spid="10" grpId="0"/>
      <p:bldP spid="3" grpId="0"/>
      <p:bldP spid="6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从小丘西行百二十步，隔篁   ，闻水声，如鸣佩环，心乐之。伐竹取道，下见小潭，  尤清冽。全   以为底，近岸，卷石底以出，为坻，为屿，为嵁，为岩。青  翠   ，蒙络摇缀，参差披拂。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潭中   可百许头，皆若空游无所依。日光下澈，影布石上，佁然不动；俶尔远逝，往来翕忽。似与游者相乐。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潭西南而望，斗折蛇行，明灭可见。其岸势犬牙差互，不可知其源。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坐潭上，四面竹树环合，寂寥无人，凄神寒骨，悄怆幽邃。以其境过清，不可久居，乃记之而去。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8050" y="-93345"/>
            <a:ext cx="71628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  <a:hlinkClick r:id="" action="ppaction://hlinkshowjump?jump=nextslide"/>
              </a:rPr>
              <a:t>竹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7765" y="478155"/>
            <a:ext cx="80708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  <a:hlinkClick r:id="rId1" action="ppaction://hlinksldjump"/>
              </a:rPr>
              <a:t>水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97645" y="491490"/>
            <a:ext cx="47752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  <a:hlinkClick r:id="rId2" action="ppaction://hlinksldjump"/>
              </a:rPr>
              <a:t>石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45445" y="1101725"/>
            <a:ext cx="68580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  <a:hlinkClick r:id="rId3" action="ppaction://hlinksldjump"/>
              </a:rPr>
              <a:t>树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335" y="1665605"/>
            <a:ext cx="80835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  <a:hlinkClick r:id="rId3" action="ppaction://hlinksldjump"/>
              </a:rPr>
              <a:t>蔓</a:t>
            </a:r>
            <a:endParaRPr lang="zh-CN" altLang="en-US" sz="36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9525" y="2428875"/>
            <a:ext cx="55308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  <a:hlinkClick r:id="rId4" action="ppaction://hlinksldjump"/>
              </a:rPr>
              <a:t>鱼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/>
              <a:t>从小丘西行百二十步，</a:t>
            </a:r>
            <a:r>
              <a:rPr lang="zh-CN" altLang="en-US" sz="3600" u="sng">
                <a:solidFill>
                  <a:srgbClr val="92D050"/>
                </a:solidFill>
              </a:rPr>
              <a:t>隔篁竹</a:t>
            </a:r>
            <a:r>
              <a:rPr lang="zh-CN" altLang="en-US" sz="3600">
                <a:solidFill>
                  <a:srgbClr val="92D050"/>
                </a:solidFill>
              </a:rPr>
              <a:t>，</a:t>
            </a:r>
            <a:r>
              <a:rPr lang="zh-CN" altLang="en-US" sz="3600"/>
              <a:t>闻水声，如鸣佩环，心乐之。</a:t>
            </a:r>
            <a:r>
              <a:rPr lang="zh-CN" altLang="en-US" sz="3600" u="sng">
                <a:solidFill>
                  <a:srgbClr val="92D050"/>
                </a:solidFill>
              </a:rPr>
              <a:t>伐竹取道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下见小潭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zh-CN" altLang="en-US" sz="3600"/>
              <a:t>水尤清冽。全石以为底，近岸，卷石底以出，为坻，为屿，为嵁，为岩。青树翠蔓，蒙络摇缀，参差披拂。</a:t>
            </a:r>
            <a:endParaRPr lang="zh-CN" altLang="en-US" sz="3600"/>
          </a:p>
          <a:p>
            <a:r>
              <a:rPr lang="zh-CN" altLang="en-US" sz="3600"/>
              <a:t>潭中鱼可百许头，皆若空游无所依。日光下澈，影布石上，佁然不动；俶尔远逝，往来翕忽。似与游者相乐。</a:t>
            </a:r>
            <a:endParaRPr lang="zh-CN" altLang="en-US" sz="3600"/>
          </a:p>
          <a:p>
            <a:r>
              <a:rPr lang="zh-CN" altLang="en-US" sz="3600"/>
              <a:t>潭西南而望，斗折蛇行，明灭可见。其岸势犬牙差互，不可知其源。</a:t>
            </a:r>
            <a:endParaRPr lang="zh-CN" altLang="en-US" sz="3600"/>
          </a:p>
          <a:p>
            <a:r>
              <a:rPr lang="zh-CN" altLang="en-US" sz="3600"/>
              <a:t>坐潭上，</a:t>
            </a:r>
            <a:r>
              <a:rPr lang="zh-CN" altLang="en-US" sz="3600" u="sng">
                <a:solidFill>
                  <a:srgbClr val="92D050"/>
                </a:solidFill>
              </a:rPr>
              <a:t>四面竹树环合，</a:t>
            </a:r>
            <a:r>
              <a:rPr lang="zh-CN" altLang="en-US" sz="3600"/>
              <a:t>寂寥无人，凄神寒骨，悄怆幽邃。以其境过清，不可久居，乃记之而去。</a:t>
            </a:r>
            <a:endParaRPr lang="zh-CN" altLang="en-US" sz="360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7200">
                <a:solidFill>
                  <a:srgbClr val="92D050"/>
                </a:solidFill>
                <a:latin typeface="华文行楷" charset="0"/>
                <a:ea typeface="华文行楷" charset="0"/>
              </a:rPr>
              <a:t>竹</a:t>
            </a:r>
            <a:endParaRPr lang="zh-CN" altLang="en-US" sz="7200">
              <a:solidFill>
                <a:srgbClr val="92D05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sz="3600" u="sng">
                <a:solidFill>
                  <a:srgbClr val="92D050"/>
                </a:solidFill>
                <a:sym typeface="+mn-ea"/>
              </a:rPr>
              <a:t>隔</a:t>
            </a:r>
            <a:r>
              <a:rPr sz="3600" u="sng">
                <a:solidFill>
                  <a:srgbClr val="FF0000"/>
                </a:solidFill>
                <a:sym typeface="+mn-ea"/>
              </a:rPr>
              <a:t>篁竹</a:t>
            </a:r>
            <a:endParaRPr sz="3600" u="sng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      </a:t>
            </a:r>
            <a:r>
              <a:rPr sz="280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  </a:t>
            </a:r>
            <a:endParaRPr sz="2800" b="1">
              <a:solidFill>
                <a:srgbClr val="FF0000"/>
              </a:solidFill>
              <a:latin typeface="宋体" charset="0"/>
              <a:ea typeface="宋体" charset="0"/>
              <a:sym typeface="+mn-ea"/>
            </a:endParaRPr>
          </a:p>
          <a:p>
            <a:pPr marL="0" indent="0">
              <a:buNone/>
            </a:pPr>
            <a:r>
              <a:rPr lang="zh-CN" altLang="en-US" sz="3600"/>
              <a:t>   </a:t>
            </a:r>
            <a:endParaRPr lang="zh-CN" altLang="en-US" sz="3600"/>
          </a:p>
          <a:p>
            <a:r>
              <a:rPr sz="3600" u="sng">
                <a:solidFill>
                  <a:srgbClr val="92D050"/>
                </a:solidFill>
                <a:sym typeface="+mn-ea"/>
              </a:rPr>
              <a:t>伐竹</a:t>
            </a:r>
            <a:r>
              <a:rPr sz="3600" u="sng">
                <a:solidFill>
                  <a:srgbClr val="FF0000"/>
                </a:solidFill>
                <a:sym typeface="+mn-ea"/>
              </a:rPr>
              <a:t>取</a:t>
            </a:r>
            <a:r>
              <a:rPr sz="3600" u="sng">
                <a:solidFill>
                  <a:srgbClr val="92D050"/>
                </a:solidFill>
                <a:sym typeface="+mn-ea"/>
              </a:rPr>
              <a:t>道</a:t>
            </a:r>
            <a:endParaRPr sz="3600" u="sng">
              <a:solidFill>
                <a:srgbClr val="92D050"/>
              </a:solidFill>
              <a:sym typeface="+mn-ea"/>
            </a:endParaRPr>
          </a:p>
          <a:p>
            <a:pPr marL="0" indent="0">
              <a:buNone/>
            </a:pPr>
            <a:r>
              <a:rPr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        </a:t>
            </a:r>
            <a:r>
              <a:rPr b="1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 </a:t>
            </a:r>
            <a:endParaRPr sz="2800" b="1">
              <a:solidFill>
                <a:srgbClr val="FF0000"/>
              </a:solidFill>
              <a:latin typeface="宋体" charset="0"/>
              <a:ea typeface="宋体" charset="0"/>
              <a:sym typeface="+mn-ea"/>
            </a:endParaRPr>
          </a:p>
          <a:p>
            <a:pPr marL="0" indent="0">
              <a:buNone/>
            </a:pPr>
            <a:r>
              <a:rPr lang="zh-CN" altLang="en-US" sz="3600"/>
              <a:t>    </a:t>
            </a:r>
            <a:endParaRPr lang="zh-CN" altLang="en-US" sz="3600"/>
          </a:p>
          <a:p>
            <a:r>
              <a:rPr sz="3600" u="sng">
                <a:solidFill>
                  <a:srgbClr val="92D050"/>
                </a:solidFill>
                <a:sym typeface="+mn-ea"/>
              </a:rPr>
              <a:t>四面竹树环合 </a:t>
            </a:r>
            <a:endParaRPr sz="3600" u="sng">
              <a:solidFill>
                <a:srgbClr val="92D050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889760" y="1577975"/>
            <a:ext cx="91313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竹林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1560" y="2141855"/>
            <a:ext cx="233172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2"/>
                </a:solidFill>
                <a:sym typeface="+mn-ea"/>
              </a:rPr>
              <a:t>隔着竹林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5960" y="3452495"/>
            <a:ext cx="216852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这里指开辟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2520" y="3985895"/>
            <a:ext cx="505968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2"/>
                </a:solidFill>
                <a:sym typeface="+mn-ea"/>
              </a:rPr>
              <a:t>砍伐竹子，开辟道路。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5515" y="5509260"/>
            <a:ext cx="594296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2"/>
                </a:solidFill>
                <a:sym typeface="+mn-ea"/>
              </a:rPr>
              <a:t>四下里竹林和树木包围着。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83090" y="-241300"/>
            <a:ext cx="2675255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8000" dirty="0" smtClean="0">
                <a:latin typeface="华文新魏" charset="0"/>
                <a:ea typeface="华文新魏" charset="0"/>
              </a:rPr>
              <a:t>----</a:t>
            </a:r>
            <a:r>
              <a:rPr lang="zh-CN" altLang="en-US" sz="8000" dirty="0" smtClean="0">
                <a:latin typeface="华文新魏" charset="0"/>
                <a:ea typeface="华文新魏" charset="0"/>
              </a:rPr>
              <a:t>密</a:t>
            </a:r>
            <a:endParaRPr lang="zh-CN" altLang="en-US" sz="8000" dirty="0" smtClean="0"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/>
              <a:t>从小丘西行百二十步，隔篁竹，</a:t>
            </a:r>
            <a:r>
              <a:rPr lang="zh-CN" altLang="en-US" sz="3600" u="sng">
                <a:solidFill>
                  <a:srgbClr val="00B0F0"/>
                </a:solidFill>
              </a:rPr>
              <a:t>闻水声，如鸣佩环，</a:t>
            </a:r>
            <a:r>
              <a:rPr lang="zh-CN" altLang="en-US" sz="3600"/>
              <a:t>心乐之。伐竹取道，</a:t>
            </a:r>
            <a:r>
              <a:rPr lang="zh-CN" altLang="en-US" sz="3600" u="sng">
                <a:solidFill>
                  <a:srgbClr val="00B0F0"/>
                </a:solidFill>
              </a:rPr>
              <a:t>下见小潭，水尤清冽</a:t>
            </a:r>
            <a:r>
              <a:rPr lang="zh-CN" altLang="en-US" sz="3600"/>
              <a:t>。全石以为底，近岸，卷石底以出，为坻，为屿，为嵁，为岩。青树翠蔓，蒙络摇缀，参差披拂。</a:t>
            </a:r>
            <a:endParaRPr lang="zh-CN" altLang="en-US" sz="3600"/>
          </a:p>
          <a:p>
            <a:r>
              <a:rPr lang="zh-CN" altLang="en-US" sz="3600"/>
              <a:t>潭中鱼可百许头，皆若空游无所依。日光下澈，影布石上，佁然不动；俶尔远逝，往来翕忽。似与游者相乐。</a:t>
            </a:r>
            <a:endParaRPr lang="zh-CN" altLang="en-US" sz="3600"/>
          </a:p>
          <a:p>
            <a:r>
              <a:rPr lang="zh-CN" altLang="en-US" sz="3600"/>
              <a:t>潭西南而望，斗折蛇行，明灭可见。其岸势犬牙差互，不可知其源。</a:t>
            </a:r>
            <a:endParaRPr lang="zh-CN" altLang="en-US" sz="3600"/>
          </a:p>
          <a:p>
            <a:r>
              <a:rPr lang="zh-CN" altLang="en-US" sz="3600"/>
              <a:t>坐潭上，四面竹树环合，寂寥无人，凄神寒骨，悄怆幽邃。以其境过清，不可久居，乃记之而去。</a:t>
            </a:r>
            <a:endParaRPr lang="zh-CN" altLang="en-US" sz="360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600">
                <a:solidFill>
                  <a:srgbClr val="00B0F0"/>
                </a:solidFill>
                <a:latin typeface="华文新魏" charset="0"/>
                <a:ea typeface="华文新魏" charset="0"/>
              </a:rPr>
              <a:t>水</a:t>
            </a:r>
            <a:endParaRPr lang="zh-CN" altLang="en-US" sz="6600">
              <a:solidFill>
                <a:srgbClr val="00B0F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935355"/>
            <a:ext cx="10954385" cy="5618480"/>
          </a:xfrm>
        </p:spPr>
        <p:txBody>
          <a:bodyPr>
            <a:normAutofit/>
          </a:bodyPr>
          <a:p>
            <a:r>
              <a:rPr sz="3600" u="sng">
                <a:solidFill>
                  <a:srgbClr val="00B0F0"/>
                </a:solidFill>
                <a:sym typeface="+mn-ea"/>
              </a:rPr>
              <a:t>闻水声，</a:t>
            </a:r>
            <a:r>
              <a:rPr sz="3600" u="sng">
                <a:solidFill>
                  <a:srgbClr val="FF0000"/>
                </a:solidFill>
                <a:sym typeface="+mn-ea"/>
              </a:rPr>
              <a:t>如鸣佩环</a:t>
            </a:r>
            <a:r>
              <a:rPr sz="3600" u="sng">
                <a:solidFill>
                  <a:srgbClr val="00B0F0"/>
                </a:solidFill>
                <a:sym typeface="+mn-ea"/>
              </a:rPr>
              <a:t>，心</a:t>
            </a:r>
            <a:r>
              <a:rPr sz="3600" u="sng">
                <a:solidFill>
                  <a:srgbClr val="FF0000"/>
                </a:solidFill>
                <a:sym typeface="+mn-ea"/>
              </a:rPr>
              <a:t>乐</a:t>
            </a:r>
            <a:r>
              <a:rPr sz="3600" u="sng">
                <a:solidFill>
                  <a:srgbClr val="00B0F0"/>
                </a:solidFill>
                <a:sym typeface="+mn-ea"/>
              </a:rPr>
              <a:t>之。</a:t>
            </a:r>
            <a:endParaRPr sz="3600" u="sng">
              <a:solidFill>
                <a:srgbClr val="00B0F0"/>
              </a:solidFill>
              <a:sym typeface="+mn-ea"/>
            </a:endParaRPr>
          </a:p>
          <a:p>
            <a:pPr marL="0" indent="0">
              <a:buNone/>
            </a:pPr>
            <a:r>
              <a:rPr sz="3600">
                <a:solidFill>
                  <a:srgbClr val="FF0000"/>
                </a:solidFill>
                <a:sym typeface="+mn-ea"/>
              </a:rPr>
              <a:t>                             </a:t>
            </a:r>
            <a:r>
              <a:rPr sz="2800" b="1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 </a:t>
            </a:r>
            <a:r>
              <a:rPr sz="3600">
                <a:solidFill>
                  <a:srgbClr val="FF0000"/>
                </a:solidFill>
                <a:sym typeface="+mn-ea"/>
              </a:rPr>
              <a:t>  </a:t>
            </a:r>
            <a:r>
              <a:rPr sz="3600" u="sng">
                <a:solidFill>
                  <a:srgbClr val="00B0F0"/>
                </a:solidFill>
                <a:sym typeface="+mn-ea"/>
              </a:rPr>
              <a:t> </a:t>
            </a:r>
            <a:endParaRPr sz="3600" u="sng">
              <a:solidFill>
                <a:srgbClr val="00B0F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600"/>
              <a:t>       </a:t>
            </a:r>
            <a:endParaRPr lang="zh-CN" altLang="en-US" sz="36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endParaRPr lang="zh-CN" altLang="en-US" sz="3600"/>
          </a:p>
          <a:p>
            <a:r>
              <a:rPr sz="3600" u="sng">
                <a:solidFill>
                  <a:srgbClr val="FF0000"/>
                </a:solidFill>
                <a:sym typeface="+mn-ea"/>
              </a:rPr>
              <a:t>下</a:t>
            </a:r>
            <a:r>
              <a:rPr sz="3600" u="sng">
                <a:solidFill>
                  <a:srgbClr val="00B0F0"/>
                </a:solidFill>
                <a:sym typeface="+mn-ea"/>
              </a:rPr>
              <a:t>见小潭，水</a:t>
            </a:r>
            <a:r>
              <a:rPr sz="3600">
                <a:solidFill>
                  <a:srgbClr val="00B0F0"/>
                </a:solidFill>
                <a:sym typeface="+mn-ea"/>
              </a:rPr>
              <a:t> </a:t>
            </a:r>
            <a:r>
              <a:rPr sz="3600" u="sng">
                <a:solidFill>
                  <a:srgbClr val="FF0000"/>
                </a:solidFill>
                <a:sym typeface="+mn-ea"/>
              </a:rPr>
              <a:t>尤</a:t>
            </a:r>
            <a:r>
              <a:rPr sz="3600">
                <a:solidFill>
                  <a:srgbClr val="FF0000"/>
                </a:solidFill>
                <a:sym typeface="+mn-ea"/>
              </a:rPr>
              <a:t> </a:t>
            </a:r>
            <a:r>
              <a:rPr sz="3600" u="sng">
                <a:solidFill>
                  <a:srgbClr val="00B0F0"/>
                </a:solidFill>
                <a:sym typeface="+mn-ea"/>
              </a:rPr>
              <a:t>清 </a:t>
            </a:r>
            <a:r>
              <a:rPr sz="3600">
                <a:solidFill>
                  <a:srgbClr val="00B0F0"/>
                </a:solidFill>
                <a:sym typeface="+mn-ea"/>
              </a:rPr>
              <a:t> </a:t>
            </a:r>
            <a:r>
              <a:rPr sz="3600" u="sng">
                <a:solidFill>
                  <a:srgbClr val="FF0000"/>
                </a:solidFill>
                <a:sym typeface="+mn-ea"/>
              </a:rPr>
              <a:t>冽</a:t>
            </a:r>
            <a:r>
              <a:rPr sz="3600">
                <a:sym typeface="+mn-ea"/>
              </a:rPr>
              <a:t>。</a:t>
            </a:r>
            <a:endParaRPr sz="3600">
              <a:sym typeface="+mn-ea"/>
            </a:endParaRPr>
          </a:p>
          <a:p>
            <a:pPr marL="0" indent="0">
              <a:buNone/>
            </a:pPr>
            <a:r>
              <a:rPr sz="2800" b="1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            </a:t>
            </a:r>
            <a:endParaRPr sz="3600">
              <a:sym typeface="+mn-ea"/>
            </a:endParaRPr>
          </a:p>
          <a:p>
            <a:pPr marL="0" indent="0">
              <a:buNone/>
            </a:pPr>
            <a:r>
              <a:rPr lang="zh-CN" altLang="en-US" sz="3600"/>
              <a:t>     </a:t>
            </a:r>
            <a:r>
              <a:rPr lang="zh-CN" altLang="en-US" sz="3600" b="1"/>
              <a:t>  </a:t>
            </a:r>
            <a:endParaRPr lang="zh-CN" altLang="en-US" sz="3600" b="1">
              <a:latin typeface="宋体" charset="0"/>
              <a:ea typeface="宋体" charset="0"/>
            </a:endParaRPr>
          </a:p>
          <a:p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4087495" y="1349375"/>
            <a:ext cx="351409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以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......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为乐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" y="2522855"/>
            <a:ext cx="11249025" cy="1517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  </a:t>
            </a:r>
            <a:r>
              <a:rPr lang="zh-CN" altLang="en-US" sz="3600" b="1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听到流水的声音，好像人身上佩带的玉佩、玉环相互碰击发出的清越声音，心里十分高兴。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635" y="4610100"/>
            <a:ext cx="108013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向下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85160" y="4625975"/>
            <a:ext cx="230505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格外，特别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0835" y="4594860"/>
            <a:ext cx="50927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凉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6645" y="5524500"/>
            <a:ext cx="821690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向下看见一个小潭，水格外清澈凉爽。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39860" y="-29845"/>
            <a:ext cx="3397250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8000" dirty="0" smtClean="0">
                <a:latin typeface="华文新魏" charset="0"/>
                <a:ea typeface="华文新魏" charset="0"/>
              </a:rPr>
              <a:t>----</a:t>
            </a:r>
            <a:r>
              <a:rPr lang="zh-CN" altLang="en-US" sz="8000" dirty="0" smtClean="0">
                <a:latin typeface="华文新魏" charset="0"/>
                <a:ea typeface="华文新魏" charset="0"/>
              </a:rPr>
              <a:t>清</a:t>
            </a:r>
            <a:endParaRPr lang="zh-CN" altLang="en-US" sz="8000" dirty="0" smtClean="0"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/>
              <a:t>从小丘西行百二十步，隔篁竹，闻水声，如鸣佩环，心乐之。伐竹取道，下见小潭，水尤清冽。</a:t>
            </a:r>
            <a:r>
              <a:rPr lang="zh-CN" altLang="en-US" sz="3600" u="sng">
                <a:solidFill>
                  <a:srgbClr val="7030A0"/>
                </a:solidFill>
              </a:rPr>
              <a:t>全石以为底，近岸，卷石底以出，为坻，为屿，为嵁，为岩。</a:t>
            </a:r>
            <a:r>
              <a:rPr lang="zh-CN" altLang="en-US" sz="3600"/>
              <a:t>青树翠蔓，蒙络摇缀，参差披拂。</a:t>
            </a:r>
            <a:endParaRPr lang="zh-CN" altLang="en-US" sz="3600"/>
          </a:p>
          <a:p>
            <a:r>
              <a:rPr lang="zh-CN" altLang="en-US" sz="3600"/>
              <a:t>潭中鱼可百许头，皆若空游无所依。日光下澈，影布石上，佁然不动；俶尔远逝，往来翕忽。似与游者相乐。</a:t>
            </a:r>
            <a:endParaRPr lang="zh-CN" altLang="en-US" sz="3600"/>
          </a:p>
          <a:p>
            <a:r>
              <a:rPr lang="zh-CN" altLang="en-US" sz="3600"/>
              <a:t>潭西南而望，斗折蛇行，明灭可见。其岸势犬牙差互，不可知其源。</a:t>
            </a:r>
            <a:endParaRPr lang="zh-CN" altLang="en-US" sz="3600"/>
          </a:p>
          <a:p>
            <a:r>
              <a:rPr lang="zh-CN" altLang="en-US" sz="3600"/>
              <a:t>坐潭上，四面竹树环合，寂寥无人，凄神寒骨，悄怆幽邃。以其境过清，不可久居，乃记之而去。</a:t>
            </a:r>
            <a:endParaRPr lang="zh-CN" altLang="en-US" sz="360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600">
                <a:solidFill>
                  <a:srgbClr val="7030A0"/>
                </a:solidFill>
                <a:latin typeface="华文新魏" charset="0"/>
                <a:ea typeface="华文新魏" charset="0"/>
              </a:rPr>
              <a:t>石</a:t>
            </a:r>
            <a:endParaRPr lang="zh-CN" altLang="en-US" sz="6600">
              <a:solidFill>
                <a:srgbClr val="7030A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295" y="1255395"/>
            <a:ext cx="11243310" cy="5389245"/>
          </a:xfrm>
        </p:spPr>
        <p:txBody>
          <a:bodyPr>
            <a:normAutofit/>
          </a:bodyPr>
          <a:p>
            <a:r>
              <a:rPr sz="3600" u="sng">
                <a:solidFill>
                  <a:srgbClr val="FF0000"/>
                </a:solidFill>
                <a:sym typeface="+mn-ea"/>
              </a:rPr>
              <a:t>全</a:t>
            </a:r>
            <a:r>
              <a:rPr sz="3600" u="sng">
                <a:solidFill>
                  <a:srgbClr val="7030A0"/>
                </a:solidFill>
                <a:sym typeface="+mn-ea"/>
              </a:rPr>
              <a:t>石</a:t>
            </a:r>
            <a:r>
              <a:rPr sz="3600">
                <a:solidFill>
                  <a:srgbClr val="7030A0"/>
                </a:solidFill>
                <a:sym typeface="+mn-ea"/>
              </a:rPr>
              <a:t> </a:t>
            </a:r>
            <a:r>
              <a:rPr sz="3600" u="sng">
                <a:solidFill>
                  <a:srgbClr val="FF0000"/>
                </a:solidFill>
                <a:sym typeface="+mn-ea"/>
              </a:rPr>
              <a:t>以</a:t>
            </a:r>
            <a:r>
              <a:rPr sz="3600">
                <a:solidFill>
                  <a:srgbClr val="FF0000"/>
                </a:solidFill>
                <a:sym typeface="+mn-ea"/>
              </a:rPr>
              <a:t> </a:t>
            </a:r>
            <a:r>
              <a:rPr sz="3600" u="sng">
                <a:solidFill>
                  <a:srgbClr val="FF0000"/>
                </a:solidFill>
                <a:sym typeface="+mn-ea"/>
              </a:rPr>
              <a:t>为</a:t>
            </a:r>
            <a:r>
              <a:rPr sz="3600">
                <a:solidFill>
                  <a:srgbClr val="FF0000"/>
                </a:solidFill>
                <a:sym typeface="+mn-ea"/>
              </a:rPr>
              <a:t> </a:t>
            </a:r>
            <a:r>
              <a:rPr sz="3600" u="sng">
                <a:solidFill>
                  <a:srgbClr val="7030A0"/>
                </a:solidFill>
                <a:sym typeface="+mn-ea"/>
              </a:rPr>
              <a:t>底，</a:t>
            </a:r>
            <a:r>
              <a:rPr sz="3600">
                <a:solidFill>
                  <a:srgbClr val="7030A0"/>
                </a:solidFill>
                <a:sym typeface="+mn-ea"/>
              </a:rPr>
              <a:t>近岸，</a:t>
            </a:r>
            <a:endParaRPr sz="3600">
              <a:solidFill>
                <a:srgbClr val="7030A0"/>
              </a:solidFill>
              <a:sym typeface="+mn-ea"/>
            </a:endParaRPr>
          </a:p>
          <a:p>
            <a:endParaRPr sz="3600">
              <a:solidFill>
                <a:srgbClr val="FF0000"/>
              </a:solidFill>
              <a:sym typeface="+mn-ea"/>
            </a:endParaRPr>
          </a:p>
          <a:p>
            <a:r>
              <a:rPr sz="3600" u="sng">
                <a:solidFill>
                  <a:srgbClr val="FF0000"/>
                </a:solidFill>
                <a:sym typeface="+mn-ea"/>
              </a:rPr>
              <a:t>卷</a:t>
            </a:r>
            <a:r>
              <a:rPr sz="3600" u="sng">
                <a:solidFill>
                  <a:srgbClr val="7030A0"/>
                </a:solidFill>
                <a:sym typeface="+mn-ea"/>
              </a:rPr>
              <a:t>石底以出，为</a:t>
            </a:r>
            <a:r>
              <a:rPr sz="3600" u="sng">
                <a:solidFill>
                  <a:srgbClr val="FF0000"/>
                </a:solidFill>
                <a:sym typeface="+mn-ea"/>
              </a:rPr>
              <a:t>坻</a:t>
            </a:r>
            <a:r>
              <a:rPr sz="3600" u="sng">
                <a:solidFill>
                  <a:srgbClr val="7030A0"/>
                </a:solidFill>
                <a:sym typeface="+mn-ea"/>
              </a:rPr>
              <a:t>，为</a:t>
            </a:r>
            <a:r>
              <a:rPr sz="3600" u="sng">
                <a:solidFill>
                  <a:srgbClr val="FF0000"/>
                </a:solidFill>
                <a:sym typeface="+mn-ea"/>
              </a:rPr>
              <a:t>屿</a:t>
            </a:r>
            <a:r>
              <a:rPr sz="3600" u="sng">
                <a:solidFill>
                  <a:srgbClr val="7030A0"/>
                </a:solidFill>
                <a:sym typeface="+mn-ea"/>
              </a:rPr>
              <a:t>，为</a:t>
            </a:r>
            <a:r>
              <a:rPr sz="3600" u="sng">
                <a:solidFill>
                  <a:srgbClr val="FF0000"/>
                </a:solidFill>
                <a:sym typeface="+mn-ea"/>
              </a:rPr>
              <a:t>嵁</a:t>
            </a:r>
            <a:r>
              <a:rPr sz="3600" u="sng">
                <a:solidFill>
                  <a:srgbClr val="7030A0"/>
                </a:solidFill>
                <a:sym typeface="+mn-ea"/>
              </a:rPr>
              <a:t>，为岩。</a:t>
            </a:r>
            <a:endParaRPr lang="zh-CN" altLang="en-US" sz="3600" dirty="0" smtClean="0">
              <a:latin typeface="Arial" pitchFamily="34" charset="0"/>
              <a:ea typeface="微软雅黑" pitchFamily="34" charset="-122"/>
            </a:endParaRPr>
          </a:p>
          <a:p>
            <a:endParaRPr sz="3600">
              <a:solidFill>
                <a:srgbClr val="7030A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600"/>
              <a:t>        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 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504190" y="4397375"/>
            <a:ext cx="11674475" cy="2230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bg2"/>
                </a:solidFill>
                <a:sym typeface="+mn-ea"/>
              </a:rPr>
              <a:t>      </a:t>
            </a:r>
            <a:r>
              <a:rPr lang="zh-CN" altLang="en-US" sz="3600" dirty="0" smtClean="0">
                <a:solidFill>
                  <a:schemeClr val="bg2"/>
                </a:solidFill>
                <a:sym typeface="+mn-ea"/>
              </a:rPr>
              <a:t>小潭以整块石头为底，靠近岸边的地方，石底有些部分翻卷出来，露出水面，成为水中的高地，像是水中的小岛，也有高低不平的石头和小岩石（露了出来）。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4695" y="1981200"/>
            <a:ext cx="378142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  </a:t>
            </a:r>
            <a:r>
              <a:rPr lang="zh-CN" altLang="en-US" sz="1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       、          </a:t>
            </a:r>
            <a:endParaRPr lang="zh-CN" altLang="en-US" sz="1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9430" y="3547745"/>
            <a:ext cx="102044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弯曲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4535" y="3414395"/>
            <a:ext cx="169799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水中高地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061585" y="3467735"/>
            <a:ext cx="101854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sz="240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sym typeface="+mn-ea"/>
              </a:rPr>
              <a:t>小岛</a:t>
            </a:r>
            <a:endParaRPr lang="zh-CN" altLang="en-US" sz="2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537960" y="3482975"/>
            <a:ext cx="185737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不平的岩石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4325" y="1928495"/>
            <a:ext cx="575437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7030A0"/>
                </a:solidFill>
                <a:latin typeface="Arial" pitchFamily="34" charset="0"/>
                <a:ea typeface="微软雅黑" pitchFamily="34" charset="-122"/>
                <a:sym typeface="+mn-ea"/>
              </a:rPr>
              <a:t> 倒装：    以全石为底 。</a:t>
            </a:r>
            <a:endParaRPr lang="zh-CN" altLang="en-US" sz="2400" b="1" dirty="0" smtClean="0">
              <a:solidFill>
                <a:srgbClr val="7030A0"/>
              </a:solidFill>
              <a:latin typeface="Arial" pitchFamily="34" charset="0"/>
              <a:ea typeface="微软雅黑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720" y="1943735"/>
            <a:ext cx="111252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sym typeface="+mn-ea"/>
              </a:rPr>
              <a:t>完整的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4805" y="1911985"/>
            <a:ext cx="68643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sym typeface="+mn-ea"/>
              </a:rPr>
              <a:t>把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06650" y="1897380"/>
            <a:ext cx="80899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sym typeface="+mn-ea"/>
              </a:rPr>
              <a:t>当作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24620" y="-257175"/>
            <a:ext cx="3384550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8000" dirty="0" smtClean="0">
                <a:latin typeface="华文新魏" charset="0"/>
                <a:ea typeface="华文新魏" charset="0"/>
              </a:rPr>
              <a:t>----</a:t>
            </a:r>
            <a:r>
              <a:rPr lang="zh-CN" altLang="en-US" sz="8000" dirty="0" smtClean="0">
                <a:latin typeface="华文新魏" charset="0"/>
                <a:ea typeface="华文新魏" charset="0"/>
              </a:rPr>
              <a:t>奇</a:t>
            </a:r>
            <a:endParaRPr lang="zh-CN" altLang="en-US" sz="8000" dirty="0" smtClean="0"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1" grpId="0"/>
      <p:bldP spid="6" grpId="0"/>
      <p:bldP spid="7" grpId="0"/>
      <p:bldP spid="9" grpId="0"/>
      <p:bldP spid="1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/>
              <a:t>从小丘西行百二十步，隔篁竹，闻水声，如鸣佩环，心乐之。伐竹取道，下见小潭，水尤清冽。全石以为底，近岸，卷石底以出，为坻，为屿，为嵁，为岩。</a:t>
            </a:r>
            <a:r>
              <a:rPr lang="zh-CN" altLang="en-US" sz="3600" u="sng">
                <a:solidFill>
                  <a:srgbClr val="00B050"/>
                </a:solidFill>
              </a:rPr>
              <a:t>青树翠蔓，蒙络摇缀，参差披拂。</a:t>
            </a:r>
            <a:endParaRPr lang="zh-CN" altLang="en-US" sz="3600" u="sng">
              <a:solidFill>
                <a:srgbClr val="00B050"/>
              </a:solidFill>
            </a:endParaRPr>
          </a:p>
          <a:p>
            <a:r>
              <a:rPr lang="zh-CN" altLang="en-US" sz="3600"/>
              <a:t>潭中鱼可百许头，皆若空游无所依。日光下澈，影布石上，佁然不动；俶尔远逝，往来翕忽。似与游者相乐。</a:t>
            </a:r>
            <a:endParaRPr lang="zh-CN" altLang="en-US" sz="3600"/>
          </a:p>
          <a:p>
            <a:r>
              <a:rPr lang="zh-CN" altLang="en-US" sz="3600"/>
              <a:t>潭西南而望，斗折蛇行，明灭可见。其岸势犬牙差互，不可知其源。</a:t>
            </a:r>
            <a:endParaRPr lang="zh-CN" altLang="en-US" sz="3600"/>
          </a:p>
          <a:p>
            <a:r>
              <a:rPr lang="zh-CN" altLang="en-US" sz="3600"/>
              <a:t>坐潭上，四面竹树环合，寂寥无人，凄神寒骨，悄怆幽邃。以其境过清，不可久居，乃记之而去。</a:t>
            </a:r>
            <a:endParaRPr lang="zh-CN" altLang="en-US" sz="360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100" y="213995"/>
            <a:ext cx="5340350" cy="796290"/>
          </a:xfrm>
        </p:spPr>
        <p:txBody>
          <a:bodyPr>
            <a:noAutofit/>
          </a:bodyPr>
          <a:p>
            <a:r>
              <a:rPr lang="zh-CN" altLang="zh-CN" sz="6600">
                <a:solidFill>
                  <a:srgbClr val="00B050"/>
                </a:solidFill>
                <a:latin typeface="华文新魏" charset="0"/>
                <a:ea typeface="华文新魏" charset="0"/>
              </a:rPr>
              <a:t>树</a:t>
            </a:r>
            <a:endParaRPr lang="zh-CN" altLang="zh-CN" sz="6600">
              <a:solidFill>
                <a:srgbClr val="00B05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4000" u="sng">
                <a:solidFill>
                  <a:srgbClr val="00B050"/>
                </a:solidFill>
                <a:sym typeface="+mn-ea"/>
              </a:rPr>
              <a:t>青树翠蔓，</a:t>
            </a:r>
            <a:r>
              <a:rPr sz="4000" u="sng">
                <a:solidFill>
                  <a:srgbClr val="FF0000"/>
                </a:solidFill>
                <a:sym typeface="+mn-ea"/>
              </a:rPr>
              <a:t>蒙</a:t>
            </a:r>
            <a:r>
              <a:rPr sz="4000">
                <a:solidFill>
                  <a:srgbClr val="00B050"/>
                </a:solidFill>
                <a:sym typeface="+mn-ea"/>
              </a:rPr>
              <a:t>  </a:t>
            </a:r>
            <a:r>
              <a:rPr sz="4000" u="sng">
                <a:solidFill>
                  <a:srgbClr val="FF0000"/>
                </a:solidFill>
                <a:sym typeface="+mn-ea"/>
              </a:rPr>
              <a:t>络</a:t>
            </a:r>
            <a:r>
              <a:rPr sz="4000">
                <a:solidFill>
                  <a:srgbClr val="00B050"/>
                </a:solidFill>
                <a:sym typeface="+mn-ea"/>
              </a:rPr>
              <a:t>  </a:t>
            </a:r>
            <a:r>
              <a:rPr sz="4000" u="sng">
                <a:solidFill>
                  <a:srgbClr val="FF0000"/>
                </a:solidFill>
                <a:sym typeface="+mn-ea"/>
              </a:rPr>
              <a:t>摇</a:t>
            </a:r>
            <a:r>
              <a:rPr sz="4000">
                <a:solidFill>
                  <a:srgbClr val="00B050"/>
                </a:solidFill>
                <a:sym typeface="+mn-ea"/>
              </a:rPr>
              <a:t>  </a:t>
            </a:r>
            <a:r>
              <a:rPr sz="4000" u="sng">
                <a:solidFill>
                  <a:srgbClr val="FF0000"/>
                </a:solidFill>
                <a:sym typeface="+mn-ea"/>
              </a:rPr>
              <a:t>缀</a:t>
            </a:r>
            <a:r>
              <a:rPr sz="4000">
                <a:solidFill>
                  <a:srgbClr val="00B050"/>
                </a:solidFill>
                <a:sym typeface="+mn-ea"/>
              </a:rPr>
              <a:t>，</a:t>
            </a:r>
            <a:r>
              <a:rPr sz="4000" u="sng">
                <a:solidFill>
                  <a:srgbClr val="00B050"/>
                </a:solidFill>
                <a:sym typeface="+mn-ea"/>
              </a:rPr>
              <a:t>参差</a:t>
            </a:r>
            <a:r>
              <a:rPr sz="4000">
                <a:solidFill>
                  <a:srgbClr val="00B050"/>
                </a:solidFill>
                <a:sym typeface="+mn-ea"/>
              </a:rPr>
              <a:t>  </a:t>
            </a:r>
            <a:r>
              <a:rPr sz="4000" u="sng">
                <a:solidFill>
                  <a:srgbClr val="FF0000"/>
                </a:solidFill>
                <a:sym typeface="+mn-ea"/>
              </a:rPr>
              <a:t>披拂</a:t>
            </a:r>
            <a:r>
              <a:rPr sz="4000" u="sng">
                <a:solidFill>
                  <a:srgbClr val="00B050"/>
                </a:solidFill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3044190" y="1822450"/>
            <a:ext cx="114998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遮掩</a:t>
            </a:r>
            <a:endParaRPr lang="zh-CN" altLang="en-US" sz="28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9095" y="1838325"/>
            <a:ext cx="90678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缠绕</a:t>
            </a:r>
            <a:endParaRPr lang="zh-CN" altLang="en-US" sz="28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8095" y="1838960"/>
            <a:ext cx="93472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sym typeface="+mn-ea"/>
              </a:rPr>
              <a:t>摇动</a:t>
            </a:r>
            <a:endParaRPr lang="zh-CN" altLang="en-US" sz="28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8835" y="1870075"/>
            <a:ext cx="90678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sym typeface="+mn-ea"/>
              </a:rPr>
              <a:t>下垂</a:t>
            </a:r>
            <a:endParaRPr lang="zh-CN" altLang="en-US" sz="28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83245" y="1838325"/>
            <a:ext cx="170434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随风飘拂</a:t>
            </a:r>
            <a:endParaRPr lang="zh-CN" altLang="en-US" sz="28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6615" y="3382010"/>
            <a:ext cx="10205085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000" dirty="0" smtClean="0">
                <a:latin typeface="宋体" charset="0"/>
                <a:ea typeface="宋体" charset="0"/>
              </a:rPr>
              <a:t>   </a:t>
            </a:r>
            <a:r>
              <a:rPr lang="zh-CN" altLang="en-US" sz="4000" dirty="0" smtClean="0">
                <a:latin typeface="宋体" charset="0"/>
                <a:ea typeface="宋体" charset="0"/>
              </a:rPr>
              <a:t>青葱的树木，翠绿的藤蔓，遮掩缠绕，摇动下垂，参差不齐，随风飘动。</a:t>
            </a:r>
            <a:endParaRPr lang="zh-CN" altLang="en-US" sz="4000" dirty="0" smtClean="0">
              <a:latin typeface="宋体" charset="0"/>
              <a:ea typeface="宋体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1260" y="-135255"/>
            <a:ext cx="3368675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8000" dirty="0" smtClean="0">
                <a:latin typeface="华文新魏" charset="0"/>
                <a:ea typeface="华文新魏" charset="0"/>
              </a:rPr>
              <a:t>----</a:t>
            </a:r>
            <a:r>
              <a:rPr lang="zh-CN" altLang="en-US" sz="8000" dirty="0" smtClean="0">
                <a:latin typeface="华文新魏" charset="0"/>
                <a:ea typeface="华文新魏" charset="0"/>
              </a:rPr>
              <a:t>美</a:t>
            </a:r>
            <a:endParaRPr lang="zh-CN" altLang="en-US" sz="8000" dirty="0" smtClean="0"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8183_500x50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" y="5715"/>
            <a:ext cx="12125325" cy="6852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72840" y="24003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2075" y="1744345"/>
            <a:ext cx="8300085" cy="50831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latin typeface="华文中宋" charset="0"/>
                <a:ea typeface="华文中宋" charset="0"/>
              </a:rPr>
              <a:t>＿</a:t>
            </a:r>
            <a:r>
              <a:rPr lang="zh-CN" altLang="en-US" sz="3600" b="1" dirty="0" smtClean="0">
                <a:latin typeface="华文中宋" charset="0"/>
                <a:ea typeface="华文中宋" charset="0"/>
                <a:sym typeface="+mn-ea"/>
              </a:rPr>
              <a:t>＿＿＿＿＿＿＿ ，</a:t>
            </a: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隶书" charset="0"/>
                <a:ea typeface="隶书" charset="0"/>
              </a:rPr>
              <a:t>上有黄鹂深树鸣</a:t>
            </a:r>
            <a:r>
              <a:rPr lang="zh-CN" altLang="en-US" sz="3600" b="1" dirty="0" smtClean="0">
                <a:latin typeface="隶书" charset="0"/>
                <a:ea typeface="隶书" charset="0"/>
              </a:rPr>
              <a:t>。</a:t>
            </a:r>
            <a:endParaRPr lang="zh-CN" altLang="en-US" sz="3600" b="1" dirty="0" smtClean="0">
              <a:latin typeface="隶书" charset="0"/>
              <a:ea typeface="隶书" charset="0"/>
            </a:endParaRP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latin typeface="隶书" charset="0"/>
              <a:ea typeface="隶书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隶书" charset="0"/>
                <a:ea typeface="隶书" charset="0"/>
              </a:rPr>
              <a:t>春潮带雨晚来急</a:t>
            </a:r>
            <a:r>
              <a:rPr lang="zh-CN" altLang="en-US" sz="4000" b="1" dirty="0" smtClean="0">
                <a:latin typeface="隶书" charset="0"/>
                <a:ea typeface="隶书" charset="0"/>
              </a:rPr>
              <a:t>，</a:t>
            </a:r>
            <a:r>
              <a:rPr lang="zh-CN" altLang="en-US" sz="3600" b="1" dirty="0" smtClean="0">
                <a:latin typeface="华文中宋" charset="0"/>
                <a:ea typeface="华文中宋" charset="0"/>
                <a:sym typeface="+mn-ea"/>
              </a:rPr>
              <a:t>＿＿＿＿＿＿＿＿ 。</a:t>
            </a:r>
            <a:endParaRPr lang="zh-CN" altLang="en-US" sz="3200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dirty="0" smtClean="0">
                <a:latin typeface="Arial" pitchFamily="34" charset="0"/>
                <a:ea typeface="微软雅黑" pitchFamily="34" charset="-122"/>
              </a:rPr>
              <a:t>                      </a:t>
            </a:r>
            <a:r>
              <a:rPr lang="zh-CN" altLang="en-US" sz="3200" b="1" dirty="0" smtClean="0">
                <a:latin typeface="Arial" pitchFamily="34" charset="0"/>
                <a:ea typeface="微软雅黑" pitchFamily="34" charset="-122"/>
              </a:rPr>
              <a:t> </a:t>
            </a:r>
            <a:endParaRPr lang="zh-CN" altLang="en-US" sz="3200" b="1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latin typeface="Arial" pitchFamily="34" charset="0"/>
                <a:ea typeface="微软雅黑" pitchFamily="34" charset="-122"/>
              </a:rPr>
              <a:t>                             </a:t>
            </a:r>
            <a:endParaRPr lang="zh-CN" altLang="en-US" sz="3200" b="1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latin typeface="Arial" pitchFamily="34" charset="0"/>
                <a:ea typeface="微软雅黑" pitchFamily="34" charset="-122"/>
              </a:rPr>
              <a:t>             </a:t>
            </a:r>
            <a:endParaRPr lang="zh-CN" altLang="en-US" sz="3200" b="1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latin typeface="Arial" pitchFamily="34" charset="0"/>
                <a:ea typeface="微软雅黑" pitchFamily="34" charset="-122"/>
              </a:rPr>
              <a:t>                        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itchFamily="34" charset="-122"/>
              </a:rPr>
              <a:t>     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itchFamily="34" charset="-122"/>
              </a:rPr>
              <a:t>----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华文新魏" charset="0"/>
                <a:ea typeface="华文新魏" charset="0"/>
              </a:rPr>
              <a:t>韦应物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微软雅黑" pitchFamily="34" charset="-122"/>
              </a:rPr>
              <a:t> 《</a:t>
            </a: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隶书" charset="0"/>
                <a:ea typeface="隶书" charset="0"/>
              </a:rPr>
              <a:t>滁州西涧》</a:t>
            </a:r>
            <a:endParaRPr lang="zh-CN" altLang="en-US" sz="4000" b="1" dirty="0" smtClean="0">
              <a:solidFill>
                <a:schemeClr val="tx1">
                  <a:lumMod val="50000"/>
                </a:schemeClr>
              </a:solidFill>
              <a:latin typeface="隶书" charset="0"/>
              <a:ea typeface="隶书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3190" y="1722120"/>
            <a:ext cx="563181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隶书" charset="0"/>
                <a:ea typeface="隶书" charset="0"/>
              </a:rPr>
              <a:t>独</a:t>
            </a:r>
            <a:r>
              <a:rPr lang="zh-CN" altLang="en-US" sz="4000" b="1" dirty="0" smtClean="0">
                <a:solidFill>
                  <a:srgbClr val="FF0000"/>
                </a:solidFill>
                <a:latin typeface="隶书" charset="0"/>
                <a:ea typeface="隶书" charset="0"/>
              </a:rPr>
              <a:t>怜</a:t>
            </a: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隶书" charset="0"/>
                <a:ea typeface="隶书" charset="0"/>
              </a:rPr>
              <a:t>幽草涧边生</a:t>
            </a:r>
            <a:endParaRPr lang="zh-CN" altLang="en-US" sz="4000" b="1" dirty="0" smtClean="0">
              <a:solidFill>
                <a:schemeClr val="tx1">
                  <a:lumMod val="50000"/>
                </a:schemeClr>
              </a:solidFill>
              <a:latin typeface="隶书" charset="0"/>
              <a:ea typeface="隶书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48625" y="3214370"/>
            <a:ext cx="405638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隶书" charset="0"/>
                <a:ea typeface="隶书" charset="0"/>
              </a:rPr>
              <a:t>野渡无人舟自横</a:t>
            </a:r>
            <a:endParaRPr lang="zh-CN" altLang="en-US" sz="4000" b="1" dirty="0" smtClean="0">
              <a:solidFill>
                <a:schemeClr val="tx1">
                  <a:lumMod val="50000"/>
                </a:schemeClr>
              </a:solidFill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/>
              <a:t>从小丘西行百二十步，隔篁竹，闻水声，如鸣佩环，心乐之。伐竹取道，下见小潭，水尤清冽。全石以为底，近岸，卷石底以出，为坻，为屿，为嵁，为岩。青树翠蔓，蒙络摇缀，参差披拂。</a:t>
            </a:r>
            <a:endParaRPr lang="zh-CN" altLang="en-US" sz="3600"/>
          </a:p>
          <a:p>
            <a:r>
              <a:rPr lang="zh-CN" altLang="en-US" sz="3600" u="sng">
                <a:solidFill>
                  <a:srgbClr val="FFC000"/>
                </a:solidFill>
              </a:rPr>
              <a:t>潭中鱼可百许头，皆若空游无所依。日光下澈，影布石上，佁然不动；俶尔远逝，往来翕忽。似与游者相乐。</a:t>
            </a:r>
            <a:endParaRPr lang="zh-CN" altLang="en-US" sz="3600" u="sng">
              <a:solidFill>
                <a:srgbClr val="FFC000"/>
              </a:solidFill>
            </a:endParaRPr>
          </a:p>
          <a:p>
            <a:r>
              <a:rPr lang="zh-CN" altLang="en-US" sz="3600"/>
              <a:t>潭西南而望，斗折蛇行，明灭可见。其岸势犬牙差互，不可知其源。</a:t>
            </a:r>
            <a:endParaRPr lang="zh-CN" altLang="en-US" sz="3600"/>
          </a:p>
          <a:p>
            <a:r>
              <a:rPr lang="zh-CN" altLang="en-US" sz="3600"/>
              <a:t>坐潭上，四面竹树环合，寂寥无人，凄神寒骨，悄怆幽邃。以其境过清，不可久居，乃记之而去。</a:t>
            </a:r>
            <a:endParaRPr lang="zh-CN" altLang="en-US" sz="360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600">
                <a:solidFill>
                  <a:srgbClr val="FFC000"/>
                </a:solidFill>
                <a:latin typeface="华文新魏" charset="0"/>
                <a:ea typeface="华文新魏" charset="0"/>
              </a:rPr>
              <a:t>鱼</a:t>
            </a:r>
            <a:endParaRPr lang="zh-CN" altLang="en-US" sz="6600">
              <a:solidFill>
                <a:srgbClr val="FFC0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904875"/>
            <a:ext cx="10954385" cy="5328920"/>
          </a:xfrm>
        </p:spPr>
        <p:txBody>
          <a:bodyPr>
            <a:normAutofit lnSpcReduction="20000"/>
          </a:bodyPr>
          <a:p>
            <a:r>
              <a:rPr sz="3600" u="sng">
                <a:solidFill>
                  <a:schemeClr val="bg2"/>
                </a:solidFill>
                <a:sym typeface="+mn-ea"/>
              </a:rPr>
              <a:t>潭中鱼</a:t>
            </a:r>
            <a:r>
              <a:rPr sz="3600" b="1" u="sng">
                <a:solidFill>
                  <a:srgbClr val="FF0000"/>
                </a:solidFill>
                <a:sym typeface="+mn-ea"/>
              </a:rPr>
              <a:t>可</a:t>
            </a:r>
            <a:r>
              <a:rPr sz="3600" u="sng">
                <a:solidFill>
                  <a:schemeClr val="bg2"/>
                </a:solidFill>
                <a:sym typeface="+mn-ea"/>
              </a:rPr>
              <a:t>百</a:t>
            </a:r>
            <a:r>
              <a:rPr sz="3600" b="1" u="sng">
                <a:solidFill>
                  <a:srgbClr val="FF0000"/>
                </a:solidFill>
                <a:sym typeface="+mn-ea"/>
              </a:rPr>
              <a:t>许</a:t>
            </a:r>
            <a:r>
              <a:rPr sz="3600" u="sng">
                <a:solidFill>
                  <a:schemeClr val="bg2"/>
                </a:solidFill>
                <a:sym typeface="+mn-ea"/>
              </a:rPr>
              <a:t>头，皆若</a:t>
            </a:r>
            <a:r>
              <a:rPr sz="3600" u="sng">
                <a:solidFill>
                  <a:srgbClr val="FF0000"/>
                </a:solidFill>
                <a:sym typeface="+mn-ea"/>
              </a:rPr>
              <a:t>空</a:t>
            </a:r>
            <a:r>
              <a:rPr sz="3600" u="sng">
                <a:solidFill>
                  <a:schemeClr val="bg2"/>
                </a:solidFill>
                <a:sym typeface="+mn-ea"/>
              </a:rPr>
              <a:t>游无所依。</a:t>
            </a:r>
            <a:endParaRPr sz="3600" u="sng">
              <a:solidFill>
                <a:schemeClr val="bg2"/>
              </a:solidFill>
              <a:sym typeface="+mn-ea"/>
            </a:endParaRPr>
          </a:p>
          <a:p>
            <a:pPr marL="0" indent="0">
              <a:buNone/>
            </a:pPr>
            <a:endParaRPr sz="3600" u="sng">
              <a:solidFill>
                <a:srgbClr val="FFC000"/>
              </a:solidFill>
              <a:sym typeface="+mn-ea"/>
            </a:endParaRPr>
          </a:p>
          <a:p>
            <a:r>
              <a:rPr sz="3600" u="sng">
                <a:solidFill>
                  <a:schemeClr val="bg2"/>
                </a:solidFill>
                <a:sym typeface="+mn-ea"/>
              </a:rPr>
              <a:t>日光下澈，影布石上，</a:t>
            </a:r>
            <a:r>
              <a:rPr sz="3600" b="1" u="sng">
                <a:solidFill>
                  <a:srgbClr val="FF0000"/>
                </a:solidFill>
                <a:sym typeface="+mn-ea"/>
              </a:rPr>
              <a:t>佁然</a:t>
            </a:r>
            <a:r>
              <a:rPr sz="3600" u="sng">
                <a:solidFill>
                  <a:schemeClr val="bg2"/>
                </a:solidFill>
                <a:sym typeface="+mn-ea"/>
              </a:rPr>
              <a:t>不动；</a:t>
            </a:r>
            <a:endParaRPr sz="3600" u="sng">
              <a:solidFill>
                <a:schemeClr val="bg2"/>
              </a:solidFill>
              <a:sym typeface="+mn-ea"/>
            </a:endParaRPr>
          </a:p>
          <a:p>
            <a:endParaRPr sz="3600" u="sng">
              <a:solidFill>
                <a:srgbClr val="FFC000"/>
              </a:solidFill>
              <a:sym typeface="+mn-ea"/>
            </a:endParaRPr>
          </a:p>
          <a:p>
            <a:r>
              <a:rPr sz="3600" u="sng">
                <a:solidFill>
                  <a:srgbClr val="FF0000"/>
                </a:solidFill>
                <a:sym typeface="+mn-ea"/>
              </a:rPr>
              <a:t>俶尔</a:t>
            </a:r>
            <a:r>
              <a:rPr sz="3600" u="sng">
                <a:solidFill>
                  <a:schemeClr val="bg2"/>
                </a:solidFill>
                <a:sym typeface="+mn-ea"/>
              </a:rPr>
              <a:t>远逝，往来</a:t>
            </a:r>
            <a:r>
              <a:rPr sz="3600" u="sng">
                <a:solidFill>
                  <a:srgbClr val="FF0000"/>
                </a:solidFill>
                <a:sym typeface="+mn-ea"/>
              </a:rPr>
              <a:t>翕忽</a:t>
            </a:r>
            <a:r>
              <a:rPr sz="3600" u="sng">
                <a:solidFill>
                  <a:schemeClr val="bg2"/>
                </a:solidFill>
                <a:sym typeface="+mn-ea"/>
              </a:rPr>
              <a:t>。似与游者相乐。</a:t>
            </a:r>
            <a:endParaRPr sz="3600" u="sng">
              <a:solidFill>
                <a:schemeClr val="bg2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          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1910" y="4590415"/>
            <a:ext cx="11981180" cy="223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</a:pP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       </a:t>
            </a:r>
            <a:r>
              <a:rPr lang="zh-CN" altLang="en-US" sz="3200" dirty="0" smtClean="0">
                <a:solidFill>
                  <a:schemeClr val="bg2"/>
                </a:solidFill>
                <a:sym typeface="+mn-ea"/>
              </a:rPr>
              <a:t>潭中的鱼大约有百多条，都好像在空中游动，什么依靠也没有。阳光直照到水底，鱼的影子映在水底的石上。 鱼儿呆呆地一动不动，忽然向远处游去，来来往往，轻快敏捷，好像在和游玩的人逗玩。</a:t>
            </a:r>
            <a:endParaRPr lang="zh-CN" altLang="en-US" sz="3200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815" y="1378585"/>
            <a:ext cx="125666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大约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4800" y="2738755"/>
            <a:ext cx="204978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sym typeface="+mn-ea"/>
              </a:rPr>
              <a:t>呆呆的样子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5370" y="3963670"/>
            <a:ext cx="153225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忽然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4125" y="4024630"/>
            <a:ext cx="251269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轻快敏捷的样子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21660" y="1598930"/>
            <a:ext cx="290957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约数，相当于</a:t>
            </a:r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“</a:t>
            </a: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来</a:t>
            </a:r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”</a:t>
            </a:r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29910" y="1280160"/>
            <a:ext cx="148018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在空中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65540" y="-89535"/>
            <a:ext cx="2838450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itchFamily="34" charset="0"/>
                <a:ea typeface="微软雅黑" pitchFamily="34" charset="-122"/>
              </a:rPr>
              <a:t>-</a:t>
            </a:r>
            <a:r>
              <a:rPr lang="en-US" altLang="zh-CN" sz="8000" dirty="0" smtClean="0">
                <a:latin typeface="华文新魏" charset="0"/>
                <a:ea typeface="华文新魏" charset="0"/>
              </a:rPr>
              <a:t>----</a:t>
            </a:r>
            <a:r>
              <a:rPr lang="zh-CN" altLang="en-US" sz="8000" dirty="0" smtClean="0">
                <a:latin typeface="华文新魏" charset="0"/>
                <a:ea typeface="华文新魏" charset="0"/>
              </a:rPr>
              <a:t>灵</a:t>
            </a:r>
            <a:endParaRPr lang="zh-CN" altLang="en-US" sz="8000" dirty="0" smtClean="0"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6" grpId="0"/>
      <p:bldP spid="7" grpId="0"/>
      <p:bldP spid="8" grpId="0"/>
      <p:bldP spid="4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335" y="-25400"/>
            <a:ext cx="11640820" cy="7157720"/>
          </a:xfrm>
        </p:spPr>
        <p:txBody>
          <a:bodyPr/>
          <a:p>
            <a:r>
              <a:rPr lang="zh-CN" altLang="en-US" sz="3600"/>
              <a:t>从小丘西行百二十步，隔篁竹，闻水声，如鸣佩环，心乐之。伐竹取道，下见小潭，水尤清冽。全石以为底，近岸，卷石底以出，为坻，为屿，为嵁，为岩。青树翠蔓，蒙络摇缀，参差披拂。</a:t>
            </a:r>
            <a:endParaRPr lang="zh-CN" altLang="en-US" sz="3600"/>
          </a:p>
          <a:p>
            <a:r>
              <a:rPr lang="zh-CN" altLang="en-US" sz="3600"/>
              <a:t>潭中鱼可百许头，皆若空游无所依。日光下彻，影布石上，佁然不动；俶尔远逝，往来翕忽。似与游者相乐。</a:t>
            </a:r>
            <a:endParaRPr lang="zh-CN" altLang="en-US" sz="3600"/>
          </a:p>
          <a:p>
            <a:r>
              <a:rPr lang="zh-CN" altLang="en-US" sz="3600" u="sng">
                <a:solidFill>
                  <a:srgbClr val="FF0000"/>
                </a:solidFill>
              </a:rPr>
              <a:t>潭</a:t>
            </a:r>
            <a:r>
              <a:rPr lang="zh-CN" altLang="en-US" sz="3600" u="sng"/>
              <a:t>西南而望，斗折蛇行，明灭可见。其</a:t>
            </a:r>
            <a:r>
              <a:rPr lang="zh-CN" altLang="en-US" sz="3600" u="sng">
                <a:solidFill>
                  <a:srgbClr val="FF0000"/>
                </a:solidFill>
              </a:rPr>
              <a:t>岸势</a:t>
            </a:r>
            <a:r>
              <a:rPr lang="zh-CN" altLang="en-US" sz="3600" u="sng"/>
              <a:t>犬牙差互，不可知其源。</a:t>
            </a:r>
            <a:endParaRPr lang="zh-CN" altLang="en-US" sz="3600" u="sng"/>
          </a:p>
          <a:p>
            <a:r>
              <a:rPr lang="zh-CN" altLang="en-US" sz="3600" u="sng"/>
              <a:t>坐潭上，四面竹树环合，寂寥无人，凄神寒骨，悄怆幽邃。以其境过清，不可久居，乃记之而去。</a:t>
            </a:r>
            <a:endParaRPr lang="zh-CN" altLang="en-US" sz="3600" u="sng"/>
          </a:p>
          <a:p>
            <a:pPr marL="0" indent="0">
              <a:buNone/>
            </a:pPr>
            <a:endParaRPr lang="zh-CN" altLang="en-US" u="sng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sz="4000" u="sng">
                <a:sym typeface="+mn-ea"/>
              </a:rPr>
              <a:t>潭西南而望，</a:t>
            </a:r>
            <a:r>
              <a:rPr sz="4000" u="sng">
                <a:solidFill>
                  <a:srgbClr val="FF0000"/>
                </a:solidFill>
                <a:sym typeface="+mn-ea"/>
              </a:rPr>
              <a:t>斗</a:t>
            </a:r>
            <a:r>
              <a:rPr sz="4000" u="sng">
                <a:sym typeface="+mn-ea"/>
              </a:rPr>
              <a:t>折</a:t>
            </a:r>
            <a:r>
              <a:rPr sz="4000" u="sng">
                <a:solidFill>
                  <a:srgbClr val="FF0000"/>
                </a:solidFill>
                <a:sym typeface="+mn-ea"/>
              </a:rPr>
              <a:t>蛇</a:t>
            </a:r>
            <a:r>
              <a:rPr sz="4000" u="sng">
                <a:sym typeface="+mn-ea"/>
              </a:rPr>
              <a:t>行</a:t>
            </a:r>
            <a:r>
              <a:rPr sz="4000">
                <a:sym typeface="+mn-ea"/>
              </a:rPr>
              <a:t>，</a:t>
            </a:r>
            <a:r>
              <a:rPr sz="4000" u="sng">
                <a:solidFill>
                  <a:srgbClr val="FF0000"/>
                </a:solidFill>
                <a:sym typeface="+mn-ea"/>
              </a:rPr>
              <a:t>明</a:t>
            </a:r>
            <a:r>
              <a:rPr sz="4000">
                <a:solidFill>
                  <a:srgbClr val="FF0000"/>
                </a:solidFill>
                <a:sym typeface="+mn-ea"/>
              </a:rPr>
              <a:t> </a:t>
            </a:r>
            <a:r>
              <a:rPr sz="4000" u="sng">
                <a:solidFill>
                  <a:srgbClr val="FF0000"/>
                </a:solidFill>
                <a:sym typeface="+mn-ea"/>
              </a:rPr>
              <a:t>灭</a:t>
            </a:r>
            <a:r>
              <a:rPr sz="4000">
                <a:solidFill>
                  <a:srgbClr val="FF0000"/>
                </a:solidFill>
                <a:sym typeface="+mn-ea"/>
              </a:rPr>
              <a:t> </a:t>
            </a:r>
            <a:r>
              <a:rPr sz="4000" u="sng">
                <a:sym typeface="+mn-ea"/>
              </a:rPr>
              <a:t>可见。其岸势</a:t>
            </a:r>
            <a:r>
              <a:rPr sz="4000" u="sng">
                <a:solidFill>
                  <a:srgbClr val="FF0000"/>
                </a:solidFill>
                <a:sym typeface="+mn-ea"/>
              </a:rPr>
              <a:t>犬牙</a:t>
            </a:r>
            <a:r>
              <a:rPr sz="4000" u="sng">
                <a:sym typeface="+mn-ea"/>
              </a:rPr>
              <a:t>差互，不可知其源。</a:t>
            </a:r>
            <a:endParaRPr sz="4000" u="sng">
              <a:sym typeface="+mn-ea"/>
            </a:endParaRPr>
          </a:p>
          <a:p>
            <a:pPr marL="0" indent="0">
              <a:buNone/>
            </a:pPr>
            <a:endParaRPr lang="zh-CN" altLang="en-US" sz="4000" u="sng">
              <a:sym typeface="+mn-ea"/>
            </a:endParaRPr>
          </a:p>
          <a:p>
            <a:endParaRPr lang="zh-CN" altLang="en-US" sz="4000" u="sng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26735" y="2466340"/>
            <a:ext cx="599567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000" dirty="0" smtClean="0">
                <a:latin typeface="Arial" pitchFamily="34" charset="0"/>
                <a:ea typeface="微软雅黑" pitchFamily="34" charset="-122"/>
              </a:rPr>
              <a:t>----</a:t>
            </a:r>
            <a:r>
              <a:rPr lang="zh-CN" altLang="en-US" sz="4000" dirty="0" smtClean="0">
                <a:latin typeface="Arial" pitchFamily="34" charset="0"/>
                <a:ea typeface="微软雅黑" pitchFamily="34" charset="-122"/>
              </a:rPr>
              <a:t>溪身蜿蜒，岸势参差</a:t>
            </a:r>
            <a:endParaRPr lang="zh-CN" altLang="en-US" sz="40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6135" y="3933190"/>
            <a:ext cx="10885170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u="sng" dirty="0" smtClean="0">
                <a:solidFill>
                  <a:schemeClr val="bg2"/>
                </a:solidFill>
                <a:sym typeface="+mn-ea"/>
              </a:rPr>
              <a:t>寂寥无人，</a:t>
            </a:r>
            <a:r>
              <a:rPr lang="zh-CN" altLang="en-US" sz="4000" u="sng" dirty="0" smtClean="0">
                <a:solidFill>
                  <a:srgbClr val="FF0000"/>
                </a:solidFill>
                <a:sym typeface="+mn-ea"/>
              </a:rPr>
              <a:t>凄神寒骨</a:t>
            </a:r>
            <a:r>
              <a:rPr lang="zh-CN" altLang="en-US" sz="4000" u="sng" dirty="0" smtClean="0">
                <a:solidFill>
                  <a:schemeClr val="bg2"/>
                </a:solidFill>
                <a:sym typeface="+mn-ea"/>
              </a:rPr>
              <a:t>，</a:t>
            </a:r>
            <a:r>
              <a:rPr lang="zh-CN" altLang="en-US" sz="4000" u="sng" dirty="0" smtClean="0">
                <a:solidFill>
                  <a:srgbClr val="FF0000"/>
                </a:solidFill>
                <a:sym typeface="+mn-ea"/>
              </a:rPr>
              <a:t>悄怆幽邃</a:t>
            </a:r>
            <a:r>
              <a:rPr lang="zh-CN" altLang="en-US" sz="4000" u="sng" dirty="0" smtClean="0">
                <a:solidFill>
                  <a:schemeClr val="bg2"/>
                </a:solidFill>
                <a:sym typeface="+mn-ea"/>
              </a:rPr>
              <a:t>。</a:t>
            </a:r>
            <a:r>
              <a:rPr lang="zh-CN" altLang="en-US" sz="4000" u="sng" dirty="0" smtClean="0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4000" u="sng" dirty="0" smtClean="0">
                <a:solidFill>
                  <a:schemeClr val="bg2"/>
                </a:solidFill>
                <a:sym typeface="+mn-ea"/>
              </a:rPr>
              <a:t>其境过</a:t>
            </a:r>
            <a:r>
              <a:rPr lang="zh-CN" altLang="en-US" sz="4000" u="sng" dirty="0" smtClean="0">
                <a:solidFill>
                  <a:srgbClr val="FF0000"/>
                </a:solidFill>
                <a:sym typeface="+mn-ea"/>
              </a:rPr>
              <a:t>清</a:t>
            </a:r>
            <a:r>
              <a:rPr lang="zh-CN" altLang="en-US" sz="4000" u="sng" dirty="0" smtClean="0">
                <a:solidFill>
                  <a:schemeClr val="bg2"/>
                </a:solidFill>
                <a:sym typeface="+mn-ea"/>
              </a:rPr>
              <a:t>，不可久居，乃记之而</a:t>
            </a:r>
            <a:r>
              <a:rPr lang="zh-CN" altLang="en-US" sz="4000" u="sng" dirty="0" smtClean="0">
                <a:solidFill>
                  <a:srgbClr val="FF0000"/>
                </a:solidFill>
                <a:sym typeface="+mn-ea"/>
              </a:rPr>
              <a:t>去</a:t>
            </a:r>
            <a:r>
              <a:rPr lang="zh-CN" altLang="en-US" sz="4000" u="sng" dirty="0" smtClean="0">
                <a:solidFill>
                  <a:schemeClr val="bg2"/>
                </a:solidFill>
                <a:sym typeface="+mn-ea"/>
              </a:rPr>
              <a:t>。</a:t>
            </a:r>
            <a:endParaRPr lang="zh-CN" altLang="en-US" sz="4000" u="sng"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同游者：吴武陵，龚（gōng)古，余弟宗玄。</a:t>
            </a:r>
            <a:r>
              <a:rPr lang="zh-CN" altLang="en-US" sz="4000">
                <a:solidFill>
                  <a:srgbClr val="FF0000"/>
                </a:solidFill>
              </a:rPr>
              <a:t>隶而从</a:t>
            </a:r>
            <a:r>
              <a:rPr lang="zh-CN" altLang="en-US" sz="4000"/>
              <a:t>者，崔氏</a:t>
            </a:r>
            <a:r>
              <a:rPr lang="zh-CN" altLang="en-US" sz="4000">
                <a:solidFill>
                  <a:srgbClr val="FF0000"/>
                </a:solidFill>
              </a:rPr>
              <a:t>二小生</a:t>
            </a:r>
            <a:r>
              <a:rPr lang="zh-CN" altLang="en-US" sz="4000"/>
              <a:t>：曰恕己，曰奉壹。</a:t>
            </a:r>
            <a:endParaRPr lang="zh-CN" altLang="en-US" sz="4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r>
              <a:rPr sz="4800">
                <a:sym typeface="+mn-ea"/>
              </a:rPr>
              <a:t>自由通译全文</a:t>
            </a:r>
            <a:endParaRPr lang="zh-CN" altLang="en-US" sz="4800"/>
          </a:p>
          <a:p>
            <a:r>
              <a:rPr lang="zh-CN" altLang="en-US" sz="4800"/>
              <a:t>共同解决疑问</a:t>
            </a:r>
            <a:endParaRPr lang="zh-CN" altLang="en-US" sz="4800"/>
          </a:p>
          <a:p>
            <a:pPr marL="0" indent="0">
              <a:buNone/>
            </a:pPr>
            <a:r>
              <a:rPr sz="4800">
                <a:sym typeface="+mn-ea"/>
              </a:rPr>
              <a:t>（可互相讨论）</a:t>
            </a:r>
            <a:endParaRPr lang="zh-CN" altLang="en-US" sz="4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6000">
                <a:sym typeface="+mn-ea"/>
              </a:rPr>
              <a:t>词类活用</a:t>
            </a:r>
            <a:endParaRPr lang="zh-CN" altLang="en-US" sz="6000">
              <a:sym typeface="+mn-ea"/>
            </a:endParaRPr>
          </a:p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0480" y="417195"/>
            <a:ext cx="11994515" cy="10452100"/>
          </a:xfrm>
        </p:spPr>
        <p:txBody>
          <a:bodyPr>
            <a:normAutofit/>
          </a:bodyPr>
          <a:p>
            <a:endParaRPr lang="zh-CN" altLang="en-US"/>
          </a:p>
          <a:p>
            <a:r>
              <a:rPr lang="zh-CN" altLang="en-US" sz="4000"/>
              <a:t>1．从小丘西行百二十步。西：方位名词作状语，向西。</a:t>
            </a:r>
            <a:endParaRPr lang="zh-CN" altLang="en-US" sz="4000"/>
          </a:p>
          <a:p>
            <a:r>
              <a:rPr lang="zh-CN" altLang="en-US" sz="4000"/>
              <a:t>2．下见小潭。下：方位名词作动词，向下。</a:t>
            </a:r>
            <a:endParaRPr lang="zh-CN" altLang="en-US" sz="4000"/>
          </a:p>
          <a:p>
            <a:r>
              <a:rPr lang="zh-CN" altLang="en-US" sz="4000"/>
              <a:t>3．皆若空游无所依。空：形容词作状语，在空中。</a:t>
            </a:r>
            <a:endParaRPr lang="zh-CN" altLang="en-US" sz="4000"/>
          </a:p>
          <a:p>
            <a:r>
              <a:rPr lang="zh-CN" altLang="en-US" sz="4000"/>
              <a:t>4．日光下澈。下：方位名词作状语，向下。</a:t>
            </a:r>
            <a:endParaRPr lang="zh-CN" altLang="en-US" sz="4000"/>
          </a:p>
          <a:p>
            <a:r>
              <a:rPr lang="zh-CN" altLang="en-US" sz="4000"/>
              <a:t>     澈 ：形容词作动词，照到。</a:t>
            </a:r>
            <a:endParaRPr lang="zh-CN" altLang="en-US" sz="4000"/>
          </a:p>
          <a:p>
            <a:r>
              <a:rPr lang="zh-CN" altLang="en-US" sz="4000"/>
              <a:t>5、俶尔远逝。远：形容词作状语，向远处。</a:t>
            </a:r>
            <a:endParaRPr lang="zh-CN" altLang="en-US" sz="40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475" y="93345"/>
            <a:ext cx="11383010" cy="6782435"/>
          </a:xfrm>
        </p:spPr>
        <p:txBody>
          <a:bodyPr>
            <a:normAutofit/>
          </a:bodyPr>
          <a:p>
            <a:r>
              <a:rPr sz="3200" b="1">
                <a:sym typeface="+mn-ea"/>
              </a:rPr>
              <a:t>6．潭西南而望。西南：方位名词作状语，向西南。</a:t>
            </a:r>
            <a:endParaRPr lang="zh-CN" altLang="en-US" sz="3200" b="1"/>
          </a:p>
          <a:p>
            <a:r>
              <a:rPr sz="3200" b="1">
                <a:sym typeface="+mn-ea"/>
              </a:rPr>
              <a:t>7．斗折蛇行。斗：名词作状语，像北斗七星一样。蛇：名词作状语，像蛇一样。</a:t>
            </a:r>
            <a:endParaRPr lang="zh-CN" altLang="en-US" sz="3200" b="1"/>
          </a:p>
          <a:p>
            <a:r>
              <a:rPr sz="3200" b="1">
                <a:sym typeface="+mn-ea"/>
              </a:rPr>
              <a:t>8．其岸势犬牙差互。犬牙：名词作状语，像狗的牙齿一样。</a:t>
            </a:r>
            <a:endParaRPr lang="zh-CN" altLang="en-US" sz="3200" b="1"/>
          </a:p>
          <a:p>
            <a:r>
              <a:rPr sz="3200" b="1">
                <a:sym typeface="+mn-ea"/>
              </a:rPr>
              <a:t>9．凄神寒骨。凄：使动用法，使…凄凉。寒：形容词作使动用法，使…寒冷。</a:t>
            </a:r>
            <a:endParaRPr lang="zh-CN" altLang="en-US" sz="3200" b="1"/>
          </a:p>
          <a:p>
            <a:r>
              <a:rPr sz="3200" b="1">
                <a:sym typeface="+mn-ea"/>
              </a:rPr>
              <a:t>10．如鸣佩环。鸣：使动用法，使…发出声音。 </a:t>
            </a:r>
            <a:endParaRPr sz="3200" b="1">
              <a:sym typeface="+mn-ea"/>
            </a:endParaRPr>
          </a:p>
          <a:p>
            <a:r>
              <a:rPr sz="3200" b="1">
                <a:sym typeface="+mn-ea"/>
              </a:rPr>
              <a:t>11．心乐之。乐：意动用法，感到快乐。</a:t>
            </a:r>
            <a:endParaRPr lang="zh-CN" altLang="en-US" sz="3200" b="1"/>
          </a:p>
          <a:p>
            <a:r>
              <a:rPr sz="3200" b="1">
                <a:sym typeface="+mn-ea"/>
              </a:rPr>
              <a:t>12．隶而从者。隶：名词作动词，作为随从。从，跟从。</a:t>
            </a:r>
            <a:endParaRPr lang="zh-CN" altLang="en-US" sz="3200" b="1"/>
          </a:p>
          <a:p>
            <a:endParaRPr lang="zh-CN" altLang="en-US"/>
          </a:p>
          <a:p>
            <a:pPr marL="0" indent="0" algn="just">
              <a:buNone/>
            </a:pP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5400">
                <a:sym typeface="+mn-ea"/>
              </a:rPr>
              <a:t>倒装句：</a:t>
            </a:r>
            <a:endParaRPr lang="zh-CN" altLang="en-US" sz="5400">
              <a:sym typeface="+mn-ea"/>
            </a:endParaRPr>
          </a:p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1133475"/>
            <a:ext cx="11092180" cy="8144510"/>
          </a:xfrm>
        </p:spPr>
        <p:txBody>
          <a:bodyPr>
            <a:normAutofit/>
          </a:bodyPr>
          <a:p>
            <a:pPr marL="457200" indent="-457200"/>
            <a:r>
              <a:rPr lang="zh-CN" altLang="en-US" sz="3600"/>
              <a:t>1．如鸣佩环（正确语序：如佩环鸣） 好像人身上的佩环相碰击发出的声音。</a:t>
            </a:r>
            <a:endParaRPr lang="zh-CN" altLang="en-US" sz="3600"/>
          </a:p>
          <a:p>
            <a:pPr marL="457200" indent="-457200"/>
            <a:endParaRPr lang="zh-CN" altLang="en-US" sz="3600"/>
          </a:p>
          <a:p>
            <a:pPr marL="457200" indent="-457200"/>
            <a:r>
              <a:rPr lang="zh-CN" altLang="en-US" sz="3600"/>
              <a:t>2．全石以为底（正确语序：以全石为底） 小潭以整块石头为底。</a:t>
            </a:r>
            <a:endParaRPr lang="zh-CN" altLang="en-US" sz="3600"/>
          </a:p>
          <a:p>
            <a:pPr marL="457200" indent="-457200"/>
            <a:endParaRPr lang="zh-CN" altLang="en-US" sz="3600"/>
          </a:p>
          <a:p>
            <a:pPr marL="457200" indent="-457200"/>
            <a:r>
              <a:rPr lang="zh-CN" altLang="en-US" sz="3600"/>
              <a:t>3．卷石底以出（正确语序：石底卷以出） 石头从水底向上弯曲露出水面。</a:t>
            </a:r>
            <a:endParaRPr lang="zh-CN" altLang="en-US" sz="36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" y="-12700"/>
            <a:ext cx="11626215" cy="687387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 b="1">
                <a:latin typeface="宋体" charset="0"/>
                <a:ea typeface="宋体" charset="0"/>
              </a:rPr>
              <a:t>    </a:t>
            </a:r>
            <a:r>
              <a:rPr lang="zh-CN" altLang="en-US" b="1">
                <a:latin typeface="宋体" charset="0"/>
                <a:ea typeface="宋体" charset="0"/>
              </a:rPr>
              <a:t>从小土丘往西走约一百二十步，隔着竹林，听到水声，好象挂在身上的玉佩、玉环相互碰撞的声音，心里很是高兴。（于是）砍伐竹子，开出一条道路，下面显现出一个小小的水潭，潭水特别清凉。潭以整块石头为底，靠近岸边，石底向上弯曲，露出水面，像各种各样的石头和小岛。青葱的树木，翠绿的藤蔓，遮掩缠绕，摇动下垂，参差不齐，随风飘动。</a:t>
            </a:r>
            <a:endParaRPr lang="zh-CN" altLang="en-US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b="1">
                <a:latin typeface="宋体" charset="0"/>
                <a:ea typeface="宋体" charset="0"/>
              </a:rPr>
              <a:t>    潭中大约有一百来条鱼，都好像在空中游动，没有什么依靠似的。阳光往下一直照到潭底，鱼儿的影子映在水底的石上。（鱼儿）呆呆地静止不动，忽然间（又）向远处游去，来来往往，轻快敏捷，好像跟游人逗乐似的。</a:t>
            </a:r>
            <a:endParaRPr lang="zh-CN" altLang="en-US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b="1">
                <a:latin typeface="宋体" charset="0"/>
                <a:ea typeface="宋体" charset="0"/>
              </a:rPr>
              <a:t>    向石潭的西南方向望去，（溪流）像北斗七星那样的曲折，（又）像蛇爬行一样的蜿蜒，（有时）看得见，（有时）看不见。两岸的形状像犬牙似的参差不齐，看不出溪水的源头在哪里。</a:t>
            </a:r>
            <a:endParaRPr lang="zh-CN" altLang="en-US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b="1">
                <a:latin typeface="宋体" charset="0"/>
                <a:ea typeface="宋体" charset="0"/>
              </a:rPr>
              <a:t>    坐在石潭旁边，四面被竹林树木包围着，静悄悄的，空无一人，（这气氛）使人感到心神凄凉，寒气透骨，幽静深远，弥漫着忧伤的气息。因为环境过于凄清，不能长时间地待下去，就记下这番景致离开了。</a:t>
            </a:r>
            <a:endParaRPr lang="zh-CN" altLang="en-US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b="1">
                <a:latin typeface="宋体" charset="0"/>
                <a:ea typeface="宋体" charset="0"/>
              </a:rPr>
              <a:t>    一同去游览的有吴武陵、龚古和我的弟弟宗玄。跟着一同去的还有姓崔的两个年轻人，一个叫恕己，一个叫奉壹。</a:t>
            </a:r>
            <a:endParaRPr lang="zh-CN" altLang="en-US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flipH="1">
            <a:off x="3201035" y="139700"/>
            <a:ext cx="746760" cy="5829300"/>
          </a:xfrm>
        </p:spPr>
        <p:txBody>
          <a:bodyPr>
            <a:noAutofit/>
          </a:bodyPr>
          <a:p>
            <a:r>
              <a:rPr lang="en-US" sz="9600" dirty="0">
                <a:latin typeface="华文行楷" charset="0"/>
                <a:ea typeface="华文行楷" charset="0"/>
                <a:sym typeface="+mn-ea"/>
              </a:rPr>
              <a:t>小石潭记</a:t>
            </a:r>
            <a:endParaRPr lang="en-US" altLang="en-US" sz="9600" dirty="0">
              <a:latin typeface="华文行楷" charset="0"/>
              <a:ea typeface="华文行楷" charset="0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352040" y="4408170"/>
            <a:ext cx="854075" cy="3395980"/>
          </a:xfrm>
        </p:spPr>
        <p:txBody>
          <a:bodyPr>
            <a:noAutofit/>
          </a:bodyPr>
          <a:p>
            <a:r>
              <a:rPr sz="4400" b="1">
                <a:latin typeface="华文行楷" charset="0"/>
                <a:ea typeface="华文行楷" charset="0"/>
                <a:sym typeface="+mn-ea"/>
              </a:rPr>
              <a:t>柳宗元</a:t>
            </a:r>
            <a:endParaRPr lang="zh-CN" altLang="en-US" sz="4400" b="1">
              <a:latin typeface="华文行楷" charset="0"/>
              <a:ea typeface="华文行楷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1430" y="12700"/>
            <a:ext cx="12172315" cy="676973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  从小丘（  ）百二十步，（ ）篁竹，（ ）水声，如鸣佩环，心乐之。（ ）竹（ ）道，（  ）小潭，水尤清冽。全石以为底，近岸，卷石底以出。为</a:t>
            </a:r>
            <a:r>
              <a:rPr lang="en-US" altLang="zh-CN" sz="3200" b="1">
                <a:latin typeface="宋体" charset="0"/>
                <a:ea typeface="宋体" charset="0"/>
              </a:rPr>
              <a:t>( )</a:t>
            </a:r>
            <a:r>
              <a:rPr lang="zh-CN" altLang="en-US" sz="3200" b="1">
                <a:latin typeface="宋体" charset="0"/>
                <a:ea typeface="宋体" charset="0"/>
              </a:rPr>
              <a:t>，为</a:t>
            </a:r>
            <a:r>
              <a:rPr lang="en-US" altLang="zh-CN" sz="3200" b="1">
                <a:latin typeface="宋体" charset="0"/>
                <a:ea typeface="宋体" charset="0"/>
              </a:rPr>
              <a:t>( )</a:t>
            </a:r>
            <a:r>
              <a:rPr lang="zh-CN" altLang="en-US" sz="3200" b="1">
                <a:latin typeface="宋体" charset="0"/>
                <a:ea typeface="宋体" charset="0"/>
              </a:rPr>
              <a:t>，为</a:t>
            </a:r>
            <a:r>
              <a:rPr lang="en-US" altLang="zh-CN" sz="3200" b="1">
                <a:latin typeface="宋体" charset="0"/>
                <a:ea typeface="宋体" charset="0"/>
              </a:rPr>
              <a:t>( )</a:t>
            </a:r>
            <a:r>
              <a:rPr lang="zh-CN" altLang="en-US" sz="3200" b="1">
                <a:latin typeface="宋体" charset="0"/>
                <a:ea typeface="宋体" charset="0"/>
              </a:rPr>
              <a:t>，为岩。青树翠蔓，</a:t>
            </a:r>
            <a:r>
              <a:rPr lang="en-US" altLang="zh-CN" sz="3200" b="1">
                <a:latin typeface="宋体" charset="0"/>
                <a:ea typeface="宋体" charset="0"/>
              </a:rPr>
              <a:t>(    )</a:t>
            </a:r>
            <a:r>
              <a:rPr lang="zh-CN" altLang="en-US" sz="3200" b="1">
                <a:latin typeface="宋体" charset="0"/>
                <a:ea typeface="宋体" charset="0"/>
              </a:rPr>
              <a:t>，参差披拂。</a:t>
            </a:r>
            <a:endParaRPr lang="zh-CN" altLang="en-US" sz="32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  潭中（ ）可百许头，皆若（  ）无所依。</a:t>
            </a:r>
            <a:r>
              <a:rPr lang="en-US" altLang="zh-CN" sz="3200" b="1">
                <a:latin typeface="宋体" charset="0"/>
                <a:ea typeface="宋体" charset="0"/>
              </a:rPr>
              <a:t>(    )</a:t>
            </a:r>
            <a:r>
              <a:rPr lang="zh-CN" altLang="en-US" sz="3200" b="1">
                <a:latin typeface="宋体" charset="0"/>
                <a:ea typeface="宋体" charset="0"/>
              </a:rPr>
              <a:t>，影布石上，</a:t>
            </a:r>
            <a:r>
              <a:rPr lang="en-US" altLang="zh-CN" sz="3200" b="1">
                <a:latin typeface="宋体" charset="0"/>
                <a:ea typeface="宋体" charset="0"/>
              </a:rPr>
              <a:t>(   )</a:t>
            </a:r>
            <a:r>
              <a:rPr lang="zh-CN" altLang="en-US" sz="3200" b="1">
                <a:latin typeface="宋体" charset="0"/>
                <a:ea typeface="宋体" charset="0"/>
              </a:rPr>
              <a:t>不动；</a:t>
            </a:r>
            <a:r>
              <a:rPr lang="en-US" altLang="zh-CN" sz="3200" b="1">
                <a:latin typeface="宋体" charset="0"/>
                <a:ea typeface="宋体" charset="0"/>
              </a:rPr>
              <a:t>(     )</a:t>
            </a:r>
            <a:r>
              <a:rPr lang="zh-CN" altLang="en-US" sz="3200" b="1">
                <a:latin typeface="宋体" charset="0"/>
                <a:ea typeface="宋体" charset="0"/>
              </a:rPr>
              <a:t>；往来</a:t>
            </a:r>
            <a:r>
              <a:rPr lang="en-US" altLang="zh-CN" sz="3200" b="1">
                <a:latin typeface="宋体" charset="0"/>
                <a:ea typeface="宋体" charset="0"/>
              </a:rPr>
              <a:t>(   )</a:t>
            </a:r>
            <a:r>
              <a:rPr lang="zh-CN" altLang="en-US" sz="3200" b="1">
                <a:latin typeface="宋体" charset="0"/>
                <a:ea typeface="宋体" charset="0"/>
              </a:rPr>
              <a:t>，似与游者相乐。</a:t>
            </a:r>
            <a:endParaRPr lang="zh-CN" altLang="en-US" sz="32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</a:t>
            </a:r>
            <a:r>
              <a:rPr lang="zh-CN" altLang="en-US" sz="2800" b="1">
                <a:latin typeface="宋体" charset="0"/>
                <a:ea typeface="宋体" charset="0"/>
              </a:rPr>
              <a:t>  潭（   ），斗折（  ），（  ）可见。其岸势</a:t>
            </a:r>
            <a:r>
              <a:rPr lang="en-US" altLang="zh-CN" sz="2800" b="1">
                <a:latin typeface="宋体" charset="0"/>
                <a:ea typeface="宋体" charset="0"/>
              </a:rPr>
              <a:t>(   )</a:t>
            </a:r>
            <a:r>
              <a:rPr lang="zh-CN" altLang="en-US" sz="2800" b="1">
                <a:latin typeface="宋体" charset="0"/>
                <a:ea typeface="宋体" charset="0"/>
              </a:rPr>
              <a:t>，不可知其（  ）。</a:t>
            </a:r>
            <a:endParaRPr lang="zh-CN" altLang="en-US" sz="28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 （  ），四面竹树环合，（ ）无人，凄神寒骨，</a:t>
            </a:r>
            <a:r>
              <a:rPr lang="en-US" altLang="zh-CN" sz="3200" b="1">
                <a:latin typeface="宋体" charset="0"/>
                <a:ea typeface="宋体" charset="0"/>
              </a:rPr>
              <a:t>(   )</a:t>
            </a:r>
            <a:r>
              <a:rPr lang="zh-CN" altLang="en-US" sz="3200" b="1">
                <a:latin typeface="宋体" charset="0"/>
                <a:ea typeface="宋体" charset="0"/>
              </a:rPr>
              <a:t>。以其境过</a:t>
            </a:r>
            <a:r>
              <a:rPr lang="en-US" altLang="zh-CN" sz="3200" b="1">
                <a:latin typeface="宋体" charset="0"/>
                <a:ea typeface="宋体" charset="0"/>
              </a:rPr>
              <a:t>()</a:t>
            </a:r>
            <a:r>
              <a:rPr lang="zh-CN" altLang="en-US" sz="3200" b="1">
                <a:latin typeface="宋体" charset="0"/>
                <a:ea typeface="宋体" charset="0"/>
              </a:rPr>
              <a:t>，不可久居，乃记之而（ ）。</a:t>
            </a:r>
            <a:endParaRPr lang="zh-CN" altLang="en-US" sz="32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  同游者：吴武陵，龚古，余弟宗玄。（  ），崔氏（  ）：曰恕己，曰奉壹</a:t>
            </a:r>
            <a:r>
              <a:rPr lang="zh-CN" altLang="en-US" sz="3200">
                <a:latin typeface="宋体" charset="0"/>
                <a:ea typeface="宋体" charset="0"/>
              </a:rPr>
              <a:t>。</a:t>
            </a:r>
            <a:endParaRPr lang="zh-CN" altLang="en-US" sz="3200">
              <a:latin typeface="宋体" charset="0"/>
              <a:ea typeface="宋体" charset="0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000">
                <a:solidFill>
                  <a:srgbClr val="C00000"/>
                </a:solidFill>
                <a:latin typeface="华文行楷" charset="0"/>
                <a:ea typeface="华文行楷" charset="0"/>
              </a:rPr>
              <a:t>温故知新</a:t>
            </a:r>
            <a:endParaRPr lang="zh-CN" altLang="en-US" sz="6000">
              <a:solidFill>
                <a:srgbClr val="C0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1133475"/>
            <a:ext cx="10954385" cy="5742305"/>
          </a:xfrm>
        </p:spPr>
        <p:txBody>
          <a:bodyPr/>
          <a:p>
            <a:pPr marL="457200" indent="-457200" algn="just"/>
            <a:r>
              <a:rPr sz="3200">
                <a:latin typeface="宋体" charset="0"/>
                <a:ea typeface="宋体" charset="0"/>
                <a:sym typeface="+mn-ea"/>
              </a:rPr>
              <a:t>《小石潭记》作者（      ），字</a:t>
            </a:r>
            <a:r>
              <a:rPr lang="en-US" altLang="zh-CN" sz="3200">
                <a:latin typeface="宋体" charset="0"/>
                <a:ea typeface="宋体" charset="0"/>
                <a:sym typeface="+mn-ea"/>
              </a:rPr>
              <a:t>(    )</a:t>
            </a:r>
            <a:r>
              <a:rPr sz="3200">
                <a:latin typeface="宋体" charset="0"/>
                <a:ea typeface="宋体" charset="0"/>
                <a:sym typeface="+mn-ea"/>
              </a:rPr>
              <a:t>，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(   )</a:t>
            </a:r>
            <a:r>
              <a:rPr sz="3200">
                <a:latin typeface="宋体" charset="0"/>
                <a:ea typeface="宋体" charset="0"/>
                <a:sym typeface="+mn-ea"/>
              </a:rPr>
              <a:t>代著名文学家、思想家。唐宋八大家之一，与（    ）共同倡导唐代古文运动，并称（“     ”）。《小石</a:t>
            </a:r>
            <a:r>
              <a:rPr sz="320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潭记</a:t>
            </a:r>
            <a:r>
              <a:rPr sz="3200">
                <a:latin typeface="宋体" charset="0"/>
                <a:ea typeface="宋体" charset="0"/>
                <a:sym typeface="+mn-ea"/>
              </a:rPr>
              <a:t>》是《         》中的第四篇。</a:t>
            </a:r>
            <a:endParaRPr sz="3200">
              <a:latin typeface="宋体" charset="0"/>
              <a:ea typeface="宋体" charset="0"/>
              <a:sym typeface="+mn-ea"/>
            </a:endParaRPr>
          </a:p>
          <a:p>
            <a:pPr marL="457200" indent="-457200" algn="just"/>
            <a:endParaRPr lang="zh-CN" altLang="en-US" sz="3200" dirty="0" smtClean="0">
              <a:latin typeface="宋体" charset="0"/>
              <a:ea typeface="宋体" charset="0"/>
              <a:sym typeface="+mn-ea"/>
            </a:endParaRPr>
          </a:p>
          <a:p>
            <a:pPr marL="0" indent="0" algn="just">
              <a:buNone/>
            </a:pPr>
            <a:r>
              <a:rPr sz="3200">
                <a:solidFill>
                  <a:schemeClr val="tx1"/>
                </a:solidFill>
                <a:sym typeface="+mn-ea"/>
              </a:rPr>
              <a:t> </a:t>
            </a:r>
            <a:endParaRPr sz="3200" u="sng">
              <a:solidFill>
                <a:schemeClr val="tx1"/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2220" y="1085850"/>
            <a:ext cx="127508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latin typeface="宋体" charset="0"/>
                <a:ea typeface="宋体" charset="0"/>
              </a:rPr>
              <a:t>子厚</a:t>
            </a:r>
            <a:endParaRPr lang="zh-CN" altLang="en-US" sz="3200" b="1" dirty="0" smtClean="0">
              <a:latin typeface="宋体" charset="0"/>
              <a:ea typeface="宋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28810" y="1087755"/>
            <a:ext cx="36195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sz="3200" b="1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唐</a:t>
            </a:r>
            <a:endParaRPr lang="zh-CN" sz="3200" b="1" dirty="0" smtClean="0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4735" y="1073150"/>
            <a:ext cx="175514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charset="0"/>
                <a:ea typeface="宋体" charset="0"/>
              </a:rPr>
              <a:t>柳宗元</a:t>
            </a:r>
            <a:endParaRPr lang="zh-CN" altLang="en-US" sz="3200" b="1" dirty="0" smtClean="0">
              <a:latin typeface="宋体" charset="0"/>
              <a:ea typeface="宋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2180" y="1593215"/>
            <a:ext cx="145351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charset="0"/>
                <a:ea typeface="宋体" charset="0"/>
              </a:rPr>
              <a:t>韩愈</a:t>
            </a:r>
            <a:endParaRPr lang="zh-CN" altLang="en-US" sz="3200" b="1" dirty="0" smtClean="0">
              <a:latin typeface="宋体" charset="0"/>
              <a:ea typeface="宋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4670" y="2130425"/>
            <a:ext cx="134874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charset="0"/>
                <a:ea typeface="宋体" charset="0"/>
              </a:rPr>
              <a:t>韩柳</a:t>
            </a:r>
            <a:endParaRPr lang="zh-CN" altLang="en-US" sz="3200" b="1" dirty="0" smtClean="0">
              <a:latin typeface="宋体" charset="0"/>
              <a:ea typeface="宋体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5435" y="2633345"/>
            <a:ext cx="192278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charset="0"/>
                <a:ea typeface="宋体" charset="0"/>
              </a:rPr>
              <a:t>永州八记</a:t>
            </a:r>
            <a:endParaRPr lang="zh-CN" altLang="en-US" sz="3200" b="1" dirty="0" smtClean="0">
              <a:latin typeface="宋体" charset="0"/>
              <a:ea typeface="宋体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9650" y="3476625"/>
            <a:ext cx="92011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wàn</a:t>
            </a:r>
            <a:endParaRPr lang="zh-CN" altLang="en-US" sz="3200" b="1" dirty="0" smtClean="0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8315" y="3523615"/>
            <a:ext cx="117411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m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àn</a:t>
            </a:r>
            <a:endParaRPr lang="zh-CN" altLang="en-US" sz="14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7395" y="3430270"/>
            <a:ext cx="100774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685800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chù</a:t>
            </a:r>
            <a:endParaRPr lang="zh-CN" altLang="en-US" sz="1400" b="1" dirty="0" smtClean="0">
              <a:latin typeface="宋体" charset="0"/>
              <a:ea typeface="宋体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68280" y="3507105"/>
            <a:ext cx="116903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liáo</a:t>
            </a:r>
            <a:endParaRPr lang="zh-CN" altLang="en-US" sz="3200" b="1" dirty="0" smtClean="0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6110" y="4392930"/>
            <a:ext cx="846899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名作状：像北斗七星一样；像蛇一样。</a:t>
            </a:r>
            <a:endParaRPr lang="zh-CN" altLang="en-US" sz="3200" u="sng" dirty="0" smtClean="0">
              <a:latin typeface="宋体" charset="0"/>
              <a:ea typeface="宋体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74365" y="5156835"/>
            <a:ext cx="7707630" cy="627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</a:pPr>
            <a:r>
              <a:rPr lang="zh-CN" altLang="en-US" sz="3200" b="1" u="sng" dirty="0" smtClean="0">
                <a:latin typeface="宋体" charset="0"/>
                <a:ea typeface="宋体" charset="0"/>
                <a:sym typeface="+mn-ea"/>
              </a:rPr>
              <a:t>使动用法：使</a:t>
            </a:r>
            <a:r>
              <a:rPr lang="en-US" altLang="zh-CN" sz="3200" b="1" u="sng" dirty="0" smtClean="0">
                <a:latin typeface="宋体" charset="0"/>
                <a:ea typeface="宋体" charset="0"/>
                <a:sym typeface="+mn-ea"/>
              </a:rPr>
              <a:t>......</a:t>
            </a:r>
            <a:r>
              <a:rPr lang="zh-CN" altLang="en-US" sz="3200" b="1" u="sng" dirty="0" smtClean="0">
                <a:latin typeface="宋体" charset="0"/>
                <a:ea typeface="宋体" charset="0"/>
                <a:sym typeface="+mn-ea"/>
              </a:rPr>
              <a:t>凄；使</a:t>
            </a:r>
            <a:r>
              <a:rPr lang="en-US" altLang="zh-CN" sz="3200" b="1" u="sng" dirty="0" smtClean="0">
                <a:latin typeface="宋体" charset="0"/>
                <a:ea typeface="宋体" charset="0"/>
                <a:sym typeface="+mn-ea"/>
              </a:rPr>
              <a:t>......</a:t>
            </a:r>
            <a:r>
              <a:rPr lang="zh-CN" altLang="en-US" sz="3200" b="1" u="sng" dirty="0" smtClean="0">
                <a:latin typeface="宋体" charset="0"/>
                <a:ea typeface="宋体" charset="0"/>
                <a:sym typeface="+mn-ea"/>
              </a:rPr>
              <a:t>寒。</a:t>
            </a:r>
            <a:endParaRPr lang="zh-CN" altLang="en-US" sz="1400" b="1" dirty="0" smtClean="0">
              <a:latin typeface="宋体" charset="0"/>
              <a:ea typeface="宋体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9760" y="3589655"/>
            <a:ext cx="11642725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</a:pP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藤蔓（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） 蔓（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）草  俶（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）尔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  寂寥（     ）</a:t>
            </a:r>
            <a:endParaRPr sz="3200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  <a:sym typeface="+mn-ea"/>
            </a:endParaRPr>
          </a:p>
          <a:p>
            <a:pPr marL="457200" indent="-457200"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</a:pP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8015" y="4531995"/>
            <a:ext cx="2540635" cy="20040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</a:pP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斗</a:t>
            </a:r>
            <a:r>
              <a:rPr lang="zh-CN" altLang="en-US" sz="3200" dirty="0" smtClean="0">
                <a:solidFill>
                  <a:schemeClr val="bg2"/>
                </a:solidFill>
                <a:sym typeface="+mn-ea"/>
              </a:rPr>
              <a:t>折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蛇</a:t>
            </a:r>
            <a:r>
              <a:rPr lang="zh-CN" altLang="en-US" sz="3200" dirty="0" smtClean="0">
                <a:solidFill>
                  <a:schemeClr val="bg2"/>
                </a:solidFill>
                <a:sym typeface="+mn-ea"/>
              </a:rPr>
              <a:t>行 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  </a:t>
            </a:r>
            <a:endParaRPr sz="3200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  <a:sym typeface="+mn-ea"/>
            </a:endParaRPr>
          </a:p>
          <a:p>
            <a:pPr indent="0"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    凄</a:t>
            </a:r>
            <a:r>
              <a:rPr lang="zh-CN" altLang="en-US" sz="3200" dirty="0" smtClean="0">
                <a:sym typeface="+mn-ea"/>
              </a:rPr>
              <a:t>神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寒</a:t>
            </a:r>
            <a:r>
              <a:rPr lang="zh-CN" altLang="en-US" sz="3200" dirty="0" smtClean="0">
                <a:sym typeface="+mn-ea"/>
              </a:rPr>
              <a:t>骨</a:t>
            </a:r>
            <a:endParaRPr lang="zh-CN" altLang="en-US" sz="3200" dirty="0" smtClean="0">
              <a:sym typeface="+mn-ea"/>
            </a:endParaRPr>
          </a:p>
          <a:p>
            <a:pPr indent="0"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  <a:buNone/>
            </a:pPr>
            <a:r>
              <a:rPr sz="3200" b="1">
                <a:latin typeface="黑体" charset="0"/>
                <a:ea typeface="黑体" charset="0"/>
                <a:sym typeface="+mn-ea"/>
              </a:rPr>
              <a:t>  </a:t>
            </a:r>
            <a:r>
              <a:rPr sz="3200">
                <a:latin typeface="黑体" charset="0"/>
                <a:ea typeface="黑体" charset="0"/>
                <a:sym typeface="+mn-ea"/>
              </a:rPr>
              <a:t>如</a:t>
            </a:r>
            <a:r>
              <a:rPr sz="320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鸣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sym typeface="+mn-ea"/>
              </a:rPr>
              <a:t>珮</a:t>
            </a:r>
            <a:r>
              <a:rPr sz="3200">
                <a:latin typeface="黑体" charset="0"/>
                <a:ea typeface="黑体" charset="0"/>
                <a:sym typeface="+mn-ea"/>
              </a:rPr>
              <a:t>环</a:t>
            </a:r>
            <a:endParaRPr lang="zh-CN" altLang="en-US" sz="3200" dirty="0" smtClean="0">
              <a:latin typeface="黑体" charset="0"/>
              <a:ea typeface="黑体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69285" y="5862320"/>
            <a:ext cx="6099810" cy="627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defTabSz="6858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itchFamily="18" charset="2"/>
            </a:pPr>
            <a:r>
              <a:rPr sz="3200" b="1" u="sng">
                <a:latin typeface="宋体" charset="0"/>
                <a:ea typeface="宋体" charset="0"/>
                <a:sym typeface="+mn-ea"/>
              </a:rPr>
              <a:t>使动用法，使…发出声音。</a:t>
            </a:r>
            <a:endParaRPr lang="zh-CN" altLang="en-US" sz="3200" b="1" u="sng" dirty="0" smtClean="0"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260" y="578485"/>
            <a:ext cx="11494135" cy="2095500"/>
          </a:xfrm>
        </p:spPr>
        <p:txBody>
          <a:bodyPr>
            <a:normAutofit fontScale="90000"/>
          </a:bodyPr>
          <a:p>
            <a:pPr marL="0" indent="0"/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  <a:t> </a:t>
            </a: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  <a:t>1</a:t>
            </a:r>
            <a:r>
              <a:rPr lang="zh-CN" altLang="en-US" sz="5400">
                <a:solidFill>
                  <a:schemeClr val="tx1"/>
                </a:solidFill>
                <a:latin typeface="宋体" charset="0"/>
                <a:ea typeface="宋体" charset="0"/>
              </a:rPr>
              <a:t>、本文是用什么顺序写的</a:t>
            </a:r>
            <a: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  <a:t>?</a:t>
            </a:r>
            <a:b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5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endParaRPr lang="zh-CN" altLang="en-US" sz="4400">
              <a:solidFill>
                <a:schemeClr val="tx1"/>
              </a:solidFill>
              <a:latin typeface="宋体" charset="0"/>
              <a:ea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" y="3427730"/>
            <a:ext cx="11355705" cy="962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400" b="1">
                <a:latin typeface="宋体" charset="0"/>
                <a:ea typeface="宋体" charset="0"/>
                <a:cs typeface="+mj-cs"/>
                <a:sym typeface="+mn-ea"/>
              </a:rPr>
              <a:t>2</a:t>
            </a:r>
            <a:r>
              <a:rPr lang="zh-CN" altLang="en-US" sz="4400" b="1">
                <a:latin typeface="宋体" charset="0"/>
                <a:ea typeface="宋体" charset="0"/>
                <a:cs typeface="+mj-cs"/>
                <a:sym typeface="+mn-ea"/>
              </a:rPr>
              <a:t>、依次写了哪些景物？分别有什么特点？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1601470"/>
            <a:ext cx="510222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30000"/>
              </a:lnSpc>
              <a:buFont typeface="Arial" charset="0"/>
              <a:buNone/>
            </a:pPr>
            <a:r>
              <a:rPr lang="zh-CN" altLang="en-US" sz="4000" dirty="0" smtClean="0">
                <a:latin typeface="Arial" pitchFamily="34" charset="0"/>
                <a:ea typeface="微软雅黑" pitchFamily="34" charset="-122"/>
              </a:rPr>
              <a:t>游览顺序：</a:t>
            </a:r>
            <a:endParaRPr lang="zh-CN" altLang="en-US" sz="40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045" y="2616200"/>
            <a:ext cx="1122807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685800">
              <a:lnSpc>
                <a:spcPct val="130000"/>
              </a:lnSpc>
            </a:pPr>
            <a:r>
              <a:rPr lang="en-US" altLang="zh-CN" sz="2800" dirty="0" smtClean="0">
                <a:latin typeface="Arial" pitchFamily="34" charset="0"/>
                <a:ea typeface="微软雅黑" pitchFamily="34" charset="-122"/>
              </a:rPr>
              <a:t>    </a:t>
            </a:r>
            <a:r>
              <a:rPr lang="en-US" altLang="zh-CN" sz="3200" dirty="0" smtClean="0">
                <a:latin typeface="Arial" pitchFamily="34" charset="0"/>
                <a:ea typeface="微软雅黑" pitchFamily="34" charset="-122"/>
              </a:rPr>
              <a:t>      </a:t>
            </a:r>
            <a:r>
              <a:rPr lang="zh-CN" altLang="en-US" sz="3200" dirty="0" smtClean="0">
                <a:latin typeface="Arial" pitchFamily="34" charset="0"/>
                <a:ea typeface="微软雅黑" pitchFamily="34" charset="-122"/>
              </a:rPr>
              <a:t>发现小潭       潭中景物         </a:t>
            </a:r>
            <a:r>
              <a:rPr lang="zh-CN" altLang="en-US" sz="3200" dirty="0" smtClean="0">
                <a:latin typeface="Arial" pitchFamily="34" charset="0"/>
                <a:ea typeface="微软雅黑" pitchFamily="34" charset="-122"/>
                <a:sym typeface="+mn-ea"/>
              </a:rPr>
              <a:t>小潭源流       潭中气氛</a:t>
            </a:r>
            <a:endParaRPr lang="zh-CN" altLang="en-US" sz="3200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latin typeface="Arial" pitchFamily="34" charset="0"/>
                <a:ea typeface="微软雅黑" pitchFamily="34" charset="-122"/>
              </a:rPr>
              <a:t>                                                          </a:t>
            </a:r>
            <a:endParaRPr lang="zh-CN" altLang="en-US" sz="2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58160" y="2879090"/>
            <a:ext cx="596265" cy="2908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5509260" y="2838450"/>
            <a:ext cx="612775" cy="3067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8142605" y="2883535"/>
            <a:ext cx="580390" cy="2908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38290" y="1116965"/>
            <a:ext cx="5323840" cy="1398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6600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  <a:alpha val="100000"/>
                    </a:schemeClr>
                  </a:outerShdw>
                </a:effectLst>
                <a:latin typeface="隶书" charset="0"/>
                <a:ea typeface="隶书" charset="0"/>
              </a:rPr>
              <a:t>谁是最佳导游</a:t>
            </a:r>
            <a:endParaRPr lang="zh-CN" altLang="en-US" sz="6600" dirty="0" smtClean="0">
              <a:ln w="127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chemeClr val="accent5">
                    <a:lumMod val="40000"/>
                    <a:lumOff val="60000"/>
                    <a:alpha val="100000"/>
                  </a:scheme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430" y="4117340"/>
            <a:ext cx="10735310" cy="246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000" b="1" dirty="0" smtClean="0">
                <a:latin typeface="宋体" charset="0"/>
                <a:ea typeface="宋体" charset="0"/>
              </a:rPr>
              <a:t>  </a:t>
            </a:r>
            <a:r>
              <a:rPr lang="zh-CN" altLang="en-US" sz="4000" b="1" dirty="0" smtClean="0">
                <a:latin typeface="宋体" charset="0"/>
                <a:ea typeface="宋体" charset="0"/>
              </a:rPr>
              <a:t>竹</a:t>
            </a:r>
            <a:r>
              <a:rPr lang="zh-CN" altLang="en-US" sz="4000" dirty="0" smtClean="0">
                <a:latin typeface="宋体" charset="0"/>
                <a:ea typeface="宋体" charset="0"/>
              </a:rPr>
              <a:t> </a:t>
            </a:r>
            <a:r>
              <a:rPr lang="zh-CN" altLang="en-US" sz="4000" b="1" dirty="0" smtClean="0">
                <a:latin typeface="宋体" charset="0"/>
                <a:ea typeface="宋体" charset="0"/>
              </a:rPr>
              <a:t>水</a:t>
            </a:r>
            <a:r>
              <a:rPr lang="zh-CN" altLang="en-US" sz="4000" dirty="0" smtClean="0">
                <a:latin typeface="宋体" charset="0"/>
                <a:ea typeface="宋体" charset="0"/>
              </a:rPr>
              <a:t> </a:t>
            </a:r>
            <a:r>
              <a:rPr lang="zh-CN" altLang="en-US" sz="4000" b="1" dirty="0" smtClean="0">
                <a:latin typeface="宋体" charset="0"/>
                <a:ea typeface="宋体" charset="0"/>
              </a:rPr>
              <a:t>树 石</a:t>
            </a:r>
            <a:r>
              <a:rPr lang="zh-CN" altLang="en-US" sz="4000" dirty="0" smtClean="0">
                <a:latin typeface="宋体" charset="0"/>
                <a:ea typeface="宋体" charset="0"/>
              </a:rPr>
              <a:t> </a:t>
            </a:r>
            <a:r>
              <a:rPr lang="zh-CN" altLang="en-US" sz="4000" b="1" dirty="0" smtClean="0">
                <a:latin typeface="宋体" charset="0"/>
                <a:ea typeface="宋体" charset="0"/>
              </a:rPr>
              <a:t>鱼  </a:t>
            </a:r>
            <a:r>
              <a:rPr lang="zh-CN" altLang="en-US" sz="4000" b="1" dirty="0" smtClean="0">
                <a:latin typeface="宋体" charset="0"/>
                <a:ea typeface="宋体" charset="0"/>
                <a:sym typeface="+mn-ea"/>
              </a:rPr>
              <a:t>溪身 岸势 </a:t>
            </a:r>
            <a:endParaRPr lang="zh-CN" altLang="en-US" sz="4000" b="1" dirty="0" smtClean="0">
              <a:latin typeface="宋体" charset="0"/>
              <a:ea typeface="宋体" charset="0"/>
            </a:endParaRPr>
          </a:p>
          <a:p>
            <a:pPr algn="l">
              <a:lnSpc>
                <a:spcPct val="130000"/>
              </a:lnSpc>
            </a:pPr>
            <a:endParaRPr lang="zh-CN" altLang="en-US" sz="4000" b="1" dirty="0" smtClean="0">
              <a:latin typeface="宋体" charset="0"/>
              <a:ea typeface="宋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latin typeface="宋体" charset="0"/>
                <a:ea typeface="宋体" charset="0"/>
              </a:rPr>
              <a:t> </a:t>
            </a:r>
            <a:endParaRPr lang="zh-CN" altLang="en-US" sz="4000" b="1" dirty="0" smtClean="0">
              <a:latin typeface="宋体" charset="0"/>
              <a:ea typeface="宋体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4410" y="5188585"/>
            <a:ext cx="53213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92D050"/>
                </a:solidFill>
                <a:latin typeface="宋体" charset="0"/>
                <a:ea typeface="宋体" charset="0"/>
              </a:rPr>
              <a:t>密</a:t>
            </a:r>
            <a:r>
              <a:rPr lang="zh-CN" altLang="en-US" sz="3600" dirty="0" smtClean="0">
                <a:solidFill>
                  <a:srgbClr val="92D050"/>
                </a:solidFill>
                <a:latin typeface="宋体" charset="0"/>
                <a:ea typeface="宋体" charset="0"/>
              </a:rPr>
              <a:t> </a:t>
            </a:r>
            <a:endParaRPr lang="zh-CN" altLang="en-US" sz="3600" dirty="0" smtClean="0">
              <a:solidFill>
                <a:srgbClr val="92D050"/>
              </a:solidFill>
              <a:latin typeface="宋体" charset="0"/>
              <a:ea typeface="宋体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04035" y="5187315"/>
            <a:ext cx="62103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00B0F0"/>
                </a:solidFill>
                <a:latin typeface="宋体" charset="0"/>
                <a:ea typeface="宋体" charset="0"/>
              </a:rPr>
              <a:t>清</a:t>
            </a:r>
            <a:endParaRPr lang="zh-CN" altLang="en-US" sz="4000" b="1" dirty="0" smtClean="0">
              <a:solidFill>
                <a:srgbClr val="00B0F0"/>
              </a:solidFill>
              <a:latin typeface="宋体" charset="0"/>
              <a:ea typeface="宋体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31440" y="5203190"/>
            <a:ext cx="65278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00B050"/>
                </a:solidFill>
                <a:latin typeface="宋体" charset="0"/>
                <a:ea typeface="宋体" charset="0"/>
              </a:rPr>
              <a:t>美</a:t>
            </a:r>
            <a:endParaRPr lang="zh-CN" altLang="en-US" sz="4000" b="1" dirty="0" smtClean="0">
              <a:solidFill>
                <a:srgbClr val="00B050"/>
              </a:solidFill>
              <a:latin typeface="宋体" charset="0"/>
              <a:ea typeface="宋体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2970" y="5203190"/>
            <a:ext cx="67119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  <a:latin typeface="宋体" charset="0"/>
                <a:ea typeface="宋体" charset="0"/>
              </a:rPr>
              <a:t>奇</a:t>
            </a:r>
            <a:endParaRPr lang="zh-CN" altLang="en-US" sz="4000" b="1" dirty="0" smtClean="0">
              <a:solidFill>
                <a:srgbClr val="7030A0"/>
              </a:solidFill>
              <a:latin typeface="宋体" charset="0"/>
              <a:ea typeface="宋体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5125" y="5202555"/>
            <a:ext cx="74803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C000"/>
                </a:solidFill>
                <a:latin typeface="宋体" charset="0"/>
                <a:ea typeface="宋体" charset="0"/>
              </a:rPr>
              <a:t>灵</a:t>
            </a:r>
            <a:endParaRPr lang="zh-CN" altLang="en-US" sz="4000" b="1" dirty="0" smtClean="0">
              <a:solidFill>
                <a:srgbClr val="FFC000"/>
              </a:solidFill>
              <a:latin typeface="宋体" charset="0"/>
              <a:ea typeface="宋体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5735" y="5264785"/>
            <a:ext cx="125857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accent2"/>
                </a:solidFill>
                <a:latin typeface="宋体" charset="0"/>
                <a:ea typeface="宋体" charset="0"/>
              </a:rPr>
              <a:t>曲折</a:t>
            </a:r>
            <a:endParaRPr lang="zh-CN" altLang="en-US" sz="3600" b="1" dirty="0" smtClean="0">
              <a:solidFill>
                <a:schemeClr val="accent2"/>
              </a:solidFill>
              <a:latin typeface="宋体" charset="0"/>
              <a:ea typeface="宋体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85890" y="5279390"/>
            <a:ext cx="154749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宋体" charset="0"/>
                <a:ea typeface="宋体" charset="0"/>
              </a:rPr>
              <a:t>参差</a:t>
            </a:r>
            <a:endParaRPr lang="zh-CN" altLang="en-US" sz="3600" b="1" dirty="0" smtClean="0">
              <a:latin typeface="宋体" charset="0"/>
              <a:ea typeface="宋体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85100" y="5264785"/>
            <a:ext cx="124269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endParaRPr lang="zh-CN" altLang="en-US" sz="3600" b="1" dirty="0" smtClean="0">
              <a:latin typeface="宋体" charset="0"/>
              <a:ea typeface="宋体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391285" y="4835525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160905" y="4855210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925445" y="4824730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786505" y="4845050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521200" y="4829175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765165" y="4848860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04050" y="4910455"/>
            <a:ext cx="0" cy="626745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1"/>
      <p:bldP spid="14" grpId="0"/>
      <p:bldP spid="15" grpId="0"/>
      <p:bldP spid="16" grpId="0"/>
      <p:bldP spid="17" grpId="0"/>
      <p:bldP spid="18" grpId="0"/>
      <p:bldP spid="19" grpId="0"/>
      <p:bldP spid="8" grpId="0"/>
      <p:bldP spid="21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" y="213995"/>
            <a:ext cx="12223750" cy="796290"/>
          </a:xfrm>
        </p:spPr>
        <p:txBody>
          <a:bodyPr>
            <a:normAutofit/>
          </a:bodyPr>
          <a:p>
            <a:r>
              <a:rPr lang="zh-CN" altLang="en-US" sz="3600" dirty="0" smtClean="0">
                <a:solidFill>
                  <a:schemeClr val="bg2"/>
                </a:solidFill>
                <a:latin typeface="+mn-lt"/>
                <a:ea typeface="+mn-ea"/>
                <a:cs typeface="+mn-cs"/>
                <a:sym typeface="+mn-ea"/>
              </a:rPr>
              <a:t>请你根据课文内容，</a:t>
            </a:r>
            <a:r>
              <a:rPr lang="zh-CN" altLang="en-US" sz="3600" dirty="0" smtClean="0">
                <a:solidFill>
                  <a:schemeClr val="bg2"/>
                </a:solidFill>
                <a:latin typeface="+mn-lt"/>
                <a:ea typeface="+mn-ea"/>
                <a:cs typeface="+mn-cs"/>
                <a:sym typeface="+mn-ea"/>
              </a:rPr>
              <a:t>发挥你的想象</a:t>
            </a:r>
            <a:r>
              <a:rPr lang="zh-CN" altLang="en-US" sz="3600" dirty="0" smtClean="0">
                <a:solidFill>
                  <a:schemeClr val="bg2"/>
                </a:solidFill>
                <a:latin typeface="+mn-lt"/>
                <a:ea typeface="+mn-ea"/>
                <a:cs typeface="+mn-cs"/>
                <a:sym typeface="+mn-ea"/>
              </a:rPr>
              <a:t>创作一幅 游览示意图。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755" y="1133475"/>
            <a:ext cx="11428730" cy="5100320"/>
          </a:xfrm>
        </p:spPr>
        <p:txBody>
          <a:bodyPr/>
          <a:p>
            <a:pPr marL="0" indent="0">
              <a:buNone/>
            </a:pPr>
            <a:endParaRPr lang="zh-CN" altLang="en-US" sz="3600"/>
          </a:p>
          <a:p>
            <a:r>
              <a:rPr lang="zh-CN" altLang="en-US" sz="3600"/>
              <a:t>提示与要求：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    </a:t>
            </a:r>
            <a:r>
              <a:rPr lang="en-US" altLang="zh-CN" sz="3600"/>
              <a:t>1</a:t>
            </a:r>
            <a:r>
              <a:rPr sz="3600"/>
              <a:t>、注意方位、</a:t>
            </a:r>
            <a:r>
              <a:rPr sz="3600">
                <a:sym typeface="+mn-ea"/>
              </a:rPr>
              <a:t>景物</a:t>
            </a:r>
            <a:r>
              <a:rPr sz="3600"/>
              <a:t>变化。</a:t>
            </a:r>
            <a:endParaRPr sz="3600"/>
          </a:p>
          <a:p>
            <a:pPr marL="0" indent="0">
              <a:buNone/>
            </a:pPr>
            <a:r>
              <a:rPr sz="3600"/>
              <a:t>    </a:t>
            </a:r>
            <a:r>
              <a:rPr lang="en-US" altLang="zh-CN" sz="3600"/>
              <a:t>2</a:t>
            </a:r>
            <a:r>
              <a:rPr sz="3600"/>
              <a:t>、配以简要的解说词，</a:t>
            </a:r>
            <a:endParaRPr sz="3600"/>
          </a:p>
          <a:p>
            <a:pPr marL="0" indent="0">
              <a:buNone/>
            </a:pPr>
            <a:r>
              <a:rPr sz="3600"/>
              <a:t>         介绍小石潭。</a:t>
            </a:r>
            <a:endParaRPr sz="3600"/>
          </a:p>
        </p:txBody>
      </p:sp>
      <p:pic>
        <p:nvPicPr>
          <p:cNvPr id="4" name="a2395.mp3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6585" y="5415280"/>
            <a:ext cx="619125" cy="619125"/>
          </a:xfrm>
          <a:prstGeom prst="rect">
            <a:avLst/>
          </a:prstGeom>
        </p:spPr>
      </p:pic>
      <p:pic>
        <p:nvPicPr>
          <p:cNvPr id="5" name="图片 4" descr="12754646614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9575" y="855980"/>
            <a:ext cx="5278755" cy="568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56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0960" y="-349250"/>
            <a:ext cx="12162155" cy="5634990"/>
          </a:xfrm>
        </p:spPr>
        <p:txBody>
          <a:bodyPr>
            <a:noAutofit/>
          </a:bodyPr>
          <a:p>
            <a:pPr marL="0" indent="0">
              <a:buNone/>
            </a:pPr>
            <a:endParaRPr lang="zh-CN" altLang="en-US" sz="1400"/>
          </a:p>
          <a:p>
            <a:r>
              <a:rPr lang="zh-CN" altLang="en-US" b="1"/>
              <a:t>      朋友们，我们现在身处永州小石潭。从这个小山往前大概</a:t>
            </a:r>
            <a:r>
              <a:rPr lang="en-US" altLang="zh-CN" b="1"/>
              <a:t>120</a:t>
            </a:r>
            <a:r>
              <a:rPr b="1"/>
              <a:t>步我们能看到一片茂密的竹林。</a:t>
            </a:r>
            <a:endParaRPr b="1"/>
          </a:p>
          <a:p>
            <a:r>
              <a:rPr lang="zh-CN" altLang="en-US" b="1"/>
              <a:t>      你们听到竹林那边清脆的水流声了吗？这种声音好像是玉佩与玉环想碰撞的似的。让我们继续向里走，在这里，唐代诗人柳宗元曾经留下足迹，并写了一篇佳作《小石潭记》。让我们追随着柳宗元的脚步继续前行。</a:t>
            </a:r>
            <a:endParaRPr lang="zh-CN" altLang="en-US" b="1"/>
          </a:p>
          <a:p>
            <a:r>
              <a:rPr lang="zh-CN" altLang="en-US"/>
              <a:t>。。。。。。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6525" y="2176145"/>
            <a:ext cx="12048490" cy="4366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     快看，下面有一个小水潭。它是多么的清澈、透明。它以整块石头为底，石底有些部分还翻卷过来，露出水面。大家看到这些石头的形状，有没有联想到小石礁、小岛屿、小石垒等各种不同的形状。</a:t>
            </a:r>
            <a:endParaRPr lang="zh-CN" altLang="en-US"/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      朋友们，连鱼都和别处不一样呢，看它们，像不像在和我们逗乐，我想其它地方的鱼就不能了吧······</a:t>
            </a: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这么活泼的鱼却生活在这么幽静的环境中，</a:t>
            </a: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这一景观可真独特。</a:t>
            </a:r>
            <a:endParaRPr lang="zh-CN" altLang="en-US"/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      让我们向西南方向望去，我们可以看到溪身就像北斗七星那样曲折，溪水就像蛇爬行那样弯曲，这景不愧雄奇壮美!</a:t>
            </a:r>
            <a:endParaRPr lang="zh-CN" altLang="en-US"/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2"/>
                </a:solidFill>
                <a:sym typeface="+mn-ea"/>
              </a:rPr>
              <a:t>     我们一同坐在石潭，感受一下这寂静的气氛让我们记住这番美景，让我们深吸一口这清新的空气，让我们带着这些记忆，带着这口新鲜的空气离开这里。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635" y="1373505"/>
            <a:ext cx="10484485" cy="3165475"/>
          </a:xfrm>
        </p:spPr>
        <p:txBody>
          <a:bodyPr>
            <a:normAutofit fontScale="90000"/>
          </a:bodyPr>
          <a:p>
            <a:pPr marL="0" indent="0"/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  <a:t> </a:t>
            </a: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1</a:t>
            </a:r>
            <a: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、本文是用什么顺序写的</a:t>
            </a: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?</a:t>
            </a: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</a:b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2</a:t>
            </a:r>
            <a: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、写了哪些景物？分别有什么特点？</a:t>
            </a: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endParaRPr lang="zh-CN" altLang="en-US" sz="4400">
              <a:solidFill>
                <a:schemeClr val="tx1"/>
              </a:solidFill>
              <a:latin typeface="宋体" charset="0"/>
              <a:ea typeface="宋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815" y="3118485"/>
            <a:ext cx="7661910" cy="962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400" b="1">
                <a:latin typeface="宋体" charset="0"/>
                <a:ea typeface="宋体" charset="0"/>
                <a:cs typeface="+mj-cs"/>
                <a:sym typeface="+mn-ea"/>
              </a:rPr>
              <a:t>3</a:t>
            </a:r>
            <a:r>
              <a:rPr lang="zh-CN" altLang="en-US" sz="4400" b="1">
                <a:latin typeface="宋体" charset="0"/>
                <a:ea typeface="宋体" charset="0"/>
                <a:cs typeface="+mj-cs"/>
                <a:sym typeface="+mn-ea"/>
              </a:rPr>
              <a:t>、作者是如何描写景物的？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7077086837039837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116205"/>
            <a:ext cx="10245725" cy="7003415"/>
          </a:xfrm>
          <a:prstGeom prst="rect">
            <a:avLst/>
          </a:prstGeom>
        </p:spPr>
      </p:pic>
      <p:pic>
        <p:nvPicPr>
          <p:cNvPr id="4" name="内容占位符 3" descr="QQ图片2013120318333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00" y="-105410"/>
            <a:ext cx="10339705" cy="70878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740" y="229870"/>
            <a:ext cx="1394460" cy="5737225"/>
          </a:xfrm>
        </p:spPr>
        <p:txBody>
          <a:bodyPr>
            <a:normAutofit/>
          </a:bodyPr>
          <a:p>
            <a:r>
              <a:rPr lang="zh-CN" altLang="en-US" sz="6600"/>
              <a:t>移</a:t>
            </a:r>
            <a:br>
              <a:rPr lang="zh-CN" altLang="en-US" sz="6600"/>
            </a:br>
            <a:r>
              <a:rPr lang="zh-CN" altLang="en-US" sz="6600"/>
              <a:t>步</a:t>
            </a:r>
            <a:br>
              <a:rPr lang="zh-CN" altLang="en-US" sz="6600"/>
            </a:br>
            <a:r>
              <a:rPr lang="zh-CN" altLang="en-US" sz="6600"/>
              <a:t>换</a:t>
            </a:r>
            <a:br>
              <a:rPr lang="zh-CN" altLang="en-US" sz="6600"/>
            </a:br>
            <a:r>
              <a:rPr lang="zh-CN" altLang="en-US" sz="6600"/>
              <a:t>景</a:t>
            </a:r>
            <a:endParaRPr lang="zh-CN" altLang="en-US" sz="6600"/>
          </a:p>
        </p:txBody>
      </p:sp>
      <p:sp>
        <p:nvSpPr>
          <p:cNvPr id="3" name="文本框 2"/>
          <p:cNvSpPr txBox="1"/>
          <p:nvPr/>
        </p:nvSpPr>
        <p:spPr>
          <a:xfrm>
            <a:off x="8321040" y="776605"/>
            <a:ext cx="1290955" cy="4447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宋体" charset="0"/>
                <a:ea typeface="宋体" charset="0"/>
              </a:rPr>
              <a:t>隔、闻、伐、取、见</a:t>
            </a: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'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1DpYnB4bT1RXrhCrK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2070" y="6350"/>
            <a:ext cx="12339320" cy="7555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3910" y="822960"/>
            <a:ext cx="11059795" cy="2230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宋体" charset="0"/>
                <a:ea typeface="宋体" charset="0"/>
                <a:sym typeface="+mn-ea"/>
              </a:rPr>
              <a:t>潭中</a:t>
            </a:r>
            <a:r>
              <a:rPr lang="zh-CN" altLang="en-US" sz="3600" b="1" dirty="0" smtClean="0">
                <a:solidFill>
                  <a:schemeClr val="bg1"/>
                </a:solidFill>
                <a:latin typeface="宋体" charset="0"/>
                <a:ea typeface="宋体" charset="0"/>
                <a:sym typeface="+mn-ea"/>
              </a:rPr>
              <a:t>鱼可百许头，皆若空游无所依。日光下澈，影布石上，佁然不动；俶尔远逝，往来翕忽。似与游者相乐。</a:t>
            </a:r>
            <a:endParaRPr lang="zh-CN" altLang="en-US" sz="3600" b="1" dirty="0" smtClean="0">
              <a:solidFill>
                <a:schemeClr val="bg1"/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98640" y="4276725"/>
            <a:ext cx="3855720" cy="15176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latin typeface="宋体" charset="0"/>
                <a:ea typeface="宋体" charset="0"/>
              </a:rPr>
              <a:t>特写镜头</a:t>
            </a:r>
            <a:endParaRPr lang="zh-CN" altLang="en-US" sz="7200" b="1" dirty="0" smtClean="0">
              <a:solidFill>
                <a:schemeClr val="bg1"/>
              </a:solidFill>
              <a:latin typeface="宋体" charset="0"/>
              <a:ea typeface="宋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4450" y="2701290"/>
            <a:ext cx="316674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侧面描写</a:t>
            </a:r>
            <a:r>
              <a:rPr lang="en-US" altLang="zh-CN" sz="3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--</a:t>
            </a: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水清</a:t>
            </a:r>
            <a:endParaRPr lang="zh-CN" altLang="en-US" sz="32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0650" y="3833495"/>
            <a:ext cx="293751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动静结合</a:t>
            </a:r>
            <a:r>
              <a:rPr lang="en-US" altLang="zh-CN" sz="3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--</a:t>
            </a: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鱼灵</a:t>
            </a:r>
            <a:endParaRPr lang="zh-CN" altLang="en-US" sz="32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57296276211236540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415" y="1905"/>
            <a:ext cx="851408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39185" y="200660"/>
            <a:ext cx="4667250" cy="2230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宋体" charset="0"/>
                <a:ea typeface="宋体" charset="0"/>
                <a:sym typeface="+mn-ea"/>
              </a:rPr>
              <a:t>斗折蛇行，明灭可见。其岸势犬牙差互，不可知其源。</a:t>
            </a:r>
            <a:endParaRPr lang="zh-CN" altLang="en-US" sz="3600" b="1" dirty="0" smtClean="0">
              <a:solidFill>
                <a:schemeClr val="bg1"/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98965" y="858520"/>
            <a:ext cx="1066800" cy="603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6000" b="1" dirty="0" smtClean="0">
                <a:latin typeface="宋体" charset="0"/>
                <a:ea typeface="宋体" charset="0"/>
              </a:rPr>
              <a:t>形</a:t>
            </a:r>
            <a:endParaRPr lang="zh-CN" altLang="en-US" sz="6000" b="1" dirty="0" smtClean="0">
              <a:latin typeface="宋体" charset="0"/>
              <a:ea typeface="宋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6000" b="1" dirty="0" smtClean="0">
                <a:latin typeface="宋体" charset="0"/>
                <a:ea typeface="宋体" charset="0"/>
              </a:rPr>
              <a:t>象</a:t>
            </a:r>
            <a:endParaRPr lang="zh-CN" altLang="en-US" sz="6000" b="1" dirty="0" smtClean="0">
              <a:latin typeface="宋体" charset="0"/>
              <a:ea typeface="宋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6000" b="1" dirty="0" smtClean="0">
                <a:latin typeface="宋体" charset="0"/>
                <a:ea typeface="宋体" charset="0"/>
              </a:rPr>
              <a:t>比</a:t>
            </a:r>
            <a:endParaRPr lang="zh-CN" altLang="en-US" sz="6000" b="1" dirty="0" smtClean="0">
              <a:latin typeface="宋体" charset="0"/>
              <a:ea typeface="宋体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6000" b="1" dirty="0" smtClean="0">
                <a:latin typeface="宋体" charset="0"/>
                <a:ea typeface="宋体" charset="0"/>
              </a:rPr>
              <a:t>喻</a:t>
            </a:r>
            <a:endParaRPr lang="zh-CN" altLang="en-US" sz="6000" b="1" dirty="0" smtClean="0">
              <a:latin typeface="宋体" charset="0"/>
              <a:ea typeface="宋体" charset="0"/>
            </a:endParaRPr>
          </a:p>
          <a:p>
            <a:pPr>
              <a:lnSpc>
                <a:spcPct val="130000"/>
              </a:lnSpc>
            </a:pPr>
            <a:endParaRPr lang="zh-CN" altLang="en-US" sz="6000" dirty="0" smtClean="0"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600" u="sng">
                <a:sym typeface="+mn-ea"/>
              </a:rPr>
              <a:t>坐潭上，四面竹树环合，寂寥无人，凄神寒骨，悄怆幽邃。以其境过清，不可久居，乃记之而去。</a:t>
            </a:r>
            <a:endParaRPr lang="zh-CN" altLang="en-US" sz="3600" u="sng"/>
          </a:p>
          <a:p>
            <a:pPr marL="0" indent="0">
              <a:buNone/>
            </a:pPr>
            <a:endParaRPr lang="zh-CN" altLang="en-US" sz="3600" u="sng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93180" y="3841750"/>
            <a:ext cx="4742815" cy="1160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5400" b="1" dirty="0" smtClean="0">
                <a:latin typeface="宋体" charset="0"/>
                <a:ea typeface="宋体" charset="0"/>
              </a:rPr>
              <a:t>寓情于景</a:t>
            </a:r>
            <a:endParaRPr lang="zh-CN" altLang="en-US" sz="5400" b="1" dirty="0" smtClean="0"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095" y="-90805"/>
            <a:ext cx="7539990" cy="1268730"/>
          </a:xfrm>
        </p:spPr>
        <p:txBody>
          <a:bodyPr>
            <a:noAutofit/>
          </a:bodyPr>
          <a:p>
            <a:pPr algn="ctr"/>
            <a:r>
              <a:rPr lang="zh-CN" altLang="en-US" sz="6000">
                <a:latin typeface="隶书" charset="0"/>
                <a:ea typeface="隶书" charset="0"/>
              </a:rPr>
              <a:t>作者简介</a:t>
            </a:r>
            <a:endParaRPr lang="zh-CN" altLang="en-US" sz="6000">
              <a:latin typeface="隶书" charset="0"/>
              <a:ea typeface="隶书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" y="206375"/>
            <a:ext cx="9260840" cy="6393815"/>
          </a:xfrm>
        </p:spPr>
        <p:txBody>
          <a:bodyPr>
            <a:normAutofit lnSpcReduction="20000"/>
          </a:bodyPr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457200" indent="-457200"/>
            <a:r>
              <a:rPr lang="zh-CN" altLang="en-US" sz="3200" b="1">
                <a:latin typeface="宋体" charset="0"/>
                <a:ea typeface="宋体" charset="0"/>
              </a:rPr>
              <a:t>柳宗元（773年—819年），</a:t>
            </a:r>
            <a:r>
              <a:rPr lang="zh-CN" altLang="en-US" sz="3200">
                <a:latin typeface="宋体" charset="0"/>
                <a:ea typeface="宋体" charset="0"/>
              </a:rPr>
              <a:t>字</a:t>
            </a:r>
            <a:r>
              <a:rPr lang="zh-CN" altLang="en-US" sz="3200" b="1">
                <a:solidFill>
                  <a:srgbClr val="FF0000"/>
                </a:solidFill>
                <a:latin typeface="宋体" charset="0"/>
                <a:ea typeface="宋体" charset="0"/>
              </a:rPr>
              <a:t>子厚</a:t>
            </a:r>
            <a:r>
              <a:rPr lang="zh-CN" altLang="en-US" sz="3200" b="1">
                <a:latin typeface="宋体" charset="0"/>
                <a:ea typeface="宋体" charset="0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charset="0"/>
                <a:ea typeface="宋体" charset="0"/>
              </a:rPr>
              <a:t>唐</a:t>
            </a:r>
            <a:r>
              <a:rPr lang="zh-CN" altLang="en-US" sz="3200">
                <a:latin typeface="宋体" charset="0"/>
                <a:ea typeface="宋体" charset="0"/>
              </a:rPr>
              <a:t>代著名文学家、思想家。</a:t>
            </a:r>
            <a:endParaRPr lang="zh-CN" altLang="en-US" sz="3200">
              <a:latin typeface="宋体" charset="0"/>
              <a:ea typeface="宋体" charset="0"/>
            </a:endParaRPr>
          </a:p>
          <a:p>
            <a:pPr marL="571500" indent="-571500"/>
            <a:endParaRPr lang="zh-CN" altLang="en-US" sz="2800"/>
          </a:p>
          <a:p>
            <a:pPr marL="457200" indent="-457200"/>
            <a:r>
              <a:rPr lang="zh-CN" altLang="en-US" sz="3200">
                <a:latin typeface="宋体" charset="0"/>
                <a:ea typeface="宋体" charset="0"/>
              </a:rPr>
              <a:t>祖籍河东（今山西芮城、运城一带），柳出身于官宦家庭，少有才名，早有大志。早年为考进士，文以辞采华丽为工。</a:t>
            </a:r>
            <a:r>
              <a:rPr lang="zh-CN" altLang="en-US" sz="3200" b="1">
                <a:latin typeface="宋体" charset="0"/>
                <a:ea typeface="宋体" charset="0"/>
              </a:rPr>
              <a:t>唐宋八大家之一</a:t>
            </a:r>
            <a:r>
              <a:rPr lang="zh-CN" altLang="en-US" sz="3200">
                <a:latin typeface="宋体" charset="0"/>
                <a:ea typeface="宋体" charset="0"/>
              </a:rPr>
              <a:t>，与</a:t>
            </a:r>
            <a:r>
              <a:rPr lang="zh-CN" altLang="en-US" sz="3200" b="1">
                <a:latin typeface="宋体" charset="0"/>
                <a:ea typeface="宋体" charset="0"/>
              </a:rPr>
              <a:t>韩愈</a:t>
            </a:r>
            <a:r>
              <a:rPr lang="zh-CN" altLang="en-US" sz="3200">
                <a:latin typeface="宋体" charset="0"/>
                <a:ea typeface="宋体" charset="0"/>
              </a:rPr>
              <a:t>共同倡导唐代古文运动，并称“</a:t>
            </a:r>
            <a:r>
              <a:rPr lang="zh-CN" altLang="en-US" sz="3200" b="1">
                <a:latin typeface="宋体" charset="0"/>
                <a:ea typeface="宋体" charset="0"/>
              </a:rPr>
              <a:t>韩柳</a:t>
            </a:r>
            <a:r>
              <a:rPr lang="zh-CN" altLang="en-US" sz="3200">
                <a:latin typeface="宋体" charset="0"/>
                <a:ea typeface="宋体" charset="0"/>
              </a:rPr>
              <a:t>”。代表作有《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永州八记</a:t>
            </a:r>
            <a:r>
              <a:rPr lang="zh-CN" altLang="en-US" sz="3200">
                <a:latin typeface="宋体" charset="0"/>
                <a:ea typeface="宋体" charset="0"/>
              </a:rPr>
              <a:t>》、</a:t>
            </a:r>
            <a:r>
              <a:rPr sz="3200">
                <a:latin typeface="宋体" charset="0"/>
                <a:ea typeface="宋体" charset="0"/>
                <a:sym typeface="+mn-ea"/>
              </a:rPr>
              <a:t>《黔之驴》、《捕蛇者说》、</a:t>
            </a:r>
            <a:r>
              <a:rPr lang="zh-CN" altLang="en-US" sz="3200">
                <a:latin typeface="宋体" charset="0"/>
                <a:ea typeface="宋体" charset="0"/>
              </a:rPr>
              <a:t>及绝句《江雪》等。</a:t>
            </a:r>
            <a:endParaRPr lang="zh-CN" altLang="en-US" sz="3200">
              <a:latin typeface="宋体" charset="0"/>
              <a:ea typeface="宋体" charset="0"/>
            </a:endParaRPr>
          </a:p>
        </p:txBody>
      </p:sp>
      <p:pic>
        <p:nvPicPr>
          <p:cNvPr id="4" name="图片 3" descr="9825bc315c6034a8a7fa2cd9c91349540923764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0695" y="173355"/>
            <a:ext cx="2821940" cy="3173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990" y="5775960"/>
            <a:ext cx="933577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30000"/>
              </a:lnSpc>
              <a:buFont typeface="Arial" charset="0"/>
              <a:buChar char="•"/>
            </a:pPr>
            <a:r>
              <a:rPr lang="zh-CN" altLang="en-US" sz="3200" dirty="0" smtClean="0">
                <a:latin typeface="宋体" charset="0"/>
                <a:ea typeface="宋体" charset="0"/>
              </a:rPr>
              <a:t>《小石潭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charset="0"/>
                <a:ea typeface="宋体" charset="0"/>
              </a:rPr>
              <a:t>记</a:t>
            </a:r>
            <a:r>
              <a:rPr lang="zh-CN" altLang="en-US" sz="3200" dirty="0" smtClean="0">
                <a:latin typeface="宋体" charset="0"/>
                <a:ea typeface="宋体" charset="0"/>
              </a:rPr>
              <a:t>》是《永州八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记</a:t>
            </a:r>
            <a:r>
              <a:rPr lang="zh-CN" altLang="en-US" sz="3200" dirty="0" smtClean="0">
                <a:latin typeface="宋体" charset="0"/>
                <a:ea typeface="宋体" charset="0"/>
              </a:rPr>
              <a:t>》中的第四篇。</a:t>
            </a:r>
            <a:endParaRPr lang="zh-CN" altLang="en-US" sz="3200" dirty="0" smtClean="0"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8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3</a:t>
            </a:r>
            <a:r>
              <a:rPr lang="zh-CN" altLang="en-US" sz="480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、作者是如何描写景物的？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457200" indent="-457200"/>
            <a:r>
              <a:rPr lang="zh-CN" altLang="en-US" sz="3200">
                <a:latin typeface="宋体" charset="0"/>
                <a:ea typeface="宋体" charset="0"/>
              </a:rPr>
              <a:t>不写尽妙境，不游尽妙境。笔墨悠长，情兴无极。</a:t>
            </a:r>
            <a:endParaRPr lang="zh-CN" altLang="en-US" sz="3200">
              <a:latin typeface="宋体" charset="0"/>
              <a:ea typeface="宋体" charset="0"/>
            </a:endParaRPr>
          </a:p>
          <a:p>
            <a:pPr marL="457200" indent="-457200"/>
            <a:r>
              <a:rPr lang="zh-CN" altLang="en-US" sz="3200">
                <a:latin typeface="宋体" charset="0"/>
                <a:ea typeface="宋体" charset="0"/>
              </a:rPr>
              <a:t>工于写鱼，工于写水之清。</a:t>
            </a:r>
            <a:endParaRPr lang="zh-CN" altLang="en-US" sz="3200">
              <a:latin typeface="宋体" charset="0"/>
              <a:ea typeface="宋体" charset="0"/>
            </a:endParaRPr>
          </a:p>
          <a:p>
            <a:pPr marL="457200" indent="-457200"/>
            <a:r>
              <a:rPr lang="zh-CN" altLang="en-US" sz="3200">
                <a:latin typeface="宋体" charset="0"/>
                <a:ea typeface="宋体" charset="0"/>
              </a:rPr>
              <a:t>妙在淡描轻抹。</a:t>
            </a:r>
            <a:endParaRPr lang="zh-CN" altLang="en-US" sz="3200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4800"/>
              <a:t>写作手法：</a:t>
            </a:r>
            <a:endParaRPr lang="zh-CN" altLang="en-US" sz="4800"/>
          </a:p>
          <a:p>
            <a:pPr marL="342900" indent="-342900"/>
            <a:r>
              <a:rPr lang="zh-CN" altLang="en-US" sz="4000"/>
              <a:t>移步换景、正侧结合、动静结合，</a:t>
            </a:r>
            <a:endParaRPr lang="zh-CN" altLang="en-US" sz="4000"/>
          </a:p>
          <a:p>
            <a:pPr marL="342900" indent="-342900"/>
            <a:r>
              <a:rPr lang="zh-CN" altLang="en-US" sz="4000"/>
              <a:t>运用修辞、寓情于景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905" y="184785"/>
            <a:ext cx="11244580" cy="6049010"/>
          </a:xfrm>
        </p:spPr>
        <p:txBody>
          <a:bodyPr/>
          <a:p>
            <a:pPr marL="0" indent="0">
              <a:buNone/>
            </a:pPr>
            <a:r>
              <a:rPr lang="en-US" altLang="zh-CN" sz="4400"/>
              <a:t>4</a:t>
            </a:r>
            <a:r>
              <a:rPr sz="4400"/>
              <a:t>、</a:t>
            </a:r>
            <a:r>
              <a:rPr lang="zh-CN" altLang="en-US" sz="4400"/>
              <a:t>找出文中体现作者情感的字句，体会作者情感。</a:t>
            </a:r>
            <a:endParaRPr lang="zh-CN" altLang="en-US" sz="4400"/>
          </a:p>
          <a:p>
            <a:endParaRPr lang="en-US" altLang="zh-CN" sz="44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5175" y="2251710"/>
            <a:ext cx="339471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dirty="0" smtClean="0">
                <a:latin typeface="宋体" charset="0"/>
                <a:ea typeface="宋体" charset="0"/>
              </a:rPr>
              <a:t>“心乐之”</a:t>
            </a:r>
            <a:endParaRPr lang="zh-CN" altLang="en-US" sz="4000" dirty="0" smtClean="0">
              <a:latin typeface="宋体" charset="0"/>
              <a:ea typeface="宋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6500" y="2235835"/>
            <a:ext cx="3651885" cy="962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400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“似与游者乐”</a:t>
            </a:r>
            <a:endParaRPr lang="zh-CN" altLang="en-US" sz="1400" dirty="0" smtClean="0">
              <a:latin typeface="宋体" charset="0"/>
              <a:ea typeface="宋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63230" y="2250440"/>
            <a:ext cx="286194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“</a:t>
            </a:r>
            <a:r>
              <a:rPr lang="zh-CN" altLang="en-US" sz="4000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凄神寒骨</a:t>
            </a:r>
            <a:r>
              <a:rPr lang="en-US" altLang="zh-CN" sz="4000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”</a:t>
            </a:r>
            <a:endParaRPr lang="zh-CN" altLang="en-US" sz="4000" dirty="0" smtClean="0">
              <a:latin typeface="宋体" charset="0"/>
              <a:ea typeface="宋体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471545" y="2786380"/>
            <a:ext cx="382905" cy="15240"/>
          </a:xfrm>
          <a:prstGeom prst="straightConnector1">
            <a:avLst/>
          </a:prstGeom>
          <a:ln w="3810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713345" y="2760345"/>
            <a:ext cx="382905" cy="15240"/>
          </a:xfrm>
          <a:prstGeom prst="straightConnector1">
            <a:avLst/>
          </a:prstGeom>
          <a:ln w="38100">
            <a:solidFill>
              <a:schemeClr val="bg2"/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-16510" y="4102100"/>
            <a:ext cx="12032615" cy="1992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30000"/>
              </a:lnSpc>
              <a:buFont typeface="Arial" charset="0"/>
              <a:buChar char="•"/>
            </a:pPr>
            <a:endParaRPr lang="zh-CN" altLang="en-US" sz="3200" b="1" dirty="0" smtClean="0">
              <a:solidFill>
                <a:schemeClr val="bg2"/>
              </a:solidFill>
              <a:latin typeface="宋体" charset="0"/>
              <a:ea typeface="宋体" charset="0"/>
              <a:sym typeface="+mn-ea"/>
            </a:endParaRPr>
          </a:p>
          <a:p>
            <a:pPr marL="457200" indent="-457200" algn="l">
              <a:lnSpc>
                <a:spcPct val="130000"/>
              </a:lnSpc>
              <a:buFont typeface="Arial" charset="0"/>
              <a:buChar char="•"/>
            </a:pPr>
            <a:endParaRPr lang="zh-CN" altLang="en-US" sz="3200" b="1" dirty="0" smtClean="0">
              <a:solidFill>
                <a:schemeClr val="bg2"/>
              </a:solidFill>
              <a:latin typeface="宋体" charset="0"/>
              <a:ea typeface="宋体" charset="0"/>
              <a:sym typeface="+mn-ea"/>
            </a:endParaRPr>
          </a:p>
          <a:p>
            <a:pPr marL="457200" indent="-457200" algn="l">
              <a:lnSpc>
                <a:spcPct val="130000"/>
              </a:lnSpc>
              <a:buFont typeface="Arial" charset="0"/>
              <a:buChar char="•"/>
            </a:pPr>
            <a:r>
              <a:rPr lang="zh-CN" altLang="en-US" sz="3200" b="1" dirty="0" smtClean="0">
                <a:solidFill>
                  <a:schemeClr val="bg2"/>
                </a:solidFill>
                <a:latin typeface="宋体" charset="0"/>
                <a:ea typeface="宋体" charset="0"/>
                <a:sym typeface="Wingdings" charset="0"/>
              </a:rPr>
              <a:t></a:t>
            </a:r>
            <a:r>
              <a:rPr lang="zh-CN" altLang="en-US" sz="3200" b="1" dirty="0" smtClean="0">
                <a:solidFill>
                  <a:schemeClr val="bg2"/>
                </a:solidFill>
                <a:latin typeface="宋体" charset="0"/>
                <a:ea typeface="宋体" charset="0"/>
                <a:sym typeface="+mn-ea"/>
              </a:rPr>
              <a:t>为什么作者一开始是高兴、舒畅的心情，到后来却变得忧伤？</a:t>
            </a:r>
            <a:endParaRPr lang="zh-CN" altLang="en-US" sz="32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5980" y="3719195"/>
            <a:ext cx="2274570" cy="1398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66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乐</a:t>
            </a:r>
            <a:endParaRPr lang="zh-CN" altLang="en-US" sz="6600" dirty="0" smtClean="0">
              <a:solidFill>
                <a:srgbClr val="FF0000"/>
              </a:solidFill>
              <a:latin typeface="Arial" pitchFamily="34" charset="0"/>
              <a:ea typeface="微软雅黑" pitchFamily="34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664710" y="4469130"/>
            <a:ext cx="2126615" cy="0"/>
          </a:xfrm>
          <a:prstGeom prst="straightConnector1">
            <a:avLst/>
          </a:prstGeom>
          <a:ln w="920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396605" y="3780155"/>
            <a:ext cx="1760220" cy="1280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7030A0"/>
                </a:solidFill>
                <a:latin typeface="宋体" charset="0"/>
                <a:ea typeface="宋体" charset="0"/>
              </a:rPr>
              <a:t>忧</a:t>
            </a:r>
            <a:endParaRPr lang="zh-CN" altLang="en-US" sz="6000" b="1" dirty="0" smtClean="0">
              <a:solidFill>
                <a:srgbClr val="7030A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4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68275" y="-824230"/>
            <a:ext cx="11597005" cy="6246495"/>
          </a:xfrm>
        </p:spPr>
        <p:txBody>
          <a:bodyPr/>
          <a:p>
            <a:pPr marL="0" indent="0">
              <a:buNone/>
            </a:pPr>
            <a:endParaRPr>
              <a:sym typeface="+mn-ea"/>
            </a:endParaRPr>
          </a:p>
          <a:p>
            <a:endParaRPr>
              <a:sym typeface="+mn-ea"/>
            </a:endParaRPr>
          </a:p>
          <a:p>
            <a:pPr marL="0" indent="0">
              <a:buNone/>
            </a:pPr>
            <a:r>
              <a:rPr sz="3600">
                <a:latin typeface="宋体" charset="0"/>
                <a:ea typeface="宋体" charset="0"/>
                <a:sym typeface="+mn-ea"/>
              </a:rPr>
              <a:t>    同游者：吴武陵，龚古，余弟宗玄。隶而从者，崔氏二小生：曰恕己，曰奉壹。</a:t>
            </a:r>
            <a:endParaRPr lang="zh-CN" altLang="en-US" sz="3600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en-US" altLang="zh-CN" sz="3600" b="1">
                <a:latin typeface="宋体" charset="0"/>
                <a:ea typeface="宋体" charset="0"/>
              </a:rPr>
              <a:t>   </a:t>
            </a:r>
            <a:endParaRPr lang="en-US" altLang="zh-CN" sz="3600" b="1">
              <a:latin typeface="宋体" charset="0"/>
              <a:ea typeface="宋体" charset="0"/>
            </a:endParaRPr>
          </a:p>
          <a:p>
            <a:pPr marL="571500" indent="-571500"/>
            <a:r>
              <a:rPr sz="36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Wingdings" charset="0"/>
              </a:rPr>
              <a:t></a:t>
            </a:r>
            <a:r>
              <a:rPr sz="36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作者有五个同游者陪同，为何还是感到寂寞、凄寒？</a:t>
            </a:r>
            <a:endParaRPr lang="en-US" altLang="zh-CN" sz="3600" b="1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  <a:sym typeface="+mn-ea"/>
            </a:endParaRPr>
          </a:p>
          <a:p>
            <a:pPr marL="0" indent="0">
              <a:buNone/>
            </a:pPr>
            <a:endParaRPr lang="en-US" altLang="zh-CN" sz="3600" b="1">
              <a:latin typeface="宋体" charset="0"/>
              <a:ea typeface="宋体" charset="0"/>
            </a:endParaRPr>
          </a:p>
        </p:txBody>
      </p:sp>
      <p:pic>
        <p:nvPicPr>
          <p:cNvPr id="4" name="内容占位符 3" descr="QQ图片201604290212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1975" y="3221355"/>
            <a:ext cx="4717415" cy="358965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260985"/>
            <a:ext cx="12009120" cy="7073900"/>
          </a:xfrm>
        </p:spPr>
        <p:txBody>
          <a:bodyPr>
            <a:normAutofit lnSpcReduction="10000"/>
          </a:bodyPr>
          <a:p>
            <a:r>
              <a:rPr sz="4000" b="1">
                <a:latin typeface="华文中宋" charset="0"/>
                <a:ea typeface="华文中宋" charset="0"/>
                <a:sym typeface="+mn-ea"/>
              </a:rPr>
              <a:t>一切</a:t>
            </a:r>
            <a:r>
              <a:rPr sz="4000" b="1">
                <a:solidFill>
                  <a:srgbClr val="C00000"/>
                </a:solidFill>
                <a:latin typeface="华文中宋" charset="0"/>
                <a:ea typeface="华文中宋" charset="0"/>
                <a:sym typeface="+mn-ea"/>
              </a:rPr>
              <a:t>景</a:t>
            </a:r>
            <a:r>
              <a:rPr sz="4000" b="1">
                <a:latin typeface="华文中宋" charset="0"/>
                <a:ea typeface="华文中宋" charset="0"/>
                <a:sym typeface="+mn-ea"/>
              </a:rPr>
              <a:t>语皆</a:t>
            </a:r>
            <a:r>
              <a:rPr sz="4000" b="1">
                <a:solidFill>
                  <a:srgbClr val="C00000"/>
                </a:solidFill>
                <a:latin typeface="华文中宋" charset="0"/>
                <a:ea typeface="华文中宋" charset="0"/>
                <a:sym typeface="+mn-ea"/>
              </a:rPr>
              <a:t>情</a:t>
            </a:r>
            <a:r>
              <a:rPr sz="4000" b="1">
                <a:latin typeface="华文中宋" charset="0"/>
                <a:ea typeface="华文中宋" charset="0"/>
                <a:sym typeface="+mn-ea"/>
              </a:rPr>
              <a:t>语。</a:t>
            </a:r>
            <a:endParaRPr sz="4000" b="1">
              <a:latin typeface="华文中宋" charset="0"/>
              <a:ea typeface="华文中宋" charset="0"/>
              <a:sym typeface="+mn-ea"/>
            </a:endParaRPr>
          </a:p>
          <a:p>
            <a:endParaRPr sz="4000" b="1">
              <a:latin typeface="华文中宋" charset="0"/>
              <a:ea typeface="华文中宋" charset="0"/>
              <a:sym typeface="+mn-ea"/>
            </a:endParaRPr>
          </a:p>
          <a:p>
            <a:r>
              <a:rPr sz="4000" b="1">
                <a:latin typeface="华文中宋" charset="0"/>
                <a:ea typeface="华文中宋" charset="0"/>
                <a:sym typeface="+mn-ea"/>
              </a:rPr>
              <a:t>以我观物，故</a:t>
            </a:r>
            <a:r>
              <a:rPr sz="4000" b="1">
                <a:solidFill>
                  <a:srgbClr val="C00000"/>
                </a:solidFill>
                <a:latin typeface="华文中宋" charset="0"/>
                <a:ea typeface="华文中宋" charset="0"/>
                <a:sym typeface="+mn-ea"/>
              </a:rPr>
              <a:t>物</a:t>
            </a:r>
            <a:r>
              <a:rPr sz="4000" b="1">
                <a:latin typeface="华文中宋" charset="0"/>
                <a:ea typeface="华文中宋" charset="0"/>
                <a:sym typeface="+mn-ea"/>
              </a:rPr>
              <a:t>皆着</a:t>
            </a:r>
            <a:r>
              <a:rPr sz="4000" b="1">
                <a:solidFill>
                  <a:srgbClr val="C00000"/>
                </a:solidFill>
                <a:latin typeface="华文中宋" charset="0"/>
                <a:ea typeface="华文中宋" charset="0"/>
                <a:sym typeface="+mn-ea"/>
              </a:rPr>
              <a:t>我</a:t>
            </a:r>
            <a:r>
              <a:rPr sz="4000" b="1">
                <a:latin typeface="华文中宋" charset="0"/>
                <a:ea typeface="华文中宋" charset="0"/>
                <a:sym typeface="+mn-ea"/>
              </a:rPr>
              <a:t>之色彩。</a:t>
            </a:r>
            <a:endParaRPr lang="zh-CN" altLang="en-US" sz="4000" b="1"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    </a:t>
            </a:r>
            <a:r>
              <a:rPr sz="3600">
                <a:sym typeface="+mn-ea"/>
              </a:rPr>
              <a:t>—</a:t>
            </a:r>
            <a:r>
              <a:rPr lang="zh-CN" altLang="en-US" sz="3600"/>
              <a:t>—王国维《人间词话》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>
                <a:sym typeface="+mn-ea"/>
              </a:rPr>
              <a:t>     </a:t>
            </a:r>
            <a:r>
              <a:rPr sz="3200">
                <a:sym typeface="+mn-ea"/>
              </a:rPr>
              <a:t> </a:t>
            </a:r>
            <a:r>
              <a:rPr sz="3200">
                <a:latin typeface="宋体" charset="0"/>
                <a:ea typeface="宋体" charset="0"/>
                <a:sym typeface="+mn-ea"/>
              </a:rPr>
              <a:t> 以“我”的眼界观物、察景、看事、论人，让“我”笔下的事、景、物皆“着我之色彩”。建筑、景物与事件，从远古“记”体文章的主体变成了承担记游记事者之目光、情感或思考的载体。</a:t>
            </a:r>
            <a:endParaRPr sz="3200">
              <a:latin typeface="宋体" charset="0"/>
              <a:ea typeface="宋体" charset="0"/>
              <a:sym typeface="+mn-ea"/>
            </a:endParaRPr>
          </a:p>
          <a:p>
            <a:pPr marL="0" indent="0" algn="l">
              <a:buNone/>
            </a:pPr>
            <a:r>
              <a:rPr lang="zh-CN" altLang="en-US" sz="3200"/>
              <a:t>   </a:t>
            </a:r>
            <a:r>
              <a:rPr lang="zh-CN" altLang="en-US" sz="3200">
                <a:latin typeface="宋体" charset="0"/>
                <a:ea typeface="宋体" charset="0"/>
              </a:rPr>
              <a:t>   如： </a:t>
            </a:r>
            <a:r>
              <a:rPr sz="3200">
                <a:latin typeface="宋体" charset="0"/>
                <a:ea typeface="宋体" charset="0"/>
                <a:sym typeface="+mn-ea"/>
              </a:rPr>
              <a:t>登山则情满于山，观海则意溢于海。</a:t>
            </a:r>
            <a:endParaRPr sz="3200">
              <a:latin typeface="宋体" charset="0"/>
              <a:ea typeface="宋体" charset="0"/>
              <a:sym typeface="+mn-ea"/>
            </a:endParaRPr>
          </a:p>
          <a:p>
            <a:pPr marL="0" indent="0" algn="l">
              <a:buNone/>
            </a:pPr>
            <a:r>
              <a:rPr lang="zh-CN" altLang="en-US" sz="3200">
                <a:latin typeface="宋体" charset="0"/>
                <a:ea typeface="宋体" charset="0"/>
              </a:rPr>
              <a:t>              感时花溅泪，恨别鸟惊心。</a:t>
            </a:r>
            <a:endParaRPr lang="zh-CN" altLang="en-US" sz="3200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631" y="274879"/>
            <a:ext cx="10954459" cy="796011"/>
          </a:xfrm>
        </p:spPr>
        <p:txBody>
          <a:bodyPr>
            <a:noAutofit/>
          </a:bodyPr>
          <a:p>
            <a:r>
              <a:rPr lang="zh-CN" altLang="en-US" sz="6600" b="0">
                <a:solidFill>
                  <a:schemeClr val="accent4">
                    <a:lumMod val="75000"/>
                  </a:schemeClr>
                </a:solidFill>
                <a:latin typeface="华文行楷" charset="0"/>
                <a:ea typeface="华文行楷" charset="0"/>
              </a:rPr>
              <a:t>作者生平</a:t>
            </a:r>
            <a:endParaRPr lang="zh-CN" altLang="en-US" sz="6600" b="0">
              <a:solidFill>
                <a:schemeClr val="accent4">
                  <a:lumMod val="75000"/>
                </a:schemeClr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en-US" altLang="zh-CN" sz="3200"/>
              <a:t>       </a:t>
            </a:r>
            <a:r>
              <a:rPr sz="3200">
                <a:sym typeface="+mn-ea"/>
              </a:rPr>
              <a:t>柳宗元，贞元初年进士，官监察御史。顺宗时，王叔文执政，他任礼部员外郎，锐意推行政治改革。</a:t>
            </a:r>
            <a:r>
              <a:rPr lang="zh-CN" altLang="en-US" sz="3200"/>
              <a:t>由于参加主张革新的王叔文政治集团，</a:t>
            </a:r>
            <a:r>
              <a:rPr sz="3200">
                <a:sym typeface="+mn-ea"/>
              </a:rPr>
              <a:t>不久，王叔文失败，他也被贬为永州司马，</a:t>
            </a:r>
            <a:r>
              <a:rPr lang="zh-CN" altLang="en-US" sz="3200"/>
              <a:t>从此柳宗元在荒远偏僻的永州苦呆了整整十年，后又被改贬到更为荒凉的柳州，四年后，病魔无情地夺去了他年仅四十七岁的生命。 柳宗元在政治上不得志,心情抑郁,所以就借山水,欣赏大自然来排遣心中的愁闷. 他在永州发现了许多风景佳丽的地方,记下了其中的八处名胜,成为有名的《永州八记》文稿由刘禹锡编为《柳河东集》。</a:t>
            </a:r>
            <a:endParaRPr lang="zh-CN" altLang="en-US" sz="32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995" y="213995"/>
            <a:ext cx="11413490" cy="796290"/>
          </a:xfrm>
        </p:spPr>
        <p:txBody>
          <a:bodyPr>
            <a:noAutofit/>
          </a:bodyPr>
          <a:p>
            <a:r>
              <a:rPr lang="zh-CN" altLang="en-US" sz="6000"/>
              <a:t>情感变化的原因</a:t>
            </a:r>
            <a:endParaRPr lang="zh-CN" altLang="en-US" sz="6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475" y="1133475"/>
            <a:ext cx="11734165" cy="510032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zh-CN" sz="3200" b="1">
                <a:latin typeface="宋体" charset="0"/>
                <a:ea typeface="宋体" charset="0"/>
                <a:sym typeface="+mn-ea"/>
              </a:rPr>
              <a:t>    </a:t>
            </a:r>
            <a:endParaRPr lang="en-US" altLang="zh-CN" sz="3200" b="1">
              <a:latin typeface="宋体" charset="0"/>
              <a:ea typeface="宋体" charset="0"/>
              <a:sym typeface="+mn-ea"/>
            </a:endParaRPr>
          </a:p>
          <a:p>
            <a:r>
              <a:rPr sz="3200">
                <a:latin typeface="宋体" charset="0"/>
                <a:ea typeface="宋体" charset="0"/>
                <a:sym typeface="+mn-ea"/>
              </a:rPr>
              <a:t>作者时而欢悦，时而忧伤，思想感情随景而变，借景抒情，情景交融，含蓄地抒发了自己被贬后无法排遣的忧伤凄苦的思想感情。作者初入小石潭，“闻水声，如鸣佩环”，被景物所吸引，心情愉悦，所以在他眼中游鱼“空游无所依”、“往来翕忽，似与游者相乐”。而小石潭源头“斗折蛇行”、“不可知其源”正是作者对前途艰险的忧虑，使他感到前途渺茫，此时的小石潭在他眼中则是“</a:t>
            </a:r>
            <a:r>
              <a:rPr sz="3200" b="1">
                <a:latin typeface="宋体" charset="0"/>
                <a:ea typeface="宋体" charset="0"/>
                <a:sym typeface="+mn-ea"/>
              </a:rPr>
              <a:t>凄神寒骨，悄怆幽邃</a:t>
            </a:r>
            <a:r>
              <a:rPr sz="3200">
                <a:latin typeface="宋体" charset="0"/>
                <a:ea typeface="宋体" charset="0"/>
                <a:sym typeface="+mn-ea"/>
              </a:rPr>
              <a:t>。</a:t>
            </a:r>
            <a:r>
              <a:rPr sz="3200">
                <a:latin typeface="宋体" charset="0"/>
                <a:ea typeface="宋体" charset="0"/>
                <a:sym typeface="+mn-ea"/>
              </a:rPr>
              <a:t>”。这恰好是作者心中孤单寂寞的投影。</a:t>
            </a:r>
            <a:endParaRPr sz="3200">
              <a:latin typeface="宋体" charset="0"/>
              <a:ea typeface="宋体" charset="0"/>
              <a:sym typeface="+mn-ea"/>
            </a:endParaRPr>
          </a:p>
          <a:p>
            <a:r>
              <a:rPr b="1">
                <a:latin typeface="宋体" charset="0"/>
                <a:ea typeface="宋体" charset="0"/>
                <a:sym typeface="+mn-ea"/>
              </a:rPr>
              <a:t>   </a:t>
            </a:r>
            <a:endParaRPr lang="zh-CN" altLang="en-US" b="1">
              <a:latin typeface="宋体" charset="0"/>
              <a:ea typeface="宋体" charset="0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150" y="213995"/>
            <a:ext cx="11443335" cy="1606550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    文章前面写“心乐之”，后面又写“悄怆幽邃”，一“乐”一“忧”似难相容。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720090"/>
            <a:ext cx="11779885" cy="6430645"/>
          </a:xfrm>
        </p:spPr>
        <p:txBody>
          <a:bodyPr>
            <a:normAutofit fontScale="80000"/>
          </a:bodyPr>
          <a:p>
            <a:pPr marL="0" indent="0">
              <a:buNone/>
            </a:pP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 sz="3200">
              <a:latin typeface="宋体" charset="0"/>
              <a:ea typeface="宋体" charset="0"/>
            </a:endParaRPr>
          </a:p>
          <a:p>
            <a:r>
              <a:rPr lang="zh-CN" altLang="en-US" sz="3200" b="1">
                <a:latin typeface="宋体" charset="0"/>
                <a:ea typeface="宋体" charset="0"/>
              </a:rPr>
              <a:t>   乐是忧的另一种表现形式。柳宗元参与改革，失败被贬，心中愤懑难平，因而凄苦是他感情的主调，而寄情山水正是为了摆脱这种抑郁的心情；但这种欢乐毕竟是暂时的，一经凄清环境的触发，忧伤悲凉的心情又会流露出来。</a:t>
            </a:r>
            <a:endParaRPr lang="zh-CN" altLang="en-US" sz="3200" b="1">
              <a:latin typeface="宋体" charset="0"/>
              <a:ea typeface="宋体" charset="0"/>
            </a:endParaRPr>
          </a:p>
          <a:p>
            <a:endParaRPr lang="zh-CN" altLang="en-US" sz="3200">
              <a:latin typeface="宋体" charset="0"/>
              <a:ea typeface="宋体" charset="0"/>
            </a:endParaRPr>
          </a:p>
          <a:p>
            <a:r>
              <a:rPr lang="zh-CN" altLang="en-US" sz="3200">
                <a:latin typeface="宋体" charset="0"/>
                <a:ea typeface="宋体" charset="0"/>
              </a:rPr>
              <a:t>   柳宗元因政治原因被贬到永州，一贬就是十年，政治的失意，使他不得不寄情山水，但眼前的景色，即使再美，也不能真正解他心中的忧愁，因为他是一个有强烈责任感的忧国忧民的伟大的人，他时刻牵挂着天下的黎民百姓，他怎能有心情来享受着大自然的美景呢？</a:t>
            </a:r>
            <a:endParaRPr lang="zh-CN" altLang="en-US" sz="3200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>
                <a:latin typeface="华文中宋" charset="0"/>
                <a:ea typeface="华文中宋" charset="0"/>
              </a:rPr>
              <a:t>总结</a:t>
            </a:r>
            <a:endParaRPr lang="zh-CN" altLang="en-US" sz="6000">
              <a:latin typeface="华文中宋" charset="0"/>
              <a:ea typeface="华文中宋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宋体" charset="0"/>
                <a:ea typeface="宋体" charset="0"/>
              </a:rPr>
              <a:t>    </a:t>
            </a:r>
            <a:r>
              <a:rPr lang="zh-CN" altLang="en-US" sz="3600">
                <a:latin typeface="宋体" charset="0"/>
                <a:ea typeface="宋体" charset="0"/>
              </a:rPr>
              <a:t>王国维说“以自身观物，物皆着我之色彩”。课文是一篇充满诗情画意的山水游记，极富作者的生活个性，是</a:t>
            </a:r>
            <a:r>
              <a:rPr lang="zh-CN" altLang="en-US" sz="3600" b="1">
                <a:solidFill>
                  <a:srgbClr val="C00000"/>
                </a:solidFill>
                <a:latin typeface="宋体" charset="0"/>
                <a:ea typeface="宋体" charset="0"/>
              </a:rPr>
              <a:t>“柳”</a:t>
            </a:r>
            <a:r>
              <a:rPr lang="zh-CN" altLang="en-US" sz="3600">
                <a:latin typeface="宋体" charset="0"/>
                <a:ea typeface="宋体" charset="0"/>
              </a:rPr>
              <a:t>化了的山水他描绘小石潭的石、水、光影、游鱼、树木，着力渲染出了凄寒幽邃的神韵，抒发了寂寞处境中悲凉凄苦的情感游记里传神的描写，巧妙的比喻，情景交融的写法，精练的语言，很值得我们学习  。</a:t>
            </a:r>
            <a:endParaRPr lang="zh-CN" altLang="en-US" sz="3600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100" y="213995"/>
            <a:ext cx="6090285" cy="796290"/>
          </a:xfrm>
        </p:spPr>
        <p:txBody>
          <a:bodyPr/>
          <a:p>
            <a:pPr algn="ctr"/>
            <a:r>
              <a:rPr lang="zh-CN" altLang="en-US" sz="4800">
                <a:latin typeface="宋体" charset="0"/>
                <a:ea typeface="宋体" charset="0"/>
                <a:sym typeface="+mn-ea"/>
              </a:rPr>
              <a:t>江雪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1133475"/>
            <a:ext cx="6013450" cy="5100320"/>
          </a:xfrm>
        </p:spPr>
        <p:txBody>
          <a:bodyPr/>
          <a:p>
            <a:pPr marL="0" indent="0">
              <a:buNone/>
            </a:pPr>
            <a:endParaRPr lang="zh-CN" altLang="en-US" sz="3600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3600">
                <a:latin typeface="宋体" charset="0"/>
                <a:ea typeface="宋体" charset="0"/>
              </a:rPr>
              <a:t>                  柳宗元</a:t>
            </a:r>
            <a:endParaRPr lang="zh-CN" altLang="en-US" sz="3600">
              <a:latin typeface="宋体" charset="0"/>
              <a:ea typeface="宋体" charset="0"/>
            </a:endParaRPr>
          </a:p>
          <a:p>
            <a:r>
              <a:rPr lang="zh-CN" altLang="en-US" sz="3600">
                <a:latin typeface="宋体" charset="0"/>
                <a:ea typeface="宋体" charset="0"/>
              </a:rPr>
              <a:t>千山鸟飞绝，万径人踪灭。</a:t>
            </a:r>
            <a:endParaRPr lang="zh-CN" altLang="en-US" sz="3600">
              <a:latin typeface="宋体" charset="0"/>
              <a:ea typeface="宋体" charset="0"/>
            </a:endParaRPr>
          </a:p>
          <a:p>
            <a:endParaRPr lang="zh-CN" altLang="en-US" sz="3600">
              <a:latin typeface="宋体" charset="0"/>
              <a:ea typeface="宋体" charset="0"/>
            </a:endParaRPr>
          </a:p>
          <a:p>
            <a:r>
              <a:rPr lang="zh-CN" altLang="en-US" sz="3600">
                <a:latin typeface="宋体" charset="0"/>
                <a:ea typeface="宋体" charset="0"/>
              </a:rPr>
              <a:t>孤舟蓑笠翁，独钓寒江雪。</a:t>
            </a:r>
            <a:endParaRPr lang="zh-CN" altLang="en-US" sz="3600">
              <a:latin typeface="宋体" charset="0"/>
              <a:ea typeface="宋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1635" y="5570220"/>
            <a:ext cx="9456420" cy="962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charset="0"/>
                <a:ea typeface="宋体" charset="0"/>
                <a:sym typeface="+mn-ea"/>
              </a:rPr>
              <a:t>“柳”：</a:t>
            </a:r>
            <a:r>
              <a:rPr lang="zh-CN" altLang="en-US" sz="4400" dirty="0" smtClean="0">
                <a:latin typeface="宋体" charset="0"/>
                <a:ea typeface="宋体" charset="0"/>
              </a:rPr>
              <a:t>意境幽僻，情调凄寂。</a:t>
            </a:r>
            <a:endParaRPr lang="zh-CN" altLang="en-US" sz="4400" dirty="0" smtClean="0"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8800">
                <a:solidFill>
                  <a:srgbClr val="C00000"/>
                </a:solidFill>
                <a:latin typeface="华文行楷" charset="0"/>
                <a:ea typeface="华文行楷" charset="0"/>
              </a:rPr>
              <a:t> </a:t>
            </a:r>
            <a:endParaRPr lang="en-US" altLang="zh-CN" sz="8800">
              <a:solidFill>
                <a:srgbClr val="C00000"/>
              </a:solidFill>
              <a:latin typeface="华文行楷" charset="0"/>
              <a:ea typeface="华文行楷" charset="0"/>
            </a:endParaRPr>
          </a:p>
          <a:p>
            <a:pPr marL="0" indent="0">
              <a:buNone/>
            </a:pPr>
            <a:r>
              <a:rPr lang="en-US" altLang="zh-CN" sz="8800">
                <a:solidFill>
                  <a:srgbClr val="C00000"/>
                </a:solidFill>
                <a:latin typeface="华文行楷" charset="0"/>
                <a:ea typeface="华文行楷" charset="0"/>
              </a:rPr>
              <a:t>          </a:t>
            </a:r>
            <a:r>
              <a:rPr lang="en-US" altLang="zh-CN" sz="9600">
                <a:solidFill>
                  <a:srgbClr val="C00000"/>
                </a:solidFill>
                <a:latin typeface="华文行楷" charset="0"/>
                <a:ea typeface="华文行楷" charset="0"/>
              </a:rPr>
              <a:t>    </a:t>
            </a:r>
            <a:r>
              <a:rPr altLang="zh-CN" sz="9600">
                <a:solidFill>
                  <a:srgbClr val="C00000"/>
                </a:solidFill>
                <a:latin typeface="华文行楷" charset="0"/>
                <a:ea typeface="华文行楷" charset="0"/>
              </a:rPr>
              <a:t>再见！</a:t>
            </a:r>
            <a:endParaRPr altLang="zh-CN" sz="9600">
              <a:solidFill>
                <a:srgbClr val="C00000"/>
              </a:solidFill>
              <a:latin typeface="华文行楷" charset="0"/>
              <a:ea typeface="华文行楷" charset="0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100" y="320040"/>
            <a:ext cx="10954385" cy="1223645"/>
          </a:xfrm>
        </p:spPr>
        <p:txBody>
          <a:bodyPr>
            <a:noAutofit/>
          </a:bodyPr>
          <a:p>
            <a:pPr algn="ctr"/>
            <a:r>
              <a:rPr lang="zh-CN" altLang="en-US" sz="8800">
                <a:solidFill>
                  <a:srgbClr val="FF0000"/>
                </a:solidFill>
                <a:latin typeface="华文新魏" charset="0"/>
                <a:ea typeface="华文新魏" charset="0"/>
              </a:rPr>
              <a:t>记</a:t>
            </a:r>
            <a:endParaRPr lang="zh-CN" altLang="en-US" sz="8800">
              <a:solidFill>
                <a:srgbClr val="FF00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380" y="1010285"/>
            <a:ext cx="11350625" cy="371475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 </a:t>
            </a:r>
            <a:endParaRPr lang="en-US" altLang="zh-CN" sz="4000" b="1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</a:endParaRPr>
          </a:p>
          <a:p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   “记”,是古代的一种散文文体.主要是记载事物,并通过记</a:t>
            </a:r>
            <a:r>
              <a:rPr lang="zh-CN" altLang="en-US" sz="4000" b="1">
                <a:solidFill>
                  <a:srgbClr val="C00000"/>
                </a:solidFill>
                <a:latin typeface="宋体" charset="0"/>
                <a:ea typeface="宋体" charset="0"/>
              </a:rPr>
              <a:t>事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、记</a:t>
            </a:r>
            <a:r>
              <a:rPr lang="zh-CN" altLang="en-US" sz="4000" b="1">
                <a:solidFill>
                  <a:srgbClr val="C00000"/>
                </a:solidFill>
                <a:latin typeface="宋体" charset="0"/>
                <a:ea typeface="宋体" charset="0"/>
              </a:rPr>
              <a:t>物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、记</a:t>
            </a:r>
            <a:r>
              <a:rPr lang="zh-CN" altLang="en-US" sz="4000" b="1">
                <a:solidFill>
                  <a:srgbClr val="C00000"/>
                </a:solidFill>
                <a:latin typeface="宋体" charset="0"/>
                <a:ea typeface="宋体" charset="0"/>
              </a:rPr>
              <a:t>景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、记</a:t>
            </a:r>
            <a:r>
              <a:rPr lang="zh-CN" altLang="en-US" sz="4000" b="1">
                <a:solidFill>
                  <a:srgbClr val="C00000"/>
                </a:solidFill>
                <a:latin typeface="宋体" charset="0"/>
                <a:ea typeface="宋体" charset="0"/>
              </a:rPr>
              <a:t>人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来</a:t>
            </a:r>
            <a:r>
              <a:rPr lang="zh-CN" altLang="en-US" sz="4000" b="1">
                <a:solidFill>
                  <a:srgbClr val="C00000"/>
                </a:solidFill>
                <a:latin typeface="宋体" charset="0"/>
                <a:ea typeface="宋体" charset="0"/>
              </a:rPr>
              <a:t>抒发作者的感情或见解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,即景抒情,托物言志.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     有游记、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  <a:sym typeface="+mn-ea"/>
              </a:rPr>
              <a:t>碑记、杂记之分。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宋体" charset="0"/>
                <a:ea typeface="宋体" charset="0"/>
              </a:rPr>
              <a:t>  </a:t>
            </a:r>
            <a:endParaRPr lang="en-US" altLang="zh-CN" b="1">
              <a:solidFill>
                <a:schemeClr val="tx1">
                  <a:lumMod val="50000"/>
                </a:schemeClr>
              </a:solidFill>
              <a:latin typeface="宋体" charset="0"/>
              <a:ea typeface="宋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1395" y="5189220"/>
            <a:ext cx="476885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《小石潭记》</a:t>
            </a:r>
            <a:r>
              <a:rPr lang="en-US" altLang="zh-CN" sz="3200" b="1" dirty="0" smtClean="0">
                <a:latin typeface="宋体" charset="0"/>
                <a:ea typeface="宋体" charset="0"/>
                <a:sym typeface="+mn-ea"/>
              </a:rPr>
              <a:t>——</a:t>
            </a:r>
            <a:endParaRPr lang="en-US" altLang="zh-CN" sz="3200" b="1" dirty="0" smtClean="0"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0630" y="5191125"/>
            <a:ext cx="252285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latin typeface="华文中宋" charset="0"/>
                <a:ea typeface="华文中宋" charset="0"/>
                <a:sym typeface="+mn-ea"/>
              </a:rPr>
              <a:t>山水游记</a:t>
            </a:r>
            <a:endParaRPr lang="zh-CN" altLang="en-US" sz="4000" b="1" dirty="0" smtClean="0">
              <a:latin typeface="华文中宋" charset="0"/>
              <a:ea typeface="华文中宋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>
              <a:lnSpc>
                <a:spcPct val="130000"/>
              </a:lnSpc>
            </a:pPr>
            <a:r>
              <a:rPr sz="6000">
                <a:solidFill>
                  <a:schemeClr val="tx1">
                    <a:lumMod val="50000"/>
                  </a:schemeClr>
                </a:solidFill>
                <a:latin typeface="华文行楷" charset="0"/>
                <a:ea typeface="华文行楷" charset="0"/>
                <a:sym typeface="+mn-ea"/>
              </a:rPr>
              <a:t>齐声朗读</a:t>
            </a:r>
            <a:endParaRPr lang="zh-CN" altLang="en-US" sz="6000" dirty="0" smtClean="0">
              <a:solidFill>
                <a:schemeClr val="tx1">
                  <a:lumMod val="50000"/>
                </a:schemeClr>
              </a:solidFill>
              <a:latin typeface="华文行楷" charset="0"/>
              <a:ea typeface="华文行楷" charset="0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  </a:t>
            </a:r>
            <a:endParaRPr lang="zh-CN" altLang="en-US" sz="3200" b="1">
              <a:latin typeface="宋体" charset="0"/>
              <a:ea typeface="宋体" charset="0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charset="0"/>
                <a:ea typeface="宋体" charset="0"/>
              </a:rPr>
              <a:t>    知文意，准字意，晓节奏。</a:t>
            </a:r>
            <a:endParaRPr lang="zh-CN" altLang="en-US" sz="3200" b="1">
              <a:latin typeface="宋体" charset="0"/>
              <a:ea typeface="宋体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800">
                <a:latin typeface="华文中宋" charset="0"/>
                <a:ea typeface="华文中宋" charset="0"/>
              </a:rPr>
              <a:t>字词检测</a:t>
            </a:r>
            <a:endParaRPr lang="zh-CN" altLang="en-US" sz="4800">
              <a:latin typeface="华文中宋" charset="0"/>
              <a:ea typeface="华文中宋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6630" y="996950"/>
            <a:ext cx="11535410" cy="673036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篁竹（          ）                   卷石（         ）      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为坻（      ）                       为堪（       ）        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青树翠蔓(       )                    摇缀(         )           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参差（           ）                  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龚(         )古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  <a:sym typeface="+mn-ea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佁（    ）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然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                         俶（       ）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尔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         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翕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（    ）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忽                         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斗（       ）折蛇行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  <a:sym typeface="+mn-ea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悄怆(                    )</a:t>
            </a:r>
            <a:r>
              <a:rPr sz="40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幽邃</a:t>
            </a:r>
            <a:r>
              <a:rPr lang="zh-CN" altLang="en-US" sz="400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</a:rPr>
              <a:t>（     ）</a:t>
            </a:r>
            <a:r>
              <a:rPr lang="zh-CN" altLang="en-US" sz="4000">
                <a:latin typeface="华文中宋" charset="0"/>
                <a:ea typeface="华文中宋" charset="0"/>
              </a:rPr>
              <a:t> </a:t>
            </a:r>
            <a:endParaRPr lang="zh-CN" altLang="en-US" sz="4000"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endParaRPr lang="zh-CN" altLang="en-US" sz="4000">
              <a:latin typeface="华文中宋" charset="0"/>
              <a:ea typeface="华文中宋" charset="0"/>
            </a:endParaRPr>
          </a:p>
          <a:p>
            <a:pPr marL="0" indent="0">
              <a:buNone/>
            </a:pP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32990" y="930275"/>
            <a:ext cx="162306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huáng</a:t>
            </a:r>
            <a:endParaRPr lang="zh-CN" altLang="en-US" sz="3600" b="1" dirty="0" smtClean="0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6930" y="854075"/>
            <a:ext cx="160782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quán</a:t>
            </a:r>
            <a:endParaRPr lang="zh-CN" altLang="en-US" sz="36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7920" y="1631950"/>
            <a:ext cx="128714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chí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21065" y="1646555"/>
            <a:ext cx="124904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kān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2435" y="2347595"/>
            <a:ext cx="143891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wàn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4995" y="2362200"/>
            <a:ext cx="145986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zhuì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6960" y="3169920"/>
            <a:ext cx="178181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cēn cī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42555" y="3124835"/>
            <a:ext cx="167322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gōng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50720" y="3901440"/>
            <a:ext cx="70231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yǐ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32115" y="3917950"/>
            <a:ext cx="132715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chù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66595" y="4649470"/>
            <a:ext cx="68135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xī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79105" y="4603115"/>
            <a:ext cx="129603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dǒu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19630" y="5502275"/>
            <a:ext cx="310515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qiǎo chuàng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             </a:t>
            </a:r>
            <a:endParaRPr lang="zh-CN" altLang="en-US" sz="3200" b="1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91605" y="5457190"/>
            <a:ext cx="99314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>
                    <a:lumMod val="50000"/>
                  </a:schemeClr>
                </a:solidFill>
                <a:latin typeface="华文中宋" charset="0"/>
                <a:ea typeface="华文中宋" charset="0"/>
                <a:sym typeface="+mn-ea"/>
              </a:rPr>
              <a:t>suì</a:t>
            </a:r>
            <a:endParaRPr lang="zh-CN" altLang="en-US" sz="3600" b="1" dirty="0" smtClean="0">
              <a:solidFill>
                <a:schemeClr val="tx1">
                  <a:lumMod val="50000"/>
                </a:schemeClr>
              </a:solidFill>
              <a:latin typeface="华文中宋" charset="0"/>
              <a:ea typeface="华文中宋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45335" y="1373505"/>
            <a:ext cx="9582785" cy="520700"/>
          </a:xfrm>
        </p:spPr>
        <p:txBody>
          <a:bodyPr>
            <a:normAutofit fontScale="90000"/>
          </a:bodyPr>
          <a:p>
            <a:pPr marL="0" indent="0"/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  <a:t> </a:t>
            </a: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en-US" altLang="zh-CN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br>
              <a:rPr lang="zh-CN" altLang="en-US" sz="4400">
                <a:solidFill>
                  <a:schemeClr val="tx1"/>
                </a:solidFill>
                <a:latin typeface="宋体" charset="0"/>
                <a:ea typeface="宋体" charset="0"/>
              </a:rPr>
            </a:br>
            <a:endParaRPr lang="zh-CN" altLang="en-US" sz="4400">
              <a:solidFill>
                <a:schemeClr val="tx1"/>
              </a:solidFill>
              <a:latin typeface="宋体" charset="0"/>
              <a:ea typeface="宋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880" y="584200"/>
            <a:ext cx="9304020" cy="1239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400" b="1">
                <a:latin typeface="宋体" charset="0"/>
                <a:ea typeface="宋体" charset="0"/>
                <a:cs typeface="+mj-cs"/>
                <a:sym typeface="+mn-ea"/>
              </a:rPr>
              <a:t>1</a:t>
            </a:r>
            <a:r>
              <a:rPr lang="zh-CN" altLang="en-US" sz="4400" b="1">
                <a:latin typeface="宋体" charset="0"/>
                <a:ea typeface="宋体" charset="0"/>
                <a:cs typeface="+mj-cs"/>
                <a:sym typeface="+mn-ea"/>
              </a:rPr>
              <a:t>、本文是用什么顺序写的</a:t>
            </a:r>
            <a:r>
              <a:rPr lang="en-US" altLang="zh-CN" sz="4400" b="1">
                <a:latin typeface="宋体" charset="0"/>
                <a:ea typeface="宋体" charset="0"/>
                <a:cs typeface="+mj-cs"/>
                <a:sym typeface="+mn-ea"/>
              </a:rPr>
              <a:t>?</a:t>
            </a:r>
            <a:br>
              <a:rPr lang="en-US" altLang="zh-CN" sz="4400" b="1">
                <a:latin typeface="宋体" charset="0"/>
                <a:ea typeface="宋体" charset="0"/>
                <a:cs typeface="+mj-cs"/>
                <a:sym typeface="+mn-ea"/>
              </a:rPr>
            </a:b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9210" y="-40005"/>
            <a:ext cx="10939145" cy="6912610"/>
          </a:xfrm>
        </p:spPr>
        <p:txBody>
          <a:bodyPr>
            <a:normAutofit lnSpcReduction="10000"/>
          </a:bodyPr>
          <a:p>
            <a:r>
              <a:rPr lang="zh-CN" altLang="en-US" sz="3600" u="sng">
                <a:solidFill>
                  <a:srgbClr val="FF0000"/>
                </a:solidFill>
              </a:rPr>
              <a:t>从小丘西行百二十步</a:t>
            </a:r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，隔篁竹，闻水声，如鸣佩环，心乐之。伐竹取道，下见小潭，水尤清冽。全石以为底，近岸，卷石底以出，为坻，为屿，为嵁，为岩。青树翠蔓，蒙络摇缀，参差披拂。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3600" u="sng">
                <a:solidFill>
                  <a:srgbClr val="FF0000"/>
                </a:solidFill>
              </a:rPr>
              <a:t>潭中</a:t>
            </a:r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鱼可百许头，皆若空游无所依。日光下澈，影布石上，佁然不动；俶尔远逝，往来翕忽。似与游者相乐。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3600" u="sng">
                <a:solidFill>
                  <a:srgbClr val="FF0000"/>
                </a:solidFill>
              </a:rPr>
              <a:t>潭西南而望</a:t>
            </a:r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，斗折蛇行，明灭可见。其岸势犬牙差互，不可知其源。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3600" u="sng">
                <a:solidFill>
                  <a:srgbClr val="FF0000"/>
                </a:solidFill>
              </a:rPr>
              <a:t>坐潭上</a:t>
            </a:r>
            <a:r>
              <a:rPr lang="zh-CN" altLang="en-US" sz="3600">
                <a:solidFill>
                  <a:schemeClr val="bg2">
                    <a:lumMod val="50000"/>
                  </a:schemeClr>
                </a:solidFill>
              </a:rPr>
              <a:t>，四面竹树环合，寂寥无人，凄神寒骨，悄怆幽邃。以其境过清，不可久居，乃记之而去。</a:t>
            </a: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36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48875" y="1607820"/>
            <a:ext cx="211137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200" b="1" dirty="0" smtClean="0">
                <a:latin typeface="Arial" pitchFamily="34" charset="0"/>
                <a:ea typeface="微软雅黑" pitchFamily="3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发现小潭</a:t>
            </a:r>
            <a:r>
              <a:rPr lang="zh-CN" altLang="en-US" sz="3200" dirty="0" smtClean="0">
                <a:latin typeface="宋体" charset="0"/>
                <a:ea typeface="宋体" charset="0"/>
                <a:sym typeface="+mn-ea"/>
              </a:rPr>
              <a:t> </a:t>
            </a:r>
            <a:endParaRPr lang="zh-CN" altLang="en-US" sz="1400" dirty="0" smtClean="0">
              <a:latin typeface="宋体" charset="0"/>
              <a:ea typeface="宋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15245" y="3412490"/>
            <a:ext cx="199263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潭中景物</a:t>
            </a:r>
            <a:endParaRPr lang="zh-CN" altLang="en-US" sz="3200" b="1" dirty="0" smtClean="0">
              <a:solidFill>
                <a:srgbClr val="FF0000"/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78110" y="4637405"/>
            <a:ext cx="208153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小潭源流</a:t>
            </a:r>
            <a:endParaRPr lang="zh-CN" altLang="en-US" sz="3200" b="1" dirty="0" smtClean="0">
              <a:solidFill>
                <a:srgbClr val="FF0000"/>
              </a:solidFill>
              <a:latin typeface="宋体" charset="0"/>
              <a:ea typeface="宋体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76205" y="5936615"/>
            <a:ext cx="2084705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charset="0"/>
                <a:ea typeface="宋体" charset="0"/>
                <a:sym typeface="+mn-ea"/>
              </a:rPr>
              <a:t>潭中气氛</a:t>
            </a:r>
            <a:endParaRPr lang="zh-CN" altLang="en-US" sz="3200" b="1" dirty="0" smtClean="0">
              <a:solidFill>
                <a:srgbClr val="FF0000"/>
              </a:solidFill>
              <a:latin typeface="宋体" charset="0"/>
              <a:ea typeface="宋体" charset="0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11135995" y="2621915"/>
            <a:ext cx="0" cy="795655"/>
          </a:xfrm>
          <a:prstGeom prst="straightConnector1">
            <a:avLst/>
          </a:prstGeom>
          <a:ln>
            <a:solidFill>
              <a:srgbClr val="7030A0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1156315" y="3988435"/>
            <a:ext cx="0" cy="795655"/>
          </a:xfrm>
          <a:prstGeom prst="straightConnector1">
            <a:avLst/>
          </a:prstGeom>
          <a:ln>
            <a:solidFill>
              <a:srgbClr val="7030A0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1160760" y="5308600"/>
            <a:ext cx="0" cy="795655"/>
          </a:xfrm>
          <a:prstGeom prst="straightConnector1">
            <a:avLst/>
          </a:prstGeom>
          <a:ln>
            <a:solidFill>
              <a:srgbClr val="7030A0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MH" val="20151014145756"/>
  <p:tag name="MH_LIBRARY" val="CONTENTS"/>
  <p:tag name="MH_TYPE" val="OTHERS"/>
  <p:tag name="ID" val="545823"/>
</p:tagLst>
</file>

<file path=ppt/tags/tag10.xml><?xml version="1.0" encoding="utf-8"?>
<p:tagLst xmlns:p="http://schemas.openxmlformats.org/presentationml/2006/main">
  <p:tag name="KSO_WM_TEMPLATE_CATEGORY" val="custom"/>
  <p:tag name="KSO_WM_TEMPLATE_INDEX" val="160137"/>
</p:tagLst>
</file>

<file path=ppt/tags/tag11.xml><?xml version="1.0" encoding="utf-8"?>
<p:tagLst xmlns:p="http://schemas.openxmlformats.org/presentationml/2006/main">
  <p:tag name="KSO_WM_TEMPLATE_CATEGORY" val="custom"/>
  <p:tag name="KSO_WM_TEMPLATE_INDEX" val="160137"/>
</p:tagLst>
</file>

<file path=ppt/tags/tag12.xml><?xml version="1.0" encoding="utf-8"?>
<p:tagLst xmlns:p="http://schemas.openxmlformats.org/presentationml/2006/main">
  <p:tag name="KSO_WM_TEMPLATE_CATEGORY" val="custom"/>
  <p:tag name="KSO_WM_TEMPLATE_INDEX" val="160137"/>
</p:tagLst>
</file>

<file path=ppt/tags/tag13.xml><?xml version="1.0" encoding="utf-8"?>
<p:tagLst xmlns:p="http://schemas.openxmlformats.org/presentationml/2006/main">
  <p:tag name="KSO_WM_TEMPLATE_CATEGORY" val="custom"/>
  <p:tag name="KSO_WM_TEMPLATE_INDEX" val="160137"/>
</p:tagLst>
</file>

<file path=ppt/tags/tag14.xml><?xml version="1.0" encoding="utf-8"?>
<p:tagLst xmlns:p="http://schemas.openxmlformats.org/presentationml/2006/main">
  <p:tag name="KSO_WM_TEMPLATE_CATEGORY" val="custom"/>
  <p:tag name="KSO_WM_TEMPLATE_INDEX" val="160137"/>
</p:tagLst>
</file>

<file path=ppt/tags/tag15.xml><?xml version="1.0" encoding="utf-8"?>
<p:tagLst xmlns:p="http://schemas.openxmlformats.org/presentationml/2006/main">
  <p:tag name="KSO_WM_TEMPLATE_CATEGORY" val="custom"/>
  <p:tag name="KSO_WM_TEMPLATE_INDEX" val="160137"/>
</p:tagLst>
</file>

<file path=ppt/tags/tag2.xml><?xml version="1.0" encoding="utf-8"?>
<p:tagLst xmlns:p="http://schemas.openxmlformats.org/presentationml/2006/main">
  <p:tag name="MH" val="20151014145756"/>
  <p:tag name="MH_LIBRARY" val="CONTENTS"/>
  <p:tag name="MH_TYPE" val="OTHERS"/>
  <p:tag name="ID" val="545823"/>
</p:tagLst>
</file>

<file path=ppt/tags/tag3.xml><?xml version="1.0" encoding="utf-8"?>
<p:tagLst xmlns:p="http://schemas.openxmlformats.org/presentationml/2006/main">
  <p:tag name="MH" val="20151014152641"/>
  <p:tag name="MH_LIBRARY" val="GRAPHIC"/>
  <p:tag name="MH_ORDER" val="Rectangle 2"/>
</p:tagLst>
</file>

<file path=ppt/tags/tag4.xml><?xml version="1.0" encoding="utf-8"?>
<p:tagLst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160137"/>
</p:tagLst>
</file>

<file path=ppt/tags/tag5.xml><?xml version="1.0" encoding="utf-8"?>
<p:tagLst xmlns:p="http://schemas.openxmlformats.org/presentationml/2006/main">
  <p:tag name="MH" val="20151014152641"/>
  <p:tag name="MH_LIBRARY" val="GRAPHIC"/>
  <p:tag name="MH_ORDER" val="Shape"/>
  <p:tag name="KSO_WM_UNIT_INDEX" val="4"/>
  <p:tag name="KSO_WM_UNIT_CLEAR" val="1"/>
  <p:tag name="KSO_WM_UNIT_LAYERLEVEL" val="1"/>
  <p:tag name="KSO_WM_UNIT_VALUE" val="0"/>
  <p:tag name="KSO_WM_UNIT_ISCONTENTSTITLE" val="0"/>
  <p:tag name="KSO_WM_UNIT_HIGHLIGHT" val="0"/>
  <p:tag name="KSO_WM_UNIT_COMPATIBLE" val="0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160137"/>
</p:tagLst>
</file>

<file path=ppt/tags/tag6.xml><?xml version="1.0" encoding="utf-8"?>
<p:tagLst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3"/>
  <p:tag name="KSO_WM_TEMPLATE_CATEGORY" val="custom"/>
  <p:tag name="KSO_WM_TEMPLATE_INDEX" val="160137"/>
</p:tagLst>
</file>

<file path=ppt/tags/tag7.xml><?xml version="1.0" encoding="utf-8"?>
<p:tagLst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160137"/>
</p:tagLst>
</file>

<file path=ppt/tags/tag8.xml><?xml version="1.0" encoding="utf-8"?>
<p:tagLst xmlns:p="http://schemas.openxmlformats.org/presentationml/2006/main">
  <p:tag name="KSO_WM_TEMPLATE_CATEGORY" val="custom"/>
  <p:tag name="KSO_WM_TEMPLATE_INDEX" val="160137"/>
</p:tagLst>
</file>

<file path=ppt/tags/tag9.xml><?xml version="1.0" encoding="utf-8"?>
<p:tagLst xmlns:p="http://schemas.openxmlformats.org/presentationml/2006/main">
  <p:tag name="KSO_WM_TEMPLATE_CATEGORY" val="custom"/>
  <p:tag name="KSO_WM_TEMPLATE_INDEX" val="160137"/>
</p:tagLst>
</file>

<file path=ppt/theme/theme1.xml><?xml version="1.0" encoding="utf-8"?>
<a:theme xmlns:a="http://schemas.openxmlformats.org/drawingml/2006/main" name="1_A000120140530A99PPBG">
  <a:themeElements>
    <a:clrScheme name="abc">
      <a:dk1>
        <a:srgbClr val="4D4D4D"/>
      </a:dk1>
      <a:lt1>
        <a:srgbClr val="FFFFFF"/>
      </a:lt1>
      <a:dk2>
        <a:srgbClr val="FFFFFF"/>
      </a:dk2>
      <a:lt2>
        <a:srgbClr val="4D4D4D"/>
      </a:lt2>
      <a:accent1>
        <a:srgbClr val="946A7D"/>
      </a:accent1>
      <a:accent2>
        <a:srgbClr val="B99179"/>
      </a:accent2>
      <a:accent3>
        <a:srgbClr val="9994A6"/>
      </a:accent3>
      <a:accent4>
        <a:srgbClr val="898CC1"/>
      </a:accent4>
      <a:accent5>
        <a:srgbClr val="626FCC"/>
      </a:accent5>
      <a:accent6>
        <a:srgbClr val="4DA98A"/>
      </a:accent6>
      <a:hlink>
        <a:srgbClr val="00AEF0"/>
      </a:hlink>
      <a:folHlink>
        <a:srgbClr val="AFB2B4"/>
      </a:folHlink>
    </a:clrScheme>
    <a:fontScheme name="自定义 1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7391</Words>
  <Application>WPS 演示</Application>
  <PresentationFormat>宽屏</PresentationFormat>
  <Paragraphs>546</Paragraphs>
  <Slides>49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1_A000120140530A99PPBG</vt:lpstr>
      <vt:lpstr>PowerPoint 演示文稿</vt:lpstr>
      <vt:lpstr>PowerPoint 演示文稿</vt:lpstr>
      <vt:lpstr>小石潭记</vt:lpstr>
      <vt:lpstr>作者简介</vt:lpstr>
      <vt:lpstr>记</vt:lpstr>
      <vt:lpstr>PowerPoint 演示文稿</vt:lpstr>
      <vt:lpstr>字词检测</vt:lpstr>
      <vt:lpstr>             </vt:lpstr>
      <vt:lpstr>PowerPoint 演示文稿</vt:lpstr>
      <vt:lpstr>    1、本文是用什么顺序写的?     </vt:lpstr>
      <vt:lpstr>PowerPoint 演示文稿</vt:lpstr>
      <vt:lpstr>PowerPoint 演示文稿</vt:lpstr>
      <vt:lpstr>竹</vt:lpstr>
      <vt:lpstr>PowerPoint 演示文稿</vt:lpstr>
      <vt:lpstr>水</vt:lpstr>
      <vt:lpstr>PowerPoint 演示文稿</vt:lpstr>
      <vt:lpstr>石</vt:lpstr>
      <vt:lpstr>PowerPoint 演示文稿</vt:lpstr>
      <vt:lpstr>树</vt:lpstr>
      <vt:lpstr>PowerPoint 演示文稿</vt:lpstr>
      <vt:lpstr>鱼</vt:lpstr>
      <vt:lpstr>PowerPoint 演示文稿</vt:lpstr>
      <vt:lpstr>PowerPoint 演示文稿</vt:lpstr>
      <vt:lpstr>PowerPoint 演示文稿</vt:lpstr>
      <vt:lpstr>PowerPoint 演示文稿</vt:lpstr>
      <vt:lpstr>词类活用</vt:lpstr>
      <vt:lpstr>PowerPoint 演示文稿</vt:lpstr>
      <vt:lpstr>倒装句：</vt:lpstr>
      <vt:lpstr>PowerPoint 演示文稿</vt:lpstr>
      <vt:lpstr>PowerPoint 演示文稿</vt:lpstr>
      <vt:lpstr>PowerPoint 演示文稿</vt:lpstr>
      <vt:lpstr>    1、本文是用什么顺序写的?     </vt:lpstr>
      <vt:lpstr>PowerPoint 演示文稿</vt:lpstr>
      <vt:lpstr>PowerPoint 演示文稿</vt:lpstr>
      <vt:lpstr>          1、本文是用什么顺序写的?  2、写了哪些景物？分别有什么特点？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2016-03-02T04:31:00Z</dcterms:created>
  <dcterms:modified xsi:type="dcterms:W3CDTF">2016-04-28T21:41:50Z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