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6" r:id="rId4"/>
    <p:sldId id="256" r:id="rId5"/>
    <p:sldId id="257" r:id="rId6"/>
    <p:sldId id="681" r:id="rId7"/>
    <p:sldId id="703" r:id="rId8"/>
    <p:sldId id="682" r:id="rId9"/>
    <p:sldId id="683" r:id="rId10"/>
    <p:sldId id="690" r:id="rId11"/>
    <p:sldId id="692" r:id="rId12"/>
    <p:sldId id="693" r:id="rId13"/>
    <p:sldId id="722" r:id="rId14"/>
    <p:sldId id="723" r:id="rId15"/>
    <p:sldId id="724" r:id="rId16"/>
    <p:sldId id="725" r:id="rId17"/>
    <p:sldId id="726" r:id="rId18"/>
    <p:sldId id="727" r:id="rId19"/>
    <p:sldId id="728" r:id="rId20"/>
    <p:sldId id="729" r:id="rId21"/>
    <p:sldId id="730" r:id="rId22"/>
    <p:sldId id="731" r:id="rId23"/>
    <p:sldId id="732" r:id="rId24"/>
    <p:sldId id="733" r:id="rId25"/>
    <p:sldId id="262" r:id="rId26"/>
  </p:sldIdLst>
  <p:sldSz cx="12192000" cy="6858000"/>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ky123.Org" initials="S" lastIdx="0" clrIdx="0"/>
  <p:cmAuthor id="0" name="王笛" initials=""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03" autoAdjust="0"/>
  </p:normalViewPr>
  <p:slideViewPr>
    <p:cSldViewPr snapToGrid="0">
      <p:cViewPr varScale="1">
        <p:scale>
          <a:sx n="108" d="100"/>
          <a:sy n="108" d="100"/>
        </p:scale>
        <p:origin x="-618" y="-90"/>
      </p:cViewPr>
      <p:guideLst>
        <p:guide orient="horz" pos="2159"/>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232.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EEFB2138-EB36-4F97-A09C-2F37E72737C2}"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04A05014-BF71-4578-9AB3-96CCD0BCCD10}"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tags" Target="../tags/tag4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7346"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57347"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Calibri"/>
              <a:ea typeface="宋体" panose="02010600030101010101" pitchFamily="2" charset="-122"/>
            </a:endParaRPr>
          </a:p>
        </p:txBody>
      </p:sp>
      <p:sp>
        <p:nvSpPr>
          <p:cNvPr id="57348" name="灯片编号占位符 3"/>
          <p:cNvSpPr/>
          <p:nvPr>
            <p:ph type="sldNum" idx="10"/>
            <p:custDataLst>
              <p:tags r:id="rId6"/>
            </p:custDataLst>
          </p:nvPr>
        </p:nvSpPr>
        <p:spPr>
          <a:xfrm>
            <a:off x="3884612" y="8685212"/>
            <a:ext cx="2971800" cy="457200"/>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4204689A-B9AA-41D0-ABC8-A45FDDC47725}" type="slidenum">
              <a:rPr lang="en-US" altLang="en-US" sz="1200"/>
              <a:t>11</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8370"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58371"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Calibri"/>
              <a:ea typeface="宋体" panose="02010600030101010101" pitchFamily="2" charset="-122"/>
            </a:endParaRPr>
          </a:p>
        </p:txBody>
      </p:sp>
      <p:sp>
        <p:nvSpPr>
          <p:cNvPr id="58372" name="灯片编号占位符 3"/>
          <p:cNvSpPr/>
          <p:nvPr>
            <p:ph type="sldNum" idx="10"/>
            <p:custDataLst>
              <p:tags r:id="rId6"/>
            </p:custDataLst>
          </p:nvPr>
        </p:nvSpPr>
        <p:spPr>
          <a:xfrm>
            <a:off x="3884612" y="8685212"/>
            <a:ext cx="2971800" cy="457200"/>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5D17E214-9BFF-4698-96C0-32E66E10B66A}" type="slidenum">
              <a:rPr lang="en-US" altLang="en-US" sz="1200"/>
              <a:t>12</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9394"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59395"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Arial" panose="020b0604020202020204" pitchFamily="34" charset="0"/>
              <a:ea typeface="宋体" panose="02010600030101010101" pitchFamily="2" charset="-122"/>
            </a:endParaRPr>
          </a:p>
        </p:txBody>
      </p:sp>
      <p:sp>
        <p:nvSpPr>
          <p:cNvPr id="59396" name="灯片编号占位符 3"/>
          <p:cNvSpPr/>
          <p:nvPr>
            <p:ph type="sldNum" idx="10"/>
            <p:custDataLst>
              <p:tags r:id="rId6"/>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CB9CF9C7-D14E-47EC-A9EA-B922000E20E1}" type="slidenum">
              <a:rPr lang="en-US" altLang="zh-CN" sz="1200"/>
              <a:t>13</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0418"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60419"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Calibri"/>
              <a:ea typeface="宋体" panose="02010600030101010101" pitchFamily="2" charset="-122"/>
            </a:endParaRPr>
          </a:p>
        </p:txBody>
      </p:sp>
      <p:sp>
        <p:nvSpPr>
          <p:cNvPr id="60420" name="灯片编号占位符 3"/>
          <p:cNvSpPr/>
          <p:nvPr>
            <p:ph type="sldNum" idx="10"/>
            <p:custDataLst>
              <p:tags r:id="rId6"/>
            </p:custDataLst>
          </p:nvPr>
        </p:nvSpPr>
        <p:spPr>
          <a:xfrm>
            <a:off x="3884612" y="8685212"/>
            <a:ext cx="2971800" cy="457200"/>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869B44D9-1214-47C4-BC0F-62F7DEE69076}" type="slidenum">
              <a:rPr lang="en-US" altLang="en-US" sz="1200"/>
              <a:t>14</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42"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61443"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Calibri"/>
              <a:ea typeface="宋体" panose="02010600030101010101" pitchFamily="2" charset="-122"/>
            </a:endParaRPr>
          </a:p>
        </p:txBody>
      </p:sp>
      <p:sp>
        <p:nvSpPr>
          <p:cNvPr id="61444" name="灯片编号占位符 3"/>
          <p:cNvSpPr/>
          <p:nvPr>
            <p:ph type="sldNum" idx="10"/>
            <p:custDataLst>
              <p:tags r:id="rId6"/>
            </p:custDataLst>
          </p:nvPr>
        </p:nvSpPr>
        <p:spPr>
          <a:xfrm>
            <a:off x="3884612" y="8685212"/>
            <a:ext cx="2971800" cy="457200"/>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454D102F-A75D-4EB9-8D91-40A55DBFEB31}" type="slidenum">
              <a:rPr lang="en-US" altLang="en-US" sz="1200"/>
              <a:t>15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2466"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62467"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Calibri"/>
              <a:ea typeface="宋体" panose="02010600030101010101" pitchFamily="2" charset="-122"/>
            </a:endParaRPr>
          </a:p>
        </p:txBody>
      </p:sp>
      <p:sp>
        <p:nvSpPr>
          <p:cNvPr id="62468" name="灯片编号占位符 3"/>
          <p:cNvSpPr/>
          <p:nvPr>
            <p:ph type="sldNum" idx="10"/>
            <p:custDataLst>
              <p:tags r:id="rId6"/>
            </p:custDataLst>
          </p:nvPr>
        </p:nvSpPr>
        <p:spPr>
          <a:xfrm>
            <a:off x="3884612" y="8685212"/>
            <a:ext cx="2971800" cy="457200"/>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CD24F449-347F-46E2-9320-BE09E89AB493}" type="slidenum">
              <a:rPr lang="en-US" altLang="en-US" sz="1200"/>
              <a:t>18</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3490"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63491"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Arial" panose="020b0604020202020204" pitchFamily="34" charset="0"/>
              <a:ea typeface="宋体" panose="02010600030101010101" pitchFamily="2" charset="-122"/>
            </a:endParaRPr>
          </a:p>
        </p:txBody>
      </p:sp>
      <p:sp>
        <p:nvSpPr>
          <p:cNvPr id="63492" name="灯片编号占位符 3"/>
          <p:cNvSpPr/>
          <p:nvPr>
            <p:ph type="sldNum" idx="10"/>
            <p:custDataLst>
              <p:tags r:id="rId6"/>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E8707229-0303-49BF-9B9D-C58F5990061F}" type="slidenum">
              <a:rPr lang="en-US" altLang="zh-CN" sz="1200"/>
              <a:t>20</a:t>
            </a:fld>
            <a:endParaRPr lang="en-US" altLang="zh-CN"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4514" name="幻灯片图像占位符 1"/>
          <p:cNvSpPr/>
          <p:nvPr>
            <p:ph type="sldImg"/>
            <p:custDataLst>
              <p:tags r:id="rId4"/>
            </p:custDataLst>
          </p:nvPr>
        </p:nvSpPr>
        <p:spPr>
          <a:xfrm>
            <a:off x="1143000" y="685800"/>
            <a:ext cx="4572000" cy="3429000"/>
          </a:xfrm>
          <a:prstGeom prst="rect">
            <a:avLst/>
          </a:prstGeom>
          <a:noFill/>
          <a:ln w="12700" cap="flat">
            <a:solidFill>
              <a:srgbClr val="000000"/>
            </a:solidFill>
            <a:prstDash val="solid"/>
            <a:bevel/>
            <a:headEnd type="none" w="med" len="med"/>
            <a:tailEnd type="none" w="med" len="med"/>
          </a:ln>
        </p:spPr>
      </p:sp>
      <p:sp>
        <p:nvSpPr>
          <p:cNvPr id="64515" name="备注占位符 2"/>
          <p:cNvSpPr/>
          <p:nvPr>
            <p:ph type="body" idx="1"/>
            <p:custDataLst>
              <p:tags r:id="rId5"/>
            </p:custDataLst>
          </p:nvPr>
        </p:nvSpPr>
        <p:spPr>
          <a:xfrm>
            <a:off x="685800" y="4343400"/>
            <a:ext cx="5486400" cy="4114800"/>
          </a:xfrm>
          <a:prstGeom prst="rect">
            <a:avLst/>
          </a:prstGeom>
          <a:noFill/>
          <a:ln cap="flat">
            <a:noFill/>
            <a:prstDash val="solid"/>
            <a:miter lim="800000"/>
            <a:headEnd type="none" w="med" len="med"/>
            <a:tailEnd type="none" w="med" len="med"/>
          </a:ln>
        </p:spPr>
        <p:txBody>
          <a:bodyPr vert="horz" wrap="square" lIns="91440" tIns="45720" rIns="91440" bIns="45720" anchor="t" anchorCtr="0"/>
          <a:lstStyle>
            <a:lvl1pPr marL="0" indent="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1pPr>
            <a:lvl2pPr marL="4572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2pPr>
            <a:lvl3pPr marL="9144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3pPr>
            <a:lvl4pPr marL="13716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4pPr>
            <a:lvl5pPr marL="1828800" indent="0" algn="l" defTabSz="4572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defRPr>
            </a:lvl5pPr>
          </a:lstStyle>
          <a:p>
            <a:pPr marL="0" lvl="0" indent="0" algn="l" defTabSz="914400" rtl="0" eaLnBrk="0" fontAlgn="base" hangingPunct="0">
              <a:lnSpc>
                <a:spcPct val="100000"/>
              </a:lnSpc>
              <a:spcBef>
                <a:spcPct val="0"/>
              </a:spcBef>
              <a:spcAft>
                <a:spcPct val="0"/>
              </a:spcAft>
              <a:buClrTx/>
              <a:buSzTx/>
              <a:buFontTx/>
              <a:buNone/>
            </a:pPr>
            <a:endParaRPr kumimoji="0" lang="zh-CN" altLang="en-US" sz="1200" u="none" baseline="0">
              <a:solidFill>
                <a:schemeClr val="tx1"/>
              </a:solidFill>
              <a:latin typeface="Arial" panose="020b0604020202020204" pitchFamily="34" charset="0"/>
              <a:ea typeface="宋体" panose="02010600030101010101" pitchFamily="2" charset="-122"/>
            </a:endParaRPr>
          </a:p>
        </p:txBody>
      </p:sp>
      <p:sp>
        <p:nvSpPr>
          <p:cNvPr id="64516" name="灯片编号占位符 3"/>
          <p:cNvSpPr/>
          <p:nvPr>
            <p:ph type="sldNum" idx="10"/>
            <p:custDataLst>
              <p:tags r:id="rId6"/>
            </p:custDataLst>
          </p:nvPr>
        </p:nvSpPr>
        <p:spPr>
          <a:xfrm>
            <a:off x="3884612" y="8685212"/>
            <a:ext cx="2971800" cy="458788"/>
          </a:xfrm>
          <a:prstGeom prst="rect">
            <a:avLst/>
          </a:prstGeom>
          <a:noFill/>
          <a:ln>
            <a:noFill/>
            <a:miter lim="800000"/>
          </a:ln>
        </p:spPr>
        <p:txBody>
          <a:bodyPr anchor="b" anchorCtr="0"/>
          <a:lstStyle>
            <a:defPPr>
              <a:defRPr lang="zh-CN"/>
            </a:defPPr>
            <a:lvl1pPr marL="0" indent="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FE6FC6B5-8BD4-4C74-804E-4164DDA32C3F}" type="slidenum">
              <a:rPr lang="en-US" altLang="zh-CN" sz="1200"/>
              <a:t>21</a:t>
            </a:fld>
            <a:endParaRPr lang="en-US" altLang="zh-CN"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9ED8FD1-97C8-428C-91D0-1F968C1685F9}"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12800" y="6245225"/>
            <a:ext cx="2641600" cy="476250"/>
          </a:xfrm>
        </p:spPr>
        <p:txBody>
          <a:bodyPr/>
          <a:lstStyle/>
          <a:p>
            <a:pPr lvl="0"/>
            <a:fld id="{BB962C8B-B14F-4D97-AF65-F5344CB8AC3E}" type="datetime1">
              <a:rPr lang="zh-CN" altLang="en-US"/>
              <a:t/>
            </a:fld>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a:xfrm>
            <a:off x="4165600" y="6245225"/>
            <a:ext cx="3860800" cy="476250"/>
          </a:xfrm>
        </p:spPr>
        <p:txBody>
          <a:bodyPr/>
          <a:lstStyle/>
          <a:p>
            <a:pPr lvl="0"/>
            <a:endParaRPr lang="zh-CN" altLang="en-US"/>
          </a:p>
        </p:txBody>
      </p:sp>
      <p:sp>
        <p:nvSpPr>
          <p:cNvPr id="4" name="灯片编号占位符 3"/>
          <p:cNvSpPr>
            <a:spLocks noGrp="1"/>
          </p:cNvSpPr>
          <p:nvPr>
            <p:ph type="sldNum" sz="quarter" idx="12"/>
            <p:custDataLst>
              <p:tags r:id="rId4"/>
            </p:custDataLst>
          </p:nvPr>
        </p:nvSpPr>
        <p:spPr>
          <a:xfrm>
            <a:off x="8737600" y="6245225"/>
            <a:ext cx="2641600" cy="476250"/>
          </a:xfrm>
        </p:spPr>
        <p:txBody>
          <a:bodyPr/>
          <a:lstStyle/>
          <a:p>
            <a:pPr lvl="0"/>
            <a:fld id="{9A0DB2DC-4C9A-4742-B13C-FB6460FD3503}" type="slidenum">
              <a:rPr lang="zh-CN" altLang="en-US"/>
              <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9600" y="1600200"/>
            <a:ext cx="10972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5225"/>
            <a:ext cx="2844800" cy="476250"/>
          </a:xfrm>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5600" y="6245225"/>
            <a:ext cx="3860800" cy="476250"/>
          </a:xfrm>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7600" y="6245225"/>
            <a:ext cx="2844800" cy="476250"/>
          </a:xfrm>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609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a:xfrm>
            <a:off x="838200" y="6356350"/>
            <a:ext cx="2743200" cy="365125"/>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001981" y="309707"/>
            <a:ext cx="10515600" cy="493857"/>
          </a:xfrm>
        </p:spPr>
        <p:txBody>
          <a:bodyPr>
            <a:normAutofit/>
          </a:bodyPr>
          <a:lstStyle>
            <a:lvl1pPr>
              <a:defRPr sz="2800" b="1">
                <a:solidFill>
                  <a:srgbClr val="D48B16"/>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2_标题和内容">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2000">
        <p14:ferris dir="l"/>
      </p:transition>
    </mc:Choice>
    <mc:Fallback>
      <p:transition spd="slow">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png" /><Relationship Id="rId11" Type="http://schemas.openxmlformats.org/officeDocument/2006/relationships/tags" Target="../tags/tag27.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ags" Target="../tags/tag26.xml" /><Relationship Id="rId9" Type="http://schemas.openxmlformats.org/officeDocument/2006/relationships/image" Target="file:///D:\qq&#25991;&#20214;\712321467\Image\C2C\Image2\%7b75232B38-A165-1FB7-499C-2E1C792CACB5%7d.png" TargetMode="Externa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2"/>
          <a:stretch>
            <a:fillRect/>
          </a:stretch>
        </a:blipFill>
        <a:effectLst/>
      </p:bgPr>
    </p:bg>
    <p:spTree>
      <p:nvGrpSpPr>
        <p:cNvPr id="1" name=""/>
        <p:cNvGrpSpPr/>
        <p:nvPr>
          <p:custDataLst>
            <p:tags r:id="rId8"/>
          </p:custDataLst>
        </p:nvPr>
      </p:nvGrpSpPr>
      <p:grpSpPr>
        <a:xfrm>
          <a:off x="0" y="0"/>
          <a:ext cx="0" cy="0"/>
        </a:xfrm>
      </p:grpSpPr>
      <p:pic>
        <p:nvPicPr>
          <p:cNvPr id="2" name="图片 1073743875" descr="学科网 zxxk.com"/>
          <p:cNvPicPr>
            <a:picLocks noChangeAspect="1"/>
          </p:cNvPicPr>
          <p:nvPr>
            <p:custDataLst>
              <p:tags r:id="rId11"/>
            </p:custDataLst>
          </p:nvPr>
        </p:nvPicPr>
        <p:blipFill>
          <a:blip r:embed="rId10" r:link="rId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mc:Choice xmlns:p14="http://schemas.microsoft.com/office/powerpoint/2010/main" Requires="p14">
      <p:transition spd="slow" p14:dur="2000"/>
    </mc:Choice>
    <mc:Fallback>
      <p:transition spd="slow"/>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39.xml" /><Relationship Id="rId4" Type="http://schemas.openxmlformats.org/officeDocument/2006/relationships/image" Target="../media/image3.png" /><Relationship Id="rId5" Type="http://schemas.openxmlformats.org/officeDocument/2006/relationships/tags" Target="../tags/tag40.xml" /><Relationship Id="rId6" Type="http://schemas.openxmlformats.org/officeDocument/2006/relationships/image" Target="../media/image4.png" /><Relationship Id="rId7" Type="http://schemas.openxmlformats.org/officeDocument/2006/relationships/tags" Target="../tags/tag41.xml" /><Relationship Id="rId8" Type="http://schemas.openxmlformats.org/officeDocument/2006/relationships/tags" Target="../tags/tag42.xml" /><Relationship Id="rId9" Type="http://schemas.openxmlformats.org/officeDocument/2006/relationships/tags" Target="../tags/tag4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tags" Target="../tags/tag128.xml" /><Relationship Id="rId4" Type="http://schemas.openxmlformats.org/officeDocument/2006/relationships/image" Target="../media/image3.png"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tags" Target="../tags/tag136.xml" /><Relationship Id="rId4" Type="http://schemas.openxmlformats.org/officeDocument/2006/relationships/image" Target="../media/image3.png"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image" Target="../media/image13.png" /><Relationship Id="rId9" Type="http://schemas.openxmlformats.org/officeDocument/2006/relationships/tags" Target="../tags/tag14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tags" Target="../tags/tag145.xml" /><Relationship Id="rId4" Type="http://schemas.openxmlformats.org/officeDocument/2006/relationships/image" Target="../media/image3.png"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tags" Target="../tags/tag154.xml" /><Relationship Id="rId4" Type="http://schemas.openxmlformats.org/officeDocument/2006/relationships/image" Target="../media/image3.png"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tags" Target="../tags/tag162.xml" /><Relationship Id="rId4" Type="http://schemas.openxmlformats.org/officeDocument/2006/relationships/image" Target="../media/image3.png" /><Relationship Id="rId5" Type="http://schemas.openxmlformats.org/officeDocument/2006/relationships/tags" Target="../tags/tag163.xml" /><Relationship Id="rId6" Type="http://schemas.openxmlformats.org/officeDocument/2006/relationships/tags" Target="../tags/tag16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tags" Target="../tags/tag169.xml" /><Relationship Id="rId4" Type="http://schemas.openxmlformats.org/officeDocument/2006/relationships/image" Target="../media/image3.png"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5.xml" /><Relationship Id="rId3" Type="http://schemas.openxmlformats.org/officeDocument/2006/relationships/image" Target="../media/image3.png" /><Relationship Id="rId4" Type="http://schemas.openxmlformats.org/officeDocument/2006/relationships/tags" Target="../tags/tag176.xml" /><Relationship Id="rId5" Type="http://schemas.openxmlformats.org/officeDocument/2006/relationships/tags" Target="../tags/tag17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8.xml" /><Relationship Id="rId3" Type="http://schemas.openxmlformats.org/officeDocument/2006/relationships/image" Target="../media/image3.png"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 Id="rId9" Type="http://schemas.openxmlformats.org/officeDocument/2006/relationships/tags" Target="../tags/tag18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tags" Target="../tags/tag189.xml" /><Relationship Id="rId4" Type="http://schemas.openxmlformats.org/officeDocument/2006/relationships/image" Target="../media/image3.png"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3.xml" /><Relationship Id="rId3" Type="http://schemas.openxmlformats.org/officeDocument/2006/relationships/image" Target="../media/image3.png"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52.xml" /><Relationship Id="rId12" Type="http://schemas.openxmlformats.org/officeDocument/2006/relationships/tags" Target="../tags/tag53.xml" /><Relationship Id="rId13" Type="http://schemas.openxmlformats.org/officeDocument/2006/relationships/tags" Target="../tags/tag54.xml" /><Relationship Id="rId2" Type="http://schemas.openxmlformats.org/officeDocument/2006/relationships/notesSlide" Target="../notesSlides/notesSlide2.xml" /><Relationship Id="rId3" Type="http://schemas.openxmlformats.org/officeDocument/2006/relationships/tags" Target="../tags/tag48.xml" /><Relationship Id="rId4" Type="http://schemas.openxmlformats.org/officeDocument/2006/relationships/image" Target="../media/image3.png" /><Relationship Id="rId5" Type="http://schemas.openxmlformats.org/officeDocument/2006/relationships/tags" Target="../tags/tag49.xml" /><Relationship Id="rId6" Type="http://schemas.openxmlformats.org/officeDocument/2006/relationships/image" Target="../media/image5.png" /><Relationship Id="rId7" Type="http://schemas.openxmlformats.org/officeDocument/2006/relationships/tags" Target="../tags/tag50.xml" /><Relationship Id="rId8" Type="http://schemas.openxmlformats.org/officeDocument/2006/relationships/image" Target="../media/image6.png" /><Relationship Id="rId9" Type="http://schemas.openxmlformats.org/officeDocument/2006/relationships/tags" Target="../tags/tag5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tags" Target="../tags/tag201.xml" /><Relationship Id="rId4" Type="http://schemas.openxmlformats.org/officeDocument/2006/relationships/image" Target="../media/image3.png" /><Relationship Id="rId5" Type="http://schemas.openxmlformats.org/officeDocument/2006/relationships/tags" Target="../tags/tag202.xml"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tags" Target="../tags/tag210.xml" /><Relationship Id="rId4" Type="http://schemas.openxmlformats.org/officeDocument/2006/relationships/image" Target="../media/image3.png"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9.xml" /><Relationship Id="rId2" Type="http://schemas.openxmlformats.org/officeDocument/2006/relationships/tags" Target="../tags/tag214.xml" /><Relationship Id="rId3" Type="http://schemas.openxmlformats.org/officeDocument/2006/relationships/image" Target="../media/image3.png"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image" Target="../media/image14.png" /><Relationship Id="rId8" Type="http://schemas.openxmlformats.org/officeDocument/2006/relationships/tags" Target="../tags/tag218.xml" /><Relationship Id="rId9" Type="http://schemas.openxmlformats.org/officeDocument/2006/relationships/image" Target="../media/image1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228.xml" /><Relationship Id="rId12" Type="http://schemas.openxmlformats.org/officeDocument/2006/relationships/tags" Target="../tags/tag229.xml" /><Relationship Id="rId13" Type="http://schemas.openxmlformats.org/officeDocument/2006/relationships/tags" Target="../tags/tag230.xml" /><Relationship Id="rId14" Type="http://schemas.openxmlformats.org/officeDocument/2006/relationships/image" Target="../media/image16.png" /><Relationship Id="rId15" Type="http://schemas.openxmlformats.org/officeDocument/2006/relationships/tags" Target="../tags/tag231.xml" /><Relationship Id="rId2" Type="http://schemas.openxmlformats.org/officeDocument/2006/relationships/notesSlide" Target="../notesSlides/notesSlide19.xml" /><Relationship Id="rId3" Type="http://schemas.openxmlformats.org/officeDocument/2006/relationships/tags" Target="../tags/tag224.xml" /><Relationship Id="rId4" Type="http://schemas.openxmlformats.org/officeDocument/2006/relationships/image" Target="../media/image3.png" /><Relationship Id="rId5" Type="http://schemas.openxmlformats.org/officeDocument/2006/relationships/tags" Target="../tags/tag225.xml" /><Relationship Id="rId6" Type="http://schemas.openxmlformats.org/officeDocument/2006/relationships/image" Target="../media/image5.png" /><Relationship Id="rId7" Type="http://schemas.openxmlformats.org/officeDocument/2006/relationships/tags" Target="../tags/tag226.xml" /><Relationship Id="rId8" Type="http://schemas.openxmlformats.org/officeDocument/2006/relationships/image" Target="../media/image6.png" /><Relationship Id="rId9" Type="http://schemas.openxmlformats.org/officeDocument/2006/relationships/tags" Target="../tags/tag22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image" Target="../media/image8.png" /><Relationship Id="rId15" Type="http://schemas.openxmlformats.org/officeDocument/2006/relationships/tags" Target="../tags/tag69.xml" /><Relationship Id="rId16" Type="http://schemas.openxmlformats.org/officeDocument/2006/relationships/tags" Target="../tags/tag70.xml" /><Relationship Id="rId17" Type="http://schemas.openxmlformats.org/officeDocument/2006/relationships/tags" Target="../tags/tag71.xml" /><Relationship Id="rId18" Type="http://schemas.openxmlformats.org/officeDocument/2006/relationships/tags" Target="../tags/tag72.xml" /><Relationship Id="rId19" Type="http://schemas.openxmlformats.org/officeDocument/2006/relationships/tags" Target="../tags/tag73.xml" /><Relationship Id="rId2" Type="http://schemas.openxmlformats.org/officeDocument/2006/relationships/notesSlide" Target="../notesSlides/notesSlide3.xml" /><Relationship Id="rId20" Type="http://schemas.openxmlformats.org/officeDocument/2006/relationships/tags" Target="../tags/tag74.xml" /><Relationship Id="rId21" Type="http://schemas.openxmlformats.org/officeDocument/2006/relationships/tags" Target="../tags/tag75.xml" /><Relationship Id="rId3" Type="http://schemas.openxmlformats.org/officeDocument/2006/relationships/tags" Target="../tags/tag59.xml" /><Relationship Id="rId4" Type="http://schemas.openxmlformats.org/officeDocument/2006/relationships/image" Target="../media/image3.png"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tags" Target="../tags/tag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tags" Target="../tags/tag80.xml" /><Relationship Id="rId4" Type="http://schemas.openxmlformats.org/officeDocument/2006/relationships/image" Target="../media/image3.png"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tags" Target="../tags/tag88.xml" /><Relationship Id="rId4" Type="http://schemas.openxmlformats.org/officeDocument/2006/relationships/image" Target="../media/image3.png"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image" Target="../media/image9.jpeg" /><Relationship Id="rId8" Type="http://schemas.openxmlformats.org/officeDocument/2006/relationships/tags" Target="../tags/tag9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96.xml" /><Relationship Id="rId4" Type="http://schemas.openxmlformats.org/officeDocument/2006/relationships/image" Target="../media/image3.png"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image" Target="../media/image10.png" /><Relationship Id="rId8" Type="http://schemas.openxmlformats.org/officeDocument/2006/relationships/tags" Target="../tags/tag9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tags" Target="../tags/tag104.xml" /><Relationship Id="rId4" Type="http://schemas.openxmlformats.org/officeDocument/2006/relationships/image" Target="../media/image3.png"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image" Target="../media/image11.png" /><Relationship Id="rId8" Type="http://schemas.openxmlformats.org/officeDocument/2006/relationships/tags" Target="../tags/tag10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tags" Target="../tags/tag112.xml" /><Relationship Id="rId4" Type="http://schemas.openxmlformats.org/officeDocument/2006/relationships/image" Target="../media/image3.png"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tags" Target="../tags/tag120.xml" /><Relationship Id="rId4" Type="http://schemas.openxmlformats.org/officeDocument/2006/relationships/image" Target="../media/image3.png"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image" Target="../media/image12.png" /><Relationship Id="rId8" Type="http://schemas.openxmlformats.org/officeDocument/2006/relationships/tags" Target="../tags/tag12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pic>
        <p:nvPicPr>
          <p:cNvPr id="2" name="图片 1"/>
          <p:cNvPicPr>
            <a:picLocks noChangeAspect="1"/>
          </p:cNvPicPr>
          <p:nvPr>
            <p:custDataLst>
              <p:tags r:id="rId7"/>
            </p:custDataLst>
          </p:nvPr>
        </p:nvPicPr>
        <p:blipFill>
          <a:blip r:embed="rId6"/>
          <a:stretch>
            <a:fillRect/>
          </a:stretch>
        </p:blipFill>
        <p:spPr>
          <a:xfrm>
            <a:off x="490220" y="567055"/>
            <a:ext cx="660400" cy="442595"/>
          </a:xfrm>
          <a:prstGeom prst="rect">
            <a:avLst/>
          </a:prstGeom>
        </p:spPr>
      </p:pic>
      <p:sp>
        <p:nvSpPr>
          <p:cNvPr id="3" name="文本框 2"/>
          <p:cNvSpPr txBox="1"/>
          <p:nvPr>
            <p:custDataLst>
              <p:tags r:id="rId8"/>
            </p:custDataLst>
          </p:nvPr>
        </p:nvSpPr>
        <p:spPr>
          <a:xfrm>
            <a:off x="1254125" y="567055"/>
            <a:ext cx="2480310" cy="368300"/>
          </a:xfrm>
          <a:prstGeom prst="rect">
            <a:avLst/>
          </a:prstGeom>
          <a:noFill/>
        </p:spPr>
        <p:txBody>
          <a:bodyPr wrap="square" rtlCol="0">
            <a:spAutoFit/>
          </a:bodyPr>
          <a:lstStyle/>
          <a:p>
            <a:r>
              <a:rPr lang="zh-CN" altLang="en-US" b="1">
                <a:solidFill>
                  <a:srgbClr val="152751"/>
                </a:solidFill>
                <a:latin typeface="微软雅黑" panose="020b0503020204020204" charset="-122"/>
                <a:ea typeface="微软雅黑" panose="020b0503020204020204" charset="-122"/>
              </a:rPr>
              <a:t>导入</a:t>
            </a:r>
            <a:endParaRPr lang="zh-CN" altLang="en-US" b="1">
              <a:solidFill>
                <a:srgbClr val="152751"/>
              </a:solidFill>
              <a:latin typeface="微软雅黑" panose="020b0503020204020204" charset="-122"/>
              <a:ea typeface="微软雅黑" panose="020b0503020204020204" charset="-122"/>
            </a:endParaRPr>
          </a:p>
        </p:txBody>
      </p:sp>
      <p:sp>
        <p:nvSpPr>
          <p:cNvPr id="5122" name="矩形 5121"/>
          <p:cNvSpPr/>
          <p:nvPr>
            <p:custDataLst>
              <p:tags r:id="rId9"/>
            </p:custDataLst>
          </p:nvPr>
        </p:nvSpPr>
        <p:spPr>
          <a:xfrm>
            <a:off x="736600" y="1161415"/>
            <a:ext cx="10718800" cy="4958080"/>
          </a:xfrm>
          <a:prstGeom prst="rect">
            <a:avLst/>
          </a:prstGeom>
          <a:noFill/>
          <a:ln w="9525">
            <a:noFill/>
          </a:ln>
        </p:spPr>
        <p:txBody>
          <a:bodyPr wrap="square">
            <a:spAutoFit/>
          </a:bodyPr>
          <a:lstStyle/>
          <a:p>
            <a:pPr>
              <a:lnSpc>
                <a:spcPct val="120000"/>
              </a:lnSpc>
              <a:spcBef>
                <a:spcPct val="50000"/>
              </a:spcBef>
            </a:pPr>
            <a:r>
              <a:rPr lang="en-US" sz="2800" b="1">
                <a:latin typeface="楷体" panose="02010609060101010101" charset="-122"/>
                <a:ea typeface="楷体" panose="02010609060101010101" charset="-122"/>
                <a:cs typeface="楷体" panose="02010609060101010101" charset="-122"/>
              </a:rPr>
              <a:t>    </a:t>
            </a:r>
            <a:r>
              <a:rPr sz="2800" b="1">
                <a:latin typeface="楷体" panose="02010609060101010101" charset="-122"/>
                <a:ea typeface="楷体" panose="02010609060101010101" charset="-122"/>
                <a:cs typeface="楷体" panose="02010609060101010101" charset="-122"/>
              </a:rPr>
              <a:t>习近平同志指出，要弘扬“工匠精神”，精心打磨每一个零部件，生产优质的产品。只有打造更多的精品、优质产品，塑造更多的“中国品牌”，中国经济发展才能进入质量效益时代，中国制造业才能在做大做强中跻身世界前列。</a:t>
            </a:r>
            <a:endParaRPr sz="2800" b="1">
              <a:latin typeface="楷体" panose="02010609060101010101" charset="-122"/>
              <a:ea typeface="楷体" panose="02010609060101010101" charset="-122"/>
              <a:cs typeface="楷体" panose="02010609060101010101" charset="-122"/>
            </a:endParaRPr>
          </a:p>
          <a:p>
            <a:pPr>
              <a:lnSpc>
                <a:spcPct val="120000"/>
              </a:lnSpc>
              <a:spcBef>
                <a:spcPct val="50000"/>
              </a:spcBef>
            </a:pPr>
            <a:r>
              <a:rPr sz="2800" b="1">
                <a:latin typeface="楷体" panose="02010609060101010101" charset="-122"/>
                <a:ea typeface="楷体" panose="02010609060101010101" charset="-122"/>
                <a:cs typeface="楷体" panose="02010609060101010101" charset="-122"/>
              </a:rPr>
              <a:t>    那么，什么是工匠精神？在自动化程度越来越高的现代社会，传统社会所孕育的工匠精神是否还有坚守的必要？如果有，我们应该怎样践行？这些问题关乎如何认识劳动的意义和价值，值得我们深思。带着这些问题，让我们共同学习这篇新闻评论《以工匠精神雕琢时代品质》。</a:t>
            </a:r>
            <a:endParaRPr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500"/>
                                        <p:tgtEl>
                                          <p:spTgt spid="3"/>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122"/>
                                        </p:tgtEl>
                                        <p:attrNameLst>
                                          <p:attrName>style.visibility</p:attrName>
                                        </p:attrNameLst>
                                      </p:cBhvr>
                                      <p:to>
                                        <p:strVal val="visible"/>
                                      </p:to>
                                    </p:set>
                                    <p:anim calcmode="lin" valueType="num">
                                      <p:cBhvr>
                                        <p:cTn id="19" dur="5000" fill="hold"/>
                                        <p:tgtEl>
                                          <p:spTgt spid="5122"/>
                                        </p:tgtEl>
                                        <p:attrNameLst>
                                          <p:attrName>ppt_w</p:attrName>
                                        </p:attrNameLst>
                                      </p:cBhvr>
                                      <p:tavLst>
                                        <p:tav tm="0">
                                          <p:val>
                                            <p:fltVal val="0"/>
                                          </p:val>
                                        </p:tav>
                                        <p:tav tm="100000">
                                          <p:val>
                                            <p:strVal val="#ppt_w"/>
                                          </p:val>
                                        </p:tav>
                                      </p:tavLst>
                                    </p:anim>
                                    <p:anim calcmode="lin" valueType="num">
                                      <p:cBhvr>
                                        <p:cTn id="20" dur="5000" fill="hold"/>
                                        <p:tgtEl>
                                          <p:spTgt spid="5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12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24577" name="Rectangle 3"/>
          <p:cNvSpPr>
            <a:spLocks noGrp="1"/>
          </p:cNvSpPr>
          <p:nvPr>
            <p:ph idx="1"/>
            <p:custDataLst>
              <p:tags r:id="rId6"/>
            </p:custDataLst>
          </p:nvPr>
        </p:nvSpPr>
        <p:spPr>
          <a:xfrm>
            <a:off x="732155" y="1989455"/>
            <a:ext cx="10727690" cy="5100320"/>
          </a:xfrm>
        </p:spPr>
        <p:txBody>
          <a:bodyPr wrap="square" lIns="91440" tIns="45720" rIns="91440" bIns="45720" anchor="t">
            <a:normAutofit/>
          </a:bodyPr>
          <a:lstStyle/>
          <a:p>
            <a:pPr indent="0">
              <a:buNone/>
            </a:pP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本文原载2016年4月30日《人民日报》。在2016年召开的第十二届全国人民代表大会第四次会议上，国务院总理李克强在政府工作报告中提出“要鼓励企业开展个性化定制、柔性化生产，培育精益求精的工匠精神”。“工匠精神”一词首次写入了政府工作报告。一时间，“工匠精神”备受社会关注。国家将“工匠精神”写入政府工作报告，一方面表示国家对“工匠精神”的重视，另一方面，也体现出国家鼓励更多企业或个人要有“工匠精神”。</a:t>
            </a:r>
            <a:endParaRPr lang="zh-CN" altLang="en-US" sz="32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465898" y="85979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写作背景</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Effect transition="in" filter="blinds(horizontal)">
                                      <p:cBhvr>
                                        <p:cTn id="7" dur="500"/>
                                        <p:tgtEl>
                                          <p:spTgt spid="245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43010" name="矩形 9"/>
          <p:cNvSpPr/>
          <p:nvPr>
            <p:custDataLst>
              <p:tags r:id="rId6"/>
            </p:custDataLst>
          </p:nvPr>
        </p:nvSpPr>
        <p:spPr>
          <a:xfrm>
            <a:off x="1446212" y="699135"/>
            <a:ext cx="3368675" cy="828675"/>
          </a:xfrm>
          <a:prstGeom prst="rect">
            <a:avLst/>
          </a:prstGeom>
          <a:noFill/>
          <a:ln>
            <a:noFill/>
            <a:miter lim="800000"/>
          </a:ln>
        </p:spPr>
        <p:txBody>
          <a:bodyPr lIns="91423" tIns="45712" rIns="91423" bIns="45712">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algn="just" eaLnBrk="1" hangingPunct="1">
              <a:lnSpc>
                <a:spcPct val="150000"/>
              </a:lnSpc>
              <a:tabLst>
                <a:tab pos="1349375"/>
                <a:tab pos="3870325"/>
              </a:tabLst>
            </a:pPr>
            <a:r>
              <a:rPr lang="zh-CN" altLang="zh-CN" sz="3200">
                <a:solidFill>
                  <a:srgbClr val="FF0000"/>
                </a:solidFill>
                <a:latin typeface="Times New Roman" panose="02020603050405020304" pitchFamily="18" charset="0"/>
                <a:ea typeface="黑体" panose="02010609060101010101" charset="-122"/>
              </a:rPr>
              <a:t>结构图示</a:t>
            </a:r>
            <a:endParaRPr lang="zh-CN" altLang="zh-CN" sz="3200">
              <a:solidFill>
                <a:srgbClr val="FF0000"/>
              </a:solidFill>
              <a:latin typeface="Times New Roman" panose="02020603050405020304" pitchFamily="18" charset="0"/>
              <a:ea typeface="黑体" panose="02010609060101010101" charset="-122"/>
            </a:endParaRPr>
          </a:p>
        </p:txBody>
      </p:sp>
      <p:sp>
        <p:nvSpPr>
          <p:cNvPr id="43011" name="矩形 10"/>
          <p:cNvSpPr/>
          <p:nvPr>
            <p:custDataLst>
              <p:tags r:id="rId7"/>
            </p:custDataLst>
          </p:nvPr>
        </p:nvSpPr>
        <p:spPr>
          <a:xfrm>
            <a:off x="5500370" y="552450"/>
            <a:ext cx="5659755" cy="5445125"/>
          </a:xfrm>
          <a:prstGeom prst="rect">
            <a:avLst/>
          </a:prstGeom>
          <a:noFill/>
          <a:ln>
            <a:noFill/>
            <a:miter lim="800000"/>
          </a:ln>
        </p:spPr>
        <p:txBody>
          <a:bodyPr wrap="square" lIns="91423" tIns="45712" rIns="91423" bIns="45712">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algn="just" eaLnBrk="1" hangingPunct="1">
              <a:lnSpc>
                <a:spcPct val="150000"/>
              </a:lnSpc>
              <a:tabLst>
                <a:tab pos="1349375"/>
                <a:tab pos="3870325"/>
              </a:tabLst>
            </a:pPr>
            <a:r>
              <a:rPr lang="zh-CN" altLang="zh-CN" sz="3600">
                <a:solidFill>
                  <a:srgbClr val="FF0000"/>
                </a:solidFill>
                <a:latin typeface="Times New Roman" panose="02020603050405020304" pitchFamily="18" charset="0"/>
                <a:ea typeface="黑体" panose="02010609060101010101" charset="-122"/>
              </a:rPr>
              <a:t>主旨归纳</a:t>
            </a:r>
            <a:endParaRPr lang="zh-CN" altLang="zh-CN" sz="3600">
              <a:solidFill>
                <a:srgbClr val="FF0000"/>
              </a:solidFill>
              <a:ea typeface="黑体" panose="02010609060101010101" charset="-122"/>
            </a:endParaRPr>
          </a:p>
          <a:p>
            <a:pPr marL="0" lvl="0" indent="0" algn="just" eaLnBrk="1" hangingPunct="1">
              <a:lnSpc>
                <a:spcPct val="150000"/>
              </a:lnSpc>
              <a:tabLst>
                <a:tab pos="1349375"/>
                <a:tab pos="3870325"/>
              </a:tabLst>
            </a:pPr>
            <a:r>
              <a:rPr lang="en-US" altLang="zh-CN" sz="2400">
                <a:latin typeface="Times New Roman" panose="02020603050405020304" pitchFamily="18" charset="0"/>
                <a:ea typeface="黑体" panose="02010609060101010101" charset="-122"/>
              </a:rPr>
              <a:t>        </a:t>
            </a:r>
            <a:r>
              <a:rPr lang="zh-CN" altLang="zh-CN">
                <a:latin typeface="楷体" panose="02010609060101010101" charset="-122"/>
                <a:ea typeface="楷体" panose="02010609060101010101" charset="-122"/>
              </a:rPr>
              <a:t>这篇新闻评论结合时代特点深入阐述了工匠精神的内涵，点明其当代价值，既批评了社会上存在的浮躁风气和短视心态，也廓清了对工匠精神的一些误解，可以深化我们对劳动的认识，激发我们尊重劳动、追求卓越的情感。</a:t>
            </a:r>
            <a:endParaRPr lang="zh-CN" altLang="zh-CN">
              <a:latin typeface="楷体" panose="02010609060101010101" charset="-122"/>
              <a:ea typeface="楷体" panose="02010609060101010101" charset="-122"/>
            </a:endParaRPr>
          </a:p>
        </p:txBody>
      </p:sp>
      <p:pic>
        <p:nvPicPr>
          <p:cNvPr id="43012" name="Picture 2"/>
          <p:cNvPicPr/>
          <p:nvPr>
            <p:custDataLst>
              <p:tags r:id="rId9"/>
            </p:custDataLst>
          </p:nvPr>
        </p:nvPicPr>
        <p:blipFill>
          <a:blip r:embed="rId8">
            <a:clrChange>
              <a:clrFrom>
                <a:srgbClr val="FFFFFF"/>
              </a:clrFrom>
              <a:clrTo>
                <a:srgbClr val="FFFFFF">
                  <a:alpha val="0"/>
                </a:srgbClr>
              </a:clrTo>
            </a:clrChange>
          </a:blip>
          <a:stretch>
            <a:fillRect/>
          </a:stretch>
        </p:blipFill>
        <p:spPr>
          <a:xfrm>
            <a:off x="659765" y="1827213"/>
            <a:ext cx="4302125" cy="3508375"/>
          </a:xfrm>
          <a:prstGeom prst="rect">
            <a:avLst/>
          </a:prstGeom>
          <a:noFill/>
          <a:ln>
            <a:noFill/>
            <a:miter lim="800000"/>
          </a:ln>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44034" name="矩形 4"/>
          <p:cNvSpPr/>
          <p:nvPr>
            <p:custDataLst>
              <p:tags r:id="rId6"/>
            </p:custDataLst>
          </p:nvPr>
        </p:nvSpPr>
        <p:spPr>
          <a:xfrm>
            <a:off x="1209040" y="871855"/>
            <a:ext cx="9692005" cy="1553210"/>
          </a:xfrm>
          <a:prstGeom prst="rect">
            <a:avLst/>
          </a:prstGeom>
          <a:noFill/>
          <a:ln cap="flat">
            <a:noFill/>
            <a:prstDash val="solid"/>
            <a:bevel/>
            <a:headEnd type="none" w="med" len="med"/>
            <a:tailEnd type="none" w="med" len="med"/>
          </a:ln>
        </p:spPr>
        <p:txBody>
          <a:bodyPr wrap="squar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algn="just" eaLnBrk="1" hangingPunct="1"/>
            <a:r>
              <a:rPr sz="3200">
                <a:solidFill>
                  <a:srgbClr val="FF0000"/>
                </a:solidFill>
                <a:latin typeface="黑体" panose="02010609060101010101" charset="-122"/>
                <a:ea typeface="黑体" panose="02010609060101010101" charset="-122"/>
                <a:sym typeface="宋体" panose="02010600030101010101" pitchFamily="2" charset="-122"/>
              </a:rPr>
              <a:t>合作探究</a:t>
            </a:r>
            <a:endParaRPr sz="3200">
              <a:solidFill>
                <a:srgbClr val="FF0000"/>
              </a:solidFill>
              <a:latin typeface="黑体" panose="02010609060101010101" charset="-122"/>
              <a:ea typeface="黑体" panose="02010609060101010101" charset="-122"/>
              <a:sym typeface="宋体" panose="02010600030101010101" pitchFamily="2" charset="-122"/>
            </a:endParaRPr>
          </a:p>
          <a:p>
            <a:pPr marL="0" lvl="0" indent="0" algn="just" eaLnBrk="1" hangingPunct="1"/>
            <a:r>
              <a:rPr lang="en-US" altLang="zh-CN" sz="3200">
                <a:solidFill>
                  <a:srgbClr val="0070C0"/>
                </a:solidFill>
                <a:latin typeface="黑体" panose="02010609060101010101" charset="-122"/>
                <a:ea typeface="黑体" panose="02010609060101010101" charset="-122"/>
                <a:cs typeface="黑体" panose="02010609060101010101" charset="-122"/>
              </a:rPr>
              <a:t>1.</a:t>
            </a:r>
            <a:r>
              <a:rPr lang="zh-CN" altLang="en-US" sz="3200">
                <a:solidFill>
                  <a:srgbClr val="0070C0"/>
                </a:solidFill>
                <a:latin typeface="黑体" panose="02010609060101010101" charset="-122"/>
                <a:ea typeface="黑体" panose="02010609060101010101" charset="-122"/>
                <a:cs typeface="黑体" panose="02010609060101010101" charset="-122"/>
              </a:rPr>
              <a:t>这篇新闻评论的中心话题是什么？在提出话题方面有什么特点？</a:t>
            </a:r>
            <a:endParaRPr lang="zh-CN" altLang="en-US" sz="3200">
              <a:solidFill>
                <a:srgbClr val="0070C0"/>
              </a:solidFill>
              <a:latin typeface="黑体" panose="02010609060101010101" charset="-122"/>
              <a:ea typeface="黑体" panose="02010609060101010101" charset="-122"/>
              <a:cs typeface="黑体" panose="02010609060101010101" charset="-122"/>
            </a:endParaRPr>
          </a:p>
        </p:txBody>
      </p:sp>
      <p:sp>
        <p:nvSpPr>
          <p:cNvPr id="44035" name="矩形 7"/>
          <p:cNvSpPr/>
          <p:nvPr>
            <p:custDataLst>
              <p:tags r:id="rId7"/>
            </p:custDataLst>
          </p:nvPr>
        </p:nvSpPr>
        <p:spPr>
          <a:xfrm>
            <a:off x="1141730" y="2565400"/>
            <a:ext cx="9759315" cy="1553210"/>
          </a:xfrm>
          <a:prstGeom prst="rect">
            <a:avLst/>
          </a:prstGeom>
          <a:noFill/>
          <a:ln>
            <a:noFill/>
            <a:miter lim="800000"/>
          </a:ln>
        </p:spPr>
        <p:txBody>
          <a:bodyPr wrap="square" lIns="76800" tIns="38400" rIns="76800" bIns="3840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eaLnBrk="1" hangingPunct="1">
              <a:tabLst>
                <a:tab pos="1133475"/>
                <a:tab pos="3251200"/>
              </a:tabLst>
            </a:pPr>
            <a:r>
              <a:rPr lang="en-US" altLang="zh-CN" sz="2400">
                <a:solidFill>
                  <a:srgbClr val="FF0000"/>
                </a:solidFill>
                <a:latin typeface="Times New Roman" panose="02020603050405020304" pitchFamily="18" charset="0"/>
                <a:ea typeface="黑体" panose="02010609060101010101" charset="-122"/>
              </a:rPr>
              <a:t> </a:t>
            </a:r>
            <a:r>
              <a:rPr lang="zh-CN" altLang="zh-CN" sz="2400">
                <a:solidFill>
                  <a:srgbClr val="FF0000"/>
                </a:solidFill>
                <a:latin typeface="Times New Roman" panose="02020603050405020304" pitchFamily="18" charset="0"/>
                <a:ea typeface="黑体" panose="02010609060101010101" charset="-122"/>
              </a:rPr>
              <a:t>　</a:t>
            </a:r>
            <a:r>
              <a:rPr lang="zh-CN" altLang="zh-CN" sz="3200">
                <a:solidFill>
                  <a:schemeClr val="tx1"/>
                </a:solidFill>
                <a:latin typeface="楷体" panose="02010609060101010101" charset="-122"/>
                <a:ea typeface="楷体" panose="02010609060101010101" charset="-122"/>
                <a:cs typeface="楷体" panose="02010609060101010101" charset="-122"/>
              </a:rPr>
              <a:t>（</a:t>
            </a:r>
            <a:r>
              <a:rPr lang="en-US" altLang="zh-CN" sz="3200">
                <a:solidFill>
                  <a:schemeClr val="tx1"/>
                </a:solidFill>
                <a:latin typeface="楷体" panose="02010609060101010101" charset="-122"/>
                <a:ea typeface="楷体" panose="02010609060101010101" charset="-122"/>
                <a:cs typeface="楷体" panose="02010609060101010101" charset="-122"/>
              </a:rPr>
              <a:t>1</a:t>
            </a:r>
            <a:r>
              <a:rPr lang="zh-CN" altLang="zh-CN" sz="3200">
                <a:solidFill>
                  <a:schemeClr val="tx1"/>
                </a:solidFill>
                <a:latin typeface="楷体" panose="02010609060101010101" charset="-122"/>
                <a:ea typeface="楷体" panose="02010609060101010101" charset="-122"/>
                <a:cs typeface="楷体" panose="02010609060101010101" charset="-122"/>
              </a:rPr>
              <a:t>）中心话题是工匠精神的时代特征。（</a:t>
            </a:r>
            <a:r>
              <a:rPr lang="en-US" altLang="zh-CN" sz="3200">
                <a:solidFill>
                  <a:schemeClr val="tx1"/>
                </a:solidFill>
                <a:latin typeface="楷体" panose="02010609060101010101" charset="-122"/>
                <a:ea typeface="楷体" panose="02010609060101010101" charset="-122"/>
                <a:cs typeface="楷体" panose="02010609060101010101" charset="-122"/>
              </a:rPr>
              <a:t>2</a:t>
            </a:r>
            <a:r>
              <a:rPr lang="zh-CN" altLang="zh-CN" sz="3200">
                <a:solidFill>
                  <a:schemeClr val="tx1"/>
                </a:solidFill>
                <a:latin typeface="楷体" panose="02010609060101010101" charset="-122"/>
                <a:ea typeface="楷体" panose="02010609060101010101" charset="-122"/>
                <a:cs typeface="楷体" panose="02010609060101010101" charset="-122"/>
              </a:rPr>
              <a:t>）开篇从时代特征和企业打造金字招牌的角度引出话题，紧扣</a:t>
            </a:r>
            <a:r>
              <a:rPr lang="en-US" altLang="zh-CN" sz="3200">
                <a:solidFill>
                  <a:schemeClr val="tx1"/>
                </a:solidFill>
                <a:latin typeface="楷体" panose="02010609060101010101" charset="-122"/>
                <a:ea typeface="楷体" panose="02010609060101010101" charset="-122"/>
                <a:cs typeface="楷体" panose="02010609060101010101" charset="-122"/>
              </a:rPr>
              <a:t>“</a:t>
            </a:r>
            <a:r>
              <a:rPr lang="zh-CN" altLang="en-US" sz="3200">
                <a:solidFill>
                  <a:schemeClr val="tx1"/>
                </a:solidFill>
                <a:latin typeface="楷体" panose="02010609060101010101" charset="-122"/>
                <a:ea typeface="楷体" panose="02010609060101010101" charset="-122"/>
                <a:cs typeface="楷体" panose="02010609060101010101" charset="-122"/>
              </a:rPr>
              <a:t>时代调味品质</a:t>
            </a:r>
            <a:r>
              <a:rPr lang="en-US" altLang="zh-CN" sz="3200">
                <a:solidFill>
                  <a:schemeClr val="tx1"/>
                </a:solidFill>
                <a:latin typeface="楷体" panose="02010609060101010101" charset="-122"/>
                <a:ea typeface="楷体" panose="02010609060101010101" charset="-122"/>
                <a:cs typeface="楷体" panose="02010609060101010101" charset="-122"/>
              </a:rPr>
              <a:t>”</a:t>
            </a:r>
            <a:r>
              <a:rPr lang="zh-CN" altLang="en-US" sz="3200">
                <a:solidFill>
                  <a:schemeClr val="tx1"/>
                </a:solidFill>
                <a:latin typeface="楷体" panose="02010609060101010101" charset="-122"/>
                <a:ea typeface="楷体" panose="02010609060101010101" charset="-122"/>
                <a:cs typeface="楷体" panose="02010609060101010101" charset="-122"/>
              </a:rPr>
              <a:t>，具有强烈的现实性。</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
        <p:nvSpPr>
          <p:cNvPr id="44036" name="文本框 4"/>
          <p:cNvSpPr/>
          <p:nvPr>
            <p:custDataLst>
              <p:tags r:id="rId8"/>
            </p:custDataLst>
          </p:nvPr>
        </p:nvSpPr>
        <p:spPr>
          <a:xfrm>
            <a:off x="1141730" y="4118610"/>
            <a:ext cx="9691370" cy="206121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r>
              <a:rPr lang="en-US" altLang="zh-CN" sz="3200">
                <a:solidFill>
                  <a:srgbClr val="0070C0"/>
                </a:solidFill>
                <a:latin typeface="黑体" panose="02010609060101010101" charset="-122"/>
                <a:ea typeface="黑体" panose="02010609060101010101" charset="-122"/>
                <a:cs typeface="黑体" panose="02010609060101010101" charset="-122"/>
                <a:sym typeface="宋体" panose="02010600030101010101" pitchFamily="2" charset="-122"/>
              </a:rPr>
              <a:t>2</a:t>
            </a:r>
            <a:r>
              <a:rPr lang="zh-CN" altLang="en-US" sz="3200">
                <a:solidFill>
                  <a:srgbClr val="0070C0"/>
                </a:solidFill>
                <a:latin typeface="黑体" panose="02010609060101010101" charset="-122"/>
                <a:ea typeface="黑体" panose="02010609060101010101" charset="-122"/>
                <a:cs typeface="黑体" panose="02010609060101010101" charset="-122"/>
                <a:sym typeface="宋体" panose="02010600030101010101" pitchFamily="2" charset="-122"/>
              </a:rPr>
              <a:t>.文章第一段为什么要引用企业家的话，有什么作用？</a:t>
            </a:r>
            <a:endParaRPr lang="zh-CN" altLang="en-US" sz="3200">
              <a:solidFill>
                <a:srgbClr val="0070C0"/>
              </a:solidFill>
              <a:latin typeface="黑体" panose="02010609060101010101" charset="-122"/>
              <a:ea typeface="黑体" panose="02010609060101010101" charset="-122"/>
              <a:cs typeface="黑体" panose="02010609060101010101" charset="-122"/>
              <a:sym typeface="宋体" panose="02010600030101010101" pitchFamily="2" charset="-122"/>
            </a:endParaRPr>
          </a:p>
          <a:p>
            <a:pPr marL="0" marR="0" lvl="0" indent="0" eaLnBrk="1" hangingPunct="1"/>
            <a:r>
              <a:rPr lang="zh-CN" altLang="en-US" sz="3200">
                <a:latin typeface="黑体" panose="02010609060101010101" charset="-122"/>
                <a:ea typeface="黑体" panose="02010609060101010101" charset="-122"/>
                <a:sym typeface="宋体" panose="02010600030101010101" pitchFamily="2" charset="-122"/>
              </a:rPr>
              <a:t>    </a:t>
            </a:r>
            <a:r>
              <a:rPr lang="zh-CN" altLang="en-US" sz="3200">
                <a:latin typeface="楷体" panose="02010609060101010101" charset="-122"/>
                <a:ea typeface="楷体" panose="02010609060101010101" charset="-122"/>
                <a:sym typeface="宋体" panose="02010600030101010101" pitchFamily="2" charset="-122"/>
              </a:rPr>
              <a:t>企业家的话是新闻评论的生发点，是引出新闻评论的具体事件。企业家的话更直接、更真实地表达了对工匠精神的推崇，说明了工匠精神对企业的重要性。</a:t>
            </a:r>
            <a:endParaRPr lang="zh-CN" altLang="en-US" sz="3200">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ppt_x"/>
                                          </p:val>
                                        </p:tav>
                                        <p:tav tm="100000">
                                          <p:val>
                                            <p:strVal val="#ppt_x"/>
                                          </p:val>
                                        </p:tav>
                                      </p:tavLst>
                                    </p:anim>
                                    <p:anim calcmode="lin" valueType="num">
                                      <p:cBhvr additive="base">
                                        <p:cTn id="8"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additive="base">
                                        <p:cTn id="12" dur="1" fill="hold">
                                          <p:stCondLst>
                                            <p:cond delay="0"/>
                                          </p:stCondLst>
                                        </p:cTn>
                                        <p:tgtEl>
                                          <p:spTgt spid="44036">
                                            <p:txEl>
                                              <p:pRg st="1" end="1"/>
                                            </p:txEl>
                                          </p:spTgt>
                                        </p:tgtEl>
                                        <p:attrNameLst>
                                          <p:attrName>style.visibility</p:attrName>
                                        </p:attrNameLst>
                                      </p:cBhvr>
                                      <p:to>
                                        <p:strVal val="visible"/>
                                      </p:to>
                                    </p:set>
                                    <p:anim calcmode="lin" valueType="num">
                                      <p:cBhvr additive="base">
                                        <p:cTn id="13" dur="500" fill="hold"/>
                                        <p:tgtEl>
                                          <p:spTgt spid="4403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45058" name="Text Box 2"/>
          <p:cNvSpPr/>
          <p:nvPr>
            <p:custDataLst>
              <p:tags r:id="rId6"/>
            </p:custDataLst>
          </p:nvPr>
        </p:nvSpPr>
        <p:spPr>
          <a:xfrm>
            <a:off x="1402715" y="600710"/>
            <a:ext cx="9361170" cy="3154045"/>
          </a:xfrm>
          <a:prstGeom prst="rect">
            <a:avLst/>
          </a:prstGeom>
          <a:noFill/>
          <a:ln>
            <a:noFill/>
            <a:miter lim="800000"/>
          </a:ln>
        </p:spPr>
        <p:txBody>
          <a:bodyPr wrap="square" lIns="76800" tIns="38400" rIns="76800" bIns="3840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r>
              <a:rPr lang="en-US" altLang="zh-CN" sz="3200">
                <a:solidFill>
                  <a:srgbClr val="0070C0"/>
                </a:solidFill>
                <a:latin typeface="黑体" panose="02010609060101010101" charset="-122"/>
                <a:ea typeface="黑体" panose="02010609060101010101" charset="-122"/>
                <a:cs typeface="黑体" panose="02010609060101010101" charset="-122"/>
              </a:rPr>
              <a:t>3.</a:t>
            </a:r>
            <a:r>
              <a:rPr lang="zh-CN" altLang="en-US" sz="3200">
                <a:solidFill>
                  <a:srgbClr val="0070C0"/>
                </a:solidFill>
                <a:latin typeface="黑体" panose="02010609060101010101" charset="-122"/>
                <a:ea typeface="黑体" panose="02010609060101010101" charset="-122"/>
                <a:cs typeface="黑体" panose="02010609060101010101" charset="-122"/>
              </a:rPr>
              <a:t>本文围绕</a:t>
            </a:r>
            <a:r>
              <a:rPr lang="en-US" altLang="zh-CN" sz="3200">
                <a:solidFill>
                  <a:srgbClr val="0070C0"/>
                </a:solidFill>
                <a:latin typeface="黑体" panose="02010609060101010101" charset="-122"/>
                <a:ea typeface="黑体" panose="02010609060101010101" charset="-122"/>
                <a:cs typeface="黑体" panose="02010609060101010101" charset="-122"/>
              </a:rPr>
              <a:t>“</a:t>
            </a:r>
            <a:r>
              <a:rPr lang="zh-CN" altLang="en-US" sz="3200">
                <a:solidFill>
                  <a:srgbClr val="0070C0"/>
                </a:solidFill>
                <a:latin typeface="黑体" panose="02010609060101010101" charset="-122"/>
                <a:ea typeface="黑体" panose="02010609060101010101" charset="-122"/>
                <a:cs typeface="黑体" panose="02010609060101010101" charset="-122"/>
              </a:rPr>
              <a:t>工匠精神</a:t>
            </a:r>
            <a:r>
              <a:rPr lang="en-US" altLang="zh-CN" sz="3200">
                <a:solidFill>
                  <a:srgbClr val="0070C0"/>
                </a:solidFill>
                <a:latin typeface="黑体" panose="02010609060101010101" charset="-122"/>
                <a:ea typeface="黑体" panose="02010609060101010101" charset="-122"/>
                <a:cs typeface="黑体" panose="02010609060101010101" charset="-122"/>
              </a:rPr>
              <a:t>”</a:t>
            </a:r>
            <a:r>
              <a:rPr lang="zh-CN" altLang="en-US" sz="3200">
                <a:solidFill>
                  <a:srgbClr val="0070C0"/>
                </a:solidFill>
                <a:latin typeface="黑体" panose="02010609060101010101" charset="-122"/>
                <a:ea typeface="黑体" panose="02010609060101010101" charset="-122"/>
                <a:cs typeface="黑体" panose="02010609060101010101" charset="-122"/>
              </a:rPr>
              <a:t>从哪些方面进行了论证？</a:t>
            </a:r>
            <a:endParaRPr lang="zh-CN" altLang="en-US" sz="3200">
              <a:solidFill>
                <a:srgbClr val="0070C0"/>
              </a:solidFill>
              <a:latin typeface="黑体" panose="02010609060101010101" charset="-122"/>
              <a:ea typeface="黑体" panose="02010609060101010101" charset="-122"/>
              <a:cs typeface="黑体" panose="02010609060101010101" charset="-122"/>
            </a:endParaRPr>
          </a:p>
          <a:p>
            <a:pPr marL="0" marR="0" lvl="0" indent="0"/>
            <a:r>
              <a:rPr lang="zh-CN" altLang="en-US">
                <a:solidFill>
                  <a:srgbClr val="000000"/>
                </a:solidFill>
                <a:latin typeface="Calibri"/>
              </a:rPr>
              <a:t>      </a:t>
            </a:r>
            <a:r>
              <a:rPr lang="zh-CN" altLang="en-US">
                <a:solidFill>
                  <a:srgbClr val="000000"/>
                </a:solidFill>
                <a:latin typeface="楷体" panose="02010609060101010101" charset="-122"/>
                <a:ea typeface="楷体" panose="02010609060101010101" charset="-122"/>
                <a:cs typeface="楷体" panose="02010609060101010101" charset="-122"/>
              </a:rPr>
              <a:t>①从</a:t>
            </a:r>
            <a:r>
              <a:rPr lang="en-US" altLang="zh-CN">
                <a:solidFill>
                  <a:srgbClr val="000000"/>
                </a:solidFill>
                <a:latin typeface="楷体" panose="02010609060101010101" charset="-122"/>
                <a:ea typeface="楷体" panose="02010609060101010101" charset="-122"/>
                <a:cs typeface="楷体" panose="02010609060101010101" charset="-122"/>
              </a:rPr>
              <a:t>“</a:t>
            </a:r>
            <a:r>
              <a:rPr lang="zh-CN" altLang="en-US">
                <a:solidFill>
                  <a:srgbClr val="000000"/>
                </a:solidFill>
                <a:latin typeface="楷体" panose="02010609060101010101" charset="-122"/>
                <a:ea typeface="楷体" panose="02010609060101010101" charset="-122"/>
                <a:cs typeface="楷体" panose="02010609060101010101" charset="-122"/>
              </a:rPr>
              <a:t>匠</a:t>
            </a:r>
            <a:r>
              <a:rPr lang="en-US" altLang="zh-CN">
                <a:solidFill>
                  <a:srgbClr val="000000"/>
                </a:solidFill>
                <a:latin typeface="楷体" panose="02010609060101010101" charset="-122"/>
                <a:ea typeface="楷体" panose="02010609060101010101" charset="-122"/>
                <a:cs typeface="楷体" panose="02010609060101010101" charset="-122"/>
              </a:rPr>
              <a:t>”</a:t>
            </a:r>
            <a:r>
              <a:rPr lang="zh-CN" altLang="en-US">
                <a:solidFill>
                  <a:srgbClr val="000000"/>
                </a:solidFill>
                <a:latin typeface="楷体" panose="02010609060101010101" charset="-122"/>
                <a:ea typeface="楷体" panose="02010609060101010101" charset="-122"/>
                <a:cs typeface="楷体" panose="02010609060101010101" charset="-122"/>
              </a:rPr>
              <a:t>的时代内涵和工匠精神对个人、企业和国家的作用与意义论述工匠精神的内涵</a:t>
            </a:r>
            <a:r>
              <a:rPr lang="zh-CN" altLang="en-US">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（第二段）</a:t>
            </a:r>
            <a:r>
              <a:rPr lang="zh-CN" altLang="en-US">
                <a:solidFill>
                  <a:srgbClr val="000000"/>
                </a:solidFill>
                <a:latin typeface="楷体" panose="02010609060101010101" charset="-122"/>
                <a:ea typeface="楷体" panose="02010609060101010101" charset="-122"/>
                <a:cs typeface="楷体" panose="02010609060101010101" charset="-122"/>
              </a:rPr>
              <a:t>。</a:t>
            </a:r>
            <a:endParaRPr lang="zh-CN" altLang="en-US">
              <a:solidFill>
                <a:srgbClr val="000000"/>
              </a:solidFill>
              <a:latin typeface="楷体" panose="02010609060101010101" charset="-122"/>
              <a:ea typeface="楷体" panose="02010609060101010101" charset="-122"/>
              <a:cs typeface="楷体" panose="02010609060101010101" charset="-122"/>
            </a:endParaRPr>
          </a:p>
          <a:p>
            <a:pPr marL="0" marR="0" lvl="0" indent="0"/>
            <a:r>
              <a:rPr lang="zh-CN" altLang="en-US">
                <a:solidFill>
                  <a:srgbClr val="000000"/>
                </a:solidFill>
                <a:latin typeface="楷体" panose="02010609060101010101" charset="-122"/>
                <a:ea typeface="楷体" panose="02010609060101010101" charset="-122"/>
                <a:cs typeface="楷体" panose="02010609060101010101" charset="-122"/>
              </a:rPr>
              <a:t>   ②从工匠精神是改变世界的现实力量的角度论证工匠精神的内涵（第三段）。</a:t>
            </a:r>
            <a:endParaRPr lang="zh-CN" altLang="en-US">
              <a:solidFill>
                <a:srgbClr val="000000"/>
              </a:solidFill>
              <a:latin typeface="楷体" panose="02010609060101010101" charset="-122"/>
              <a:ea typeface="楷体" panose="02010609060101010101" charset="-122"/>
              <a:cs typeface="楷体" panose="02010609060101010101" charset="-122"/>
            </a:endParaRPr>
          </a:p>
          <a:p>
            <a:pPr marL="0" marR="0" lvl="0" indent="0"/>
            <a:r>
              <a:rPr lang="zh-CN" altLang="en-US">
                <a:solidFill>
                  <a:srgbClr val="000000"/>
                </a:solidFill>
                <a:latin typeface="楷体" panose="02010609060101010101" charset="-122"/>
                <a:ea typeface="楷体" panose="02010609060101010101" charset="-122"/>
                <a:cs typeface="楷体" panose="02010609060101010101" charset="-122"/>
              </a:rPr>
              <a:t>   ③从生命哲学和人生信念的角度论述工匠精神的内涵（第四段）。</a:t>
            </a:r>
            <a:endParaRPr lang="zh-CN" altLang="en-US">
              <a:solidFill>
                <a:srgbClr val="000000"/>
              </a:solidFill>
              <a:latin typeface="楷体" panose="02010609060101010101" charset="-122"/>
              <a:ea typeface="楷体" panose="02010609060101010101" charset="-122"/>
              <a:cs typeface="楷体" panose="02010609060101010101" charset="-122"/>
            </a:endParaRPr>
          </a:p>
        </p:txBody>
      </p:sp>
      <p:sp>
        <p:nvSpPr>
          <p:cNvPr id="45059" name="文本框 4"/>
          <p:cNvSpPr/>
          <p:nvPr>
            <p:custDataLst>
              <p:tags r:id="rId7"/>
            </p:custDataLst>
          </p:nvPr>
        </p:nvSpPr>
        <p:spPr>
          <a:xfrm>
            <a:off x="1402080" y="3754755"/>
            <a:ext cx="9361805" cy="255333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r>
              <a:rPr lang="en-US" altLang="zh-CN" sz="3200">
                <a:solidFill>
                  <a:srgbClr val="0070C0"/>
                </a:solidFill>
                <a:latin typeface="黑体" panose="02010609060101010101" charset="-122"/>
                <a:ea typeface="黑体" panose="02010609060101010101" charset="-122"/>
                <a:sym typeface="宋体" panose="02010600030101010101" pitchFamily="2" charset="-122"/>
              </a:rPr>
              <a:t>4</a:t>
            </a:r>
            <a:r>
              <a:rPr lang="zh-CN" altLang="en-US" sz="3200">
                <a:solidFill>
                  <a:srgbClr val="0070C0"/>
                </a:solidFill>
                <a:latin typeface="黑体" panose="02010609060101010101" charset="-122"/>
                <a:ea typeface="黑体" panose="02010609060101010101" charset="-122"/>
                <a:sym typeface="宋体" panose="02010600030101010101" pitchFamily="2" charset="-122"/>
              </a:rPr>
              <a:t>.如何理解“我们不必人人成为工匠，却可以人人成为工匠精神的践行者”这句话？</a:t>
            </a:r>
            <a:endParaRPr lang="zh-CN" altLang="en-US" sz="3200">
              <a:solidFill>
                <a:srgbClr val="0070C0"/>
              </a:solidFill>
              <a:latin typeface="黑体" panose="02010609060101010101" charset="-122"/>
              <a:ea typeface="黑体" panose="02010609060101010101" charset="-122"/>
              <a:sym typeface="宋体" panose="02010600030101010101" pitchFamily="2" charset="-122"/>
            </a:endParaRPr>
          </a:p>
          <a:p>
            <a:pPr marL="0" marR="0" lvl="0" indent="0" eaLnBrk="1" hangingPunct="1"/>
            <a:r>
              <a:rPr lang="zh-CN" altLang="en-US" sz="3200">
                <a:latin typeface="黑体" panose="02010609060101010101" charset="-122"/>
                <a:ea typeface="黑体" panose="02010609060101010101" charset="-122"/>
                <a:sym typeface="宋体" panose="02010600030101010101" pitchFamily="2" charset="-122"/>
              </a:rPr>
              <a:t>    </a:t>
            </a:r>
            <a:r>
              <a:rPr lang="zh-CN" altLang="en-US" sz="3200">
                <a:latin typeface="楷体" panose="02010609060101010101" charset="-122"/>
                <a:ea typeface="楷体" panose="02010609060101010101" charset="-122"/>
                <a:sym typeface="宋体" panose="02010600030101010101" pitchFamily="2" charset="-122"/>
              </a:rPr>
              <a:t>并非人人都能做到心思巧妙、技术精湛、造诣高深，但我们都应该追求并实践工匠精神，这句话体现了作者对工匠精神的推崇和倡导。</a:t>
            </a:r>
            <a:endParaRPr lang="zh-CN" altLang="en-US" sz="3200">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45058">
                                            <p:txEl>
                                              <p:charRg st="24" end="74"/>
                                            </p:txEl>
                                          </p:spTgt>
                                        </p:tgtEl>
                                        <p:attrNameLst>
                                          <p:attrName>style.visibility</p:attrName>
                                        </p:attrNameLst>
                                      </p:cBhvr>
                                      <p:to>
                                        <p:strVal val="visible"/>
                                      </p:to>
                                    </p:set>
                                    <p:anim calcmode="lin" valueType="num">
                                      <p:cBhvr additive="base">
                                        <p:cTn id="7" dur="500" fill="hold"/>
                                        <p:tgtEl>
                                          <p:spTgt spid="45058">
                                            <p:txEl>
                                              <p:charRg st="24" end="7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8">
                                            <p:txEl>
                                              <p:charRg st="24" end="7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additive="base">
                                        <p:cTn id="12" dur="1" fill="hold">
                                          <p:stCondLst>
                                            <p:cond delay="0"/>
                                          </p:stCondLst>
                                        </p:cTn>
                                        <p:tgtEl>
                                          <p:spTgt spid="45058">
                                            <p:txEl>
                                              <p:charRg st="74" end="121"/>
                                            </p:txEl>
                                          </p:spTgt>
                                        </p:tgtEl>
                                        <p:attrNameLst>
                                          <p:attrName>style.visibility</p:attrName>
                                        </p:attrNameLst>
                                      </p:cBhvr>
                                      <p:to>
                                        <p:strVal val="visible"/>
                                      </p:to>
                                    </p:set>
                                    <p:anim calcmode="lin" valueType="num">
                                      <p:cBhvr additive="base">
                                        <p:cTn id="13" dur="500" fill="hold"/>
                                        <p:tgtEl>
                                          <p:spTgt spid="45058">
                                            <p:txEl>
                                              <p:charRg st="74" end="12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8">
                                            <p:txEl>
                                              <p:charRg st="74" end="12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additive="base">
                                        <p:cTn id="18" dur="1" fill="hold">
                                          <p:stCondLst>
                                            <p:cond delay="0"/>
                                          </p:stCondLst>
                                        </p:cTn>
                                        <p:tgtEl>
                                          <p:spTgt spid="45058">
                                            <p:txEl>
                                              <p:charRg st="121" end="155"/>
                                            </p:txEl>
                                          </p:spTgt>
                                        </p:tgtEl>
                                        <p:attrNameLst>
                                          <p:attrName>style.visibility</p:attrName>
                                        </p:attrNameLst>
                                      </p:cBhvr>
                                      <p:to>
                                        <p:strVal val="visible"/>
                                      </p:to>
                                    </p:set>
                                    <p:anim calcmode="lin" valueType="num">
                                      <p:cBhvr additive="base">
                                        <p:cTn id="19" dur="500" fill="hold"/>
                                        <p:tgtEl>
                                          <p:spTgt spid="45058">
                                            <p:txEl>
                                              <p:charRg st="121" end="15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58">
                                            <p:txEl>
                                              <p:charRg st="121" end="15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additive="base">
                                        <p:cTn id="24" dur="1" fill="hold">
                                          <p:stCondLst>
                                            <p:cond delay="0"/>
                                          </p:stCondLst>
                                        </p:cTn>
                                        <p:tgtEl>
                                          <p:spTgt spid="45059">
                                            <p:txEl>
                                              <p:pRg st="1" end="1"/>
                                            </p:txEl>
                                          </p:spTgt>
                                        </p:tgtEl>
                                        <p:attrNameLst>
                                          <p:attrName>style.visibility</p:attrName>
                                        </p:attrNameLst>
                                      </p:cBhvr>
                                      <p:to>
                                        <p:strVal val="visible"/>
                                      </p:to>
                                    </p:set>
                                    <p:anim calcmode="lin" valueType="num">
                                      <p:cBhvr additive="base">
                                        <p:cTn id="25" dur="500" fill="hold"/>
                                        <p:tgtEl>
                                          <p:spTgt spid="45059">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0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46082" name="文本框 4"/>
          <p:cNvSpPr/>
          <p:nvPr>
            <p:custDataLst>
              <p:tags r:id="rId6"/>
            </p:custDataLst>
          </p:nvPr>
        </p:nvSpPr>
        <p:spPr>
          <a:xfrm>
            <a:off x="958215" y="951865"/>
            <a:ext cx="10275570" cy="495427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r>
              <a:rPr lang="en-US" altLang="zh-CN" sz="3200">
                <a:solidFill>
                  <a:srgbClr val="0070C0"/>
                </a:solidFill>
                <a:latin typeface="黑体" panose="02010609060101010101" charset="-122"/>
                <a:ea typeface="黑体" panose="02010609060101010101" charset="-122"/>
                <a:sym typeface="宋体" panose="02010600030101010101" pitchFamily="2" charset="-122"/>
              </a:rPr>
              <a:t>5</a:t>
            </a:r>
            <a:r>
              <a:rPr lang="zh-CN" altLang="en-US" sz="3200">
                <a:solidFill>
                  <a:srgbClr val="0070C0"/>
                </a:solidFill>
                <a:latin typeface="黑体" panose="02010609060101010101" charset="-122"/>
                <a:ea typeface="黑体" panose="02010609060101010101" charset="-122"/>
                <a:sym typeface="宋体" panose="02010600030101010101" pitchFamily="2" charset="-122"/>
              </a:rPr>
              <a:t>.文中所说的工匠精神的具体内涵到底是什么？思考这段话在语言上的特点。</a:t>
            </a:r>
            <a:endParaRPr lang="zh-CN" altLang="en-US" sz="3200">
              <a:solidFill>
                <a:srgbClr val="0070C0"/>
              </a:solidFill>
              <a:latin typeface="黑体" panose="02010609060101010101" charset="-122"/>
              <a:ea typeface="黑体" panose="02010609060101010101" charset="-122"/>
              <a:sym typeface="宋体" panose="02010600030101010101" pitchFamily="2" charset="-122"/>
            </a:endParaRPr>
          </a:p>
          <a:p>
            <a:pPr marL="0" marR="0" lvl="0" indent="0" eaLnBrk="1" hangingPunct="1"/>
            <a:r>
              <a:rPr lang="zh-CN" altLang="en-US">
                <a:latin typeface="黑体" panose="02010609060101010101" charset="-122"/>
                <a:ea typeface="黑体" panose="02010609060101010101" charset="-122"/>
                <a:sym typeface="宋体" panose="02010600030101010101" pitchFamily="2" charset="-122"/>
              </a:rPr>
              <a:t>    </a:t>
            </a:r>
            <a:endParaRPr lang="en-US" altLang="zh-CN">
              <a:latin typeface="黑体" panose="02010609060101010101" charset="-122"/>
              <a:ea typeface="黑体" panose="02010609060101010101" charset="-122"/>
              <a:sym typeface="宋体" panose="02010600030101010101" pitchFamily="2" charset="-122"/>
            </a:endParaRPr>
          </a:p>
          <a:p>
            <a:pPr marL="0" marR="0" lvl="0" indent="0" eaLnBrk="1" hangingPunct="1"/>
            <a:r>
              <a:rPr lang="en-US" altLang="zh-CN">
                <a:latin typeface="黑体" panose="02010609060101010101" charset="-122"/>
                <a:ea typeface="黑体" panose="02010609060101010101" charset="-122"/>
                <a:sym typeface="宋体" panose="02010600030101010101" pitchFamily="2" charset="-122"/>
              </a:rPr>
              <a:t>    </a:t>
            </a:r>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在第四段中论述了，工匠精神的具体内涵是：炉火纯青的技术；发自肺腑、专心如一的热爱；废寝忘食、尽心竭力的付出；臻于至善、超今冠古的追求；出类拔萃、巧夺天工的卓越；冰心一片、物我两忘的境界；雷打不动、脚踏实地的笃实；格物致知、正心诚意的生命哲学；技近乎道、超然达观的人生信念。</a:t>
            </a:r>
            <a:endParaRPr lang="zh-CN" altLang="en-US">
              <a:latin typeface="楷体" panose="02010609060101010101" charset="-122"/>
              <a:ea typeface="楷体" panose="02010609060101010101" charset="-122"/>
              <a:cs typeface="楷体" panose="02010609060101010101" charset="-122"/>
              <a:sym typeface="宋体" panose="02010600030101010101" pitchFamily="2" charset="-122"/>
            </a:endParaRPr>
          </a:p>
          <a:p>
            <a:pPr marL="0" marR="0" lvl="0" indent="0" eaLnBrk="1" hangingPunct="1"/>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    该段落从各个方面、由浅到深地论述了工匠精神的内涵，也回答了如何践行工匠精神的问题，运用了排比和反问的修辞手法，句式整齐、内涵丰富，具有很强的说服力。</a:t>
            </a:r>
            <a:endParaRPr lang="zh-CN" altLang="en-US">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4608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additive="base">
                                        <p:cTn id="8" dur="1" fill="hold">
                                          <p:stCondLst>
                                            <p:cond delay="0"/>
                                          </p:stCondLst>
                                        </p:cTn>
                                        <p:tgtEl>
                                          <p:spTgt spid="4608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47106" name="矩形 3"/>
          <p:cNvSpPr/>
          <p:nvPr>
            <p:custDataLst>
              <p:tags r:id="rId6"/>
            </p:custDataLst>
          </p:nvPr>
        </p:nvSpPr>
        <p:spPr>
          <a:xfrm>
            <a:off x="1374775" y="831850"/>
            <a:ext cx="9443085" cy="1061085"/>
          </a:xfrm>
          <a:prstGeom prst="rect">
            <a:avLst/>
          </a:prstGeom>
          <a:noFill/>
          <a:ln w="9525" cap="flat" cmpd="sng" algn="ctr">
            <a:noFill/>
            <a:prstDash val="solid"/>
            <a:round/>
            <a:headEnd type="none" w="med" len="med"/>
            <a:tailEnd type="none" w="med" len="med"/>
          </a:ln>
        </p:spPr>
        <p:txBody>
          <a:bodyPr wrap="square" lIns="76800" tIns="38400" rIns="76800" bIns="3840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eaLnBrk="1" hangingPunct="1"/>
            <a:r>
              <a:rPr lang="en-US" altLang="zh-CN" sz="3200">
                <a:solidFill>
                  <a:srgbClr val="0070C0"/>
                </a:solidFill>
                <a:latin typeface="黑体" panose="02010609060101010101" charset="-122"/>
                <a:ea typeface="黑体" panose="02010609060101010101" charset="-122"/>
                <a:cs typeface="黑体" panose="02010609060101010101" charset="-122"/>
              </a:rPr>
              <a:t>6.</a:t>
            </a:r>
            <a:r>
              <a:rPr lang="zh-CN" altLang="en-US" sz="3200">
                <a:solidFill>
                  <a:srgbClr val="0070C0"/>
                </a:solidFill>
                <a:latin typeface="黑体" panose="02010609060101010101" charset="-122"/>
                <a:ea typeface="黑体" panose="02010609060101010101" charset="-122"/>
                <a:cs typeface="黑体" panose="02010609060101010101" charset="-122"/>
              </a:rPr>
              <a:t>根据文章内容，对企业来说，为什么工匠精神</a:t>
            </a:r>
            <a:r>
              <a:rPr lang="en-US" altLang="zh-CN" sz="3200">
                <a:solidFill>
                  <a:srgbClr val="0070C0"/>
                </a:solidFill>
                <a:latin typeface="黑体" panose="02010609060101010101" charset="-122"/>
                <a:ea typeface="黑体" panose="02010609060101010101" charset="-122"/>
                <a:cs typeface="黑体" panose="02010609060101010101" charset="-122"/>
              </a:rPr>
              <a:t>“</a:t>
            </a:r>
            <a:r>
              <a:rPr lang="zh-CN" altLang="en-US" sz="3200">
                <a:solidFill>
                  <a:srgbClr val="0070C0"/>
                </a:solidFill>
                <a:latin typeface="黑体" panose="02010609060101010101" charset="-122"/>
                <a:ea typeface="黑体" panose="02010609060101010101" charset="-122"/>
                <a:cs typeface="黑体" panose="02010609060101010101" charset="-122"/>
              </a:rPr>
              <a:t>足以为成功铺就通天大道</a:t>
            </a:r>
            <a:r>
              <a:rPr lang="en-US" altLang="zh-CN" sz="3200">
                <a:solidFill>
                  <a:srgbClr val="0070C0"/>
                </a:solidFill>
                <a:latin typeface="黑体" panose="02010609060101010101" charset="-122"/>
                <a:ea typeface="黑体" panose="02010609060101010101" charset="-122"/>
                <a:cs typeface="黑体" panose="02010609060101010101" charset="-122"/>
              </a:rPr>
              <a:t>”</a:t>
            </a:r>
            <a:r>
              <a:rPr lang="zh-CN" altLang="en-US" sz="3200">
                <a:solidFill>
                  <a:srgbClr val="0070C0"/>
                </a:solidFill>
                <a:latin typeface="黑体" panose="02010609060101010101" charset="-122"/>
                <a:ea typeface="黑体" panose="02010609060101010101" charset="-122"/>
                <a:cs typeface="黑体" panose="02010609060101010101" charset="-122"/>
              </a:rPr>
              <a:t>？</a:t>
            </a:r>
            <a:endParaRPr lang="zh-CN" altLang="en-US" sz="3200">
              <a:solidFill>
                <a:srgbClr val="0070C0"/>
              </a:solidFill>
              <a:latin typeface="黑体" panose="02010609060101010101" charset="-122"/>
              <a:ea typeface="黑体" panose="02010609060101010101" charset="-122"/>
              <a:cs typeface="黑体" panose="02010609060101010101" charset="-122"/>
            </a:endParaRPr>
          </a:p>
        </p:txBody>
      </p:sp>
      <p:sp>
        <p:nvSpPr>
          <p:cNvPr id="47107" name="矩形 2"/>
          <p:cNvSpPr/>
          <p:nvPr>
            <p:custDataLst>
              <p:tags r:id="rId7"/>
            </p:custDataLst>
          </p:nvPr>
        </p:nvSpPr>
        <p:spPr>
          <a:xfrm>
            <a:off x="1374775" y="2127885"/>
            <a:ext cx="9442450" cy="1553210"/>
          </a:xfrm>
          <a:prstGeom prst="rect">
            <a:avLst/>
          </a:prstGeom>
          <a:noFill/>
          <a:ln>
            <a:noFill/>
            <a:miter lim="800000"/>
          </a:ln>
        </p:spPr>
        <p:txBody>
          <a:bodyPr wrap="square" lIns="76800" tIns="38400" rIns="76800" bIns="3840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eaLnBrk="1" hangingPunct="1"/>
            <a:r>
              <a:rPr lang="en-US" altLang="zh-CN" sz="2400">
                <a:solidFill>
                  <a:srgbClr val="0000FF"/>
                </a:solidFill>
                <a:latin typeface="Times New Roman" panose="02020603050405020304" pitchFamily="18" charset="0"/>
                <a:ea typeface="微软雅黑" panose="020b0503020204020204" charset="-122"/>
              </a:rPr>
              <a:t>   </a:t>
            </a:r>
            <a:r>
              <a:rPr lang="zh-CN" altLang="zh-CN" sz="2400">
                <a:solidFill>
                  <a:srgbClr val="0000FF"/>
                </a:solidFill>
                <a:latin typeface="Times New Roman" panose="02020603050405020304" pitchFamily="18" charset="0"/>
                <a:ea typeface="微软雅黑" panose="020b0503020204020204" charset="-122"/>
              </a:rPr>
              <a:t>　</a:t>
            </a:r>
            <a:r>
              <a:rPr lang="zh-CN" altLang="zh-CN" sz="3200">
                <a:solidFill>
                  <a:schemeClr val="tx1"/>
                </a:solidFill>
                <a:latin typeface="楷体" panose="02010609060101010101" charset="-122"/>
                <a:ea typeface="楷体" panose="02010609060101010101" charset="-122"/>
              </a:rPr>
              <a:t>工匠精神使企业更符合时代需求；工匠精神使主品更精致，从而经受住用户挑剔眼光的检验；厚植工匠精神可以使企业气质雍容、活力涌流。</a:t>
            </a:r>
            <a:endParaRPr lang="zh-CN" altLang="zh-CN" sz="3200">
              <a:solidFill>
                <a:schemeClr val="tx1"/>
              </a:solidFill>
              <a:latin typeface="楷体" panose="02010609060101010101" charset="-122"/>
              <a:ea typeface="楷体" panose="02010609060101010101" charset="-122"/>
            </a:endParaRPr>
          </a:p>
        </p:txBody>
      </p:sp>
      <p:sp>
        <p:nvSpPr>
          <p:cNvPr id="47108" name="Text Box 4"/>
          <p:cNvSpPr/>
          <p:nvPr>
            <p:custDataLst>
              <p:tags r:id="rId8"/>
            </p:custDataLst>
          </p:nvPr>
        </p:nvSpPr>
        <p:spPr>
          <a:xfrm>
            <a:off x="1629410" y="4572953"/>
            <a:ext cx="7292975" cy="73723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457200" algn="just">
              <a:lnSpc>
                <a:spcPct val="150000"/>
              </a:lnSpc>
            </a:pPr>
            <a:r>
              <a:rPr lang="zh-CN" altLang="en-US">
                <a:solidFill>
                  <a:schemeClr val="tx1"/>
                </a:solidFill>
                <a:latin typeface="楷体" panose="02010609060101010101" charset="-122"/>
                <a:ea typeface="楷体" panose="02010609060101010101" charset="-122"/>
              </a:rPr>
              <a:t>道理论证（引用论证）</a:t>
            </a:r>
            <a:endParaRPr lang="zh-CN" altLang="en-US">
              <a:solidFill>
                <a:schemeClr val="tx1"/>
              </a:solidFill>
              <a:latin typeface="楷体" panose="02010609060101010101" charset="-122"/>
              <a:ea typeface="楷体" panose="02010609060101010101" charset="-122"/>
            </a:endParaRPr>
          </a:p>
        </p:txBody>
      </p:sp>
      <p:sp>
        <p:nvSpPr>
          <p:cNvPr id="47109" name="矩形 5"/>
          <p:cNvSpPr/>
          <p:nvPr>
            <p:custDataLst>
              <p:tags r:id="rId9"/>
            </p:custDataLst>
          </p:nvPr>
        </p:nvSpPr>
        <p:spPr>
          <a:xfrm>
            <a:off x="1374775" y="3843020"/>
            <a:ext cx="9605010" cy="568325"/>
          </a:xfrm>
          <a:prstGeom prst="rect">
            <a:avLst/>
          </a:prstGeom>
          <a:noFill/>
          <a:ln cap="flat">
            <a:noFill/>
            <a:prstDash val="solid"/>
            <a:bevel/>
            <a:headEnd type="none" w="med" len="med"/>
            <a:tailEnd type="none" w="med" len="med"/>
          </a:ln>
        </p:spPr>
        <p:txBody>
          <a:bodyPr wrap="square" lIns="76800" tIns="38400" rIns="76800" bIns="38400">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eaLnBrk="1" hangingPunct="1"/>
            <a:r>
              <a:rPr lang="en-US" altLang="zh-CN" sz="3200">
                <a:solidFill>
                  <a:srgbClr val="0070C0"/>
                </a:solidFill>
                <a:latin typeface="黑体" panose="02010609060101010101" charset="-122"/>
                <a:ea typeface="黑体" panose="02010609060101010101" charset="-122"/>
                <a:cs typeface="黑体" panose="02010609060101010101" charset="-122"/>
              </a:rPr>
              <a:t>7.</a:t>
            </a:r>
            <a:r>
              <a:rPr lang="zh-CN" altLang="en-US" sz="3200">
                <a:solidFill>
                  <a:srgbClr val="0070C0"/>
                </a:solidFill>
                <a:latin typeface="黑体" panose="02010609060101010101" charset="-122"/>
                <a:ea typeface="黑体" panose="02010609060101010101" charset="-122"/>
                <a:cs typeface="黑体" panose="02010609060101010101" charset="-122"/>
              </a:rPr>
              <a:t>在本文中，作者在论证观点时运用了哪些论证方法？</a:t>
            </a:r>
            <a:endParaRPr lang="zh-CN" altLang="en-US" sz="3200">
              <a:solidFill>
                <a:srgbClr val="0070C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ppt_x"/>
                                          </p:val>
                                        </p:tav>
                                        <p:tav tm="100000">
                                          <p:val>
                                            <p:strVal val="#ppt_x"/>
                                          </p:val>
                                        </p:tav>
                                      </p:tavLst>
                                    </p:anim>
                                    <p:anim calcmode="lin" valueType="num">
                                      <p:cBhvr additive="base">
                                        <p:cTn id="8"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additive="base">
                                        <p:cTn id="12" dur="1" fill="hold">
                                          <p:stCondLst>
                                            <p:cond delay="0"/>
                                          </p:stCondLst>
                                        </p:cTn>
                                        <p:tgtEl>
                                          <p:spTgt spid="47108"/>
                                        </p:tgtEl>
                                        <p:attrNameLst>
                                          <p:attrName>style.visibility</p:attrName>
                                        </p:attrNameLst>
                                      </p:cBhvr>
                                      <p:to>
                                        <p:strVal val="visible"/>
                                      </p:to>
                                    </p:set>
                                    <p:anim calcmode="lin" valueType="num">
                                      <p:cBhvr additive="base">
                                        <p:cTn id="13" dur="500" fill="hold"/>
                                        <p:tgtEl>
                                          <p:spTgt spid="47108"/>
                                        </p:tgtEl>
                                        <p:attrNameLst>
                                          <p:attrName>ppt_x</p:attrName>
                                        </p:attrNameLst>
                                      </p:cBhvr>
                                      <p:tavLst>
                                        <p:tav tm="0">
                                          <p:val>
                                            <p:strVal val="#ppt_x"/>
                                          </p:val>
                                        </p:tav>
                                        <p:tav tm="100000">
                                          <p:val>
                                            <p:strVal val="#ppt_x"/>
                                          </p:val>
                                        </p:tav>
                                      </p:tavLst>
                                    </p:anim>
                                    <p:anim calcmode="lin" valueType="num">
                                      <p:cBhvr additive="base">
                                        <p:cTn id="14"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7108"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125" y="222250"/>
            <a:ext cx="11715115" cy="6412865"/>
          </a:xfrm>
          <a:prstGeom prst="rect">
            <a:avLst/>
          </a:prstGeom>
        </p:spPr>
      </p:pic>
      <p:sp>
        <p:nvSpPr>
          <p:cNvPr id="48130" name="矩形 2"/>
          <p:cNvSpPr/>
          <p:nvPr>
            <p:custDataLst>
              <p:tags r:id="rId5"/>
            </p:custDataLst>
          </p:nvPr>
        </p:nvSpPr>
        <p:spPr>
          <a:xfrm>
            <a:off x="972185" y="662940"/>
            <a:ext cx="10247630" cy="470789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a:r>
              <a:rPr lang="en-US" altLang="zh-CN">
                <a:latin typeface="楷体" panose="02010609060101010101" charset="-122"/>
                <a:ea typeface="楷体" panose="02010609060101010101" charset="-122"/>
              </a:rPr>
              <a:t>1.</a:t>
            </a:r>
            <a:r>
              <a:rPr lang="zh-CN" altLang="en-US">
                <a:latin typeface="楷体" panose="02010609060101010101" charset="-122"/>
                <a:ea typeface="楷体" panose="02010609060101010101" charset="-122"/>
              </a:rPr>
              <a:t>引用企业家的话，写出了工匠精神在当代的意义；</a:t>
            </a:r>
            <a:endParaRPr lang="en-US" altLang="zh-CN">
              <a:latin typeface="楷体" panose="02010609060101010101" charset="-122"/>
              <a:ea typeface="楷体" panose="02010609060101010101" charset="-122"/>
            </a:endParaRPr>
          </a:p>
          <a:p>
            <a:pPr marL="0" marR="0" lvl="0" indent="0" algn="just"/>
            <a:r>
              <a:rPr lang="en-US" altLang="zh-CN">
                <a:latin typeface="楷体" panose="02010609060101010101" charset="-122"/>
                <a:ea typeface="楷体" panose="02010609060101010101" charset="-122"/>
              </a:rPr>
              <a:t>2.</a:t>
            </a:r>
            <a:r>
              <a:rPr lang="zh-CN" altLang="en-US">
                <a:latin typeface="楷体" panose="02010609060101010101" charset="-122"/>
                <a:ea typeface="楷体" panose="02010609060101010101" charset="-122"/>
              </a:rPr>
              <a:t>引用</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说文</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里对“匠”的记载，写出“匠”古已有之，然后写出其演变；</a:t>
            </a:r>
            <a:endParaRPr lang="en-US" altLang="zh-CN">
              <a:latin typeface="楷体" panose="02010609060101010101" charset="-122"/>
              <a:ea typeface="楷体" panose="02010609060101010101" charset="-122"/>
            </a:endParaRPr>
          </a:p>
          <a:p>
            <a:pPr marL="0" marR="0" lvl="0" indent="0" algn="just"/>
            <a:r>
              <a:rPr lang="en-US" altLang="zh-CN">
                <a:latin typeface="楷体" panose="02010609060101010101" charset="-122"/>
                <a:ea typeface="楷体" panose="02010609060101010101" charset="-122"/>
              </a:rPr>
              <a:t>3.</a:t>
            </a:r>
            <a:r>
              <a:rPr lang="zh-CN" altLang="en-US">
                <a:latin typeface="楷体" panose="02010609060101010101" charset="-122"/>
                <a:ea typeface="楷体" panose="02010609060101010101" charset="-122"/>
              </a:rPr>
              <a:t>引用鲁迅的话，是为了在此基础上再深入论证；</a:t>
            </a:r>
            <a:endParaRPr lang="zh-CN" altLang="en-US">
              <a:latin typeface="楷体" panose="02010609060101010101" charset="-122"/>
              <a:ea typeface="楷体" panose="02010609060101010101" charset="-122"/>
            </a:endParaRPr>
          </a:p>
          <a:p>
            <a:pPr marL="0" marR="0" lvl="0" indent="0" algn="just"/>
            <a:r>
              <a:rPr lang="en-US" altLang="zh-CN">
                <a:latin typeface="楷体" panose="02010609060101010101" charset="-122"/>
                <a:ea typeface="楷体" panose="02010609060101010101" charset="-122"/>
              </a:rPr>
              <a:t>4.</a:t>
            </a:r>
            <a:r>
              <a:rPr lang="zh-CN" altLang="en-US">
                <a:latin typeface="楷体" panose="02010609060101010101" charset="-122"/>
                <a:ea typeface="楷体" panose="02010609060101010101" charset="-122"/>
              </a:rPr>
              <a:t>引用日本匠人秋山利辉（文中没有署名）的话“没有一流的心性，就没有一流的技术”论证了工匠精神的内涵；</a:t>
            </a:r>
            <a:endParaRPr lang="en-US" altLang="zh-CN">
              <a:latin typeface="楷体" panose="02010609060101010101" charset="-122"/>
              <a:ea typeface="楷体" panose="02010609060101010101" charset="-122"/>
            </a:endParaRPr>
          </a:p>
          <a:p>
            <a:pPr marL="0" marR="0" lvl="0" indent="0" algn="just"/>
            <a:r>
              <a:rPr lang="en-US" altLang="zh-CN">
                <a:latin typeface="楷体" panose="02010609060101010101" charset="-122"/>
                <a:ea typeface="楷体" panose="02010609060101010101" charset="-122"/>
              </a:rPr>
              <a:t>5.</a:t>
            </a:r>
            <a:r>
              <a:rPr lang="zh-CN" altLang="en-US">
                <a:latin typeface="楷体" panose="02010609060101010101" charset="-122"/>
                <a:ea typeface="楷体" panose="02010609060101010101" charset="-122"/>
              </a:rPr>
              <a:t>还有来源于</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大学</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里的“格物致知、正心诚意”、来源于</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庄子</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里的“技进乎道”“超然达观”、来源于</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礼记</a:t>
            </a:r>
            <a:r>
              <a:rPr lang="en-US" altLang="zh-CN">
                <a:latin typeface="楷体" panose="02010609060101010101" charset="-122"/>
                <a:ea typeface="楷体" panose="02010609060101010101" charset="-122"/>
              </a:rPr>
              <a:t>》</a:t>
            </a:r>
            <a:r>
              <a:rPr lang="zh-CN" altLang="en-US">
                <a:latin typeface="楷体" panose="02010609060101010101" charset="-122"/>
                <a:ea typeface="楷体" panose="02010609060101010101" charset="-122"/>
              </a:rPr>
              <a:t>里的“至善”等。</a:t>
            </a:r>
            <a:endParaRPr lang="zh-CN" altLang="en-US">
              <a:latin typeface="楷体" panose="02010609060101010101" charset="-122"/>
              <a:ea typeface="楷体" panose="02010609060101010101" charset="-122"/>
            </a:endParaRPr>
          </a:p>
          <a:p>
            <a:pPr marL="0" marR="0" lvl="0" indent="0" algn="just"/>
            <a:r>
              <a:rPr lang="zh-CN" altLang="en-US" sz="2400">
                <a:solidFill>
                  <a:srgbClr val="FF0000"/>
                </a:solidFill>
                <a:latin typeface="黑体" panose="02010609060101010101" charset="-122"/>
                <a:ea typeface="黑体" panose="02010609060101010101" charset="-122"/>
              </a:rPr>
              <a:t>     </a:t>
            </a:r>
            <a:r>
              <a:rPr lang="zh-CN" altLang="en-US" sz="2400">
                <a:solidFill>
                  <a:srgbClr val="0070C0"/>
                </a:solidFill>
                <a:latin typeface="黑体" panose="02010609060101010101" charset="-122"/>
                <a:ea typeface="黑体" panose="02010609060101010101" charset="-122"/>
              </a:rPr>
              <a:t>引用这些内容，并加以分析论证，从不同的角度对工匠精神进行深入分析，使工匠精神更有深厚的文化内涵，也使文章更有说服力。</a:t>
            </a:r>
            <a:endParaRPr lang="zh-CN" altLang="en-US" sz="2400">
              <a:solidFill>
                <a:srgbClr val="0070C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ppt_x"/>
                                          </p:val>
                                        </p:tav>
                                        <p:tav tm="100000">
                                          <p:val>
                                            <p:strVal val="#ppt_x"/>
                                          </p:val>
                                        </p:tav>
                                      </p:tavLst>
                                    </p:anim>
                                    <p:anim calcmode="lin" valueType="num">
                                      <p:cBhvr additive="base">
                                        <p:cTn id="8" dur="500" fill="hold"/>
                                        <p:tgtEl>
                                          <p:spTgt spid="48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125" y="222250"/>
            <a:ext cx="11715115" cy="6412865"/>
          </a:xfrm>
          <a:prstGeom prst="rect">
            <a:avLst/>
          </a:prstGeom>
        </p:spPr>
      </p:pic>
      <p:sp>
        <p:nvSpPr>
          <p:cNvPr id="49154" name="矩形 2"/>
          <p:cNvSpPr/>
          <p:nvPr>
            <p:custDataLst>
              <p:tags r:id="rId5"/>
            </p:custDataLst>
          </p:nvPr>
        </p:nvSpPr>
        <p:spPr>
          <a:xfrm>
            <a:off x="1325880" y="1679575"/>
            <a:ext cx="4905375" cy="181483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a:r>
              <a:rPr lang="zh-CN" altLang="en-US" sz="1500">
                <a:latin typeface="黑体" panose="02010609060101010101" charset="-122"/>
                <a:ea typeface="黑体" panose="02010609060101010101" charset="-122"/>
              </a:rPr>
              <a:t>  </a:t>
            </a:r>
            <a:r>
              <a:rPr lang="zh-CN" altLang="en-US">
                <a:latin typeface="楷体" panose="02010609060101010101" charset="-122"/>
                <a:ea typeface="楷体" panose="02010609060101010101" charset="-122"/>
                <a:cs typeface="楷体" panose="02010609060101010101" charset="-122"/>
              </a:rPr>
              <a:t>“工匠精神从来都不是什么雕虫小技，而是一种改变世界的现实力量”，边破边立，写出了工匠精神的力量大。</a:t>
            </a:r>
            <a:endParaRPr lang="en-US" altLang="zh-CN">
              <a:latin typeface="楷体" panose="02010609060101010101" charset="-122"/>
              <a:ea typeface="楷体" panose="02010609060101010101" charset="-122"/>
              <a:cs typeface="楷体" panose="02010609060101010101" charset="-122"/>
            </a:endParaRPr>
          </a:p>
        </p:txBody>
      </p:sp>
      <p:sp>
        <p:nvSpPr>
          <p:cNvPr id="49155" name="Text Box 4"/>
          <p:cNvSpPr/>
          <p:nvPr>
            <p:custDataLst>
              <p:tags r:id="rId6"/>
            </p:custDataLst>
          </p:nvPr>
        </p:nvSpPr>
        <p:spPr>
          <a:xfrm>
            <a:off x="2400300" y="400050"/>
            <a:ext cx="2401888" cy="92202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algn="just">
              <a:lnSpc>
                <a:spcPct val="150000"/>
              </a:lnSpc>
            </a:pPr>
            <a:r>
              <a:rPr lang="zh-CN" altLang="en-US" sz="3600">
                <a:solidFill>
                  <a:srgbClr val="FF0000"/>
                </a:solidFill>
                <a:latin typeface="黑体" panose="02010609060101010101" charset="-122"/>
                <a:ea typeface="黑体" panose="02010609060101010101" charset="-122"/>
              </a:rPr>
              <a:t>对比论证</a:t>
            </a:r>
            <a:endParaRPr lang="en-US" altLang="zh-CN" sz="3600">
              <a:solidFill>
                <a:srgbClr val="FF0000"/>
              </a:solidFill>
              <a:latin typeface="黑体" panose="02010609060101010101" charset="-122"/>
              <a:ea typeface="黑体" panose="02010609060101010101" charset="-122"/>
            </a:endParaRPr>
          </a:p>
        </p:txBody>
      </p:sp>
      <p:sp>
        <p:nvSpPr>
          <p:cNvPr id="49156" name="矩形 4"/>
          <p:cNvSpPr/>
          <p:nvPr>
            <p:custDataLst>
              <p:tags r:id="rId7"/>
            </p:custDataLst>
          </p:nvPr>
        </p:nvSpPr>
        <p:spPr>
          <a:xfrm>
            <a:off x="6956425" y="2105025"/>
            <a:ext cx="3778885" cy="267652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a:lnSpc>
                <a:spcPct val="150000"/>
              </a:lnSpc>
            </a:pPr>
            <a:r>
              <a:rPr lang="zh-CN" altLang="en-US">
                <a:latin typeface="黑体" panose="02010609060101010101" charset="-122"/>
                <a:ea typeface="黑体" panose="02010609060101010101" charset="-122"/>
              </a:rPr>
              <a:t>     </a:t>
            </a:r>
            <a:r>
              <a:rPr lang="zh-CN" altLang="en-US">
                <a:latin typeface="楷体" panose="02010609060101010101" charset="-122"/>
                <a:ea typeface="楷体" panose="02010609060101010101" charset="-122"/>
                <a:cs typeface="楷体" panose="02010609060101010101" charset="-122"/>
              </a:rPr>
              <a:t>第</a:t>
            </a:r>
            <a:r>
              <a:rPr lang="en-US" altLang="zh-CN">
                <a:latin typeface="楷体" panose="02010609060101010101" charset="-122"/>
                <a:ea typeface="楷体" panose="02010609060101010101" charset="-122"/>
                <a:cs typeface="楷体" panose="02010609060101010101" charset="-122"/>
              </a:rPr>
              <a:t>4</a:t>
            </a:r>
            <a:r>
              <a:rPr lang="zh-CN" altLang="en-US">
                <a:latin typeface="楷体" panose="02010609060101010101" charset="-122"/>
                <a:ea typeface="楷体" panose="02010609060101010101" charset="-122"/>
                <a:cs typeface="楷体" panose="02010609060101010101" charset="-122"/>
              </a:rPr>
              <a:t>段中“倘若没有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怎能有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则是假设论证，写出了工匠精神的内涵。</a:t>
            </a:r>
            <a:endParaRPr lang="zh-CN" altLang="en-US">
              <a:latin typeface="楷体" panose="02010609060101010101" charset="-122"/>
              <a:ea typeface="楷体" panose="02010609060101010101" charset="-122"/>
              <a:cs typeface="楷体" panose="02010609060101010101" charset="-122"/>
            </a:endParaRPr>
          </a:p>
        </p:txBody>
      </p:sp>
      <p:sp>
        <p:nvSpPr>
          <p:cNvPr id="49157" name="Text Box 4"/>
          <p:cNvSpPr/>
          <p:nvPr>
            <p:custDataLst>
              <p:tags r:id="rId8"/>
            </p:custDataLst>
          </p:nvPr>
        </p:nvSpPr>
        <p:spPr>
          <a:xfrm>
            <a:off x="7794942" y="400050"/>
            <a:ext cx="2401888" cy="92202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algn="just">
              <a:lnSpc>
                <a:spcPct val="150000"/>
              </a:lnSpc>
            </a:pPr>
            <a:r>
              <a:rPr lang="zh-CN" altLang="en-US" sz="3600">
                <a:solidFill>
                  <a:srgbClr val="FF0000"/>
                </a:solidFill>
                <a:latin typeface="黑体" panose="02010609060101010101" charset="-122"/>
                <a:ea typeface="黑体" panose="02010609060101010101" charset="-122"/>
              </a:rPr>
              <a:t>假设论证</a:t>
            </a:r>
            <a:endParaRPr lang="en-US" altLang="zh-CN" sz="3600">
              <a:solidFill>
                <a:srgbClr val="FF0000"/>
              </a:solidFill>
              <a:latin typeface="黑体" panose="02010609060101010101" charset="-122"/>
              <a:ea typeface="黑体" panose="02010609060101010101" charset="-122"/>
            </a:endParaRPr>
          </a:p>
        </p:txBody>
      </p:sp>
      <p:sp>
        <p:nvSpPr>
          <p:cNvPr id="49158" name="矩形 6"/>
          <p:cNvSpPr/>
          <p:nvPr>
            <p:custDataLst>
              <p:tags r:id="rId9"/>
            </p:custDataLst>
          </p:nvPr>
        </p:nvSpPr>
        <p:spPr>
          <a:xfrm>
            <a:off x="1325880" y="3919855"/>
            <a:ext cx="4905375" cy="181483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a:r>
              <a:rPr lang="zh-CN" altLang="en-US">
                <a:latin typeface="黑体" panose="02010609060101010101" charset="-122"/>
                <a:ea typeface="黑体" panose="02010609060101010101" charset="-122"/>
              </a:rPr>
              <a:t>    </a:t>
            </a:r>
            <a:r>
              <a:rPr lang="zh-CN" altLang="en-US">
                <a:latin typeface="楷体" panose="02010609060101010101" charset="-122"/>
                <a:ea typeface="楷体" panose="02010609060101010101" charset="-122"/>
                <a:cs typeface="楷体" panose="02010609060101010101" charset="-122"/>
              </a:rPr>
              <a:t>第</a:t>
            </a:r>
            <a:r>
              <a:rPr lang="en-US" altLang="zh-CN">
                <a:latin typeface="楷体" panose="02010609060101010101" charset="-122"/>
                <a:ea typeface="楷体" panose="02010609060101010101" charset="-122"/>
                <a:cs typeface="楷体" panose="02010609060101010101" charset="-122"/>
              </a:rPr>
              <a:t>1</a:t>
            </a:r>
            <a:r>
              <a:rPr lang="zh-CN" altLang="en-US">
                <a:latin typeface="楷体" panose="02010609060101010101" charset="-122"/>
                <a:ea typeface="楷体" panose="02010609060101010101" charset="-122"/>
                <a:cs typeface="楷体" panose="02010609060101010101" charset="-122"/>
              </a:rPr>
              <a:t>段中“像手工匠人一样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企业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，以手工匠人和企业进行类比，写出了企业拥有工匠精神的重要性。</a:t>
            </a:r>
            <a:endParaRPr lang="en-US" altLang="zh-CN">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additive="base">
                                        <p:cTn id="6" dur="1" fill="hold">
                                          <p:stCondLst>
                                            <p:cond delay="0"/>
                                          </p:stCondLst>
                                        </p:cTn>
                                        <p:tgtEl>
                                          <p:spTgt spid="49154">
                                            <p:txEl>
                                              <p:pRg st="0" end="0"/>
                                            </p:txEl>
                                          </p:spTgt>
                                        </p:tgtEl>
                                        <p:attrNameLst>
                                          <p:attrName>style.visibility</p:attrName>
                                        </p:attrNameLst>
                                      </p:cBhvr>
                                      <p:to>
                                        <p:strVal val="visible"/>
                                      </p:to>
                                    </p:set>
                                    <p:animEffect transition="in" filter="fade">
                                      <p:cBhvr additive="base">
                                        <p:cTn id="7" dur="1000" fill="hold"/>
                                        <p:tgtEl>
                                          <p:spTgt spid="49154">
                                            <p:txEl>
                                              <p:pRg st="0" end="0"/>
                                            </p:txEl>
                                          </p:spTgt>
                                        </p:tgtEl>
                                      </p:cBhvr>
                                    </p:animEffect>
                                    <p:anim calcmode="lin" valueType="num">
                                      <p:cBhvr additive="base">
                                        <p:cTn id="8" dur="1000" fill="hold"/>
                                        <p:tgtEl>
                                          <p:spTgt spid="49154">
                                            <p:txEl>
                                              <p:pRg st="0" end="0"/>
                                            </p:txEl>
                                          </p:spTgt>
                                        </p:tgtEl>
                                        <p:attrNameLst>
                                          <p:attrName>ppt_x</p:attrName>
                                        </p:attrNameLst>
                                      </p:cBhvr>
                                      <p:tavLst>
                                        <p:tav tm="0">
                                          <p:val>
                                            <p:strVal val="#ppt_x"/>
                                          </p:val>
                                        </p:tav>
                                        <p:tav tm="100000">
                                          <p:val>
                                            <p:strVal val="#ppt_x"/>
                                          </p:val>
                                        </p:tav>
                                      </p:tavLst>
                                    </p:anim>
                                    <p:anim calcmode="lin" valueType="num">
                                      <p:cBhvr additive="base">
                                        <p:cTn id="9" dur="1000" fill="hold"/>
                                        <p:tgtEl>
                                          <p:spTgt spid="4915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additive="base">
                                        <p:cTn id="13" dur="1" fill="hold">
                                          <p:stCondLst>
                                            <p:cond delay="0"/>
                                          </p:stCondLst>
                                        </p:cTn>
                                        <p:tgtEl>
                                          <p:spTgt spid="49158">
                                            <p:txEl>
                                              <p:pRg st="0" end="0"/>
                                            </p:txEl>
                                          </p:spTgt>
                                        </p:tgtEl>
                                        <p:attrNameLst>
                                          <p:attrName>style.visibility</p:attrName>
                                        </p:attrNameLst>
                                      </p:cBhvr>
                                      <p:to>
                                        <p:strVal val="visible"/>
                                      </p:to>
                                    </p:set>
                                    <p:animEffect transition="in" filter="fade">
                                      <p:cBhvr additive="base">
                                        <p:cTn id="14" dur="1000" fill="hold"/>
                                        <p:tgtEl>
                                          <p:spTgt spid="49158">
                                            <p:txEl>
                                              <p:pRg st="0" end="0"/>
                                            </p:txEl>
                                          </p:spTgt>
                                        </p:tgtEl>
                                      </p:cBhvr>
                                    </p:animEffect>
                                    <p:anim calcmode="lin" valueType="num">
                                      <p:cBhvr additive="base">
                                        <p:cTn id="15" dur="1000" fill="hold"/>
                                        <p:tgtEl>
                                          <p:spTgt spid="49158">
                                            <p:txEl>
                                              <p:pRg st="0" end="0"/>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4915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additive="base">
                                        <p:cTn id="20" dur="1" fill="hold">
                                          <p:stCondLst>
                                            <p:cond delay="0"/>
                                          </p:stCondLst>
                                        </p:cTn>
                                        <p:tgtEl>
                                          <p:spTgt spid="49156">
                                            <p:txEl>
                                              <p:pRg st="0" end="0"/>
                                            </p:txEl>
                                          </p:spTgt>
                                        </p:tgtEl>
                                        <p:attrNameLst>
                                          <p:attrName>style.visibility</p:attrName>
                                        </p:attrNameLst>
                                      </p:cBhvr>
                                      <p:to>
                                        <p:strVal val="visible"/>
                                      </p:to>
                                    </p:set>
                                    <p:animEffect transition="in" filter="fade">
                                      <p:cBhvr additive="base">
                                        <p:cTn id="21" dur="1000" fill="hold"/>
                                        <p:tgtEl>
                                          <p:spTgt spid="49156">
                                            <p:txEl>
                                              <p:pRg st="0" end="0"/>
                                            </p:txEl>
                                          </p:spTgt>
                                        </p:tgtEl>
                                      </p:cBhvr>
                                    </p:animEffect>
                                    <p:anim calcmode="lin" valueType="num">
                                      <p:cBhvr additive="base">
                                        <p:cTn id="22" dur="1000" fill="hold"/>
                                        <p:tgtEl>
                                          <p:spTgt spid="49156">
                                            <p:txEl>
                                              <p:pRg st="0" end="0"/>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4915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50178" name="矩形 6"/>
          <p:cNvSpPr>
            <a:spLocks noChangeArrowheads="1"/>
          </p:cNvSpPr>
          <p:nvPr>
            <p:custDataLst>
              <p:tags r:id="rId6"/>
            </p:custDataLst>
          </p:nvPr>
        </p:nvSpPr>
        <p:spPr bwMode="auto">
          <a:xfrm>
            <a:off x="969010" y="662305"/>
            <a:ext cx="10323195" cy="1075055"/>
          </a:xfrm>
          <a:prstGeom prst="rect">
            <a:avLst/>
          </a:prstGeom>
          <a:noFill/>
          <a:ln>
            <a:noFill/>
          </a:ln>
        </p:spPr>
        <p:txBody>
          <a:bodyPr wrap="square" lIns="91423" tIns="45712" rIns="91423" bIns="45712">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tabLst>
                <a:tab pos="1349375"/>
                <a:tab pos="3870325"/>
              </a:tabLst>
            </a:pPr>
            <a:r>
              <a:rPr lang="en-US" altLang="zh-CN" sz="2000">
                <a:ea typeface="黑体" panose="02010609060101010101" charset="-122"/>
              </a:rPr>
              <a:t> </a:t>
            </a:r>
            <a:r>
              <a:rPr lang="en-US" altLang="zh-CN" sz="3200">
                <a:solidFill>
                  <a:srgbClr val="0070C0"/>
                </a:solidFill>
                <a:latin typeface="黑体" panose="02010609060101010101" charset="-122"/>
                <a:ea typeface="黑体" panose="02010609060101010101" charset="-122"/>
                <a:cs typeface="黑体" panose="02010609060101010101" charset="-122"/>
              </a:rPr>
              <a:t>8.</a:t>
            </a:r>
            <a:r>
              <a:rPr lang="zh-CN" altLang="en-US" sz="3200">
                <a:solidFill>
                  <a:srgbClr val="0070C0"/>
                </a:solidFill>
                <a:latin typeface="黑体" panose="02010609060101010101" charset="-122"/>
                <a:ea typeface="黑体" panose="02010609060101010101" charset="-122"/>
                <a:cs typeface="黑体" panose="02010609060101010101" charset="-122"/>
              </a:rPr>
              <a:t>结合文本，联系实际，谈谈</a:t>
            </a:r>
            <a:r>
              <a:rPr lang="en-US" altLang="zh-CN" sz="3200">
                <a:solidFill>
                  <a:srgbClr val="0070C0"/>
                </a:solidFill>
                <a:latin typeface="黑体" panose="02010609060101010101" charset="-122"/>
                <a:ea typeface="黑体" panose="02010609060101010101" charset="-122"/>
                <a:cs typeface="黑体" panose="02010609060101010101" charset="-122"/>
              </a:rPr>
              <a:t>“</a:t>
            </a:r>
            <a:r>
              <a:rPr lang="zh-CN" altLang="en-US" sz="3200">
                <a:solidFill>
                  <a:srgbClr val="0070C0"/>
                </a:solidFill>
                <a:latin typeface="黑体" panose="02010609060101010101" charset="-122"/>
                <a:ea typeface="黑体" panose="02010609060101010101" charset="-122"/>
                <a:cs typeface="黑体" panose="02010609060101010101" charset="-122"/>
              </a:rPr>
              <a:t>工匠精神</a:t>
            </a:r>
            <a:r>
              <a:rPr lang="en-US" altLang="zh-CN" sz="3200">
                <a:solidFill>
                  <a:srgbClr val="0070C0"/>
                </a:solidFill>
                <a:latin typeface="黑体" panose="02010609060101010101" charset="-122"/>
                <a:ea typeface="黑体" panose="02010609060101010101" charset="-122"/>
                <a:cs typeface="黑体" panose="02010609060101010101" charset="-122"/>
              </a:rPr>
              <a:t>”</a:t>
            </a:r>
            <a:r>
              <a:rPr lang="zh-CN" altLang="en-US" sz="3200">
                <a:solidFill>
                  <a:srgbClr val="0070C0"/>
                </a:solidFill>
                <a:latin typeface="黑体" panose="02010609060101010101" charset="-122"/>
                <a:ea typeface="黑体" panose="02010609060101010101" charset="-122"/>
                <a:cs typeface="黑体" panose="02010609060101010101" charset="-122"/>
              </a:rPr>
              <a:t>的具体内涵有哪些。</a:t>
            </a:r>
            <a:endParaRPr lang="zh-CN" altLang="en-US" sz="3200">
              <a:solidFill>
                <a:srgbClr val="0070C0"/>
              </a:solidFill>
              <a:latin typeface="黑体" panose="02010609060101010101" charset="-122"/>
              <a:ea typeface="黑体" panose="02010609060101010101" charset="-122"/>
              <a:cs typeface="黑体" panose="02010609060101010101" charset="-122"/>
            </a:endParaRPr>
          </a:p>
        </p:txBody>
      </p:sp>
      <p:sp>
        <p:nvSpPr>
          <p:cNvPr id="50179" name="矩形 7"/>
          <p:cNvSpPr/>
          <p:nvPr>
            <p:custDataLst>
              <p:tags r:id="rId7"/>
            </p:custDataLst>
          </p:nvPr>
        </p:nvSpPr>
        <p:spPr>
          <a:xfrm>
            <a:off x="969010" y="1879600"/>
            <a:ext cx="10252710" cy="4398645"/>
          </a:xfrm>
          <a:prstGeom prst="rect">
            <a:avLst/>
          </a:prstGeom>
          <a:noFill/>
          <a:ln>
            <a:noFill/>
            <a:miter lim="800000"/>
          </a:ln>
        </p:spPr>
        <p:txBody>
          <a:bodyPr wrap="square" lIns="91423" tIns="45712" rIns="91423" bIns="45712">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algn="just" eaLnBrk="1" hangingPunct="1">
              <a:tabLst>
                <a:tab pos="1349375"/>
                <a:tab pos="3870325"/>
              </a:tabLst>
            </a:pPr>
            <a:r>
              <a:rPr lang="zh-CN" altLang="zh-CN" sz="2400">
                <a:solidFill>
                  <a:schemeClr val="tx1"/>
                </a:solidFill>
                <a:latin typeface="楷体" panose="02010609060101010101" charset="-122"/>
                <a:ea typeface="楷体" panose="02010609060101010101" charset="-122"/>
                <a:cs typeface="楷体" panose="02010609060101010101" charset="-122"/>
              </a:rPr>
              <a:t>（</a:t>
            </a:r>
            <a:r>
              <a:rPr lang="en-US" altLang="zh-CN">
                <a:solidFill>
                  <a:schemeClr val="tx1"/>
                </a:solidFill>
                <a:latin typeface="楷体" panose="02010609060101010101" charset="-122"/>
                <a:ea typeface="楷体" panose="02010609060101010101" charset="-122"/>
                <a:cs typeface="楷体" panose="02010609060101010101" charset="-122"/>
              </a:rPr>
              <a:t>1</a:t>
            </a:r>
            <a:r>
              <a:rPr lang="zh-CN" altLang="zh-CN">
                <a:solidFill>
                  <a:schemeClr val="tx1"/>
                </a:solidFill>
                <a:latin typeface="楷体" panose="02010609060101010101" charset="-122"/>
                <a:ea typeface="楷体" panose="02010609060101010101" charset="-122"/>
                <a:cs typeface="楷体" panose="02010609060101010101" charset="-122"/>
              </a:rPr>
              <a:t>）敬业。爱岗敬业是从业者基于对职业的敬畏和热爱而产生的一种全身心投入的认认真真、尽职尽责的职业精神状态。中华民族历来有</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敬业乐群</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忠于职守</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的传统，敬业是中国人的传统美德也是当今社会主义核心价值观的基础内容之一。（</a:t>
            </a:r>
            <a:r>
              <a:rPr lang="en-US" altLang="zh-CN">
                <a:solidFill>
                  <a:schemeClr val="tx1"/>
                </a:solidFill>
                <a:latin typeface="楷体" panose="02010609060101010101" charset="-122"/>
                <a:ea typeface="楷体" panose="02010609060101010101" charset="-122"/>
                <a:cs typeface="楷体" panose="02010609060101010101" charset="-122"/>
              </a:rPr>
              <a:t>2</a:t>
            </a:r>
            <a:r>
              <a:rPr lang="zh-CN" altLang="en-US">
                <a:solidFill>
                  <a:schemeClr val="tx1"/>
                </a:solidFill>
                <a:latin typeface="楷体" panose="02010609060101010101" charset="-122"/>
                <a:ea typeface="楷体" panose="02010609060101010101" charset="-122"/>
                <a:cs typeface="楷体" panose="02010609060101010101" charset="-122"/>
              </a:rPr>
              <a:t>）求精。精益求精就是指已经做得很好了，还要求做得更好。能基业长青的企业无不是精益求精才获得成功的。（</a:t>
            </a:r>
            <a:r>
              <a:rPr lang="en-US" altLang="zh-CN">
                <a:solidFill>
                  <a:schemeClr val="tx1"/>
                </a:solidFill>
                <a:latin typeface="楷体" panose="02010609060101010101" charset="-122"/>
                <a:ea typeface="楷体" panose="02010609060101010101" charset="-122"/>
                <a:cs typeface="楷体" panose="02010609060101010101" charset="-122"/>
              </a:rPr>
              <a:t>3</a:t>
            </a:r>
            <a:r>
              <a:rPr lang="zh-CN" altLang="en-US">
                <a:solidFill>
                  <a:schemeClr val="tx1"/>
                </a:solidFill>
                <a:latin typeface="楷体" panose="02010609060101010101" charset="-122"/>
                <a:ea typeface="楷体" panose="02010609060101010101" charset="-122"/>
                <a:cs typeface="楷体" panose="02010609060101010101" charset="-122"/>
              </a:rPr>
              <a:t>）专注。专注就是内心笃实而着眼于细节的耐心、执着、坚持的精神，这是一切</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大国工匠</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所必须具备的精神特质。（</a:t>
            </a:r>
            <a:r>
              <a:rPr lang="en-US" altLang="zh-CN">
                <a:solidFill>
                  <a:schemeClr val="tx1"/>
                </a:solidFill>
                <a:latin typeface="楷体" panose="02010609060101010101" charset="-122"/>
                <a:ea typeface="楷体" panose="02010609060101010101" charset="-122"/>
                <a:cs typeface="楷体" panose="02010609060101010101" charset="-122"/>
              </a:rPr>
              <a:t>4</a:t>
            </a:r>
            <a:r>
              <a:rPr lang="zh-CN" altLang="en-US">
                <a:solidFill>
                  <a:schemeClr val="tx1"/>
                </a:solidFill>
                <a:latin typeface="楷体" panose="02010609060101010101" charset="-122"/>
                <a:ea typeface="楷体" panose="02010609060101010101" charset="-122"/>
                <a:cs typeface="楷体" panose="02010609060101010101" charset="-122"/>
              </a:rPr>
              <a:t>）创新。</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工匠精神</a:t>
            </a:r>
            <a:r>
              <a:rPr lang="en-US" altLang="zh-CN">
                <a:solidFill>
                  <a:schemeClr val="tx1"/>
                </a:solidFill>
                <a:latin typeface="楷体" panose="02010609060101010101" charset="-122"/>
                <a:ea typeface="楷体" panose="02010609060101010101" charset="-122"/>
                <a:cs typeface="楷体" panose="02010609060101010101" charset="-122"/>
              </a:rPr>
              <a:t>”</a:t>
            </a:r>
            <a:r>
              <a:rPr lang="zh-CN" altLang="en-US">
                <a:solidFill>
                  <a:schemeClr val="tx1"/>
                </a:solidFill>
                <a:latin typeface="楷体" panose="02010609060101010101" charset="-122"/>
                <a:ea typeface="楷体" panose="02010609060101010101" charset="-122"/>
                <a:cs typeface="楷体" panose="02010609060101010101" charset="-122"/>
              </a:rPr>
              <a:t>还包括追求突破、追求革新的创新内蕴。古往今来，热衷于创新和发明的工匠们一直是世界科技进步的重要推动力量。</a:t>
            </a:r>
            <a:endParaRPr lang="zh-CN" altLang="en-US">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50179"/>
                                        </p:tgtEl>
                                        <p:attrNameLst>
                                          <p:attrName>style.visibility</p:attrName>
                                        </p:attrNameLst>
                                      </p:cBhvr>
                                      <p:to>
                                        <p:strVal val="visible"/>
                                      </p:to>
                                    </p:set>
                                    <p:animEffect transition="in" filter="blinds(horizontal)">
                                      <p:cBhvr additive="base">
                                        <p:cTn id="7" dur="500" fill="hold"/>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125" y="222250"/>
            <a:ext cx="11715115" cy="6412865"/>
          </a:xfrm>
          <a:prstGeom prst="rect">
            <a:avLst/>
          </a:prstGeom>
        </p:spPr>
      </p:pic>
      <p:sp>
        <p:nvSpPr>
          <p:cNvPr id="51203" name="Title 1"/>
          <p:cNvSpPr/>
          <p:nvPr>
            <p:custDataLst>
              <p:tags r:id="rId5"/>
            </p:custDataLst>
          </p:nvPr>
        </p:nvSpPr>
        <p:spPr>
          <a:xfrm>
            <a:off x="1481455" y="1009650"/>
            <a:ext cx="6784975" cy="844550"/>
          </a:xfrm>
          <a:prstGeom prst="rect">
            <a:avLst/>
          </a:prstGeom>
          <a:noFill/>
          <a:ln>
            <a:noFill/>
            <a:miter lim="800000"/>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lnSpc>
                <a:spcPct val="90000"/>
              </a:lnSpc>
            </a:pPr>
            <a:r>
              <a:rPr lang="en-US" altLang="zh-CN" sz="3600">
                <a:solidFill>
                  <a:srgbClr val="0070C0"/>
                </a:solidFill>
                <a:latin typeface="黑体" panose="02010609060101010101" charset="-122"/>
                <a:ea typeface="黑体" panose="02010609060101010101" charset="-122"/>
                <a:cs typeface="黑体" panose="02010609060101010101" charset="-122"/>
              </a:rPr>
              <a:t>9</a:t>
            </a:r>
            <a:r>
              <a:rPr lang="zh-CN" altLang="zh-CN" sz="3600">
                <a:solidFill>
                  <a:srgbClr val="0070C0"/>
                </a:solidFill>
                <a:latin typeface="黑体" panose="02010609060101010101" charset="-122"/>
                <a:ea typeface="黑体" panose="02010609060101010101" charset="-122"/>
                <a:cs typeface="黑体" panose="02010609060101010101" charset="-122"/>
              </a:rPr>
              <a:t>、我们应该如何践行工匠精神？</a:t>
            </a:r>
            <a:endParaRPr lang="zh-CN" altLang="zh-CN" sz="3600">
              <a:solidFill>
                <a:srgbClr val="0070C0"/>
              </a:solidFill>
              <a:latin typeface="黑体" panose="02010609060101010101" charset="-122"/>
              <a:ea typeface="黑体" panose="02010609060101010101" charset="-122"/>
              <a:cs typeface="黑体" panose="02010609060101010101" charset="-122"/>
            </a:endParaRPr>
          </a:p>
        </p:txBody>
      </p:sp>
      <p:sp>
        <p:nvSpPr>
          <p:cNvPr id="51205" name="Rectangle 1"/>
          <p:cNvSpPr/>
          <p:nvPr>
            <p:custDataLst>
              <p:tags r:id="rId6"/>
            </p:custDataLst>
          </p:nvPr>
        </p:nvSpPr>
        <p:spPr>
          <a:xfrm>
            <a:off x="1249045" y="2166620"/>
            <a:ext cx="9693275" cy="3107690"/>
          </a:xfrm>
          <a:prstGeom prst="rect">
            <a:avLst/>
          </a:prstGeom>
          <a:noFill/>
          <a:ln>
            <a:noFill/>
            <a:miter lim="800000"/>
          </a:ln>
        </p:spPr>
        <p:txBody>
          <a:bodyPr wrap="square"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r>
              <a:rPr lang="en-US" altLang="zh-CN" sz="2100">
                <a:solidFill>
                  <a:srgbClr val="000000"/>
                </a:solidFill>
                <a:latin typeface="Arial" panose="020b0604020202020204" pitchFamily="34" charset="0"/>
              </a:rPr>
              <a:t>       </a:t>
            </a:r>
            <a:r>
              <a:rPr lang="en-US" altLang="zh-CN" sz="2400">
                <a:solidFill>
                  <a:srgbClr val="000000"/>
                </a:solidFill>
                <a:latin typeface="Arial" panose="020b0604020202020204" pitchFamily="34" charset="0"/>
              </a:rPr>
              <a:t> </a:t>
            </a:r>
            <a:r>
              <a:rPr lang="zh-CN" altLang="en-US">
                <a:solidFill>
                  <a:srgbClr val="000000"/>
                </a:solidFill>
                <a:latin typeface="楷体" panose="02010609060101010101" charset="-122"/>
                <a:ea typeface="楷体" panose="02010609060101010101" charset="-122"/>
              </a:rPr>
              <a:t>我们要对工匠精神有重足的认识。我们应充分认识工匠精神的意义和价值，认识时代对工匠精神的迫切需要，认识工匠精神的历史意义。一个时代有一个时代的气质，我们的时代怎样被书写，取决于我们每个人的表现。工匠精神是手艺人的安身立命之本，亦是我们生命的尊严所在，是企业的金色名片，亦是社会品格、国家形象的荣耀写照。我们不必人人都成为工匠，却可以人人都成为工匠精神的实践者。</a:t>
            </a:r>
            <a:endParaRPr lang="zh-CN" altLang="en-US">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additive="base">
                                        <p:cTn id="6" dur="1" fill="hold">
                                          <p:stCondLst>
                                            <p:cond delay="0"/>
                                          </p:stCondLst>
                                        </p:cTn>
                                        <p:tgtEl>
                                          <p:spTgt spid="51203"/>
                                        </p:tgtEl>
                                        <p:attrNameLst>
                                          <p:attrName>style.visibility</p:attrName>
                                        </p:attrNameLst>
                                      </p:cBhvr>
                                      <p:to>
                                        <p:strVal val="visible"/>
                                      </p:to>
                                    </p:set>
                                    <p:animEffect transition="in" filter="fade">
                                      <p:cBhvr additive="base">
                                        <p:cTn id="7" dur="2000" fill="hold"/>
                                        <p:tgtEl>
                                          <p:spTgt spid="5120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grpId="1" nodeType="clickEffect">
                                  <p:stCondLst>
                                    <p:cond delay="0"/>
                                  </p:stCondLst>
                                  <p:childTnLst>
                                    <p:set>
                                      <p:cBhvr additive="base">
                                        <p:cTn id="11" dur="1" fill="hold">
                                          <p:stCondLst>
                                            <p:cond delay="0"/>
                                          </p:stCondLst>
                                        </p:cTn>
                                        <p:tgtEl>
                                          <p:spTgt spid="51205"/>
                                        </p:tgtEl>
                                        <p:attrNameLst>
                                          <p:attrName>style.visibility</p:attrName>
                                        </p:attrNameLst>
                                      </p:cBhvr>
                                      <p:to>
                                        <p:strVal val="visible"/>
                                      </p:to>
                                    </p:set>
                                    <p:animEffect transition="in" filter="wipe(down)">
                                      <p:cBhvr additive="base">
                                        <p:cTn id="12" dur="500" fill="hold"/>
                                        <p:tgtEl>
                                          <p:spTgt spid="51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5"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8966200" y="-3810"/>
            <a:ext cx="3236595" cy="4255135"/>
          </a:xfrm>
          <a:prstGeom prst="rect">
            <a:avLst/>
          </a:prstGeom>
        </p:spPr>
      </p:pic>
      <p:pic>
        <p:nvPicPr>
          <p:cNvPr id="6" name="图片 5"/>
          <p:cNvPicPr>
            <a:picLocks noChangeAspect="1"/>
          </p:cNvPicPr>
          <p:nvPr>
            <p:custDataLst>
              <p:tags r:id="rId9"/>
            </p:custDataLst>
          </p:nvPr>
        </p:nvPicPr>
        <p:blipFill>
          <a:blip r:embed="rId8"/>
          <a:stretch>
            <a:fillRect/>
          </a:stretch>
        </p:blipFill>
        <p:spPr>
          <a:xfrm>
            <a:off x="-23495" y="2976245"/>
            <a:ext cx="2830830" cy="3887470"/>
          </a:xfrm>
          <a:prstGeom prst="rect">
            <a:avLst/>
          </a:prstGeom>
        </p:spPr>
      </p:pic>
      <p:pic>
        <p:nvPicPr>
          <p:cNvPr id="7" name="图片 6"/>
          <p:cNvPicPr>
            <a:picLocks noChangeAspect="1"/>
          </p:cNvPicPr>
          <p:nvPr>
            <p:custDataLst>
              <p:tags r:id="rId11"/>
            </p:custDataLst>
          </p:nvPr>
        </p:nvPicPr>
        <p:blipFill>
          <a:blip r:embed="rId10"/>
          <a:stretch>
            <a:fillRect/>
          </a:stretch>
        </p:blipFill>
        <p:spPr>
          <a:xfrm>
            <a:off x="2740025" y="5269865"/>
            <a:ext cx="1236345" cy="1166495"/>
          </a:xfrm>
          <a:prstGeom prst="rect">
            <a:avLst/>
          </a:prstGeom>
        </p:spPr>
      </p:pic>
      <p:sp>
        <p:nvSpPr>
          <p:cNvPr id="8" name="文本框 7"/>
          <p:cNvSpPr txBox="1"/>
          <p:nvPr>
            <p:custDataLst>
              <p:tags r:id="rId12"/>
            </p:custDataLst>
          </p:nvPr>
        </p:nvSpPr>
        <p:spPr>
          <a:xfrm>
            <a:off x="1579880" y="2048510"/>
            <a:ext cx="9031605" cy="1014730"/>
          </a:xfrm>
          <a:prstGeom prst="rect">
            <a:avLst/>
          </a:prstGeom>
          <a:noFill/>
        </p:spPr>
        <p:txBody>
          <a:bodyPr wrap="square" rtlCol="0">
            <a:spAutoFit/>
          </a:bodyPr>
          <a:lstStyle/>
          <a:p>
            <a:pPr algn="ctr"/>
            <a:r>
              <a:rPr lang="zh-CN" altLang="en-US" sz="6000" b="1">
                <a:solidFill>
                  <a:srgbClr val="152751"/>
                </a:solidFill>
                <a:latin typeface="新宋体" panose="02010609030101010101" charset="-122"/>
                <a:ea typeface="新宋体" panose="02010609030101010101" charset="-122"/>
              </a:rPr>
              <a:t>以工匠精神雕琢时代品质</a:t>
            </a:r>
            <a:endParaRPr lang="zh-CN" altLang="en-US" sz="6000" b="1">
              <a:solidFill>
                <a:srgbClr val="152751"/>
              </a:solidFill>
              <a:latin typeface="新宋体" panose="02010609030101010101" charset="-122"/>
              <a:ea typeface="新宋体" panose="02010609030101010101" charset="-122"/>
            </a:endParaRPr>
          </a:p>
        </p:txBody>
      </p:sp>
      <p:sp>
        <p:nvSpPr>
          <p:cNvPr id="10" name="文本框 9"/>
          <p:cNvSpPr txBox="1"/>
          <p:nvPr>
            <p:custDataLst>
              <p:tags r:id="rId13"/>
            </p:custDataLst>
          </p:nvPr>
        </p:nvSpPr>
        <p:spPr>
          <a:xfrm>
            <a:off x="4010025" y="3606165"/>
            <a:ext cx="4173220" cy="645160"/>
          </a:xfrm>
          <a:prstGeom prst="rect">
            <a:avLst/>
          </a:prstGeom>
          <a:noFill/>
        </p:spPr>
        <p:txBody>
          <a:bodyPr wrap="square" rtlCol="0">
            <a:spAutoFit/>
          </a:bodyPr>
          <a:lstStyle/>
          <a:p>
            <a:pPr algn="dist"/>
            <a:r>
              <a:rPr lang="zh-CN" altLang="zh-CN" sz="3600">
                <a:solidFill>
                  <a:srgbClr val="152751"/>
                </a:solidFill>
                <a:latin typeface="华文行楷" charset="-122"/>
                <a:ea typeface="华文行楷" charset="-122"/>
                <a:sym typeface="+mn-ea"/>
              </a:rPr>
              <a:t>《人民日报》李斌  </a:t>
            </a:r>
            <a:endParaRPr lang="zh-CN" altLang="zh-CN" sz="3600" b="1">
              <a:solidFill>
                <a:srgbClr val="152751"/>
              </a:solidFill>
              <a:latin typeface="华文行楷" charset="-122"/>
              <a:ea typeface="华文行楷"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52226" name="Rectangle 3"/>
          <p:cNvSpPr/>
          <p:nvPr>
            <p:custDataLst>
              <p:tags r:id="rId6"/>
            </p:custDataLst>
          </p:nvPr>
        </p:nvSpPr>
        <p:spPr>
          <a:xfrm>
            <a:off x="1676718" y="593407"/>
            <a:ext cx="8099425" cy="583565"/>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eaLnBrk="1" hangingPunct="1">
              <a:buClr>
                <a:schemeClr val="accent1"/>
              </a:buClr>
            </a:pPr>
            <a:r>
              <a:rPr lang="zh-CN" altLang="en-US" sz="3200">
                <a:solidFill>
                  <a:srgbClr val="0070C0"/>
                </a:solidFill>
                <a:latin typeface="黑体" panose="02010609060101010101" charset="-122"/>
                <a:ea typeface="黑体" panose="02010609060101010101" charset="-122"/>
              </a:rPr>
              <a:t>写作特点</a:t>
            </a:r>
            <a:endParaRPr lang="zh-CN" altLang="en-US" sz="3200">
              <a:solidFill>
                <a:srgbClr val="0070C0"/>
              </a:solidFill>
              <a:latin typeface="黑体" panose="02010609060101010101" charset="-122"/>
              <a:ea typeface="黑体" panose="02010609060101010101" charset="-122"/>
            </a:endParaRPr>
          </a:p>
        </p:txBody>
      </p:sp>
      <p:sp>
        <p:nvSpPr>
          <p:cNvPr id="52227" name="文本框 2"/>
          <p:cNvSpPr/>
          <p:nvPr>
            <p:custDataLst>
              <p:tags r:id="rId7"/>
            </p:custDataLst>
          </p:nvPr>
        </p:nvSpPr>
        <p:spPr>
          <a:xfrm>
            <a:off x="1287145" y="1176655"/>
            <a:ext cx="9617710" cy="236855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lnSpc>
                <a:spcPct val="150000"/>
              </a:lnSpc>
              <a:tabLst>
                <a:tab pos="1028700"/>
                <a:tab pos="1849120"/>
                <a:tab pos="2536825"/>
                <a:tab pos="3220720"/>
              </a:tabLst>
            </a:pPr>
            <a:r>
              <a:rPr lang="zh-CN" altLang="zh-CN" sz="2400">
                <a:latin typeface="楷体" panose="02010609060101010101" charset="-122"/>
                <a:ea typeface="楷体" panose="02010609060101010101" charset="-122"/>
                <a:cs typeface="楷体" panose="02010609060101010101" charset="-122"/>
                <a:sym typeface="宋体" panose="02010600030101010101" pitchFamily="2" charset="-122"/>
              </a:rPr>
              <a:t>①</a:t>
            </a:r>
            <a:r>
              <a:rPr lang="zh-CN" altLang="en-US" sz="240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立场坚定、观点鲜明</a:t>
            </a:r>
            <a:endParaRPr lang="zh-CN" altLang="en-US" sz="240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marL="0" marR="0" lvl="0" indent="0" eaLnBrk="1" hangingPunct="1">
              <a:tabLst>
                <a:tab pos="1028700"/>
                <a:tab pos="1849120"/>
                <a:tab pos="2536825"/>
                <a:tab pos="3220720"/>
              </a:tabLst>
            </a:pPr>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    本文在开篇就提出了工匠精神备受推崇，全篇以 “工匠精神在当代具有重大作用”这一主要观点展开，在论述过程中也以论述工匠精神的重要作用、工匠精神的内涵及坚守工匠精神的意义为中心，立场坚定、观点鲜明。</a:t>
            </a:r>
            <a:endParaRPr lang="zh-CN" altLang="en-US">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52228" name="文本框 2"/>
          <p:cNvSpPr/>
          <p:nvPr>
            <p:custDataLst>
              <p:tags r:id="rId8"/>
            </p:custDataLst>
          </p:nvPr>
        </p:nvSpPr>
        <p:spPr>
          <a:xfrm>
            <a:off x="1287780" y="3653155"/>
            <a:ext cx="9617075" cy="236855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lnSpc>
                <a:spcPct val="150000"/>
              </a:lnSpc>
              <a:tabLst>
                <a:tab pos="1028700"/>
                <a:tab pos="1849120"/>
                <a:tab pos="2536825"/>
                <a:tab pos="3220720"/>
              </a:tabLst>
            </a:pPr>
            <a:r>
              <a:rPr lang="zh-CN" altLang="zh-CN" sz="2400">
                <a:latin typeface="楷体" panose="02010609060101010101" charset="-122"/>
                <a:ea typeface="楷体" panose="02010609060101010101" charset="-122"/>
                <a:cs typeface="楷体" panose="02010609060101010101" charset="-122"/>
                <a:sym typeface="宋体" panose="02010600030101010101" pitchFamily="2" charset="-122"/>
              </a:rPr>
              <a:t>②</a:t>
            </a:r>
            <a:r>
              <a:rPr lang="zh-CN" altLang="en-US" sz="240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语言精美、情感充沛</a:t>
            </a:r>
            <a:endParaRPr lang="zh-CN" altLang="en-US" sz="240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marL="0" marR="0" lvl="0" indent="0" eaLnBrk="1" hangingPunct="1">
              <a:tabLst>
                <a:tab pos="1028700"/>
                <a:tab pos="1849120"/>
                <a:tab pos="2536825"/>
                <a:tab pos="3220720"/>
              </a:tabLst>
            </a:pPr>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    文章中引用了</a:t>
            </a:r>
            <a:r>
              <a:rPr lang="zh-CN" altLang="zh-CN">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说文</a:t>
            </a:r>
            <a:r>
              <a:rPr lang="zh-CN" altLang="zh-CN">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中的话来解释“匠”的含义，以及一些经典语句，如鲁迅作品中的话等等，还采用了多种修辞手法，如排比、对偶，使表达更加丰富、形象，句式工整，还增强了情感表现力。</a:t>
            </a:r>
            <a:endParaRPr lang="zh-CN" altLang="en-US">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53250" name="Rectangle 3"/>
          <p:cNvSpPr/>
          <p:nvPr>
            <p:custDataLst>
              <p:tags r:id="rId6"/>
            </p:custDataLst>
          </p:nvPr>
        </p:nvSpPr>
        <p:spPr>
          <a:xfrm>
            <a:off x="1766253" y="692467"/>
            <a:ext cx="8099425" cy="583565"/>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eaLnBrk="1" hangingPunct="1">
              <a:buClr>
                <a:schemeClr val="accent1"/>
              </a:buClr>
            </a:pPr>
            <a:r>
              <a:rPr lang="zh-CN" altLang="en-US" sz="3200">
                <a:solidFill>
                  <a:srgbClr val="0070C0"/>
                </a:solidFill>
                <a:latin typeface="黑体" panose="02010609060101010101" charset="-122"/>
                <a:ea typeface="黑体" panose="02010609060101010101" charset="-122"/>
              </a:rPr>
              <a:t>写作特点</a:t>
            </a:r>
            <a:endParaRPr lang="zh-CN" altLang="en-US" sz="3200">
              <a:solidFill>
                <a:srgbClr val="0070C0"/>
              </a:solidFill>
              <a:latin typeface="黑体" panose="02010609060101010101" charset="-122"/>
              <a:ea typeface="黑体" panose="02010609060101010101" charset="-122"/>
            </a:endParaRPr>
          </a:p>
        </p:txBody>
      </p:sp>
      <p:sp>
        <p:nvSpPr>
          <p:cNvPr id="53251" name="文本框 2"/>
          <p:cNvSpPr/>
          <p:nvPr>
            <p:custDataLst>
              <p:tags r:id="rId7"/>
            </p:custDataLst>
          </p:nvPr>
        </p:nvSpPr>
        <p:spPr>
          <a:xfrm>
            <a:off x="729615" y="1685925"/>
            <a:ext cx="10732135" cy="396938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lnSpc>
                <a:spcPct val="150000"/>
              </a:lnSpc>
              <a:tabLst>
                <a:tab pos="1028700"/>
                <a:tab pos="1849120"/>
                <a:tab pos="2536825"/>
                <a:tab pos="3220720"/>
              </a:tabLst>
            </a:pPr>
            <a:r>
              <a:rPr lang="zh-CN" altLang="zh-CN">
                <a:latin typeface="楷体" panose="02010609060101010101" charset="-122"/>
                <a:ea typeface="楷体" panose="02010609060101010101" charset="-122"/>
                <a:cs typeface="楷体" panose="02010609060101010101" charset="-122"/>
                <a:sym typeface="宋体" panose="02010600030101010101" pitchFamily="2" charset="-122"/>
              </a:rPr>
              <a:t>③</a:t>
            </a:r>
            <a:r>
              <a:rPr lang="zh-CN" altLang="en-US">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有的放矢、直面现实</a:t>
            </a:r>
            <a:endParaRPr lang="zh-CN" altLang="en-US">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marL="0" marR="0" lvl="0" indent="0" eaLnBrk="1" hangingPunct="1">
              <a:lnSpc>
                <a:spcPct val="150000"/>
              </a:lnSpc>
              <a:tabLst>
                <a:tab pos="1028700"/>
                <a:tab pos="1849120"/>
                <a:tab pos="2536825"/>
                <a:tab pos="3220720"/>
              </a:tabLst>
            </a:pPr>
            <a:r>
              <a:rPr lang="zh-CN" altLang="en-US">
                <a:latin typeface="楷体" panose="02010609060101010101" charset="-122"/>
                <a:ea typeface="楷体" panose="02010609060101010101" charset="-122"/>
                <a:cs typeface="楷体" panose="02010609060101010101" charset="-122"/>
                <a:sym typeface="宋体" panose="02010600030101010101" pitchFamily="2" charset="-122"/>
              </a:rPr>
              <a:t>    本文立足于现实，除了了解工匠精神的内涵之外，主要针对社会上普遍存在的两个问题展开：“在自动化程度越来越高的现代社会，传统社会所孕育的工匠精神是否还有坚守的必要？”“如果有，我们应该怎样践行？”在论述过程中，文章与现实问题充分结合，靶向精准、鞭辟入里，具有很强的现实针对性。</a:t>
            </a:r>
            <a:endParaRPr lang="zh-CN" altLang="en-US">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125" y="222250"/>
            <a:ext cx="11715115" cy="6412865"/>
          </a:xfrm>
          <a:prstGeom prst="rect">
            <a:avLst/>
          </a:prstGeom>
        </p:spPr>
      </p:pic>
      <p:sp>
        <p:nvSpPr>
          <p:cNvPr id="54274" name="Rectangle 3"/>
          <p:cNvSpPr/>
          <p:nvPr>
            <p:custDataLst>
              <p:tags r:id="rId5"/>
            </p:custDataLst>
          </p:nvPr>
        </p:nvSpPr>
        <p:spPr>
          <a:xfrm>
            <a:off x="1820228" y="603567"/>
            <a:ext cx="8099425" cy="76835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lvl="0" indent="0" eaLnBrk="1" hangingPunct="1">
              <a:buClr>
                <a:schemeClr val="accent1"/>
              </a:buClr>
            </a:pPr>
            <a:r>
              <a:rPr lang="zh-CN" altLang="en-US" sz="4400">
                <a:solidFill>
                  <a:srgbClr val="0070C0"/>
                </a:solidFill>
                <a:latin typeface="黑体" panose="02010609060101010101" charset="-122"/>
                <a:ea typeface="黑体" panose="02010609060101010101" charset="-122"/>
              </a:rPr>
              <a:t>总结</a:t>
            </a:r>
            <a:endParaRPr lang="zh-CN" altLang="en-US" sz="4400">
              <a:solidFill>
                <a:srgbClr val="0070C0"/>
              </a:solidFill>
              <a:latin typeface="黑体" panose="02010609060101010101" charset="-122"/>
              <a:ea typeface="黑体" panose="02010609060101010101" charset="-122"/>
            </a:endParaRPr>
          </a:p>
        </p:txBody>
      </p:sp>
      <p:sp>
        <p:nvSpPr>
          <p:cNvPr id="54275" name="文本框 2"/>
          <p:cNvSpPr/>
          <p:nvPr>
            <p:custDataLst>
              <p:tags r:id="rId6"/>
            </p:custDataLst>
          </p:nvPr>
        </p:nvSpPr>
        <p:spPr>
          <a:xfrm>
            <a:off x="981075" y="1307465"/>
            <a:ext cx="10229850" cy="461581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800" b="1" i="0" u="none" baseline="0">
                <a:solidFill>
                  <a:schemeClr val="tx1"/>
                </a:solidFill>
                <a:latin typeface="宋体" panose="02010600030101010101" pitchFamily="2" charset="-122"/>
                <a:ea typeface="宋体" panose="02010600030101010101" pitchFamily="2" charset="-122"/>
              </a:defRPr>
            </a:lvl5pPr>
          </a:lstStyle>
          <a:p>
            <a:pPr marL="0" marR="0" lvl="0" indent="0" eaLnBrk="1" hangingPunct="1">
              <a:lnSpc>
                <a:spcPct val="150000"/>
              </a:lnSpc>
              <a:tabLst>
                <a:tab pos="1028700"/>
                <a:tab pos="1851025"/>
                <a:tab pos="2538095"/>
                <a:tab pos="3222625"/>
              </a:tabLst>
            </a:pPr>
            <a:r>
              <a:rPr lang="en-US" altLang="zh-CN" sz="2400">
                <a:solidFill>
                  <a:srgbClr val="000000"/>
                </a:solidFill>
                <a:latin typeface="黑体" panose="02010609060101010101" charset="-122"/>
                <a:ea typeface="黑体" panose="02010609060101010101" charset="-122"/>
                <a:sym typeface="宋体" panose="02010600030101010101" pitchFamily="2" charset="-122"/>
              </a:rPr>
              <a:t>     </a:t>
            </a:r>
            <a:r>
              <a:rPr lang="zh-CN" altLang="en-US">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rPr>
              <a:t>当其他企业热衷于“圈钱、做死某款产品、再出新品、再圈钱”的循环时，坚持“工匠精神”的企业，依靠信念、信仰，看着产品不断改进、不断完善，最终，通过高标准要求历练之后，成为众多用户的骄傲。无论成功与否，这个过程，他们的精神是完完全全的享受，是脱俗的，也是正面积极的。中国很多企业的产品质量为什么搞不好？原因虽然有很多，但最终可以归结到一个方面上来，就是做事缺乏严谨的工匠精神。</a:t>
            </a:r>
            <a:endParaRPr lang="zh-CN" altLang="en-US">
              <a:solidFill>
                <a:srgbClr val="00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pic>
        <p:nvPicPr>
          <p:cNvPr id="54276" name="New picture" hidden="1"/>
          <p:cNvPicPr/>
          <p:nvPr>
            <p:custDataLst>
              <p:tags r:id="rId8"/>
            </p:custDataLst>
          </p:nvPr>
        </p:nvPicPr>
        <p:blipFill>
          <a:blip r:embed="rId7"/>
          <a:stretch>
            <a:fillRect/>
          </a:stretch>
        </p:blipFill>
        <p:spPr>
          <a:xfrm>
            <a:off x="13449300" y="10287000"/>
            <a:ext cx="419100" cy="266700"/>
          </a:xfrm>
          <a:prstGeom prst="rect">
            <a:avLst/>
          </a:prstGeom>
          <a:noFill/>
          <a:ln cap="flat">
            <a:noFill/>
            <a:prstDash val="solid"/>
            <a:bevel/>
            <a:headEnd type="none" w="med" len="med"/>
            <a:tailEnd type="none" w="med" len="med"/>
          </a:ln>
        </p:spPr>
      </p:pic>
      <p:pic>
        <p:nvPicPr>
          <p:cNvPr id="54277" name="New picture"/>
          <p:cNvPicPr/>
          <p:nvPr>
            <p:custDataLst>
              <p:tags r:id="rId10"/>
            </p:custDataLst>
          </p:nvPr>
        </p:nvPicPr>
        <p:blipFill>
          <a:blip r:embed="rId9"/>
          <a:stretch>
            <a:fillRect/>
          </a:stretch>
        </p:blipFill>
        <p:spPr>
          <a:xfrm>
            <a:off x="13347700" y="12369800"/>
            <a:ext cx="342900" cy="254000"/>
          </a:xfrm>
          <a:prstGeom prst="cube">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8966200" y="-3810"/>
            <a:ext cx="3236595" cy="4255135"/>
          </a:xfrm>
          <a:prstGeom prst="rect">
            <a:avLst/>
          </a:prstGeom>
        </p:spPr>
      </p:pic>
      <p:pic>
        <p:nvPicPr>
          <p:cNvPr id="6" name="图片 5"/>
          <p:cNvPicPr>
            <a:picLocks noChangeAspect="1"/>
          </p:cNvPicPr>
          <p:nvPr>
            <p:custDataLst>
              <p:tags r:id="rId9"/>
            </p:custDataLst>
          </p:nvPr>
        </p:nvPicPr>
        <p:blipFill>
          <a:blip r:embed="rId8"/>
          <a:stretch>
            <a:fillRect/>
          </a:stretch>
        </p:blipFill>
        <p:spPr>
          <a:xfrm>
            <a:off x="-23495" y="2976245"/>
            <a:ext cx="2830830" cy="3887470"/>
          </a:xfrm>
          <a:prstGeom prst="rect">
            <a:avLst/>
          </a:prstGeom>
        </p:spPr>
      </p:pic>
      <p:pic>
        <p:nvPicPr>
          <p:cNvPr id="7" name="图片 6"/>
          <p:cNvPicPr>
            <a:picLocks noChangeAspect="1"/>
          </p:cNvPicPr>
          <p:nvPr>
            <p:custDataLst>
              <p:tags r:id="rId11"/>
            </p:custDataLst>
          </p:nvPr>
        </p:nvPicPr>
        <p:blipFill>
          <a:blip r:embed="rId10"/>
          <a:stretch>
            <a:fillRect/>
          </a:stretch>
        </p:blipFill>
        <p:spPr>
          <a:xfrm>
            <a:off x="2740025" y="5269865"/>
            <a:ext cx="1236345" cy="1166495"/>
          </a:xfrm>
          <a:prstGeom prst="rect">
            <a:avLst/>
          </a:prstGeom>
        </p:spPr>
      </p:pic>
      <p:sp>
        <p:nvSpPr>
          <p:cNvPr id="8" name="文本框 7"/>
          <p:cNvSpPr txBox="1"/>
          <p:nvPr>
            <p:custDataLst>
              <p:tags r:id="rId12"/>
            </p:custDataLst>
          </p:nvPr>
        </p:nvSpPr>
        <p:spPr>
          <a:xfrm>
            <a:off x="3536315" y="2426335"/>
            <a:ext cx="5118735" cy="768350"/>
          </a:xfrm>
          <a:prstGeom prst="rect">
            <a:avLst/>
          </a:prstGeom>
          <a:noFill/>
        </p:spPr>
        <p:txBody>
          <a:bodyPr wrap="square" rtlCol="0">
            <a:spAutoFit/>
          </a:bodyPr>
          <a:lstStyle/>
          <a:p>
            <a:pPr algn="ctr"/>
            <a:r>
              <a:rPr lang="zh-CN" altLang="en-US" sz="4400" b="1">
                <a:solidFill>
                  <a:srgbClr val="152751"/>
                </a:solidFill>
                <a:latin typeface="微软雅黑" panose="020b0503020204020204" charset="-122"/>
                <a:ea typeface="微软雅黑" panose="020b0503020204020204" charset="-122"/>
              </a:rPr>
              <a:t>再见</a:t>
            </a:r>
            <a:endParaRPr lang="zh-CN" altLang="en-US" sz="4400" b="1">
              <a:solidFill>
                <a:srgbClr val="152751"/>
              </a:solidFill>
              <a:latin typeface="微软雅黑" panose="020b0503020204020204" charset="-122"/>
              <a:ea typeface="微软雅黑" panose="020b0503020204020204" charset="-122"/>
            </a:endParaRPr>
          </a:p>
        </p:txBody>
      </p:sp>
      <p:sp>
        <p:nvSpPr>
          <p:cNvPr id="2" name="文本框 1"/>
          <p:cNvSpPr txBox="1"/>
          <p:nvPr>
            <p:custDataLst>
              <p:tags r:id="rId13"/>
            </p:custDataLst>
          </p:nvPr>
        </p:nvSpPr>
        <p:spPr>
          <a:xfrm>
            <a:off x="3634740" y="3482340"/>
            <a:ext cx="4923790" cy="521970"/>
          </a:xfrm>
          <a:prstGeom prst="rect">
            <a:avLst/>
          </a:prstGeom>
          <a:noFill/>
        </p:spPr>
        <p:txBody>
          <a:bodyPr wrap="square" rtlCol="0">
            <a:spAutoFit/>
          </a:bodyPr>
          <a:lstStyle/>
          <a:p>
            <a:pPr algn="ctr"/>
            <a:r>
              <a:rPr lang="en-US" altLang="zh-CN" sz="2800" b="1">
                <a:solidFill>
                  <a:srgbClr val="152751"/>
                </a:solidFill>
                <a:latin typeface="微软雅黑" panose="020b0503020204020204" charset="-122"/>
                <a:ea typeface="微软雅黑" panose="020b0503020204020204" charset="-122"/>
              </a:rPr>
              <a:t>Thanks for your watching</a:t>
            </a:r>
            <a:endParaRPr lang="en-US" altLang="zh-CN" sz="2800" b="1">
              <a:solidFill>
                <a:srgbClr val="152751"/>
              </a:solidFill>
              <a:latin typeface="微软雅黑" panose="020b0503020204020204" charset="-122"/>
              <a:ea typeface="微软雅黑" panose="020b0503020204020204" charset="-122"/>
            </a:endParaRPr>
          </a:p>
        </p:txBody>
      </p:sp>
      <p:pic>
        <p:nvPicPr>
          <p:cNvPr id="9" name="New picture"/>
          <p:cNvPicPr/>
          <p:nvPr>
            <p:custDataLst>
              <p:tags r:id="rId15"/>
            </p:custDataLst>
          </p:nvPr>
        </p:nvPicPr>
        <p:blipFill>
          <a:blip r:embed="rId14"/>
          <a:stretch>
            <a:fillRect/>
          </a:stretch>
        </p:blipFill>
        <p:spPr>
          <a:xfrm>
            <a:off x="12026900" y="11671300"/>
            <a:ext cx="342900" cy="2667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nodeType="afterGroup">
                            <p:stCondLst>
                              <p:cond delay="1000"/>
                            </p:stCondLst>
                            <p:childTnLst>
                              <p:par>
                                <p:cTn id="25" presetID="29"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ppt_x</p:attrName>
                                        </p:attrNameLst>
                                      </p:cBhvr>
                                      <p:tavLst>
                                        <p:tav tm="0">
                                          <p:val>
                                            <p:strVal val="#ppt_x-.2"/>
                                          </p:val>
                                        </p:tav>
                                        <p:tav tm="100000">
                                          <p:val>
                                            <p:strVal val="#ppt_x"/>
                                          </p:val>
                                        </p:tav>
                                      </p:tavLst>
                                    </p:anim>
                                    <p:anim calcmode="lin" valueType="num">
                                      <p:cBhvr>
                                        <p:cTn id="2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grpSp>
        <p:nvGrpSpPr>
          <p:cNvPr id="7" name="组合 6"/>
          <p:cNvGrpSpPr/>
          <p:nvPr>
            <p:custDataLst>
              <p:tags r:id="rId6"/>
            </p:custDataLst>
          </p:nvPr>
        </p:nvGrpSpPr>
        <p:grpSpPr>
          <a:xfrm>
            <a:off x="2044700" y="1334135"/>
            <a:ext cx="751205" cy="1520190"/>
            <a:chOff x="3234" y="1723"/>
            <a:chExt cx="1183" cy="2394"/>
          </a:xfrm>
        </p:grpSpPr>
        <p:cxnSp>
          <p:nvCxnSpPr>
            <p:cNvPr id="2" name="直接连接符 1"/>
            <p:cNvCxnSpPr/>
            <p:nvPr>
              <p:custDataLst>
                <p:tags r:id="rId7"/>
              </p:custDataLst>
            </p:nvPr>
          </p:nvCxnSpPr>
          <p:spPr>
            <a:xfrm>
              <a:off x="3234" y="1737"/>
              <a:ext cx="1183" cy="0"/>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8"/>
              </p:custDataLst>
            </p:nvPr>
          </p:nvCxnSpPr>
          <p:spPr>
            <a:xfrm flipH="1" flipV="1">
              <a:off x="4417" y="1723"/>
              <a:ext cx="0" cy="2395"/>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custDataLst>
              <p:tags r:id="rId9"/>
            </p:custDataLst>
          </p:nvPr>
        </p:nvGrpSpPr>
        <p:grpSpPr>
          <a:xfrm>
            <a:off x="1264285" y="1334135"/>
            <a:ext cx="750570" cy="1520190"/>
            <a:chOff x="2355" y="1737"/>
            <a:chExt cx="1182" cy="2394"/>
          </a:xfrm>
        </p:grpSpPr>
        <p:cxnSp>
          <p:nvCxnSpPr>
            <p:cNvPr id="5" name="直接连接符 4"/>
            <p:cNvCxnSpPr/>
            <p:nvPr>
              <p:custDataLst>
                <p:tags r:id="rId10"/>
              </p:custDataLst>
            </p:nvPr>
          </p:nvCxnSpPr>
          <p:spPr>
            <a:xfrm>
              <a:off x="2355" y="4118"/>
              <a:ext cx="1183" cy="0"/>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11"/>
              </p:custDataLst>
            </p:nvPr>
          </p:nvCxnSpPr>
          <p:spPr>
            <a:xfrm flipH="1" flipV="1">
              <a:off x="2355" y="1737"/>
              <a:ext cx="0" cy="2395"/>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12"/>
            </p:custDataLst>
          </p:nvPr>
        </p:nvSpPr>
        <p:spPr>
          <a:xfrm>
            <a:off x="1782445" y="1518285"/>
            <a:ext cx="1013460" cy="3606165"/>
          </a:xfrm>
          <a:prstGeom prst="rect">
            <a:avLst/>
          </a:prstGeom>
          <a:noFill/>
        </p:spPr>
        <p:txBody>
          <a:bodyPr vert="eaVert" wrap="square" rtlCol="0">
            <a:spAutoFit/>
          </a:bodyPr>
          <a:lstStyle/>
          <a:p>
            <a:pPr algn="l"/>
            <a:r>
              <a:rPr lang="zh-CN" altLang="en-US" sz="5400">
                <a:solidFill>
                  <a:srgbClr val="152751"/>
                </a:solidFill>
                <a:latin typeface="微软雅黑" panose="020b0503020204020204" charset="-122"/>
                <a:ea typeface="微软雅黑" panose="020b0503020204020204" charset="-122"/>
              </a:rPr>
              <a:t>学习目标</a:t>
            </a:r>
            <a:endParaRPr lang="zh-CN" altLang="en-US" sz="5400">
              <a:solidFill>
                <a:srgbClr val="152751"/>
              </a:solidFill>
              <a:latin typeface="微软雅黑" panose="020b0503020204020204" charset="-122"/>
              <a:ea typeface="微软雅黑" panose="020b0503020204020204" charset="-122"/>
            </a:endParaRPr>
          </a:p>
        </p:txBody>
      </p:sp>
      <p:sp>
        <p:nvSpPr>
          <p:cNvPr id="12" name="文本框 11"/>
          <p:cNvSpPr txBox="1"/>
          <p:nvPr>
            <p:custDataLst>
              <p:tags r:id="rId13"/>
            </p:custDataLst>
          </p:nvPr>
        </p:nvSpPr>
        <p:spPr>
          <a:xfrm>
            <a:off x="1264285" y="742315"/>
            <a:ext cx="1013460" cy="1855470"/>
          </a:xfrm>
          <a:prstGeom prst="rect">
            <a:avLst/>
          </a:prstGeom>
          <a:noFill/>
        </p:spPr>
        <p:txBody>
          <a:bodyPr vert="eaVert" wrap="square" rtlCol="0">
            <a:spAutoFit/>
          </a:bodyPr>
          <a:lstStyle/>
          <a:p>
            <a:r>
              <a:rPr lang="en-US" altLang="zh-CN" sz="5400">
                <a:solidFill>
                  <a:srgbClr val="152751"/>
                </a:solidFill>
                <a:latin typeface="微软雅黑" panose="020b0503020204020204" charset="-122"/>
                <a:ea typeface="微软雅黑" panose="020b0503020204020204" charset="-122"/>
              </a:rPr>
              <a:t>C</a:t>
            </a:r>
            <a:r>
              <a:rPr lang="en-US" altLang="zh-CN" sz="2400">
                <a:solidFill>
                  <a:srgbClr val="152751"/>
                </a:solidFill>
                <a:latin typeface="微软雅黑" panose="020b0503020204020204" charset="-122"/>
                <a:ea typeface="微软雅黑" panose="020b0503020204020204" charset="-122"/>
              </a:rPr>
              <a:t>ontents</a:t>
            </a:r>
            <a:endParaRPr lang="en-US" altLang="zh-CN" sz="2400">
              <a:solidFill>
                <a:srgbClr val="152751"/>
              </a:solidFill>
              <a:latin typeface="微软雅黑" panose="020b0503020204020204" charset="-122"/>
              <a:ea typeface="微软雅黑" panose="020b0503020204020204" charset="-122"/>
            </a:endParaRPr>
          </a:p>
        </p:txBody>
      </p:sp>
      <p:pic>
        <p:nvPicPr>
          <p:cNvPr id="13" name="图片 12"/>
          <p:cNvPicPr>
            <a:picLocks noChangeAspect="1"/>
          </p:cNvPicPr>
          <p:nvPr>
            <p:custDataLst>
              <p:tags r:id="rId15"/>
            </p:custDataLst>
          </p:nvPr>
        </p:nvPicPr>
        <p:blipFill>
          <a:blip r:embed="rId14"/>
          <a:stretch>
            <a:fillRect/>
          </a:stretch>
        </p:blipFill>
        <p:spPr>
          <a:xfrm>
            <a:off x="1343025" y="2528570"/>
            <a:ext cx="672465" cy="635000"/>
          </a:xfrm>
          <a:prstGeom prst="rect">
            <a:avLst/>
          </a:prstGeom>
        </p:spPr>
      </p:pic>
      <p:sp>
        <p:nvSpPr>
          <p:cNvPr id="16" name="六边形 15"/>
          <p:cNvSpPr/>
          <p:nvPr>
            <p:custDataLst>
              <p:tags r:id="rId16"/>
            </p:custDataLst>
          </p:nvPr>
        </p:nvSpPr>
        <p:spPr>
          <a:xfrm>
            <a:off x="4588510" y="1425575"/>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rPr>
              <a:t>1</a:t>
            </a:r>
            <a:endParaRPr lang="en-US" altLang="zh-CN" sz="2400">
              <a:solidFill>
                <a:srgbClr val="152751"/>
              </a:solidFill>
              <a:latin typeface="微软雅黑" panose="020b0503020204020204" charset="-122"/>
              <a:ea typeface="微软雅黑" panose="020b0503020204020204" charset="-122"/>
            </a:endParaRPr>
          </a:p>
        </p:txBody>
      </p:sp>
      <p:sp>
        <p:nvSpPr>
          <p:cNvPr id="17" name="六边形 16"/>
          <p:cNvSpPr/>
          <p:nvPr>
            <p:custDataLst>
              <p:tags r:id="rId17"/>
            </p:custDataLst>
          </p:nvPr>
        </p:nvSpPr>
        <p:spPr>
          <a:xfrm>
            <a:off x="5189855" y="2534285"/>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sym typeface="+mn-ea"/>
              </a:rPr>
              <a:t>2</a:t>
            </a:r>
            <a:endParaRPr lang="zh-CN" altLang="en-US"/>
          </a:p>
        </p:txBody>
      </p:sp>
      <p:sp>
        <p:nvSpPr>
          <p:cNvPr id="18" name="六边形 17"/>
          <p:cNvSpPr/>
          <p:nvPr>
            <p:custDataLst>
              <p:tags r:id="rId18"/>
            </p:custDataLst>
          </p:nvPr>
        </p:nvSpPr>
        <p:spPr>
          <a:xfrm>
            <a:off x="4588510" y="3656330"/>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sym typeface="+mn-ea"/>
              </a:rPr>
              <a:t>3</a:t>
            </a:r>
            <a:endParaRPr lang="zh-CN" altLang="en-US"/>
          </a:p>
        </p:txBody>
      </p:sp>
      <p:sp>
        <p:nvSpPr>
          <p:cNvPr id="21" name="文本框 20"/>
          <p:cNvSpPr txBox="1"/>
          <p:nvPr>
            <p:custDataLst>
              <p:tags r:id="rId19"/>
            </p:custDataLst>
          </p:nvPr>
        </p:nvSpPr>
        <p:spPr>
          <a:xfrm>
            <a:off x="5646420" y="693420"/>
            <a:ext cx="6307455" cy="1641475"/>
          </a:xfrm>
          <a:prstGeom prst="rect">
            <a:avLst/>
          </a:prstGeom>
          <a:noFill/>
        </p:spPr>
        <p:txBody>
          <a:bodyPr wrap="square" rtlCol="0">
            <a:spAutoFit/>
          </a:bodyPr>
          <a:lstStyle/>
          <a:p>
            <a:pPr algn="l" fontAlgn="auto">
              <a:lnSpc>
                <a:spcPct val="120000"/>
              </a:lnSpc>
            </a:pP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solidFill>
                  <a:schemeClr val="tx1"/>
                </a:solidFill>
                <a:latin typeface="楷体" panose="02010609060101010101" charset="-122"/>
                <a:ea typeface="楷体" panose="02010609060101010101" charset="-122"/>
                <a:sym typeface="+mn-ea"/>
              </a:rPr>
              <a:t>了解新闻评论特点，阅读全文、整体感知把握文章的主要观点，掌握其论证方法、论证思路。</a:t>
            </a:r>
            <a:endParaRPr lang="zh-CN" altLang="en-US" sz="2800" b="1">
              <a:solidFill>
                <a:schemeClr val="tx1"/>
              </a:solidFill>
              <a:latin typeface="楷体" panose="02010609060101010101" charset="-122"/>
              <a:ea typeface="楷体" panose="02010609060101010101" charset="-122"/>
              <a:sym typeface="+mn-ea"/>
            </a:endParaRPr>
          </a:p>
        </p:txBody>
      </p:sp>
      <p:sp>
        <p:nvSpPr>
          <p:cNvPr id="23" name="文本框 22"/>
          <p:cNvSpPr txBox="1"/>
          <p:nvPr>
            <p:custDataLst>
              <p:tags r:id="rId20"/>
            </p:custDataLst>
          </p:nvPr>
        </p:nvSpPr>
        <p:spPr>
          <a:xfrm>
            <a:off x="6308090" y="2484120"/>
            <a:ext cx="5554345" cy="1124585"/>
          </a:xfrm>
          <a:prstGeom prst="rect">
            <a:avLst/>
          </a:prstGeom>
          <a:noFill/>
        </p:spPr>
        <p:txBody>
          <a:bodyPr wrap="square" rtlCol="0">
            <a:spAutoFit/>
          </a:bodyPr>
          <a:lstStyle/>
          <a:p>
            <a:pPr algn="l" fontAlgn="auto">
              <a:lnSpc>
                <a:spcPct val="120000"/>
              </a:lnSpc>
            </a:pP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sym typeface="+mn-ea"/>
              </a:rPr>
              <a:t>深入品读，感悟赏析文中的重要语句。</a:t>
            </a:r>
            <a:endParaRPr lang="zh-CN" altLang="en-US" sz="2800" b="1">
              <a:latin typeface="楷体" panose="02010609060101010101" charset="-122"/>
              <a:ea typeface="楷体" panose="02010609060101010101" charset="-122"/>
              <a:sym typeface="+mn-ea"/>
            </a:endParaRPr>
          </a:p>
        </p:txBody>
      </p:sp>
      <p:sp>
        <p:nvSpPr>
          <p:cNvPr id="24" name="文本框 23"/>
          <p:cNvSpPr txBox="1"/>
          <p:nvPr>
            <p:custDataLst>
              <p:tags r:id="rId21"/>
            </p:custDataLst>
          </p:nvPr>
        </p:nvSpPr>
        <p:spPr>
          <a:xfrm>
            <a:off x="5577205" y="3757930"/>
            <a:ext cx="6285230" cy="1630045"/>
          </a:xfrm>
          <a:prstGeom prst="rect">
            <a:avLst/>
          </a:prstGeom>
          <a:noFill/>
        </p:spPr>
        <p:txBody>
          <a:bodyPr wrap="square" rtlCol="0">
            <a:spAutoFit/>
          </a:bodyPr>
          <a:lstStyle/>
          <a:p>
            <a:pPr fontAlgn="auto">
              <a:lnSpc>
                <a:spcPts val="4000"/>
              </a:lnSpc>
            </a:pPr>
            <a:r>
              <a:rPr lang="en-US" altLang="zh-CN" sz="2800" b="1">
                <a:latin typeface="楷体" panose="02010609060101010101" charset="-122"/>
                <a:ea typeface="楷体" panose="02010609060101010101" charset="-122"/>
                <a:cs typeface="楷体" panose="02010609060101010101" charset="-122"/>
                <a:sym typeface="+mn-ea"/>
              </a:rPr>
              <a:t>3</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solidFill>
                  <a:schemeClr val="tx1"/>
                </a:solidFill>
                <a:latin typeface="楷体" panose="02010609060101010101" charset="-122"/>
                <a:ea typeface="楷体" panose="02010609060101010101" charset="-122"/>
                <a:cs typeface="楷体" panose="02010609060101010101" charset="-122"/>
                <a:sym typeface="+mn-ea"/>
              </a:rPr>
              <a:t>深入理解工匠精神的内涵及其表现的时代美，以及发挥的作用，自觉传承工匠精神。</a:t>
            </a:r>
            <a:endParaRPr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anim calcmode="lin" valueType="num">
                                      <p:cBhvr>
                                        <p:cTn id="2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1"/>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
                                        </p:tgtEl>
                                      </p:cBhvr>
                                    </p:animEffect>
                                  </p:childTnLst>
                                </p:cTn>
                              </p:par>
                              <p:par>
                                <p:cTn id="32" presetID="53"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nodeType="afterGroup">
                            <p:stCondLst>
                              <p:cond delay="1000"/>
                            </p:stCondLst>
                            <p:childTnLst>
                              <p:par>
                                <p:cTn id="38" presetID="53"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nodeType="afterGroup">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2000"/>
                            </p:stCondLst>
                            <p:childTnLst>
                              <p:par>
                                <p:cTn id="50" presetID="53"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nodeType="afterGroup">
                            <p:stCondLst>
                              <p:cond delay="25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000"/>
                            </p:stCondLst>
                            <p:childTnLst>
                              <p:par>
                                <p:cTn id="62" presetID="53"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nodeType="afterGroup">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P spid="18" grpId="0"/>
      <p:bldP spid="21" grpId="0"/>
      <p:bldP spid="23" grpId="0"/>
      <p:bldP spid="2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24577" name="Rectangle 3"/>
          <p:cNvSpPr>
            <a:spLocks noGrp="1"/>
          </p:cNvSpPr>
          <p:nvPr>
            <p:ph idx="1"/>
            <p:custDataLst>
              <p:tags r:id="rId6"/>
            </p:custDataLst>
          </p:nvPr>
        </p:nvSpPr>
        <p:spPr>
          <a:xfrm>
            <a:off x="672465" y="1377315"/>
            <a:ext cx="10847705" cy="5116195"/>
          </a:xfrm>
        </p:spPr>
        <p:txBody>
          <a:bodyPr wrap="square" lIns="91440" tIns="45720" rIns="91440" bIns="45720" anchor="t">
            <a:normAutofit fontScale="90000"/>
          </a:bodyPr>
          <a:lstStyle/>
          <a:p>
            <a:pPr marL="0" indent="0">
              <a:lnSpc>
                <a:spcPct val="150000"/>
              </a:lnSpc>
              <a:buFont typeface="Wingdings" panose="05000000000000000000" pitchFamily="2" charset="2"/>
              <a:buNone/>
            </a:pPr>
            <a:r>
              <a:rPr lang="en-US" altLang="zh-CN" sz="3430">
                <a:solidFill>
                  <a:schemeClr val="tx1"/>
                </a:solidFill>
              </a:rPr>
              <a:t>         </a:t>
            </a:r>
            <a:r>
              <a:rPr sz="3430" b="1">
                <a:solidFill>
                  <a:schemeClr val="tx1"/>
                </a:solidFill>
                <a:latin typeface="楷体" panose="02010609060101010101" charset="-122"/>
                <a:ea typeface="楷体" panose="02010609060101010101" charset="-122"/>
                <a:cs typeface="楷体" panose="02010609060101010101" charset="-122"/>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简而言之，新闻评论是就有价值的新闻事实和社会现象发表意见以指导实践的一种文体。</a:t>
            </a:r>
            <a:endParaRPr sz="3430" b="1">
              <a:solidFill>
                <a:schemeClr val="tx1"/>
              </a:solidFill>
              <a:latin typeface="楷体" panose="02010609060101010101" charset="-122"/>
              <a:ea typeface="楷体" panose="02010609060101010101" charset="-122"/>
              <a:cs typeface="楷体" panose="02010609060101010101" charset="-122"/>
            </a:endParaRPr>
          </a:p>
        </p:txBody>
      </p:sp>
      <p:sp>
        <p:nvSpPr>
          <p:cNvPr id="7170" name="文本框 7169"/>
          <p:cNvSpPr txBox="1"/>
          <p:nvPr>
            <p:custDataLst>
              <p:tags r:id="rId7"/>
            </p:custDataLst>
          </p:nvPr>
        </p:nvSpPr>
        <p:spPr>
          <a:xfrm>
            <a:off x="2135188" y="73215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文体知识</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24577" name="Rectangle 3"/>
          <p:cNvSpPr>
            <a:spLocks noGrp="1"/>
          </p:cNvSpPr>
          <p:nvPr>
            <p:ph idx="1"/>
            <p:custDataLst>
              <p:tags r:id="rId6"/>
            </p:custDataLst>
          </p:nvPr>
        </p:nvSpPr>
        <p:spPr>
          <a:xfrm>
            <a:off x="441325" y="323850"/>
            <a:ext cx="8451850" cy="6149340"/>
          </a:xfrm>
        </p:spPr>
        <p:txBody>
          <a:bodyPr wrap="square" lIns="91440" tIns="45720" rIns="91440" bIns="45720" anchor="t">
            <a:noAutofit/>
          </a:bodyPr>
          <a:lstStyle/>
          <a:p>
            <a:pPr marL="0" indent="0">
              <a:lnSpc>
                <a:spcPct val="150000"/>
              </a:lnSpc>
              <a:buFont typeface="Wingdings" panose="05000000000000000000" pitchFamily="2" charset="2"/>
              <a:buNone/>
            </a:pPr>
            <a:r>
              <a:rPr sz="2300" b="1">
                <a:solidFill>
                  <a:srgbClr val="FF0000"/>
                </a:solidFill>
                <a:latin typeface="楷体" panose="02010609060101010101" charset="-122"/>
                <a:ea typeface="楷体" panose="02010609060101010101" charset="-122"/>
                <a:cs typeface="楷体" panose="02010609060101010101" charset="-122"/>
                <a:sym typeface="+mn-ea"/>
              </a:rPr>
              <a:t>新闻评论的特点</a:t>
            </a:r>
            <a:endParaRPr sz="2300" b="1">
              <a:solidFill>
                <a:srgbClr val="FF0000"/>
              </a:solidFill>
              <a:latin typeface="楷体" panose="02010609060101010101" charset="-122"/>
              <a:ea typeface="楷体" panose="02010609060101010101" charset="-122"/>
              <a:cs typeface="楷体" panose="02010609060101010101" charset="-122"/>
              <a:sym typeface="+mn-ea"/>
            </a:endParaRPr>
          </a:p>
          <a:p>
            <a:pPr marL="0" indent="0">
              <a:lnSpc>
                <a:spcPct val="150000"/>
              </a:lnSpc>
              <a:buFont typeface="Wingdings" panose="05000000000000000000" pitchFamily="2" charset="2"/>
              <a:buNone/>
            </a:pPr>
            <a:r>
              <a:rPr sz="2300" b="1">
                <a:latin typeface="楷体" panose="02010609060101010101" charset="-122"/>
                <a:ea typeface="楷体" panose="02010609060101010101" charset="-122"/>
                <a:cs typeface="楷体" panose="02010609060101010101" charset="-122"/>
                <a:sym typeface="+mn-ea"/>
              </a:rPr>
              <a:t>（1）与其他言论一样，由论点、论据、论证三个要素组成，具有政策性、针对性、准确性的特点。（2）在有限的篇幅中，主要靠独特的见解吸引读者。（3）立意新颖，论述精当，文采斐然。（4）主要面向广大群众。</a:t>
            </a:r>
            <a:endParaRPr sz="2300" b="1">
              <a:latin typeface="楷体" panose="02010609060101010101" charset="-122"/>
              <a:ea typeface="楷体" panose="02010609060101010101" charset="-122"/>
              <a:cs typeface="楷体" panose="02010609060101010101" charset="-122"/>
              <a:sym typeface="+mn-ea"/>
            </a:endParaRPr>
          </a:p>
          <a:p>
            <a:pPr marL="0" indent="0">
              <a:lnSpc>
                <a:spcPct val="150000"/>
              </a:lnSpc>
              <a:buFont typeface="Wingdings" panose="05000000000000000000" pitchFamily="2" charset="2"/>
              <a:buNone/>
            </a:pPr>
            <a:r>
              <a:rPr sz="2300" b="1">
                <a:solidFill>
                  <a:srgbClr val="FF0000"/>
                </a:solidFill>
                <a:latin typeface="楷体" panose="02010609060101010101" charset="-122"/>
                <a:ea typeface="楷体" panose="02010609060101010101" charset="-122"/>
                <a:cs typeface="楷体" panose="02010609060101010101" charset="-122"/>
                <a:sym typeface="+mn-ea"/>
              </a:rPr>
              <a:t>新闻评论的主要表现方法</a:t>
            </a:r>
            <a:endParaRPr sz="2300" b="1">
              <a:solidFill>
                <a:srgbClr val="FF0000"/>
              </a:solidFill>
              <a:latin typeface="楷体" panose="02010609060101010101" charset="-122"/>
              <a:ea typeface="楷体" panose="02010609060101010101" charset="-122"/>
              <a:cs typeface="楷体" panose="02010609060101010101" charset="-122"/>
              <a:sym typeface="+mn-ea"/>
            </a:endParaRPr>
          </a:p>
          <a:p>
            <a:pPr marL="0" indent="0">
              <a:lnSpc>
                <a:spcPct val="150000"/>
              </a:lnSpc>
              <a:buFont typeface="Wingdings" panose="05000000000000000000" pitchFamily="2" charset="2"/>
              <a:buNone/>
            </a:pPr>
            <a:r>
              <a:rPr sz="2300" b="1">
                <a:latin typeface="楷体" panose="02010609060101010101" charset="-122"/>
                <a:ea typeface="楷体" panose="02010609060101010101" charset="-122"/>
                <a:cs typeface="楷体" panose="02010609060101010101" charset="-122"/>
                <a:sym typeface="+mn-ea"/>
              </a:rPr>
              <a:t>（1）夹叙夹议：对一件事发表看法的文章，它既要写事又要写看法，所以，夹叙夹议就成为主要的表现手法。</a:t>
            </a:r>
            <a:endParaRPr sz="2300" b="1">
              <a:latin typeface="楷体" panose="02010609060101010101" charset="-122"/>
              <a:ea typeface="楷体" panose="02010609060101010101" charset="-122"/>
              <a:cs typeface="楷体" panose="02010609060101010101" charset="-122"/>
              <a:sym typeface="+mn-ea"/>
            </a:endParaRPr>
          </a:p>
          <a:p>
            <a:pPr marL="0" indent="0">
              <a:lnSpc>
                <a:spcPct val="150000"/>
              </a:lnSpc>
              <a:buFont typeface="Wingdings" panose="05000000000000000000" pitchFamily="2" charset="2"/>
              <a:buNone/>
            </a:pPr>
            <a:r>
              <a:rPr sz="2300" b="1">
                <a:latin typeface="楷体" panose="02010609060101010101" charset="-122"/>
                <a:ea typeface="楷体" panose="02010609060101010101" charset="-122"/>
                <a:cs typeface="楷体" panose="02010609060101010101" charset="-122"/>
                <a:sym typeface="+mn-ea"/>
              </a:rPr>
              <a:t>（2）亦理亦情：论述文体，在对事件作出理性评判和分析时，并不排斥动之以情的作用。</a:t>
            </a:r>
            <a:endParaRPr sz="2300" b="1">
              <a:latin typeface="楷体" panose="02010609060101010101" charset="-122"/>
              <a:ea typeface="楷体" panose="02010609060101010101" charset="-122"/>
              <a:cs typeface="楷体" panose="02010609060101010101" charset="-122"/>
              <a:sym typeface="+mn-ea"/>
            </a:endParaRPr>
          </a:p>
        </p:txBody>
      </p:sp>
      <p:pic>
        <p:nvPicPr>
          <p:cNvPr id="100" name="图片 99"/>
          <p:cNvPicPr/>
          <p:nvPr>
            <p:custDataLst>
              <p:tags r:id="rId8"/>
            </p:custDataLst>
          </p:nvPr>
        </p:nvPicPr>
        <p:blipFill>
          <a:blip r:embed="rId7"/>
          <a:stretch>
            <a:fillRect/>
          </a:stretch>
        </p:blipFill>
        <p:spPr>
          <a:xfrm>
            <a:off x="8783955" y="1292225"/>
            <a:ext cx="2999740" cy="4211955"/>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24577" name="Rectangle 3"/>
          <p:cNvSpPr>
            <a:spLocks noGrp="1"/>
          </p:cNvSpPr>
          <p:nvPr>
            <p:ph idx="1"/>
            <p:custDataLst>
              <p:tags r:id="rId6"/>
            </p:custDataLst>
          </p:nvPr>
        </p:nvSpPr>
        <p:spPr>
          <a:xfrm>
            <a:off x="915670" y="1251585"/>
            <a:ext cx="6783705" cy="5087620"/>
          </a:xfrm>
        </p:spPr>
        <p:txBody>
          <a:bodyPr wrap="square" lIns="91440" tIns="45720" rIns="91440" bIns="45720" anchor="t">
            <a:noAutofit/>
          </a:bodyPr>
          <a:lstStyle/>
          <a:p>
            <a:pPr marL="0" indent="0">
              <a:lnSpc>
                <a:spcPct val="150000"/>
              </a:lnSpc>
              <a:buFont typeface="Wingdings" panose="05000000000000000000" pitchFamily="2" charset="2"/>
              <a:buNone/>
            </a:pPr>
            <a:r>
              <a:rPr sz="2400" b="1">
                <a:solidFill>
                  <a:srgbClr val="FF0000"/>
                </a:solidFill>
                <a:latin typeface="楷体" panose="02010609060101010101" charset="-122"/>
                <a:ea typeface="楷体" panose="02010609060101010101" charset="-122"/>
                <a:cs typeface="楷体" panose="02010609060101010101" charset="-122"/>
              </a:rPr>
              <a:t>新闻评论写作的基本思路</a:t>
            </a:r>
            <a:endParaRPr sz="2400" b="1">
              <a:solidFill>
                <a:srgbClr val="FF0000"/>
              </a:solidFill>
              <a:latin typeface="楷体" panose="02010609060101010101" charset="-122"/>
              <a:ea typeface="楷体" panose="02010609060101010101" charset="-122"/>
              <a:cs typeface="楷体" panose="02010609060101010101" charset="-122"/>
            </a:endParaRPr>
          </a:p>
          <a:p>
            <a:pPr marL="0" indent="0">
              <a:lnSpc>
                <a:spcPct val="150000"/>
              </a:lnSpc>
              <a:buFont typeface="Wingdings" panose="05000000000000000000" pitchFamily="2" charset="2"/>
              <a:buNone/>
            </a:pPr>
            <a:r>
              <a:rPr sz="2400" b="1">
                <a:solidFill>
                  <a:schemeClr val="tx1"/>
                </a:solidFill>
                <a:latin typeface="楷体" panose="02010609060101010101" charset="-122"/>
                <a:ea typeface="楷体" panose="02010609060101010101" charset="-122"/>
                <a:cs typeface="楷体" panose="02010609060101010101" charset="-122"/>
              </a:rPr>
              <a:t>第一步：引述材料，摆出现象。</a:t>
            </a:r>
            <a:endParaRPr sz="2400" b="1">
              <a:solidFill>
                <a:schemeClr val="tx1"/>
              </a:solidFill>
              <a:latin typeface="楷体" panose="02010609060101010101" charset="-122"/>
              <a:ea typeface="楷体" panose="02010609060101010101" charset="-122"/>
              <a:cs typeface="楷体" panose="02010609060101010101" charset="-122"/>
            </a:endParaRPr>
          </a:p>
          <a:p>
            <a:pPr marL="0" indent="0">
              <a:lnSpc>
                <a:spcPct val="150000"/>
              </a:lnSpc>
              <a:buFont typeface="Wingdings" panose="05000000000000000000" pitchFamily="2" charset="2"/>
              <a:buNone/>
            </a:pPr>
            <a:r>
              <a:rPr sz="2400" b="1">
                <a:solidFill>
                  <a:schemeClr val="tx1"/>
                </a:solidFill>
                <a:latin typeface="楷体" panose="02010609060101010101" charset="-122"/>
                <a:ea typeface="楷体" panose="02010609060101010101" charset="-122"/>
                <a:cs typeface="楷体" panose="02010609060101010101" charset="-122"/>
              </a:rPr>
              <a:t>第二步：从现象中提取论述的观点。</a:t>
            </a:r>
            <a:endParaRPr sz="2400" b="1">
              <a:solidFill>
                <a:schemeClr val="tx1"/>
              </a:solidFill>
              <a:latin typeface="楷体" panose="02010609060101010101" charset="-122"/>
              <a:ea typeface="楷体" panose="02010609060101010101" charset="-122"/>
              <a:cs typeface="楷体" panose="02010609060101010101" charset="-122"/>
            </a:endParaRPr>
          </a:p>
          <a:p>
            <a:pPr marL="0" indent="0">
              <a:lnSpc>
                <a:spcPct val="150000"/>
              </a:lnSpc>
              <a:buFont typeface="Wingdings" panose="05000000000000000000" pitchFamily="2" charset="2"/>
              <a:buNone/>
            </a:pPr>
            <a:r>
              <a:rPr sz="2400" b="1">
                <a:solidFill>
                  <a:schemeClr val="tx1"/>
                </a:solidFill>
                <a:latin typeface="楷体" panose="02010609060101010101" charset="-122"/>
                <a:ea typeface="楷体" panose="02010609060101010101" charset="-122"/>
                <a:cs typeface="楷体" panose="02010609060101010101" charset="-122"/>
              </a:rPr>
              <a:t>第三步：分析论证观点，要联系实际，紧紧围绕论点，运用各种论证方法。</a:t>
            </a:r>
            <a:endParaRPr sz="2400" b="1">
              <a:solidFill>
                <a:schemeClr val="tx1"/>
              </a:solidFill>
              <a:latin typeface="楷体" panose="02010609060101010101" charset="-122"/>
              <a:ea typeface="楷体" panose="02010609060101010101" charset="-122"/>
              <a:cs typeface="楷体" panose="02010609060101010101" charset="-122"/>
            </a:endParaRPr>
          </a:p>
          <a:p>
            <a:pPr marL="0" indent="0">
              <a:lnSpc>
                <a:spcPct val="150000"/>
              </a:lnSpc>
              <a:buFont typeface="Wingdings" panose="05000000000000000000" pitchFamily="2" charset="2"/>
              <a:buNone/>
            </a:pPr>
            <a:r>
              <a:rPr sz="2400" b="1">
                <a:solidFill>
                  <a:schemeClr val="tx1"/>
                </a:solidFill>
                <a:latin typeface="楷体" panose="02010609060101010101" charset="-122"/>
                <a:ea typeface="楷体" panose="02010609060101010101" charset="-122"/>
                <a:cs typeface="楷体" panose="02010609060101010101" charset="-122"/>
              </a:rPr>
              <a:t>第四步：总结全文，提出倡议。</a:t>
            </a:r>
            <a:endParaRPr sz="2400" b="1">
              <a:solidFill>
                <a:schemeClr val="tx1"/>
              </a:solidFill>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custDataLst>
              <p:tags r:id="rId8"/>
            </p:custDataLst>
          </p:nvPr>
        </p:nvPicPr>
        <p:blipFill>
          <a:blip r:embed="rId7"/>
          <a:stretch>
            <a:fillRect/>
          </a:stretch>
        </p:blipFill>
        <p:spPr>
          <a:xfrm>
            <a:off x="7958455" y="1781175"/>
            <a:ext cx="3346450" cy="329565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3" name="文本框 2"/>
          <p:cNvSpPr txBox="1"/>
          <p:nvPr>
            <p:custDataLst>
              <p:tags r:id="rId6"/>
            </p:custDataLst>
          </p:nvPr>
        </p:nvSpPr>
        <p:spPr>
          <a:xfrm>
            <a:off x="1136650" y="1148715"/>
            <a:ext cx="6457950" cy="4523105"/>
          </a:xfrm>
          <a:prstGeom prst="rect">
            <a:avLst/>
          </a:prstGeom>
          <a:noFill/>
        </p:spPr>
        <p:txBody>
          <a:bodyPr wrap="square" rtlCol="0" anchor="t">
            <a:spAutoFit/>
          </a:bodyPr>
          <a:lstStyle/>
          <a:p>
            <a:pPr>
              <a:lnSpc>
                <a:spcPct val="150000"/>
              </a:lnSpc>
              <a:buFont typeface="Wingdings" panose="05000000000000000000" pitchFamily="2" charset="2"/>
            </a:pPr>
            <a:r>
              <a:rPr sz="2400" b="1">
                <a:solidFill>
                  <a:srgbClr val="FF0000"/>
                </a:solidFill>
                <a:latin typeface="楷体" panose="02010609060101010101" charset="-122"/>
                <a:ea typeface="楷体" panose="02010609060101010101" charset="-122"/>
                <a:cs typeface="楷体" panose="02010609060101010101" charset="-122"/>
                <a:sym typeface="+mn-ea"/>
              </a:rPr>
              <a:t>写作背景</a:t>
            </a:r>
            <a:endParaRPr sz="2400" b="1">
              <a:solidFill>
                <a:srgbClr val="FF0000"/>
              </a:solidFill>
              <a:latin typeface="楷体" panose="02010609060101010101" charset="-122"/>
              <a:ea typeface="楷体" panose="02010609060101010101" charset="-122"/>
              <a:cs typeface="楷体" panose="02010609060101010101" charset="-122"/>
              <a:sym typeface="+mn-ea"/>
            </a:endParaRPr>
          </a:p>
          <a:p>
            <a:pPr>
              <a:lnSpc>
                <a:spcPct val="150000"/>
              </a:lnSpc>
              <a:buFont typeface="Wingdings" panose="05000000000000000000" pitchFamily="2" charset="2"/>
            </a:pPr>
            <a:r>
              <a:rPr sz="2400" b="1">
                <a:latin typeface="楷体" panose="02010609060101010101" charset="-122"/>
                <a:ea typeface="楷体" panose="02010609060101010101" charset="-122"/>
                <a:cs typeface="楷体" panose="02010609060101010101" charset="-122"/>
                <a:sym typeface="+mn-ea"/>
              </a:rPr>
              <a:t>现代科技时代，“工匠”似乎远离我们而去。但是，实现中华民族伟大复兴的中国梦，不仅需要大批科学技术专家，同时也需要千千万万的能工巧匠。更为重要的是，“工匠精神”作为一种优秀的职业道德文化，它的传承和发展契合了时代发展的需要，具有重要的时代价值与广泛的社会意义。</a:t>
            </a:r>
            <a:endParaRPr sz="2400" b="1">
              <a:latin typeface="楷体" panose="02010609060101010101" charset="-122"/>
              <a:ea typeface="楷体" panose="02010609060101010101" charset="-122"/>
              <a:cs typeface="楷体" panose="02010609060101010101" charset="-122"/>
              <a:sym typeface="+mn-ea"/>
            </a:endParaRPr>
          </a:p>
        </p:txBody>
      </p:sp>
      <p:pic>
        <p:nvPicPr>
          <p:cNvPr id="7" name="图片 6"/>
          <p:cNvPicPr>
            <a:picLocks noChangeAspect="1"/>
          </p:cNvPicPr>
          <p:nvPr>
            <p:custDataLst>
              <p:tags r:id="rId8"/>
            </p:custDataLst>
          </p:nvPr>
        </p:nvPicPr>
        <p:blipFill>
          <a:blip r:embed="rId7"/>
          <a:stretch>
            <a:fillRect/>
          </a:stretch>
        </p:blipFill>
        <p:spPr>
          <a:xfrm>
            <a:off x="8074025" y="1503045"/>
            <a:ext cx="3474085" cy="3851910"/>
          </a:xfrm>
          <a:prstGeom prst="rect">
            <a:avLst/>
          </a:prstGeom>
          <a:effectLst>
            <a:softEdge rad="317500"/>
          </a:effectLst>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24577" name="Rectangle 3"/>
          <p:cNvSpPr>
            <a:spLocks noGrp="1"/>
          </p:cNvSpPr>
          <p:nvPr>
            <p:ph idx="1"/>
            <p:custDataLst>
              <p:tags r:id="rId6"/>
            </p:custDataLst>
          </p:nvPr>
        </p:nvSpPr>
        <p:spPr>
          <a:xfrm>
            <a:off x="861060" y="1658620"/>
            <a:ext cx="10608945" cy="1758950"/>
          </a:xfrm>
        </p:spPr>
        <p:txBody>
          <a:bodyPr wrap="square" lIns="91440" tIns="45720" rIns="91440" bIns="45720" anchor="t">
            <a:noAutofit/>
          </a:bodyPr>
          <a:lstStyle/>
          <a:p>
            <a:pPr indent="0">
              <a:buNone/>
            </a:pPr>
            <a:r>
              <a:rPr lang="zh-CN" altLang="en-US" sz="3100" b="1">
                <a:solidFill>
                  <a:schemeClr val="tx1"/>
                </a:solidFill>
                <a:latin typeface="楷体" panose="02010609060101010101" charset="-122"/>
                <a:ea typeface="楷体" panose="02010609060101010101" charset="-122"/>
                <a:cs typeface="楷体" panose="02010609060101010101" charset="-122"/>
                <a:sym typeface="+mn-ea"/>
              </a:rPr>
              <a:t>1.来源：</a:t>
            </a:r>
            <a:endParaRPr lang="zh-CN" altLang="en-US" sz="3100" b="1">
              <a:solidFill>
                <a:schemeClr val="tx1"/>
              </a:solidFill>
              <a:latin typeface="楷体" panose="02010609060101010101" charset="-122"/>
              <a:ea typeface="楷体" panose="02010609060101010101" charset="-122"/>
              <a:cs typeface="楷体" panose="02010609060101010101" charset="-122"/>
            </a:endParaRPr>
          </a:p>
          <a:p>
            <a:pPr indent="0">
              <a:buNone/>
            </a:pPr>
            <a:r>
              <a:rPr lang="zh-CN" altLang="en-US" sz="3100" b="1">
                <a:solidFill>
                  <a:schemeClr val="tx1"/>
                </a:solidFill>
                <a:latin typeface="楷体" panose="02010609060101010101" charset="-122"/>
                <a:ea typeface="楷体" panose="02010609060101010101" charset="-122"/>
                <a:cs typeface="楷体" panose="02010609060101010101" charset="-122"/>
                <a:sym typeface="+mn-ea"/>
              </a:rPr>
              <a:t>“工匠精神”一词，最早出自著名企业家、教育家聂圣哲。他曾呼吁：“中国制造”是世界给予中国的最好礼物，要珍惜这个练兵的机会，决不能轻易丢失。“中国制造”熟能生巧了，就可以过渡到“中国精造”。“中国精造”稳定了，不怕没有“中国创造”。千万不要让“中国制造”还没有成熟就夭折了，路要一步一步走，人动化(手艺活)是自动化的基础与前提。要有工匠精神，从“匠心”到“匠魂”……</a:t>
            </a:r>
            <a:endParaRPr lang="zh-CN" altLang="en-US" sz="31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164908" y="71056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了解</a:t>
            </a:r>
            <a:r>
              <a:rPr lang="en-US" altLang="zh-CN" sz="3600" b="1">
                <a:solidFill>
                  <a:srgbClr val="FF0000"/>
                </a:solidFill>
                <a:latin typeface="Arial" panose="020b0604020202020204" pitchFamily="34" charset="0"/>
                <a:ea typeface="黑体" panose="02010609060101010101" charset="-122"/>
              </a:rPr>
              <a:t>“</a:t>
            </a:r>
            <a:r>
              <a:rPr lang="zh-CN" altLang="en-US" sz="3600" b="1">
                <a:solidFill>
                  <a:srgbClr val="FF0000"/>
                </a:solidFill>
                <a:latin typeface="Arial" panose="020b0604020202020204" pitchFamily="34" charset="0"/>
                <a:ea typeface="黑体" panose="02010609060101010101" charset="-122"/>
              </a:rPr>
              <a:t>工匠精神</a:t>
            </a:r>
            <a:r>
              <a:rPr lang="en-US" altLang="zh-CN" sz="3600" b="1">
                <a:solidFill>
                  <a:srgbClr val="FF0000"/>
                </a:solidFill>
                <a:latin typeface="Arial" panose="020b0604020202020204" pitchFamily="34" charset="0"/>
                <a:ea typeface="黑体" panose="02010609060101010101" charset="-122"/>
              </a:rPr>
              <a:t>”</a:t>
            </a:r>
            <a:endParaRPr lang="en-US" altLang="zh-CN" sz="3600" b="1">
              <a:solidFill>
                <a:srgbClr val="FF0000"/>
              </a:solidFill>
              <a:latin typeface="Arial" panose="020b0604020202020204" pitchFamily="34" charset="0"/>
              <a:ea typeface="黑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 calcmode="lin" valueType="num">
                                      <p:cBhvr additive="base">
                                        <p:cTn id="7" dur="500" fill="hold"/>
                                        <p:tgtEl>
                                          <p:spTgt spid="245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7">
                                            <p:txEl>
                                              <p:pRg st="1" end="1"/>
                                            </p:txEl>
                                          </p:spTgt>
                                        </p:tgtEl>
                                        <p:attrNameLst>
                                          <p:attrName>style.visibility</p:attrName>
                                        </p:attrNameLst>
                                      </p:cBhvr>
                                      <p:to>
                                        <p:strVal val="visible"/>
                                      </p:to>
                                    </p:set>
                                    <p:anim calcmode="lin" valueType="num">
                                      <p:cBhvr additive="base">
                                        <p:cTn id="13" dur="500" fill="hold"/>
                                        <p:tgtEl>
                                          <p:spTgt spid="2457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100" name="文本框 99"/>
          <p:cNvSpPr txBox="1"/>
          <p:nvPr>
            <p:custDataLst>
              <p:tags r:id="rId6"/>
            </p:custDataLst>
          </p:nvPr>
        </p:nvSpPr>
        <p:spPr>
          <a:xfrm>
            <a:off x="539750" y="675005"/>
            <a:ext cx="6013450" cy="5507990"/>
          </a:xfrm>
          <a:prstGeom prst="rect">
            <a:avLst/>
          </a:prstGeom>
          <a:noFill/>
          <a:ln w="9525">
            <a:noFill/>
          </a:ln>
        </p:spPr>
        <p:txBody>
          <a:bodyPr wrap="square">
            <a:spAutoFit/>
          </a:bodyPr>
          <a:lstStyle/>
          <a:p>
            <a:pPr indent="0"/>
            <a:r>
              <a:rPr lang="zh-CN" altLang="en-US" sz="3200" b="1">
                <a:solidFill>
                  <a:schemeClr val="tx1"/>
                </a:solidFill>
                <a:latin typeface="楷体" panose="02010609060101010101" charset="-122"/>
                <a:ea typeface="楷体" panose="02010609060101010101" charset="-122"/>
                <a:cs typeface="楷体" panose="02010609060101010101" charset="-122"/>
                <a:sym typeface="+mn-ea"/>
              </a:rPr>
              <a:t>2.释义：</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indent="0"/>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工匠精神，英文是Craftsman’s spirit，是一种职业精神，它是职业道德、职业能力、职业品质的体现，是从业者的一种职业价值取向和行为表现。“工匠精神”的基本内涵包括敬业、精益、专注、创新等方面的内容。</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indent="0"/>
            <a:r>
              <a:rPr lang="zh-CN" altLang="en-US" sz="3200" b="1">
                <a:solidFill>
                  <a:schemeClr val="tx1"/>
                </a:solidFill>
                <a:latin typeface="楷体" panose="02010609060101010101" charset="-122"/>
                <a:ea typeface="楷体" panose="02010609060101010101" charset="-122"/>
                <a:cs typeface="楷体" panose="02010609060101010101" charset="-122"/>
                <a:sym typeface="+mn-ea"/>
              </a:rPr>
              <a:t>2016年12月14日，“工匠精神”入选《咬文嚼字》公布2016年十大流行语。</a:t>
            </a:r>
            <a:endParaRPr lang="zh-CN" altLang="en-US" sz="3200" b="1">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custDataLst>
              <p:tags r:id="rId8"/>
            </p:custDataLst>
          </p:nvPr>
        </p:nvPicPr>
        <p:blipFill>
          <a:blip r:embed="rId7"/>
          <a:stretch>
            <a:fillRect/>
          </a:stretch>
        </p:blipFill>
        <p:spPr>
          <a:xfrm>
            <a:off x="6661785" y="2136140"/>
            <a:ext cx="5080000" cy="2584450"/>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AS_UNIQUEID" val="383"/>
</p:tagLst>
</file>

<file path=ppt/tags/tag10.xml><?xml version="1.0" encoding="utf-8"?>
<p:tagLst xmlns:p="http://schemas.openxmlformats.org/presentationml/2006/main">
  <p:tag name="AS_UNIQUEID" val="392"/>
</p:tagLst>
</file>

<file path=ppt/tags/tag100.xml><?xml version="1.0" encoding="utf-8"?>
<p:tagLst xmlns:p="http://schemas.openxmlformats.org/presentationml/2006/main">
  <p:tag name="AS_UNIQUEID" val="476"/>
</p:tagLst>
</file>

<file path=ppt/tags/tag101.xml><?xml version="1.0" encoding="utf-8"?>
<p:tagLst xmlns:p="http://schemas.openxmlformats.org/presentationml/2006/main">
  <p:tag name="AS_UNIQUEID" val="477"/>
</p:tagLst>
</file>

<file path=ppt/tags/tag102.xml><?xml version="1.0" encoding="utf-8"?>
<p:tagLst xmlns:p="http://schemas.openxmlformats.org/presentationml/2006/main">
  <p:tag name="AS_UNIQUEID" val="478"/>
</p:tagLst>
</file>

<file path=ppt/tags/tag103.xml><?xml version="1.0" encoding="utf-8"?>
<p:tagLst xmlns:p="http://schemas.openxmlformats.org/presentationml/2006/main">
  <p:tag name="AS_UNIQUEID" val="479"/>
</p:tagLst>
</file>

<file path=ppt/tags/tag104.xml><?xml version="1.0" encoding="utf-8"?>
<p:tagLst xmlns:p="http://schemas.openxmlformats.org/presentationml/2006/main">
  <p:tag name="AS_UNIQUEID" val="480"/>
</p:tagLst>
</file>

<file path=ppt/tags/tag105.xml><?xml version="1.0" encoding="utf-8"?>
<p:tagLst xmlns:p="http://schemas.openxmlformats.org/presentationml/2006/main">
  <p:tag name="AS_UNIQUEID" val="481"/>
</p:tagLst>
</file>

<file path=ppt/tags/tag106.xml><?xml version="1.0" encoding="utf-8"?>
<p:tagLst xmlns:p="http://schemas.openxmlformats.org/presentationml/2006/main">
  <p:tag name="AS_UNIQUEID" val="482"/>
</p:tagLst>
</file>

<file path=ppt/tags/tag107.xml><?xml version="1.0" encoding="utf-8"?>
<p:tagLst xmlns:p="http://schemas.openxmlformats.org/presentationml/2006/main">
  <p:tag name="AS_UNIQUEID" val="483"/>
</p:tagLst>
</file>

<file path=ppt/tags/tag108.xml><?xml version="1.0" encoding="utf-8"?>
<p:tagLst xmlns:p="http://schemas.openxmlformats.org/presentationml/2006/main">
  <p:tag name="AS_UNIQUEID" val="484"/>
</p:tagLst>
</file>

<file path=ppt/tags/tag109.xml><?xml version="1.0" encoding="utf-8"?>
<p:tagLst xmlns:p="http://schemas.openxmlformats.org/presentationml/2006/main">
  <p:tag name="AS_UNIQUEID" val="485"/>
</p:tagLst>
</file>

<file path=ppt/tags/tag11.xml><?xml version="1.0" encoding="utf-8"?>
<p:tagLst xmlns:p="http://schemas.openxmlformats.org/presentationml/2006/main">
  <p:tag name="AS_UNIQUEID" val="393"/>
</p:tagLst>
</file>

<file path=ppt/tags/tag110.xml><?xml version="1.0" encoding="utf-8"?>
<p:tagLst xmlns:p="http://schemas.openxmlformats.org/presentationml/2006/main">
  <p:tag name="AS_UNIQUEID" val="486"/>
</p:tagLst>
</file>

<file path=ppt/tags/tag111.xml><?xml version="1.0" encoding="utf-8"?>
<p:tagLst xmlns:p="http://schemas.openxmlformats.org/presentationml/2006/main">
  <p:tag name="AS_UNIQUEID" val="487"/>
</p:tagLst>
</file>

<file path=ppt/tags/tag112.xml><?xml version="1.0" encoding="utf-8"?>
<p:tagLst xmlns:p="http://schemas.openxmlformats.org/presentationml/2006/main">
  <p:tag name="AS_UNIQUEID" val="488"/>
</p:tagLst>
</file>

<file path=ppt/tags/tag113.xml><?xml version="1.0" encoding="utf-8"?>
<p:tagLst xmlns:p="http://schemas.openxmlformats.org/presentationml/2006/main">
  <p:tag name="AS_UNIQUEID" val="489"/>
</p:tagLst>
</file>

<file path=ppt/tags/tag114.xml><?xml version="1.0" encoding="utf-8"?>
<p:tagLst xmlns:p="http://schemas.openxmlformats.org/presentationml/2006/main">
  <p:tag name="AS_UNIQUEID" val="490"/>
</p:tagLst>
</file>

<file path=ppt/tags/tag115.xml><?xml version="1.0" encoding="utf-8"?>
<p:tagLst xmlns:p="http://schemas.openxmlformats.org/presentationml/2006/main">
  <p:tag name="AS_UNIQUEID" val="491"/>
</p:tagLst>
</file>

<file path=ppt/tags/tag116.xml><?xml version="1.0" encoding="utf-8"?>
<p:tagLst xmlns:p="http://schemas.openxmlformats.org/presentationml/2006/main">
  <p:tag name="AS_UNIQUEID" val="492"/>
</p:tagLst>
</file>

<file path=ppt/tags/tag117.xml><?xml version="1.0" encoding="utf-8"?>
<p:tagLst xmlns:p="http://schemas.openxmlformats.org/presentationml/2006/main">
  <p:tag name="AS_UNIQUEID" val="493"/>
</p:tagLst>
</file>

<file path=ppt/tags/tag118.xml><?xml version="1.0" encoding="utf-8"?>
<p:tagLst xmlns:p="http://schemas.openxmlformats.org/presentationml/2006/main">
  <p:tag name="AS_UNIQUEID" val="494"/>
</p:tagLst>
</file>

<file path=ppt/tags/tag119.xml><?xml version="1.0" encoding="utf-8"?>
<p:tagLst xmlns:p="http://schemas.openxmlformats.org/presentationml/2006/main">
  <p:tag name="AS_UNIQUEID" val="495"/>
</p:tagLst>
</file>

<file path=ppt/tags/tag12.xml><?xml version="1.0" encoding="utf-8"?>
<p:tagLst xmlns:p="http://schemas.openxmlformats.org/presentationml/2006/main">
  <p:tag name="AS_UNIQUEID" val="394"/>
</p:tagLst>
</file>

<file path=ppt/tags/tag120.xml><?xml version="1.0" encoding="utf-8"?>
<p:tagLst xmlns:p="http://schemas.openxmlformats.org/presentationml/2006/main">
  <p:tag name="AS_UNIQUEID" val="496"/>
</p:tagLst>
</file>

<file path=ppt/tags/tag121.xml><?xml version="1.0" encoding="utf-8"?>
<p:tagLst xmlns:p="http://schemas.openxmlformats.org/presentationml/2006/main">
  <p:tag name="AS_UNIQUEID" val="497"/>
  <p:tag name="KSO_WM_UNIT_PLACING_PICTURE_USER_VIEWPORT" val="{&quot;height&quot;:10099,&quot;width&quot;:18449}"/>
</p:tagLst>
</file>

<file path=ppt/tags/tag122.xml><?xml version="1.0" encoding="utf-8"?>
<p:tagLst xmlns:p="http://schemas.openxmlformats.org/presentationml/2006/main">
  <p:tag name="AS_UNIQUEID" val="498"/>
</p:tagLst>
</file>

<file path=ppt/tags/tag123.xml><?xml version="1.0" encoding="utf-8"?>
<p:tagLst xmlns:p="http://schemas.openxmlformats.org/presentationml/2006/main">
  <p:tag name="AS_UNIQUEID" val="499"/>
  <p:tag name="KSO_WM_UNIT_PLACING_PICTURE_USER_VIEWPORT" val="{&quot;height&quot;:4070,&quot;width&quot;:8000}"/>
</p:tagLst>
</file>

<file path=ppt/tags/tag124.xml><?xml version="1.0" encoding="utf-8"?>
<p:tagLst xmlns:p="http://schemas.openxmlformats.org/presentationml/2006/main">
  <p:tag name="AS_UNIQUEID" val="500"/>
</p:tagLst>
</file>

<file path=ppt/tags/tag125.xml><?xml version="1.0" encoding="utf-8"?>
<p:tagLst xmlns:p="http://schemas.openxmlformats.org/presentationml/2006/main">
  <p:tag name="AS_UNIQUEID" val="501"/>
</p:tagLst>
</file>

<file path=ppt/tags/tag126.xml><?xml version="1.0" encoding="utf-8"?>
<p:tagLst xmlns:p="http://schemas.openxmlformats.org/presentationml/2006/main">
  <p:tag name="AS_UNIQUEID" val="502"/>
</p:tagLst>
</file>

<file path=ppt/tags/tag127.xml><?xml version="1.0" encoding="utf-8"?>
<p:tagLst xmlns:p="http://schemas.openxmlformats.org/presentationml/2006/main">
  <p:tag name="AS_UNIQUEID" val="503"/>
</p:tagLst>
</file>

<file path=ppt/tags/tag128.xml><?xml version="1.0" encoding="utf-8"?>
<p:tagLst xmlns:p="http://schemas.openxmlformats.org/presentationml/2006/main">
  <p:tag name="AS_UNIQUEID" val="504"/>
</p:tagLst>
</file>

<file path=ppt/tags/tag129.xml><?xml version="1.0" encoding="utf-8"?>
<p:tagLst xmlns:p="http://schemas.openxmlformats.org/presentationml/2006/main">
  <p:tag name="AS_UNIQUEID" val="505"/>
</p:tagLst>
</file>

<file path=ppt/tags/tag13.xml><?xml version="1.0" encoding="utf-8"?>
<p:tagLst xmlns:p="http://schemas.openxmlformats.org/presentationml/2006/main">
  <p:tag name="AS_UNIQUEID" val="395"/>
</p:tagLst>
</file>

<file path=ppt/tags/tag130.xml><?xml version="1.0" encoding="utf-8"?>
<p:tagLst xmlns:p="http://schemas.openxmlformats.org/presentationml/2006/main">
  <p:tag name="AS_UNIQUEID" val="506"/>
</p:tagLst>
</file>

<file path=ppt/tags/tag131.xml><?xml version="1.0" encoding="utf-8"?>
<p:tagLst xmlns:p="http://schemas.openxmlformats.org/presentationml/2006/main">
  <p:tag name="AS_UNIQUEID" val="507"/>
</p:tagLst>
</file>

<file path=ppt/tags/tag132.xml><?xml version="1.0" encoding="utf-8"?>
<p:tagLst xmlns:p="http://schemas.openxmlformats.org/presentationml/2006/main">
  <p:tag name="AS_UNIQUEID" val="508"/>
</p:tagLst>
</file>

<file path=ppt/tags/tag133.xml><?xml version="1.0" encoding="utf-8"?>
<p:tagLst xmlns:p="http://schemas.openxmlformats.org/presentationml/2006/main">
  <p:tag name="AS_UNIQUEID" val="232"/>
</p:tagLst>
</file>

<file path=ppt/tags/tag134.xml><?xml version="1.0" encoding="utf-8"?>
<p:tagLst xmlns:p="http://schemas.openxmlformats.org/presentationml/2006/main">
  <p:tag name="AS_UNIQUEID" val="233"/>
</p:tagLst>
</file>

<file path=ppt/tags/tag135.xml><?xml version="1.0" encoding="utf-8"?>
<p:tagLst xmlns:p="http://schemas.openxmlformats.org/presentationml/2006/main">
  <p:tag name="AS_UNIQUEID" val="234"/>
</p:tagLst>
</file>

<file path=ppt/tags/tag136.xml><?xml version="1.0" encoding="utf-8"?>
<p:tagLst xmlns:p="http://schemas.openxmlformats.org/presentationml/2006/main">
  <p:tag name="AS_UNIQUEID" val="509"/>
</p:tagLst>
</file>

<file path=ppt/tags/tag137.xml><?xml version="1.0" encoding="utf-8"?>
<p:tagLst xmlns:p="http://schemas.openxmlformats.org/presentationml/2006/main">
  <p:tag name="AS_UNIQUEID" val="510"/>
</p:tagLst>
</file>

<file path=ppt/tags/tag138.xml><?xml version="1.0" encoding="utf-8"?>
<p:tagLst xmlns:p="http://schemas.openxmlformats.org/presentationml/2006/main">
  <p:tag name="AS_UNIQUEID" val="197"/>
</p:tagLst>
</file>

<file path=ppt/tags/tag139.xml><?xml version="1.0" encoding="utf-8"?>
<p:tagLst xmlns:p="http://schemas.openxmlformats.org/presentationml/2006/main">
  <p:tag name="AS_UNIQUEID" val="198"/>
</p:tagLst>
</file>

<file path=ppt/tags/tag14.xml><?xml version="1.0" encoding="utf-8"?>
<p:tagLst xmlns:p="http://schemas.openxmlformats.org/presentationml/2006/main">
  <p:tag name="AS_UNIQUEID" val="377"/>
</p:tagLst>
</file>

<file path=ppt/tags/tag140.xml><?xml version="1.0" encoding="utf-8"?>
<p:tagLst xmlns:p="http://schemas.openxmlformats.org/presentationml/2006/main">
  <p:tag name="AS_UNIQUEID" val="199"/>
</p:tagLst>
</file>

<file path=ppt/tags/tag141.xml><?xml version="1.0" encoding="utf-8"?>
<p:tagLst xmlns:p="http://schemas.openxmlformats.org/presentationml/2006/main">
  <p:tag name="AS_UNIQUEID" val="511"/>
</p:tagLst>
</file>

<file path=ppt/tags/tag142.xml><?xml version="1.0" encoding="utf-8"?>
<p:tagLst xmlns:p="http://schemas.openxmlformats.org/presentationml/2006/main">
  <p:tag name="AS_UNIQUEID" val="235"/>
</p:tagLst>
</file>

<file path=ppt/tags/tag143.xml><?xml version="1.0" encoding="utf-8"?>
<p:tagLst xmlns:p="http://schemas.openxmlformats.org/presentationml/2006/main">
  <p:tag name="AS_UNIQUEID" val="236"/>
</p:tagLst>
</file>

<file path=ppt/tags/tag144.xml><?xml version="1.0" encoding="utf-8"?>
<p:tagLst xmlns:p="http://schemas.openxmlformats.org/presentationml/2006/main">
  <p:tag name="AS_UNIQUEID" val="237"/>
</p:tagLst>
</file>

<file path=ppt/tags/tag145.xml><?xml version="1.0" encoding="utf-8"?>
<p:tagLst xmlns:p="http://schemas.openxmlformats.org/presentationml/2006/main">
  <p:tag name="AS_UNIQUEID" val="512"/>
</p:tagLst>
</file>

<file path=ppt/tags/tag146.xml><?xml version="1.0" encoding="utf-8"?>
<p:tagLst xmlns:p="http://schemas.openxmlformats.org/presentationml/2006/main">
  <p:tag name="AS_UNIQUEID" val="513"/>
</p:tagLst>
</file>

<file path=ppt/tags/tag147.xml><?xml version="1.0" encoding="utf-8"?>
<p:tagLst xmlns:p="http://schemas.openxmlformats.org/presentationml/2006/main">
  <p:tag name="AS_UNIQUEID" val="200"/>
</p:tagLst>
</file>

<file path=ppt/tags/tag148.xml><?xml version="1.0" encoding="utf-8"?>
<p:tagLst xmlns:p="http://schemas.openxmlformats.org/presentationml/2006/main">
  <p:tag name="AS_UNIQUEID" val="201"/>
</p:tagLst>
</file>

<file path=ppt/tags/tag149.xml><?xml version="1.0" encoding="utf-8"?>
<p:tagLst xmlns:p="http://schemas.openxmlformats.org/presentationml/2006/main">
  <p:tag name="AS_UNIQUEID" val="202"/>
</p:tagLst>
</file>

<file path=ppt/tags/tag15.xml><?xml version="1.0" encoding="utf-8"?>
<p:tagLst xmlns:p="http://schemas.openxmlformats.org/presentationml/2006/main">
  <p:tag name="AS_UNIQUEID" val="378"/>
</p:tagLst>
</file>

<file path=ppt/tags/tag150.xml><?xml version="1.0" encoding="utf-8"?>
<p:tagLst xmlns:p="http://schemas.openxmlformats.org/presentationml/2006/main">
  <p:tag name="AS_UNIQUEID" val="514"/>
</p:tagLst>
</file>

<file path=ppt/tags/tag151.xml><?xml version="1.0" encoding="utf-8"?>
<p:tagLst xmlns:p="http://schemas.openxmlformats.org/presentationml/2006/main">
  <p:tag name="AS_UNIQUEID" val="238"/>
</p:tagLst>
</file>

<file path=ppt/tags/tag152.xml><?xml version="1.0" encoding="utf-8"?>
<p:tagLst xmlns:p="http://schemas.openxmlformats.org/presentationml/2006/main">
  <p:tag name="AS_UNIQUEID" val="239"/>
</p:tagLst>
</file>

<file path=ppt/tags/tag153.xml><?xml version="1.0" encoding="utf-8"?>
<p:tagLst xmlns:p="http://schemas.openxmlformats.org/presentationml/2006/main">
  <p:tag name="AS_UNIQUEID" val="240"/>
</p:tagLst>
</file>

<file path=ppt/tags/tag154.xml><?xml version="1.0" encoding="utf-8"?>
<p:tagLst xmlns:p="http://schemas.openxmlformats.org/presentationml/2006/main">
  <p:tag name="AS_UNIQUEID" val="515"/>
</p:tagLst>
</file>

<file path=ppt/tags/tag155.xml><?xml version="1.0" encoding="utf-8"?>
<p:tagLst xmlns:p="http://schemas.openxmlformats.org/presentationml/2006/main">
  <p:tag name="AS_UNIQUEID" val="516"/>
</p:tagLst>
</file>

<file path=ppt/tags/tag156.xml><?xml version="1.0" encoding="utf-8"?>
<p:tagLst xmlns:p="http://schemas.openxmlformats.org/presentationml/2006/main">
  <p:tag name="AS_UNIQUEID" val="203"/>
</p:tagLst>
</file>

<file path=ppt/tags/tag157.xml><?xml version="1.0" encoding="utf-8"?>
<p:tagLst xmlns:p="http://schemas.openxmlformats.org/presentationml/2006/main">
  <p:tag name="AS_UNIQUEID" val="204"/>
</p:tagLst>
</file>

<file path=ppt/tags/tag158.xml><?xml version="1.0" encoding="utf-8"?>
<p:tagLst xmlns:p="http://schemas.openxmlformats.org/presentationml/2006/main">
  <p:tag name="AS_UNIQUEID" val="517"/>
</p:tagLst>
</file>

<file path=ppt/tags/tag159.xml><?xml version="1.0" encoding="utf-8"?>
<p:tagLst xmlns:p="http://schemas.openxmlformats.org/presentationml/2006/main">
  <p:tag name="AS_UNIQUEID" val="241"/>
</p:tagLst>
</file>

<file path=ppt/tags/tag16.xml><?xml version="1.0" encoding="utf-8"?>
<p:tagLst xmlns:p="http://schemas.openxmlformats.org/presentationml/2006/main">
  <p:tag name="AS_UNIQUEID" val="379"/>
</p:tagLst>
</file>

<file path=ppt/tags/tag160.xml><?xml version="1.0" encoding="utf-8"?>
<p:tagLst xmlns:p="http://schemas.openxmlformats.org/presentationml/2006/main">
  <p:tag name="AS_UNIQUEID" val="242"/>
</p:tagLst>
</file>

<file path=ppt/tags/tag161.xml><?xml version="1.0" encoding="utf-8"?>
<p:tagLst xmlns:p="http://schemas.openxmlformats.org/presentationml/2006/main">
  <p:tag name="AS_UNIQUEID" val="243"/>
</p:tagLst>
</file>

<file path=ppt/tags/tag162.xml><?xml version="1.0" encoding="utf-8"?>
<p:tagLst xmlns:p="http://schemas.openxmlformats.org/presentationml/2006/main">
  <p:tag name="AS_UNIQUEID" val="518"/>
</p:tagLst>
</file>

<file path=ppt/tags/tag163.xml><?xml version="1.0" encoding="utf-8"?>
<p:tagLst xmlns:p="http://schemas.openxmlformats.org/presentationml/2006/main">
  <p:tag name="AS_UNIQUEID" val="519"/>
</p:tagLst>
</file>

<file path=ppt/tags/tag164.xml><?xml version="1.0" encoding="utf-8"?>
<p:tagLst xmlns:p="http://schemas.openxmlformats.org/presentationml/2006/main">
  <p:tag name="AS_UNIQUEID" val="205"/>
</p:tagLst>
</file>

<file path=ppt/tags/tag165.xml><?xml version="1.0" encoding="utf-8"?>
<p:tagLst xmlns:p="http://schemas.openxmlformats.org/presentationml/2006/main">
  <p:tag name="AS_UNIQUEID" val="520"/>
</p:tagLst>
</file>

<file path=ppt/tags/tag166.xml><?xml version="1.0" encoding="utf-8"?>
<p:tagLst xmlns:p="http://schemas.openxmlformats.org/presentationml/2006/main">
  <p:tag name="AS_UNIQUEID" val="244"/>
</p:tagLst>
</file>

<file path=ppt/tags/tag167.xml><?xml version="1.0" encoding="utf-8"?>
<p:tagLst xmlns:p="http://schemas.openxmlformats.org/presentationml/2006/main">
  <p:tag name="AS_UNIQUEID" val="245"/>
</p:tagLst>
</file>

<file path=ppt/tags/tag168.xml><?xml version="1.0" encoding="utf-8"?>
<p:tagLst xmlns:p="http://schemas.openxmlformats.org/presentationml/2006/main">
  <p:tag name="AS_UNIQUEID" val="246"/>
</p:tagLst>
</file>

<file path=ppt/tags/tag169.xml><?xml version="1.0" encoding="utf-8"?>
<p:tagLst xmlns:p="http://schemas.openxmlformats.org/presentationml/2006/main">
  <p:tag name="AS_UNIQUEID" val="521"/>
</p:tagLst>
</file>

<file path=ppt/tags/tag17.xml><?xml version="1.0" encoding="utf-8"?>
<p:tagLst xmlns:p="http://schemas.openxmlformats.org/presentationml/2006/main">
  <p:tag name="AS_UNIQUEID" val="380"/>
</p:tagLst>
</file>

<file path=ppt/tags/tag170.xml><?xml version="1.0" encoding="utf-8"?>
<p:tagLst xmlns:p="http://schemas.openxmlformats.org/presentationml/2006/main">
  <p:tag name="AS_UNIQUEID" val="522"/>
</p:tagLst>
</file>

<file path=ppt/tags/tag171.xml><?xml version="1.0" encoding="utf-8"?>
<p:tagLst xmlns:p="http://schemas.openxmlformats.org/presentationml/2006/main">
  <p:tag name="AS_UNIQUEID" val="206"/>
</p:tagLst>
</file>

<file path=ppt/tags/tag172.xml><?xml version="1.0" encoding="utf-8"?>
<p:tagLst xmlns:p="http://schemas.openxmlformats.org/presentationml/2006/main">
  <p:tag name="AS_UNIQUEID" val="207"/>
</p:tagLst>
</file>

<file path=ppt/tags/tag173.xml><?xml version="1.0" encoding="utf-8"?>
<p:tagLst xmlns:p="http://schemas.openxmlformats.org/presentationml/2006/main">
  <p:tag name="AS_UNIQUEID" val="83"/>
</p:tagLst>
</file>

<file path=ppt/tags/tag174.xml><?xml version="1.0" encoding="utf-8"?>
<p:tagLst xmlns:p="http://schemas.openxmlformats.org/presentationml/2006/main">
  <p:tag name="AS_UNIQUEID" val="208"/>
</p:tagLst>
</file>

<file path=ppt/tags/tag175.xml><?xml version="1.0" encoding="utf-8"?>
<p:tagLst xmlns:p="http://schemas.openxmlformats.org/presentationml/2006/main">
  <p:tag name="AS_UNIQUEID" val="523"/>
</p:tagLst>
</file>

<file path=ppt/tags/tag176.xml><?xml version="1.0" encoding="utf-8"?>
<p:tagLst xmlns:p="http://schemas.openxmlformats.org/presentationml/2006/main">
  <p:tag name="AS_UNIQUEID" val="524"/>
</p:tagLst>
</file>

<file path=ppt/tags/tag177.xml><?xml version="1.0" encoding="utf-8"?>
<p:tagLst xmlns:p="http://schemas.openxmlformats.org/presentationml/2006/main">
  <p:tag name="AS_UNIQUEID" val="82"/>
</p:tagLst>
</file>

<file path=ppt/tags/tag178.xml><?xml version="1.0" encoding="utf-8"?>
<p:tagLst xmlns:p="http://schemas.openxmlformats.org/presentationml/2006/main">
  <p:tag name="AS_UNIQUEID" val="525"/>
</p:tagLst>
</file>

<file path=ppt/tags/tag179.xml><?xml version="1.0" encoding="utf-8"?>
<p:tagLst xmlns:p="http://schemas.openxmlformats.org/presentationml/2006/main">
  <p:tag name="AS_UNIQUEID" val="526"/>
</p:tagLst>
</file>

<file path=ppt/tags/tag18.xml><?xml version="1.0" encoding="utf-8"?>
<p:tagLst xmlns:p="http://schemas.openxmlformats.org/presentationml/2006/main">
  <p:tag name="AS_UNIQUEID" val="381"/>
</p:tagLst>
</file>

<file path=ppt/tags/tag180.xml><?xml version="1.0" encoding="utf-8"?>
<p:tagLst xmlns:p="http://schemas.openxmlformats.org/presentationml/2006/main">
  <p:tag name="AS_UNIQUEID" val="85"/>
</p:tagLst>
</file>

<file path=ppt/tags/tag181.xml><?xml version="1.0" encoding="utf-8"?>
<p:tagLst xmlns:p="http://schemas.openxmlformats.org/presentationml/2006/main">
  <p:tag name="AS_UNIQUEID" val="86"/>
</p:tagLst>
</file>

<file path=ppt/tags/tag182.xml><?xml version="1.0" encoding="utf-8"?>
<p:tagLst xmlns:p="http://schemas.openxmlformats.org/presentationml/2006/main">
  <p:tag name="AS_UNIQUEID" val="87"/>
</p:tagLst>
</file>

<file path=ppt/tags/tag183.xml><?xml version="1.0" encoding="utf-8"?>
<p:tagLst xmlns:p="http://schemas.openxmlformats.org/presentationml/2006/main">
  <p:tag name="AS_UNIQUEID" val="88"/>
</p:tagLst>
</file>

<file path=ppt/tags/tag184.xml><?xml version="1.0" encoding="utf-8"?>
<p:tagLst xmlns:p="http://schemas.openxmlformats.org/presentationml/2006/main">
  <p:tag name="AS_UNIQUEID" val="89"/>
</p:tagLst>
</file>

<file path=ppt/tags/tag185.xml><?xml version="1.0" encoding="utf-8"?>
<p:tagLst xmlns:p="http://schemas.openxmlformats.org/presentationml/2006/main">
  <p:tag name="AS_UNIQUEID" val="527"/>
</p:tagLst>
</file>

<file path=ppt/tags/tag186.xml><?xml version="1.0" encoding="utf-8"?>
<p:tagLst xmlns:p="http://schemas.openxmlformats.org/presentationml/2006/main">
  <p:tag name="AS_UNIQUEID" val="247"/>
</p:tagLst>
</file>

<file path=ppt/tags/tag187.xml><?xml version="1.0" encoding="utf-8"?>
<p:tagLst xmlns:p="http://schemas.openxmlformats.org/presentationml/2006/main">
  <p:tag name="AS_UNIQUEID" val="248"/>
</p:tagLst>
</file>

<file path=ppt/tags/tag188.xml><?xml version="1.0" encoding="utf-8"?>
<p:tagLst xmlns:p="http://schemas.openxmlformats.org/presentationml/2006/main">
  <p:tag name="AS_UNIQUEID" val="249"/>
</p:tagLst>
</file>

<file path=ppt/tags/tag189.xml><?xml version="1.0" encoding="utf-8"?>
<p:tagLst xmlns:p="http://schemas.openxmlformats.org/presentationml/2006/main">
  <p:tag name="AS_UNIQUEID" val="528"/>
</p:tagLst>
</file>

<file path=ppt/tags/tag19.xml><?xml version="1.0" encoding="utf-8"?>
<p:tagLst xmlns:p="http://schemas.openxmlformats.org/presentationml/2006/main">
  <p:tag name="AS_UNIQUEID" val="382"/>
</p:tagLst>
</file>

<file path=ppt/tags/tag190.xml><?xml version="1.0" encoding="utf-8"?>
<p:tagLst xmlns:p="http://schemas.openxmlformats.org/presentationml/2006/main">
  <p:tag name="AS_UNIQUEID" val="529"/>
</p:tagLst>
</file>

<file path=ppt/tags/tag191.xml><?xml version="1.0" encoding="utf-8"?>
<p:tagLst xmlns:p="http://schemas.openxmlformats.org/presentationml/2006/main">
  <p:tag name="AS_UNIQUEID" val="209"/>
</p:tagLst>
</file>

<file path=ppt/tags/tag192.xml><?xml version="1.0" encoding="utf-8"?>
<p:tagLst xmlns:p="http://schemas.openxmlformats.org/presentationml/2006/main">
  <p:tag name="AS_UNIQUEID" val="210"/>
</p:tagLst>
</file>

<file path=ppt/tags/tag193.xml><?xml version="1.0" encoding="utf-8"?>
<p:tagLst xmlns:p="http://schemas.openxmlformats.org/presentationml/2006/main">
  <p:tag name="AS_UNIQUEID" val="530"/>
</p:tagLst>
</file>

<file path=ppt/tags/tag194.xml><?xml version="1.0" encoding="utf-8"?>
<p:tagLst xmlns:p="http://schemas.openxmlformats.org/presentationml/2006/main">
  <p:tag name="AS_UNIQUEID" val="531"/>
</p:tagLst>
</file>

<file path=ppt/tags/tag195.xml><?xml version="1.0" encoding="utf-8"?>
<p:tagLst xmlns:p="http://schemas.openxmlformats.org/presentationml/2006/main">
  <p:tag name="AS_UNIQUEID" val="212"/>
</p:tagLst>
</file>

<file path=ppt/tags/tag196.xml><?xml version="1.0" encoding="utf-8"?>
<p:tagLst xmlns:p="http://schemas.openxmlformats.org/presentationml/2006/main">
  <p:tag name="AS_UNIQUEID" val="214"/>
</p:tagLst>
</file>

<file path=ppt/tags/tag197.xml><?xml version="1.0" encoding="utf-8"?>
<p:tagLst xmlns:p="http://schemas.openxmlformats.org/presentationml/2006/main">
  <p:tag name="AS_UNIQUEID" val="532"/>
</p:tagLst>
</file>

<file path=ppt/tags/tag198.xml><?xml version="1.0" encoding="utf-8"?>
<p:tagLst xmlns:p="http://schemas.openxmlformats.org/presentationml/2006/main">
  <p:tag name="AS_UNIQUEID" val="250"/>
</p:tagLst>
</file>

<file path=ppt/tags/tag199.xml><?xml version="1.0" encoding="utf-8"?>
<p:tagLst xmlns:p="http://schemas.openxmlformats.org/presentationml/2006/main">
  <p:tag name="AS_UNIQUEID" val="251"/>
</p:tagLst>
</file>

<file path=ppt/tags/tag2.xml><?xml version="1.0" encoding="utf-8"?>
<p:tagLst xmlns:p="http://schemas.openxmlformats.org/presentationml/2006/main">
  <p:tag name="AS_UNIQUEID" val="384"/>
</p:tagLst>
</file>

<file path=ppt/tags/tag20.xml><?xml version="1.0" encoding="utf-8"?>
<p:tagLst xmlns:p="http://schemas.openxmlformats.org/presentationml/2006/main">
  <p:tag name="AS_UNIQUEID" val="396"/>
</p:tagLst>
</file>

<file path=ppt/tags/tag200.xml><?xml version="1.0" encoding="utf-8"?>
<p:tagLst xmlns:p="http://schemas.openxmlformats.org/presentationml/2006/main">
  <p:tag name="AS_UNIQUEID" val="252"/>
</p:tagLst>
</file>

<file path=ppt/tags/tag201.xml><?xml version="1.0" encoding="utf-8"?>
<p:tagLst xmlns:p="http://schemas.openxmlformats.org/presentationml/2006/main">
  <p:tag name="AS_UNIQUEID" val="533"/>
</p:tagLst>
</file>

<file path=ppt/tags/tag202.xml><?xml version="1.0" encoding="utf-8"?>
<p:tagLst xmlns:p="http://schemas.openxmlformats.org/presentationml/2006/main">
  <p:tag name="AS_UNIQUEID" val="534"/>
</p:tagLst>
</file>

<file path=ppt/tags/tag203.xml><?xml version="1.0" encoding="utf-8"?>
<p:tagLst xmlns:p="http://schemas.openxmlformats.org/presentationml/2006/main">
  <p:tag name="AS_UNIQUEID" val="215"/>
</p:tagLst>
</file>

<file path=ppt/tags/tag204.xml><?xml version="1.0" encoding="utf-8"?>
<p:tagLst xmlns:p="http://schemas.openxmlformats.org/presentationml/2006/main">
  <p:tag name="AS_UNIQUEID" val="216"/>
</p:tagLst>
</file>

<file path=ppt/tags/tag205.xml><?xml version="1.0" encoding="utf-8"?>
<p:tagLst xmlns:p="http://schemas.openxmlformats.org/presentationml/2006/main">
  <p:tag name="AS_UNIQUEID" val="217"/>
</p:tagLst>
</file>

<file path=ppt/tags/tag206.xml><?xml version="1.0" encoding="utf-8"?>
<p:tagLst xmlns:p="http://schemas.openxmlformats.org/presentationml/2006/main">
  <p:tag name="AS_UNIQUEID" val="535"/>
</p:tagLst>
</file>

<file path=ppt/tags/tag207.xml><?xml version="1.0" encoding="utf-8"?>
<p:tagLst xmlns:p="http://schemas.openxmlformats.org/presentationml/2006/main">
  <p:tag name="AS_UNIQUEID" val="253"/>
</p:tagLst>
</file>

<file path=ppt/tags/tag208.xml><?xml version="1.0" encoding="utf-8"?>
<p:tagLst xmlns:p="http://schemas.openxmlformats.org/presentationml/2006/main">
  <p:tag name="AS_UNIQUEID" val="254"/>
</p:tagLst>
</file>

<file path=ppt/tags/tag209.xml><?xml version="1.0" encoding="utf-8"?>
<p:tagLst xmlns:p="http://schemas.openxmlformats.org/presentationml/2006/main">
  <p:tag name="AS_UNIQUEID" val="255"/>
</p:tagLst>
</file>

<file path=ppt/tags/tag21.xml><?xml version="1.0" encoding="utf-8"?>
<p:tagLst xmlns:p="http://schemas.openxmlformats.org/presentationml/2006/main">
  <p:tag name="AS_UNIQUEID" val="397"/>
</p:tagLst>
</file>

<file path=ppt/tags/tag210.xml><?xml version="1.0" encoding="utf-8"?>
<p:tagLst xmlns:p="http://schemas.openxmlformats.org/presentationml/2006/main">
  <p:tag name="AS_UNIQUEID" val="536"/>
</p:tagLst>
</file>

<file path=ppt/tags/tag211.xml><?xml version="1.0" encoding="utf-8"?>
<p:tagLst xmlns:p="http://schemas.openxmlformats.org/presentationml/2006/main">
  <p:tag name="AS_UNIQUEID" val="537"/>
</p:tagLst>
</file>

<file path=ppt/tags/tag212.xml><?xml version="1.0" encoding="utf-8"?>
<p:tagLst xmlns:p="http://schemas.openxmlformats.org/presentationml/2006/main">
  <p:tag name="AS_UNIQUEID" val="218"/>
</p:tagLst>
</file>

<file path=ppt/tags/tag213.xml><?xml version="1.0" encoding="utf-8"?>
<p:tagLst xmlns:p="http://schemas.openxmlformats.org/presentationml/2006/main">
  <p:tag name="AS_UNIQUEID" val="219"/>
</p:tagLst>
</file>

<file path=ppt/tags/tag214.xml><?xml version="1.0" encoding="utf-8"?>
<p:tagLst xmlns:p="http://schemas.openxmlformats.org/presentationml/2006/main">
  <p:tag name="AS_UNIQUEID" val="538"/>
</p:tagLst>
</file>

<file path=ppt/tags/tag215.xml><?xml version="1.0" encoding="utf-8"?>
<p:tagLst xmlns:p="http://schemas.openxmlformats.org/presentationml/2006/main">
  <p:tag name="AS_UNIQUEID" val="539"/>
</p:tagLst>
</file>

<file path=ppt/tags/tag216.xml><?xml version="1.0" encoding="utf-8"?>
<p:tagLst xmlns:p="http://schemas.openxmlformats.org/presentationml/2006/main">
  <p:tag name="AS_UNIQUEID" val="220"/>
</p:tagLst>
</file>

<file path=ppt/tags/tag217.xml><?xml version="1.0" encoding="utf-8"?>
<p:tagLst xmlns:p="http://schemas.openxmlformats.org/presentationml/2006/main">
  <p:tag name="AS_UNIQUEID" val="221"/>
</p:tagLst>
</file>

<file path=ppt/tags/tag218.xml><?xml version="1.0" encoding="utf-8"?>
<p:tagLst xmlns:p="http://schemas.openxmlformats.org/presentationml/2006/main">
  <p:tag name="AS_UNIQUEID" val="222"/>
</p:tagLst>
</file>

<file path=ppt/tags/tag219.xml><?xml version="1.0" encoding="utf-8"?>
<p:tagLst xmlns:p="http://schemas.openxmlformats.org/presentationml/2006/main">
  <p:tag name="AS_UNIQUEID" val="260"/>
</p:tagLst>
</file>

<file path=ppt/tags/tag22.xml><?xml version="1.0" encoding="utf-8"?>
<p:tagLst xmlns:p="http://schemas.openxmlformats.org/presentationml/2006/main">
  <p:tag name="AS_UNIQUEID" val="398"/>
</p:tagLst>
</file>

<file path=ppt/tags/tag220.xml><?xml version="1.0" encoding="utf-8"?>
<p:tagLst xmlns:p="http://schemas.openxmlformats.org/presentationml/2006/main">
  <p:tag name="AS_UNIQUEID" val="540"/>
</p:tagLst>
</file>

<file path=ppt/tags/tag221.xml><?xml version="1.0" encoding="utf-8"?>
<p:tagLst xmlns:p="http://schemas.openxmlformats.org/presentationml/2006/main">
  <p:tag name="AS_UNIQUEID" val="541"/>
</p:tagLst>
</file>

<file path=ppt/tags/tag222.xml><?xml version="1.0" encoding="utf-8"?>
<p:tagLst xmlns:p="http://schemas.openxmlformats.org/presentationml/2006/main">
  <p:tag name="AS_UNIQUEID" val="542"/>
</p:tagLst>
</file>

<file path=ppt/tags/tag223.xml><?xml version="1.0" encoding="utf-8"?>
<p:tagLst xmlns:p="http://schemas.openxmlformats.org/presentationml/2006/main">
  <p:tag name="AS_UNIQUEID" val="543"/>
</p:tagLst>
</file>

<file path=ppt/tags/tag224.xml><?xml version="1.0" encoding="utf-8"?>
<p:tagLst xmlns:p="http://schemas.openxmlformats.org/presentationml/2006/main">
  <p:tag name="AS_UNIQUEID" val="544"/>
</p:tagLst>
</file>

<file path=ppt/tags/tag225.xml><?xml version="1.0" encoding="utf-8"?>
<p:tagLst xmlns:p="http://schemas.openxmlformats.org/presentationml/2006/main">
  <p:tag name="AS_UNIQUEID" val="545"/>
</p:tagLst>
</file>

<file path=ppt/tags/tag226.xml><?xml version="1.0" encoding="utf-8"?>
<p:tagLst xmlns:p="http://schemas.openxmlformats.org/presentationml/2006/main">
  <p:tag name="AS_UNIQUEID" val="546"/>
</p:tagLst>
</file>

<file path=ppt/tags/tag227.xml><?xml version="1.0" encoding="utf-8"?>
<p:tagLst xmlns:p="http://schemas.openxmlformats.org/presentationml/2006/main">
  <p:tag name="AS_UNIQUEID" val="547"/>
</p:tagLst>
</file>

<file path=ppt/tags/tag228.xml><?xml version="1.0" encoding="utf-8"?>
<p:tagLst xmlns:p="http://schemas.openxmlformats.org/presentationml/2006/main">
  <p:tag name="AS_UNIQUEID" val="548"/>
</p:tagLst>
</file>

<file path=ppt/tags/tag229.xml><?xml version="1.0" encoding="utf-8"?>
<p:tagLst xmlns:p="http://schemas.openxmlformats.org/presentationml/2006/main">
  <p:tag name="AS_UNIQUEID" val="549"/>
</p:tagLst>
</file>

<file path=ppt/tags/tag23.xml><?xml version="1.0" encoding="utf-8"?>
<p:tagLst xmlns:p="http://schemas.openxmlformats.org/presentationml/2006/main">
  <p:tag name="AS_UNIQUEID" val="399"/>
</p:tagLst>
</file>

<file path=ppt/tags/tag230.xml><?xml version="1.0" encoding="utf-8"?>
<p:tagLst xmlns:p="http://schemas.openxmlformats.org/presentationml/2006/main">
  <p:tag name="AS_UNIQUEID" val="550"/>
</p:tagLst>
</file>

<file path=ppt/tags/tag231.xml><?xml version="1.0" encoding="utf-8"?>
<p:tagLst xmlns:p="http://schemas.openxmlformats.org/presentationml/2006/main">
  <p:tag name="AS_UNIQUEID" val="551"/>
</p:tagLst>
</file>

<file path=ppt/tags/tag232.xml><?xml version="1.0" encoding="utf-8"?>
<p:tagLst xmlns:p="http://schemas.openxmlformats.org/presentationml/2006/main">
  <p:tag name="AS_OS" val="Unix 3.10 unknown"/>
  <p:tag name="AS_RELEASE_DATE" val="2020.11.30"/>
  <p:tag name="AS_TITLE" val="Aspose.Slides for Java"/>
  <p:tag name="AS_VERSION" val="20.11"/>
  <p:tag name="COMMONDATA" val="eyJoZGlkIjoiYmQ2MTljNGM5ODgxMTBjY2ZmMDNlZDc5ZGVlZTA2NjQifQ=="/>
  <p:tag name="ISPRING_PRESENTATION_TITLE" val="PowerPoint 演示文稿"/>
  <p:tag name="KSO_WPP_MARK_KEY" val="99562cae-6772-4661-bde9-720f629cdb59"/>
</p:tagLst>
</file>

<file path=ppt/tags/tag24.xml><?xml version="1.0" encoding="utf-8"?>
<p:tagLst xmlns:p="http://schemas.openxmlformats.org/presentationml/2006/main">
  <p:tag name="AS_UNIQUEID" val="400"/>
</p:tagLst>
</file>

<file path=ppt/tags/tag25.xml><?xml version="1.0" encoding="utf-8"?>
<p:tagLst xmlns:p="http://schemas.openxmlformats.org/presentationml/2006/main">
  <p:tag name="AS_UNIQUEID" val="401"/>
</p:tagLst>
</file>

<file path=ppt/tags/tag26.xml><?xml version="1.0" encoding="utf-8"?>
<p:tagLst xmlns:p="http://schemas.openxmlformats.org/presentationml/2006/main">
  <p:tag name="AS_UNIQUEID" val="402"/>
</p:tagLst>
</file>

<file path=ppt/tags/tag27.xml><?xml version="1.0" encoding="utf-8"?>
<p:tagLst xmlns:p="http://schemas.openxmlformats.org/presentationml/2006/main">
  <p:tag name="AS_UNIQUEID" val="403"/>
</p:tagLst>
</file>

<file path=ppt/tags/tag28.xml><?xml version="1.0" encoding="utf-8"?>
<p:tagLst xmlns:p="http://schemas.openxmlformats.org/presentationml/2006/main">
  <p:tag name="AS_UNIQUEID" val="404"/>
</p:tagLst>
</file>

<file path=ppt/tags/tag29.xml><?xml version="1.0" encoding="utf-8"?>
<p:tagLst xmlns:p="http://schemas.openxmlformats.org/presentationml/2006/main">
  <p:tag name="AS_UNIQUEID" val="405"/>
</p:tagLst>
</file>

<file path=ppt/tags/tag3.xml><?xml version="1.0" encoding="utf-8"?>
<p:tagLst xmlns:p="http://schemas.openxmlformats.org/presentationml/2006/main">
  <p:tag name="AS_UNIQUEID" val="385"/>
</p:tagLst>
</file>

<file path=ppt/tags/tag30.xml><?xml version="1.0" encoding="utf-8"?>
<p:tagLst xmlns:p="http://schemas.openxmlformats.org/presentationml/2006/main">
  <p:tag name="AS_UNIQUEID" val="406"/>
</p:tagLst>
</file>

<file path=ppt/tags/tag31.xml><?xml version="1.0" encoding="utf-8"?>
<p:tagLst xmlns:p="http://schemas.openxmlformats.org/presentationml/2006/main">
  <p:tag name="AS_UNIQUEID" val="407"/>
</p:tagLst>
</file>

<file path=ppt/tags/tag32.xml><?xml version="1.0" encoding="utf-8"?>
<p:tagLst xmlns:p="http://schemas.openxmlformats.org/presentationml/2006/main">
  <p:tag name="AS_UNIQUEID" val="408"/>
</p:tagLst>
</file>

<file path=ppt/tags/tag33.xml><?xml version="1.0" encoding="utf-8"?>
<p:tagLst xmlns:p="http://schemas.openxmlformats.org/presentationml/2006/main">
  <p:tag name="AS_UNIQUEID" val="409"/>
</p:tagLst>
</file>

<file path=ppt/tags/tag34.xml><?xml version="1.0" encoding="utf-8"?>
<p:tagLst xmlns:p="http://schemas.openxmlformats.org/presentationml/2006/main">
  <p:tag name="AS_UNIQUEID" val="410"/>
</p:tagLst>
</file>

<file path=ppt/tags/tag35.xml><?xml version="1.0" encoding="utf-8"?>
<p:tagLst xmlns:p="http://schemas.openxmlformats.org/presentationml/2006/main">
  <p:tag name="AS_UNIQUEID" val="411"/>
</p:tagLst>
</file>

<file path=ppt/tags/tag36.xml><?xml version="1.0" encoding="utf-8"?>
<p:tagLst xmlns:p="http://schemas.openxmlformats.org/presentationml/2006/main">
  <p:tag name="AS_UNIQUEID" val="412"/>
</p:tagLst>
</file>

<file path=ppt/tags/tag37.xml><?xml version="1.0" encoding="utf-8"?>
<p:tagLst xmlns:p="http://schemas.openxmlformats.org/presentationml/2006/main">
  <p:tag name="AS_UNIQUEID" val="413"/>
</p:tagLst>
</file>

<file path=ppt/tags/tag38.xml><?xml version="1.0" encoding="utf-8"?>
<p:tagLst xmlns:p="http://schemas.openxmlformats.org/presentationml/2006/main">
  <p:tag name="AS_UNIQUEID" val="414"/>
</p:tagLst>
</file>

<file path=ppt/tags/tag39.xml><?xml version="1.0" encoding="utf-8"?>
<p:tagLst xmlns:p="http://schemas.openxmlformats.org/presentationml/2006/main">
  <p:tag name="AS_UNIQUEID" val="415"/>
</p:tagLst>
</file>

<file path=ppt/tags/tag4.xml><?xml version="1.0" encoding="utf-8"?>
<p:tagLst xmlns:p="http://schemas.openxmlformats.org/presentationml/2006/main">
  <p:tag name="AS_UNIQUEID" val="386"/>
</p:tagLst>
</file>

<file path=ppt/tags/tag40.xml><?xml version="1.0" encoding="utf-8"?>
<p:tagLst xmlns:p="http://schemas.openxmlformats.org/presentationml/2006/main">
  <p:tag name="AS_UNIQUEID" val="416"/>
  <p:tag name="KSO_WM_UNIT_PLACING_PICTURE_USER_VIEWPORT" val="{&quot;height&quot;:10099,&quot;width&quot;:18449}"/>
</p:tagLst>
</file>

<file path=ppt/tags/tag41.xml><?xml version="1.0" encoding="utf-8"?>
<p:tagLst xmlns:p="http://schemas.openxmlformats.org/presentationml/2006/main">
  <p:tag name="AS_UNIQUEID" val="417"/>
</p:tagLst>
</file>

<file path=ppt/tags/tag42.xml><?xml version="1.0" encoding="utf-8"?>
<p:tagLst xmlns:p="http://schemas.openxmlformats.org/presentationml/2006/main">
  <p:tag name="AS_UNIQUEID" val="418"/>
</p:tagLst>
</file>

<file path=ppt/tags/tag43.xml><?xml version="1.0" encoding="utf-8"?>
<p:tagLst xmlns:p="http://schemas.openxmlformats.org/presentationml/2006/main">
  <p:tag name="AS_UNIQUEID" val="419"/>
</p:tagLst>
</file>

<file path=ppt/tags/tag44.xml><?xml version="1.0" encoding="utf-8"?>
<p:tagLst xmlns:p="http://schemas.openxmlformats.org/presentationml/2006/main">
  <p:tag name="AS_UNIQUEID" val="420"/>
</p:tagLst>
</file>

<file path=ppt/tags/tag45.xml><?xml version="1.0" encoding="utf-8"?>
<p:tagLst xmlns:p="http://schemas.openxmlformats.org/presentationml/2006/main">
  <p:tag name="AS_UNIQUEID" val="421"/>
</p:tagLst>
</file>

<file path=ppt/tags/tag46.xml><?xml version="1.0" encoding="utf-8"?>
<p:tagLst xmlns:p="http://schemas.openxmlformats.org/presentationml/2006/main">
  <p:tag name="AS_UNIQUEID" val="422"/>
</p:tagLst>
</file>

<file path=ppt/tags/tag47.xml><?xml version="1.0" encoding="utf-8"?>
<p:tagLst xmlns:p="http://schemas.openxmlformats.org/presentationml/2006/main">
  <p:tag name="AS_UNIQUEID" val="423"/>
</p:tagLst>
</file>

<file path=ppt/tags/tag48.xml><?xml version="1.0" encoding="utf-8"?>
<p:tagLst xmlns:p="http://schemas.openxmlformats.org/presentationml/2006/main">
  <p:tag name="AS_UNIQUEID" val="424"/>
</p:tagLst>
</file>

<file path=ppt/tags/tag49.xml><?xml version="1.0" encoding="utf-8"?>
<p:tagLst xmlns:p="http://schemas.openxmlformats.org/presentationml/2006/main">
  <p:tag name="AS_UNIQUEID" val="425"/>
  <p:tag name="KSO_WM_UNIT_PLACING_PICTURE_USER_VIEWPORT" val="{&quot;height&quot;:10099,&quot;width&quot;:18449}"/>
</p:tagLst>
</file>

<file path=ppt/tags/tag5.xml><?xml version="1.0" encoding="utf-8"?>
<p:tagLst xmlns:p="http://schemas.openxmlformats.org/presentationml/2006/main">
  <p:tag name="AS_UNIQUEID" val="387"/>
</p:tagLst>
</file>

<file path=ppt/tags/tag50.xml><?xml version="1.0" encoding="utf-8"?>
<p:tagLst xmlns:p="http://schemas.openxmlformats.org/presentationml/2006/main">
  <p:tag name="AS_UNIQUEID" val="426"/>
</p:tagLst>
</file>

<file path=ppt/tags/tag51.xml><?xml version="1.0" encoding="utf-8"?>
<p:tagLst xmlns:p="http://schemas.openxmlformats.org/presentationml/2006/main">
  <p:tag name="AS_UNIQUEID" val="427"/>
</p:tagLst>
</file>

<file path=ppt/tags/tag52.xml><?xml version="1.0" encoding="utf-8"?>
<p:tagLst xmlns:p="http://schemas.openxmlformats.org/presentationml/2006/main">
  <p:tag name="AS_UNIQUEID" val="428"/>
</p:tagLst>
</file>

<file path=ppt/tags/tag53.xml><?xml version="1.0" encoding="utf-8"?>
<p:tagLst xmlns:p="http://schemas.openxmlformats.org/presentationml/2006/main">
  <p:tag name="AS_UNIQUEID" val="429"/>
</p:tagLst>
</file>

<file path=ppt/tags/tag54.xml><?xml version="1.0" encoding="utf-8"?>
<p:tagLst xmlns:p="http://schemas.openxmlformats.org/presentationml/2006/main">
  <p:tag name="AS_UNIQUEID" val="430"/>
</p:tagLst>
</file>

<file path=ppt/tags/tag55.xml><?xml version="1.0" encoding="utf-8"?>
<p:tagLst xmlns:p="http://schemas.openxmlformats.org/presentationml/2006/main">
  <p:tag name="AS_UNIQUEID" val="431"/>
</p:tagLst>
</file>

<file path=ppt/tags/tag56.xml><?xml version="1.0" encoding="utf-8"?>
<p:tagLst xmlns:p="http://schemas.openxmlformats.org/presentationml/2006/main">
  <p:tag name="AS_UNIQUEID" val="432"/>
</p:tagLst>
</file>

<file path=ppt/tags/tag57.xml><?xml version="1.0" encoding="utf-8"?>
<p:tagLst xmlns:p="http://schemas.openxmlformats.org/presentationml/2006/main">
  <p:tag name="AS_UNIQUEID" val="433"/>
</p:tagLst>
</file>

<file path=ppt/tags/tag58.xml><?xml version="1.0" encoding="utf-8"?>
<p:tagLst xmlns:p="http://schemas.openxmlformats.org/presentationml/2006/main">
  <p:tag name="AS_UNIQUEID" val="434"/>
</p:tagLst>
</file>

<file path=ppt/tags/tag59.xml><?xml version="1.0" encoding="utf-8"?>
<p:tagLst xmlns:p="http://schemas.openxmlformats.org/presentationml/2006/main">
  <p:tag name="AS_UNIQUEID" val="435"/>
</p:tagLst>
</file>

<file path=ppt/tags/tag6.xml><?xml version="1.0" encoding="utf-8"?>
<p:tagLst xmlns:p="http://schemas.openxmlformats.org/presentationml/2006/main">
  <p:tag name="AS_UNIQUEID" val="388"/>
</p:tagLst>
</file>

<file path=ppt/tags/tag60.xml><?xml version="1.0" encoding="utf-8"?>
<p:tagLst xmlns:p="http://schemas.openxmlformats.org/presentationml/2006/main">
  <p:tag name="AS_UNIQUEID" val="436"/>
</p:tagLst>
</file>

<file path=ppt/tags/tag61.xml><?xml version="1.0" encoding="utf-8"?>
<p:tagLst xmlns:p="http://schemas.openxmlformats.org/presentationml/2006/main">
  <p:tag name="AS_UNIQUEID" val="437"/>
</p:tagLst>
</file>

<file path=ppt/tags/tag62.xml><?xml version="1.0" encoding="utf-8"?>
<p:tagLst xmlns:p="http://schemas.openxmlformats.org/presentationml/2006/main">
  <p:tag name="AS_UNIQUEID" val="438"/>
</p:tagLst>
</file>

<file path=ppt/tags/tag63.xml><?xml version="1.0" encoding="utf-8"?>
<p:tagLst xmlns:p="http://schemas.openxmlformats.org/presentationml/2006/main">
  <p:tag name="AS_UNIQUEID" val="439"/>
</p:tagLst>
</file>

<file path=ppt/tags/tag64.xml><?xml version="1.0" encoding="utf-8"?>
<p:tagLst xmlns:p="http://schemas.openxmlformats.org/presentationml/2006/main">
  <p:tag name="AS_UNIQUEID" val="440"/>
</p:tagLst>
</file>

<file path=ppt/tags/tag65.xml><?xml version="1.0" encoding="utf-8"?>
<p:tagLst xmlns:p="http://schemas.openxmlformats.org/presentationml/2006/main">
  <p:tag name="AS_UNIQUEID" val="441"/>
</p:tagLst>
</file>

<file path=ppt/tags/tag66.xml><?xml version="1.0" encoding="utf-8"?>
<p:tagLst xmlns:p="http://schemas.openxmlformats.org/presentationml/2006/main">
  <p:tag name="AS_UNIQUEID" val="442"/>
</p:tagLst>
</file>

<file path=ppt/tags/tag67.xml><?xml version="1.0" encoding="utf-8"?>
<p:tagLst xmlns:p="http://schemas.openxmlformats.org/presentationml/2006/main">
  <p:tag name="AS_UNIQUEID" val="443"/>
</p:tagLst>
</file>

<file path=ppt/tags/tag68.xml><?xml version="1.0" encoding="utf-8"?>
<p:tagLst xmlns:p="http://schemas.openxmlformats.org/presentationml/2006/main">
  <p:tag name="AS_UNIQUEID" val="444"/>
</p:tagLst>
</file>

<file path=ppt/tags/tag69.xml><?xml version="1.0" encoding="utf-8"?>
<p:tagLst xmlns:p="http://schemas.openxmlformats.org/presentationml/2006/main">
  <p:tag name="AS_UNIQUEID" val="445"/>
</p:tagLst>
</file>

<file path=ppt/tags/tag7.xml><?xml version="1.0" encoding="utf-8"?>
<p:tagLst xmlns:p="http://schemas.openxmlformats.org/presentationml/2006/main">
  <p:tag name="AS_UNIQUEID" val="389"/>
</p:tagLst>
</file>

<file path=ppt/tags/tag70.xml><?xml version="1.0" encoding="utf-8"?>
<p:tagLst xmlns:p="http://schemas.openxmlformats.org/presentationml/2006/main">
  <p:tag name="AS_UNIQUEID" val="446"/>
</p:tagLst>
</file>

<file path=ppt/tags/tag71.xml><?xml version="1.0" encoding="utf-8"?>
<p:tagLst xmlns:p="http://schemas.openxmlformats.org/presentationml/2006/main">
  <p:tag name="AS_UNIQUEID" val="447"/>
</p:tagLst>
</file>

<file path=ppt/tags/tag72.xml><?xml version="1.0" encoding="utf-8"?>
<p:tagLst xmlns:p="http://schemas.openxmlformats.org/presentationml/2006/main">
  <p:tag name="AS_UNIQUEID" val="448"/>
</p:tagLst>
</file>

<file path=ppt/tags/tag73.xml><?xml version="1.0" encoding="utf-8"?>
<p:tagLst xmlns:p="http://schemas.openxmlformats.org/presentationml/2006/main">
  <p:tag name="AS_UNIQUEID" val="449"/>
</p:tagLst>
</file>

<file path=ppt/tags/tag74.xml><?xml version="1.0" encoding="utf-8"?>
<p:tagLst xmlns:p="http://schemas.openxmlformats.org/presentationml/2006/main">
  <p:tag name="AS_UNIQUEID" val="450"/>
</p:tagLst>
</file>

<file path=ppt/tags/tag75.xml><?xml version="1.0" encoding="utf-8"?>
<p:tagLst xmlns:p="http://schemas.openxmlformats.org/presentationml/2006/main">
  <p:tag name="AS_UNIQUEID" val="451"/>
</p:tagLst>
</file>

<file path=ppt/tags/tag76.xml><?xml version="1.0" encoding="utf-8"?>
<p:tagLst xmlns:p="http://schemas.openxmlformats.org/presentationml/2006/main">
  <p:tag name="AS_UNIQUEID" val="452"/>
</p:tagLst>
</file>

<file path=ppt/tags/tag77.xml><?xml version="1.0" encoding="utf-8"?>
<p:tagLst xmlns:p="http://schemas.openxmlformats.org/presentationml/2006/main">
  <p:tag name="AS_UNIQUEID" val="453"/>
</p:tagLst>
</file>

<file path=ppt/tags/tag78.xml><?xml version="1.0" encoding="utf-8"?>
<p:tagLst xmlns:p="http://schemas.openxmlformats.org/presentationml/2006/main">
  <p:tag name="AS_UNIQUEID" val="454"/>
</p:tagLst>
</file>

<file path=ppt/tags/tag79.xml><?xml version="1.0" encoding="utf-8"?>
<p:tagLst xmlns:p="http://schemas.openxmlformats.org/presentationml/2006/main">
  <p:tag name="AS_UNIQUEID" val="455"/>
</p:tagLst>
</file>

<file path=ppt/tags/tag8.xml><?xml version="1.0" encoding="utf-8"?>
<p:tagLst xmlns:p="http://schemas.openxmlformats.org/presentationml/2006/main">
  <p:tag name="AS_UNIQUEID" val="390"/>
</p:tagLst>
</file>

<file path=ppt/tags/tag80.xml><?xml version="1.0" encoding="utf-8"?>
<p:tagLst xmlns:p="http://schemas.openxmlformats.org/presentationml/2006/main">
  <p:tag name="AS_UNIQUEID" val="456"/>
</p:tagLst>
</file>

<file path=ppt/tags/tag81.xml><?xml version="1.0" encoding="utf-8"?>
<p:tagLst xmlns:p="http://schemas.openxmlformats.org/presentationml/2006/main">
  <p:tag name="AS_UNIQUEID" val="457"/>
</p:tagLst>
</file>

<file path=ppt/tags/tag82.xml><?xml version="1.0" encoding="utf-8"?>
<p:tagLst xmlns:p="http://schemas.openxmlformats.org/presentationml/2006/main">
  <p:tag name="AS_UNIQUEID" val="458"/>
</p:tagLst>
</file>

<file path=ppt/tags/tag83.xml><?xml version="1.0" encoding="utf-8"?>
<p:tagLst xmlns:p="http://schemas.openxmlformats.org/presentationml/2006/main">
  <p:tag name="AS_UNIQUEID" val="459"/>
</p:tagLst>
</file>

<file path=ppt/tags/tag84.xml><?xml version="1.0" encoding="utf-8"?>
<p:tagLst xmlns:p="http://schemas.openxmlformats.org/presentationml/2006/main">
  <p:tag name="AS_UNIQUEID" val="460"/>
</p:tagLst>
</file>

<file path=ppt/tags/tag85.xml><?xml version="1.0" encoding="utf-8"?>
<p:tagLst xmlns:p="http://schemas.openxmlformats.org/presentationml/2006/main">
  <p:tag name="AS_UNIQUEID" val="461"/>
</p:tagLst>
</file>

<file path=ppt/tags/tag86.xml><?xml version="1.0" encoding="utf-8"?>
<p:tagLst xmlns:p="http://schemas.openxmlformats.org/presentationml/2006/main">
  <p:tag name="AS_UNIQUEID" val="462"/>
</p:tagLst>
</file>

<file path=ppt/tags/tag87.xml><?xml version="1.0" encoding="utf-8"?>
<p:tagLst xmlns:p="http://schemas.openxmlformats.org/presentationml/2006/main">
  <p:tag name="AS_UNIQUEID" val="463"/>
</p:tagLst>
</file>

<file path=ppt/tags/tag88.xml><?xml version="1.0" encoding="utf-8"?>
<p:tagLst xmlns:p="http://schemas.openxmlformats.org/presentationml/2006/main">
  <p:tag name="AS_UNIQUEID" val="464"/>
</p:tagLst>
</file>

<file path=ppt/tags/tag89.xml><?xml version="1.0" encoding="utf-8"?>
<p:tagLst xmlns:p="http://schemas.openxmlformats.org/presentationml/2006/main">
  <p:tag name="AS_UNIQUEID" val="465"/>
</p:tagLst>
</file>

<file path=ppt/tags/tag9.xml><?xml version="1.0" encoding="utf-8"?>
<p:tagLst xmlns:p="http://schemas.openxmlformats.org/presentationml/2006/main">
  <p:tag name="AS_UNIQUEID" val="391"/>
</p:tagLst>
</file>

<file path=ppt/tags/tag90.xml><?xml version="1.0" encoding="utf-8"?>
<p:tagLst xmlns:p="http://schemas.openxmlformats.org/presentationml/2006/main">
  <p:tag name="AS_UNIQUEID" val="466"/>
</p:tagLst>
</file>

<file path=ppt/tags/tag91.xml><?xml version="1.0" encoding="utf-8"?>
<p:tagLst xmlns:p="http://schemas.openxmlformats.org/presentationml/2006/main">
  <p:tag name="AS_UNIQUEID" val="467"/>
</p:tagLst>
</file>

<file path=ppt/tags/tag92.xml><?xml version="1.0" encoding="utf-8"?>
<p:tagLst xmlns:p="http://schemas.openxmlformats.org/presentationml/2006/main">
  <p:tag name="AS_UNIQUEID" val="468"/>
</p:tagLst>
</file>

<file path=ppt/tags/tag93.xml><?xml version="1.0" encoding="utf-8"?>
<p:tagLst xmlns:p="http://schemas.openxmlformats.org/presentationml/2006/main">
  <p:tag name="AS_UNIQUEID" val="469"/>
</p:tagLst>
</file>

<file path=ppt/tags/tag94.xml><?xml version="1.0" encoding="utf-8"?>
<p:tagLst xmlns:p="http://schemas.openxmlformats.org/presentationml/2006/main">
  <p:tag name="AS_UNIQUEID" val="470"/>
</p:tagLst>
</file>

<file path=ppt/tags/tag95.xml><?xml version="1.0" encoding="utf-8"?>
<p:tagLst xmlns:p="http://schemas.openxmlformats.org/presentationml/2006/main">
  <p:tag name="AS_UNIQUEID" val="471"/>
</p:tagLst>
</file>

<file path=ppt/tags/tag96.xml><?xml version="1.0" encoding="utf-8"?>
<p:tagLst xmlns:p="http://schemas.openxmlformats.org/presentationml/2006/main">
  <p:tag name="AS_UNIQUEID" val="472"/>
</p:tagLst>
</file>

<file path=ppt/tags/tag97.xml><?xml version="1.0" encoding="utf-8"?>
<p:tagLst xmlns:p="http://schemas.openxmlformats.org/presentationml/2006/main">
  <p:tag name="AS_UNIQUEID" val="473"/>
</p:tagLst>
</file>

<file path=ppt/tags/tag98.xml><?xml version="1.0" encoding="utf-8"?>
<p:tagLst xmlns:p="http://schemas.openxmlformats.org/presentationml/2006/main">
  <p:tag name="AS_UNIQUEID" val="474"/>
</p:tagLst>
</file>

<file path=ppt/tags/tag99.xml><?xml version="1.0" encoding="utf-8"?>
<p:tagLst xmlns:p="http://schemas.openxmlformats.org/presentationml/2006/main">
  <p:tag name="AS_UNIQUEID" val="47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84</Paragraphs>
  <Slides>23</Slides>
  <Notes>19</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23</vt:i4>
      </vt:variant>
    </vt:vector>
  </HeadingPairs>
  <TitlesOfParts>
    <vt:vector baseType="lpstr" size="37">
      <vt:lpstr>Arial</vt:lpstr>
      <vt:lpstr>Calibri Light</vt:lpstr>
      <vt:lpstr>Calibri</vt:lpstr>
      <vt:lpstr>宋体</vt:lpstr>
      <vt:lpstr>等线 Light</vt:lpstr>
      <vt:lpstr>等线</vt:lpstr>
      <vt:lpstr>微软雅黑</vt:lpstr>
      <vt:lpstr>楷体</vt:lpstr>
      <vt:lpstr>新宋体</vt:lpstr>
      <vt:lpstr>华文行楷</vt:lpstr>
      <vt:lpstr>Wingdings</vt:lpstr>
      <vt:lpstr>黑体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2022-08-17T13:48:05.033</cp:lastPrinted>
  <dcterms:created xsi:type="dcterms:W3CDTF">2022-08-17T13:48:05Z</dcterms:created>
  <dcterms:modified xsi:type="dcterms:W3CDTF">2022-08-17T05:48:13Z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