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24" r:id="rId4"/>
    <p:sldId id="426" r:id="rId5"/>
    <p:sldId id="427" r:id="rId6"/>
    <p:sldId id="428" r:id="rId7"/>
    <p:sldId id="429" r:id="rId8"/>
    <p:sldId id="430" r:id="rId9"/>
    <p:sldId id="431" r:id="rId10"/>
    <p:sldId id="326" r:id="rId11"/>
    <p:sldId id="290" r:id="rId12"/>
    <p:sldId id="432" r:id="rId13"/>
    <p:sldId id="433" r:id="rId14"/>
    <p:sldId id="325" r:id="rId15"/>
    <p:sldId id="434" r:id="rId16"/>
    <p:sldId id="328" r:id="rId17"/>
    <p:sldId id="329" r:id="rId18"/>
    <p:sldId id="330" r:id="rId19"/>
    <p:sldId id="331" r:id="rId20"/>
    <p:sldId id="332" r:id="rId21"/>
    <p:sldId id="333" r:id="rId22"/>
    <p:sldId id="435" r:id="rId23"/>
    <p:sldId id="436" r:id="rId24"/>
    <p:sldId id="437" r:id="rId25"/>
    <p:sldId id="438" r:id="rId26"/>
    <p:sldId id="439" r:id="rId27"/>
    <p:sldId id="440" r:id="rId28"/>
    <p:sldId id="441" r:id="rId29"/>
    <p:sldId id="442" r:id="rId30"/>
    <p:sldId id="443" r:id="rId31"/>
    <p:sldId id="444" r:id="rId32"/>
    <p:sldId id="445" r:id="rId33"/>
    <p:sldId id="446" r:id="rId34"/>
    <p:sldId id="447" r:id="rId35"/>
    <p:sldId id="448" r:id="rId36"/>
    <p:sldId id="449" r:id="rId37"/>
    <p:sldId id="450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64135" autoAdjust="0"/>
  </p:normalViewPr>
  <p:slideViewPr>
    <p:cSldViewPr snapToGrid="0">
      <p:cViewPr varScale="1">
        <p:scale>
          <a:sx n="50" d="100"/>
          <a:sy n="50" d="100"/>
        </p:scale>
        <p:origin x="792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tags" Target="tags/tag1.xml" /><Relationship Id="rId4" Type="http://schemas.openxmlformats.org/officeDocument/2006/relationships/slide" Target="slides/slide1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/>
              <a:t>请注意：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/>
              <a:t>1. </a:t>
            </a:r>
            <a:r>
              <a:rPr lang="zh-CN" altLang="en-US"/>
              <a:t>课名：微软雅黑</a:t>
            </a:r>
            <a:r>
              <a:rPr lang="en-US" altLang="zh-CN"/>
              <a:t>44</a:t>
            </a:r>
            <a:r>
              <a:rPr lang="zh-CN" altLang="en-US"/>
              <a:t>号字；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 sz="1200" b="0"/>
              <a:t>（第一课时）</a:t>
            </a:r>
            <a:r>
              <a:rPr lang="zh-CN" altLang="en-US"/>
              <a:t>：微软雅黑</a:t>
            </a:r>
            <a:r>
              <a:rPr lang="en-US" altLang="zh-CN"/>
              <a:t>28</a:t>
            </a:r>
            <a:r>
              <a:rPr lang="zh-CN" altLang="en-US"/>
              <a:t>号字；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3.</a:t>
            </a:r>
            <a:r>
              <a:rPr lang="zh-CN" altLang="en-US"/>
              <a:t>学校名称：请填写全称；</a:t>
            </a:r>
            <a:endParaRPr lang="en-US" altLang="zh-CN" b="1"/>
          </a:p>
          <a:p>
            <a:r>
              <a:rPr lang="en-US" altLang="zh-CN"/>
              <a:t>4.</a:t>
            </a:r>
            <a:r>
              <a:rPr lang="zh-CN" altLang="en-US"/>
              <a:t>学科、年级、主讲人、学校：华文楷体</a:t>
            </a:r>
            <a:r>
              <a:rPr lang="en-US" altLang="zh-CN"/>
              <a:t>24</a:t>
            </a:r>
            <a:r>
              <a:rPr lang="zh-CN" altLang="en-US"/>
              <a:t>号字（具体根据文字量可适当调整）。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英文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课名：字体以</a:t>
            </a:r>
            <a:r>
              <a:rPr lang="en-US" altLang="zh-CN"/>
              <a:t>Times New Roman</a:t>
            </a:r>
            <a:r>
              <a:rPr lang="zh-CN" altLang="en-US"/>
              <a:t>为主，字号一般使用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（</a:t>
            </a:r>
            <a:r>
              <a:rPr lang="en-US" altLang="zh-CN"/>
              <a:t>Period</a:t>
            </a:r>
            <a:r>
              <a:rPr lang="en-US" altLang="zh-CN" baseline="0"/>
              <a:t> 1</a:t>
            </a:r>
            <a:r>
              <a:rPr lang="zh-CN" altLang="en-US"/>
              <a:t>）：字体使用</a:t>
            </a:r>
            <a:r>
              <a:rPr lang="en-US" altLang="zh-CN"/>
              <a:t>Arial</a:t>
            </a:r>
            <a:r>
              <a:rPr lang="zh-CN" altLang="en-US"/>
              <a:t>，字号为</a:t>
            </a:r>
            <a:r>
              <a:rPr lang="en-US" altLang="zh-CN"/>
              <a:t>28</a:t>
            </a:r>
            <a:r>
              <a:rPr lang="zh-CN" altLang="en-US"/>
              <a:t>；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正文一般用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endParaRPr lang="en-US" altLang="zh-CN"/>
          </a:p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68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51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074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学生回答的音频</a:t>
            </a:r>
          </a:p>
        </p:txBody>
      </p:sp>
    </p:spTree>
    <p:extLst>
      <p:ext uri="{BB962C8B-B14F-4D97-AF65-F5344CB8AC3E}">
        <p14:creationId xmlns:p14="http://schemas.microsoft.com/office/powerpoint/2010/main" val="4268669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学生回答的音频</a:t>
            </a:r>
          </a:p>
        </p:txBody>
      </p:sp>
    </p:spTree>
    <p:extLst>
      <p:ext uri="{BB962C8B-B14F-4D97-AF65-F5344CB8AC3E}">
        <p14:creationId xmlns:p14="http://schemas.microsoft.com/office/powerpoint/2010/main" val="550666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学生回答的音频</a:t>
            </a:r>
          </a:p>
        </p:txBody>
      </p:sp>
    </p:spTree>
    <p:extLst>
      <p:ext uri="{BB962C8B-B14F-4D97-AF65-F5344CB8AC3E}">
        <p14:creationId xmlns:p14="http://schemas.microsoft.com/office/powerpoint/2010/main" val="20473183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学生回答的音频</a:t>
            </a:r>
          </a:p>
        </p:txBody>
      </p:sp>
    </p:spTree>
    <p:extLst>
      <p:ext uri="{BB962C8B-B14F-4D97-AF65-F5344CB8AC3E}">
        <p14:creationId xmlns:p14="http://schemas.microsoft.com/office/powerpoint/2010/main" val="2340272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学生回答的音频</a:t>
            </a:r>
          </a:p>
        </p:txBody>
      </p:sp>
    </p:spTree>
    <p:extLst>
      <p:ext uri="{BB962C8B-B14F-4D97-AF65-F5344CB8AC3E}">
        <p14:creationId xmlns:p14="http://schemas.microsoft.com/office/powerpoint/2010/main" val="220884799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7757" y="2122805"/>
            <a:ext cx="8765540" cy="1505585"/>
          </a:xfrm>
        </p:spPr>
        <p:txBody>
          <a:bodyPr>
            <a:normAutofit/>
          </a:bodyPr>
          <a:lstStyle/>
          <a:p>
            <a:r>
              <a:rPr lang="zh-CN" altLang="en-US" sz="4890" b="1">
                <a:solidFill>
                  <a:srgbClr val="FF0000"/>
                </a:solidFill>
              </a:rPr>
              <a:t>如何突出中心</a:t>
            </a:r>
            <a:r>
              <a:rPr lang="zh-CN" altLang="en-US" sz="3555" b="1">
                <a:solidFill>
                  <a:srgbClr val="FF0000"/>
                </a:solidFill>
              </a:rPr>
              <a:t>（第二课时）</a:t>
            </a:r>
          </a:p>
        </p:txBody>
      </p:sp>
    </p:spTree>
    <p:extLst>
      <p:ext uri="{BB962C8B-B14F-4D97-AF65-F5344CB8AC3E}">
        <p14:creationId xmlns:p14="http://schemas.microsoft.com/office/powerpoint/2010/main" val="186356669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xmlns="" id="{AD2DA51A-03D1-7747-9785-03F46309C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0881" y="1317999"/>
            <a:ext cx="7864438" cy="40428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双腿瘫痪后，我的脾气变得暴怒无常。</a:t>
            </a:r>
            <a:r>
              <a:rPr lang="zh-CN" altLang="zh-CN">
                <a:solidFill>
                  <a:srgbClr val="0070C0"/>
                </a:solidFill>
              </a:rPr>
              <a:t>望着望着天上北归的雁阵，我会突然把面前的玻璃砸碎；听着听着李谷一甜美的歌声，我会猛地把手边的东西摔向四周的墙壁。</a:t>
            </a:r>
            <a:r>
              <a:rPr lang="zh-CN" altLang="zh-CN">
                <a:solidFill>
                  <a:srgbClr val="FF0000"/>
                </a:solidFill>
              </a:rPr>
              <a:t>母亲就悄悄地躲出去，在我看不见的地方偷偷地听着我的动静。当一切恢复沉寂，她又悄悄地进来，眼边红红的，看着我。“听说北海的花儿都开了，我推着你去走走。”她总是这么说。母亲喜欢花，可自从我的腿瘫痪后，她侍弄的那些花都死了。</a:t>
            </a:r>
            <a:r>
              <a:rPr lang="zh-CN" altLang="zh-CN">
                <a:solidFill>
                  <a:srgbClr val="0070C0"/>
                </a:solidFill>
              </a:rPr>
              <a:t>“不，我不去！”我狠命地捶打这两条可恨的腿，喊着，“我可活什么劲儿！”</a:t>
            </a:r>
            <a:r>
              <a:rPr lang="zh-CN" altLang="zh-CN">
                <a:solidFill>
                  <a:srgbClr val="FF0000"/>
                </a:solidFill>
              </a:rPr>
              <a:t>母亲扑过来抓住我的手，忍住哭声说：“咱娘儿俩在一块儿，好好儿活，好好儿活……”</a:t>
            </a:r>
          </a:p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83299152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9643" y="1763713"/>
            <a:ext cx="7892713" cy="31311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事件一，写了我双腿瘫痪后脾气暴怒无常，母亲关心我，想带我去北海看花，让我好好活，我拒绝了。标红色的是对主要人物母亲的描写，标蓝色的是对我的描写。</a:t>
            </a: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CF2E8F5A-8026-5748-96FB-723A1ECFE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212313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56331" y="2038444"/>
            <a:ext cx="8104094" cy="32636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简要叙事：母亲躲出去听我的动静。当一切恢复沉寂，她又进来看着我。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加入描写：母亲</a:t>
            </a:r>
            <a:r>
              <a:rPr lang="zh-CN" altLang="zh-CN">
                <a:solidFill>
                  <a:srgbClr val="FF0000"/>
                </a:solidFill>
              </a:rPr>
              <a:t>就悄悄地</a:t>
            </a:r>
            <a:r>
              <a:rPr lang="zh-CN" altLang="zh-CN"/>
              <a:t>躲出去，</a:t>
            </a:r>
            <a:r>
              <a:rPr lang="zh-CN" altLang="zh-CN">
                <a:solidFill>
                  <a:srgbClr val="FF0000"/>
                </a:solidFill>
              </a:rPr>
              <a:t>在我看不见的地方偷偷地</a:t>
            </a:r>
            <a:r>
              <a:rPr lang="zh-CN" altLang="zh-CN"/>
              <a:t>听着我的动静。当一切恢复沉寂，她</a:t>
            </a:r>
            <a:r>
              <a:rPr lang="zh-CN" altLang="zh-CN">
                <a:solidFill>
                  <a:srgbClr val="FF0000"/>
                </a:solidFill>
              </a:rPr>
              <a:t>又悄悄地</a:t>
            </a:r>
            <a:r>
              <a:rPr lang="zh-CN" altLang="zh-CN"/>
              <a:t>进来，</a:t>
            </a:r>
            <a:r>
              <a:rPr lang="zh-CN" altLang="zh-CN">
                <a:solidFill>
                  <a:srgbClr val="FF0000"/>
                </a:solidFill>
              </a:rPr>
              <a:t>眼边红红的，</a:t>
            </a:r>
            <a:r>
              <a:rPr lang="zh-CN" altLang="zh-CN"/>
              <a:t>看着我。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="" id="{E685E092-E1D4-EA41-8FD1-C9C291C46555}"/>
              </a:ext>
            </a:extLst>
          </p:cNvPr>
          <p:cNvSpPr txBox="1"/>
          <p:nvPr/>
        </p:nvSpPr>
        <p:spPr>
          <a:xfrm>
            <a:off x="1789169" y="1423054"/>
            <a:ext cx="6317615" cy="758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zh-CN" sz="2800"/>
              <a:t>比较一下：</a:t>
            </a:r>
          </a:p>
        </p:txBody>
      </p:sp>
    </p:spTree>
    <p:extLst>
      <p:ext uri="{BB962C8B-B14F-4D97-AF65-F5344CB8AC3E}">
        <p14:creationId xmlns:p14="http://schemas.microsoft.com/office/powerpoint/2010/main" val="3786622360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8094" y="1763713"/>
            <a:ext cx="7745506" cy="33870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        明确：</a:t>
            </a:r>
            <a:r>
              <a:rPr lang="zh-CN" altLang="zh-CN"/>
              <a:t>可以看出，面对我的暴怒无常，这一段对母亲展开了非常详细的描写，有神态描写、动作描写、外貌描写、语言描写等</a:t>
            </a:r>
            <a:r>
              <a:rPr lang="zh-CN" altLang="en-US"/>
              <a:t>。</a:t>
            </a:r>
            <a:endParaRPr lang="en-US" altLang="zh-CN"/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        ——</a:t>
            </a:r>
            <a:r>
              <a:rPr lang="zh-CN" altLang="zh-CN">
                <a:solidFill>
                  <a:srgbClr val="FF0000"/>
                </a:solidFill>
              </a:rPr>
              <a:t>加入这些描写，更能表现母亲无时无刻不在陪伴我、关注我、照顾我，突出了母爱的细</a:t>
            </a:r>
            <a:r>
              <a:rPr lang="zh-CN" altLang="en-US">
                <a:solidFill>
                  <a:srgbClr val="FF0000"/>
                </a:solidFill>
              </a:rPr>
              <a:t>心</a:t>
            </a:r>
            <a:r>
              <a:rPr lang="zh-CN" altLang="zh-CN">
                <a:solidFill>
                  <a:srgbClr val="FF0000"/>
                </a:solidFill>
              </a:rPr>
              <a:t>与艰难。</a:t>
            </a: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090093F2-6FFD-C646-8D7E-47AA0A9FA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494614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89087" y="1308846"/>
            <a:ext cx="8007949" cy="41596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那天我</a:t>
            </a:r>
            <a:r>
              <a:rPr lang="zh-CN" altLang="zh-CN">
                <a:solidFill>
                  <a:srgbClr val="0070C0"/>
                </a:solidFill>
              </a:rPr>
              <a:t>又独自坐在屋里，看着窗外的树叶“唰唰啦啦”地飘落。</a:t>
            </a:r>
            <a:r>
              <a:rPr lang="zh-CN" altLang="zh-CN">
                <a:solidFill>
                  <a:srgbClr val="FF0000"/>
                </a:solidFill>
              </a:rPr>
              <a:t>母亲进来了，挡在窗前：“北海的菊花开了，我推着你去看看吧。”她憔悴的脸上现出央求般的神色。</a:t>
            </a:r>
            <a:r>
              <a:rPr lang="zh-CN" altLang="zh-CN">
                <a:solidFill>
                  <a:srgbClr val="0070C0"/>
                </a:solidFill>
              </a:rPr>
              <a:t>“什么时候？</a:t>
            </a:r>
            <a:r>
              <a:rPr lang="zh-CN" altLang="zh-CN"/>
              <a:t>”</a:t>
            </a:r>
            <a:r>
              <a:rPr lang="zh-CN" altLang="zh-CN">
                <a:solidFill>
                  <a:srgbClr val="FF0000"/>
                </a:solidFill>
              </a:rPr>
              <a:t>“你要是愿意，就明天</a:t>
            </a:r>
            <a:r>
              <a:rPr lang="en-US" altLang="zh-CN">
                <a:solidFill>
                  <a:srgbClr val="FF0000"/>
                </a:solidFill>
              </a:rPr>
              <a:t>?</a:t>
            </a:r>
            <a:r>
              <a:rPr lang="zh-CN" altLang="zh-CN">
                <a:solidFill>
                  <a:srgbClr val="FF0000"/>
                </a:solidFill>
              </a:rPr>
              <a:t>”她说。我的回答已经让她喜出望外了。</a:t>
            </a:r>
            <a:r>
              <a:rPr lang="zh-CN" altLang="zh-CN">
                <a:solidFill>
                  <a:srgbClr val="0070C0"/>
                </a:solidFill>
              </a:rPr>
              <a:t>“好吧，就明天。”</a:t>
            </a:r>
            <a:r>
              <a:rPr lang="zh-CN" altLang="zh-CN"/>
              <a:t>我说。</a:t>
            </a:r>
            <a:r>
              <a:rPr lang="zh-CN" altLang="zh-CN">
                <a:solidFill>
                  <a:srgbClr val="FF0000"/>
                </a:solidFill>
              </a:rPr>
              <a:t>她高兴得一会坐下，一会站起：“那就赶紧准备准备。”</a:t>
            </a:r>
            <a:r>
              <a:rPr lang="zh-CN" altLang="zh-CN">
                <a:solidFill>
                  <a:srgbClr val="0070C0"/>
                </a:solidFill>
              </a:rPr>
              <a:t>“哎呀，烦不烦？几步路，有什么好准备的！”</a:t>
            </a:r>
            <a:r>
              <a:rPr lang="zh-CN" altLang="zh-CN">
                <a:solidFill>
                  <a:srgbClr val="FF0000"/>
                </a:solidFill>
              </a:rPr>
              <a:t>她也笑了，坐在我身边，絮絮叨叨地说着：“看完菊花，咱们就去‘仿膳’，你小时候最爱吃那儿的豌豆黄儿。还记得那回我带你去北海吗？你偏说那杨树花是毛毛虫，跑</a:t>
            </a:r>
          </a:p>
        </p:txBody>
      </p:sp>
    </p:spTree>
    <p:extLst>
      <p:ext uri="{BB962C8B-B14F-4D97-AF65-F5344CB8AC3E}">
        <p14:creationId xmlns:p14="http://schemas.microsoft.com/office/powerpoint/2010/main" val="72708913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15670" y="1416422"/>
            <a:ext cx="7602071" cy="38010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>
                <a:solidFill>
                  <a:srgbClr val="FF0000"/>
                </a:solidFill>
              </a:rPr>
              <a:t>着，一脚踩扁一个……”她忽然不说了。对于“跑”和“踩”一类的字眼</a:t>
            </a:r>
            <a:r>
              <a:rPr lang="zh-CN" altLang="en-US">
                <a:solidFill>
                  <a:srgbClr val="FF0000"/>
                </a:solidFill>
              </a:rPr>
              <a:t>儿</a:t>
            </a:r>
            <a:r>
              <a:rPr lang="zh-CN" altLang="zh-CN">
                <a:solidFill>
                  <a:srgbClr val="FF0000"/>
                </a:solidFill>
              </a:rPr>
              <a:t>，她比我还敏感。她又悄悄地出去了。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事件二，写了我在家孤独落寞，母亲想带我去北海看花，我答应了，母亲却去世了。</a:t>
            </a:r>
          </a:p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2897834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6378" y="1351336"/>
            <a:ext cx="7871011" cy="406334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/>
              <a:t>思考：</a:t>
            </a:r>
          </a:p>
          <a:p>
            <a:pPr marL="0" indent="0">
              <a:buNone/>
            </a:pPr>
            <a:r>
              <a:rPr lang="en-US" altLang="zh-CN"/>
              <a:t>        1</a:t>
            </a:r>
            <a:r>
              <a:rPr lang="zh-CN" altLang="en-US"/>
              <a:t>．</a:t>
            </a:r>
            <a:r>
              <a:rPr lang="zh-CN" altLang="zh-CN"/>
              <a:t>母亲进来了，为什么“挡在窗前”？</a:t>
            </a:r>
          </a:p>
          <a:p>
            <a:pPr marL="0" indent="0">
              <a:buNone/>
            </a:pPr>
            <a:r>
              <a:rPr lang="en-US" altLang="zh-CN"/>
              <a:t>        2</a:t>
            </a:r>
            <a:r>
              <a:rPr lang="zh-CN" altLang="en-US"/>
              <a:t>．</a:t>
            </a:r>
            <a:r>
              <a:rPr lang="zh-CN" altLang="zh-CN"/>
              <a:t>她“憔悴的脸上”为何现出“央求般的神色”？</a:t>
            </a:r>
          </a:p>
          <a:p>
            <a:pPr marL="0" indent="0">
              <a:buNone/>
            </a:pPr>
            <a:r>
              <a:rPr lang="en-US" altLang="zh-CN"/>
              <a:t>        3</a:t>
            </a:r>
            <a:r>
              <a:rPr lang="zh-CN" altLang="en-US"/>
              <a:t>．</a:t>
            </a:r>
            <a:r>
              <a:rPr lang="zh-CN" altLang="zh-CN"/>
              <a:t>刚刚还在“絮絮叨叨地说着”，后面为何“忽然不说了”？</a:t>
            </a:r>
          </a:p>
          <a:p>
            <a:pPr marL="0" indent="0">
              <a:buNone/>
            </a:pPr>
            <a:r>
              <a:rPr lang="en-US" altLang="zh-CN"/>
              <a:t>        4</a:t>
            </a:r>
            <a:r>
              <a:rPr lang="zh-CN" altLang="en-US"/>
              <a:t>．</a:t>
            </a:r>
            <a:r>
              <a:rPr lang="zh-CN" altLang="zh-CN"/>
              <a:t>“她又悄悄地出去了”，“悄悄”在文中反复出现多次，有什么作用？</a:t>
            </a:r>
            <a:r>
              <a:rPr lang="en-US" altLang="zh-CN"/>
              <a:t> </a:t>
            </a:r>
            <a:endParaRPr lang="zh-CN" altLang="zh-CN"/>
          </a:p>
          <a:p>
            <a:pPr marL="0" indent="0">
              <a:buNone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47612110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61598" y="1279617"/>
            <a:ext cx="7681649" cy="40274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明确：母亲要挡在窗前，是因为我独自坐在屋里，看窗外的落叶，细心的母亲唯恐飘零的落叶又勾起儿子悲观的情绪。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她憔悴的面容，既显示着绝症晚期对身体的折磨，又显示着儿子残疾又绝望的状态对母亲心理的折磨；那央求的神色，表现出屡遭儿子拒绝却从未改变的关怀与渴望。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絮絮叨叨地说着，表现母亲听到儿子答应去北海看花的高兴与激动；忽然不说了，是因为</a:t>
            </a:r>
            <a:endParaRPr lang="zh-CN" altLang="en-US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0382975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0834" y="1326777"/>
            <a:ext cx="7821708" cy="40341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自</a:t>
            </a:r>
            <a:r>
              <a:rPr lang="zh-CN" altLang="zh-CN"/>
              <a:t>己无意中说了一些敏感的词语，细心的她生怕又触怒了敏感的儿子。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文中多次出现“悄悄”，也同样表现了母亲的细心，她深深地理解儿子的痛苦，用宽厚的母爱包容着儿子，担心着儿子。</a:t>
            </a: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         </a:t>
            </a:r>
            <a:r>
              <a:rPr lang="zh-CN" altLang="zh-CN">
                <a:solidFill>
                  <a:srgbClr val="FF0000"/>
                </a:solidFill>
              </a:rPr>
              <a:t>——这些细节的加入，丰富了母亲的形象，突出了母爱的艰难与伟大，更加突出了中心。</a:t>
            </a:r>
          </a:p>
          <a:p>
            <a:pPr marL="0" indent="0">
              <a:lnSpc>
                <a:spcPct val="100000"/>
              </a:lnSpc>
              <a:buNone/>
            </a:pPr>
            <a:endParaRPr lang="zh-CN" altLang="en-US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738035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3952" y="1344221"/>
            <a:ext cx="7942730" cy="42138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又是秋天，妹妹推我去北海看了菊花。</a:t>
            </a:r>
            <a:r>
              <a:rPr lang="zh-CN" altLang="zh-CN">
                <a:solidFill>
                  <a:srgbClr val="7030A0"/>
                </a:solidFill>
              </a:rPr>
              <a:t>黄色的花淡雅，白色的花高洁，紫红色的花热烈而深沉，泼泼洒洒，秋风中正开得烂漫。</a:t>
            </a:r>
            <a:r>
              <a:rPr lang="zh-CN" altLang="zh-CN">
                <a:solidFill>
                  <a:srgbClr val="0070C0"/>
                </a:solidFill>
              </a:rPr>
              <a:t>我懂得母亲没有说完的话。妹妹也懂。我俩在一块儿，要好好儿活……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事件三，写了母亲去世后的一个秋天，妹妹推我去北海看菊花，我懂得了母亲没说完的话，要好好活。</a:t>
            </a:r>
          </a:p>
        </p:txBody>
      </p:sp>
    </p:spTree>
    <p:extLst>
      <p:ext uri="{BB962C8B-B14F-4D97-AF65-F5344CB8AC3E}">
        <p14:creationId xmlns:p14="http://schemas.microsoft.com/office/powerpoint/2010/main" val="131404477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1397" y="1343436"/>
            <a:ext cx="6093460" cy="955675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/>
              <a:t>一、上节课回顾：如何突出中心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15672" y="2205315"/>
            <a:ext cx="7871010" cy="29762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/>
              <a:t>        1. </a:t>
            </a:r>
            <a:r>
              <a:rPr lang="zh-CN" altLang="zh-CN"/>
              <a:t>写作前想清楚文章要表达的中心；</a:t>
            </a:r>
          </a:p>
          <a:p>
            <a:pPr marL="0" indent="0">
              <a:buNone/>
            </a:pPr>
            <a:r>
              <a:rPr lang="en-US" altLang="zh-CN"/>
              <a:t>        2. </a:t>
            </a:r>
            <a:r>
              <a:rPr lang="zh-CN" altLang="zh-CN"/>
              <a:t>明确中心后，无论是写一件事还是多件事，都要对写作素材进行筛选和组织，确定人物的主次和内容的详略；</a:t>
            </a:r>
          </a:p>
          <a:p>
            <a:pPr marL="0" indent="0">
              <a:buNone/>
            </a:pPr>
            <a:r>
              <a:rPr lang="en-US" altLang="zh-CN"/>
              <a:t>        3. </a:t>
            </a:r>
            <a:r>
              <a:rPr lang="zh-CN" altLang="zh-CN"/>
              <a:t>在文章的开头和结尾，以及记叙的过程中适当加入议论和抒情更能突出中心。</a:t>
            </a:r>
          </a:p>
        </p:txBody>
      </p:sp>
    </p:spTree>
    <p:extLst>
      <p:ext uri="{BB962C8B-B14F-4D97-AF65-F5344CB8AC3E}">
        <p14:creationId xmlns:p14="http://schemas.microsoft.com/office/powerpoint/2010/main" val="2287045466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1929" y="1239219"/>
            <a:ext cx="8624047" cy="40678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思考：这一段为何对菊花展开描写，有什么作用。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明确：这一段所描写的菊花，色彩绚丽，开得烂漫而富有生机，衬托了“我”内心的转变，“我”的世界不再是一片灰暗，“我”在母爱的影响下驱散了内心的阴霾，“我”能去北海看花，“我”能感受到生命的美好，“我”能“好好活”了。</a:t>
            </a: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        </a:t>
            </a:r>
            <a:r>
              <a:rPr lang="zh-CN" altLang="zh-CN">
                <a:solidFill>
                  <a:srgbClr val="FF0000"/>
                </a:solidFill>
              </a:rPr>
              <a:t>——此处的景物描写很好地表现了人物的心理的变化，表现了母爱的力量，当然，也突出了文章的中心。</a:t>
            </a:r>
          </a:p>
          <a:p>
            <a:pPr marL="0" indent="0">
              <a:lnSpc>
                <a:spcPct val="100000"/>
              </a:lnSpc>
              <a:buNone/>
            </a:pPr>
            <a:endParaRPr lang="zh-CN" altLang="en-US" sz="3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1443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76692" y="1300666"/>
            <a:ext cx="7976908" cy="4185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/>
              <a:t>如何更好地突出中心，从这篇文章我们可以学到：</a:t>
            </a:r>
          </a:p>
          <a:p>
            <a:pPr marL="0" indent="0">
              <a:buNone/>
            </a:pPr>
            <a:r>
              <a:rPr lang="en-US" altLang="zh-CN"/>
              <a:t>        1</a:t>
            </a:r>
            <a:r>
              <a:rPr lang="zh-CN" altLang="en-US"/>
              <a:t> ．</a:t>
            </a:r>
            <a:r>
              <a:rPr lang="zh-CN" altLang="zh-CN"/>
              <a:t>选择一个与中心关联密切的线索。</a:t>
            </a: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        ——</a:t>
            </a:r>
            <a:r>
              <a:rPr lang="zh-CN" altLang="zh-CN">
                <a:solidFill>
                  <a:srgbClr val="FF0000"/>
                </a:solidFill>
              </a:rPr>
              <a:t>这个线索能把表现文章中心的材料联缀起来，使</a:t>
            </a:r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zh-CN">
                <a:solidFill>
                  <a:srgbClr val="FF0000"/>
                </a:solidFill>
              </a:rPr>
              <a:t>形散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  <a:r>
              <a:rPr lang="zh-CN" altLang="zh-CN">
                <a:solidFill>
                  <a:srgbClr val="FF0000"/>
                </a:solidFill>
              </a:rPr>
              <a:t>的素材成为一个</a:t>
            </a:r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zh-CN">
                <a:solidFill>
                  <a:srgbClr val="FF0000"/>
                </a:solidFill>
              </a:rPr>
              <a:t>神聚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  <a:r>
              <a:rPr lang="zh-CN" altLang="zh-CN">
                <a:solidFill>
                  <a:srgbClr val="FF0000"/>
                </a:solidFill>
              </a:rPr>
              <a:t>的有机整体，更利于突出中心。</a:t>
            </a:r>
          </a:p>
          <a:p>
            <a:pPr marL="0" indent="0">
              <a:buNone/>
            </a:pPr>
            <a:r>
              <a:rPr lang="en-US" altLang="zh-CN"/>
              <a:t>        2</a:t>
            </a:r>
            <a:r>
              <a:rPr lang="zh-CN" altLang="en-US"/>
              <a:t> ．</a:t>
            </a:r>
            <a:r>
              <a:rPr lang="zh-CN" altLang="zh-CN"/>
              <a:t>行文中加入对与线索相关的人、景、物的描写，尤其是对主要人物的各种描写。</a:t>
            </a: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        ——</a:t>
            </a:r>
            <a:r>
              <a:rPr lang="zh-CN" altLang="zh-CN">
                <a:solidFill>
                  <a:srgbClr val="FF0000"/>
                </a:solidFill>
              </a:rPr>
              <a:t>细腻入微的描写能丰富人物的形象，引发读者的共鸣，更好地表情达意，突出中心。</a:t>
            </a:r>
          </a:p>
          <a:p>
            <a:pPr marL="0" indent="0">
              <a:lnSpc>
                <a:spcPct val="100000"/>
              </a:lnSpc>
              <a:buNone/>
            </a:pPr>
            <a:endParaRPr lang="zh-CN" altLang="en-US" sz="3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926427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322070"/>
            <a:ext cx="7112635" cy="907415"/>
          </a:xfrm>
        </p:spPr>
        <p:txBody>
          <a:bodyPr/>
          <a:lstStyle/>
          <a:p>
            <a:pPr algn="l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三、写作练习：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3600" y="2103978"/>
            <a:ext cx="7602070" cy="33286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时光不可倒流，但很多人和事会封存在我们的记忆中，任岁月漂洗。这些挥之不去的人，这些历历在目的事，这些充满情感的物品，这些拨动心弦的感受，都是人生的珍宝。有时我们心底的这些柔软的情愫无法变成直接的呼喊，于是我们需要找到一</a:t>
            </a:r>
            <a:r>
              <a:rPr lang="zh-CN" altLang="en-US"/>
              <a:t>个</a:t>
            </a:r>
            <a:r>
              <a:rPr lang="zh-CN" altLang="zh-CN"/>
              <a:t>承载的物品，表达沉淀在我们记忆中哪些永远难忘的感动。请以</a:t>
            </a:r>
            <a:r>
              <a:rPr lang="zh-CN" altLang="zh-CN">
                <a:solidFill>
                  <a:srgbClr val="FF0000"/>
                </a:solidFill>
              </a:rPr>
              <a:t>“记忆中 </a:t>
            </a:r>
            <a:r>
              <a:rPr lang="en-US" altLang="zh-CN" u="sng">
                <a:solidFill>
                  <a:srgbClr val="FF0000"/>
                </a:solidFill>
              </a:rPr>
              <a:t>        </a:t>
            </a:r>
            <a:r>
              <a:rPr lang="zh-CN" altLang="zh-CN">
                <a:solidFill>
                  <a:srgbClr val="FF0000"/>
                </a:solidFill>
              </a:rPr>
              <a:t>”</a:t>
            </a:r>
            <a:r>
              <a:rPr lang="zh-CN" altLang="zh-CN"/>
              <a:t>为题，写一篇文章。</a:t>
            </a:r>
          </a:p>
        </p:txBody>
      </p:sp>
    </p:spTree>
    <p:extLst>
      <p:ext uri="{BB962C8B-B14F-4D97-AF65-F5344CB8AC3E}">
        <p14:creationId xmlns:p14="http://schemas.microsoft.com/office/powerpoint/2010/main" val="1599026225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3246" y="1752414"/>
            <a:ext cx="7448811" cy="33286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3200"/>
              <a:t>要求：</a:t>
            </a:r>
          </a:p>
          <a:p>
            <a:pPr marL="0" indent="0">
              <a:buNone/>
            </a:pPr>
            <a:r>
              <a:rPr lang="en-US" altLang="zh-CN" sz="3200"/>
              <a:t>        1</a:t>
            </a:r>
            <a:r>
              <a:rPr lang="zh-CN" altLang="en-US" sz="3200"/>
              <a:t> ．</a:t>
            </a:r>
            <a:r>
              <a:rPr lang="zh-CN" altLang="zh-CN" sz="3200"/>
              <a:t>根据题意，将题目补充完整；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        2</a:t>
            </a:r>
            <a:r>
              <a:rPr lang="zh-CN" altLang="en-US" sz="3200"/>
              <a:t> ．</a:t>
            </a:r>
            <a:r>
              <a:rPr lang="zh-CN" altLang="zh-CN" sz="3200"/>
              <a:t>题目作为贯穿全文的线索；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        3</a:t>
            </a:r>
            <a:r>
              <a:rPr lang="zh-CN" altLang="en-US" sz="3200"/>
              <a:t> ．</a:t>
            </a:r>
            <a:r>
              <a:rPr lang="zh-CN" altLang="zh-CN" sz="3200"/>
              <a:t>字数</a:t>
            </a:r>
            <a:r>
              <a:rPr lang="en-US" altLang="zh-CN" sz="3200"/>
              <a:t>600</a:t>
            </a:r>
            <a:r>
              <a:rPr lang="zh-CN" altLang="zh-CN" sz="3200"/>
              <a:t>字以上。</a:t>
            </a: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1DE48726-743E-FE4A-8E1B-E0E470687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18144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58DEF580-9710-8443-A39E-4BC3528E57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894782"/>
              </p:ext>
            </p:extLst>
          </p:nvPr>
        </p:nvGraphicFramePr>
        <p:xfrm>
          <a:off x="2189478" y="1990165"/>
          <a:ext cx="7673229" cy="33707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5228">
                  <a:extLst>
                    <a:ext uri="{9D8B030D-6E8A-4147-A177-3AD203B41FA5}">
                      <a16:colId xmlns:a16="http://schemas.microsoft.com/office/drawing/2014/main" xmlns="" val="2536151857"/>
                    </a:ext>
                  </a:extLst>
                </a:gridCol>
                <a:gridCol w="6658001">
                  <a:extLst>
                    <a:ext uri="{9D8B030D-6E8A-4147-A177-3AD203B41FA5}">
                      <a16:colId xmlns:a16="http://schemas.microsoft.com/office/drawing/2014/main" xmlns="" val="3613434243"/>
                    </a:ext>
                  </a:extLst>
                </a:gridCol>
              </a:tblGrid>
              <a:tr h="46190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等级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标准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60535205"/>
                  </a:ext>
                </a:extLst>
              </a:tr>
              <a:tr h="2908823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altLang="zh-CN" sz="2400" kern="0">
                        <a:effectLst/>
                      </a:endParaRPr>
                    </a:p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合格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ct val="0"/>
                        </a:spcAft>
                        <a:buFont typeface="+mj-lt"/>
                        <a:buAutoNum type="arabicPeriod"/>
                      </a:pPr>
                      <a:r>
                        <a:rPr lang="zh-CN" sz="2400" kern="0">
                          <a:effectLst/>
                        </a:rPr>
                        <a:t>能围绕中心，选材组材，</a:t>
                      </a:r>
                      <a:r>
                        <a:rPr lang="zh-CN" altLang="en-US" sz="2400" kern="0">
                          <a:effectLst/>
                        </a:rPr>
                        <a:t>主次</a:t>
                      </a:r>
                      <a:r>
                        <a:rPr lang="zh-CN" sz="2400" kern="0">
                          <a:effectLst/>
                        </a:rPr>
                        <a:t>详略得当；</a:t>
                      </a:r>
                      <a:endParaRPr lang="zh-CN" sz="2400" kern="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ct val="0"/>
                        </a:spcAft>
                        <a:buFont typeface="+mj-lt"/>
                        <a:buAutoNum type="arabicPeriod"/>
                      </a:pPr>
                      <a:r>
                        <a:rPr lang="zh-CN" sz="2400" kern="0">
                          <a:effectLst/>
                        </a:rPr>
                        <a:t>能托物寄意，线索明确；</a:t>
                      </a:r>
                      <a:endParaRPr lang="zh-CN" sz="2400" kern="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ct val="0"/>
                        </a:spcAft>
                        <a:buFont typeface="+mj-lt"/>
                        <a:buAutoNum type="arabicPeriod"/>
                      </a:pPr>
                      <a:r>
                        <a:rPr lang="zh-CN" sz="2400" kern="0">
                          <a:effectLst/>
                        </a:rPr>
                        <a:t>围绕中心，有对与线索相关的人、景、物的描写；</a:t>
                      </a:r>
                      <a:endParaRPr lang="zh-CN" sz="2400" kern="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ct val="0"/>
                        </a:spcAft>
                        <a:buFont typeface="+mj-lt"/>
                        <a:buAutoNum type="arabicPeriod"/>
                      </a:pPr>
                      <a:r>
                        <a:rPr lang="zh-CN" sz="2400" kern="0">
                          <a:effectLst/>
                        </a:rPr>
                        <a:t>能围绕线索，议论抒情，点明中心。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45615744"/>
                  </a:ext>
                </a:extLst>
              </a:tr>
            </a:tbl>
          </a:graphicData>
        </a:graphic>
      </p:graphicFrame>
      <p:sp>
        <p:nvSpPr>
          <p:cNvPr id="7" name="标题 1">
            <a:extLst>
              <a:ext uri="{FF2B5EF4-FFF2-40B4-BE49-F238E27FC236}">
                <a16:creationId xmlns:a16="http://schemas.microsoft.com/office/drawing/2014/main" xmlns="" id="{EA014B9D-210D-B849-B407-472A1CC7E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9776" y="1268282"/>
            <a:ext cx="7112635" cy="907415"/>
          </a:xfrm>
        </p:spPr>
        <p:txBody>
          <a:bodyPr/>
          <a:lstStyle/>
          <a:p>
            <a:pPr algn="l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评价量规：</a:t>
            </a:r>
          </a:p>
        </p:txBody>
      </p:sp>
    </p:spTree>
    <p:extLst>
      <p:ext uri="{BB962C8B-B14F-4D97-AF65-F5344CB8AC3E}">
        <p14:creationId xmlns:p14="http://schemas.microsoft.com/office/powerpoint/2010/main" val="1430159902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68D27491-7282-C943-BBB0-A4AF370ADD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863326"/>
              </p:ext>
            </p:extLst>
          </p:nvPr>
        </p:nvGraphicFramePr>
        <p:xfrm>
          <a:off x="1631577" y="1449107"/>
          <a:ext cx="8408893" cy="37145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2562">
                  <a:extLst>
                    <a:ext uri="{9D8B030D-6E8A-4147-A177-3AD203B41FA5}">
                      <a16:colId xmlns:a16="http://schemas.microsoft.com/office/drawing/2014/main" xmlns="" val="2165500583"/>
                    </a:ext>
                  </a:extLst>
                </a:gridCol>
                <a:gridCol w="7296331">
                  <a:extLst>
                    <a:ext uri="{9D8B030D-6E8A-4147-A177-3AD203B41FA5}">
                      <a16:colId xmlns:a16="http://schemas.microsoft.com/office/drawing/2014/main" xmlns="" val="1351598"/>
                    </a:ext>
                  </a:extLst>
                </a:gridCol>
              </a:tblGrid>
              <a:tr h="3714563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altLang="zh-CN" sz="2400" kern="0">
                        <a:effectLst/>
                      </a:endParaRPr>
                    </a:p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优秀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ct val="0"/>
                        </a:spcAft>
                        <a:buFont typeface="+mj-lt"/>
                        <a:buAutoNum type="arabicPeriod"/>
                      </a:pPr>
                      <a:r>
                        <a:rPr lang="zh-CN" sz="2400" kern="0">
                          <a:effectLst/>
                        </a:rPr>
                        <a:t>能围绕中心，运用对比、衬托等手法巧妙地选材组材，</a:t>
                      </a:r>
                      <a:r>
                        <a:rPr lang="zh-CN" altLang="en-US" sz="2400" kern="0">
                          <a:effectLst/>
                        </a:rPr>
                        <a:t>主次</a:t>
                      </a:r>
                      <a:r>
                        <a:rPr lang="zh-CN" sz="2400" kern="0">
                          <a:effectLst/>
                        </a:rPr>
                        <a:t>详略得当；</a:t>
                      </a:r>
                      <a:endParaRPr lang="zh-CN" sz="2400" kern="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ct val="0"/>
                        </a:spcAft>
                        <a:buFont typeface="+mj-lt"/>
                        <a:buAutoNum type="arabicPeriod"/>
                      </a:pPr>
                      <a:r>
                        <a:rPr lang="zh-CN" sz="2400" kern="0">
                          <a:effectLst/>
                        </a:rPr>
                        <a:t>能托物寄意，线索明确，层次分明，条理清晰；</a:t>
                      </a:r>
                      <a:endParaRPr lang="zh-CN" sz="2400" kern="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ct val="0"/>
                        </a:spcAft>
                        <a:buFont typeface="+mj-lt"/>
                        <a:buAutoNum type="arabicPeriod"/>
                      </a:pPr>
                      <a:r>
                        <a:rPr lang="zh-CN" sz="2400" kern="0">
                          <a:effectLst/>
                        </a:rPr>
                        <a:t>围绕中心，对与线索相关的人、景、物的描写具体充分，生动感人；</a:t>
                      </a:r>
                      <a:endParaRPr lang="zh-CN" sz="2400" kern="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ct val="0"/>
                        </a:spcAft>
                        <a:buFont typeface="+mj-lt"/>
                        <a:buAutoNum type="arabicPeriod"/>
                      </a:pPr>
                      <a:r>
                        <a:rPr lang="zh-CN" sz="2400" kern="0">
                          <a:effectLst/>
                        </a:rPr>
                        <a:t>能围绕线索，多处议论抒情，点明中心。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03712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0870587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8448" y="1470211"/>
            <a:ext cx="7763435" cy="39265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3200"/>
              <a:t>写作提纲：</a:t>
            </a:r>
            <a:r>
              <a:rPr lang="en-US" altLang="zh-CN" sz="3200"/>
              <a:t>  </a:t>
            </a:r>
            <a:endParaRPr lang="zh-CN" altLang="zh-CN" sz="3200"/>
          </a:p>
          <a:p>
            <a:pPr marL="0" indent="0">
              <a:buNone/>
            </a:pPr>
            <a:r>
              <a:rPr lang="en-US" altLang="zh-CN"/>
              <a:t>         </a:t>
            </a:r>
            <a:r>
              <a:rPr lang="zh-CN" altLang="zh-CN"/>
              <a:t>作文题：记忆中的</a:t>
            </a:r>
            <a:r>
              <a:rPr lang="zh-CN" altLang="en-US"/>
              <a:t>（         ）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 </a:t>
            </a:r>
            <a:r>
              <a:rPr lang="zh-CN" altLang="zh-CN"/>
              <a:t>所要表达的中心</a:t>
            </a:r>
            <a:r>
              <a:rPr lang="zh-CN" altLang="en-US">
                <a:sym typeface="Wingdings" pitchFamily="2" charset="2"/>
              </a:rPr>
              <a:t>（                                  ）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 </a:t>
            </a:r>
            <a:r>
              <a:rPr lang="zh-CN" altLang="zh-CN"/>
              <a:t>所要表现的主要人物</a:t>
            </a:r>
            <a:r>
              <a:rPr lang="zh-CN" altLang="en-US">
                <a:sym typeface="Wingdings" pitchFamily="2" charset="2"/>
              </a:rPr>
              <a:t>（                          ）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 </a:t>
            </a:r>
            <a:r>
              <a:rPr lang="zh-CN" altLang="zh-CN"/>
              <a:t>叙事线索与中心的关系</a:t>
            </a:r>
            <a:r>
              <a:rPr lang="zh-CN" altLang="en-US"/>
              <a:t>（                      ）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32743352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BD42A5B7-5BB3-9E41-92F2-900B24ECB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490873"/>
              </p:ext>
            </p:extLst>
          </p:nvPr>
        </p:nvGraphicFramePr>
        <p:xfrm>
          <a:off x="1721226" y="1282842"/>
          <a:ext cx="8247527" cy="39867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0777">
                  <a:extLst>
                    <a:ext uri="{9D8B030D-6E8A-4147-A177-3AD203B41FA5}">
                      <a16:colId xmlns:a16="http://schemas.microsoft.com/office/drawing/2014/main" xmlns="" val="769997805"/>
                    </a:ext>
                  </a:extLst>
                </a:gridCol>
                <a:gridCol w="1700244">
                  <a:extLst>
                    <a:ext uri="{9D8B030D-6E8A-4147-A177-3AD203B41FA5}">
                      <a16:colId xmlns:a16="http://schemas.microsoft.com/office/drawing/2014/main" xmlns="" val="1643006983"/>
                    </a:ext>
                  </a:extLst>
                </a:gridCol>
                <a:gridCol w="1700244">
                  <a:extLst>
                    <a:ext uri="{9D8B030D-6E8A-4147-A177-3AD203B41FA5}">
                      <a16:colId xmlns:a16="http://schemas.microsoft.com/office/drawing/2014/main" xmlns="" val="1921677025"/>
                    </a:ext>
                  </a:extLst>
                </a:gridCol>
                <a:gridCol w="1166992">
                  <a:extLst>
                    <a:ext uri="{9D8B030D-6E8A-4147-A177-3AD203B41FA5}">
                      <a16:colId xmlns:a16="http://schemas.microsoft.com/office/drawing/2014/main" xmlns="" val="4157644785"/>
                    </a:ext>
                  </a:extLst>
                </a:gridCol>
                <a:gridCol w="1889270">
                  <a:extLst>
                    <a:ext uri="{9D8B030D-6E8A-4147-A177-3AD203B41FA5}">
                      <a16:colId xmlns:a16="http://schemas.microsoft.com/office/drawing/2014/main" xmlns="" val="2910812094"/>
                    </a:ext>
                  </a:extLst>
                </a:gridCol>
              </a:tblGrid>
              <a:tr h="783338">
                <a:tc row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与线索相关的事件或场景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对与线索相关的人、景、物的描写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围绕中心，安排主次详略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19811602"/>
                  </a:ext>
                </a:extLst>
              </a:tr>
              <a:tr h="783338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800" kern="0">
                          <a:effectLst/>
                        </a:rPr>
                        <a:t> 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800" kern="0">
                          <a:effectLst/>
                        </a:rPr>
                        <a:t> 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800" kern="0">
                          <a:effectLst/>
                        </a:rPr>
                        <a:t> 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37713491"/>
                  </a:ext>
                </a:extLst>
              </a:tr>
              <a:tr h="783338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83469138"/>
                  </a:ext>
                </a:extLst>
              </a:tr>
              <a:tr h="783338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85703889"/>
                  </a:ext>
                </a:extLst>
              </a:tr>
              <a:tr h="783338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18027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235397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82589" y="1368873"/>
            <a:ext cx="8086164" cy="42251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/>
              <a:t>范文</a:t>
            </a:r>
            <a:r>
              <a:rPr lang="zh-CN" altLang="en-US"/>
              <a:t>及</a:t>
            </a:r>
            <a:r>
              <a:rPr lang="zh-CN" altLang="zh-CN"/>
              <a:t>点评：</a:t>
            </a:r>
          </a:p>
          <a:p>
            <a:pPr marL="0" indent="0" algn="ctr">
              <a:buNone/>
            </a:pPr>
            <a:r>
              <a:rPr lang="zh-CN" altLang="zh-CN"/>
              <a:t>记忆中的辫子</a:t>
            </a:r>
          </a:p>
          <a:p>
            <a:pPr marL="0" indent="0" algn="ctr">
              <a:buNone/>
            </a:pPr>
            <a:r>
              <a:rPr lang="zh-CN" altLang="zh-CN"/>
              <a:t>北京十一学校</a:t>
            </a:r>
            <a:r>
              <a:rPr lang="en-US" altLang="zh-CN"/>
              <a:t>2017</a:t>
            </a:r>
            <a:r>
              <a:rPr lang="zh-CN" altLang="zh-CN"/>
              <a:t>级 </a:t>
            </a:r>
            <a:r>
              <a:rPr lang="en-US" altLang="zh-CN"/>
              <a:t>  </a:t>
            </a:r>
            <a:r>
              <a:rPr lang="zh-CN" altLang="zh-CN"/>
              <a:t>郭静荷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今年学校的狂欢节，我早早就计划好要装扮成《冰雪奇缘》里的安娜公主，提前买好了服装，也没忘给我的“发型师”奶奶反复说好要给我扎和安娜公主一样的双麻花辫。于是狂欢节那天，我蓬松而多的头发罕见地被服服帖帖地细致地编成两股整齐的辫子，再加上两个淡蓝色的蝴蝶结发绳，竟让我这个“女汉子”也显得精致了起来。</a:t>
            </a:r>
          </a:p>
        </p:txBody>
      </p:sp>
    </p:spTree>
    <p:extLst>
      <p:ext uri="{BB962C8B-B14F-4D97-AF65-F5344CB8AC3E}">
        <p14:creationId xmlns:p14="http://schemas.microsoft.com/office/powerpoint/2010/main" val="2606948037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2236" y="1380565"/>
            <a:ext cx="7996517" cy="41237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/>
              <a:t>朋友惊讶地问我：</a:t>
            </a:r>
            <a:r>
              <a:rPr lang="zh-CN" altLang="en-US"/>
              <a:t>“</a:t>
            </a:r>
            <a:r>
              <a:rPr lang="zh-CN" altLang="zh-CN"/>
              <a:t>好漂亮的辫子！这是你自己梳的吗？”我摇头，颇为骄傲地说，“是我奶奶梳的！”也不禁回想起了奶奶与辫子的故事……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记忆中，奶奶是我从小到大的“发型师”，无论是庄重演出所需要的盘头还是日常上学的马尾，没有她不会梳的。我喜欢长长的头发，所以自幼儿园起，奶奶总是在我每天吃早饭的时候为我扎起两个小小的辫子，有时还会给我别几个好看的发卡。我别提有多喜欢我的小辫子了——以至于我常常会在幼儿园上课的时候摆弄它们。</a:t>
            </a:r>
            <a:r>
              <a:rPr lang="zh-CN" altLang="en-US"/>
              <a:t>蹦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06275654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42123" y="1451683"/>
            <a:ext cx="7424606" cy="2905163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>
                <a:cs typeface="华文楷体" panose="02010600040101010101" pitchFamily="2" charset="-122"/>
                <a:sym typeface="+mn-ea"/>
              </a:rPr>
              <a:t>二、明确本节课学习内容</a:t>
            </a:r>
            <a:r>
              <a:rPr lang="zh-CN" altLang="en-US" sz="3200">
                <a:sym typeface="+mn-ea"/>
              </a:rPr>
              <a:t>：</a:t>
            </a:r>
            <a:br>
              <a:rPr lang="en-US" altLang="zh-CN" sz="3200">
                <a:sym typeface="+mn-ea"/>
              </a:rPr>
            </a:br>
            <a:r>
              <a:rPr lang="zh-CN" altLang="en-US" sz="3200">
                <a:sym typeface="+mn-ea"/>
              </a:rPr>
              <a:t>      </a:t>
            </a:r>
            <a:br>
              <a:rPr lang="en-US" altLang="zh-CN" sz="3200">
                <a:sym typeface="+mn-ea"/>
              </a:rPr>
            </a:br>
            <a:r>
              <a:rPr lang="zh-CN" altLang="en-US" sz="3200">
                <a:sym typeface="+mn-ea"/>
              </a:rPr>
              <a:t>       </a:t>
            </a:r>
            <a:r>
              <a:rPr lang="zh-CN" altLang="zh-CN" sz="3200"/>
              <a:t>如何设置线索，运用描写，丰富内容，突出中心。 </a:t>
            </a:r>
            <a:endParaRPr lang="zh-CN" altLang="en-US" sz="320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962335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54305" y="1308845"/>
            <a:ext cx="7871014" cy="41237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/>
              <a:t>蹦跳跳，拉拉扯扯，那两绺小狗尾巴似的辫子也随着快乐的</a:t>
            </a:r>
            <a:r>
              <a:rPr lang="zh-CN" altLang="en-US"/>
              <a:t>我</a:t>
            </a:r>
            <a:r>
              <a:rPr lang="zh-CN" altLang="zh-CN"/>
              <a:t>摇摇晃晃，一晃就是半个童年。</a:t>
            </a:r>
            <a:endParaRPr lang="en-US" altLang="zh-CN"/>
          </a:p>
          <a:p>
            <a:pPr marL="0" indent="0">
              <a:buNone/>
            </a:pPr>
            <a:r>
              <a:rPr lang="zh-CN" altLang="en-US" sz="3200"/>
              <a:t>        </a:t>
            </a:r>
            <a:r>
              <a:rPr lang="zh-CN" altLang="zh-CN"/>
              <a:t>再后来，我上了小学，上学时间变得更早了。妈妈担心我没有时间扎头发，便说：“小学是不允许留长头发的。”把我的小辫子毫不留情地剪成了蘑菇头，奶奶从此也少了一份编辫子的工作。可当我来到小学，却发现班里的小姑娘大多都留着辫子，大哭了一场。奶奶心疼地说：“小姑娘嘛，都爱美，以后不要再剪短头发啦！留着小辫子才漂亮呢。”于是奶奶第二天开始就给我扎起</a:t>
            </a:r>
          </a:p>
        </p:txBody>
      </p:sp>
    </p:spTree>
    <p:extLst>
      <p:ext uri="{BB962C8B-B14F-4D97-AF65-F5344CB8AC3E}">
        <p14:creationId xmlns:p14="http://schemas.microsoft.com/office/powerpoint/2010/main" val="1537974363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96035" y="1288303"/>
            <a:ext cx="7875494" cy="40546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zh-CN"/>
              <a:t>了“公主头”，使短头发的我也有了辫子。渐渐地，我的头发又变长了，扎起了马尾辫——这个马尾的发型，也陪伴我从小学走到了初中。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来到初中，我发现很多女生都喜欢披散着头发，便也向奶奶提出要求：“我也想披着头发上学！我有个朋友就每天披着头发，这样可比扎辫子好看多了……”可是没想到，一向爱美的奶奶竟然拒绝了我。“女孩子披头散发的像什么样子！又显得懒散，又动不动头发就脏了，写作业也不方便！扎个辫子，利利索索</a:t>
            </a:r>
            <a:r>
              <a:rPr lang="zh-CN" altLang="en-US"/>
              <a:t>的</a:t>
            </a:r>
            <a:r>
              <a:rPr lang="zh-CN" altLang="zh-CN"/>
              <a:t>多好。”我委屈地</a:t>
            </a:r>
          </a:p>
        </p:txBody>
      </p:sp>
    </p:spTree>
    <p:extLst>
      <p:ext uri="{BB962C8B-B14F-4D97-AF65-F5344CB8AC3E}">
        <p14:creationId xmlns:p14="http://schemas.microsoft.com/office/powerpoint/2010/main" val="2699608820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9470" y="1234515"/>
            <a:ext cx="7983071" cy="40546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/>
              <a:t>低头，不再说话。奶奶感觉到自己话说的有点急，把语气松了松，又说：“披着头发，学习的时候会挡眼睛的，还是扎成辫子方便的多。你要是不喜欢马尾辫，我给你梳麻花辫好不好？你小时候可喜欢麻花辫了。”说着，眼里流露出似水的柔情与关爱，浅浅地笑了笑，带着些期望凝视着我。面对如此“钟情”于辫子的奶奶，我怎么舍得说“不”呢？</a:t>
            </a:r>
          </a:p>
          <a:p>
            <a:pPr marL="0" indent="0">
              <a:buNone/>
            </a:pPr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074330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11187" y="1237127"/>
            <a:ext cx="7893425" cy="47512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我的辫子越留越长，可奶奶自己呢？从我记事起，她一直留着不到脖子的短发，每天早上总是只用梳子梳几下了事。我有时问奶奶：“您这么喜欢给我扎辫子，为什么自己不留长头发呢？那样，您就可以每天给自己扎辫子了。”奶奶总是摆摆手，笑笑说“我年轻时也有长辫子呢！不过现在编辫子太麻烦啦，我每天都有好多事要做。”我心中猛地涌起一股感动之情——奶奶也喜欢辫子啊！可她在决定来北京照顾我的那一刻，就剪掉了自己漂亮的辫子，只为节省更多时间来陪伴我、照料我。每天早晨，她都把她年轻时的</a:t>
            </a:r>
          </a:p>
        </p:txBody>
      </p:sp>
    </p:spTree>
    <p:extLst>
      <p:ext uri="{BB962C8B-B14F-4D97-AF65-F5344CB8AC3E}">
        <p14:creationId xmlns:p14="http://schemas.microsoft.com/office/powerpoint/2010/main" val="224588336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4671" y="1252445"/>
            <a:ext cx="8001000" cy="4269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/>
              <a:t>辫子编在了我的头上……我的辫子是否也使她看见年轻时的自己呢？望着在厨房忙碌的短发奶奶，我的鼻子一酸……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狂欢节那天晚上，我梦见了一个留着长辫子的少女向我奔跑而来。她笑着，两股辫子又细又长，摇摇晃晃，晃出了整个青春。</a:t>
            </a:r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139519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4317" y="1306233"/>
            <a:ext cx="8001000" cy="4269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点</a:t>
            </a:r>
            <a:r>
              <a:rPr lang="zh-CN" altLang="zh-CN"/>
              <a:t>评：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文章以辫子为线索连接起现在与过去，自己与奶奶，在回忆一件件与辫子相关的往事中，通过展开对奶奶、“我”，还有“辫子”的描写，表达了奶奶对我的爱，和我对奶奶的感激之情。从小到大，辫子在变化，可奶奶对“我”的关爱始终如一，文章的选材和语言富有生活的情趣，结尾的想象虚实相生，情意浓浓，让人回味。</a:t>
            </a: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468100" y="12471400"/>
            <a:ext cx="3683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00703671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092" y="1444401"/>
            <a:ext cx="7379335" cy="1325880"/>
          </a:xfrm>
        </p:spPr>
        <p:txBody>
          <a:bodyPr>
            <a:normAutofit/>
          </a:bodyPr>
          <a:lstStyle/>
          <a:p>
            <a:pPr algn="l"/>
            <a:r>
              <a:rPr lang="zh-CN" altLang="en-US"/>
              <a:t>关于“线索”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8753" y="2570741"/>
            <a:ext cx="7530353" cy="3023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         </a:t>
            </a:r>
            <a:r>
              <a:rPr lang="zh-CN" altLang="zh-CN" sz="3200"/>
              <a:t>线索是作者行文思路在文章中的反映，是贯穿于全文的脉络，散文作者在组织文章结构时，必然选取一个或多个线索，把表现文章主旨的材料联缀起来，使</a:t>
            </a:r>
            <a:r>
              <a:rPr lang="en-US" altLang="zh-CN" sz="3200"/>
              <a:t>“</a:t>
            </a:r>
            <a:r>
              <a:rPr lang="zh-CN" altLang="zh-CN" sz="3200"/>
              <a:t>形散</a:t>
            </a:r>
            <a:r>
              <a:rPr lang="en-US" altLang="zh-CN" sz="3200"/>
              <a:t>”</a:t>
            </a:r>
            <a:r>
              <a:rPr lang="zh-CN" altLang="zh-CN" sz="3200"/>
              <a:t>的素材成为一个</a:t>
            </a:r>
            <a:r>
              <a:rPr lang="en-US" altLang="zh-CN" sz="3200"/>
              <a:t>“</a:t>
            </a:r>
            <a:r>
              <a:rPr lang="zh-CN" altLang="zh-CN" sz="3200"/>
              <a:t>神聚</a:t>
            </a:r>
            <a:r>
              <a:rPr lang="en-US" altLang="zh-CN" sz="3200"/>
              <a:t>”</a:t>
            </a:r>
            <a:r>
              <a:rPr lang="zh-CN" altLang="zh-CN" sz="3200"/>
              <a:t>的有机整体，这样更利于突出文章的中心</a:t>
            </a:r>
            <a:r>
              <a:rPr lang="zh-CN" altLang="zh-CN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5594895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311748E7-F5B2-A04E-AD4B-987635E081A9}"/>
              </a:ext>
            </a:extLst>
          </p:cNvPr>
          <p:cNvSpPr txBox="1"/>
          <p:nvPr/>
        </p:nvSpPr>
        <p:spPr>
          <a:xfrm>
            <a:off x="2205318" y="1584623"/>
            <a:ext cx="7817223" cy="4081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/>
              <a:t>文章的线索主要分为以下几类：</a:t>
            </a:r>
          </a:p>
          <a:p>
            <a:pPr marL="0" indent="0">
              <a:buNone/>
            </a:pPr>
            <a:r>
              <a:rPr lang="en-US" altLang="zh-CN"/>
              <a:t>        1</a:t>
            </a:r>
            <a:r>
              <a:rPr lang="zh-CN" altLang="en-US"/>
              <a:t>．</a:t>
            </a:r>
            <a:r>
              <a:rPr lang="zh-CN" altLang="zh-CN"/>
              <a:t>以人物的活动为线索</a:t>
            </a:r>
            <a:r>
              <a:rPr lang="en-US" altLang="zh-CN"/>
              <a:t>  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2</a:t>
            </a:r>
            <a:r>
              <a:rPr lang="zh-CN" altLang="en-US"/>
              <a:t>．</a:t>
            </a:r>
            <a:r>
              <a:rPr lang="zh-CN" altLang="zh-CN"/>
              <a:t>以人物思想感情的变化为线索</a:t>
            </a:r>
            <a:r>
              <a:rPr lang="en-US" altLang="zh-CN"/>
              <a:t>   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3</a:t>
            </a:r>
            <a:r>
              <a:rPr lang="zh-CN" altLang="en-US"/>
              <a:t>．</a:t>
            </a:r>
            <a:r>
              <a:rPr lang="zh-CN" altLang="zh-CN"/>
              <a:t>以具体的事物为线索</a:t>
            </a:r>
            <a:r>
              <a:rPr lang="en-US" altLang="zh-CN"/>
              <a:t>  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4</a:t>
            </a:r>
            <a:r>
              <a:rPr lang="zh-CN" altLang="en-US"/>
              <a:t>．</a:t>
            </a:r>
            <a:r>
              <a:rPr lang="zh-CN" altLang="zh-CN"/>
              <a:t>以事情的发展变化为线索</a:t>
            </a:r>
            <a:r>
              <a:rPr lang="en-US" altLang="zh-CN"/>
              <a:t>  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5</a:t>
            </a:r>
            <a:r>
              <a:rPr lang="zh-CN" altLang="en-US"/>
              <a:t>．</a:t>
            </a:r>
            <a:r>
              <a:rPr lang="zh-CN" altLang="zh-CN"/>
              <a:t>以时间或地点的变化为线索</a:t>
            </a:r>
            <a:r>
              <a:rPr lang="en-US" altLang="zh-CN"/>
              <a:t>  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6</a:t>
            </a:r>
            <a:r>
              <a:rPr lang="zh-CN" altLang="en-US"/>
              <a:t>．</a:t>
            </a:r>
            <a:r>
              <a:rPr lang="zh-CN" altLang="zh-CN"/>
              <a:t>以游踪为线索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0410013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xmlns="" id="{AD2DA51A-03D1-7747-9785-03F46309C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2722" y="1945528"/>
            <a:ext cx="7326555" cy="26108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 sz="3200"/>
              <a:t>关于明暗线索：一篇文章行文的线索不一定只是一个，可以有多个线索，要看哪一个线索是最突出的，一般来说，事件的发展和人物的情感一一对应，一明一暗展开叙述。</a:t>
            </a:r>
          </a:p>
          <a:p>
            <a:endParaRPr lang="zh-CN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ED6F4845-DD53-D249-87C3-A8BE2F2FE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743560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C740A66C-E48D-D944-99AC-D5AD51268228}"/>
              </a:ext>
            </a:extLst>
          </p:cNvPr>
          <p:cNvSpPr txBox="1"/>
          <p:nvPr/>
        </p:nvSpPr>
        <p:spPr>
          <a:xfrm>
            <a:off x="1631577" y="1775011"/>
            <a:ext cx="7763435" cy="3281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再次阅读二单元课文史铁生的《秋天的怀念》，回答问题。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所要突出的中心是</a:t>
            </a:r>
            <a:r>
              <a:rPr lang="zh-CN" altLang="en-US"/>
              <a:t>（                               ）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所要表现的主要人物是</a:t>
            </a:r>
            <a:r>
              <a:rPr lang="zh-CN" altLang="en-US"/>
              <a:t>（                       ）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行文的线索是</a:t>
            </a:r>
            <a:r>
              <a:rPr lang="zh-CN" altLang="en-US"/>
              <a:t>（                                       ）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线索与中心的关系是</a:t>
            </a:r>
            <a:r>
              <a:rPr lang="zh-CN" altLang="en-US"/>
              <a:t>（                           ）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13892882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内容占位符 2">
            <a:extLst>
              <a:ext uri="{FF2B5EF4-FFF2-40B4-BE49-F238E27FC236}">
                <a16:creationId xmlns:a16="http://schemas.microsoft.com/office/drawing/2014/main" xmlns="" id="{87BCD4F9-1B54-0044-88D7-F42912E6B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0" y="1255058"/>
            <a:ext cx="7906870" cy="45361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明确：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所要突出的中心是</a:t>
            </a:r>
            <a:r>
              <a:rPr lang="zh-CN" altLang="zh-CN" u="sng"/>
              <a:t> 母爱的艰辛与伟大 </a:t>
            </a:r>
            <a:r>
              <a:rPr lang="en-US" altLang="zh-CN" u="sng"/>
              <a:t>  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所要表现的主要人物是</a:t>
            </a:r>
            <a:r>
              <a:rPr lang="zh-CN" altLang="zh-CN" u="sng"/>
              <a:t>  母亲</a:t>
            </a:r>
            <a:r>
              <a:rPr lang="en-US" altLang="zh-CN" u="sng"/>
              <a:t>   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行文的线索是</a:t>
            </a:r>
            <a:r>
              <a:rPr lang="zh-CN" altLang="zh-CN" u="sng"/>
              <a:t>  去北海看菊花</a:t>
            </a:r>
            <a:r>
              <a:rPr lang="en-US" altLang="zh-CN" u="sng"/>
              <a:t>   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线索与中心的关系是</a:t>
            </a:r>
            <a:r>
              <a:rPr lang="zh-CN" altLang="zh-CN" u="sng"/>
              <a:t>  母亲多次提到要带我去北海看菊花，她是希望瘫痪后的儿子能走出心灵的阴霾，过正常的生活，能像</a:t>
            </a:r>
            <a:r>
              <a:rPr lang="zh-CN" altLang="en-US" u="sng"/>
              <a:t>常人</a:t>
            </a:r>
            <a:r>
              <a:rPr lang="zh-CN" altLang="zh-CN" u="sng"/>
              <a:t>一样接纳和欣赏生活中的美好。“去北海看菊花”其实就是希望我“好好活”，承载着母亲深切的爱和希望。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10595266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F229F7EF-9B1C-2F48-A7F9-472FCF246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873741"/>
              </p:ext>
            </p:extLst>
          </p:nvPr>
        </p:nvGraphicFramePr>
        <p:xfrm>
          <a:off x="2265830" y="2059127"/>
          <a:ext cx="7810499" cy="35947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3793">
                  <a:extLst>
                    <a:ext uri="{9D8B030D-6E8A-4147-A177-3AD203B41FA5}">
                      <a16:colId xmlns:a16="http://schemas.microsoft.com/office/drawing/2014/main" xmlns="" val="2005869949"/>
                    </a:ext>
                  </a:extLst>
                </a:gridCol>
                <a:gridCol w="1328762">
                  <a:extLst>
                    <a:ext uri="{9D8B030D-6E8A-4147-A177-3AD203B41FA5}">
                      <a16:colId xmlns:a16="http://schemas.microsoft.com/office/drawing/2014/main" xmlns="" val="313523439"/>
                    </a:ext>
                  </a:extLst>
                </a:gridCol>
                <a:gridCol w="1569492">
                  <a:extLst>
                    <a:ext uri="{9D8B030D-6E8A-4147-A177-3AD203B41FA5}">
                      <a16:colId xmlns:a16="http://schemas.microsoft.com/office/drawing/2014/main" xmlns="" val="206533322"/>
                    </a:ext>
                  </a:extLst>
                </a:gridCol>
                <a:gridCol w="902782">
                  <a:extLst>
                    <a:ext uri="{9D8B030D-6E8A-4147-A177-3AD203B41FA5}">
                      <a16:colId xmlns:a16="http://schemas.microsoft.com/office/drawing/2014/main" xmlns="" val="2103325052"/>
                    </a:ext>
                  </a:extLst>
                </a:gridCol>
                <a:gridCol w="2115670">
                  <a:extLst>
                    <a:ext uri="{9D8B030D-6E8A-4147-A177-3AD203B41FA5}">
                      <a16:colId xmlns:a16="http://schemas.microsoft.com/office/drawing/2014/main" xmlns="" val="2159494926"/>
                    </a:ext>
                  </a:extLst>
                </a:gridCol>
              </a:tblGrid>
              <a:tr h="710556">
                <a:tc row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概括与线索相关的事件或场景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对与线索相关的人、景、物的描写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围绕中心，分析主次详略安排的原因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88052727"/>
                  </a:ext>
                </a:extLst>
              </a:tr>
              <a:tr h="710556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母亲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我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北海菊花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44219189"/>
                  </a:ext>
                </a:extLst>
              </a:tr>
              <a:tr h="71055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81191239"/>
                  </a:ext>
                </a:extLst>
              </a:tr>
              <a:tr h="71055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64661171"/>
                  </a:ext>
                </a:extLst>
              </a:tr>
              <a:tr h="71055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842891"/>
                  </a:ext>
                </a:extLst>
              </a:tr>
            </a:tbl>
          </a:graphicData>
        </a:graphic>
      </p:graphicFrame>
      <p:sp>
        <p:nvSpPr>
          <p:cNvPr id="6" name="标题 1">
            <a:extLst>
              <a:ext uri="{FF2B5EF4-FFF2-40B4-BE49-F238E27FC236}">
                <a16:creationId xmlns:a16="http://schemas.microsoft.com/office/drawing/2014/main" xmlns="" id="{6DE0F2E6-700E-CF49-A6F6-D67496892D43}"/>
              </a:ext>
            </a:extLst>
          </p:cNvPr>
          <p:cNvSpPr txBox="1"/>
          <p:nvPr/>
        </p:nvSpPr>
        <p:spPr>
          <a:xfrm>
            <a:off x="2322980" y="1300302"/>
            <a:ext cx="6317615" cy="758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/>
              <a:t>请根据下面表格，在文中进行圈划批注。</a:t>
            </a:r>
            <a:endParaRPr lang="zh-CN" altLang="zh-CN" sz="2800"/>
          </a:p>
        </p:txBody>
      </p:sp>
    </p:spTree>
    <p:extLst>
      <p:ext uri="{BB962C8B-B14F-4D97-AF65-F5344CB8AC3E}">
        <p14:creationId xmlns:p14="http://schemas.microsoft.com/office/powerpoint/2010/main" val="103133975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86</Paragraphs>
  <Slides>35</Slides>
  <Notes>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6">
      <vt:lpstr>Arial</vt:lpstr>
      <vt:lpstr>Calibri Light</vt:lpstr>
      <vt:lpstr>Calibri</vt:lpstr>
      <vt:lpstr>黑体</vt:lpstr>
      <vt:lpstr>华文楷体</vt:lpstr>
      <vt:lpstr>微软雅黑</vt:lpstr>
      <vt:lpstr>等线</vt:lpstr>
      <vt:lpstr>Times New Roman</vt:lpstr>
      <vt:lpstr>宋体</vt:lpstr>
      <vt:lpstr>Wingdings</vt:lpstr>
      <vt:lpstr>Office 主题</vt:lpstr>
      <vt:lpstr>如何突出中心（第二课时）</vt:lpstr>
      <vt:lpstr>一、上节课回顾：如何突出中心</vt:lpstr>
      <vt:lpstr>二、明确本节课学习内容：             如何设置线索，运用描写，丰富内容，突出中心。 </vt:lpstr>
      <vt:lpstr>关于“线索”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三、写作练习：</vt:lpstr>
      <vt:lpstr>PowerPoint Presentation</vt:lpstr>
      <vt:lpstr>评价量规：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2021-06-09T08:57:18.047</cp:lastPrinted>
  <dcterms:created xsi:type="dcterms:W3CDTF">2021-06-09T08:57:18Z</dcterms:created>
  <dcterms:modified xsi:type="dcterms:W3CDTF">2021-06-09T00:57:18Z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