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  <p:sldId id="264" r:id="rId4"/>
    <p:sldId id="261" r:id="rId5"/>
    <p:sldId id="268" r:id="rId6"/>
    <p:sldId id="269" r:id="rId7"/>
    <p:sldId id="270" r:id="rId8"/>
    <p:sldId id="271" r:id="rId9"/>
    <p:sldId id="275" r:id="rId10"/>
    <p:sldId id="276" r:id="rId11"/>
    <p:sldId id="277" r:id="rId12"/>
    <p:sldId id="279" r:id="rId13"/>
    <p:sldId id="298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72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-660" y="-60"/>
      </p:cViewPr>
      <p:guideLst>
        <p:guide orient="horz" pos="2188"/>
        <p:guide pos="38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799"/>
            <a:ext cx="10363200" cy="147028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880"/>
            <a:ext cx="8534400" cy="175290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8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7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7D53B-89C7-4454-A87D-236052FCF1F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0C8F1-5901-4829-8F2A-10DD15D63CF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7D53B-89C7-4454-A87D-236052FCF1F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0C8F1-5901-4829-8F2A-10DD15D63CF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411"/>
            <a:ext cx="2743200" cy="438861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411"/>
            <a:ext cx="8026400" cy="438861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7D53B-89C7-4454-A87D-236052FCF1F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0C8F1-5901-4829-8F2A-10DD15D63CF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7D53B-89C7-4454-A87D-236052FCF1F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0C8F1-5901-4829-8F2A-10DD15D63CF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7673"/>
            <a:ext cx="10363200" cy="1362313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7222"/>
            <a:ext cx="10363200" cy="1500449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903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63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823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83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743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7D53B-89C7-4454-A87D-236052FCF1F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0C8F1-5901-4829-8F2A-10DD15D63CF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361"/>
            <a:ext cx="5384800" cy="3394668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361"/>
            <a:ext cx="5384800" cy="3394668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7D53B-89C7-4454-A87D-236052FCF1F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0C8F1-5901-4829-8F2A-10DD15D63CF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87"/>
            <a:ext cx="10972800" cy="1143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381"/>
            <a:ext cx="5386917" cy="639875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9035" indent="0">
              <a:buNone/>
              <a:defRPr sz="2135" b="1"/>
            </a:lvl5pPr>
            <a:lvl6pPr marL="3048635" indent="0">
              <a:buNone/>
              <a:defRPr sz="2135" b="1"/>
            </a:lvl6pPr>
            <a:lvl7pPr marL="3658235" indent="0">
              <a:buNone/>
              <a:defRPr sz="2135" b="1"/>
            </a:lvl7pPr>
            <a:lvl8pPr marL="4267835" indent="0">
              <a:buNone/>
              <a:defRPr sz="2135" b="1"/>
            </a:lvl8pPr>
            <a:lvl9pPr marL="4877435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255"/>
            <a:ext cx="5386917" cy="3951979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381"/>
            <a:ext cx="5389033" cy="639875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9035" indent="0">
              <a:buNone/>
              <a:defRPr sz="2135" b="1"/>
            </a:lvl5pPr>
            <a:lvl6pPr marL="3048635" indent="0">
              <a:buNone/>
              <a:defRPr sz="2135" b="1"/>
            </a:lvl6pPr>
            <a:lvl7pPr marL="3658235" indent="0">
              <a:buNone/>
              <a:defRPr sz="2135" b="1"/>
            </a:lvl7pPr>
            <a:lvl8pPr marL="4267835" indent="0">
              <a:buNone/>
              <a:defRPr sz="2135" b="1"/>
            </a:lvl8pPr>
            <a:lvl9pPr marL="4877435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5255"/>
            <a:ext cx="5389033" cy="3951979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7D53B-89C7-4454-A87D-236052FCF1F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0C8F1-5901-4829-8F2A-10DD15D63CF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7D53B-89C7-4454-A87D-236052FCF1F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0C8F1-5901-4829-8F2A-10DD15D63CF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7D53B-89C7-4454-A87D-236052FCF1F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0C8F1-5901-4829-8F2A-10DD15D63CF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98"/>
            <a:ext cx="4011084" cy="1162253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100"/>
            <a:ext cx="6815667" cy="5854137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352"/>
            <a:ext cx="4011084" cy="469188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9035" indent="0">
              <a:buNone/>
              <a:defRPr sz="1200"/>
            </a:lvl5pPr>
            <a:lvl6pPr marL="3048635" indent="0">
              <a:buNone/>
              <a:defRPr sz="1200"/>
            </a:lvl6pPr>
            <a:lvl7pPr marL="3658235" indent="0">
              <a:buNone/>
              <a:defRPr sz="1200"/>
            </a:lvl7pPr>
            <a:lvl8pPr marL="4267835" indent="0">
              <a:buNone/>
              <a:defRPr sz="1200"/>
            </a:lvl8pPr>
            <a:lvl9pPr marL="4877435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7D53B-89C7-4454-A87D-236052FCF1F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0C8F1-5901-4829-8F2A-10DD15D63CF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1440"/>
            <a:ext cx="7315200" cy="566837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881"/>
            <a:ext cx="7315200" cy="4115520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9035" indent="0">
              <a:buNone/>
              <a:defRPr sz="2665"/>
            </a:lvl5pPr>
            <a:lvl6pPr marL="3048635" indent="0">
              <a:buNone/>
              <a:defRPr sz="2665"/>
            </a:lvl6pPr>
            <a:lvl7pPr marL="3658235" indent="0">
              <a:buNone/>
              <a:defRPr sz="2665"/>
            </a:lvl7pPr>
            <a:lvl8pPr marL="4267835" indent="0">
              <a:buNone/>
              <a:defRPr sz="2665"/>
            </a:lvl8pPr>
            <a:lvl9pPr marL="4877435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8277"/>
            <a:ext cx="7315200" cy="805004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9035" indent="0">
              <a:buNone/>
              <a:defRPr sz="1200"/>
            </a:lvl5pPr>
            <a:lvl6pPr marL="3048635" indent="0">
              <a:buNone/>
              <a:defRPr sz="1200"/>
            </a:lvl6pPr>
            <a:lvl7pPr marL="3658235" indent="0">
              <a:buNone/>
              <a:defRPr sz="1200"/>
            </a:lvl7pPr>
            <a:lvl8pPr marL="4267835" indent="0">
              <a:buNone/>
              <a:defRPr sz="1200"/>
            </a:lvl8pPr>
            <a:lvl9pPr marL="4877435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7D53B-89C7-4454-A87D-236052FCF1F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0C8F1-5901-4829-8F2A-10DD15D63CF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87"/>
            <a:ext cx="10972800" cy="1143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481"/>
            <a:ext cx="10972800" cy="4526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7463"/>
            <a:ext cx="2844800" cy="365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7D53B-89C7-4454-A87D-236052FCF1F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7463"/>
            <a:ext cx="3860800" cy="365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7463"/>
            <a:ext cx="2844800" cy="3651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0C8F1-5901-4829-8F2A-10DD15D63CF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 descr="C:\Users\jyzx_\Desktop\图片1.jpg图片1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>
          <a:xfrm>
            <a:off x="1" y="211"/>
            <a:ext cx="12194540" cy="685927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8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34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30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6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223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0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6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2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8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743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《我的母亲》"/>
          <p:cNvSpPr txBox="1">
            <a:spLocks noGrp="1"/>
          </p:cNvSpPr>
          <p:nvPr/>
        </p:nvSpPr>
        <p:spPr>
          <a:xfrm>
            <a:off x="901920" y="815837"/>
            <a:ext cx="10388722" cy="2613163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Autofit/>
          </a:bodyPr>
          <a:lstStyle>
            <a:lvl1pPr>
              <a:defRPr sz="14500"/>
            </a:lvl1pPr>
          </a:lstStyle>
          <a:p>
            <a:pPr algn="ctr">
              <a:lnSpc>
                <a:spcPct val="150000"/>
              </a:lnSpc>
              <a:spcAft>
                <a:spcPts val="3000"/>
              </a:spcAft>
            </a:pPr>
            <a:r>
              <a:rPr lang="zh-CN" altLang="en-US" sz="48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中考想象类作文备考</a:t>
            </a:r>
            <a:br>
              <a:rPr lang="zh-CN" altLang="en-US" sz="48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zh-CN" altLang="en-US" sz="4000" i="0" dirty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初三年级 语文</a:t>
            </a:r>
            <a:endParaRPr lang="zh-CN" altLang="en-US" sz="3200" i="0" dirty="0">
              <a:solidFill>
                <a:srgbClr val="FFFF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2425" y="1203391"/>
            <a:ext cx="9867331" cy="3780429"/>
          </a:xfrm>
        </p:spPr>
        <p:txBody>
          <a:bodyPr>
            <a:noAutofit/>
          </a:bodyPr>
          <a:lstStyle/>
          <a:p>
            <a:pPr marL="0" indent="7239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别急，故事还没完。很久之后的一天，小东突然意识到，自己已很久没有摘下眼镜了。他关闭了所有程序，退出了所有聊天，按下了开关。他想看一看自己早已陌生的世界。什么？所有人都戴着眼镜，脸上带着呆滞的表情，如行尸走肉一般。社会早已停止运作，只有机器人维持着人类的生存。各处积上了厚厚的灰尘，没有人真正活在世上……他张大嘴巴，却发不出声音……语言功能早就退化了，在信息化时代，语言又有什么用呢？</a:t>
            </a:r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7239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手中的眼镜掉到了地上，圆圆的镜片泛着冰冷的光泽。</a:t>
            </a:r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576830" y="460375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lang="zh-CN"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例文三：《眼镜》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/>
        </p:nvSpPr>
        <p:spPr>
          <a:xfrm>
            <a:off x="2576830" y="460375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lang="zh-CN"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例文四：《圈套》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2425" y="1203391"/>
            <a:ext cx="9867331" cy="3780429"/>
          </a:xfrm>
        </p:spPr>
        <p:txBody>
          <a:bodyPr>
            <a:noAutofit/>
          </a:bodyPr>
          <a:lstStyle/>
          <a:p>
            <a:pPr marL="0" indent="723900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望向其中，当真是别有洞天，那圈中现出华美绮丽的亭台楼阁，数不胜数的奇珍异宝。</a:t>
            </a: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书生一怔，把手缓缓伸入圈中，触手之处却皆是虚空；又踏进一只脚，却踩不到那华美的楼台。“这是为何？”书生心下疑惑，这时老道笑着说：“若想进去只要把头伸进去就好了。”</a:t>
            </a:r>
            <a:endParaRPr lang="zh-CN" altLang="en-US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576830" y="460375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lang="zh-CN"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例文四：《圈套》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2425" y="1283401"/>
            <a:ext cx="9867331" cy="3780429"/>
          </a:xfrm>
        </p:spPr>
        <p:txBody>
          <a:bodyPr>
            <a:noAutofit/>
          </a:bodyPr>
          <a:lstStyle/>
          <a:p>
            <a:pPr marL="0" indent="723900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他揉揉惺忪的睡眼，回想自己曾经历的那场黄粱一梦，但直到下山时才听人说起这山上有精怪会变化害人，若是贪慕荣华富贵，抵不住名利的诱惑，进了圈套就再也出不来了。</a:t>
            </a:r>
            <a:endParaRPr lang="zh-CN" altLang="en-US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723900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听到这，书生的眉宇间绽出一丝快意，向前望，大路开阔，抛却诱惑，坦坦荡荡，前途一片明朗。</a:t>
            </a:r>
            <a:endParaRPr lang="zh-CN" altLang="en-US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576830" y="460375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lang="zh-CN"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例文四：《圈套》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4695" y="1454150"/>
            <a:ext cx="10165080" cy="46837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1.北京中考想象类作文题目回顾</a:t>
            </a:r>
            <a:endParaRPr lang="zh-CN" altLang="en-US" sz="2800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【2015】《超级智能住宅》这篇科幻小说的结尾充满悬念。男主人与房子之间的矛盾冲突会怎样收场，超级智能住宅里又会发生怎样的故事呢？请你发挥想象，自拟题目，写一篇文章。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616200" y="561340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二、如何在中考语文中写好想象类作文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4695" y="1454150"/>
            <a:ext cx="10165080" cy="46837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1.北京中考想象类作文题目回顾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2016】据报道，在3D虚拟现实的校园实验室里，可以让屏幕里的蝴蝶飞到眼前，可以模拟在不同星球的重力实验，可以置身于恐龙生活的白垩纪，可以探索原子内部的无穷奥秘……在这样奇妙的实验室里学习，会发生怎样有趣的事情呢？请你发挥想象，以“奇妙的实验室”为题目，写一篇记叙文。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616200" y="561340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二、如何在中考语文中写好想象类作文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4695" y="1454150"/>
            <a:ext cx="10165080" cy="46837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1.北京中考想象类作文题目回顾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2017】假设你走进一个神秘莫测的森林王国。你能听懂那里花草树木的语言、飞鸟鱼虫的交谈、泉水山石的对话，并且还能和它们一起交流、生活……在那里，你们之间会有怎样的故事发生呢？你又会有怎样的收获呢？请你发挥想象，自拟题目，写一篇记叙文。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616200" y="561340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二、如何在中考语文中写好想象类作文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4695" y="1454150"/>
            <a:ext cx="10165080" cy="46837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1.北京中考想象类作文题目回顾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【2018】请你用上“伙伴”“困境”“成长”这三个词语，以“在幽深的峡谷里”为开头，发挥想象，写一篇故事。题目自拟。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【2019】设想你是漂泊其他星球的地球人，或是外出遇险的动物，或是消逝的一片森林，或是流失异国的文物……请以“我终于回来了”为题，发挥想象，写一篇故事。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616200" y="561340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二、如何在中考语文中写好想象类作文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4695" y="1533525"/>
            <a:ext cx="10165080" cy="46837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.北京中考作文想象类题目分析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）引导学生由关注情境走向关注更广阔的现实生活；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）引导学生从“小我”走向“大我”。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616200" y="561340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二、如何在中考语文中写好想象类作文</a:t>
            </a:r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4695" y="1533525"/>
            <a:ext cx="10165080" cy="46837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.关于写作想象类作文的几点建议：</a:t>
            </a:r>
            <a:endParaRPr lang="zh-CN" altLang="en-US" sz="3200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（1）敢想（大胆想象）</a:t>
            </a:r>
            <a:endParaRPr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（2）会想（情节合理，符合逻辑）</a:t>
            </a:r>
            <a:endParaRPr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（3）深想（主题明确）</a:t>
            </a:r>
            <a:endParaRPr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616200" y="561340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二、如何在中考语文中写好想象类作文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35626" y="2022493"/>
            <a:ext cx="9921923" cy="3754395"/>
          </a:xfrm>
        </p:spPr>
        <p:txBody>
          <a:bodyPr/>
          <a:lstStyle/>
          <a:p>
            <a:pPr marL="0" indent="723900">
              <a:lnSpc>
                <a:spcPct val="150000"/>
              </a:lnSpc>
            </a:pPr>
            <a:r>
              <a:rPr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一、何谓想象，何谓想象作文</a:t>
            </a:r>
            <a:endParaRPr sz="3600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723900">
              <a:lnSpc>
                <a:spcPct val="150000"/>
              </a:lnSpc>
            </a:pPr>
            <a:r>
              <a:rPr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二、如何在中考语文中写好想象类作文</a:t>
            </a:r>
            <a:r>
              <a:rPr lang="zh-CN" altLang="en-US" sz="32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dirty="0" smtClean="0">
              <a:solidFill>
                <a:srgbClr val="FFFF00"/>
              </a:solidFill>
            </a:endParaRPr>
          </a:p>
          <a:p>
            <a:pPr marL="0" indent="723900">
              <a:lnSpc>
                <a:spcPct val="150000"/>
              </a:lnSpc>
            </a:pPr>
            <a:endParaRPr lang="zh-CN" altLang="en-US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4695" y="1533525"/>
            <a:ext cx="10165080" cy="46837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（1）敢想（大胆想象）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我们可以</a:t>
            </a:r>
            <a:r>
              <a:rPr 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草木交往，与鸟兽谈心；还</a:t>
            </a:r>
            <a:r>
              <a:rPr 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上天入地，</a:t>
            </a: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突破现实和环境的局限，上下五千年，纵横八万里，超越时间和空间；同时在写作时，还可以进行形象拼接或创造出新形象。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616200" y="561340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关于写作想象类作文的几点建议：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4695" y="1533525"/>
            <a:ext cx="10165080" cy="46837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</a:t>
            </a:r>
            <a:r>
              <a:rPr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想（情节合理，符合逻辑）</a:t>
            </a:r>
            <a:endParaRPr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里所说的“合理”，一是指科学，二是指事理。如果选择科幻题材，科学性上不能出现明显错误；从事理的逻辑上讲，要合乎生活规律，也就是说虽然故事是想象出来的，甚至是超现实的，但故事中所展现的人、事、情、理</a:t>
            </a:r>
            <a:r>
              <a:rPr 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</a:t>
            </a: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要符合正常的生活逻辑</a:t>
            </a:r>
            <a:r>
              <a:rPr 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616200" y="561340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关于写作想象类作文的几点建议：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4695" y="1533525"/>
            <a:ext cx="10165080" cy="46837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sz="32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）深想（主题明确）</a:t>
            </a:r>
            <a:endParaRPr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文章要表达什么、颂扬什么，或者给人类以怎样的警醒，需要在动笔前，必须确立好。这样</a:t>
            </a:r>
            <a:r>
              <a:rPr 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写作才是有方向的，想象也</a:t>
            </a:r>
            <a:r>
              <a:rPr 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才有施展的</a:t>
            </a: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舞台。无论怎样天马行空，紧紧把握价值观、把握时代脉搏才是关键。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616200" y="561340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关于写作想象类作文的几点建议：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2425" y="1174181"/>
            <a:ext cx="9867331" cy="3780429"/>
          </a:xfrm>
        </p:spPr>
        <p:txBody>
          <a:bodyPr>
            <a:noAutofit/>
          </a:bodyPr>
          <a:lstStyle/>
          <a:p>
            <a:pPr marL="0" indent="7239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我是“国之重器”——虎瑩。流浪千年，我，终于回家了。</a:t>
            </a:r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7239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来到中国国家博物馆，夜里四下无人时，其他文物叽叽喳喳好奇着我的身世，“欢迎回来，虎瑩。快给我们讲讲嘛，你是怎么回来的？”我静默了，良久，发出千年一叹。</a:t>
            </a:r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7239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绪飘回千年前的西周，我生来就被赋予了“盉”的器型，神圣的祭记仪式沃盥礼上，我斟玉液，吐琼浆，珠玉行，五谷成，圣水池旁，吐纳着我侈口方唇，虎踞龙盘的身影。万人万国在下，虔诚圣洁的目光朝拜着我。就这样，我成了当年的“童星”。</a:t>
            </a:r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576830" y="460375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lang="zh-CN"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例文：《我终于回来了》</a:t>
            </a:r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2425" y="1353251"/>
            <a:ext cx="9867331" cy="3780429"/>
          </a:xfrm>
        </p:spPr>
        <p:txBody>
          <a:bodyPr>
            <a:noAutofit/>
          </a:bodyPr>
          <a:lstStyle/>
          <a:p>
            <a:pPr marL="0" indent="7239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而“小信未孚，神弗福也”，虔诚的朝拜，并没有带来太平盛世，反而招致金戈铁马,烽火连年。我，成为了在流浪千年的时空拾荒者，再没有回到被万人尊重的时候。这其中，有寒家渔父不顾身家性命护我惜我,也有富商巨贾斥巨资救我，却又望我叹惜。</a:t>
            </a:r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7239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我一直盼望着，回来，回到那太平盛世，文物文化真正受人尊敬的时刻。</a:t>
            </a:r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576830" y="460375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lang="zh-CN"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例文：《我终于回来了》</a:t>
            </a:r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2425" y="1174181"/>
            <a:ext cx="9867331" cy="3780429"/>
          </a:xfrm>
        </p:spPr>
        <p:txBody>
          <a:bodyPr>
            <a:noAutofit/>
          </a:bodyPr>
          <a:lstStyle/>
          <a:p>
            <a:pPr marL="0" indent="7239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我再次睁眼时，我已是一位苍颜白发的老者。眼前的清帝面黄须白，疏薄的胡子似小兽般轻伏在他唇边，那胡子兴奋地抖动着：“此宝当乃西周所造。”我震惊了，原来他懂得鉴宝！转而，他又说“命造功处照旧例置紫檀灵芝底座一盘。”我失望了，原来我只是被清帝把玩的“玩物”而已。</a:t>
            </a:r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7239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山河动荡，感花溅泪，高鸟惊山，圆明园的大门被闯开，英国军官哈里扭曲的笑容爬上脸颊，粗暴地将我掳去。至此，我成为了囚禁在其家族中的百年囚徒。</a:t>
            </a:r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576830" y="460375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lang="zh-CN"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例文：《我终于回来了》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2425" y="1174181"/>
            <a:ext cx="9867331" cy="3780429"/>
          </a:xfrm>
        </p:spPr>
        <p:txBody>
          <a:bodyPr>
            <a:noAutofit/>
          </a:bodyPr>
          <a:lstStyle/>
          <a:p>
            <a:pPr marL="0" indent="7239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那时，我更加盼望着回来，回到我的家——华夏大地上。</a:t>
            </a:r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7239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我以为又将开启流浪过程时，一群眼色坚定的熟悉面孔出现在2018年英国文物拍卖会上。他们在外交、政治、文化上各个渠道为我奔走呼告，替我发声。几经交涉，英国拍卖会终于将我放回祖国的怀抱中。交接仪式上，我看到了很多黄皮肤、黑眼睛的来自祖国的代表，他们深情地望着我，我知道，我终于回来了，不仅仅是回到地域意义上的华夏大地，更是回到了文物真正受万人尊敬的太平盛世。</a:t>
            </a:r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576830" y="460375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lang="zh-CN"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例文：《我终于回来了》</a:t>
            </a: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2425" y="1094806"/>
            <a:ext cx="9867331" cy="3780429"/>
          </a:xfrm>
        </p:spPr>
        <p:txBody>
          <a:bodyPr>
            <a:noAutofit/>
          </a:bodyPr>
          <a:lstStyle/>
          <a:p>
            <a:pPr marL="0" indent="7239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“那么，欢迎回来，虎瑩。”唐三彩唐俑说道，“你现在可是大红人儿啦，作为现在仅有7件青铜盉器之一，你可是国家一级文物了呢。”</a:t>
            </a:r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7239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“不”，我说道，“更关键在于，流浪千年中中华民族精益求精的匠心，百折不挠的匠心，对文物的尊重，大国的实力注入我其中，方能于青铜之外而不朽。”</a:t>
            </a:r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7239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我散发着清冷光辉，延伸到天际，而那里的中国，岁月悠长，山河无羡，太平盛世，大国崛起。</a:t>
            </a:r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723900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我，终于回来了。</a:t>
            </a:r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576830" y="380365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lang="zh-CN"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例文：《我终于回来了》</a:t>
            </a:r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2425" y="1283401"/>
            <a:ext cx="9867331" cy="3780429"/>
          </a:xfrm>
        </p:spPr>
        <p:txBody>
          <a:bodyPr>
            <a:noAutofit/>
          </a:bodyPr>
          <a:lstStyle/>
          <a:p>
            <a:pPr marL="0" indent="723900">
              <a:lnSpc>
                <a:spcPct val="150000"/>
              </a:lnSpc>
            </a:pPr>
            <a:r>
              <a:rPr lang="zh-CN" altLang="en-US" sz="27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作者紧紧抓住故事的主线，让自己变身为国宝“虎鎣”，运用丰富的想象，还原历史场景，历数了从西周到清末，乃至流亡国外的经历，命运多舛更加突出了“回来”的意义非凡。更让人赞叹的是，小作者对于“回来”的意义探寻，并没有仅仅停留在“回家”的概念上，而是将中华民族的匠心、将终于迎来中国民族的太平盛世，深深嵌入文章的主题。使这篇文章灵动而不失厚重。</a:t>
            </a:r>
            <a:endParaRPr lang="zh-CN" altLang="en-US" sz="2700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60060" y="1637731"/>
            <a:ext cx="9867331" cy="3780429"/>
          </a:xfrm>
        </p:spPr>
        <p:txBody>
          <a:bodyPr>
            <a:normAutofit/>
          </a:bodyPr>
          <a:lstStyle/>
          <a:p>
            <a:pPr marL="0" indent="723900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想象”是人脑的一种机能。人在感知客观事物的过程中，大脑皮层上会留下许多痕迹，想象就是人脑对这些“曾经的痕迹”重新进行组合形成新的形象的过程。这是我们人类特有的对客观世界的一种反映形式。它能突破时间和空间的束缚，达到“思接千载”“神通万里”的境域。 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616200" y="561340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一、何谓想象，何谓想象作文</a:t>
            </a:r>
            <a:endParaRPr lang="zh-CN" altLang="en-US" sz="3200" dirty="0" smtClean="0">
              <a:solidFill>
                <a:srgbClr val="FFFF00"/>
              </a:solidFill>
            </a:endParaRPr>
          </a:p>
          <a:p>
            <a:pPr marL="0" indent="723900">
              <a:lnSpc>
                <a:spcPct val="150000"/>
              </a:lnSpc>
            </a:pPr>
            <a:endParaRPr lang="zh-CN" altLang="en-US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60060" y="1637731"/>
            <a:ext cx="9867331" cy="3780429"/>
          </a:xfrm>
        </p:spPr>
        <p:txBody>
          <a:bodyPr>
            <a:normAutofit/>
          </a:bodyPr>
          <a:lstStyle/>
          <a:p>
            <a:pPr marL="0" indent="723900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想象作文是作者根据已有的生活经验和知识，借助想象的翅膀，超越生活实际，构思出从未见过的或者根本不曾出现过的生活图景，并达到某种表达效果的文章。 </a:t>
            </a:r>
            <a:endParaRPr lang="zh-CN" altLang="en-US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517140" y="561340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一、何谓想象，何谓想象作文</a:t>
            </a:r>
            <a:endParaRPr lang="zh-CN" altLang="en-US" sz="3200" dirty="0" smtClean="0">
              <a:solidFill>
                <a:srgbClr val="FFFF00"/>
              </a:solidFill>
            </a:endParaRPr>
          </a:p>
          <a:p>
            <a:pPr marL="0" indent="723900">
              <a:lnSpc>
                <a:spcPct val="150000"/>
              </a:lnSpc>
            </a:pPr>
            <a:endParaRPr lang="zh-CN" altLang="en-US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37300" y="1667576"/>
            <a:ext cx="9867331" cy="378042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2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想象作文的类型：</a:t>
            </a:r>
            <a:endParaRPr lang="zh-CN" altLang="en-US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1.童话故事类想象作文</a:t>
            </a:r>
            <a:endParaRPr lang="en-US" altLang="zh-CN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2.寓言类想象作文</a:t>
            </a:r>
            <a:endParaRPr lang="en-US" altLang="zh-CN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3.科幻类想象作文</a:t>
            </a:r>
            <a:endParaRPr lang="en-US" altLang="zh-CN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4.时空超越类想象作文</a:t>
            </a:r>
            <a:endParaRPr lang="en-US" altLang="zh-CN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576830" y="561340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一、何谓想象，何谓想象作文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2425" y="1283401"/>
            <a:ext cx="9867331" cy="3780429"/>
          </a:xfrm>
        </p:spPr>
        <p:txBody>
          <a:bodyPr>
            <a:noAutofit/>
          </a:bodyPr>
          <a:lstStyle/>
          <a:p>
            <a:pPr marL="0" indent="723900">
              <a:lnSpc>
                <a:spcPct val="150000"/>
              </a:lnSpc>
            </a:pPr>
            <a:r>
              <a:rPr lang="zh-CN" altLang="en-US" sz="27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目：老师在黑板上画了一个圆，要求学生写想象作文。他举例说，比如，你可以把这个圆想象成一轮满月，然后以满月为重点，再用天幕、云彩、柳梢等作为陪衬，构成一个美丽的画面，再把这个画面用文字描述出来就是想象作文。</a:t>
            </a:r>
            <a:endParaRPr lang="zh-CN" altLang="en-US" sz="27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723900">
              <a:lnSpc>
                <a:spcPct val="150000"/>
              </a:lnSpc>
            </a:pPr>
            <a:r>
              <a:rPr lang="zh-CN" altLang="en-US" sz="27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圆是可以想象成很多不同的物体的。请你根据这位老师的启发，把这个圆想象成另一个物体，写成一篇想象作文，题目自拟。 </a:t>
            </a:r>
            <a:endParaRPr lang="zh-CN" altLang="en-US" sz="2700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2425" y="1871411"/>
            <a:ext cx="9867331" cy="3780429"/>
          </a:xfrm>
        </p:spPr>
        <p:txBody>
          <a:bodyPr>
            <a:noAutofit/>
          </a:bodyPr>
          <a:lstStyle/>
          <a:p>
            <a:pPr marL="0" indent="723900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书的世界就像一个万花筒。在圆圆的镜片里，无数的书籍汇成了千变万化的美丽风景，耀眼动人。</a:t>
            </a:r>
            <a:endParaRPr lang="zh-CN" altLang="en-US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72390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（文章开篇即开宗明义，将圆形具像为“万花筒”，将万花筒里的无限奇妙与变幻，与书的世界紧密关联，切入本文的关键。）</a:t>
            </a:r>
            <a:endParaRPr lang="zh-CN" altLang="en-US" sz="2800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723900">
              <a:lnSpc>
                <a:spcPct val="150000"/>
              </a:lnSpc>
            </a:pPr>
            <a:endParaRPr lang="zh-CN" altLang="en-US" sz="2800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576830" y="561340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lang="zh-CN"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例文一：《万花筒》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2425" y="1203391"/>
            <a:ext cx="9867331" cy="3780429"/>
          </a:xfrm>
        </p:spPr>
        <p:txBody>
          <a:bodyPr>
            <a:noAutofit/>
          </a:bodyPr>
          <a:lstStyle/>
          <a:p>
            <a:pPr marL="0" indent="723900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打开舷窗，向前眺望，一个巨大而金黄的球体出现在视线正中。在我看到太阳的一瞬间，我不禁感到热泪盈眶:“终于回家了！”</a:t>
            </a:r>
            <a:endParaRPr lang="zh-CN" altLang="en-US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72390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读到这儿，同学们能猜到下面的情节吗？没错，这篇是科幻类想象文，而且还是“环保”主题。文章中的“我”经历太空探险回到地球，但最终因为环境污染，地球失去了往日的活力。</a:t>
            </a:r>
            <a:endParaRPr lang="zh-CN" altLang="en-US" sz="2800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723900">
              <a:lnSpc>
                <a:spcPct val="150000"/>
              </a:lnSpc>
            </a:pPr>
            <a:endParaRPr lang="zh-CN" altLang="en-US" sz="2800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2800" dirty="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576830" y="460375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lang="zh-CN"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例文二：《回家》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/>
        </p:nvSpPr>
        <p:spPr>
          <a:xfrm>
            <a:off x="2576830" y="460375"/>
            <a:ext cx="9921875" cy="972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8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34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30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6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223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723900">
              <a:lnSpc>
                <a:spcPct val="150000"/>
              </a:lnSpc>
            </a:pPr>
            <a:r>
              <a:rPr lang="zh-CN" sz="36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例文三：《眼镜》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3521</Words>
  <Application>WPS 演示</Application>
  <PresentationFormat>自定义</PresentationFormat>
  <Paragraphs>143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黑体</vt:lpstr>
      <vt:lpstr>黑体-简</vt:lpstr>
      <vt:lpstr>Calibri</vt:lpstr>
      <vt:lpstr>微软雅黑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从典型试题中领悟方法</dc:title>
  <dc:creator>fl</dc:creator>
  <cp:lastModifiedBy>张文省</cp:lastModifiedBy>
  <cp:revision>20</cp:revision>
  <dcterms:created xsi:type="dcterms:W3CDTF">2020-03-11T15:31:00Z</dcterms:created>
  <dcterms:modified xsi:type="dcterms:W3CDTF">2020-05-04T02:52:59Z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