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0" r:id="rId2"/>
  </p:sldMasterIdLst>
  <p:notesMasterIdLst>
    <p:notesMasterId r:id="rId27"/>
  </p:notesMasterIdLst>
  <p:sldIdLst>
    <p:sldId id="259" r:id="rId3"/>
    <p:sldId id="260" r:id="rId4"/>
    <p:sldId id="261" r:id="rId5"/>
    <p:sldId id="293" r:id="rId6"/>
    <p:sldId id="264" r:id="rId7"/>
    <p:sldId id="265" r:id="rId8"/>
    <p:sldId id="286" r:id="rId9"/>
    <p:sldId id="281" r:id="rId10"/>
    <p:sldId id="282" r:id="rId11"/>
    <p:sldId id="283" r:id="rId12"/>
    <p:sldId id="284" r:id="rId13"/>
    <p:sldId id="285" r:id="rId14"/>
    <p:sldId id="266" r:id="rId15"/>
    <p:sldId id="287" r:id="rId16"/>
    <p:sldId id="288" r:id="rId17"/>
    <p:sldId id="289" r:id="rId18"/>
    <p:sldId id="267" r:id="rId19"/>
    <p:sldId id="291" r:id="rId20"/>
    <p:sldId id="268" r:id="rId21"/>
    <p:sldId id="269" r:id="rId22"/>
    <p:sldId id="290" r:id="rId23"/>
    <p:sldId id="270" r:id="rId24"/>
    <p:sldId id="292" r:id="rId25"/>
    <p:sldId id="271"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1" autoAdjust="0"/>
    <p:restoredTop sz="76229" autoAdjust="0"/>
  </p:normalViewPr>
  <p:slideViewPr>
    <p:cSldViewPr>
      <p:cViewPr varScale="1">
        <p:scale>
          <a:sx n="88" d="100"/>
          <a:sy n="88" d="100"/>
        </p:scale>
        <p:origin x="30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Microsoft YaHei" pitchFamily="34"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Microsoft YaHei" pitchFamily="34" charset="-122"/>
              </a:defRPr>
            </a:lvl1pPr>
          </a:lstStyle>
          <a:p>
            <a:fld id="{74A90B2E-34C5-4001-8DD0-DD59B4864EC2}" type="datetimeFigureOut">
              <a:rPr lang="en-US" smtClean="0"/>
              <a:pPr/>
              <a:t>8/26/2017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Microsoft YaHei" pitchFamily="34"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Microsoft YaHei" pitchFamily="34" charset="-122"/>
              </a:defRPr>
            </a:lvl1pPr>
          </a:lstStyle>
          <a:p>
            <a:fld id="{4D2EE607-FC2B-4A90-B5A7-A1B877402938}" type="slidenum">
              <a:rPr lang="en-US" smtClean="0"/>
              <a:pPr/>
              <a:t>‹#›</a:t>
            </a:fld>
            <a:endParaRPr lang="en-US" dirty="0"/>
          </a:p>
        </p:txBody>
      </p:sp>
    </p:spTree>
    <p:extLst>
      <p:ext uri="{BB962C8B-B14F-4D97-AF65-F5344CB8AC3E}">
        <p14:creationId xmlns:p14="http://schemas.microsoft.com/office/powerpoint/2010/main" val="397442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pitchFamily="34" charset="-122"/>
        <a:ea typeface="+mn-ea"/>
        <a:cs typeface="+mn-cs"/>
      </a:defRPr>
    </a:lvl1pPr>
    <a:lvl2pPr marL="457200" algn="l" defTabSz="914400" rtl="0" eaLnBrk="1" latinLnBrk="0" hangingPunct="1">
      <a:defRPr sz="1200" kern="1200">
        <a:solidFill>
          <a:schemeClr val="tx1"/>
        </a:solidFill>
        <a:latin typeface="Microsoft YaHei" pitchFamily="34" charset="-122"/>
        <a:ea typeface="+mn-ea"/>
        <a:cs typeface="+mn-cs"/>
      </a:defRPr>
    </a:lvl2pPr>
    <a:lvl3pPr marL="914400" algn="l" defTabSz="914400" rtl="0" eaLnBrk="1" latinLnBrk="0" hangingPunct="1">
      <a:defRPr sz="1200" kern="1200">
        <a:solidFill>
          <a:schemeClr val="tx1"/>
        </a:solidFill>
        <a:latin typeface="Microsoft YaHei" pitchFamily="34" charset="-122"/>
        <a:ea typeface="+mn-ea"/>
        <a:cs typeface="+mn-cs"/>
      </a:defRPr>
    </a:lvl3pPr>
    <a:lvl4pPr marL="1371600" algn="l" defTabSz="914400" rtl="0" eaLnBrk="1" latinLnBrk="0" hangingPunct="1">
      <a:defRPr sz="1200" kern="1200">
        <a:solidFill>
          <a:schemeClr val="tx1"/>
        </a:solidFill>
        <a:latin typeface="Microsoft YaHei" pitchFamily="34" charset="-122"/>
        <a:ea typeface="+mn-ea"/>
        <a:cs typeface="+mn-cs"/>
      </a:defRPr>
    </a:lvl4pPr>
    <a:lvl5pPr marL="1828800" algn="l" defTabSz="914400" rtl="0" eaLnBrk="1" latinLnBrk="0" hangingPunct="1">
      <a:defRPr sz="1200" kern="1200">
        <a:solidFill>
          <a:schemeClr val="tx1"/>
        </a:solidFill>
        <a:latin typeface="Microsoft YaHei" pitchFamily="34"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2433985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36601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10354425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29421428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683287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119269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1429490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28569548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2682398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2499973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1467462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31185620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29343706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31879074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16661655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29634773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4250689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3494769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1254543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27256238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2299293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2011830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1949982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zh-CN" altLang="en-US" sz="1200" b="0" noProof="0">
              <a:latin typeface="Microsoft YaHei" pitchFamily="34" charset="-122"/>
              <a:ea typeface="Microsoft YaHei" pitchFamily="34" charset="-122"/>
            </a:endParaRPr>
          </a:p>
        </p:txBody>
      </p:sp>
      <p:sp>
        <p:nvSpPr>
          <p:cNvPr id="6" name="Slide Image Placeholder 5"/>
          <p:cNvSpPr>
            <a:spLocks noGrp="1" noRot="1" noChangeAspect="1"/>
          </p:cNvSpPr>
          <p:nvPr>
            <p:ph type="sldImg"/>
          </p:nvPr>
        </p:nvSpPr>
        <p:spPr>
          <a:xfrm>
            <a:off x="533400" y="460375"/>
            <a:ext cx="3144838" cy="2359025"/>
          </a:xfrm>
        </p:spPr>
      </p:sp>
    </p:spTree>
    <p:extLst>
      <p:ext uri="{BB962C8B-B14F-4D97-AF65-F5344CB8AC3E}">
        <p14:creationId xmlns:p14="http://schemas.microsoft.com/office/powerpoint/2010/main" val="2278305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单击以编辑母版副标题样式</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8/26/2017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318349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8/26/2017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735706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8/26/2017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289517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8/26/2017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269913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8/26/2017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57354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Date Placeholder 4"/>
          <p:cNvSpPr>
            <a:spLocks noGrp="1"/>
          </p:cNvSpPr>
          <p:nvPr>
            <p:ph type="dt" sz="half" idx="10"/>
          </p:nvPr>
        </p:nvSpPr>
        <p:spPr/>
        <p:txBody>
          <a:bodyPr/>
          <a:lstStyle/>
          <a:p>
            <a:fld id="{EBCD5785-8A43-4CC4-A705-D4AA7E8DB57F}" type="datetimeFigureOut">
              <a:rPr lang="en-US" smtClean="0">
                <a:solidFill>
                  <a:prstClr val="black">
                    <a:tint val="75000"/>
                  </a:prstClr>
                </a:solidFill>
              </a:rPr>
              <a:pPr/>
              <a:t>8/26/2017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217767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nvPr>
        </p:nvSpPr>
        <p:spPr/>
        <p:txBody>
          <a:bodyPr/>
          <a:lstStyle/>
          <a:p>
            <a:fld id="{EBCD5785-8A43-4CC4-A705-D4AA7E8DB57F}" type="datetimeFigureOut">
              <a:rPr lang="en-US" smtClean="0">
                <a:solidFill>
                  <a:prstClr val="black">
                    <a:tint val="75000"/>
                  </a:prstClr>
                </a:solidFill>
              </a:rPr>
              <a:pPr/>
              <a:t>8/26/2017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578451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EBCD5785-8A43-4CC4-A705-D4AA7E8DB57F}" type="datetimeFigureOut">
              <a:rPr lang="en-US" smtClean="0">
                <a:solidFill>
                  <a:prstClr val="black">
                    <a:tint val="75000"/>
                  </a:prstClr>
                </a:solidFill>
              </a:rPr>
              <a:pPr/>
              <a:t>8/26/2017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525697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CD5785-8A43-4CC4-A705-D4AA7E8DB57F}" type="datetimeFigureOut">
              <a:rPr lang="en-US" smtClean="0">
                <a:solidFill>
                  <a:prstClr val="black">
                    <a:tint val="75000"/>
                  </a:prstClr>
                </a:solidFill>
              </a:rPr>
              <a:pPr/>
              <a:t>8/26/2017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448273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EBCD5785-8A43-4CC4-A705-D4AA7E8DB57F}" type="datetimeFigureOut">
              <a:rPr lang="en-US" smtClean="0">
                <a:solidFill>
                  <a:prstClr val="black">
                    <a:tint val="75000"/>
                  </a:prstClr>
                </a:solidFill>
              </a:rPr>
              <a:pPr/>
              <a:t>8/26/2017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041137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EBCD5785-8A43-4CC4-A705-D4AA7E8DB57F}" type="datetimeFigureOut">
              <a:rPr lang="en-US" smtClean="0">
                <a:solidFill>
                  <a:prstClr val="black">
                    <a:tint val="75000"/>
                  </a:prstClr>
                </a:solidFill>
              </a:rPr>
              <a:pPr/>
              <a:t>8/26/2017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435185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Microsoft YaHei" pitchFamily="34" charset="-122"/>
              </a:defRPr>
            </a:lvl1pPr>
          </a:lstStyle>
          <a:p>
            <a:fld id="{EBCD5785-8A43-4CC4-A705-D4AA7E8DB57F}" type="datetimeFigureOut">
              <a:rPr lang="en-US" smtClean="0">
                <a:solidFill>
                  <a:prstClr val="black">
                    <a:tint val="75000"/>
                  </a:prstClr>
                </a:solidFill>
              </a:rPr>
              <a:pPr/>
              <a:t>8/26/2017</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Microsoft YaHei" pitchFamily="34" charset="-122"/>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Microsoft YaHei" pitchFamily="34" charset="-122"/>
              </a:defRPr>
            </a:lvl1p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08097025"/>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icrosoft YaHei" pitchFamily="34" charset="-122"/>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icrosoft YaHei" pitchFamily="34" charset="-122"/>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icrosoft YaHei" pitchFamily="34"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icrosoft YaHei" pitchFamily="34"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icrosoft YaHei" pitchFamily="34"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icrosoft YaHei" pitchFamily="34"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8.jp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0.jpg"/><Relationship Id="rId5" Type="http://schemas.openxmlformats.org/officeDocument/2006/relationships/image" Target="../media/image9.jp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2.jpg"/><Relationship Id="rId5" Type="http://schemas.openxmlformats.org/officeDocument/2006/relationships/image" Target="../media/image11.jp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png"/><Relationship Id="rId7"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13.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qqipone.com/qqtu/32884/wenhao/"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15.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qqipone.com/qqtu/32884/wenhao/"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15.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qqipone.com/qqtu/32884/wenhao/"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15.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qqipone.com/qqtu/32884/wenhao/"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15.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qqipone.com/qqtu/32884/wenhao/"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16.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17.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jp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3.jp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4.jp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sp>
        <p:nvSpPr>
          <p:cNvPr id="20" name="文本框 19">
            <a:extLst>
              <a:ext uri="{FF2B5EF4-FFF2-40B4-BE49-F238E27FC236}">
                <a16:creationId xmlns:a16="http://schemas.microsoft.com/office/drawing/2014/main" id="{CA49AA9C-EB48-464D-A9AB-F2431F615473}"/>
              </a:ext>
            </a:extLst>
          </p:cNvPr>
          <p:cNvSpPr txBox="1"/>
          <p:nvPr/>
        </p:nvSpPr>
        <p:spPr>
          <a:xfrm>
            <a:off x="1547664" y="6000567"/>
            <a:ext cx="7300425" cy="584775"/>
          </a:xfrm>
          <a:prstGeom prst="rect">
            <a:avLst/>
          </a:prstGeom>
          <a:solidFill>
            <a:srgbClr val="C00000">
              <a:alpha val="9020"/>
            </a:srgbClr>
          </a:solidFill>
          <a:ln>
            <a:noFill/>
          </a:ln>
          <a:effectLst>
            <a:outerShdw blurRad="149987" dist="250190" dir="8460000" algn="ctr">
              <a:srgbClr val="000000">
                <a:alpha val="28000"/>
              </a:srgbClr>
            </a:outerShdw>
          </a:effectLst>
          <a:scene3d>
            <a:camera prst="perspectiveRelaxedModerately"/>
            <a:lightRig rig="contrasting" dir="t">
              <a:rot lat="0" lon="0" rev="1500000"/>
            </a:lightRig>
          </a:scene3d>
          <a:sp3d prstMaterial="metal">
            <a:bevelT w="88900" h="88900"/>
          </a:sp3d>
        </p:spPr>
        <p:txBody>
          <a:bodyPr wrap="square" rtlCol="0">
            <a:spAutoFit/>
          </a:bodyPr>
          <a:lstStyle/>
          <a:p>
            <a:r>
              <a:rPr lang="zh-CN" altLang="en-US" sz="3200" b="1" dirty="0">
                <a:solidFill>
                  <a:schemeClr val="bg1"/>
                </a:solidFill>
                <a:latin typeface="华文行楷" panose="02010800040101010101" pitchFamily="2" charset="-122"/>
                <a:ea typeface="华文行楷" panose="02010800040101010101" pitchFamily="2" charset="-122"/>
              </a:rPr>
              <a:t>制作：安徽省桐城市南演初中 杨志新</a:t>
            </a:r>
          </a:p>
        </p:txBody>
      </p:sp>
      <p:grpSp>
        <p:nvGrpSpPr>
          <p:cNvPr id="21" name="组合 20">
            <a:extLst>
              <a:ext uri="{FF2B5EF4-FFF2-40B4-BE49-F238E27FC236}">
                <a16:creationId xmlns:a16="http://schemas.microsoft.com/office/drawing/2014/main" id="{0A3132E9-3386-41BC-A696-6D2170F5415D}"/>
              </a:ext>
            </a:extLst>
          </p:cNvPr>
          <p:cNvGrpSpPr/>
          <p:nvPr/>
        </p:nvGrpSpPr>
        <p:grpSpPr>
          <a:xfrm>
            <a:off x="746215" y="93678"/>
            <a:ext cx="7632848" cy="1207824"/>
            <a:chOff x="827584" y="5445224"/>
            <a:chExt cx="7632848" cy="1207824"/>
          </a:xfrm>
          <a:scene3d>
            <a:camera prst="orthographicFront">
              <a:rot lat="0" lon="0" rev="0"/>
            </a:camera>
            <a:lightRig rig="contrasting" dir="t">
              <a:rot lat="0" lon="0" rev="1500000"/>
            </a:lightRig>
          </a:scene3d>
        </p:grpSpPr>
        <p:sp>
          <p:nvSpPr>
            <p:cNvPr id="22" name="矩形: 圆角 21">
              <a:extLst>
                <a:ext uri="{FF2B5EF4-FFF2-40B4-BE49-F238E27FC236}">
                  <a16:creationId xmlns:a16="http://schemas.microsoft.com/office/drawing/2014/main" id="{07C5E21E-1F6C-43DD-B5DD-B210C9C7B7E8}"/>
                </a:ext>
              </a:extLst>
            </p:cNvPr>
            <p:cNvSpPr/>
            <p:nvPr/>
          </p:nvSpPr>
          <p:spPr>
            <a:xfrm>
              <a:off x="827584" y="5445224"/>
              <a:ext cx="7632848" cy="1207824"/>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927F0C98-1972-41D0-8F54-F036158C8B50}"/>
                </a:ext>
              </a:extLst>
            </p:cNvPr>
            <p:cNvSpPr/>
            <p:nvPr/>
          </p:nvSpPr>
          <p:spPr>
            <a:xfrm rot="10800000">
              <a:off x="971600" y="5501101"/>
              <a:ext cx="7488832" cy="979270"/>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4" name="文本框 23">
            <a:extLst>
              <a:ext uri="{FF2B5EF4-FFF2-40B4-BE49-F238E27FC236}">
                <a16:creationId xmlns:a16="http://schemas.microsoft.com/office/drawing/2014/main" id="{13D90050-6807-43DC-8543-A85ADB7DE341}"/>
              </a:ext>
            </a:extLst>
          </p:cNvPr>
          <p:cNvSpPr txBox="1"/>
          <p:nvPr/>
        </p:nvSpPr>
        <p:spPr>
          <a:xfrm>
            <a:off x="746215" y="261372"/>
            <a:ext cx="7911519" cy="923330"/>
          </a:xfrm>
          <a:prstGeom prst="rect">
            <a:avLst/>
          </a:prstGeom>
          <a:noFill/>
        </p:spPr>
        <p:txBody>
          <a:bodyPr wrap="square" rtlCol="0">
            <a:spAutoFit/>
          </a:bodyPr>
          <a:lstStyle/>
          <a:p>
            <a:r>
              <a:rPr lang="zh-CN" altLang="zh-CN" sz="5400" b="1" dirty="0">
                <a:solidFill>
                  <a:schemeClr val="bg1"/>
                </a:solidFill>
                <a:latin typeface="经典繁毛楷" panose="02010609000101010101" pitchFamily="49" charset="-122"/>
                <a:ea typeface="经典繁毛楷" panose="02010609000101010101" pitchFamily="49" charset="-122"/>
                <a:cs typeface="经典繁毛楷" panose="02010609000101010101" pitchFamily="49" charset="-122"/>
              </a:rPr>
              <a:t>别了！钞票上的民族文化</a:t>
            </a:r>
            <a:endParaRPr lang="zh-CN" altLang="zh-CN" sz="5400" dirty="0">
              <a:solidFill>
                <a:schemeClr val="bg1"/>
              </a:solidFill>
              <a:latin typeface="经典繁毛楷" panose="02010609000101010101" pitchFamily="49" charset="-122"/>
              <a:ea typeface="经典繁毛楷" panose="02010609000101010101" pitchFamily="49" charset="-122"/>
              <a:cs typeface="经典繁毛楷" panose="02010609000101010101" pitchFamily="49" charset="-122"/>
            </a:endParaRPr>
          </a:p>
        </p:txBody>
      </p:sp>
    </p:spTree>
    <p:extLst>
      <p:ext uri="{BB962C8B-B14F-4D97-AF65-F5344CB8AC3E}">
        <p14:creationId xmlns:p14="http://schemas.microsoft.com/office/powerpoint/2010/main" val="6519494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2000" fill="hold"/>
                                        <p:tgtEl>
                                          <p:spTgt spid="24"/>
                                        </p:tgtEl>
                                        <p:attrNameLst>
                                          <p:attrName>ppt_w</p:attrName>
                                        </p:attrNameLst>
                                      </p:cBhvr>
                                      <p:tavLst>
                                        <p:tav tm="0">
                                          <p:val>
                                            <p:strVal val="4*#ppt_w"/>
                                          </p:val>
                                        </p:tav>
                                        <p:tav tm="100000">
                                          <p:val>
                                            <p:strVal val="#ppt_w"/>
                                          </p:val>
                                        </p:tav>
                                      </p:tavLst>
                                    </p:anim>
                                    <p:anim calcmode="lin" valueType="num">
                                      <p:cBhvr>
                                        <p:cTn id="13" dur="2000" fill="hold"/>
                                        <p:tgtEl>
                                          <p:spTgt spid="24"/>
                                        </p:tgtEl>
                                        <p:attrNameLst>
                                          <p:attrName>ppt_h</p:attrName>
                                        </p:attrNameLst>
                                      </p:cBhvr>
                                      <p:tavLst>
                                        <p:tav tm="0">
                                          <p:val>
                                            <p:strVal val="4*#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2000" fill="hold"/>
                                        <p:tgtEl>
                                          <p:spTgt spid="20"/>
                                        </p:tgtEl>
                                        <p:attrNameLst>
                                          <p:attrName>ppt_w</p:attrName>
                                        </p:attrNameLst>
                                      </p:cBhvr>
                                      <p:tavLst>
                                        <p:tav tm="0">
                                          <p:val>
                                            <p:strVal val="4*#ppt_w"/>
                                          </p:val>
                                        </p:tav>
                                        <p:tav tm="100000">
                                          <p:val>
                                            <p:strVal val="#ppt_w"/>
                                          </p:val>
                                        </p:tav>
                                      </p:tavLst>
                                    </p:anim>
                                    <p:anim calcmode="lin" valueType="num">
                                      <p:cBhvr>
                                        <p:cTn id="19" dur="2000" fill="hold"/>
                                        <p:tgtEl>
                                          <p:spTgt spid="2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pic>
        <p:nvPicPr>
          <p:cNvPr id="3" name="图片 2" descr="图片包含 动物, 户外&#10;&#10;已生成极高可信度的说明">
            <a:extLst>
              <a:ext uri="{FF2B5EF4-FFF2-40B4-BE49-F238E27FC236}">
                <a16:creationId xmlns:a16="http://schemas.microsoft.com/office/drawing/2014/main" id="{5CFC2138-2FE1-4A6A-ADCF-708239CBC8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
            <a:ext cx="9125277" cy="6858000"/>
          </a:xfrm>
          <a:prstGeom prst="rect">
            <a:avLst/>
          </a:prstGeom>
          <a:effectLst>
            <a:softEdge rad="635000"/>
          </a:effectLst>
        </p:spPr>
      </p:pic>
      <p:pic>
        <p:nvPicPr>
          <p:cNvPr id="5" name="图片 4" descr="图片包含 室内, 就坐&#10;&#10;已生成高可信度的说明">
            <a:extLst>
              <a:ext uri="{FF2B5EF4-FFF2-40B4-BE49-F238E27FC236}">
                <a16:creationId xmlns:a16="http://schemas.microsoft.com/office/drawing/2014/main" id="{23B2CFF8-A85A-4507-8099-3C0B570520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512" y="110253"/>
            <a:ext cx="2102139" cy="2022864"/>
          </a:xfrm>
          <a:prstGeom prst="rect">
            <a:avLst/>
          </a:prstGeom>
          <a:effectLst>
            <a:softEdge rad="317500"/>
          </a:effectLst>
        </p:spPr>
      </p:pic>
      <p:sp>
        <p:nvSpPr>
          <p:cNvPr id="2" name="矩形 1">
            <a:extLst>
              <a:ext uri="{FF2B5EF4-FFF2-40B4-BE49-F238E27FC236}">
                <a16:creationId xmlns:a16="http://schemas.microsoft.com/office/drawing/2014/main" id="{FCFCA7F4-5E27-47CA-B98F-FE10D65C3875}"/>
              </a:ext>
            </a:extLst>
          </p:cNvPr>
          <p:cNvSpPr/>
          <p:nvPr/>
        </p:nvSpPr>
        <p:spPr>
          <a:xfrm>
            <a:off x="0" y="3901087"/>
            <a:ext cx="8820472" cy="3046988"/>
          </a:xfrm>
          <a:prstGeom prst="rect">
            <a:avLst/>
          </a:prstGeom>
        </p:spPr>
        <p:txBody>
          <a:bodyPr wrap="square">
            <a:spAutoFit/>
          </a:bodyPr>
          <a:lstStyle/>
          <a:p>
            <a:pPr lvl="0" algn="ctr">
              <a:defRPr/>
            </a:pPr>
            <a:r>
              <a:rPr lang="zh-CN" altLang="en-US" sz="2400" b="1" dirty="0">
                <a:solidFill>
                  <a:schemeClr val="bg1"/>
                </a:solidFill>
                <a:effectLst>
                  <a:glow rad="101600">
                    <a:schemeClr val="tx1">
                      <a:alpha val="60000"/>
                    </a:schemeClr>
                  </a:glow>
                </a:effectLst>
              </a:rPr>
              <a:t>保罗</a:t>
            </a:r>
            <a:r>
              <a:rPr lang="en-US" altLang="zh-CN" sz="2400" b="1" dirty="0">
                <a:solidFill>
                  <a:schemeClr val="bg1"/>
                </a:solidFill>
                <a:effectLst>
                  <a:glow rad="101600">
                    <a:schemeClr val="tx1">
                      <a:alpha val="60000"/>
                    </a:schemeClr>
                  </a:glow>
                </a:effectLst>
              </a:rPr>
              <a:t>·</a:t>
            </a:r>
            <a:r>
              <a:rPr lang="zh-CN" altLang="en-US" sz="2400" b="1" dirty="0">
                <a:solidFill>
                  <a:schemeClr val="bg1"/>
                </a:solidFill>
                <a:effectLst>
                  <a:glow rad="101600">
                    <a:schemeClr val="tx1">
                      <a:alpha val="60000"/>
                    </a:schemeClr>
                  </a:glow>
                </a:effectLst>
              </a:rPr>
              <a:t>塞尚（</a:t>
            </a:r>
            <a:r>
              <a:rPr lang="en-US" altLang="zh-CN" sz="2400" b="1" dirty="0">
                <a:solidFill>
                  <a:schemeClr val="bg1"/>
                </a:solidFill>
                <a:effectLst>
                  <a:glow rad="101600">
                    <a:schemeClr val="tx1">
                      <a:alpha val="60000"/>
                    </a:schemeClr>
                  </a:glow>
                </a:effectLst>
              </a:rPr>
              <a:t>Paul Cézanne</a:t>
            </a:r>
            <a:r>
              <a:rPr lang="zh-CN" altLang="en-US" sz="2400" b="1" dirty="0">
                <a:solidFill>
                  <a:schemeClr val="bg1"/>
                </a:solidFill>
                <a:effectLst>
                  <a:glow rad="101600">
                    <a:schemeClr val="tx1">
                      <a:alpha val="60000"/>
                    </a:schemeClr>
                  </a:glow>
                </a:effectLst>
              </a:rPr>
              <a:t>，</a:t>
            </a:r>
            <a:r>
              <a:rPr lang="en-US" altLang="zh-CN" sz="2400" b="1" dirty="0">
                <a:solidFill>
                  <a:schemeClr val="bg1"/>
                </a:solidFill>
                <a:effectLst>
                  <a:glow rad="101600">
                    <a:schemeClr val="tx1">
                      <a:alpha val="60000"/>
                    </a:schemeClr>
                  </a:glow>
                </a:effectLst>
              </a:rPr>
              <a:t>1839</a:t>
            </a:r>
            <a:r>
              <a:rPr lang="zh-CN" altLang="en-US" sz="2400" b="1" dirty="0">
                <a:solidFill>
                  <a:schemeClr val="bg1"/>
                </a:solidFill>
                <a:effectLst>
                  <a:glow rad="101600">
                    <a:schemeClr val="tx1">
                      <a:alpha val="60000"/>
                    </a:schemeClr>
                  </a:glow>
                </a:effectLst>
              </a:rPr>
              <a:t>年</a:t>
            </a:r>
            <a:r>
              <a:rPr lang="en-US" altLang="zh-CN" sz="2400" b="1" dirty="0">
                <a:solidFill>
                  <a:schemeClr val="bg1"/>
                </a:solidFill>
                <a:effectLst>
                  <a:glow rad="101600">
                    <a:schemeClr val="tx1">
                      <a:alpha val="60000"/>
                    </a:schemeClr>
                  </a:glow>
                </a:effectLst>
              </a:rPr>
              <a:t>—1906</a:t>
            </a:r>
            <a:r>
              <a:rPr lang="zh-CN" altLang="en-US" sz="2400" b="1" dirty="0">
                <a:solidFill>
                  <a:schemeClr val="bg1"/>
                </a:solidFill>
                <a:effectLst>
                  <a:glow rad="101600">
                    <a:schemeClr val="tx1">
                      <a:alpha val="60000"/>
                    </a:schemeClr>
                  </a:glow>
                </a:effectLst>
              </a:rPr>
              <a:t>年），法国著名画家，是后期印象派的主将，从</a:t>
            </a:r>
            <a:r>
              <a:rPr lang="en-US" altLang="zh-CN" sz="2400" b="1" dirty="0">
                <a:solidFill>
                  <a:schemeClr val="bg1"/>
                </a:solidFill>
                <a:effectLst>
                  <a:glow rad="101600">
                    <a:schemeClr val="tx1">
                      <a:alpha val="60000"/>
                    </a:schemeClr>
                  </a:glow>
                </a:effectLst>
              </a:rPr>
              <a:t>19</a:t>
            </a:r>
            <a:r>
              <a:rPr lang="zh-CN" altLang="en-US" sz="2400" b="1" dirty="0">
                <a:solidFill>
                  <a:schemeClr val="bg1"/>
                </a:solidFill>
                <a:effectLst>
                  <a:glow rad="101600">
                    <a:schemeClr val="tx1">
                      <a:alpha val="60000"/>
                    </a:schemeClr>
                  </a:glow>
                </a:effectLst>
              </a:rPr>
              <a:t>世纪末被推崇为“新艺术之父”，作为现代艺术的先驱，西方现代画家称他为“现代艺术之父”或“现代绘画之父”。追求实在的形状和永恒的视觉。他对物体体积感的追求和表现，为“立体派”开启了不少思路，其独特的主观色彩大大区别于强调客观色彩感觉的大部分画家。他使用富有凝聚力的绘画方式，其作品深刻影响并革新了</a:t>
            </a:r>
            <a:r>
              <a:rPr lang="en-US" altLang="zh-CN" sz="2400" b="1" dirty="0">
                <a:solidFill>
                  <a:schemeClr val="bg1"/>
                </a:solidFill>
                <a:effectLst>
                  <a:glow rad="101600">
                    <a:schemeClr val="tx1">
                      <a:alpha val="60000"/>
                    </a:schemeClr>
                  </a:glow>
                </a:effectLst>
              </a:rPr>
              <a:t>20</a:t>
            </a:r>
            <a:r>
              <a:rPr lang="zh-CN" altLang="en-US" sz="2400" b="1" dirty="0">
                <a:solidFill>
                  <a:schemeClr val="bg1"/>
                </a:solidFill>
                <a:effectLst>
                  <a:glow rad="101600">
                    <a:schemeClr val="tx1">
                      <a:alpha val="60000"/>
                    </a:schemeClr>
                  </a:glow>
                </a:effectLst>
              </a:rPr>
              <a:t>世纪美术，特别是</a:t>
            </a:r>
            <a:r>
              <a:rPr lang="en-US" altLang="zh-CN" sz="2400" b="1" dirty="0">
                <a:solidFill>
                  <a:schemeClr val="bg1"/>
                </a:solidFill>
                <a:effectLst>
                  <a:glow rad="101600">
                    <a:schemeClr val="tx1">
                      <a:alpha val="60000"/>
                    </a:schemeClr>
                  </a:glow>
                </a:effectLst>
              </a:rPr>
              <a:t>1895</a:t>
            </a:r>
            <a:r>
              <a:rPr lang="zh-CN" altLang="en-US" sz="2400" b="1" dirty="0">
                <a:solidFill>
                  <a:schemeClr val="bg1"/>
                </a:solidFill>
                <a:effectLst>
                  <a:glow rad="101600">
                    <a:schemeClr val="tx1">
                      <a:alpha val="60000"/>
                    </a:schemeClr>
                  </a:glow>
                </a:effectLst>
              </a:rPr>
              <a:t>年首次个人展和</a:t>
            </a:r>
            <a:r>
              <a:rPr lang="en-US" altLang="zh-CN" sz="2400" b="1" dirty="0">
                <a:solidFill>
                  <a:schemeClr val="bg1"/>
                </a:solidFill>
                <a:effectLst>
                  <a:glow rad="101600">
                    <a:schemeClr val="tx1">
                      <a:alpha val="60000"/>
                    </a:schemeClr>
                  </a:glow>
                </a:effectLst>
              </a:rPr>
              <a:t>1907</a:t>
            </a:r>
            <a:r>
              <a:rPr lang="zh-CN" altLang="en-US" sz="2400" b="1" dirty="0">
                <a:solidFill>
                  <a:schemeClr val="bg1"/>
                </a:solidFill>
                <a:effectLst>
                  <a:glow rad="101600">
                    <a:schemeClr val="tx1">
                      <a:alpha val="60000"/>
                    </a:schemeClr>
                  </a:glow>
                </a:effectLst>
              </a:rPr>
              <a:t>年作品的官方回顾展。</a:t>
            </a:r>
          </a:p>
        </p:txBody>
      </p:sp>
    </p:spTree>
    <p:extLst>
      <p:ext uri="{BB962C8B-B14F-4D97-AF65-F5344CB8AC3E}">
        <p14:creationId xmlns:p14="http://schemas.microsoft.com/office/powerpoint/2010/main" val="29475375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pic>
        <p:nvPicPr>
          <p:cNvPr id="3" name="图片 2" descr="图片包含 人员&#10;&#10;已生成高可信度的说明">
            <a:extLst>
              <a:ext uri="{FF2B5EF4-FFF2-40B4-BE49-F238E27FC236}">
                <a16:creationId xmlns:a16="http://schemas.microsoft.com/office/drawing/2014/main" id="{360EC758-7ABA-4C4C-AB02-B2D775ACA9A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667" b="100000" l="0" r="100000">
                        <a14:foregroundMark x1="89922" y1="96667" x2="84496" y2="98667"/>
                      </a14:backgroundRemoval>
                    </a14:imgEffect>
                  </a14:imgLayer>
                </a14:imgProps>
              </a:ext>
              <a:ext uri="{28A0092B-C50C-407E-A947-70E740481C1C}">
                <a14:useLocalDpi xmlns:a14="http://schemas.microsoft.com/office/drawing/2010/main" val="0"/>
              </a:ext>
            </a:extLst>
          </a:blip>
          <a:stretch>
            <a:fillRect/>
          </a:stretch>
        </p:blipFill>
        <p:spPr>
          <a:xfrm>
            <a:off x="-1" y="0"/>
            <a:ext cx="9115917" cy="6858001"/>
          </a:xfrm>
          <a:prstGeom prst="rect">
            <a:avLst/>
          </a:prstGeom>
        </p:spPr>
      </p:pic>
      <p:sp>
        <p:nvSpPr>
          <p:cNvPr id="2" name="矩形 1">
            <a:extLst>
              <a:ext uri="{FF2B5EF4-FFF2-40B4-BE49-F238E27FC236}">
                <a16:creationId xmlns:a16="http://schemas.microsoft.com/office/drawing/2014/main" id="{5680E60A-E447-4B11-AEBD-2305FFA73D34}"/>
              </a:ext>
            </a:extLst>
          </p:cNvPr>
          <p:cNvSpPr/>
          <p:nvPr/>
        </p:nvSpPr>
        <p:spPr>
          <a:xfrm>
            <a:off x="-28085" y="4666463"/>
            <a:ext cx="9036495" cy="2246769"/>
          </a:xfrm>
          <a:prstGeom prst="rect">
            <a:avLst/>
          </a:prstGeom>
          <a:solidFill>
            <a:srgbClr val="C00000">
              <a:alpha val="7059"/>
            </a:srgb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lvl="0" algn="ctr">
              <a:defRPr/>
            </a:pPr>
            <a:r>
              <a:rPr lang="zh-CN" altLang="en-US" sz="2800" b="1" dirty="0">
                <a:solidFill>
                  <a:prstClr val="white"/>
                </a:solidFill>
                <a:effectLst>
                  <a:glow rad="101600">
                    <a:schemeClr val="tx1">
                      <a:alpha val="60000"/>
                    </a:schemeClr>
                  </a:glow>
                </a:effectLst>
              </a:rPr>
              <a:t>阿波罗（希腊文 </a:t>
            </a:r>
            <a:r>
              <a:rPr lang="en-US" altLang="zh-CN" sz="2800" b="1" dirty="0">
                <a:solidFill>
                  <a:prstClr val="white"/>
                </a:solidFill>
                <a:effectLst>
                  <a:glow rad="101600">
                    <a:schemeClr val="tx1">
                      <a:alpha val="60000"/>
                    </a:schemeClr>
                  </a:glow>
                </a:effectLst>
              </a:rPr>
              <a:t>Απ</a:t>
            </a:r>
            <a:r>
              <a:rPr lang="en-US" altLang="zh-CN" sz="2800" b="1" dirty="0" err="1">
                <a:solidFill>
                  <a:prstClr val="white"/>
                </a:solidFill>
                <a:effectLst>
                  <a:glow rad="101600">
                    <a:schemeClr val="tx1">
                      <a:alpha val="60000"/>
                    </a:schemeClr>
                  </a:glow>
                </a:effectLst>
              </a:rPr>
              <a:t>ολλων</a:t>
            </a:r>
            <a:r>
              <a:rPr lang="zh-CN" altLang="en-US" sz="2800" b="1" dirty="0">
                <a:solidFill>
                  <a:prstClr val="white"/>
                </a:solidFill>
                <a:effectLst>
                  <a:glow rad="101600">
                    <a:schemeClr val="tx1">
                      <a:alpha val="60000"/>
                    </a:schemeClr>
                  </a:glow>
                </a:effectLst>
              </a:rPr>
              <a:t>；拉丁文 </a:t>
            </a:r>
            <a:r>
              <a:rPr lang="en-US" altLang="zh-CN" sz="2800" b="1" dirty="0">
                <a:solidFill>
                  <a:prstClr val="white"/>
                </a:solidFill>
                <a:effectLst>
                  <a:glow rad="101600">
                    <a:schemeClr val="tx1">
                      <a:alpha val="60000"/>
                    </a:schemeClr>
                  </a:glow>
                </a:effectLst>
              </a:rPr>
              <a:t>Apollo </a:t>
            </a:r>
            <a:r>
              <a:rPr lang="zh-CN" altLang="en-US" sz="2800" b="1" dirty="0">
                <a:solidFill>
                  <a:prstClr val="white"/>
                </a:solidFill>
                <a:effectLst>
                  <a:glow rad="101600">
                    <a:schemeClr val="tx1">
                      <a:alpha val="60000"/>
                    </a:schemeClr>
                  </a:glow>
                </a:effectLst>
              </a:rPr>
              <a:t>）是众神之王宙斯与暗夜女神勒托所生之子，他是古希腊神话中最著名的神祇之一，希腊神话中十二主神之一，阿波罗是所有男神之中最英俊的，在诗与艺术中表现为光明、青春和音乐之神，又是太阳神。</a:t>
            </a:r>
          </a:p>
        </p:txBody>
      </p:sp>
    </p:spTree>
    <p:extLst>
      <p:ext uri="{BB962C8B-B14F-4D97-AF65-F5344CB8AC3E}">
        <p14:creationId xmlns:p14="http://schemas.microsoft.com/office/powerpoint/2010/main" val="4780174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pic>
        <p:nvPicPr>
          <p:cNvPr id="3" name="图片 2" descr="图片包含 男士&#10;&#10;已生成高可信度的说明">
            <a:extLst>
              <a:ext uri="{FF2B5EF4-FFF2-40B4-BE49-F238E27FC236}">
                <a16:creationId xmlns:a16="http://schemas.microsoft.com/office/drawing/2014/main" id="{9BD5A03E-8F6A-4256-A1AC-0086B79079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520" y="-1"/>
            <a:ext cx="9233798" cy="6858001"/>
          </a:xfrm>
          <a:prstGeom prst="rect">
            <a:avLst/>
          </a:prstGeom>
          <a:effectLst>
            <a:softEdge rad="635000"/>
          </a:effectLst>
        </p:spPr>
      </p:pic>
      <p:sp>
        <p:nvSpPr>
          <p:cNvPr id="2" name="矩形 1">
            <a:extLst>
              <a:ext uri="{FF2B5EF4-FFF2-40B4-BE49-F238E27FC236}">
                <a16:creationId xmlns:a16="http://schemas.microsoft.com/office/drawing/2014/main" id="{ACC994BF-1242-4CDB-8220-AD0EA63E5B9B}"/>
              </a:ext>
            </a:extLst>
          </p:cNvPr>
          <p:cNvSpPr/>
          <p:nvPr/>
        </p:nvSpPr>
        <p:spPr>
          <a:xfrm>
            <a:off x="237454" y="4549676"/>
            <a:ext cx="8694712" cy="2308324"/>
          </a:xfrm>
          <a:prstGeom prst="rect">
            <a:avLst/>
          </a:prstGeom>
        </p:spPr>
        <p:txBody>
          <a:bodyPr wrap="square">
            <a:spAutoFit/>
          </a:bodyPr>
          <a:lstStyle/>
          <a:p>
            <a:r>
              <a:rPr lang="zh-CN" altLang="en-US" sz="2400" b="1" dirty="0">
                <a:solidFill>
                  <a:prstClr val="white"/>
                </a:solidFill>
                <a:effectLst>
                  <a:glow rad="101600">
                    <a:schemeClr val="tx1">
                      <a:alpha val="60000"/>
                    </a:schemeClr>
                  </a:glow>
                </a:effectLst>
              </a:rPr>
              <a:t>亚历山大大帝（</a:t>
            </a:r>
            <a:r>
              <a:rPr lang="en-US" altLang="zh-CN" sz="2400" b="1" dirty="0">
                <a:solidFill>
                  <a:prstClr val="white"/>
                </a:solidFill>
                <a:effectLst>
                  <a:glow rad="101600">
                    <a:schemeClr val="tx1">
                      <a:alpha val="60000"/>
                    </a:schemeClr>
                  </a:glow>
                </a:effectLst>
              </a:rPr>
              <a:t>Alexander, Alexander III of Macedon</a:t>
            </a:r>
            <a:r>
              <a:rPr lang="zh-CN" altLang="en-US" sz="2400" b="1" dirty="0">
                <a:solidFill>
                  <a:prstClr val="white"/>
                </a:solidFill>
                <a:effectLst>
                  <a:glow rad="101600">
                    <a:schemeClr val="tx1">
                      <a:alpha val="60000"/>
                    </a:schemeClr>
                  </a:glow>
                </a:effectLst>
              </a:rPr>
              <a:t>，</a:t>
            </a:r>
            <a:r>
              <a:rPr lang="en-US" altLang="zh-CN" sz="2400" b="1" dirty="0">
                <a:solidFill>
                  <a:prstClr val="white"/>
                </a:solidFill>
                <a:effectLst>
                  <a:glow rad="101600">
                    <a:schemeClr val="tx1">
                      <a:alpha val="60000"/>
                    </a:schemeClr>
                  </a:glow>
                </a:effectLst>
              </a:rPr>
              <a:t>Alexander the Great</a:t>
            </a:r>
            <a:r>
              <a:rPr lang="zh-CN" altLang="en-US" sz="2400" b="1" dirty="0">
                <a:solidFill>
                  <a:prstClr val="white"/>
                </a:solidFill>
                <a:effectLst>
                  <a:glow rad="101600">
                    <a:schemeClr val="tx1">
                      <a:alpha val="60000"/>
                    </a:schemeClr>
                  </a:glow>
                </a:effectLst>
              </a:rPr>
              <a:t>，公元前</a:t>
            </a:r>
            <a:r>
              <a:rPr lang="en-US" altLang="zh-CN" sz="2400" b="1" dirty="0">
                <a:solidFill>
                  <a:prstClr val="white"/>
                </a:solidFill>
                <a:effectLst>
                  <a:glow rad="101600">
                    <a:schemeClr val="tx1">
                      <a:alpha val="60000"/>
                    </a:schemeClr>
                  </a:glow>
                </a:effectLst>
              </a:rPr>
              <a:t>356</a:t>
            </a:r>
            <a:r>
              <a:rPr lang="zh-CN" altLang="en-US" sz="2400" b="1" dirty="0">
                <a:solidFill>
                  <a:prstClr val="white"/>
                </a:solidFill>
                <a:effectLst>
                  <a:glow rad="101600">
                    <a:schemeClr val="tx1">
                      <a:alpha val="60000"/>
                    </a:schemeClr>
                  </a:glow>
                </a:effectLst>
              </a:rPr>
              <a:t>年</a:t>
            </a:r>
            <a:r>
              <a:rPr lang="en-US" altLang="zh-CN" sz="2400" b="1" dirty="0">
                <a:solidFill>
                  <a:prstClr val="white"/>
                </a:solidFill>
                <a:effectLst>
                  <a:glow rad="101600">
                    <a:schemeClr val="tx1">
                      <a:alpha val="60000"/>
                    </a:schemeClr>
                  </a:glow>
                </a:effectLst>
              </a:rPr>
              <a:t>7</a:t>
            </a:r>
            <a:r>
              <a:rPr lang="zh-CN" altLang="en-US" sz="2400" b="1" dirty="0">
                <a:solidFill>
                  <a:prstClr val="white"/>
                </a:solidFill>
                <a:effectLst>
                  <a:glow rad="101600">
                    <a:schemeClr val="tx1">
                      <a:alpha val="60000"/>
                    </a:schemeClr>
                  </a:glow>
                </a:effectLst>
              </a:rPr>
              <a:t>月</a:t>
            </a:r>
            <a:r>
              <a:rPr lang="en-US" altLang="zh-CN" sz="2400" b="1" dirty="0">
                <a:solidFill>
                  <a:prstClr val="white"/>
                </a:solidFill>
                <a:effectLst>
                  <a:glow rad="101600">
                    <a:schemeClr val="tx1">
                      <a:alpha val="60000"/>
                    </a:schemeClr>
                  </a:glow>
                </a:effectLst>
              </a:rPr>
              <a:t>20</a:t>
            </a:r>
            <a:r>
              <a:rPr lang="zh-CN" altLang="en-US" sz="2400" b="1" dirty="0">
                <a:solidFill>
                  <a:prstClr val="white"/>
                </a:solidFill>
                <a:effectLst>
                  <a:glow rad="101600">
                    <a:schemeClr val="tx1">
                      <a:alpha val="60000"/>
                    </a:schemeClr>
                  </a:glow>
                </a:effectLst>
              </a:rPr>
              <a:t>日－前</a:t>
            </a:r>
            <a:r>
              <a:rPr lang="en-US" altLang="zh-CN" sz="2400" b="1" dirty="0">
                <a:solidFill>
                  <a:prstClr val="white"/>
                </a:solidFill>
                <a:effectLst>
                  <a:glow rad="101600">
                    <a:schemeClr val="tx1">
                      <a:alpha val="60000"/>
                    </a:schemeClr>
                  </a:glow>
                </a:effectLst>
              </a:rPr>
              <a:t>323</a:t>
            </a:r>
            <a:r>
              <a:rPr lang="zh-CN" altLang="en-US" sz="2400" b="1" dirty="0">
                <a:solidFill>
                  <a:prstClr val="white"/>
                </a:solidFill>
                <a:effectLst>
                  <a:glow rad="101600">
                    <a:schemeClr val="tx1">
                      <a:alpha val="60000"/>
                    </a:schemeClr>
                  </a:glow>
                </a:effectLst>
              </a:rPr>
              <a:t>年</a:t>
            </a:r>
            <a:r>
              <a:rPr lang="en-US" altLang="zh-CN" sz="2400" b="1" dirty="0">
                <a:solidFill>
                  <a:prstClr val="white"/>
                </a:solidFill>
                <a:effectLst>
                  <a:glow rad="101600">
                    <a:schemeClr val="tx1">
                      <a:alpha val="60000"/>
                    </a:schemeClr>
                  </a:glow>
                </a:effectLst>
              </a:rPr>
              <a:t>6</a:t>
            </a:r>
            <a:r>
              <a:rPr lang="zh-CN" altLang="en-US" sz="2400" b="1" dirty="0">
                <a:solidFill>
                  <a:prstClr val="white"/>
                </a:solidFill>
                <a:effectLst>
                  <a:glow rad="101600">
                    <a:schemeClr val="tx1">
                      <a:alpha val="60000"/>
                    </a:schemeClr>
                  </a:glow>
                </a:effectLst>
              </a:rPr>
              <a:t>月</a:t>
            </a:r>
            <a:r>
              <a:rPr lang="en-US" altLang="zh-CN" sz="2400" b="1" dirty="0">
                <a:solidFill>
                  <a:prstClr val="white"/>
                </a:solidFill>
                <a:effectLst>
                  <a:glow rad="101600">
                    <a:schemeClr val="tx1">
                      <a:alpha val="60000"/>
                    </a:schemeClr>
                  </a:glow>
                </a:effectLst>
              </a:rPr>
              <a:t>10</a:t>
            </a:r>
            <a:r>
              <a:rPr lang="zh-CN" altLang="en-US" sz="2400" b="1" dirty="0">
                <a:solidFill>
                  <a:prstClr val="white"/>
                </a:solidFill>
                <a:effectLst>
                  <a:glow rad="101600">
                    <a:schemeClr val="tx1">
                      <a:alpha val="60000"/>
                    </a:schemeClr>
                  </a:glow>
                </a:effectLst>
              </a:rPr>
              <a:t>日），生于马其顿王国首都派拉城，曾师从古希腊著名学者亚里士多德，十八岁随父出征，二十岁继承王位。他雄才伟略，勇于善战，领军驰聘欧亚非大陆，使得古希腊文明广泛传播，是世界古代史上最著名的军事家和政治家。</a:t>
            </a:r>
            <a:endParaRPr lang="zh-CN" altLang="en-US" sz="2400" b="1" dirty="0">
              <a:effectLst>
                <a:glow rad="101600">
                  <a:schemeClr val="tx1">
                    <a:alpha val="60000"/>
                  </a:schemeClr>
                </a:glow>
              </a:effectLst>
            </a:endParaRPr>
          </a:p>
        </p:txBody>
      </p:sp>
    </p:spTree>
    <p:extLst>
      <p:ext uri="{BB962C8B-B14F-4D97-AF65-F5344CB8AC3E}">
        <p14:creationId xmlns:p14="http://schemas.microsoft.com/office/powerpoint/2010/main" val="38478656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grpSp>
        <p:nvGrpSpPr>
          <p:cNvPr id="19" name="组合 18">
            <a:extLst>
              <a:ext uri="{FF2B5EF4-FFF2-40B4-BE49-F238E27FC236}">
                <a16:creationId xmlns:a16="http://schemas.microsoft.com/office/drawing/2014/main" id="{DF2E554A-5EA3-49C5-BD26-CD1E33696FC0}"/>
              </a:ext>
            </a:extLst>
          </p:cNvPr>
          <p:cNvGrpSpPr/>
          <p:nvPr/>
        </p:nvGrpSpPr>
        <p:grpSpPr>
          <a:xfrm rot="16200000">
            <a:off x="-2349102" y="3076609"/>
            <a:ext cx="6096978" cy="1207824"/>
            <a:chOff x="827584" y="5445224"/>
            <a:chExt cx="7632849" cy="1207824"/>
          </a:xfrm>
          <a:scene3d>
            <a:camera prst="orthographicFront">
              <a:rot lat="0" lon="0" rev="0"/>
            </a:camera>
            <a:lightRig rig="contrasting" dir="t">
              <a:rot lat="0" lon="0" rev="1500000"/>
            </a:lightRig>
          </a:scene3d>
        </p:grpSpPr>
        <p:sp>
          <p:nvSpPr>
            <p:cNvPr id="17" name="矩形: 圆角 16">
              <a:extLst>
                <a:ext uri="{FF2B5EF4-FFF2-40B4-BE49-F238E27FC236}">
                  <a16:creationId xmlns:a16="http://schemas.microsoft.com/office/drawing/2014/main" id="{D244D4C8-9A56-448D-B28F-B9D6E5A95C33}"/>
                </a:ext>
              </a:extLst>
            </p:cNvPr>
            <p:cNvSpPr/>
            <p:nvPr/>
          </p:nvSpPr>
          <p:spPr>
            <a:xfrm>
              <a:off x="827584" y="5445224"/>
              <a:ext cx="7632848" cy="1207824"/>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圆角 17">
              <a:extLst>
                <a:ext uri="{FF2B5EF4-FFF2-40B4-BE49-F238E27FC236}">
                  <a16:creationId xmlns:a16="http://schemas.microsoft.com/office/drawing/2014/main" id="{E57AC1A4-8B77-4439-9E79-FB41901F0406}"/>
                </a:ext>
              </a:extLst>
            </p:cNvPr>
            <p:cNvSpPr/>
            <p:nvPr/>
          </p:nvSpPr>
          <p:spPr>
            <a:xfrm rot="10800000">
              <a:off x="971601" y="5501101"/>
              <a:ext cx="7488832" cy="979270"/>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3" name="矩形: 圆角 12">
            <a:extLst>
              <a:ext uri="{FF2B5EF4-FFF2-40B4-BE49-F238E27FC236}">
                <a16:creationId xmlns:a16="http://schemas.microsoft.com/office/drawing/2014/main" id="{FB6D31A0-3F27-449B-847C-582F2685C772}"/>
              </a:ext>
            </a:extLst>
          </p:cNvPr>
          <p:cNvSpPr/>
          <p:nvPr/>
        </p:nvSpPr>
        <p:spPr>
          <a:xfrm>
            <a:off x="2195736" y="314758"/>
            <a:ext cx="6264696" cy="5967245"/>
          </a:xfrm>
          <a:prstGeom prst="roundRect">
            <a:avLst/>
          </a:prstGeom>
          <a:gradFill>
            <a:gsLst>
              <a:gs pos="0">
                <a:srgbClr val="C00000">
                  <a:alpha val="18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 name="文本框 1">
            <a:extLst>
              <a:ext uri="{FF2B5EF4-FFF2-40B4-BE49-F238E27FC236}">
                <a16:creationId xmlns:a16="http://schemas.microsoft.com/office/drawing/2014/main" id="{F0E4ACE4-249C-4A49-88D8-F34D8E819048}"/>
              </a:ext>
            </a:extLst>
          </p:cNvPr>
          <p:cNvSpPr txBox="1"/>
          <p:nvPr/>
        </p:nvSpPr>
        <p:spPr>
          <a:xfrm>
            <a:off x="237047" y="1059838"/>
            <a:ext cx="432048" cy="5940088"/>
          </a:xfrm>
          <a:prstGeom prst="rect">
            <a:avLst/>
          </a:prstGeom>
          <a:noFill/>
        </p:spPr>
        <p:txBody>
          <a:bodyPr wrap="square" rtlCol="0">
            <a:spAutoFit/>
          </a:bodyPr>
          <a:lstStyle/>
          <a:p>
            <a:r>
              <a:rPr lang="zh-CN" altLang="en-US" sz="4400" b="1" dirty="0">
                <a:solidFill>
                  <a:schemeClr val="bg1"/>
                </a:solidFill>
              </a:rPr>
              <a:t>主</a:t>
            </a:r>
            <a:endParaRPr lang="en-US" altLang="zh-CN" sz="4400" b="1" dirty="0">
              <a:solidFill>
                <a:schemeClr val="bg1"/>
              </a:solidFill>
            </a:endParaRPr>
          </a:p>
          <a:p>
            <a:endParaRPr lang="en-US" altLang="zh-CN" sz="4400" b="1" dirty="0">
              <a:solidFill>
                <a:schemeClr val="bg1"/>
              </a:solidFill>
            </a:endParaRPr>
          </a:p>
          <a:p>
            <a:r>
              <a:rPr lang="zh-CN" altLang="en-US" sz="4400" b="1" dirty="0">
                <a:solidFill>
                  <a:schemeClr val="bg1"/>
                </a:solidFill>
              </a:rPr>
              <a:t>体</a:t>
            </a:r>
            <a:endParaRPr lang="en-US" altLang="zh-CN" sz="4400" b="1" dirty="0">
              <a:solidFill>
                <a:schemeClr val="bg1"/>
              </a:solidFill>
            </a:endParaRPr>
          </a:p>
          <a:p>
            <a:endParaRPr lang="en-US" altLang="zh-CN" sz="4400" b="1" dirty="0">
              <a:solidFill>
                <a:schemeClr val="bg1"/>
              </a:solidFill>
            </a:endParaRPr>
          </a:p>
          <a:p>
            <a:r>
              <a:rPr lang="zh-CN" altLang="en-US" sz="4400" b="1" dirty="0">
                <a:solidFill>
                  <a:schemeClr val="bg1"/>
                </a:solidFill>
              </a:rPr>
              <a:t>部</a:t>
            </a:r>
            <a:endParaRPr lang="en-US" altLang="zh-CN" sz="4400" b="1" dirty="0">
              <a:solidFill>
                <a:schemeClr val="bg1"/>
              </a:solidFill>
            </a:endParaRPr>
          </a:p>
          <a:p>
            <a:endParaRPr lang="en-US" altLang="zh-CN" sz="4400" b="1" dirty="0">
              <a:solidFill>
                <a:schemeClr val="bg1"/>
              </a:solidFill>
            </a:endParaRPr>
          </a:p>
          <a:p>
            <a:r>
              <a:rPr lang="zh-CN" altLang="en-US" sz="4400" b="1" dirty="0">
                <a:solidFill>
                  <a:schemeClr val="bg1"/>
                </a:solidFill>
              </a:rPr>
              <a:t>分</a:t>
            </a:r>
            <a:endParaRPr lang="en-US" altLang="zh-CN" sz="4400" b="1" dirty="0">
              <a:solidFill>
                <a:schemeClr val="bg1"/>
              </a:solidFill>
            </a:endParaRPr>
          </a:p>
          <a:p>
            <a:endParaRPr lang="en-US" altLang="zh-CN" sz="3600" b="1" dirty="0">
              <a:solidFill>
                <a:schemeClr val="bg1"/>
              </a:solidFill>
            </a:endParaRPr>
          </a:p>
          <a:p>
            <a:endParaRPr lang="zh-CN" altLang="en-US" sz="3600" b="1" dirty="0">
              <a:solidFill>
                <a:schemeClr val="bg1"/>
              </a:solidFill>
            </a:endParaRPr>
          </a:p>
        </p:txBody>
      </p:sp>
      <p:sp>
        <p:nvSpPr>
          <p:cNvPr id="3" name="文本框 2">
            <a:extLst>
              <a:ext uri="{FF2B5EF4-FFF2-40B4-BE49-F238E27FC236}">
                <a16:creationId xmlns:a16="http://schemas.microsoft.com/office/drawing/2014/main" id="{02BF1C38-B84D-4E6B-A6ED-CFA07EE4C592}"/>
              </a:ext>
            </a:extLst>
          </p:cNvPr>
          <p:cNvSpPr txBox="1"/>
          <p:nvPr/>
        </p:nvSpPr>
        <p:spPr>
          <a:xfrm>
            <a:off x="2543129" y="764704"/>
            <a:ext cx="2520280" cy="646331"/>
          </a:xfrm>
          <a:prstGeom prst="rect">
            <a:avLst/>
          </a:prstGeom>
          <a:noFill/>
        </p:spPr>
        <p:txBody>
          <a:bodyPr wrap="square" rtlCol="0">
            <a:spAutoFit/>
          </a:bodyPr>
          <a:lstStyle/>
          <a:p>
            <a:r>
              <a:rPr lang="zh-CN" altLang="en-US" sz="3600" b="1" dirty="0">
                <a:solidFill>
                  <a:schemeClr val="bg1"/>
                </a:solidFill>
                <a:effectLst>
                  <a:glow rad="101600">
                    <a:schemeClr val="tx1">
                      <a:alpha val="60000"/>
                    </a:schemeClr>
                  </a:glow>
                </a:effectLst>
              </a:rPr>
              <a:t>位置</a:t>
            </a:r>
          </a:p>
        </p:txBody>
      </p:sp>
      <p:sp>
        <p:nvSpPr>
          <p:cNvPr id="4" name="文本框 3">
            <a:extLst>
              <a:ext uri="{FF2B5EF4-FFF2-40B4-BE49-F238E27FC236}">
                <a16:creationId xmlns:a16="http://schemas.microsoft.com/office/drawing/2014/main" id="{DE4287BA-7A17-4E00-9396-B17C9E79B44B}"/>
              </a:ext>
            </a:extLst>
          </p:cNvPr>
          <p:cNvSpPr txBox="1"/>
          <p:nvPr/>
        </p:nvSpPr>
        <p:spPr>
          <a:xfrm>
            <a:off x="2543129" y="3542170"/>
            <a:ext cx="1872208" cy="646331"/>
          </a:xfrm>
          <a:prstGeom prst="rect">
            <a:avLst/>
          </a:prstGeom>
          <a:noFill/>
        </p:spPr>
        <p:txBody>
          <a:bodyPr wrap="square" rtlCol="0">
            <a:spAutoFit/>
          </a:bodyPr>
          <a:lstStyle/>
          <a:p>
            <a:r>
              <a:rPr lang="zh-CN" altLang="en-US" sz="3600" b="1" dirty="0">
                <a:solidFill>
                  <a:schemeClr val="bg1"/>
                </a:solidFill>
                <a:effectLst>
                  <a:glow rad="101600">
                    <a:schemeClr val="tx1">
                      <a:alpha val="60000"/>
                    </a:schemeClr>
                  </a:glow>
                </a:effectLst>
              </a:rPr>
              <a:t>内容</a:t>
            </a:r>
          </a:p>
        </p:txBody>
      </p:sp>
      <p:sp>
        <p:nvSpPr>
          <p:cNvPr id="5" name="文本框 4">
            <a:extLst>
              <a:ext uri="{FF2B5EF4-FFF2-40B4-BE49-F238E27FC236}">
                <a16:creationId xmlns:a16="http://schemas.microsoft.com/office/drawing/2014/main" id="{D86645ED-7555-4EC9-BCA6-DFF4A6ED00A5}"/>
              </a:ext>
            </a:extLst>
          </p:cNvPr>
          <p:cNvSpPr txBox="1"/>
          <p:nvPr/>
        </p:nvSpPr>
        <p:spPr>
          <a:xfrm>
            <a:off x="3851920" y="1340768"/>
            <a:ext cx="2880320" cy="523220"/>
          </a:xfrm>
          <a:prstGeom prst="rect">
            <a:avLst/>
          </a:prstGeom>
          <a:noFill/>
        </p:spPr>
        <p:txBody>
          <a:bodyPr wrap="square" rtlCol="0">
            <a:spAutoFit/>
          </a:bodyPr>
          <a:lstStyle/>
          <a:p>
            <a:r>
              <a:rPr lang="zh-CN" altLang="en-US" sz="2800" b="1" dirty="0">
                <a:solidFill>
                  <a:schemeClr val="bg1"/>
                </a:solidFill>
                <a:effectLst>
                  <a:glow rad="101600">
                    <a:schemeClr val="tx1">
                      <a:alpha val="60000"/>
                    </a:schemeClr>
                  </a:glow>
                </a:effectLst>
              </a:rPr>
              <a:t>（</a:t>
            </a:r>
            <a:r>
              <a:rPr lang="en-US" altLang="zh-CN" sz="2800" b="1" dirty="0">
                <a:solidFill>
                  <a:schemeClr val="bg1"/>
                </a:solidFill>
                <a:effectLst>
                  <a:glow rad="101600">
                    <a:schemeClr val="tx1">
                      <a:alpha val="60000"/>
                    </a:schemeClr>
                  </a:glow>
                </a:effectLst>
              </a:rPr>
              <a:t>2——5</a:t>
            </a:r>
            <a:r>
              <a:rPr lang="zh-CN" altLang="en-US" sz="2800" b="1" dirty="0">
                <a:solidFill>
                  <a:schemeClr val="bg1"/>
                </a:solidFill>
                <a:effectLst>
                  <a:glow rad="101600">
                    <a:schemeClr val="tx1">
                      <a:alpha val="60000"/>
                    </a:schemeClr>
                  </a:glow>
                </a:effectLst>
              </a:rPr>
              <a:t>自然段）</a:t>
            </a:r>
          </a:p>
        </p:txBody>
      </p:sp>
      <p:sp>
        <p:nvSpPr>
          <p:cNvPr id="7" name="文本框 6">
            <a:extLst>
              <a:ext uri="{FF2B5EF4-FFF2-40B4-BE49-F238E27FC236}">
                <a16:creationId xmlns:a16="http://schemas.microsoft.com/office/drawing/2014/main" id="{8FB0A14E-DC6B-42F6-8000-C36F3F289DEA}"/>
              </a:ext>
            </a:extLst>
          </p:cNvPr>
          <p:cNvSpPr txBox="1"/>
          <p:nvPr/>
        </p:nvSpPr>
        <p:spPr>
          <a:xfrm>
            <a:off x="3628790" y="4269712"/>
            <a:ext cx="4173284" cy="1137106"/>
          </a:xfrm>
          <a:prstGeom prst="rect">
            <a:avLst/>
          </a:prstGeom>
          <a:noFill/>
        </p:spPr>
        <p:txBody>
          <a:bodyPr wrap="square" rtlCol="0">
            <a:spAutoFit/>
          </a:bodyPr>
          <a:lstStyle/>
          <a:p>
            <a:pPr>
              <a:lnSpc>
                <a:spcPct val="150000"/>
              </a:lnSpc>
            </a:pPr>
            <a:r>
              <a:rPr lang="zh-CN" altLang="zh-CN" sz="2400" b="1" dirty="0">
                <a:solidFill>
                  <a:schemeClr val="bg1"/>
                </a:solidFill>
                <a:effectLst>
                  <a:glow rad="101600">
                    <a:schemeClr val="tx1">
                      <a:alpha val="60000"/>
                    </a:schemeClr>
                  </a:glow>
                </a:effectLst>
              </a:rPr>
              <a:t>写出了纸币上消失的一些民族文化以及作者的情感。</a:t>
            </a:r>
            <a:endParaRPr lang="zh-CN" altLang="en-US" sz="2400" b="1" dirty="0">
              <a:solidFill>
                <a:schemeClr val="bg1"/>
              </a:solidFill>
              <a:effectLst>
                <a:glow rad="101600">
                  <a:schemeClr val="tx1">
                    <a:alpha val="60000"/>
                  </a:schemeClr>
                </a:glow>
              </a:effectLst>
            </a:endParaRPr>
          </a:p>
        </p:txBody>
      </p:sp>
    </p:spTree>
    <p:extLst>
      <p:ext uri="{BB962C8B-B14F-4D97-AF65-F5344CB8AC3E}">
        <p14:creationId xmlns:p14="http://schemas.microsoft.com/office/powerpoint/2010/main" val="38145564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32"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0" fill="hold"/>
                                        <p:tgtEl>
                                          <p:spTgt spid="2"/>
                                        </p:tgtEl>
                                        <p:attrNameLst>
                                          <p:attrName>ppt_w</p:attrName>
                                        </p:attrNameLst>
                                      </p:cBhvr>
                                      <p:tavLst>
                                        <p:tav tm="0">
                                          <p:val>
                                            <p:strVal val="4*#ppt_w"/>
                                          </p:val>
                                        </p:tav>
                                        <p:tav tm="100000">
                                          <p:val>
                                            <p:strVal val="#ppt_w"/>
                                          </p:val>
                                        </p:tav>
                                      </p:tavLst>
                                    </p:anim>
                                    <p:anim calcmode="lin" valueType="num">
                                      <p:cBhvr>
                                        <p:cTn id="16" dur="20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32"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2000" fill="hold"/>
                                        <p:tgtEl>
                                          <p:spTgt spid="3"/>
                                        </p:tgtEl>
                                        <p:attrNameLst>
                                          <p:attrName>ppt_w</p:attrName>
                                        </p:attrNameLst>
                                      </p:cBhvr>
                                      <p:tavLst>
                                        <p:tav tm="0">
                                          <p:val>
                                            <p:strVal val="4*#ppt_w"/>
                                          </p:val>
                                        </p:tav>
                                        <p:tav tm="100000">
                                          <p:val>
                                            <p:strVal val="#ppt_w"/>
                                          </p:val>
                                        </p:tav>
                                      </p:tavLst>
                                    </p:anim>
                                    <p:anim calcmode="lin" valueType="num">
                                      <p:cBhvr>
                                        <p:cTn id="22" dur="20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32"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2000" fill="hold"/>
                                        <p:tgtEl>
                                          <p:spTgt spid="4"/>
                                        </p:tgtEl>
                                        <p:attrNameLst>
                                          <p:attrName>ppt_w</p:attrName>
                                        </p:attrNameLst>
                                      </p:cBhvr>
                                      <p:tavLst>
                                        <p:tav tm="0">
                                          <p:val>
                                            <p:strVal val="4*#ppt_w"/>
                                          </p:val>
                                        </p:tav>
                                        <p:tav tm="100000">
                                          <p:val>
                                            <p:strVal val="#ppt_w"/>
                                          </p:val>
                                        </p:tav>
                                      </p:tavLst>
                                    </p:anim>
                                    <p:anim calcmode="lin" valueType="num">
                                      <p:cBhvr>
                                        <p:cTn id="33" dur="2000" fill="hold"/>
                                        <p:tgtEl>
                                          <p:spTgt spid="4"/>
                                        </p:tgtEl>
                                        <p:attrNameLst>
                                          <p:attrName>ppt_h</p:attrName>
                                        </p:attrNameLst>
                                      </p:cBhvr>
                                      <p:tavLst>
                                        <p:tav tm="0">
                                          <p:val>
                                            <p:strVal val="4*#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lt">
                                    <p:tmPct val="10000"/>
                                  </p:iterate>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3" grpId="0"/>
      <p:bldP spid="4" grpId="0"/>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107504" y="0"/>
            <a:ext cx="9144000" cy="7173417"/>
          </a:xfrm>
          <a:prstGeom prst="rect">
            <a:avLst/>
          </a:prstGeom>
          <a:effectLst>
            <a:softEdge rad="127000"/>
          </a:effectLst>
        </p:spPr>
      </p:pic>
      <p:pic>
        <p:nvPicPr>
          <p:cNvPr id="7" name="图片 6" descr="图片包含 文字&#10;&#10;已生成极高可信度的说明">
            <a:extLst>
              <a:ext uri="{FF2B5EF4-FFF2-40B4-BE49-F238E27FC236}">
                <a16:creationId xmlns:a16="http://schemas.microsoft.com/office/drawing/2014/main" id="{5F0F36B2-569E-4C16-B1B6-2144B7FF03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036496" cy="3425056"/>
          </a:xfrm>
          <a:prstGeom prst="rect">
            <a:avLst/>
          </a:prstGeom>
        </p:spPr>
      </p:pic>
      <p:pic>
        <p:nvPicPr>
          <p:cNvPr id="3" name="图片 2">
            <a:extLst>
              <a:ext uri="{FF2B5EF4-FFF2-40B4-BE49-F238E27FC236}">
                <a16:creationId xmlns:a16="http://schemas.microsoft.com/office/drawing/2014/main" id="{AC887D80-3FE3-4479-A2CD-47948B51106A}"/>
              </a:ext>
            </a:extLst>
          </p:cNvPr>
          <p:cNvPicPr>
            <a:picLocks noChangeAspect="1"/>
          </p:cNvPicPr>
          <p:nvPr/>
        </p:nvPicPr>
        <p:blipFill rotWithShape="1">
          <a:blip r:embed="rId6">
            <a:extLst>
              <a:ext uri="{28A0092B-C50C-407E-A947-70E740481C1C}">
                <a14:useLocalDpi xmlns:a14="http://schemas.microsoft.com/office/drawing/2010/main" val="0"/>
              </a:ext>
            </a:extLst>
          </a:blip>
          <a:srcRect l="2769" t="5599" r="2901" b="5045"/>
          <a:stretch/>
        </p:blipFill>
        <p:spPr>
          <a:xfrm rot="16200000">
            <a:off x="2959976" y="469024"/>
            <a:ext cx="3224048" cy="9144000"/>
          </a:xfrm>
          <a:prstGeom prst="rect">
            <a:avLst/>
          </a:prstGeom>
        </p:spPr>
      </p:pic>
    </p:spTree>
    <p:extLst>
      <p:ext uri="{BB962C8B-B14F-4D97-AF65-F5344CB8AC3E}">
        <p14:creationId xmlns:p14="http://schemas.microsoft.com/office/powerpoint/2010/main" val="20113145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pic>
        <p:nvPicPr>
          <p:cNvPr id="3" name="图片 2" descr="图片包含 文字&#10;&#10;已生成极高可信度的说明">
            <a:extLst>
              <a:ext uri="{FF2B5EF4-FFF2-40B4-BE49-F238E27FC236}">
                <a16:creationId xmlns:a16="http://schemas.microsoft.com/office/drawing/2014/main" id="{EAB37E21-9C1D-41E8-ABBB-EC2EDD961A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85725"/>
            <a:ext cx="9036496" cy="3514725"/>
          </a:xfrm>
          <a:prstGeom prst="rect">
            <a:avLst/>
          </a:prstGeom>
        </p:spPr>
      </p:pic>
      <p:pic>
        <p:nvPicPr>
          <p:cNvPr id="5" name="图片 4" descr="图片包含 服装, 男士&#10;&#10;已生成高可信度的说明">
            <a:extLst>
              <a:ext uri="{FF2B5EF4-FFF2-40B4-BE49-F238E27FC236}">
                <a16:creationId xmlns:a16="http://schemas.microsoft.com/office/drawing/2014/main" id="{99400284-24D5-4D24-AC86-2DCF486429F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276231"/>
            <a:ext cx="9125277" cy="3573883"/>
          </a:xfrm>
          <a:prstGeom prst="rect">
            <a:avLst/>
          </a:prstGeom>
        </p:spPr>
      </p:pic>
    </p:spTree>
    <p:extLst>
      <p:ext uri="{BB962C8B-B14F-4D97-AF65-F5344CB8AC3E}">
        <p14:creationId xmlns:p14="http://schemas.microsoft.com/office/powerpoint/2010/main" val="12460590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pic>
        <p:nvPicPr>
          <p:cNvPr id="4" name="图片 3" descr="图片包含 文字&#10;&#10;已生成极高可信度的说明">
            <a:extLst>
              <a:ext uri="{FF2B5EF4-FFF2-40B4-BE49-F238E27FC236}">
                <a16:creationId xmlns:a16="http://schemas.microsoft.com/office/drawing/2014/main" id="{82C54210-2793-45DB-9998-199081812E7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500" b="97750" l="5038" r="89673">
                        <a14:foregroundMark x1="60957" y1="4917" x2="66499" y2="11333"/>
                        <a14:foregroundMark x1="33123" y1="88000" x2="33627" y2="92750"/>
                        <a14:foregroundMark x1="12972" y1="22917" x2="23048" y2="83833"/>
                        <a14:foregroundMark x1="47733" y1="89667" x2="57557" y2="97833"/>
                        <a14:foregroundMark x1="59446" y1="2917" x2="63098" y2="1583"/>
                        <a14:foregroundMark x1="5038" y1="19667" x2="6297" y2="26833"/>
                      </a14:backgroundRemoval>
                    </a14:imgEffect>
                  </a14:imgLayer>
                </a14:imgProps>
              </a:ext>
              <a:ext uri="{28A0092B-C50C-407E-A947-70E740481C1C}">
                <a14:useLocalDpi xmlns:a14="http://schemas.microsoft.com/office/drawing/2010/main" val="0"/>
              </a:ext>
            </a:extLst>
          </a:blip>
          <a:stretch>
            <a:fillRect/>
          </a:stretch>
        </p:blipFill>
        <p:spPr>
          <a:xfrm>
            <a:off x="0" y="118241"/>
            <a:ext cx="4537710" cy="6858000"/>
          </a:xfrm>
          <a:prstGeom prst="rect">
            <a:avLst/>
          </a:prstGeom>
        </p:spPr>
      </p:pic>
      <p:pic>
        <p:nvPicPr>
          <p:cNvPr id="10" name="图片 9" descr="图片包含 物体&#10;&#10;已生成高可信度的说明">
            <a:extLst>
              <a:ext uri="{FF2B5EF4-FFF2-40B4-BE49-F238E27FC236}">
                <a16:creationId xmlns:a16="http://schemas.microsoft.com/office/drawing/2014/main" id="{CBA56821-6C18-4EE8-AF4D-2F7E28D8C95F}"/>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0" b="94397" l="1867" r="98800">
                        <a14:foregroundMark x1="5600" y1="81897" x2="5733" y2="75000"/>
                        <a14:foregroundMark x1="3733" y1="75862" x2="6933" y2="71552"/>
                        <a14:foregroundMark x1="15067" y1="78448" x2="17733" y2="69828"/>
                        <a14:foregroundMark x1="27333" y1="81897" x2="29200" y2="63362"/>
                        <a14:foregroundMark x1="41733" y1="80172" x2="41733" y2="67672"/>
                        <a14:foregroundMark x1="53067" y1="81897" x2="53733" y2="60776"/>
                        <a14:foregroundMark x1="65600" y1="87500" x2="63867" y2="63362"/>
                        <a14:foregroundMark x1="77733" y1="68966" x2="80400" y2="84483"/>
                        <a14:foregroundMark x1="92267" y1="70690" x2="93067" y2="92241"/>
                        <a14:foregroundMark x1="89200" y1="31897" x2="91067" y2="14655"/>
                        <a14:foregroundMark x1="77200" y1="36207" x2="78267" y2="11638"/>
                        <a14:foregroundMark x1="51200" y1="33621" x2="51867" y2="12500"/>
                        <a14:foregroundMark x1="39067" y1="33190" x2="39067" y2="12931"/>
                        <a14:foregroundMark x1="26000" y1="36638" x2="28933" y2="13362"/>
                        <a14:foregroundMark x1="15067" y1="32328" x2="18133" y2="13362"/>
                        <a14:foregroundMark x1="5467" y1="32759" x2="5467" y2="15517"/>
                        <a14:foregroundMark x1="17867" y1="39224" x2="20933" y2="27155"/>
                        <a14:foregroundMark x1="86800" y1="72414" x2="88533" y2="60345"/>
                        <a14:foregroundMark x1="96400" y1="84483" x2="95733" y2="62931"/>
                        <a14:foregroundMark x1="88133" y1="86207" x2="88400" y2="93103"/>
                        <a14:foregroundMark x1="86933" y1="83621" x2="86533" y2="78448"/>
                        <a14:foregroundMark x1="93867" y1="33190" x2="96000" y2="21983"/>
                        <a14:foregroundMark x1="91200" y1="44828" x2="93600" y2="44828"/>
                        <a14:foregroundMark x1="88533" y1="37931" x2="86933" y2="27586"/>
                        <a14:foregroundMark x1="98133" y1="35345" x2="98933" y2="27586"/>
                        <a14:foregroundMark x1="62800" y1="37931" x2="65200" y2="21983"/>
                        <a14:foregroundMark x1="64000" y1="94397" x2="66400" y2="93966"/>
                        <a14:foregroundMark x1="23200" y1="87931" x2="22800" y2="85345"/>
                        <a14:foregroundMark x1="3733" y1="38362" x2="6800" y2="40086"/>
                        <a14:foregroundMark x1="2933" y1="36638" x2="6133" y2="12069"/>
                        <a14:foregroundMark x1="4400" y1="13793" x2="6000" y2="13362"/>
                        <a14:foregroundMark x1="4400" y1="14224" x2="3200" y2="15086"/>
                        <a14:foregroundMark x1="27067" y1="8621" x2="31067" y2="8190"/>
                      </a14:backgroundRemoval>
                    </a14:imgEffect>
                  </a14:imgLayer>
                </a14:imgProps>
              </a:ext>
              <a:ext uri="{28A0092B-C50C-407E-A947-70E740481C1C}">
                <a14:useLocalDpi xmlns:a14="http://schemas.microsoft.com/office/drawing/2010/main" val="0"/>
              </a:ext>
            </a:extLst>
          </a:blip>
          <a:stretch>
            <a:fillRect/>
          </a:stretch>
        </p:blipFill>
        <p:spPr>
          <a:xfrm rot="5400000">
            <a:off x="3113057" y="713086"/>
            <a:ext cx="6446275" cy="5256585"/>
          </a:xfrm>
          <a:prstGeom prst="rect">
            <a:avLst/>
          </a:prstGeom>
        </p:spPr>
      </p:pic>
    </p:spTree>
    <p:extLst>
      <p:ext uri="{BB962C8B-B14F-4D97-AF65-F5344CB8AC3E}">
        <p14:creationId xmlns:p14="http://schemas.microsoft.com/office/powerpoint/2010/main" val="10225820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outVertical)">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grpSp>
        <p:nvGrpSpPr>
          <p:cNvPr id="21" name="组合 20">
            <a:extLst>
              <a:ext uri="{FF2B5EF4-FFF2-40B4-BE49-F238E27FC236}">
                <a16:creationId xmlns:a16="http://schemas.microsoft.com/office/drawing/2014/main" id="{0A3132E9-3386-41BC-A696-6D2170F5415D}"/>
              </a:ext>
            </a:extLst>
          </p:cNvPr>
          <p:cNvGrpSpPr/>
          <p:nvPr/>
        </p:nvGrpSpPr>
        <p:grpSpPr>
          <a:xfrm rot="16200000">
            <a:off x="-2169543" y="2885585"/>
            <a:ext cx="6048672" cy="1207824"/>
            <a:chOff x="827584" y="5445224"/>
            <a:chExt cx="7632848" cy="1207824"/>
          </a:xfrm>
          <a:scene3d>
            <a:camera prst="orthographicFront">
              <a:rot lat="0" lon="0" rev="0"/>
            </a:camera>
            <a:lightRig rig="contrasting" dir="t">
              <a:rot lat="0" lon="0" rev="1500000"/>
            </a:lightRig>
          </a:scene3d>
        </p:grpSpPr>
        <p:sp>
          <p:nvSpPr>
            <p:cNvPr id="22" name="矩形: 圆角 21">
              <a:extLst>
                <a:ext uri="{FF2B5EF4-FFF2-40B4-BE49-F238E27FC236}">
                  <a16:creationId xmlns:a16="http://schemas.microsoft.com/office/drawing/2014/main" id="{07C5E21E-1F6C-43DD-B5DD-B210C9C7B7E8}"/>
                </a:ext>
              </a:extLst>
            </p:cNvPr>
            <p:cNvSpPr/>
            <p:nvPr/>
          </p:nvSpPr>
          <p:spPr>
            <a:xfrm>
              <a:off x="827584" y="5445224"/>
              <a:ext cx="7632848" cy="1207824"/>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圆角 22">
              <a:extLst>
                <a:ext uri="{FF2B5EF4-FFF2-40B4-BE49-F238E27FC236}">
                  <a16:creationId xmlns:a16="http://schemas.microsoft.com/office/drawing/2014/main" id="{927F0C98-1972-41D0-8F54-F036158C8B50}"/>
                </a:ext>
              </a:extLst>
            </p:cNvPr>
            <p:cNvSpPr/>
            <p:nvPr/>
          </p:nvSpPr>
          <p:spPr>
            <a:xfrm rot="10800000">
              <a:off x="971600" y="5501101"/>
              <a:ext cx="7488832" cy="979270"/>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3" name="矩形: 圆角 12">
            <a:extLst>
              <a:ext uri="{FF2B5EF4-FFF2-40B4-BE49-F238E27FC236}">
                <a16:creationId xmlns:a16="http://schemas.microsoft.com/office/drawing/2014/main" id="{FB6D31A0-3F27-449B-847C-582F2685C772}"/>
              </a:ext>
            </a:extLst>
          </p:cNvPr>
          <p:cNvSpPr/>
          <p:nvPr/>
        </p:nvSpPr>
        <p:spPr>
          <a:xfrm>
            <a:off x="2339752" y="441434"/>
            <a:ext cx="6264696" cy="5967245"/>
          </a:xfrm>
          <a:prstGeom prst="roundRect">
            <a:avLst/>
          </a:prstGeom>
          <a:gradFill>
            <a:gsLst>
              <a:gs pos="0">
                <a:srgbClr val="C00000">
                  <a:alpha val="18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 name="文本框 1">
            <a:extLst>
              <a:ext uri="{FF2B5EF4-FFF2-40B4-BE49-F238E27FC236}">
                <a16:creationId xmlns:a16="http://schemas.microsoft.com/office/drawing/2014/main" id="{1E5F789A-8679-4343-8C58-5DFA9DE3D4D4}"/>
              </a:ext>
            </a:extLst>
          </p:cNvPr>
          <p:cNvSpPr txBox="1"/>
          <p:nvPr/>
        </p:nvSpPr>
        <p:spPr>
          <a:xfrm>
            <a:off x="516359" y="870511"/>
            <a:ext cx="477645" cy="4401205"/>
          </a:xfrm>
          <a:prstGeom prst="rect">
            <a:avLst/>
          </a:prstGeom>
          <a:noFill/>
        </p:spPr>
        <p:txBody>
          <a:bodyPr wrap="square" rtlCol="0">
            <a:spAutoFit/>
          </a:bodyPr>
          <a:lstStyle/>
          <a:p>
            <a:r>
              <a:rPr lang="zh-CN" altLang="en-US" sz="4000" b="1" spc="600" dirty="0">
                <a:solidFill>
                  <a:schemeClr val="bg1"/>
                </a:solidFill>
              </a:rPr>
              <a:t>合</a:t>
            </a:r>
            <a:endParaRPr lang="en-US" altLang="zh-CN" sz="4000" b="1" spc="600" dirty="0">
              <a:solidFill>
                <a:schemeClr val="bg1"/>
              </a:solidFill>
            </a:endParaRPr>
          </a:p>
          <a:p>
            <a:endParaRPr lang="en-US" altLang="zh-CN" sz="4000" b="1" spc="600" dirty="0">
              <a:solidFill>
                <a:schemeClr val="bg1"/>
              </a:solidFill>
            </a:endParaRPr>
          </a:p>
          <a:p>
            <a:r>
              <a:rPr lang="zh-CN" altLang="en-US" sz="4000" b="1" spc="600" dirty="0">
                <a:solidFill>
                  <a:schemeClr val="bg1"/>
                </a:solidFill>
              </a:rPr>
              <a:t>作</a:t>
            </a:r>
            <a:endParaRPr lang="en-US" altLang="zh-CN" sz="4000" b="1" spc="600" dirty="0">
              <a:solidFill>
                <a:schemeClr val="bg1"/>
              </a:solidFill>
            </a:endParaRPr>
          </a:p>
          <a:p>
            <a:endParaRPr lang="en-US" altLang="zh-CN" sz="4000" b="1" spc="600" dirty="0">
              <a:solidFill>
                <a:schemeClr val="bg1"/>
              </a:solidFill>
            </a:endParaRPr>
          </a:p>
          <a:p>
            <a:r>
              <a:rPr lang="zh-CN" altLang="en-US" sz="4000" b="1" spc="600" dirty="0">
                <a:solidFill>
                  <a:schemeClr val="bg1"/>
                </a:solidFill>
              </a:rPr>
              <a:t>探</a:t>
            </a:r>
            <a:endParaRPr lang="en-US" altLang="zh-CN" sz="4000" b="1" spc="600" dirty="0">
              <a:solidFill>
                <a:schemeClr val="bg1"/>
              </a:solidFill>
            </a:endParaRPr>
          </a:p>
          <a:p>
            <a:endParaRPr lang="en-US" altLang="zh-CN" sz="4000" b="1" spc="600" dirty="0">
              <a:solidFill>
                <a:schemeClr val="bg1"/>
              </a:solidFill>
            </a:endParaRPr>
          </a:p>
          <a:p>
            <a:r>
              <a:rPr lang="zh-CN" altLang="en-US" sz="4000" b="1" spc="600" dirty="0">
                <a:solidFill>
                  <a:schemeClr val="bg1"/>
                </a:solidFill>
              </a:rPr>
              <a:t>究</a:t>
            </a:r>
          </a:p>
        </p:txBody>
      </p:sp>
      <p:pic>
        <p:nvPicPr>
          <p:cNvPr id="7" name="图片 6">
            <a:extLst>
              <a:ext uri="{FF2B5EF4-FFF2-40B4-BE49-F238E27FC236}">
                <a16:creationId xmlns:a16="http://schemas.microsoft.com/office/drawing/2014/main" id="{D6CFB418-E2FD-4A7C-82A9-FDBC57EA6CA1}"/>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871" b="89968" l="9961" r="94824">
                        <a14:foregroundMark x1="62598" y1="27832" x2="65234" y2="29935"/>
                        <a14:foregroundMark x1="62793" y1="27023" x2="66992" y2="27023"/>
                        <a14:foregroundMark x1="61621" y1="26214" x2="65625" y2="26214"/>
                        <a14:foregroundMark x1="66016" y1="27023" x2="79785" y2="15049"/>
                        <a14:foregroundMark x1="94043" y1="28641" x2="94824" y2="40939"/>
                        <a14:foregroundMark x1="74414" y1="76699" x2="79785" y2="79288"/>
                        <a14:foregroundMark x1="77832" y1="75081" x2="77832" y2="77994"/>
                        <a14:foregroundMark x1="94238" y1="28641" x2="94238" y2="35437"/>
                        <a14:foregroundMark x1="61426" y1="27832" x2="58789" y2="30744"/>
                        <a14:foregroundMark x1="62598" y1="27346" x2="65625" y2="27023"/>
                      </a14:backgroundRemoval>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064420" y="398700"/>
            <a:ext cx="5443946" cy="2560832"/>
          </a:xfrm>
          <a:prstGeom prst="rect">
            <a:avLst/>
          </a:prstGeom>
        </p:spPr>
      </p:pic>
      <p:sp>
        <p:nvSpPr>
          <p:cNvPr id="3" name="文本框 2">
            <a:extLst>
              <a:ext uri="{FF2B5EF4-FFF2-40B4-BE49-F238E27FC236}">
                <a16:creationId xmlns:a16="http://schemas.microsoft.com/office/drawing/2014/main" id="{5D361146-3AF1-4C9C-A57C-6378E4B2DB9D}"/>
              </a:ext>
            </a:extLst>
          </p:cNvPr>
          <p:cNvSpPr txBox="1"/>
          <p:nvPr/>
        </p:nvSpPr>
        <p:spPr>
          <a:xfrm>
            <a:off x="2742516" y="809263"/>
            <a:ext cx="5481243" cy="1815882"/>
          </a:xfrm>
          <a:prstGeom prst="rect">
            <a:avLst/>
          </a:prstGeom>
          <a:noFill/>
        </p:spPr>
        <p:txBody>
          <a:bodyPr wrap="square" rtlCol="0">
            <a:spAutoFit/>
          </a:bodyPr>
          <a:lstStyle/>
          <a:p>
            <a:r>
              <a:rPr lang="zh-CN" altLang="zh-CN" sz="2800" b="1" dirty="0">
                <a:solidFill>
                  <a:schemeClr val="bg1"/>
                </a:solidFill>
                <a:effectLst>
                  <a:glow rad="101600">
                    <a:schemeClr val="tx1">
                      <a:alpha val="60000"/>
                    </a:schemeClr>
                  </a:glow>
                </a:effectLst>
              </a:rPr>
              <a:t>导语中“再见啦，卡拉瓦乔。再见啦，贝尔尼尼。我们不愿看到你们离去。”这几句话表达了作者怎样的情感？</a:t>
            </a:r>
            <a:endParaRPr lang="zh-CN" altLang="en-US" sz="2800" dirty="0">
              <a:solidFill>
                <a:schemeClr val="bg1"/>
              </a:solidFill>
              <a:effectLst>
                <a:glow rad="101600">
                  <a:schemeClr val="tx1">
                    <a:alpha val="60000"/>
                  </a:schemeClr>
                </a:glow>
              </a:effectLst>
            </a:endParaRPr>
          </a:p>
        </p:txBody>
      </p:sp>
      <p:sp>
        <p:nvSpPr>
          <p:cNvPr id="4" name="文本框 3">
            <a:extLst>
              <a:ext uri="{FF2B5EF4-FFF2-40B4-BE49-F238E27FC236}">
                <a16:creationId xmlns:a16="http://schemas.microsoft.com/office/drawing/2014/main" id="{673D8BE9-341D-45A7-BB54-EC1668243B8B}"/>
              </a:ext>
            </a:extLst>
          </p:cNvPr>
          <p:cNvSpPr txBox="1"/>
          <p:nvPr/>
        </p:nvSpPr>
        <p:spPr>
          <a:xfrm>
            <a:off x="2771800" y="3547241"/>
            <a:ext cx="5328592" cy="1938992"/>
          </a:xfrm>
          <a:prstGeom prst="rect">
            <a:avLst/>
          </a:prstGeom>
          <a:noFill/>
        </p:spPr>
        <p:txBody>
          <a:bodyPr wrap="square" rtlCol="0">
            <a:spAutoFit/>
          </a:bodyPr>
          <a:lstStyle/>
          <a:p>
            <a:r>
              <a:rPr lang="zh-CN" altLang="zh-CN" sz="2400" b="1" dirty="0">
                <a:solidFill>
                  <a:schemeClr val="bg1"/>
                </a:solidFill>
                <a:effectLst>
                  <a:glow rad="101600">
                    <a:schemeClr val="tx1">
                      <a:alpha val="60000"/>
                    </a:schemeClr>
                  </a:glow>
                </a:effectLst>
              </a:rPr>
              <a:t>表达了作者对欧洲银行新发行的欧元钞票上没有了著名艺术家的位置的深深遗憾</a:t>
            </a:r>
            <a:r>
              <a:rPr lang="en-US" altLang="zh-CN" sz="2400" b="1" dirty="0">
                <a:solidFill>
                  <a:schemeClr val="bg1"/>
                </a:solidFill>
                <a:effectLst>
                  <a:glow rad="101600">
                    <a:schemeClr val="tx1">
                      <a:alpha val="60000"/>
                    </a:schemeClr>
                  </a:glow>
                </a:effectLst>
              </a:rPr>
              <a:t> </a:t>
            </a:r>
            <a:r>
              <a:rPr lang="zh-CN" altLang="zh-CN" sz="2400" b="1" dirty="0">
                <a:solidFill>
                  <a:schemeClr val="bg1"/>
                </a:solidFill>
                <a:effectLst>
                  <a:glow rad="101600">
                    <a:schemeClr val="tx1">
                      <a:alpha val="60000"/>
                    </a:schemeClr>
                  </a:glow>
                </a:effectLst>
              </a:rPr>
              <a:t>与惋惜。对意大利里拉上的卡拉瓦乔，贝尔尼尼这两位天才画家的图像的消失感到不舍与无奈。</a:t>
            </a:r>
            <a:endParaRPr lang="zh-CN" altLang="en-US" sz="2400" dirty="0">
              <a:solidFill>
                <a:schemeClr val="bg1"/>
              </a:solidFill>
              <a:effectLst>
                <a:glow rad="101600">
                  <a:schemeClr val="tx1">
                    <a:alpha val="60000"/>
                  </a:schemeClr>
                </a:glow>
              </a:effectLst>
            </a:endParaRPr>
          </a:p>
        </p:txBody>
      </p:sp>
      <p:grpSp>
        <p:nvGrpSpPr>
          <p:cNvPr id="12" name="组合 11">
            <a:extLst>
              <a:ext uri="{FF2B5EF4-FFF2-40B4-BE49-F238E27FC236}">
                <a16:creationId xmlns:a16="http://schemas.microsoft.com/office/drawing/2014/main" id="{90369DF6-A4DB-427A-BAC5-257EABC89600}"/>
              </a:ext>
            </a:extLst>
          </p:cNvPr>
          <p:cNvGrpSpPr/>
          <p:nvPr/>
        </p:nvGrpSpPr>
        <p:grpSpPr>
          <a:xfrm>
            <a:off x="2512430" y="3448270"/>
            <a:ext cx="1512168" cy="1341467"/>
            <a:chOff x="2483768" y="1124744"/>
            <a:chExt cx="1512168" cy="1341467"/>
          </a:xfrm>
        </p:grpSpPr>
        <p:cxnSp>
          <p:nvCxnSpPr>
            <p:cNvPr id="14" name="直接连接符 13">
              <a:extLst>
                <a:ext uri="{FF2B5EF4-FFF2-40B4-BE49-F238E27FC236}">
                  <a16:creationId xmlns:a16="http://schemas.microsoft.com/office/drawing/2014/main" id="{407DB7D8-72E9-4296-B575-F5957CD4E1E7}"/>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4E476E8-765F-4CD8-BC73-68B5D5A16F92}"/>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0E3EAD76-8911-48A9-A9DF-907B757EECA0}"/>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0BDF3749-1E9F-40BE-AF9E-8E0E078634D8}"/>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80E03D67-D29E-468D-B861-E593781A38A3}"/>
              </a:ext>
            </a:extLst>
          </p:cNvPr>
          <p:cNvGrpSpPr/>
          <p:nvPr/>
        </p:nvGrpSpPr>
        <p:grpSpPr>
          <a:xfrm rot="10800000">
            <a:off x="6708988" y="4266950"/>
            <a:ext cx="1512168" cy="1341467"/>
            <a:chOff x="2483768" y="1124744"/>
            <a:chExt cx="1512168" cy="1341467"/>
          </a:xfrm>
        </p:grpSpPr>
        <p:cxnSp>
          <p:nvCxnSpPr>
            <p:cNvPr id="19" name="直接连接符 18">
              <a:extLst>
                <a:ext uri="{FF2B5EF4-FFF2-40B4-BE49-F238E27FC236}">
                  <a16:creationId xmlns:a16="http://schemas.microsoft.com/office/drawing/2014/main" id="{BE543E12-B52A-4142-AFD3-FAAB37DD76FE}"/>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7455E243-D920-496F-ACC5-738307FBBBE8}"/>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D57DBA45-8C72-4B61-B585-61676932ABDA}"/>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3F41196B-43D9-4D25-8523-F1375463E9E0}"/>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11108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32"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0" fill="hold"/>
                                        <p:tgtEl>
                                          <p:spTgt spid="2"/>
                                        </p:tgtEl>
                                        <p:attrNameLst>
                                          <p:attrName>ppt_w</p:attrName>
                                        </p:attrNameLst>
                                      </p:cBhvr>
                                      <p:tavLst>
                                        <p:tav tm="0">
                                          <p:val>
                                            <p:strVal val="4*#ppt_w"/>
                                          </p:val>
                                        </p:tav>
                                        <p:tav tm="100000">
                                          <p:val>
                                            <p:strVal val="#ppt_w"/>
                                          </p:val>
                                        </p:tav>
                                      </p:tavLst>
                                    </p:anim>
                                    <p:anim calcmode="lin" valueType="num">
                                      <p:cBhvr>
                                        <p:cTn id="16" dur="20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80">
                                          <p:stCondLst>
                                            <p:cond delay="0"/>
                                          </p:stCondLst>
                                        </p:cTn>
                                        <p:tgtEl>
                                          <p:spTgt spid="7"/>
                                        </p:tgtEl>
                                      </p:cBhvr>
                                    </p:animEffect>
                                    <p:anim calcmode="lin" valueType="num">
                                      <p:cBhvr>
                                        <p:cTn id="2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7" dur="26">
                                          <p:stCondLst>
                                            <p:cond delay="650"/>
                                          </p:stCondLst>
                                        </p:cTn>
                                        <p:tgtEl>
                                          <p:spTgt spid="7"/>
                                        </p:tgtEl>
                                      </p:cBhvr>
                                      <p:to x="100000" y="60000"/>
                                    </p:animScale>
                                    <p:animScale>
                                      <p:cBhvr>
                                        <p:cTn id="28" dur="166" decel="50000">
                                          <p:stCondLst>
                                            <p:cond delay="676"/>
                                          </p:stCondLst>
                                        </p:cTn>
                                        <p:tgtEl>
                                          <p:spTgt spid="7"/>
                                        </p:tgtEl>
                                      </p:cBhvr>
                                      <p:to x="100000" y="100000"/>
                                    </p:animScale>
                                    <p:animScale>
                                      <p:cBhvr>
                                        <p:cTn id="29" dur="26">
                                          <p:stCondLst>
                                            <p:cond delay="1312"/>
                                          </p:stCondLst>
                                        </p:cTn>
                                        <p:tgtEl>
                                          <p:spTgt spid="7"/>
                                        </p:tgtEl>
                                      </p:cBhvr>
                                      <p:to x="100000" y="80000"/>
                                    </p:animScale>
                                    <p:animScale>
                                      <p:cBhvr>
                                        <p:cTn id="30" dur="166" decel="50000">
                                          <p:stCondLst>
                                            <p:cond delay="1338"/>
                                          </p:stCondLst>
                                        </p:cTn>
                                        <p:tgtEl>
                                          <p:spTgt spid="7"/>
                                        </p:tgtEl>
                                      </p:cBhvr>
                                      <p:to x="100000" y="100000"/>
                                    </p:animScale>
                                    <p:animScale>
                                      <p:cBhvr>
                                        <p:cTn id="31" dur="26">
                                          <p:stCondLst>
                                            <p:cond delay="1642"/>
                                          </p:stCondLst>
                                        </p:cTn>
                                        <p:tgtEl>
                                          <p:spTgt spid="7"/>
                                        </p:tgtEl>
                                      </p:cBhvr>
                                      <p:to x="100000" y="90000"/>
                                    </p:animScale>
                                    <p:animScale>
                                      <p:cBhvr>
                                        <p:cTn id="32" dur="166" decel="50000">
                                          <p:stCondLst>
                                            <p:cond delay="1668"/>
                                          </p:stCondLst>
                                        </p:cTn>
                                        <p:tgtEl>
                                          <p:spTgt spid="7"/>
                                        </p:tgtEl>
                                      </p:cBhvr>
                                      <p:to x="100000" y="100000"/>
                                    </p:animScale>
                                    <p:animScale>
                                      <p:cBhvr>
                                        <p:cTn id="33" dur="26">
                                          <p:stCondLst>
                                            <p:cond delay="1808"/>
                                          </p:stCondLst>
                                        </p:cTn>
                                        <p:tgtEl>
                                          <p:spTgt spid="7"/>
                                        </p:tgtEl>
                                      </p:cBhvr>
                                      <p:to x="100000" y="95000"/>
                                    </p:animScale>
                                    <p:animScale>
                                      <p:cBhvr>
                                        <p:cTn id="34" dur="166" decel="50000">
                                          <p:stCondLst>
                                            <p:cond delay="1834"/>
                                          </p:stCondLst>
                                        </p:cTn>
                                        <p:tgtEl>
                                          <p:spTgt spid="7"/>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23" presetClass="entr" presetSubtype="32"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2000" fill="hold"/>
                                        <p:tgtEl>
                                          <p:spTgt spid="3"/>
                                        </p:tgtEl>
                                        <p:attrNameLst>
                                          <p:attrName>ppt_w</p:attrName>
                                        </p:attrNameLst>
                                      </p:cBhvr>
                                      <p:tavLst>
                                        <p:tav tm="0">
                                          <p:val>
                                            <p:strVal val="4*#ppt_w"/>
                                          </p:val>
                                        </p:tav>
                                        <p:tav tm="100000">
                                          <p:val>
                                            <p:strVal val="#ppt_w"/>
                                          </p:val>
                                        </p:tav>
                                      </p:tavLst>
                                    </p:anim>
                                    <p:anim calcmode="lin" valueType="num">
                                      <p:cBhvr>
                                        <p:cTn id="40" dur="20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32"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2000" fill="hold"/>
                                        <p:tgtEl>
                                          <p:spTgt spid="4"/>
                                        </p:tgtEl>
                                        <p:attrNameLst>
                                          <p:attrName>ppt_w</p:attrName>
                                        </p:attrNameLst>
                                      </p:cBhvr>
                                      <p:tavLst>
                                        <p:tav tm="0">
                                          <p:val>
                                            <p:strVal val="4*#ppt_w"/>
                                          </p:val>
                                        </p:tav>
                                        <p:tav tm="100000">
                                          <p:val>
                                            <p:strVal val="#ppt_w"/>
                                          </p:val>
                                        </p:tav>
                                      </p:tavLst>
                                    </p:anim>
                                    <p:anim calcmode="lin" valueType="num">
                                      <p:cBhvr>
                                        <p:cTn id="46" dur="2000" fill="hold"/>
                                        <p:tgtEl>
                                          <p:spTgt spid="4"/>
                                        </p:tgtEl>
                                        <p:attrNameLst>
                                          <p:attrName>ppt_h</p:attrName>
                                        </p:attrNameLst>
                                      </p:cBhvr>
                                      <p:tavLst>
                                        <p:tav tm="0">
                                          <p:val>
                                            <p:strVal val="4*#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par>
                                <p:cTn id="52" presetID="10" presetClass="entr" presetSubtype="0" fill="hold"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sp>
        <p:nvSpPr>
          <p:cNvPr id="13" name="矩形: 圆角 12">
            <a:extLst>
              <a:ext uri="{FF2B5EF4-FFF2-40B4-BE49-F238E27FC236}">
                <a16:creationId xmlns:a16="http://schemas.microsoft.com/office/drawing/2014/main" id="{190A7B75-850F-4E36-9E18-8420D4D51F8C}"/>
              </a:ext>
            </a:extLst>
          </p:cNvPr>
          <p:cNvSpPr/>
          <p:nvPr/>
        </p:nvSpPr>
        <p:spPr>
          <a:xfrm>
            <a:off x="2339752" y="441434"/>
            <a:ext cx="6264696" cy="5967245"/>
          </a:xfrm>
          <a:prstGeom prst="roundRect">
            <a:avLst/>
          </a:prstGeom>
          <a:gradFill>
            <a:gsLst>
              <a:gs pos="0">
                <a:srgbClr val="C00000">
                  <a:alpha val="18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6" name="图片 15">
            <a:extLst>
              <a:ext uri="{FF2B5EF4-FFF2-40B4-BE49-F238E27FC236}">
                <a16:creationId xmlns:a16="http://schemas.microsoft.com/office/drawing/2014/main" id="{4732D7B1-AAFF-43F3-9DC6-37F2958DA4C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871" b="89968" l="9961" r="94824">
                        <a14:foregroundMark x1="62598" y1="27832" x2="65234" y2="29935"/>
                        <a14:foregroundMark x1="62793" y1="27023" x2="66992" y2="27023"/>
                        <a14:foregroundMark x1="61621" y1="26214" x2="65625" y2="26214"/>
                        <a14:foregroundMark x1="66016" y1="27023" x2="79785" y2="15049"/>
                        <a14:foregroundMark x1="94043" y1="28641" x2="94824" y2="40939"/>
                        <a14:foregroundMark x1="74414" y1="76699" x2="79785" y2="79288"/>
                        <a14:foregroundMark x1="77832" y1="75081" x2="77832" y2="77994"/>
                        <a14:foregroundMark x1="94238" y1="28641" x2="94238" y2="35437"/>
                        <a14:foregroundMark x1="61426" y1="27832" x2="58789" y2="30744"/>
                        <a14:foregroundMark x1="62598" y1="27346" x2="65625" y2="27023"/>
                      </a14:backgroundRemoval>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064420" y="398700"/>
            <a:ext cx="5443946" cy="2560832"/>
          </a:xfrm>
          <a:prstGeom prst="rect">
            <a:avLst/>
          </a:prstGeom>
        </p:spPr>
      </p:pic>
      <p:sp>
        <p:nvSpPr>
          <p:cNvPr id="2" name="文本框 1">
            <a:extLst>
              <a:ext uri="{FF2B5EF4-FFF2-40B4-BE49-F238E27FC236}">
                <a16:creationId xmlns:a16="http://schemas.microsoft.com/office/drawing/2014/main" id="{0307DEFC-A5BC-42F5-8139-031A0A7CA80B}"/>
              </a:ext>
            </a:extLst>
          </p:cNvPr>
          <p:cNvSpPr txBox="1"/>
          <p:nvPr/>
        </p:nvSpPr>
        <p:spPr>
          <a:xfrm>
            <a:off x="2843808" y="980728"/>
            <a:ext cx="5328592" cy="1200329"/>
          </a:xfrm>
          <a:prstGeom prst="rect">
            <a:avLst/>
          </a:prstGeom>
          <a:noFill/>
        </p:spPr>
        <p:txBody>
          <a:bodyPr wrap="square" rtlCol="0">
            <a:spAutoFit/>
          </a:bodyPr>
          <a:lstStyle/>
          <a:p>
            <a:r>
              <a:rPr lang="zh-CN" altLang="zh-CN" sz="3600" b="1" dirty="0">
                <a:solidFill>
                  <a:schemeClr val="bg1"/>
                </a:solidFill>
                <a:effectLst>
                  <a:glow rad="101600">
                    <a:schemeClr val="tx1">
                      <a:alpha val="60000"/>
                    </a:schemeClr>
                  </a:glow>
                </a:effectLst>
              </a:rPr>
              <a:t>品析题目中</a:t>
            </a:r>
            <a:r>
              <a:rPr lang="en-US" altLang="zh-CN" sz="3600" b="1" dirty="0">
                <a:solidFill>
                  <a:schemeClr val="bg1"/>
                </a:solidFill>
                <a:effectLst>
                  <a:glow rad="101600">
                    <a:schemeClr val="tx1">
                      <a:alpha val="60000"/>
                    </a:schemeClr>
                  </a:glow>
                </a:effectLst>
              </a:rPr>
              <a:t>“</a:t>
            </a:r>
            <a:r>
              <a:rPr lang="zh-CN" altLang="zh-CN" sz="3600" b="1" dirty="0">
                <a:solidFill>
                  <a:schemeClr val="bg1"/>
                </a:solidFill>
                <a:effectLst>
                  <a:glow rad="101600">
                    <a:schemeClr val="tx1">
                      <a:alpha val="60000"/>
                    </a:schemeClr>
                  </a:glow>
                </a:effectLst>
              </a:rPr>
              <a:t>别了</a:t>
            </a:r>
            <a:r>
              <a:rPr lang="en-US" altLang="zh-CN" sz="3600" b="1" dirty="0">
                <a:solidFill>
                  <a:schemeClr val="bg1"/>
                </a:solidFill>
                <a:effectLst>
                  <a:glow rad="101600">
                    <a:schemeClr val="tx1">
                      <a:alpha val="60000"/>
                    </a:schemeClr>
                  </a:glow>
                </a:effectLst>
              </a:rPr>
              <a:t>”</a:t>
            </a:r>
            <a:r>
              <a:rPr lang="zh-CN" altLang="zh-CN" sz="3600" b="1" dirty="0">
                <a:solidFill>
                  <a:schemeClr val="bg1"/>
                </a:solidFill>
                <a:effectLst>
                  <a:glow rad="101600">
                    <a:schemeClr val="tx1">
                      <a:alpha val="60000"/>
                    </a:schemeClr>
                  </a:glow>
                </a:effectLst>
              </a:rPr>
              <a:t>一词的妙处。</a:t>
            </a:r>
            <a:endParaRPr lang="zh-CN" altLang="en-US" sz="3600" b="1" dirty="0">
              <a:solidFill>
                <a:schemeClr val="bg1"/>
              </a:solidFill>
              <a:effectLst>
                <a:glow rad="101600">
                  <a:schemeClr val="tx1">
                    <a:alpha val="60000"/>
                  </a:schemeClr>
                </a:glow>
              </a:effectLst>
            </a:endParaRPr>
          </a:p>
        </p:txBody>
      </p:sp>
      <p:sp>
        <p:nvSpPr>
          <p:cNvPr id="3" name="文本框 2">
            <a:extLst>
              <a:ext uri="{FF2B5EF4-FFF2-40B4-BE49-F238E27FC236}">
                <a16:creationId xmlns:a16="http://schemas.microsoft.com/office/drawing/2014/main" id="{A59626BD-CA25-45FF-925A-CE413B8EB6C9}"/>
              </a:ext>
            </a:extLst>
          </p:cNvPr>
          <p:cNvSpPr txBox="1"/>
          <p:nvPr/>
        </p:nvSpPr>
        <p:spPr>
          <a:xfrm>
            <a:off x="2699792" y="3573016"/>
            <a:ext cx="5328592" cy="1815882"/>
          </a:xfrm>
          <a:prstGeom prst="rect">
            <a:avLst/>
          </a:prstGeom>
          <a:noFill/>
        </p:spPr>
        <p:txBody>
          <a:bodyPr wrap="square" rtlCol="0">
            <a:spAutoFit/>
          </a:bodyPr>
          <a:lstStyle/>
          <a:p>
            <a:r>
              <a:rPr lang="zh-CN" altLang="zh-CN" sz="2800" b="1" dirty="0">
                <a:solidFill>
                  <a:schemeClr val="bg1"/>
                </a:solidFill>
                <a:effectLst>
                  <a:glow rad="101600">
                    <a:schemeClr val="tx1">
                      <a:alpha val="60000"/>
                    </a:schemeClr>
                  </a:glow>
                </a:effectLst>
              </a:rPr>
              <a:t>标题中</a:t>
            </a:r>
            <a:r>
              <a:rPr lang="en-US" altLang="zh-CN" sz="2800" b="1" dirty="0">
                <a:solidFill>
                  <a:schemeClr val="bg1"/>
                </a:solidFill>
                <a:effectLst>
                  <a:glow rad="101600">
                    <a:schemeClr val="tx1">
                      <a:alpha val="60000"/>
                    </a:schemeClr>
                  </a:glow>
                </a:effectLst>
              </a:rPr>
              <a:t>“</a:t>
            </a:r>
            <a:r>
              <a:rPr lang="zh-CN" altLang="zh-CN" sz="2800" b="1" dirty="0">
                <a:solidFill>
                  <a:schemeClr val="bg1"/>
                </a:solidFill>
                <a:effectLst>
                  <a:glow rad="101600">
                    <a:schemeClr val="tx1">
                      <a:alpha val="60000"/>
                    </a:schemeClr>
                  </a:glow>
                </a:effectLst>
              </a:rPr>
              <a:t>别了</a:t>
            </a:r>
            <a:r>
              <a:rPr lang="en-US" altLang="zh-CN" sz="2800" b="1" dirty="0">
                <a:solidFill>
                  <a:schemeClr val="bg1"/>
                </a:solidFill>
                <a:effectLst>
                  <a:glow rad="101600">
                    <a:schemeClr val="tx1">
                      <a:alpha val="60000"/>
                    </a:schemeClr>
                  </a:glow>
                </a:effectLst>
              </a:rPr>
              <a:t>”</a:t>
            </a:r>
            <a:r>
              <a:rPr lang="zh-CN" altLang="zh-CN" sz="2800" b="1" dirty="0">
                <a:solidFill>
                  <a:schemeClr val="bg1"/>
                </a:solidFill>
                <a:effectLst>
                  <a:glow rad="101600">
                    <a:schemeClr val="tx1">
                      <a:alpha val="60000"/>
                    </a:schemeClr>
                  </a:glow>
                </a:effectLst>
              </a:rPr>
              <a:t>就直接表达出了作者对</a:t>
            </a:r>
            <a:r>
              <a:rPr lang="en-US" altLang="zh-CN" sz="2800" b="1" dirty="0">
                <a:solidFill>
                  <a:schemeClr val="bg1"/>
                </a:solidFill>
                <a:effectLst>
                  <a:glow rad="101600">
                    <a:schemeClr val="tx1">
                      <a:alpha val="60000"/>
                    </a:schemeClr>
                  </a:glow>
                </a:effectLst>
              </a:rPr>
              <a:t>“</a:t>
            </a:r>
            <a:r>
              <a:rPr lang="zh-CN" altLang="zh-CN" sz="2800" b="1" dirty="0">
                <a:solidFill>
                  <a:schemeClr val="bg1"/>
                </a:solidFill>
                <a:effectLst>
                  <a:glow rad="101600">
                    <a:schemeClr val="tx1">
                      <a:alpha val="60000"/>
                    </a:schemeClr>
                  </a:glow>
                </a:effectLst>
              </a:rPr>
              <a:t>钞票上的民族文化</a:t>
            </a:r>
            <a:r>
              <a:rPr lang="en-US" altLang="zh-CN" sz="2800" b="1" dirty="0">
                <a:solidFill>
                  <a:schemeClr val="bg1"/>
                </a:solidFill>
                <a:effectLst>
                  <a:glow rad="101600">
                    <a:schemeClr val="tx1">
                      <a:alpha val="60000"/>
                    </a:schemeClr>
                  </a:glow>
                </a:effectLst>
              </a:rPr>
              <a:t>”</a:t>
            </a:r>
            <a:r>
              <a:rPr lang="zh-CN" altLang="zh-CN" sz="2800" b="1" dirty="0">
                <a:solidFill>
                  <a:schemeClr val="bg1"/>
                </a:solidFill>
                <a:effectLst>
                  <a:glow rad="101600">
                    <a:schemeClr val="tx1">
                      <a:alpha val="60000"/>
                    </a:schemeClr>
                  </a:glow>
                </a:effectLst>
              </a:rPr>
              <a:t>消失的遗憾和痛心，使消息题目极具感染力，极易引起读者的情感共鸣。</a:t>
            </a:r>
          </a:p>
        </p:txBody>
      </p:sp>
      <p:grpSp>
        <p:nvGrpSpPr>
          <p:cNvPr id="10" name="组合 9">
            <a:extLst>
              <a:ext uri="{FF2B5EF4-FFF2-40B4-BE49-F238E27FC236}">
                <a16:creationId xmlns:a16="http://schemas.microsoft.com/office/drawing/2014/main" id="{1D9A5587-D033-4E69-BA43-C75062C44BDE}"/>
              </a:ext>
            </a:extLst>
          </p:cNvPr>
          <p:cNvGrpSpPr/>
          <p:nvPr/>
        </p:nvGrpSpPr>
        <p:grpSpPr>
          <a:xfrm rot="10800000">
            <a:off x="6723755" y="4202760"/>
            <a:ext cx="1512168" cy="1341467"/>
            <a:chOff x="2483768" y="1124744"/>
            <a:chExt cx="1512168" cy="1341467"/>
          </a:xfrm>
        </p:grpSpPr>
        <p:cxnSp>
          <p:nvCxnSpPr>
            <p:cNvPr id="11" name="直接连接符 10">
              <a:extLst>
                <a:ext uri="{FF2B5EF4-FFF2-40B4-BE49-F238E27FC236}">
                  <a16:creationId xmlns:a16="http://schemas.microsoft.com/office/drawing/2014/main" id="{B88FF3A7-32C3-4D16-B2F6-E2C4E814450C}"/>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1C8D289-C630-40B8-8AE2-2DC47941B55C}"/>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6B72D196-7BAF-4861-85AC-860F503CAD12}"/>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F27AF205-6C09-44C4-A29C-F6B81ADF43BD}"/>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49ACED3E-4584-49A6-80BC-27A9E7B57A21}"/>
              </a:ext>
            </a:extLst>
          </p:cNvPr>
          <p:cNvGrpSpPr/>
          <p:nvPr/>
        </p:nvGrpSpPr>
        <p:grpSpPr>
          <a:xfrm>
            <a:off x="2515579" y="3425056"/>
            <a:ext cx="1512168" cy="1341467"/>
            <a:chOff x="2483768" y="1124744"/>
            <a:chExt cx="1512168" cy="1341467"/>
          </a:xfrm>
        </p:grpSpPr>
        <p:cxnSp>
          <p:nvCxnSpPr>
            <p:cNvPr id="18" name="直接连接符 17">
              <a:extLst>
                <a:ext uri="{FF2B5EF4-FFF2-40B4-BE49-F238E27FC236}">
                  <a16:creationId xmlns:a16="http://schemas.microsoft.com/office/drawing/2014/main" id="{675DF5E9-FBE5-4C46-A6CD-2094A6DE10FF}"/>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FA060F73-7B99-49EA-9326-F6FF94952553}"/>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F7991FF2-1DD2-4A0A-AA68-5475E8EB45F8}"/>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3D50AC57-ED0B-467B-8327-1BB09E938CF0}"/>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675765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3" presetClass="entr" presetSubtype="32"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2000" fill="hold"/>
                                        <p:tgtEl>
                                          <p:spTgt spid="2"/>
                                        </p:tgtEl>
                                        <p:attrNameLst>
                                          <p:attrName>ppt_w</p:attrName>
                                        </p:attrNameLst>
                                      </p:cBhvr>
                                      <p:tavLst>
                                        <p:tav tm="0">
                                          <p:val>
                                            <p:strVal val="4*#ppt_w"/>
                                          </p:val>
                                        </p:tav>
                                        <p:tav tm="100000">
                                          <p:val>
                                            <p:strVal val="#ppt_w"/>
                                          </p:val>
                                        </p:tav>
                                      </p:tavLst>
                                    </p:anim>
                                    <p:anim calcmode="lin" valueType="num">
                                      <p:cBhvr>
                                        <p:cTn id="26" dur="20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2000" fill="hold"/>
                                        <p:tgtEl>
                                          <p:spTgt spid="3"/>
                                        </p:tgtEl>
                                        <p:attrNameLst>
                                          <p:attrName>ppt_w</p:attrName>
                                        </p:attrNameLst>
                                      </p:cBhvr>
                                      <p:tavLst>
                                        <p:tav tm="0">
                                          <p:val>
                                            <p:strVal val="4*#ppt_w"/>
                                          </p:val>
                                        </p:tav>
                                        <p:tav tm="100000">
                                          <p:val>
                                            <p:strVal val="#ppt_w"/>
                                          </p:val>
                                        </p:tav>
                                      </p:tavLst>
                                    </p:anim>
                                    <p:anim calcmode="lin" valueType="num">
                                      <p:cBhvr>
                                        <p:cTn id="32" dur="20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par>
                                <p:cTn id="38" presetID="10"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sp>
        <p:nvSpPr>
          <p:cNvPr id="13" name="矩形: 圆角 12">
            <a:extLst>
              <a:ext uri="{FF2B5EF4-FFF2-40B4-BE49-F238E27FC236}">
                <a16:creationId xmlns:a16="http://schemas.microsoft.com/office/drawing/2014/main" id="{FB6D31A0-3F27-449B-847C-582F2685C772}"/>
              </a:ext>
            </a:extLst>
          </p:cNvPr>
          <p:cNvSpPr/>
          <p:nvPr/>
        </p:nvSpPr>
        <p:spPr>
          <a:xfrm>
            <a:off x="2339752" y="441434"/>
            <a:ext cx="6264696" cy="5967245"/>
          </a:xfrm>
          <a:prstGeom prst="roundRect">
            <a:avLst/>
          </a:prstGeom>
          <a:gradFill>
            <a:gsLst>
              <a:gs pos="0">
                <a:srgbClr val="C00000">
                  <a:alpha val="18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21" name="图片 20">
            <a:extLst>
              <a:ext uri="{FF2B5EF4-FFF2-40B4-BE49-F238E27FC236}">
                <a16:creationId xmlns:a16="http://schemas.microsoft.com/office/drawing/2014/main" id="{E9B0FB40-2A89-4389-AF5C-3BAA96FEE2C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871" b="89968" l="9961" r="94824">
                        <a14:foregroundMark x1="62598" y1="27832" x2="65234" y2="29935"/>
                        <a14:foregroundMark x1="62793" y1="27023" x2="66992" y2="27023"/>
                        <a14:foregroundMark x1="61621" y1="26214" x2="65625" y2="26214"/>
                        <a14:foregroundMark x1="66016" y1="27023" x2="79785" y2="15049"/>
                        <a14:foregroundMark x1="94043" y1="28641" x2="94824" y2="40939"/>
                        <a14:foregroundMark x1="74414" y1="76699" x2="79785" y2="79288"/>
                        <a14:foregroundMark x1="77832" y1="75081" x2="77832" y2="77994"/>
                        <a14:foregroundMark x1="94238" y1="28641" x2="94238" y2="35437"/>
                        <a14:foregroundMark x1="61426" y1="27832" x2="58789" y2="30744"/>
                        <a14:foregroundMark x1="62598" y1="27346" x2="65625" y2="27023"/>
                      </a14:backgroundRemoval>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064420" y="398700"/>
            <a:ext cx="5443946" cy="2560832"/>
          </a:xfrm>
          <a:prstGeom prst="rect">
            <a:avLst/>
          </a:prstGeom>
        </p:spPr>
      </p:pic>
      <p:sp>
        <p:nvSpPr>
          <p:cNvPr id="2" name="文本框 1">
            <a:extLst>
              <a:ext uri="{FF2B5EF4-FFF2-40B4-BE49-F238E27FC236}">
                <a16:creationId xmlns:a16="http://schemas.microsoft.com/office/drawing/2014/main" id="{C84E0314-8AA9-4E16-AFD2-689B79FC24C4}"/>
              </a:ext>
            </a:extLst>
          </p:cNvPr>
          <p:cNvSpPr txBox="1"/>
          <p:nvPr/>
        </p:nvSpPr>
        <p:spPr>
          <a:xfrm>
            <a:off x="2555776" y="613641"/>
            <a:ext cx="5904656" cy="2062103"/>
          </a:xfrm>
          <a:prstGeom prst="rect">
            <a:avLst/>
          </a:prstGeom>
          <a:noFill/>
        </p:spPr>
        <p:txBody>
          <a:bodyPr wrap="square" rtlCol="0">
            <a:spAutoFit/>
          </a:bodyPr>
          <a:lstStyle/>
          <a:p>
            <a:r>
              <a:rPr lang="zh-CN" altLang="zh-CN" sz="3200" b="1" dirty="0">
                <a:solidFill>
                  <a:schemeClr val="bg1"/>
                </a:solidFill>
                <a:effectLst>
                  <a:glow rad="101600">
                    <a:schemeClr val="tx1">
                      <a:alpha val="60000"/>
                    </a:schemeClr>
                  </a:glow>
                </a:effectLst>
              </a:rPr>
              <a:t>再读课文，深入理解欧元与欧洲民族文化的关系，揣摩作者的感情倾向。</a:t>
            </a:r>
            <a:r>
              <a:rPr lang="en-US" altLang="zh-CN" sz="3200" b="1" dirty="0">
                <a:solidFill>
                  <a:schemeClr val="bg1"/>
                </a:solidFill>
                <a:effectLst>
                  <a:glow rad="101600">
                    <a:schemeClr val="tx1">
                      <a:alpha val="60000"/>
                    </a:schemeClr>
                  </a:glow>
                </a:effectLst>
              </a:rPr>
              <a:t> </a:t>
            </a:r>
            <a:br>
              <a:rPr lang="en-US" altLang="zh-CN" sz="3200" b="1" dirty="0">
                <a:solidFill>
                  <a:schemeClr val="bg1"/>
                </a:solidFill>
                <a:effectLst>
                  <a:glow rad="101600">
                    <a:schemeClr val="tx1">
                      <a:alpha val="60000"/>
                    </a:schemeClr>
                  </a:glow>
                </a:effectLst>
              </a:rPr>
            </a:br>
            <a:endParaRPr lang="zh-CN" altLang="en-US" sz="3200" dirty="0">
              <a:solidFill>
                <a:schemeClr val="bg1"/>
              </a:solidFill>
              <a:effectLst>
                <a:glow rad="101600">
                  <a:schemeClr val="tx1">
                    <a:alpha val="60000"/>
                  </a:schemeClr>
                </a:glow>
              </a:effectLst>
            </a:endParaRPr>
          </a:p>
        </p:txBody>
      </p:sp>
      <p:sp>
        <p:nvSpPr>
          <p:cNvPr id="3" name="文本框 2">
            <a:extLst>
              <a:ext uri="{FF2B5EF4-FFF2-40B4-BE49-F238E27FC236}">
                <a16:creationId xmlns:a16="http://schemas.microsoft.com/office/drawing/2014/main" id="{72B4C8C1-A7AA-4EA9-8DDD-E05E2EA2C7BC}"/>
              </a:ext>
            </a:extLst>
          </p:cNvPr>
          <p:cNvSpPr txBox="1"/>
          <p:nvPr/>
        </p:nvSpPr>
        <p:spPr>
          <a:xfrm>
            <a:off x="2437493" y="2919453"/>
            <a:ext cx="6235070" cy="3447098"/>
          </a:xfrm>
          <a:prstGeom prst="rect">
            <a:avLst/>
          </a:prstGeom>
          <a:noFill/>
        </p:spPr>
        <p:txBody>
          <a:bodyPr wrap="square" rtlCol="0">
            <a:spAutoFit/>
          </a:bodyPr>
          <a:lstStyle/>
          <a:p>
            <a:r>
              <a:rPr lang="zh-CN" altLang="zh-CN" sz="2000" b="1" dirty="0">
                <a:solidFill>
                  <a:schemeClr val="bg1"/>
                </a:solidFill>
                <a:effectLst>
                  <a:glow rad="101600">
                    <a:schemeClr val="tx1">
                      <a:alpha val="60000"/>
                    </a:schemeClr>
                  </a:glow>
                </a:effectLst>
              </a:rPr>
              <a:t>像所有的货币一样，欧元也有两面，但与其他货币不同的是：欧元硬币只有一面图案是相同的，称之为“欧洲面”；另一面算是“国家面”，图案由</a:t>
            </a:r>
            <a:r>
              <a:rPr lang="en-US" altLang="zh-CN" sz="2000" b="1" dirty="0">
                <a:solidFill>
                  <a:schemeClr val="bg1"/>
                </a:solidFill>
                <a:effectLst>
                  <a:glow rad="101600">
                    <a:schemeClr val="tx1">
                      <a:alpha val="60000"/>
                    </a:schemeClr>
                  </a:glow>
                </a:effectLst>
              </a:rPr>
              <a:t>12</a:t>
            </a:r>
            <a:r>
              <a:rPr lang="zh-CN" altLang="zh-CN" sz="2000" b="1" dirty="0">
                <a:solidFill>
                  <a:schemeClr val="bg1"/>
                </a:solidFill>
                <a:effectLst>
                  <a:glow rad="101600">
                    <a:schemeClr val="tx1">
                      <a:alpha val="60000"/>
                    </a:schemeClr>
                  </a:glow>
                </a:effectLst>
              </a:rPr>
              <a:t>个欧元国自行设计。欧元是欧洲国家经历几十年努力才实现的单一货币，而小小</a:t>
            </a:r>
            <a:r>
              <a:rPr lang="en-US" altLang="zh-CN" sz="2000" b="1" dirty="0">
                <a:solidFill>
                  <a:schemeClr val="bg1"/>
                </a:solidFill>
                <a:effectLst>
                  <a:glow rad="101600">
                    <a:schemeClr val="tx1">
                      <a:alpha val="60000"/>
                    </a:schemeClr>
                  </a:glow>
                </a:effectLst>
              </a:rPr>
              <a:t> </a:t>
            </a:r>
            <a:r>
              <a:rPr lang="zh-CN" altLang="zh-CN" sz="2000" b="1" dirty="0">
                <a:solidFill>
                  <a:schemeClr val="bg1"/>
                </a:solidFill>
                <a:effectLst>
                  <a:glow rad="101600">
                    <a:schemeClr val="tx1">
                      <a:alpha val="60000"/>
                    </a:schemeClr>
                  </a:glow>
                </a:effectLst>
              </a:rPr>
              <a:t>的硬币上却为各国保留了一方“民族天地”。欧元是欧洲共创未来的象征，但决不意味着各</a:t>
            </a:r>
            <a:r>
              <a:rPr lang="en-US" altLang="zh-CN" sz="2000" b="1" dirty="0">
                <a:solidFill>
                  <a:schemeClr val="bg1"/>
                </a:solidFill>
                <a:effectLst>
                  <a:glow rad="101600">
                    <a:schemeClr val="tx1">
                      <a:alpha val="60000"/>
                    </a:schemeClr>
                  </a:glow>
                </a:effectLst>
              </a:rPr>
              <a:t> </a:t>
            </a:r>
            <a:r>
              <a:rPr lang="zh-CN" altLang="zh-CN" sz="2000" b="1" dirty="0">
                <a:solidFill>
                  <a:schemeClr val="bg1"/>
                </a:solidFill>
                <a:effectLst>
                  <a:glow rad="101600">
                    <a:schemeClr val="tx1">
                      <a:alpha val="60000"/>
                    </a:schemeClr>
                  </a:glow>
                </a:effectLst>
              </a:rPr>
              <a:t>个成员国将失去自我，失去民族特征。欧元区</a:t>
            </a:r>
            <a:r>
              <a:rPr lang="en-US" altLang="zh-CN" sz="2000" b="1" dirty="0">
                <a:solidFill>
                  <a:schemeClr val="bg1"/>
                </a:solidFill>
                <a:effectLst>
                  <a:glow rad="101600">
                    <a:schemeClr val="tx1">
                      <a:alpha val="60000"/>
                    </a:schemeClr>
                  </a:glow>
                </a:effectLst>
              </a:rPr>
              <a:t>12</a:t>
            </a:r>
            <a:r>
              <a:rPr lang="zh-CN" altLang="zh-CN" sz="2000" b="1" dirty="0">
                <a:solidFill>
                  <a:schemeClr val="bg1"/>
                </a:solidFill>
                <a:effectLst>
                  <a:glow rad="101600">
                    <a:schemeClr val="tx1">
                      <a:alpha val="60000"/>
                    </a:schemeClr>
                  </a:glow>
                </a:effectLst>
              </a:rPr>
              <a:t>国都有自己的民族历史、语言和文化，历史和文化的多样化是欧洲的宝贵财富，引以为豪的历史文化精粹使世界更多姿多彩</a:t>
            </a:r>
            <a:r>
              <a:rPr lang="zh-CN" altLang="zh-CN" sz="1600" b="1" dirty="0">
                <a:solidFill>
                  <a:schemeClr val="bg1"/>
                </a:solidFill>
              </a:rPr>
              <a:t>。</a:t>
            </a:r>
            <a:r>
              <a:rPr lang="en-US" altLang="zh-CN" sz="1600" b="1" dirty="0">
                <a:solidFill>
                  <a:schemeClr val="bg1"/>
                </a:solidFill>
              </a:rPr>
              <a:t> </a:t>
            </a:r>
            <a:br>
              <a:rPr lang="en-US" altLang="zh-CN" sz="1600" b="1" dirty="0">
                <a:solidFill>
                  <a:schemeClr val="bg1"/>
                </a:solidFill>
              </a:rPr>
            </a:br>
            <a:endParaRPr lang="zh-CN" altLang="en-US" sz="1600" dirty="0">
              <a:solidFill>
                <a:schemeClr val="bg1"/>
              </a:solidFill>
            </a:endParaRPr>
          </a:p>
        </p:txBody>
      </p:sp>
      <p:grpSp>
        <p:nvGrpSpPr>
          <p:cNvPr id="10" name="组合 9">
            <a:extLst>
              <a:ext uri="{FF2B5EF4-FFF2-40B4-BE49-F238E27FC236}">
                <a16:creationId xmlns:a16="http://schemas.microsoft.com/office/drawing/2014/main" id="{D07BA683-EBCA-4267-A2D6-FDA9AEDB1729}"/>
              </a:ext>
            </a:extLst>
          </p:cNvPr>
          <p:cNvGrpSpPr/>
          <p:nvPr/>
        </p:nvGrpSpPr>
        <p:grpSpPr>
          <a:xfrm>
            <a:off x="2271637" y="2754322"/>
            <a:ext cx="1512168" cy="1341467"/>
            <a:chOff x="2483768" y="1124744"/>
            <a:chExt cx="1512168" cy="1341467"/>
          </a:xfrm>
        </p:grpSpPr>
        <p:cxnSp>
          <p:nvCxnSpPr>
            <p:cNvPr id="11" name="直接连接符 10">
              <a:extLst>
                <a:ext uri="{FF2B5EF4-FFF2-40B4-BE49-F238E27FC236}">
                  <a16:creationId xmlns:a16="http://schemas.microsoft.com/office/drawing/2014/main" id="{1DEB83A5-8354-4047-A889-6F481153FDAB}"/>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5C2A15E8-6FF8-49B8-B97E-6E8084B74B56}"/>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71E54C69-BC34-490D-AB3B-D0FE2EB45E26}"/>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D7F0C1DF-FEE4-44BC-BD75-07616F90B759}"/>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37FB49DF-65DE-4545-B631-67CF663421B9}"/>
              </a:ext>
            </a:extLst>
          </p:cNvPr>
          <p:cNvGrpSpPr/>
          <p:nvPr/>
        </p:nvGrpSpPr>
        <p:grpSpPr>
          <a:xfrm rot="10800000">
            <a:off x="7021050" y="4757783"/>
            <a:ext cx="1512168" cy="1341467"/>
            <a:chOff x="2483768" y="1124744"/>
            <a:chExt cx="1512168" cy="1341467"/>
          </a:xfrm>
        </p:grpSpPr>
        <p:cxnSp>
          <p:nvCxnSpPr>
            <p:cNvPr id="17" name="直接连接符 16">
              <a:extLst>
                <a:ext uri="{FF2B5EF4-FFF2-40B4-BE49-F238E27FC236}">
                  <a16:creationId xmlns:a16="http://schemas.microsoft.com/office/drawing/2014/main" id="{C4911842-DFB1-4F9D-919A-9CDD509678C4}"/>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9A173E46-71CB-4600-BD98-7427BC264884}"/>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FB745B07-DA58-4561-9440-6F30733B8399}"/>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FDFF0289-1ED7-44CF-85AB-4887BE570AAE}"/>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938969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80">
                                          <p:stCondLst>
                                            <p:cond delay="0"/>
                                          </p:stCondLst>
                                        </p:cTn>
                                        <p:tgtEl>
                                          <p:spTgt spid="21"/>
                                        </p:tgtEl>
                                      </p:cBhvr>
                                    </p:animEffect>
                                    <p:anim calcmode="lin" valueType="num">
                                      <p:cBhvr>
                                        <p:cTn id="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 dur="26">
                                          <p:stCondLst>
                                            <p:cond delay="650"/>
                                          </p:stCondLst>
                                        </p:cTn>
                                        <p:tgtEl>
                                          <p:spTgt spid="21"/>
                                        </p:tgtEl>
                                      </p:cBhvr>
                                      <p:to x="100000" y="60000"/>
                                    </p:animScale>
                                    <p:animScale>
                                      <p:cBhvr>
                                        <p:cTn id="14" dur="166" decel="50000">
                                          <p:stCondLst>
                                            <p:cond delay="676"/>
                                          </p:stCondLst>
                                        </p:cTn>
                                        <p:tgtEl>
                                          <p:spTgt spid="21"/>
                                        </p:tgtEl>
                                      </p:cBhvr>
                                      <p:to x="100000" y="100000"/>
                                    </p:animScale>
                                    <p:animScale>
                                      <p:cBhvr>
                                        <p:cTn id="15" dur="26">
                                          <p:stCondLst>
                                            <p:cond delay="1312"/>
                                          </p:stCondLst>
                                        </p:cTn>
                                        <p:tgtEl>
                                          <p:spTgt spid="21"/>
                                        </p:tgtEl>
                                      </p:cBhvr>
                                      <p:to x="100000" y="80000"/>
                                    </p:animScale>
                                    <p:animScale>
                                      <p:cBhvr>
                                        <p:cTn id="16" dur="166" decel="50000">
                                          <p:stCondLst>
                                            <p:cond delay="1338"/>
                                          </p:stCondLst>
                                        </p:cTn>
                                        <p:tgtEl>
                                          <p:spTgt spid="21"/>
                                        </p:tgtEl>
                                      </p:cBhvr>
                                      <p:to x="100000" y="100000"/>
                                    </p:animScale>
                                    <p:animScale>
                                      <p:cBhvr>
                                        <p:cTn id="17" dur="26">
                                          <p:stCondLst>
                                            <p:cond delay="1642"/>
                                          </p:stCondLst>
                                        </p:cTn>
                                        <p:tgtEl>
                                          <p:spTgt spid="21"/>
                                        </p:tgtEl>
                                      </p:cBhvr>
                                      <p:to x="100000" y="90000"/>
                                    </p:animScale>
                                    <p:animScale>
                                      <p:cBhvr>
                                        <p:cTn id="18" dur="166" decel="50000">
                                          <p:stCondLst>
                                            <p:cond delay="1668"/>
                                          </p:stCondLst>
                                        </p:cTn>
                                        <p:tgtEl>
                                          <p:spTgt spid="21"/>
                                        </p:tgtEl>
                                      </p:cBhvr>
                                      <p:to x="100000" y="100000"/>
                                    </p:animScale>
                                    <p:animScale>
                                      <p:cBhvr>
                                        <p:cTn id="19" dur="26">
                                          <p:stCondLst>
                                            <p:cond delay="1808"/>
                                          </p:stCondLst>
                                        </p:cTn>
                                        <p:tgtEl>
                                          <p:spTgt spid="21"/>
                                        </p:tgtEl>
                                      </p:cBhvr>
                                      <p:to x="100000" y="95000"/>
                                    </p:animScale>
                                    <p:animScale>
                                      <p:cBhvr>
                                        <p:cTn id="20" dur="166" decel="50000">
                                          <p:stCondLst>
                                            <p:cond delay="1834"/>
                                          </p:stCondLst>
                                        </p:cTn>
                                        <p:tgtEl>
                                          <p:spTgt spid="2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3" presetClass="entr" presetSubtype="32"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2000" fill="hold"/>
                                        <p:tgtEl>
                                          <p:spTgt spid="2"/>
                                        </p:tgtEl>
                                        <p:attrNameLst>
                                          <p:attrName>ppt_w</p:attrName>
                                        </p:attrNameLst>
                                      </p:cBhvr>
                                      <p:tavLst>
                                        <p:tav tm="0">
                                          <p:val>
                                            <p:strVal val="4*#ppt_w"/>
                                          </p:val>
                                        </p:tav>
                                        <p:tav tm="100000">
                                          <p:val>
                                            <p:strVal val="#ppt_w"/>
                                          </p:val>
                                        </p:tav>
                                      </p:tavLst>
                                    </p:anim>
                                    <p:anim calcmode="lin" valueType="num">
                                      <p:cBhvr>
                                        <p:cTn id="26" dur="20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2000" fill="hold"/>
                                        <p:tgtEl>
                                          <p:spTgt spid="3"/>
                                        </p:tgtEl>
                                        <p:attrNameLst>
                                          <p:attrName>ppt_w</p:attrName>
                                        </p:attrNameLst>
                                      </p:cBhvr>
                                      <p:tavLst>
                                        <p:tav tm="0">
                                          <p:val>
                                            <p:strVal val="4*#ppt_w"/>
                                          </p:val>
                                        </p:tav>
                                        <p:tav tm="100000">
                                          <p:val>
                                            <p:strVal val="#ppt_w"/>
                                          </p:val>
                                        </p:tav>
                                      </p:tavLst>
                                    </p:anim>
                                    <p:anim calcmode="lin" valueType="num">
                                      <p:cBhvr>
                                        <p:cTn id="32" dur="20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grpSp>
        <p:nvGrpSpPr>
          <p:cNvPr id="21" name="组合 20">
            <a:extLst>
              <a:ext uri="{FF2B5EF4-FFF2-40B4-BE49-F238E27FC236}">
                <a16:creationId xmlns:a16="http://schemas.microsoft.com/office/drawing/2014/main" id="{0A3132E9-3386-41BC-A696-6D2170F5415D}"/>
              </a:ext>
            </a:extLst>
          </p:cNvPr>
          <p:cNvGrpSpPr/>
          <p:nvPr/>
        </p:nvGrpSpPr>
        <p:grpSpPr>
          <a:xfrm rot="5400000">
            <a:off x="-2228451" y="2849397"/>
            <a:ext cx="6023750" cy="1207824"/>
            <a:chOff x="827584" y="5445224"/>
            <a:chExt cx="7632848" cy="1207824"/>
          </a:xfrm>
          <a:scene3d>
            <a:camera prst="orthographicFront">
              <a:rot lat="0" lon="0" rev="0"/>
            </a:camera>
            <a:lightRig rig="contrasting" dir="t">
              <a:rot lat="0" lon="0" rev="1500000"/>
            </a:lightRig>
          </a:scene3d>
        </p:grpSpPr>
        <p:sp>
          <p:nvSpPr>
            <p:cNvPr id="22" name="矩形: 圆角 21">
              <a:extLst>
                <a:ext uri="{FF2B5EF4-FFF2-40B4-BE49-F238E27FC236}">
                  <a16:creationId xmlns:a16="http://schemas.microsoft.com/office/drawing/2014/main" id="{07C5E21E-1F6C-43DD-B5DD-B210C9C7B7E8}"/>
                </a:ext>
              </a:extLst>
            </p:cNvPr>
            <p:cNvSpPr/>
            <p:nvPr/>
          </p:nvSpPr>
          <p:spPr>
            <a:xfrm>
              <a:off x="827584" y="5445224"/>
              <a:ext cx="7632848" cy="1207824"/>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圆角 22">
              <a:extLst>
                <a:ext uri="{FF2B5EF4-FFF2-40B4-BE49-F238E27FC236}">
                  <a16:creationId xmlns:a16="http://schemas.microsoft.com/office/drawing/2014/main" id="{927F0C98-1972-41D0-8F54-F036158C8B50}"/>
                </a:ext>
              </a:extLst>
            </p:cNvPr>
            <p:cNvSpPr/>
            <p:nvPr/>
          </p:nvSpPr>
          <p:spPr>
            <a:xfrm rot="10800000">
              <a:off x="971600" y="5501101"/>
              <a:ext cx="7488832" cy="979270"/>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3" name="文本框 2">
            <a:extLst>
              <a:ext uri="{FF2B5EF4-FFF2-40B4-BE49-F238E27FC236}">
                <a16:creationId xmlns:a16="http://schemas.microsoft.com/office/drawing/2014/main" id="{E8142F1D-06C5-4A00-B286-2B9A6D5CDAE1}"/>
              </a:ext>
            </a:extLst>
          </p:cNvPr>
          <p:cNvSpPr txBox="1"/>
          <p:nvPr/>
        </p:nvSpPr>
        <p:spPr>
          <a:xfrm>
            <a:off x="179512" y="899479"/>
            <a:ext cx="576064" cy="5509200"/>
          </a:xfrm>
          <a:prstGeom prst="rect">
            <a:avLst/>
          </a:prstGeom>
          <a:noFill/>
        </p:spPr>
        <p:txBody>
          <a:bodyPr wrap="square" rtlCol="0">
            <a:spAutoFit/>
          </a:bodyPr>
          <a:lstStyle/>
          <a:p>
            <a:r>
              <a:rPr lang="zh-CN" altLang="en-US" sz="8800" b="1" dirty="0">
                <a:solidFill>
                  <a:schemeClr val="bg1"/>
                </a:solidFill>
              </a:rPr>
              <a:t>情景导入</a:t>
            </a:r>
          </a:p>
        </p:txBody>
      </p:sp>
      <p:sp>
        <p:nvSpPr>
          <p:cNvPr id="4" name="矩形: 圆角 3">
            <a:extLst>
              <a:ext uri="{FF2B5EF4-FFF2-40B4-BE49-F238E27FC236}">
                <a16:creationId xmlns:a16="http://schemas.microsoft.com/office/drawing/2014/main" id="{6F9EC48A-42A7-422A-919A-614AAC85F29E}"/>
              </a:ext>
            </a:extLst>
          </p:cNvPr>
          <p:cNvSpPr/>
          <p:nvPr/>
        </p:nvSpPr>
        <p:spPr>
          <a:xfrm>
            <a:off x="2339752" y="441434"/>
            <a:ext cx="6264696" cy="5967245"/>
          </a:xfrm>
          <a:prstGeom prst="roundRect">
            <a:avLst/>
          </a:prstGeom>
          <a:gradFill>
            <a:gsLst>
              <a:gs pos="0">
                <a:srgbClr val="C00000">
                  <a:alpha val="18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2560D521-8C90-433B-8B49-6C9C4E353D3A}"/>
              </a:ext>
            </a:extLst>
          </p:cNvPr>
          <p:cNvSpPr txBox="1"/>
          <p:nvPr/>
        </p:nvSpPr>
        <p:spPr>
          <a:xfrm>
            <a:off x="2584898" y="692696"/>
            <a:ext cx="5904656" cy="5078313"/>
          </a:xfrm>
          <a:prstGeom prst="rect">
            <a:avLst/>
          </a:prstGeom>
          <a:noFill/>
        </p:spPr>
        <p:txBody>
          <a:bodyPr wrap="square" rtlCol="0">
            <a:spAutoFit/>
          </a:bodyPr>
          <a:lstStyle/>
          <a:p>
            <a:r>
              <a:rPr lang="zh-CN" altLang="zh-CN" sz="36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同学们，新闻缩短了你、我、他之间的距离，</a:t>
            </a:r>
            <a:r>
              <a:rPr lang="en-US" altLang="zh-CN" sz="36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 </a:t>
            </a:r>
            <a:r>
              <a:rPr lang="zh-CN" altLang="zh-CN" sz="36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让我们足不出户即可了解国内外时事，获取各种生活信息，好的新闻是可以穿越时空，供人们品读与回味的</a:t>
            </a:r>
            <a:r>
              <a:rPr lang="en-US" altLang="zh-CN" sz="36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 </a:t>
            </a:r>
            <a:r>
              <a:rPr lang="zh-CN" altLang="zh-CN" sz="36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。今天让我们再次共同研读一篇来自国外的新闻佳作，来欣赏一下外国消息的与众不同之处。</a:t>
            </a:r>
            <a:r>
              <a:rPr lang="en-US" altLang="zh-CN" sz="36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 </a:t>
            </a:r>
            <a:endParaRPr lang="zh-CN" altLang="en-US" sz="36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18050617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3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2000" fill="hold"/>
                                        <p:tgtEl>
                                          <p:spTgt spid="3"/>
                                        </p:tgtEl>
                                        <p:attrNameLst>
                                          <p:attrName>ppt_w</p:attrName>
                                        </p:attrNameLst>
                                      </p:cBhvr>
                                      <p:tavLst>
                                        <p:tav tm="0">
                                          <p:val>
                                            <p:strVal val="4*#ppt_w"/>
                                          </p:val>
                                        </p:tav>
                                        <p:tav tm="100000">
                                          <p:val>
                                            <p:strVal val="#ppt_w"/>
                                          </p:val>
                                        </p:tav>
                                      </p:tavLst>
                                    </p:anim>
                                    <p:anim calcmode="lin" valueType="num">
                                      <p:cBhvr>
                                        <p:cTn id="18" dur="20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2000" fill="hold"/>
                                        <p:tgtEl>
                                          <p:spTgt spid="2"/>
                                        </p:tgtEl>
                                        <p:attrNameLst>
                                          <p:attrName>ppt_w</p:attrName>
                                        </p:attrNameLst>
                                      </p:cBhvr>
                                      <p:tavLst>
                                        <p:tav tm="0">
                                          <p:val>
                                            <p:strVal val="4*#ppt_w"/>
                                          </p:val>
                                        </p:tav>
                                        <p:tav tm="100000">
                                          <p:val>
                                            <p:strVal val="#ppt_w"/>
                                          </p:val>
                                        </p:tav>
                                      </p:tavLst>
                                    </p:anim>
                                    <p:anim calcmode="lin" valueType="num">
                                      <p:cBhvr>
                                        <p:cTn id="24" dur="20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grpSp>
        <p:nvGrpSpPr>
          <p:cNvPr id="21" name="组合 20">
            <a:extLst>
              <a:ext uri="{FF2B5EF4-FFF2-40B4-BE49-F238E27FC236}">
                <a16:creationId xmlns:a16="http://schemas.microsoft.com/office/drawing/2014/main" id="{0A3132E9-3386-41BC-A696-6D2170F5415D}"/>
              </a:ext>
            </a:extLst>
          </p:cNvPr>
          <p:cNvGrpSpPr/>
          <p:nvPr/>
        </p:nvGrpSpPr>
        <p:grpSpPr>
          <a:xfrm rot="16200000">
            <a:off x="-2401701" y="2800184"/>
            <a:ext cx="6370519" cy="1207824"/>
            <a:chOff x="827584" y="5445224"/>
            <a:chExt cx="7632848" cy="1207824"/>
          </a:xfrm>
          <a:scene3d>
            <a:camera prst="orthographicFront">
              <a:rot lat="0" lon="0" rev="0"/>
            </a:camera>
            <a:lightRig rig="contrasting" dir="t">
              <a:rot lat="0" lon="0" rev="1500000"/>
            </a:lightRig>
          </a:scene3d>
        </p:grpSpPr>
        <p:sp>
          <p:nvSpPr>
            <p:cNvPr id="22" name="矩形: 圆角 21">
              <a:extLst>
                <a:ext uri="{FF2B5EF4-FFF2-40B4-BE49-F238E27FC236}">
                  <a16:creationId xmlns:a16="http://schemas.microsoft.com/office/drawing/2014/main" id="{07C5E21E-1F6C-43DD-B5DD-B210C9C7B7E8}"/>
                </a:ext>
              </a:extLst>
            </p:cNvPr>
            <p:cNvSpPr/>
            <p:nvPr/>
          </p:nvSpPr>
          <p:spPr>
            <a:xfrm>
              <a:off x="827584" y="5445224"/>
              <a:ext cx="7632848" cy="1207824"/>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圆角 22">
              <a:extLst>
                <a:ext uri="{FF2B5EF4-FFF2-40B4-BE49-F238E27FC236}">
                  <a16:creationId xmlns:a16="http://schemas.microsoft.com/office/drawing/2014/main" id="{927F0C98-1972-41D0-8F54-F036158C8B50}"/>
                </a:ext>
              </a:extLst>
            </p:cNvPr>
            <p:cNvSpPr/>
            <p:nvPr/>
          </p:nvSpPr>
          <p:spPr>
            <a:xfrm rot="10800000">
              <a:off x="971600" y="5501101"/>
              <a:ext cx="7488832" cy="979270"/>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3" name="矩形: 圆角 12">
            <a:extLst>
              <a:ext uri="{FF2B5EF4-FFF2-40B4-BE49-F238E27FC236}">
                <a16:creationId xmlns:a16="http://schemas.microsoft.com/office/drawing/2014/main" id="{FB6D31A0-3F27-449B-847C-582F2685C772}"/>
              </a:ext>
            </a:extLst>
          </p:cNvPr>
          <p:cNvSpPr/>
          <p:nvPr/>
        </p:nvSpPr>
        <p:spPr>
          <a:xfrm>
            <a:off x="2379168" y="283403"/>
            <a:ext cx="6264696" cy="5967245"/>
          </a:xfrm>
          <a:prstGeom prst="roundRect">
            <a:avLst/>
          </a:prstGeom>
          <a:gradFill>
            <a:gsLst>
              <a:gs pos="0">
                <a:srgbClr val="C00000">
                  <a:alpha val="18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 name="文本框 1">
            <a:extLst>
              <a:ext uri="{FF2B5EF4-FFF2-40B4-BE49-F238E27FC236}">
                <a16:creationId xmlns:a16="http://schemas.microsoft.com/office/drawing/2014/main" id="{6107204E-B17C-4634-9F48-445BB7C019E1}"/>
              </a:ext>
            </a:extLst>
          </p:cNvPr>
          <p:cNvSpPr txBox="1"/>
          <p:nvPr/>
        </p:nvSpPr>
        <p:spPr>
          <a:xfrm>
            <a:off x="467544" y="548680"/>
            <a:ext cx="504056" cy="5262979"/>
          </a:xfrm>
          <a:prstGeom prst="rect">
            <a:avLst/>
          </a:prstGeom>
          <a:noFill/>
        </p:spPr>
        <p:txBody>
          <a:bodyPr wrap="square" rtlCol="0">
            <a:spAutoFit/>
          </a:bodyPr>
          <a:lstStyle/>
          <a:p>
            <a:r>
              <a:rPr lang="zh-CN" altLang="zh-CN" sz="4800" b="1" dirty="0">
                <a:solidFill>
                  <a:schemeClr val="bg1"/>
                </a:solidFill>
              </a:rPr>
              <a:t>品</a:t>
            </a:r>
            <a:endParaRPr lang="en-US" altLang="zh-CN" sz="4800" b="1" dirty="0">
              <a:solidFill>
                <a:schemeClr val="bg1"/>
              </a:solidFill>
            </a:endParaRPr>
          </a:p>
          <a:p>
            <a:endParaRPr lang="en-US" altLang="zh-CN" sz="4800" b="1" dirty="0">
              <a:solidFill>
                <a:schemeClr val="bg1"/>
              </a:solidFill>
            </a:endParaRPr>
          </a:p>
          <a:p>
            <a:r>
              <a:rPr lang="zh-CN" altLang="zh-CN" sz="4800" b="1" dirty="0">
                <a:solidFill>
                  <a:schemeClr val="bg1"/>
                </a:solidFill>
              </a:rPr>
              <a:t>味</a:t>
            </a:r>
            <a:endParaRPr lang="en-US" altLang="zh-CN" sz="4800" b="1" dirty="0">
              <a:solidFill>
                <a:schemeClr val="bg1"/>
              </a:solidFill>
            </a:endParaRPr>
          </a:p>
          <a:p>
            <a:endParaRPr lang="en-US" altLang="zh-CN" sz="4800" b="1" dirty="0">
              <a:solidFill>
                <a:schemeClr val="bg1"/>
              </a:solidFill>
            </a:endParaRPr>
          </a:p>
          <a:p>
            <a:r>
              <a:rPr lang="zh-CN" altLang="zh-CN" sz="4800" b="1" dirty="0">
                <a:solidFill>
                  <a:schemeClr val="bg1"/>
                </a:solidFill>
              </a:rPr>
              <a:t>语</a:t>
            </a:r>
            <a:endParaRPr lang="en-US" altLang="zh-CN" sz="4800" b="1" dirty="0">
              <a:solidFill>
                <a:schemeClr val="bg1"/>
              </a:solidFill>
            </a:endParaRPr>
          </a:p>
          <a:p>
            <a:endParaRPr lang="en-US" altLang="zh-CN" sz="4800" b="1" dirty="0">
              <a:solidFill>
                <a:schemeClr val="bg1"/>
              </a:solidFill>
            </a:endParaRPr>
          </a:p>
          <a:p>
            <a:r>
              <a:rPr lang="zh-CN" altLang="zh-CN" sz="4800" b="1" dirty="0">
                <a:solidFill>
                  <a:schemeClr val="bg1"/>
                </a:solidFill>
              </a:rPr>
              <a:t>言</a:t>
            </a:r>
            <a:endParaRPr lang="zh-CN" altLang="en-US" sz="4800" dirty="0">
              <a:solidFill>
                <a:schemeClr val="bg1"/>
              </a:solidFill>
            </a:endParaRPr>
          </a:p>
        </p:txBody>
      </p:sp>
      <p:pic>
        <p:nvPicPr>
          <p:cNvPr id="12" name="图片 11">
            <a:extLst>
              <a:ext uri="{FF2B5EF4-FFF2-40B4-BE49-F238E27FC236}">
                <a16:creationId xmlns:a16="http://schemas.microsoft.com/office/drawing/2014/main" id="{2565B9C4-C003-4B25-A800-EF2FE305C2D1}"/>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871" b="89968" l="9961" r="94824">
                        <a14:foregroundMark x1="62598" y1="27832" x2="65234" y2="29935"/>
                        <a14:foregroundMark x1="62793" y1="27023" x2="66992" y2="27023"/>
                        <a14:foregroundMark x1="61621" y1="26214" x2="65625" y2="26214"/>
                        <a14:foregroundMark x1="66016" y1="27023" x2="79785" y2="15049"/>
                        <a14:foregroundMark x1="94043" y1="28641" x2="94824" y2="40939"/>
                        <a14:foregroundMark x1="74414" y1="76699" x2="79785" y2="79288"/>
                        <a14:foregroundMark x1="77832" y1="75081" x2="77832" y2="77994"/>
                        <a14:foregroundMark x1="94238" y1="28641" x2="94238" y2="35437"/>
                        <a14:foregroundMark x1="61426" y1="27832" x2="58789" y2="30744"/>
                        <a14:foregroundMark x1="62598" y1="27346" x2="65625" y2="27023"/>
                      </a14:backgroundRemoval>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386317" y="-1"/>
            <a:ext cx="5443946" cy="2560832"/>
          </a:xfrm>
          <a:prstGeom prst="rect">
            <a:avLst/>
          </a:prstGeom>
        </p:spPr>
      </p:pic>
      <p:sp>
        <p:nvSpPr>
          <p:cNvPr id="3" name="文本框 2">
            <a:extLst>
              <a:ext uri="{FF2B5EF4-FFF2-40B4-BE49-F238E27FC236}">
                <a16:creationId xmlns:a16="http://schemas.microsoft.com/office/drawing/2014/main" id="{2786AAC4-EC17-4DE6-95BC-1098637CDA0A}"/>
              </a:ext>
            </a:extLst>
          </p:cNvPr>
          <p:cNvSpPr txBox="1"/>
          <p:nvPr/>
        </p:nvSpPr>
        <p:spPr>
          <a:xfrm>
            <a:off x="2510767" y="441434"/>
            <a:ext cx="5904656" cy="1569660"/>
          </a:xfrm>
          <a:prstGeom prst="rect">
            <a:avLst/>
          </a:prstGeom>
          <a:noFill/>
        </p:spPr>
        <p:txBody>
          <a:bodyPr wrap="square" rtlCol="0">
            <a:spAutoFit/>
          </a:bodyPr>
          <a:lstStyle/>
          <a:p>
            <a:r>
              <a:rPr lang="zh-CN" altLang="zh-CN" sz="3200" b="1" dirty="0">
                <a:solidFill>
                  <a:schemeClr val="bg1"/>
                </a:solidFill>
                <a:effectLst>
                  <a:glow rad="101600">
                    <a:schemeClr val="tx1">
                      <a:alpha val="60000"/>
                    </a:schemeClr>
                  </a:glow>
                </a:effectLst>
              </a:rPr>
              <a:t>取代它们的是印着欧洲建筑式样的</a:t>
            </a:r>
            <a:r>
              <a:rPr lang="en-US" altLang="zh-CN" sz="3200" b="1" dirty="0">
                <a:solidFill>
                  <a:schemeClr val="bg1"/>
                </a:solidFill>
                <a:effectLst>
                  <a:glow rad="101600">
                    <a:schemeClr val="tx1">
                      <a:alpha val="60000"/>
                    </a:schemeClr>
                  </a:glow>
                </a:effectLst>
              </a:rPr>
              <a:t>7</a:t>
            </a:r>
            <a:r>
              <a:rPr lang="zh-CN" altLang="zh-CN" sz="3200" b="1" dirty="0">
                <a:solidFill>
                  <a:schemeClr val="bg1"/>
                </a:solidFill>
                <a:effectLst>
                  <a:glow rad="101600">
                    <a:schemeClr val="tx1">
                      <a:alpha val="60000"/>
                    </a:schemeClr>
                  </a:glow>
                </a:effectLst>
              </a:rPr>
              <a:t>种印币。对民族自尊心的唯一安慰将是欧元的硬币。</a:t>
            </a:r>
            <a:endParaRPr lang="zh-CN" altLang="en-US" sz="3200" dirty="0">
              <a:solidFill>
                <a:schemeClr val="bg1"/>
              </a:solidFill>
              <a:effectLst>
                <a:glow rad="101600">
                  <a:schemeClr val="tx1">
                    <a:alpha val="60000"/>
                  </a:schemeClr>
                </a:glow>
              </a:effectLst>
            </a:endParaRPr>
          </a:p>
        </p:txBody>
      </p:sp>
      <p:sp>
        <p:nvSpPr>
          <p:cNvPr id="4" name="文本框 3">
            <a:extLst>
              <a:ext uri="{FF2B5EF4-FFF2-40B4-BE49-F238E27FC236}">
                <a16:creationId xmlns:a16="http://schemas.microsoft.com/office/drawing/2014/main" id="{B03EEACE-B6AB-4FED-B7FB-C469D5F5568C}"/>
              </a:ext>
            </a:extLst>
          </p:cNvPr>
          <p:cNvSpPr txBox="1"/>
          <p:nvPr/>
        </p:nvSpPr>
        <p:spPr>
          <a:xfrm>
            <a:off x="2843808" y="3586707"/>
            <a:ext cx="5400600" cy="2246769"/>
          </a:xfrm>
          <a:prstGeom prst="rect">
            <a:avLst/>
          </a:prstGeom>
          <a:noFill/>
        </p:spPr>
        <p:txBody>
          <a:bodyPr wrap="square" rtlCol="0">
            <a:spAutoFit/>
          </a:bodyPr>
          <a:lstStyle/>
          <a:p>
            <a:r>
              <a:rPr lang="zh-CN" altLang="zh-CN" sz="2800" b="1" dirty="0">
                <a:solidFill>
                  <a:schemeClr val="bg1"/>
                </a:solidFill>
                <a:effectLst>
                  <a:glow rad="101600">
                    <a:schemeClr val="tx1">
                      <a:alpha val="60000"/>
                    </a:schemeClr>
                  </a:glow>
                </a:effectLst>
              </a:rPr>
              <a:t>唯一，是唯独，独一无二的意思。用在句中表明绝无仅有只有欧元的硬币才能对他们的民族自尊心稍作一点安慰</a:t>
            </a:r>
            <a:r>
              <a:rPr lang="en-US" altLang="zh-CN" sz="2800" b="1" dirty="0">
                <a:solidFill>
                  <a:schemeClr val="bg1"/>
                </a:solidFill>
                <a:effectLst>
                  <a:glow rad="101600">
                    <a:schemeClr val="tx1">
                      <a:alpha val="60000"/>
                    </a:schemeClr>
                  </a:glow>
                </a:effectLst>
              </a:rPr>
              <a:t> </a:t>
            </a:r>
            <a:r>
              <a:rPr lang="zh-CN" altLang="zh-CN" sz="2800" b="1" dirty="0">
                <a:solidFill>
                  <a:schemeClr val="bg1"/>
                </a:solidFill>
                <a:effectLst>
                  <a:glow rad="101600">
                    <a:schemeClr val="tx1">
                      <a:alpha val="60000"/>
                    </a:schemeClr>
                  </a:glow>
                </a:effectLst>
              </a:rPr>
              <a:t>，再无其他了。</a:t>
            </a:r>
            <a:r>
              <a:rPr lang="en-US" altLang="zh-CN" sz="2800" b="1" dirty="0">
                <a:solidFill>
                  <a:schemeClr val="bg1"/>
                </a:solidFill>
                <a:effectLst>
                  <a:glow rad="101600">
                    <a:schemeClr val="tx1">
                      <a:alpha val="60000"/>
                    </a:schemeClr>
                  </a:glow>
                </a:effectLst>
              </a:rPr>
              <a:t> </a:t>
            </a:r>
            <a:br>
              <a:rPr lang="en-US" altLang="zh-CN" sz="2800" b="1" dirty="0">
                <a:solidFill>
                  <a:schemeClr val="bg1"/>
                </a:solidFill>
                <a:effectLst>
                  <a:glow rad="101600">
                    <a:schemeClr val="tx1">
                      <a:alpha val="60000"/>
                    </a:schemeClr>
                  </a:glow>
                </a:effectLst>
              </a:rPr>
            </a:br>
            <a:endParaRPr lang="zh-CN" altLang="en-US" sz="2800" dirty="0">
              <a:solidFill>
                <a:schemeClr val="bg1"/>
              </a:solidFill>
              <a:effectLst>
                <a:glow rad="101600">
                  <a:schemeClr val="tx1">
                    <a:alpha val="60000"/>
                  </a:schemeClr>
                </a:glow>
              </a:effectLst>
            </a:endParaRPr>
          </a:p>
        </p:txBody>
      </p:sp>
      <p:grpSp>
        <p:nvGrpSpPr>
          <p:cNvPr id="15" name="组合 14">
            <a:extLst>
              <a:ext uri="{FF2B5EF4-FFF2-40B4-BE49-F238E27FC236}">
                <a16:creationId xmlns:a16="http://schemas.microsoft.com/office/drawing/2014/main" id="{CED0950A-BC76-4D4A-AAE3-07BC110D7E7C}"/>
              </a:ext>
            </a:extLst>
          </p:cNvPr>
          <p:cNvGrpSpPr/>
          <p:nvPr/>
        </p:nvGrpSpPr>
        <p:grpSpPr>
          <a:xfrm>
            <a:off x="2516286" y="3429000"/>
            <a:ext cx="1512168" cy="1341467"/>
            <a:chOff x="2483768" y="1124744"/>
            <a:chExt cx="1512168" cy="1341467"/>
          </a:xfrm>
        </p:grpSpPr>
        <p:cxnSp>
          <p:nvCxnSpPr>
            <p:cNvPr id="16" name="直接连接符 15">
              <a:extLst>
                <a:ext uri="{FF2B5EF4-FFF2-40B4-BE49-F238E27FC236}">
                  <a16:creationId xmlns:a16="http://schemas.microsoft.com/office/drawing/2014/main" id="{36874DEA-9A39-4CDD-926B-18A40779F3AB}"/>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EF0E26AE-711D-4A13-8762-F94F73D4BD4D}"/>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68261532-063D-41FF-B22E-E76CF2530C2C}"/>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E2C35E35-580B-4F93-B6CF-809DD83B6555}"/>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77CED06C-0D28-470E-88DB-4BED8E82B6FC}"/>
              </a:ext>
            </a:extLst>
          </p:cNvPr>
          <p:cNvGrpSpPr/>
          <p:nvPr/>
        </p:nvGrpSpPr>
        <p:grpSpPr>
          <a:xfrm rot="10800000">
            <a:off x="6830263" y="4136444"/>
            <a:ext cx="1512168" cy="1341467"/>
            <a:chOff x="2483768" y="1124744"/>
            <a:chExt cx="1512168" cy="1341467"/>
          </a:xfrm>
        </p:grpSpPr>
        <p:cxnSp>
          <p:nvCxnSpPr>
            <p:cNvPr id="24" name="直接连接符 23">
              <a:extLst>
                <a:ext uri="{FF2B5EF4-FFF2-40B4-BE49-F238E27FC236}">
                  <a16:creationId xmlns:a16="http://schemas.microsoft.com/office/drawing/2014/main" id="{703E12F7-8566-4CC2-876B-F20417174FB3}"/>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76BDB055-20BD-4C58-8521-027A240D0B8B}"/>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C6E38428-430B-4B02-B805-22B8AE771AD9}"/>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3E8AD375-C4EE-4BD6-BFBF-41CFAC347D91}"/>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370777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32"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0" fill="hold"/>
                                        <p:tgtEl>
                                          <p:spTgt spid="2"/>
                                        </p:tgtEl>
                                        <p:attrNameLst>
                                          <p:attrName>ppt_w</p:attrName>
                                        </p:attrNameLst>
                                      </p:cBhvr>
                                      <p:tavLst>
                                        <p:tav tm="0">
                                          <p:val>
                                            <p:strVal val="4*#ppt_w"/>
                                          </p:val>
                                        </p:tav>
                                        <p:tav tm="100000">
                                          <p:val>
                                            <p:strVal val="#ppt_w"/>
                                          </p:val>
                                        </p:tav>
                                      </p:tavLst>
                                    </p:anim>
                                    <p:anim calcmode="lin" valueType="num">
                                      <p:cBhvr>
                                        <p:cTn id="16" dur="20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80">
                                          <p:stCondLst>
                                            <p:cond delay="0"/>
                                          </p:stCondLst>
                                        </p:cTn>
                                        <p:tgtEl>
                                          <p:spTgt spid="12"/>
                                        </p:tgtEl>
                                      </p:cBhvr>
                                    </p:animEffect>
                                    <p:anim calcmode="lin" valueType="num">
                                      <p:cBhvr>
                                        <p:cTn id="22"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7" dur="26">
                                          <p:stCondLst>
                                            <p:cond delay="650"/>
                                          </p:stCondLst>
                                        </p:cTn>
                                        <p:tgtEl>
                                          <p:spTgt spid="12"/>
                                        </p:tgtEl>
                                      </p:cBhvr>
                                      <p:to x="100000" y="60000"/>
                                    </p:animScale>
                                    <p:animScale>
                                      <p:cBhvr>
                                        <p:cTn id="28" dur="166" decel="50000">
                                          <p:stCondLst>
                                            <p:cond delay="676"/>
                                          </p:stCondLst>
                                        </p:cTn>
                                        <p:tgtEl>
                                          <p:spTgt spid="12"/>
                                        </p:tgtEl>
                                      </p:cBhvr>
                                      <p:to x="100000" y="100000"/>
                                    </p:animScale>
                                    <p:animScale>
                                      <p:cBhvr>
                                        <p:cTn id="29" dur="26">
                                          <p:stCondLst>
                                            <p:cond delay="1312"/>
                                          </p:stCondLst>
                                        </p:cTn>
                                        <p:tgtEl>
                                          <p:spTgt spid="12"/>
                                        </p:tgtEl>
                                      </p:cBhvr>
                                      <p:to x="100000" y="80000"/>
                                    </p:animScale>
                                    <p:animScale>
                                      <p:cBhvr>
                                        <p:cTn id="30" dur="166" decel="50000">
                                          <p:stCondLst>
                                            <p:cond delay="1338"/>
                                          </p:stCondLst>
                                        </p:cTn>
                                        <p:tgtEl>
                                          <p:spTgt spid="12"/>
                                        </p:tgtEl>
                                      </p:cBhvr>
                                      <p:to x="100000" y="100000"/>
                                    </p:animScale>
                                    <p:animScale>
                                      <p:cBhvr>
                                        <p:cTn id="31" dur="26">
                                          <p:stCondLst>
                                            <p:cond delay="1642"/>
                                          </p:stCondLst>
                                        </p:cTn>
                                        <p:tgtEl>
                                          <p:spTgt spid="12"/>
                                        </p:tgtEl>
                                      </p:cBhvr>
                                      <p:to x="100000" y="90000"/>
                                    </p:animScale>
                                    <p:animScale>
                                      <p:cBhvr>
                                        <p:cTn id="32" dur="166" decel="50000">
                                          <p:stCondLst>
                                            <p:cond delay="1668"/>
                                          </p:stCondLst>
                                        </p:cTn>
                                        <p:tgtEl>
                                          <p:spTgt spid="12"/>
                                        </p:tgtEl>
                                      </p:cBhvr>
                                      <p:to x="100000" y="100000"/>
                                    </p:animScale>
                                    <p:animScale>
                                      <p:cBhvr>
                                        <p:cTn id="33" dur="26">
                                          <p:stCondLst>
                                            <p:cond delay="1808"/>
                                          </p:stCondLst>
                                        </p:cTn>
                                        <p:tgtEl>
                                          <p:spTgt spid="12"/>
                                        </p:tgtEl>
                                      </p:cBhvr>
                                      <p:to x="100000" y="95000"/>
                                    </p:animScale>
                                    <p:animScale>
                                      <p:cBhvr>
                                        <p:cTn id="34" dur="166" decel="50000">
                                          <p:stCondLst>
                                            <p:cond delay="1834"/>
                                          </p:stCondLst>
                                        </p:cTn>
                                        <p:tgtEl>
                                          <p:spTgt spid="12"/>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23" presetClass="entr" presetSubtype="32"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2000" fill="hold"/>
                                        <p:tgtEl>
                                          <p:spTgt spid="3"/>
                                        </p:tgtEl>
                                        <p:attrNameLst>
                                          <p:attrName>ppt_w</p:attrName>
                                        </p:attrNameLst>
                                      </p:cBhvr>
                                      <p:tavLst>
                                        <p:tav tm="0">
                                          <p:val>
                                            <p:strVal val="4*#ppt_w"/>
                                          </p:val>
                                        </p:tav>
                                        <p:tav tm="100000">
                                          <p:val>
                                            <p:strVal val="#ppt_w"/>
                                          </p:val>
                                        </p:tav>
                                      </p:tavLst>
                                    </p:anim>
                                    <p:anim calcmode="lin" valueType="num">
                                      <p:cBhvr>
                                        <p:cTn id="40" dur="20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32"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2000" fill="hold"/>
                                        <p:tgtEl>
                                          <p:spTgt spid="4"/>
                                        </p:tgtEl>
                                        <p:attrNameLst>
                                          <p:attrName>ppt_w</p:attrName>
                                        </p:attrNameLst>
                                      </p:cBhvr>
                                      <p:tavLst>
                                        <p:tav tm="0">
                                          <p:val>
                                            <p:strVal val="4*#ppt_w"/>
                                          </p:val>
                                        </p:tav>
                                        <p:tav tm="100000">
                                          <p:val>
                                            <p:strVal val="#ppt_w"/>
                                          </p:val>
                                        </p:tav>
                                      </p:tavLst>
                                    </p:anim>
                                    <p:anim calcmode="lin" valueType="num">
                                      <p:cBhvr>
                                        <p:cTn id="46" dur="2000" fill="hold"/>
                                        <p:tgtEl>
                                          <p:spTgt spid="4"/>
                                        </p:tgtEl>
                                        <p:attrNameLst>
                                          <p:attrName>ppt_h</p:attrName>
                                        </p:attrNameLst>
                                      </p:cBhvr>
                                      <p:tavLst>
                                        <p:tav tm="0">
                                          <p:val>
                                            <p:strVal val="4*#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sp>
        <p:nvSpPr>
          <p:cNvPr id="13" name="矩形: 圆角 12">
            <a:extLst>
              <a:ext uri="{FF2B5EF4-FFF2-40B4-BE49-F238E27FC236}">
                <a16:creationId xmlns:a16="http://schemas.microsoft.com/office/drawing/2014/main" id="{190A7B75-850F-4E36-9E18-8420D4D51F8C}"/>
              </a:ext>
            </a:extLst>
          </p:cNvPr>
          <p:cNvSpPr/>
          <p:nvPr/>
        </p:nvSpPr>
        <p:spPr>
          <a:xfrm>
            <a:off x="2303748" y="543258"/>
            <a:ext cx="6264696" cy="5967245"/>
          </a:xfrm>
          <a:prstGeom prst="roundRect">
            <a:avLst/>
          </a:prstGeom>
          <a:gradFill>
            <a:gsLst>
              <a:gs pos="0">
                <a:srgbClr val="C00000">
                  <a:alpha val="18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6" name="图片 15">
            <a:extLst>
              <a:ext uri="{FF2B5EF4-FFF2-40B4-BE49-F238E27FC236}">
                <a16:creationId xmlns:a16="http://schemas.microsoft.com/office/drawing/2014/main" id="{7D98FA95-6AEA-4E30-8050-ECE6ABBCED5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871" b="89968" l="9961" r="94824">
                        <a14:foregroundMark x1="62598" y1="27832" x2="65234" y2="29935"/>
                        <a14:foregroundMark x1="62793" y1="27023" x2="66992" y2="27023"/>
                        <a14:foregroundMark x1="61621" y1="26214" x2="65625" y2="26214"/>
                        <a14:foregroundMark x1="66016" y1="27023" x2="79785" y2="15049"/>
                        <a14:foregroundMark x1="94043" y1="28641" x2="94824" y2="40939"/>
                        <a14:foregroundMark x1="74414" y1="76699" x2="79785" y2="79288"/>
                        <a14:foregroundMark x1="77832" y1="75081" x2="77832" y2="77994"/>
                        <a14:foregroundMark x1="94238" y1="28641" x2="94238" y2="35437"/>
                        <a14:foregroundMark x1="61426" y1="27832" x2="58789" y2="30744"/>
                        <a14:foregroundMark x1="62598" y1="27346" x2="65625" y2="27023"/>
                      </a14:backgroundRemoval>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757905" y="95241"/>
            <a:ext cx="5443946" cy="2560832"/>
          </a:xfrm>
          <a:prstGeom prst="rect">
            <a:avLst/>
          </a:prstGeom>
        </p:spPr>
      </p:pic>
      <p:sp>
        <p:nvSpPr>
          <p:cNvPr id="2" name="文本框 1">
            <a:extLst>
              <a:ext uri="{FF2B5EF4-FFF2-40B4-BE49-F238E27FC236}">
                <a16:creationId xmlns:a16="http://schemas.microsoft.com/office/drawing/2014/main" id="{B02467C2-992A-4202-9488-CD47178DF201}"/>
              </a:ext>
            </a:extLst>
          </p:cNvPr>
          <p:cNvSpPr txBox="1"/>
          <p:nvPr/>
        </p:nvSpPr>
        <p:spPr>
          <a:xfrm>
            <a:off x="2483768" y="582738"/>
            <a:ext cx="5904656" cy="2062103"/>
          </a:xfrm>
          <a:prstGeom prst="rect">
            <a:avLst/>
          </a:prstGeom>
          <a:noFill/>
        </p:spPr>
        <p:txBody>
          <a:bodyPr wrap="square" rtlCol="0">
            <a:spAutoFit/>
          </a:bodyPr>
          <a:lstStyle/>
          <a:p>
            <a:r>
              <a:rPr lang="zh-CN" altLang="zh-CN" sz="3200" b="1" dirty="0">
                <a:solidFill>
                  <a:schemeClr val="bg1"/>
                </a:solidFill>
                <a:effectLst>
                  <a:glow rad="101600">
                    <a:schemeClr val="tx1">
                      <a:alpha val="60000"/>
                    </a:schemeClr>
                  </a:glow>
                </a:effectLst>
              </a:rPr>
              <a:t>采用欧元的</a:t>
            </a:r>
            <a:r>
              <a:rPr lang="en-US" altLang="zh-CN" sz="3200" b="1" dirty="0">
                <a:solidFill>
                  <a:schemeClr val="bg1"/>
                </a:solidFill>
                <a:effectLst>
                  <a:glow rad="101600">
                    <a:schemeClr val="tx1">
                      <a:alpha val="60000"/>
                    </a:schemeClr>
                  </a:glow>
                </a:effectLst>
              </a:rPr>
              <a:t>12</a:t>
            </a:r>
            <a:r>
              <a:rPr lang="zh-CN" altLang="zh-CN" sz="3200" b="1" dirty="0">
                <a:solidFill>
                  <a:schemeClr val="bg1"/>
                </a:solidFill>
                <a:effectLst>
                  <a:glow rad="101600">
                    <a:schemeClr val="tx1">
                      <a:alpha val="60000"/>
                    </a:schemeClr>
                  </a:glow>
                </a:effectLst>
              </a:rPr>
              <a:t>个国家，可以在这小小硬币的一面自由选择一种图案。</a:t>
            </a:r>
            <a:r>
              <a:rPr lang="en-US" altLang="zh-CN" sz="3200" b="1" dirty="0">
                <a:solidFill>
                  <a:schemeClr val="bg1"/>
                </a:solidFill>
              </a:rPr>
              <a:t> </a:t>
            </a:r>
            <a:br>
              <a:rPr lang="en-US" altLang="zh-CN" sz="3200" b="1" dirty="0">
                <a:solidFill>
                  <a:schemeClr val="bg1"/>
                </a:solidFill>
              </a:rPr>
            </a:br>
            <a:endParaRPr lang="zh-CN" altLang="en-US" sz="3200" dirty="0">
              <a:solidFill>
                <a:schemeClr val="bg1"/>
              </a:solidFill>
            </a:endParaRPr>
          </a:p>
        </p:txBody>
      </p:sp>
      <p:sp>
        <p:nvSpPr>
          <p:cNvPr id="3" name="文本框 2">
            <a:extLst>
              <a:ext uri="{FF2B5EF4-FFF2-40B4-BE49-F238E27FC236}">
                <a16:creationId xmlns:a16="http://schemas.microsoft.com/office/drawing/2014/main" id="{104A0EE1-EAA3-45A3-AA61-B6A6AC1E1CD4}"/>
              </a:ext>
            </a:extLst>
          </p:cNvPr>
          <p:cNvSpPr txBox="1"/>
          <p:nvPr/>
        </p:nvSpPr>
        <p:spPr>
          <a:xfrm>
            <a:off x="2915816" y="3861048"/>
            <a:ext cx="5256584" cy="1938992"/>
          </a:xfrm>
          <a:prstGeom prst="rect">
            <a:avLst/>
          </a:prstGeom>
          <a:noFill/>
        </p:spPr>
        <p:txBody>
          <a:bodyPr wrap="square" rtlCol="0">
            <a:spAutoFit/>
          </a:bodyPr>
          <a:lstStyle/>
          <a:p>
            <a:r>
              <a:rPr lang="zh-CN" altLang="zh-CN" sz="2400" b="1" dirty="0">
                <a:solidFill>
                  <a:schemeClr val="bg1"/>
                </a:solidFill>
                <a:effectLst>
                  <a:glow rad="101600">
                    <a:schemeClr val="tx1">
                      <a:alpha val="60000"/>
                    </a:schemeClr>
                  </a:glow>
                </a:effectLst>
              </a:rPr>
              <a:t>“小小硬币的一面”表明采用欧元的</a:t>
            </a:r>
            <a:r>
              <a:rPr lang="en-US" altLang="zh-CN" sz="2400" b="1" dirty="0">
                <a:solidFill>
                  <a:schemeClr val="bg1"/>
                </a:solidFill>
                <a:effectLst>
                  <a:glow rad="101600">
                    <a:schemeClr val="tx1">
                      <a:alpha val="60000"/>
                    </a:schemeClr>
                  </a:glow>
                </a:effectLst>
              </a:rPr>
              <a:t>12</a:t>
            </a:r>
            <a:r>
              <a:rPr lang="zh-CN" altLang="zh-CN" sz="2400" b="1" dirty="0">
                <a:solidFill>
                  <a:schemeClr val="bg1"/>
                </a:solidFill>
                <a:effectLst>
                  <a:glow rad="101600">
                    <a:schemeClr val="tx1">
                      <a:alpha val="60000"/>
                    </a:schemeClr>
                  </a:glow>
                </a:effectLst>
              </a:rPr>
              <a:t>个国家，对硬币所印图案的选择很有限，仅仅只是一枚小小的硬币，并且只是其中的一面，强调了选择权利之小，反衬了他们心理失衡之大。</a:t>
            </a:r>
            <a:endParaRPr lang="zh-CN" altLang="en-US" sz="2400" dirty="0">
              <a:solidFill>
                <a:schemeClr val="bg1"/>
              </a:solidFill>
              <a:effectLst>
                <a:glow rad="101600">
                  <a:schemeClr val="tx1">
                    <a:alpha val="60000"/>
                  </a:schemeClr>
                </a:glow>
              </a:effectLst>
            </a:endParaRPr>
          </a:p>
        </p:txBody>
      </p:sp>
      <p:grpSp>
        <p:nvGrpSpPr>
          <p:cNvPr id="10" name="组合 9">
            <a:extLst>
              <a:ext uri="{FF2B5EF4-FFF2-40B4-BE49-F238E27FC236}">
                <a16:creationId xmlns:a16="http://schemas.microsoft.com/office/drawing/2014/main" id="{7AADDA3C-3696-4E99-9714-4A64909B5EF5}"/>
              </a:ext>
            </a:extLst>
          </p:cNvPr>
          <p:cNvGrpSpPr/>
          <p:nvPr/>
        </p:nvGrpSpPr>
        <p:grpSpPr>
          <a:xfrm>
            <a:off x="2483768" y="3687066"/>
            <a:ext cx="1512168" cy="1341467"/>
            <a:chOff x="2483768" y="1124744"/>
            <a:chExt cx="1512168" cy="1341467"/>
          </a:xfrm>
        </p:grpSpPr>
        <p:cxnSp>
          <p:nvCxnSpPr>
            <p:cNvPr id="11" name="直接连接符 10">
              <a:extLst>
                <a:ext uri="{FF2B5EF4-FFF2-40B4-BE49-F238E27FC236}">
                  <a16:creationId xmlns:a16="http://schemas.microsoft.com/office/drawing/2014/main" id="{4654C761-0C79-4815-95BD-62503E51450C}"/>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98CA5CC-E2A4-46AA-9803-E404886AEF23}"/>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084324DC-BF58-4397-8173-DE542D725D6F}"/>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213F826B-7F7B-47BE-9298-40C5182B9941}"/>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63CAC367-7FF8-4987-99A9-C22F7007A717}"/>
              </a:ext>
            </a:extLst>
          </p:cNvPr>
          <p:cNvGrpSpPr/>
          <p:nvPr/>
        </p:nvGrpSpPr>
        <p:grpSpPr>
          <a:xfrm rot="10800000">
            <a:off x="6747194" y="4568368"/>
            <a:ext cx="1512168" cy="1341467"/>
            <a:chOff x="2483768" y="1124744"/>
            <a:chExt cx="1512168" cy="1341467"/>
          </a:xfrm>
        </p:grpSpPr>
        <p:cxnSp>
          <p:nvCxnSpPr>
            <p:cNvPr id="18" name="直接连接符 17">
              <a:extLst>
                <a:ext uri="{FF2B5EF4-FFF2-40B4-BE49-F238E27FC236}">
                  <a16:creationId xmlns:a16="http://schemas.microsoft.com/office/drawing/2014/main" id="{A2A3EAC0-8DEE-4F1C-850D-A6008B6F1C19}"/>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3856283C-33DD-48C7-9AA6-04982A2EC1D8}"/>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24782ABC-A0A2-4763-8DAE-92ECE2DD69A3}"/>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9EC47A06-031B-4DB8-9C71-80F409AC0D7A}"/>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632676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3" presetClass="entr" presetSubtype="32"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2000" fill="hold"/>
                                        <p:tgtEl>
                                          <p:spTgt spid="2"/>
                                        </p:tgtEl>
                                        <p:attrNameLst>
                                          <p:attrName>ppt_w</p:attrName>
                                        </p:attrNameLst>
                                      </p:cBhvr>
                                      <p:tavLst>
                                        <p:tav tm="0">
                                          <p:val>
                                            <p:strVal val="4*#ppt_w"/>
                                          </p:val>
                                        </p:tav>
                                        <p:tav tm="100000">
                                          <p:val>
                                            <p:strVal val="#ppt_w"/>
                                          </p:val>
                                        </p:tav>
                                      </p:tavLst>
                                    </p:anim>
                                    <p:anim calcmode="lin" valueType="num">
                                      <p:cBhvr>
                                        <p:cTn id="26" dur="20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2000" fill="hold"/>
                                        <p:tgtEl>
                                          <p:spTgt spid="3"/>
                                        </p:tgtEl>
                                        <p:attrNameLst>
                                          <p:attrName>ppt_w</p:attrName>
                                        </p:attrNameLst>
                                      </p:cBhvr>
                                      <p:tavLst>
                                        <p:tav tm="0">
                                          <p:val>
                                            <p:strVal val="4*#ppt_w"/>
                                          </p:val>
                                        </p:tav>
                                        <p:tav tm="100000">
                                          <p:val>
                                            <p:strVal val="#ppt_w"/>
                                          </p:val>
                                        </p:tav>
                                      </p:tavLst>
                                    </p:anim>
                                    <p:anim calcmode="lin" valueType="num">
                                      <p:cBhvr>
                                        <p:cTn id="32" dur="20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grpSp>
        <p:nvGrpSpPr>
          <p:cNvPr id="21" name="组合 20">
            <a:extLst>
              <a:ext uri="{FF2B5EF4-FFF2-40B4-BE49-F238E27FC236}">
                <a16:creationId xmlns:a16="http://schemas.microsoft.com/office/drawing/2014/main" id="{0A3132E9-3386-41BC-A696-6D2170F5415D}"/>
              </a:ext>
            </a:extLst>
          </p:cNvPr>
          <p:cNvGrpSpPr/>
          <p:nvPr/>
        </p:nvGrpSpPr>
        <p:grpSpPr>
          <a:xfrm rot="16200000">
            <a:off x="-2409193" y="2943329"/>
            <a:ext cx="6385234" cy="1207824"/>
            <a:chOff x="827584" y="5445224"/>
            <a:chExt cx="7632848" cy="1207824"/>
          </a:xfrm>
          <a:scene3d>
            <a:camera prst="orthographicFront">
              <a:rot lat="0" lon="0" rev="0"/>
            </a:camera>
            <a:lightRig rig="contrasting" dir="t">
              <a:rot lat="0" lon="0" rev="1500000"/>
            </a:lightRig>
          </a:scene3d>
        </p:grpSpPr>
        <p:sp>
          <p:nvSpPr>
            <p:cNvPr id="22" name="矩形: 圆角 21">
              <a:extLst>
                <a:ext uri="{FF2B5EF4-FFF2-40B4-BE49-F238E27FC236}">
                  <a16:creationId xmlns:a16="http://schemas.microsoft.com/office/drawing/2014/main" id="{07C5E21E-1F6C-43DD-B5DD-B210C9C7B7E8}"/>
                </a:ext>
              </a:extLst>
            </p:cNvPr>
            <p:cNvSpPr/>
            <p:nvPr/>
          </p:nvSpPr>
          <p:spPr>
            <a:xfrm>
              <a:off x="827584" y="5445224"/>
              <a:ext cx="7632848" cy="1207824"/>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圆角 22">
              <a:extLst>
                <a:ext uri="{FF2B5EF4-FFF2-40B4-BE49-F238E27FC236}">
                  <a16:creationId xmlns:a16="http://schemas.microsoft.com/office/drawing/2014/main" id="{927F0C98-1972-41D0-8F54-F036158C8B50}"/>
                </a:ext>
              </a:extLst>
            </p:cNvPr>
            <p:cNvSpPr/>
            <p:nvPr/>
          </p:nvSpPr>
          <p:spPr>
            <a:xfrm rot="10800000">
              <a:off x="971600" y="5501101"/>
              <a:ext cx="7488832" cy="979270"/>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3" name="矩形: 圆角 12">
            <a:extLst>
              <a:ext uri="{FF2B5EF4-FFF2-40B4-BE49-F238E27FC236}">
                <a16:creationId xmlns:a16="http://schemas.microsoft.com/office/drawing/2014/main" id="{FB6D31A0-3F27-449B-847C-582F2685C772}"/>
              </a:ext>
            </a:extLst>
          </p:cNvPr>
          <p:cNvSpPr/>
          <p:nvPr/>
        </p:nvSpPr>
        <p:spPr>
          <a:xfrm>
            <a:off x="2339752" y="441434"/>
            <a:ext cx="6264696" cy="5967245"/>
          </a:xfrm>
          <a:prstGeom prst="roundRect">
            <a:avLst/>
          </a:prstGeom>
          <a:gradFill>
            <a:gsLst>
              <a:gs pos="0">
                <a:srgbClr val="C00000">
                  <a:alpha val="18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 name="文本框 1">
            <a:extLst>
              <a:ext uri="{FF2B5EF4-FFF2-40B4-BE49-F238E27FC236}">
                <a16:creationId xmlns:a16="http://schemas.microsoft.com/office/drawing/2014/main" id="{79A8D04B-0116-4CCD-B281-05E7A9201D82}"/>
              </a:ext>
            </a:extLst>
          </p:cNvPr>
          <p:cNvSpPr txBox="1"/>
          <p:nvPr/>
        </p:nvSpPr>
        <p:spPr>
          <a:xfrm>
            <a:off x="253638" y="590490"/>
            <a:ext cx="648072" cy="5909310"/>
          </a:xfrm>
          <a:prstGeom prst="rect">
            <a:avLst/>
          </a:prstGeom>
          <a:noFill/>
        </p:spPr>
        <p:txBody>
          <a:bodyPr wrap="square" rtlCol="0">
            <a:spAutoFit/>
          </a:bodyPr>
          <a:lstStyle/>
          <a:p>
            <a:r>
              <a:rPr lang="zh-CN" altLang="en-US" sz="5400" b="1" dirty="0">
                <a:solidFill>
                  <a:schemeClr val="bg1"/>
                </a:solidFill>
              </a:rPr>
              <a:t>课</a:t>
            </a:r>
            <a:endParaRPr lang="en-US" altLang="zh-CN" sz="5400" b="1" dirty="0">
              <a:solidFill>
                <a:schemeClr val="bg1"/>
              </a:solidFill>
            </a:endParaRPr>
          </a:p>
          <a:p>
            <a:endParaRPr lang="en-US" altLang="zh-CN" sz="5400" b="1" dirty="0">
              <a:solidFill>
                <a:schemeClr val="bg1"/>
              </a:solidFill>
            </a:endParaRPr>
          </a:p>
          <a:p>
            <a:r>
              <a:rPr lang="zh-CN" altLang="en-US" sz="5400" b="1" dirty="0">
                <a:solidFill>
                  <a:schemeClr val="bg1"/>
                </a:solidFill>
              </a:rPr>
              <a:t>文</a:t>
            </a:r>
            <a:endParaRPr lang="en-US" altLang="zh-CN" sz="5400" b="1" dirty="0">
              <a:solidFill>
                <a:schemeClr val="bg1"/>
              </a:solidFill>
            </a:endParaRPr>
          </a:p>
          <a:p>
            <a:endParaRPr lang="en-US" altLang="zh-CN" sz="5400" b="1" dirty="0">
              <a:solidFill>
                <a:schemeClr val="bg1"/>
              </a:solidFill>
            </a:endParaRPr>
          </a:p>
          <a:p>
            <a:r>
              <a:rPr lang="zh-CN" altLang="en-US" sz="5400" b="1" dirty="0">
                <a:solidFill>
                  <a:schemeClr val="bg1"/>
                </a:solidFill>
              </a:rPr>
              <a:t>小</a:t>
            </a:r>
            <a:endParaRPr lang="en-US" altLang="zh-CN" sz="5400" b="1" dirty="0">
              <a:solidFill>
                <a:schemeClr val="bg1"/>
              </a:solidFill>
            </a:endParaRPr>
          </a:p>
          <a:p>
            <a:endParaRPr lang="en-US" altLang="zh-CN" sz="5400" b="1" dirty="0">
              <a:solidFill>
                <a:schemeClr val="bg1"/>
              </a:solidFill>
            </a:endParaRPr>
          </a:p>
          <a:p>
            <a:r>
              <a:rPr lang="zh-CN" altLang="en-US" sz="5400" b="1" dirty="0">
                <a:solidFill>
                  <a:schemeClr val="bg1"/>
                </a:solidFill>
              </a:rPr>
              <a:t>结</a:t>
            </a:r>
          </a:p>
        </p:txBody>
      </p:sp>
      <p:sp>
        <p:nvSpPr>
          <p:cNvPr id="3" name="文本框 2">
            <a:extLst>
              <a:ext uri="{FF2B5EF4-FFF2-40B4-BE49-F238E27FC236}">
                <a16:creationId xmlns:a16="http://schemas.microsoft.com/office/drawing/2014/main" id="{C6FC65A3-B17E-436F-BF95-F7B43799E147}"/>
              </a:ext>
            </a:extLst>
          </p:cNvPr>
          <p:cNvSpPr txBox="1"/>
          <p:nvPr/>
        </p:nvSpPr>
        <p:spPr>
          <a:xfrm>
            <a:off x="2512889" y="908720"/>
            <a:ext cx="6048672" cy="4832092"/>
          </a:xfrm>
          <a:prstGeom prst="rect">
            <a:avLst/>
          </a:prstGeom>
          <a:noFill/>
        </p:spPr>
        <p:txBody>
          <a:bodyPr wrap="square" rtlCol="0">
            <a:spAutoFit/>
          </a:bodyPr>
          <a:lstStyle/>
          <a:p>
            <a:r>
              <a:rPr lang="zh-CN" altLang="zh-CN" sz="2800" b="1" dirty="0">
                <a:solidFill>
                  <a:schemeClr val="bg1"/>
                </a:solidFill>
                <a:effectLst>
                  <a:glow rad="101600">
                    <a:schemeClr val="tx1">
                      <a:alpha val="60000"/>
                    </a:schemeClr>
                  </a:glow>
                </a:effectLst>
              </a:rPr>
              <a:t>今天我们学</a:t>
            </a:r>
            <a:r>
              <a:rPr lang="en-US" altLang="zh-CN" sz="2800" b="1" dirty="0">
                <a:solidFill>
                  <a:schemeClr val="bg1"/>
                </a:solidFill>
                <a:effectLst>
                  <a:glow rad="101600">
                    <a:schemeClr val="tx1">
                      <a:alpha val="60000"/>
                    </a:schemeClr>
                  </a:glow>
                </a:effectLst>
              </a:rPr>
              <a:t> </a:t>
            </a:r>
            <a:r>
              <a:rPr lang="zh-CN" altLang="zh-CN" sz="2800" b="1" dirty="0">
                <a:solidFill>
                  <a:schemeClr val="bg1"/>
                </a:solidFill>
                <a:effectLst>
                  <a:glow rad="101600">
                    <a:schemeClr val="tx1">
                      <a:alpha val="60000"/>
                    </a:schemeClr>
                  </a:glow>
                </a:effectLst>
              </a:rPr>
              <a:t>习了《别了，钞票上的民族文化》从中我们了解到了随着欧元的发行，欧洲人民正与以前钞票上的民族文化告别。他们的那种不舍与依恋，让我们意识到了弘扬民族文化的重要性，中华民族文化博大精深，源远流长，是人类文明宝库中不可多得的灿烂瑰宝，是每一位炎黄子孙铭记于心的骄傲，所以，我们必须要在新的历史起点上铸造中华文化新辉煌，传承、弘扬民族文化。</a:t>
            </a:r>
            <a:endParaRPr lang="zh-CN" altLang="en-US" sz="2800" dirty="0">
              <a:solidFill>
                <a:schemeClr val="bg1"/>
              </a:solidFill>
              <a:effectLst>
                <a:glow rad="101600">
                  <a:schemeClr val="tx1">
                    <a:alpha val="60000"/>
                  </a:schemeClr>
                </a:glow>
              </a:effectLst>
            </a:endParaRPr>
          </a:p>
        </p:txBody>
      </p:sp>
    </p:spTree>
    <p:extLst>
      <p:ext uri="{BB962C8B-B14F-4D97-AF65-F5344CB8AC3E}">
        <p14:creationId xmlns:p14="http://schemas.microsoft.com/office/powerpoint/2010/main" val="34834459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32"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0" fill="hold"/>
                                        <p:tgtEl>
                                          <p:spTgt spid="2"/>
                                        </p:tgtEl>
                                        <p:attrNameLst>
                                          <p:attrName>ppt_w</p:attrName>
                                        </p:attrNameLst>
                                      </p:cBhvr>
                                      <p:tavLst>
                                        <p:tav tm="0">
                                          <p:val>
                                            <p:strVal val="4*#ppt_w"/>
                                          </p:val>
                                        </p:tav>
                                        <p:tav tm="100000">
                                          <p:val>
                                            <p:strVal val="#ppt_w"/>
                                          </p:val>
                                        </p:tav>
                                      </p:tavLst>
                                    </p:anim>
                                    <p:anim calcmode="lin" valueType="num">
                                      <p:cBhvr>
                                        <p:cTn id="16" dur="20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32"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2000" fill="hold"/>
                                        <p:tgtEl>
                                          <p:spTgt spid="3"/>
                                        </p:tgtEl>
                                        <p:attrNameLst>
                                          <p:attrName>ppt_w</p:attrName>
                                        </p:attrNameLst>
                                      </p:cBhvr>
                                      <p:tavLst>
                                        <p:tav tm="0">
                                          <p:val>
                                            <p:strVal val="4*#ppt_w"/>
                                          </p:val>
                                        </p:tav>
                                        <p:tav tm="100000">
                                          <p:val>
                                            <p:strVal val="#ppt_w"/>
                                          </p:val>
                                        </p:tav>
                                      </p:tavLst>
                                    </p:anim>
                                    <p:anim calcmode="lin" valueType="num">
                                      <p:cBhvr>
                                        <p:cTn id="22" dur="20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grpSp>
        <p:nvGrpSpPr>
          <p:cNvPr id="21" name="组合 20">
            <a:extLst>
              <a:ext uri="{FF2B5EF4-FFF2-40B4-BE49-F238E27FC236}">
                <a16:creationId xmlns:a16="http://schemas.microsoft.com/office/drawing/2014/main" id="{0A3132E9-3386-41BC-A696-6D2170F5415D}"/>
              </a:ext>
            </a:extLst>
          </p:cNvPr>
          <p:cNvGrpSpPr/>
          <p:nvPr/>
        </p:nvGrpSpPr>
        <p:grpSpPr>
          <a:xfrm rot="16200000">
            <a:off x="-2409193" y="2943329"/>
            <a:ext cx="6385234" cy="1207824"/>
            <a:chOff x="827584" y="5445224"/>
            <a:chExt cx="7632848" cy="1207824"/>
          </a:xfrm>
          <a:scene3d>
            <a:camera prst="orthographicFront">
              <a:rot lat="0" lon="0" rev="0"/>
            </a:camera>
            <a:lightRig rig="contrasting" dir="t">
              <a:rot lat="0" lon="0" rev="1500000"/>
            </a:lightRig>
          </a:scene3d>
        </p:grpSpPr>
        <p:sp>
          <p:nvSpPr>
            <p:cNvPr id="22" name="矩形: 圆角 21">
              <a:extLst>
                <a:ext uri="{FF2B5EF4-FFF2-40B4-BE49-F238E27FC236}">
                  <a16:creationId xmlns:a16="http://schemas.microsoft.com/office/drawing/2014/main" id="{07C5E21E-1F6C-43DD-B5DD-B210C9C7B7E8}"/>
                </a:ext>
              </a:extLst>
            </p:cNvPr>
            <p:cNvSpPr/>
            <p:nvPr/>
          </p:nvSpPr>
          <p:spPr>
            <a:xfrm>
              <a:off x="827584" y="5445224"/>
              <a:ext cx="7632848" cy="1207824"/>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圆角 22">
              <a:extLst>
                <a:ext uri="{FF2B5EF4-FFF2-40B4-BE49-F238E27FC236}">
                  <a16:creationId xmlns:a16="http://schemas.microsoft.com/office/drawing/2014/main" id="{927F0C98-1972-41D0-8F54-F036158C8B50}"/>
                </a:ext>
              </a:extLst>
            </p:cNvPr>
            <p:cNvSpPr/>
            <p:nvPr/>
          </p:nvSpPr>
          <p:spPr>
            <a:xfrm rot="10800000">
              <a:off x="971600" y="5501101"/>
              <a:ext cx="7488832" cy="979270"/>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3" name="矩形: 圆角 12">
            <a:extLst>
              <a:ext uri="{FF2B5EF4-FFF2-40B4-BE49-F238E27FC236}">
                <a16:creationId xmlns:a16="http://schemas.microsoft.com/office/drawing/2014/main" id="{FB6D31A0-3F27-449B-847C-582F2685C772}"/>
              </a:ext>
            </a:extLst>
          </p:cNvPr>
          <p:cNvSpPr/>
          <p:nvPr/>
        </p:nvSpPr>
        <p:spPr>
          <a:xfrm>
            <a:off x="1822621" y="563618"/>
            <a:ext cx="6264696" cy="5967245"/>
          </a:xfrm>
          <a:prstGeom prst="roundRect">
            <a:avLst/>
          </a:prstGeom>
          <a:gradFill>
            <a:gsLst>
              <a:gs pos="0">
                <a:srgbClr val="C00000">
                  <a:alpha val="18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 name="文本框 1">
            <a:extLst>
              <a:ext uri="{FF2B5EF4-FFF2-40B4-BE49-F238E27FC236}">
                <a16:creationId xmlns:a16="http://schemas.microsoft.com/office/drawing/2014/main" id="{B9558DBD-D44A-4F72-BE8C-426F1595B598}"/>
              </a:ext>
            </a:extLst>
          </p:cNvPr>
          <p:cNvSpPr txBox="1"/>
          <p:nvPr/>
        </p:nvSpPr>
        <p:spPr>
          <a:xfrm>
            <a:off x="320161" y="632052"/>
            <a:ext cx="504056" cy="5909310"/>
          </a:xfrm>
          <a:prstGeom prst="rect">
            <a:avLst/>
          </a:prstGeom>
          <a:noFill/>
        </p:spPr>
        <p:txBody>
          <a:bodyPr wrap="square" rtlCol="0">
            <a:spAutoFit/>
          </a:bodyPr>
          <a:lstStyle/>
          <a:p>
            <a:r>
              <a:rPr lang="zh-CN" altLang="en-US" sz="5400" b="1" dirty="0">
                <a:solidFill>
                  <a:schemeClr val="bg1"/>
                </a:solidFill>
              </a:rPr>
              <a:t>板</a:t>
            </a:r>
            <a:endParaRPr lang="en-US" altLang="zh-CN" sz="5400" b="1" dirty="0">
              <a:solidFill>
                <a:schemeClr val="bg1"/>
              </a:solidFill>
            </a:endParaRPr>
          </a:p>
          <a:p>
            <a:endParaRPr lang="en-US" altLang="zh-CN" sz="5400" b="1" dirty="0">
              <a:solidFill>
                <a:schemeClr val="bg1"/>
              </a:solidFill>
            </a:endParaRPr>
          </a:p>
          <a:p>
            <a:r>
              <a:rPr lang="zh-CN" altLang="en-US" sz="5400" b="1" dirty="0">
                <a:solidFill>
                  <a:schemeClr val="bg1"/>
                </a:solidFill>
              </a:rPr>
              <a:t>书</a:t>
            </a:r>
            <a:endParaRPr lang="en-US" altLang="zh-CN" sz="5400" b="1" dirty="0">
              <a:solidFill>
                <a:schemeClr val="bg1"/>
              </a:solidFill>
            </a:endParaRPr>
          </a:p>
          <a:p>
            <a:endParaRPr lang="en-US" altLang="zh-CN" sz="5400" b="1" dirty="0">
              <a:solidFill>
                <a:schemeClr val="bg1"/>
              </a:solidFill>
            </a:endParaRPr>
          </a:p>
          <a:p>
            <a:r>
              <a:rPr lang="zh-CN" altLang="en-US" sz="5400" b="1" dirty="0">
                <a:solidFill>
                  <a:schemeClr val="bg1"/>
                </a:solidFill>
              </a:rPr>
              <a:t>设</a:t>
            </a:r>
            <a:endParaRPr lang="en-US" altLang="zh-CN" sz="5400" b="1" dirty="0">
              <a:solidFill>
                <a:schemeClr val="bg1"/>
              </a:solidFill>
            </a:endParaRPr>
          </a:p>
          <a:p>
            <a:endParaRPr lang="en-US" altLang="zh-CN" sz="5400" b="1" dirty="0">
              <a:solidFill>
                <a:schemeClr val="bg1"/>
              </a:solidFill>
            </a:endParaRPr>
          </a:p>
          <a:p>
            <a:r>
              <a:rPr lang="zh-CN" altLang="en-US" sz="5400" b="1" dirty="0">
                <a:solidFill>
                  <a:schemeClr val="bg1"/>
                </a:solidFill>
              </a:rPr>
              <a:t>计</a:t>
            </a:r>
          </a:p>
        </p:txBody>
      </p:sp>
      <p:sp>
        <p:nvSpPr>
          <p:cNvPr id="20" name="任意多边形: 形状 19">
            <a:extLst>
              <a:ext uri="{FF2B5EF4-FFF2-40B4-BE49-F238E27FC236}">
                <a16:creationId xmlns:a16="http://schemas.microsoft.com/office/drawing/2014/main" id="{CB246BD8-2138-4E7E-8E6C-4C0A4E35FFF9}"/>
              </a:ext>
            </a:extLst>
          </p:cNvPr>
          <p:cNvSpPr/>
          <p:nvPr/>
        </p:nvSpPr>
        <p:spPr>
          <a:xfrm rot="16200000">
            <a:off x="5402120" y="3122981"/>
            <a:ext cx="4912652" cy="772160"/>
          </a:xfrm>
          <a:custGeom>
            <a:avLst/>
            <a:gdLst>
              <a:gd name="connsiteX0" fmla="*/ 0 w 4064000"/>
              <a:gd name="connsiteY0" fmla="*/ 0 h 772160"/>
              <a:gd name="connsiteX1" fmla="*/ 4064000 w 4064000"/>
              <a:gd name="connsiteY1" fmla="*/ 0 h 772160"/>
              <a:gd name="connsiteX2" fmla="*/ 4064000 w 4064000"/>
              <a:gd name="connsiteY2" fmla="*/ 772160 h 772160"/>
              <a:gd name="connsiteX3" fmla="*/ 0 w 4064000"/>
              <a:gd name="connsiteY3" fmla="*/ 772160 h 772160"/>
              <a:gd name="connsiteX4" fmla="*/ 0 w 4064000"/>
              <a:gd name="connsiteY4" fmla="*/ 0 h 772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000" h="772160">
                <a:moveTo>
                  <a:pt x="0" y="0"/>
                </a:moveTo>
                <a:lnTo>
                  <a:pt x="4064000" y="0"/>
                </a:lnTo>
                <a:lnTo>
                  <a:pt x="4064000" y="772160"/>
                </a:lnTo>
                <a:lnTo>
                  <a:pt x="0" y="772160"/>
                </a:lnTo>
                <a:lnTo>
                  <a:pt x="0" y="0"/>
                </a:lnTo>
                <a:close/>
              </a:path>
            </a:pathLst>
          </a:custGeom>
          <a:gradFill>
            <a:gsLst>
              <a:gs pos="0">
                <a:schemeClr val="bg1"/>
              </a:gs>
              <a:gs pos="100000">
                <a:schemeClr val="accent2"/>
              </a:gs>
            </a:gsLst>
          </a:gra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9844" tIns="29845" rIns="29845" bIns="29845" numCol="1" spcCol="1270" anchor="ctr" anchorCtr="0">
            <a:noAutofit/>
          </a:bodyPr>
          <a:lstStyle/>
          <a:p>
            <a:pPr marL="0" lvl="0" indent="0" algn="ctr" defTabSz="2089150">
              <a:lnSpc>
                <a:spcPct val="90000"/>
              </a:lnSpc>
              <a:spcBef>
                <a:spcPct val="0"/>
              </a:spcBef>
              <a:spcAft>
                <a:spcPct val="35000"/>
              </a:spcAft>
              <a:buNone/>
            </a:pPr>
            <a:endParaRPr lang="zh-CN" altLang="en-US" sz="4700" kern="1200"/>
          </a:p>
        </p:txBody>
      </p:sp>
      <p:sp>
        <p:nvSpPr>
          <p:cNvPr id="31" name="任意多边形: 形状 30">
            <a:extLst>
              <a:ext uri="{FF2B5EF4-FFF2-40B4-BE49-F238E27FC236}">
                <a16:creationId xmlns:a16="http://schemas.microsoft.com/office/drawing/2014/main" id="{0A0381F4-6B8F-47DB-9186-B2C9E0DAB3AD}"/>
              </a:ext>
            </a:extLst>
          </p:cNvPr>
          <p:cNvSpPr/>
          <p:nvPr/>
        </p:nvSpPr>
        <p:spPr>
          <a:xfrm>
            <a:off x="2922238" y="3437798"/>
            <a:ext cx="861924" cy="1946758"/>
          </a:xfrm>
          <a:custGeom>
            <a:avLst/>
            <a:gdLst>
              <a:gd name="connsiteX0" fmla="*/ 0 w 506536"/>
              <a:gd name="connsiteY0" fmla="*/ 0 h 406005"/>
              <a:gd name="connsiteX1" fmla="*/ 253268 w 506536"/>
              <a:gd name="connsiteY1" fmla="*/ 0 h 406005"/>
              <a:gd name="connsiteX2" fmla="*/ 253268 w 506536"/>
              <a:gd name="connsiteY2" fmla="*/ 406005 h 406005"/>
              <a:gd name="connsiteX3" fmla="*/ 506536 w 506536"/>
              <a:gd name="connsiteY3" fmla="*/ 406005 h 406005"/>
            </a:gdLst>
            <a:ahLst/>
            <a:cxnLst>
              <a:cxn ang="0">
                <a:pos x="connsiteX0" y="connsiteY0"/>
              </a:cxn>
              <a:cxn ang="0">
                <a:pos x="connsiteX1" y="connsiteY1"/>
              </a:cxn>
              <a:cxn ang="0">
                <a:pos x="connsiteX2" y="connsiteY2"/>
              </a:cxn>
              <a:cxn ang="0">
                <a:pos x="connsiteX3" y="connsiteY3"/>
              </a:cxn>
            </a:cxnLst>
            <a:rect l="l" t="t" r="r" b="b"/>
            <a:pathLst>
              <a:path w="506536" h="406005">
                <a:moveTo>
                  <a:pt x="0" y="0"/>
                </a:moveTo>
                <a:lnTo>
                  <a:pt x="253268" y="0"/>
                </a:lnTo>
                <a:lnTo>
                  <a:pt x="253268" y="406005"/>
                </a:lnTo>
                <a:lnTo>
                  <a:pt x="506536" y="406005"/>
                </a:lnTo>
              </a:path>
            </a:pathLst>
          </a:custGeom>
          <a:noFill/>
          <a:ln>
            <a:solidFill>
              <a:schemeClr val="tx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49739" tIns="186773" rIns="249739" bIns="186774"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32" name="任意多边形: 形状 31">
            <a:extLst>
              <a:ext uri="{FF2B5EF4-FFF2-40B4-BE49-F238E27FC236}">
                <a16:creationId xmlns:a16="http://schemas.microsoft.com/office/drawing/2014/main" id="{CB5C0FA0-1EB8-4A5D-A7E5-ABAD5AFAD303}"/>
              </a:ext>
            </a:extLst>
          </p:cNvPr>
          <p:cNvSpPr/>
          <p:nvPr/>
        </p:nvSpPr>
        <p:spPr>
          <a:xfrm>
            <a:off x="2898124" y="1715350"/>
            <a:ext cx="858286" cy="1722448"/>
          </a:xfrm>
          <a:custGeom>
            <a:avLst/>
            <a:gdLst>
              <a:gd name="connsiteX0" fmla="*/ 0 w 506536"/>
              <a:gd name="connsiteY0" fmla="*/ 482600 h 482600"/>
              <a:gd name="connsiteX1" fmla="*/ 253268 w 506536"/>
              <a:gd name="connsiteY1" fmla="*/ 482600 h 482600"/>
              <a:gd name="connsiteX2" fmla="*/ 253268 w 506536"/>
              <a:gd name="connsiteY2" fmla="*/ 0 h 482600"/>
              <a:gd name="connsiteX3" fmla="*/ 506536 w 506536"/>
              <a:gd name="connsiteY3" fmla="*/ 0 h 482600"/>
            </a:gdLst>
            <a:ahLst/>
            <a:cxnLst>
              <a:cxn ang="0">
                <a:pos x="connsiteX0" y="connsiteY0"/>
              </a:cxn>
              <a:cxn ang="0">
                <a:pos x="connsiteX1" y="connsiteY1"/>
              </a:cxn>
              <a:cxn ang="0">
                <a:pos x="connsiteX2" y="connsiteY2"/>
              </a:cxn>
              <a:cxn ang="0">
                <a:pos x="connsiteX3" y="connsiteY3"/>
              </a:cxn>
            </a:cxnLst>
            <a:rect l="l" t="t" r="r" b="b"/>
            <a:pathLst>
              <a:path w="506536" h="482600">
                <a:moveTo>
                  <a:pt x="0" y="482600"/>
                </a:moveTo>
                <a:lnTo>
                  <a:pt x="253268" y="482600"/>
                </a:lnTo>
                <a:lnTo>
                  <a:pt x="253268" y="0"/>
                </a:lnTo>
                <a:lnTo>
                  <a:pt x="506536" y="0"/>
                </a:lnTo>
              </a:path>
            </a:pathLst>
          </a:custGeom>
          <a:noFill/>
          <a:ln>
            <a:solidFill>
              <a:schemeClr val="tx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48477" tIns="223810" rIns="248478" bIns="223809"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33" name="任意多边形: 形状 32">
            <a:extLst>
              <a:ext uri="{FF2B5EF4-FFF2-40B4-BE49-F238E27FC236}">
                <a16:creationId xmlns:a16="http://schemas.microsoft.com/office/drawing/2014/main" id="{5C244D41-1868-4D6F-BD66-52E86B1CEEF2}"/>
              </a:ext>
            </a:extLst>
          </p:cNvPr>
          <p:cNvSpPr/>
          <p:nvPr/>
        </p:nvSpPr>
        <p:spPr>
          <a:xfrm rot="16200000">
            <a:off x="33546" y="3122981"/>
            <a:ext cx="4912650" cy="772160"/>
          </a:xfrm>
          <a:custGeom>
            <a:avLst/>
            <a:gdLst>
              <a:gd name="connsiteX0" fmla="*/ 0 w 4064000"/>
              <a:gd name="connsiteY0" fmla="*/ 0 h 772160"/>
              <a:gd name="connsiteX1" fmla="*/ 4064000 w 4064000"/>
              <a:gd name="connsiteY1" fmla="*/ 0 h 772160"/>
              <a:gd name="connsiteX2" fmla="*/ 4064000 w 4064000"/>
              <a:gd name="connsiteY2" fmla="*/ 772160 h 772160"/>
              <a:gd name="connsiteX3" fmla="*/ 0 w 4064000"/>
              <a:gd name="connsiteY3" fmla="*/ 772160 h 772160"/>
              <a:gd name="connsiteX4" fmla="*/ 0 w 4064000"/>
              <a:gd name="connsiteY4" fmla="*/ 0 h 772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000" h="772160">
                <a:moveTo>
                  <a:pt x="0" y="0"/>
                </a:moveTo>
                <a:lnTo>
                  <a:pt x="4064000" y="0"/>
                </a:lnTo>
                <a:lnTo>
                  <a:pt x="4064000" y="772160"/>
                </a:lnTo>
                <a:lnTo>
                  <a:pt x="0" y="772160"/>
                </a:lnTo>
                <a:lnTo>
                  <a:pt x="0" y="0"/>
                </a:lnTo>
                <a:close/>
              </a:path>
            </a:pathLst>
          </a:custGeom>
          <a:gradFill>
            <a:gsLst>
              <a:gs pos="5000">
                <a:schemeClr val="bg1"/>
              </a:gs>
              <a:gs pos="100000">
                <a:schemeClr val="accent2"/>
              </a:gs>
            </a:gsLst>
          </a:gradFill>
          <a:ln>
            <a:noFill/>
          </a:ln>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eaVert" wrap="square" lIns="29844" tIns="29845" rIns="29845" bIns="29845" numCol="1" spcCol="1270" anchor="ctr" anchorCtr="0">
            <a:noAutofit/>
          </a:bodyPr>
          <a:lstStyle/>
          <a:p>
            <a:r>
              <a:rPr lang="zh-CN" altLang="zh-CN" sz="2800" b="1" dirty="0">
                <a:effectLst>
                  <a:glow rad="101600">
                    <a:schemeClr val="tx1">
                      <a:alpha val="60000"/>
                    </a:schemeClr>
                  </a:glow>
                </a:effectLst>
              </a:rPr>
              <a:t>别了！钞票上的民族文化</a:t>
            </a:r>
            <a:endParaRPr lang="zh-CN" altLang="zh-CN" sz="2800" dirty="0">
              <a:effectLst>
                <a:glow rad="101600">
                  <a:schemeClr val="tx1">
                    <a:alpha val="60000"/>
                  </a:schemeClr>
                </a:glow>
              </a:effectLst>
            </a:endParaRPr>
          </a:p>
        </p:txBody>
      </p:sp>
      <p:sp>
        <p:nvSpPr>
          <p:cNvPr id="34" name="任意多边形: 形状 33">
            <a:extLst>
              <a:ext uri="{FF2B5EF4-FFF2-40B4-BE49-F238E27FC236}">
                <a16:creationId xmlns:a16="http://schemas.microsoft.com/office/drawing/2014/main" id="{5E90D300-14E6-4840-A0B6-E7A89172DD7D}"/>
              </a:ext>
            </a:extLst>
          </p:cNvPr>
          <p:cNvSpPr/>
          <p:nvPr/>
        </p:nvSpPr>
        <p:spPr>
          <a:xfrm>
            <a:off x="3770995" y="1181070"/>
            <a:ext cx="2532684" cy="1511769"/>
          </a:xfrm>
          <a:custGeom>
            <a:avLst/>
            <a:gdLst>
              <a:gd name="connsiteX0" fmla="*/ 0 w 2532684"/>
              <a:gd name="connsiteY0" fmla="*/ 0 h 618971"/>
              <a:gd name="connsiteX1" fmla="*/ 2532684 w 2532684"/>
              <a:gd name="connsiteY1" fmla="*/ 0 h 618971"/>
              <a:gd name="connsiteX2" fmla="*/ 2532684 w 2532684"/>
              <a:gd name="connsiteY2" fmla="*/ 618971 h 618971"/>
              <a:gd name="connsiteX3" fmla="*/ 0 w 2532684"/>
              <a:gd name="connsiteY3" fmla="*/ 618971 h 618971"/>
              <a:gd name="connsiteX4" fmla="*/ 0 w 2532684"/>
              <a:gd name="connsiteY4" fmla="*/ 0 h 618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684" h="618971">
                <a:moveTo>
                  <a:pt x="0" y="0"/>
                </a:moveTo>
                <a:lnTo>
                  <a:pt x="2532684" y="0"/>
                </a:lnTo>
                <a:lnTo>
                  <a:pt x="2532684" y="618971"/>
                </a:lnTo>
                <a:lnTo>
                  <a:pt x="0" y="618971"/>
                </a:lnTo>
                <a:lnTo>
                  <a:pt x="0" y="0"/>
                </a:lnTo>
                <a:close/>
              </a:path>
            </a:pathLst>
          </a:custGeom>
          <a:gradFill>
            <a:gsLst>
              <a:gs pos="0">
                <a:schemeClr val="bg1"/>
              </a:gs>
              <a:gs pos="100000">
                <a:schemeClr val="accent2"/>
              </a:gs>
            </a:gsLst>
          </a:gra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endParaRPr lang="zh-CN" altLang="en-US" sz="3800" kern="1200" dirty="0"/>
          </a:p>
        </p:txBody>
      </p:sp>
      <p:sp>
        <p:nvSpPr>
          <p:cNvPr id="35" name="任意多边形: 形状 34">
            <a:extLst>
              <a:ext uri="{FF2B5EF4-FFF2-40B4-BE49-F238E27FC236}">
                <a16:creationId xmlns:a16="http://schemas.microsoft.com/office/drawing/2014/main" id="{698617F3-860B-4BCF-B2EC-1C8151E90FA2}"/>
              </a:ext>
            </a:extLst>
          </p:cNvPr>
          <p:cNvSpPr/>
          <p:nvPr/>
        </p:nvSpPr>
        <p:spPr>
          <a:xfrm>
            <a:off x="3784163" y="4422848"/>
            <a:ext cx="2532684" cy="1542538"/>
          </a:xfrm>
          <a:custGeom>
            <a:avLst/>
            <a:gdLst>
              <a:gd name="connsiteX0" fmla="*/ 0 w 2532684"/>
              <a:gd name="connsiteY0" fmla="*/ 0 h 772160"/>
              <a:gd name="connsiteX1" fmla="*/ 2532684 w 2532684"/>
              <a:gd name="connsiteY1" fmla="*/ 0 h 772160"/>
              <a:gd name="connsiteX2" fmla="*/ 2532684 w 2532684"/>
              <a:gd name="connsiteY2" fmla="*/ 772160 h 772160"/>
              <a:gd name="connsiteX3" fmla="*/ 0 w 2532684"/>
              <a:gd name="connsiteY3" fmla="*/ 772160 h 772160"/>
              <a:gd name="connsiteX4" fmla="*/ 0 w 2532684"/>
              <a:gd name="connsiteY4" fmla="*/ 0 h 772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2684" h="772160">
                <a:moveTo>
                  <a:pt x="0" y="0"/>
                </a:moveTo>
                <a:lnTo>
                  <a:pt x="2532684" y="0"/>
                </a:lnTo>
                <a:lnTo>
                  <a:pt x="2532684" y="772160"/>
                </a:lnTo>
                <a:lnTo>
                  <a:pt x="0" y="772160"/>
                </a:lnTo>
                <a:lnTo>
                  <a:pt x="0" y="0"/>
                </a:lnTo>
                <a:close/>
              </a:path>
            </a:pathLst>
          </a:custGeom>
          <a:gradFill>
            <a:gsLst>
              <a:gs pos="0">
                <a:schemeClr val="bg1"/>
              </a:gs>
              <a:gs pos="100000">
                <a:schemeClr val="accent2"/>
              </a:gs>
            </a:gsLst>
          </a:gra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9845" tIns="29845" rIns="29845" bIns="29845" numCol="1" spcCol="1270" anchor="ctr" anchorCtr="0">
            <a:noAutofit/>
          </a:bodyPr>
          <a:lstStyle/>
          <a:p>
            <a:pPr marL="0" lvl="0" indent="0" algn="ctr" defTabSz="2089150">
              <a:lnSpc>
                <a:spcPct val="90000"/>
              </a:lnSpc>
              <a:spcBef>
                <a:spcPct val="0"/>
              </a:spcBef>
              <a:spcAft>
                <a:spcPct val="35000"/>
              </a:spcAft>
              <a:buNone/>
            </a:pPr>
            <a:endParaRPr lang="zh-CN" altLang="en-US" sz="4700" kern="1200" dirty="0"/>
          </a:p>
        </p:txBody>
      </p:sp>
      <p:sp>
        <p:nvSpPr>
          <p:cNvPr id="36" name="任意多边形: 形状 35">
            <a:extLst>
              <a:ext uri="{FF2B5EF4-FFF2-40B4-BE49-F238E27FC236}">
                <a16:creationId xmlns:a16="http://schemas.microsoft.com/office/drawing/2014/main" id="{659D59E8-B339-4646-B77C-C19C9544640E}"/>
              </a:ext>
            </a:extLst>
          </p:cNvPr>
          <p:cNvSpPr/>
          <p:nvPr/>
        </p:nvSpPr>
        <p:spPr>
          <a:xfrm>
            <a:off x="6316847" y="3646791"/>
            <a:ext cx="1155519" cy="1737765"/>
          </a:xfrm>
          <a:custGeom>
            <a:avLst/>
            <a:gdLst>
              <a:gd name="connsiteX0" fmla="*/ 0 w 506536"/>
              <a:gd name="connsiteY0" fmla="*/ 482600 h 482600"/>
              <a:gd name="connsiteX1" fmla="*/ 253268 w 506536"/>
              <a:gd name="connsiteY1" fmla="*/ 482600 h 482600"/>
              <a:gd name="connsiteX2" fmla="*/ 253268 w 506536"/>
              <a:gd name="connsiteY2" fmla="*/ 0 h 482600"/>
              <a:gd name="connsiteX3" fmla="*/ 506536 w 506536"/>
              <a:gd name="connsiteY3" fmla="*/ 0 h 482600"/>
            </a:gdLst>
            <a:ahLst/>
            <a:cxnLst>
              <a:cxn ang="0">
                <a:pos x="connsiteX0" y="connsiteY0"/>
              </a:cxn>
              <a:cxn ang="0">
                <a:pos x="connsiteX1" y="connsiteY1"/>
              </a:cxn>
              <a:cxn ang="0">
                <a:pos x="connsiteX2" y="connsiteY2"/>
              </a:cxn>
              <a:cxn ang="0">
                <a:pos x="connsiteX3" y="connsiteY3"/>
              </a:cxn>
            </a:cxnLst>
            <a:rect l="l" t="t" r="r" b="b"/>
            <a:pathLst>
              <a:path w="506536" h="482600">
                <a:moveTo>
                  <a:pt x="0" y="482600"/>
                </a:moveTo>
                <a:lnTo>
                  <a:pt x="253268" y="482600"/>
                </a:lnTo>
                <a:lnTo>
                  <a:pt x="253268" y="0"/>
                </a:lnTo>
                <a:lnTo>
                  <a:pt x="506536" y="0"/>
                </a:lnTo>
              </a:path>
            </a:pathLst>
          </a:custGeom>
          <a:noFill/>
          <a:ln>
            <a:solidFill>
              <a:schemeClr val="tx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48477" tIns="223810" rIns="248478" bIns="223809"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37" name="任意多边形: 形状 36">
            <a:extLst>
              <a:ext uri="{FF2B5EF4-FFF2-40B4-BE49-F238E27FC236}">
                <a16:creationId xmlns:a16="http://schemas.microsoft.com/office/drawing/2014/main" id="{E408FB98-562F-46A3-AF93-33CB5DF1D59D}"/>
              </a:ext>
            </a:extLst>
          </p:cNvPr>
          <p:cNvSpPr/>
          <p:nvPr/>
        </p:nvSpPr>
        <p:spPr>
          <a:xfrm>
            <a:off x="6290509" y="1830726"/>
            <a:ext cx="1134971" cy="1816065"/>
          </a:xfrm>
          <a:custGeom>
            <a:avLst/>
            <a:gdLst>
              <a:gd name="connsiteX0" fmla="*/ 0 w 506536"/>
              <a:gd name="connsiteY0" fmla="*/ 0 h 406005"/>
              <a:gd name="connsiteX1" fmla="*/ 253268 w 506536"/>
              <a:gd name="connsiteY1" fmla="*/ 0 h 406005"/>
              <a:gd name="connsiteX2" fmla="*/ 253268 w 506536"/>
              <a:gd name="connsiteY2" fmla="*/ 406005 h 406005"/>
              <a:gd name="connsiteX3" fmla="*/ 506536 w 506536"/>
              <a:gd name="connsiteY3" fmla="*/ 406005 h 406005"/>
            </a:gdLst>
            <a:ahLst/>
            <a:cxnLst>
              <a:cxn ang="0">
                <a:pos x="connsiteX0" y="connsiteY0"/>
              </a:cxn>
              <a:cxn ang="0">
                <a:pos x="connsiteX1" y="connsiteY1"/>
              </a:cxn>
              <a:cxn ang="0">
                <a:pos x="connsiteX2" y="connsiteY2"/>
              </a:cxn>
              <a:cxn ang="0">
                <a:pos x="connsiteX3" y="connsiteY3"/>
              </a:cxn>
            </a:cxnLst>
            <a:rect l="l" t="t" r="r" b="b"/>
            <a:pathLst>
              <a:path w="506536" h="406005">
                <a:moveTo>
                  <a:pt x="0" y="0"/>
                </a:moveTo>
                <a:lnTo>
                  <a:pt x="253268" y="0"/>
                </a:lnTo>
                <a:lnTo>
                  <a:pt x="253268" y="406005"/>
                </a:lnTo>
                <a:lnTo>
                  <a:pt x="506536" y="406005"/>
                </a:lnTo>
              </a:path>
            </a:pathLst>
          </a:custGeom>
          <a:noFill/>
          <a:ln>
            <a:solidFill>
              <a:schemeClr val="tx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49739" tIns="186773" rIns="249739" bIns="186774" numCol="1" spcCol="1270" anchor="ctr" anchorCtr="0">
            <a:noAutofit/>
          </a:bodyPr>
          <a:lstStyle/>
          <a:p>
            <a:pPr marL="0" lvl="0" indent="0" algn="ctr" defTabSz="222250">
              <a:lnSpc>
                <a:spcPct val="90000"/>
              </a:lnSpc>
              <a:spcBef>
                <a:spcPct val="0"/>
              </a:spcBef>
              <a:spcAft>
                <a:spcPct val="35000"/>
              </a:spcAft>
              <a:buNone/>
            </a:pPr>
            <a:endParaRPr lang="zh-CN" altLang="en-US" sz="500" kern="1200"/>
          </a:p>
        </p:txBody>
      </p:sp>
      <p:sp>
        <p:nvSpPr>
          <p:cNvPr id="3" name="文本框 2">
            <a:extLst>
              <a:ext uri="{FF2B5EF4-FFF2-40B4-BE49-F238E27FC236}">
                <a16:creationId xmlns:a16="http://schemas.microsoft.com/office/drawing/2014/main" id="{7920908E-D323-4D29-96E4-41112FD4596B}"/>
              </a:ext>
            </a:extLst>
          </p:cNvPr>
          <p:cNvSpPr txBox="1"/>
          <p:nvPr/>
        </p:nvSpPr>
        <p:spPr>
          <a:xfrm>
            <a:off x="3866733" y="1264825"/>
            <a:ext cx="2376890" cy="1200329"/>
          </a:xfrm>
          <a:prstGeom prst="rect">
            <a:avLst/>
          </a:prstGeom>
          <a:noFill/>
        </p:spPr>
        <p:txBody>
          <a:bodyPr wrap="square" rtlCol="0">
            <a:spAutoFit/>
          </a:bodyPr>
          <a:lstStyle/>
          <a:p>
            <a:r>
              <a:rPr lang="zh-CN" altLang="en-US" sz="2400" b="1" dirty="0">
                <a:solidFill>
                  <a:schemeClr val="bg1"/>
                </a:solidFill>
                <a:effectLst>
                  <a:glow rad="101600">
                    <a:schemeClr val="tx1">
                      <a:alpha val="60000"/>
                    </a:schemeClr>
                  </a:glow>
                </a:effectLst>
              </a:rPr>
              <a:t>导语：指出新发行的欧元钞票上文化消失的现象</a:t>
            </a:r>
          </a:p>
        </p:txBody>
      </p:sp>
      <p:sp>
        <p:nvSpPr>
          <p:cNvPr id="4" name="文本框 3">
            <a:extLst>
              <a:ext uri="{FF2B5EF4-FFF2-40B4-BE49-F238E27FC236}">
                <a16:creationId xmlns:a16="http://schemas.microsoft.com/office/drawing/2014/main" id="{37C6C4BD-A942-45B8-9875-FF95D5CE850C}"/>
              </a:ext>
            </a:extLst>
          </p:cNvPr>
          <p:cNvSpPr txBox="1"/>
          <p:nvPr/>
        </p:nvSpPr>
        <p:spPr>
          <a:xfrm>
            <a:off x="3784164" y="4571559"/>
            <a:ext cx="2506346" cy="1200329"/>
          </a:xfrm>
          <a:prstGeom prst="rect">
            <a:avLst/>
          </a:prstGeom>
          <a:noFill/>
        </p:spPr>
        <p:txBody>
          <a:bodyPr wrap="square" rtlCol="0">
            <a:spAutoFit/>
          </a:bodyPr>
          <a:lstStyle/>
          <a:p>
            <a:r>
              <a:rPr lang="zh-CN" altLang="en-US" sz="2400" b="1" dirty="0">
                <a:solidFill>
                  <a:schemeClr val="bg1"/>
                </a:solidFill>
                <a:effectLst>
                  <a:glow rad="101600">
                    <a:schemeClr val="tx1">
                      <a:alpha val="60000"/>
                    </a:schemeClr>
                  </a:glow>
                </a:effectLst>
              </a:rPr>
              <a:t>主体：欧洲各国原来钞票上的文化正在逐渐消失</a:t>
            </a:r>
          </a:p>
        </p:txBody>
      </p:sp>
      <p:sp>
        <p:nvSpPr>
          <p:cNvPr id="5" name="文本框 4">
            <a:extLst>
              <a:ext uri="{FF2B5EF4-FFF2-40B4-BE49-F238E27FC236}">
                <a16:creationId xmlns:a16="http://schemas.microsoft.com/office/drawing/2014/main" id="{6E7C38A6-4479-45B2-9B10-D1EDD5FD20E9}"/>
              </a:ext>
            </a:extLst>
          </p:cNvPr>
          <p:cNvSpPr txBox="1"/>
          <p:nvPr/>
        </p:nvSpPr>
        <p:spPr>
          <a:xfrm>
            <a:off x="7599267" y="1830727"/>
            <a:ext cx="314263" cy="4031873"/>
          </a:xfrm>
          <a:prstGeom prst="rect">
            <a:avLst/>
          </a:prstGeom>
          <a:noFill/>
        </p:spPr>
        <p:txBody>
          <a:bodyPr wrap="square" rtlCol="0">
            <a:spAutoFit/>
          </a:bodyPr>
          <a:lstStyle/>
          <a:p>
            <a:r>
              <a:rPr lang="zh-CN" altLang="en-US" sz="3200" b="1" dirty="0">
                <a:solidFill>
                  <a:schemeClr val="bg1"/>
                </a:solidFill>
                <a:effectLst>
                  <a:glow rad="101600">
                    <a:schemeClr val="tx1">
                      <a:alpha val="60000"/>
                    </a:schemeClr>
                  </a:glow>
                </a:effectLst>
              </a:rPr>
              <a:t>表现作者痛惜之情</a:t>
            </a:r>
          </a:p>
        </p:txBody>
      </p:sp>
    </p:spTree>
    <p:extLst>
      <p:ext uri="{BB962C8B-B14F-4D97-AF65-F5344CB8AC3E}">
        <p14:creationId xmlns:p14="http://schemas.microsoft.com/office/powerpoint/2010/main" val="3075715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32"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0" fill="hold"/>
                                        <p:tgtEl>
                                          <p:spTgt spid="2"/>
                                        </p:tgtEl>
                                        <p:attrNameLst>
                                          <p:attrName>ppt_w</p:attrName>
                                        </p:attrNameLst>
                                      </p:cBhvr>
                                      <p:tavLst>
                                        <p:tav tm="0">
                                          <p:val>
                                            <p:strVal val="4*#ppt_w"/>
                                          </p:val>
                                        </p:tav>
                                        <p:tav tm="100000">
                                          <p:val>
                                            <p:strVal val="#ppt_w"/>
                                          </p:val>
                                        </p:tav>
                                      </p:tavLst>
                                    </p:anim>
                                    <p:anim calcmode="lin" valueType="num">
                                      <p:cBhvr>
                                        <p:cTn id="16" dur="20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20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1000"/>
                                        <p:tgtEl>
                                          <p:spTgt spid="3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10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2000" fill="hold"/>
                                        <p:tgtEl>
                                          <p:spTgt spid="3"/>
                                        </p:tgtEl>
                                        <p:attrNameLst>
                                          <p:attrName>ppt_w</p:attrName>
                                        </p:attrNameLst>
                                      </p:cBhvr>
                                      <p:tavLst>
                                        <p:tav tm="0">
                                          <p:val>
                                            <p:fltVal val="0"/>
                                          </p:val>
                                        </p:tav>
                                        <p:tav tm="100000">
                                          <p:val>
                                            <p:strVal val="#ppt_w"/>
                                          </p:val>
                                        </p:tav>
                                      </p:tavLst>
                                    </p:anim>
                                    <p:anim calcmode="lin" valueType="num">
                                      <p:cBhvr>
                                        <p:cTn id="35" dur="2000" fill="hold"/>
                                        <p:tgtEl>
                                          <p:spTgt spid="3"/>
                                        </p:tgtEl>
                                        <p:attrNameLst>
                                          <p:attrName>ppt_h</p:attrName>
                                        </p:attrNameLst>
                                      </p:cBhvr>
                                      <p:tavLst>
                                        <p:tav tm="0">
                                          <p:val>
                                            <p:fltVal val="0"/>
                                          </p:val>
                                        </p:tav>
                                        <p:tav tm="100000">
                                          <p:val>
                                            <p:strVal val="#ppt_h"/>
                                          </p:val>
                                        </p:tav>
                                      </p:tavLst>
                                    </p:anim>
                                    <p:animEffect transition="in" filter="fade">
                                      <p:cBhvr>
                                        <p:cTn id="36" dur="2000"/>
                                        <p:tgtEl>
                                          <p:spTgt spid="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2000" fill="hold"/>
                                        <p:tgtEl>
                                          <p:spTgt spid="34"/>
                                        </p:tgtEl>
                                        <p:attrNameLst>
                                          <p:attrName>ppt_w</p:attrName>
                                        </p:attrNameLst>
                                      </p:cBhvr>
                                      <p:tavLst>
                                        <p:tav tm="0">
                                          <p:val>
                                            <p:fltVal val="0"/>
                                          </p:val>
                                        </p:tav>
                                        <p:tav tm="100000">
                                          <p:val>
                                            <p:strVal val="#ppt_w"/>
                                          </p:val>
                                        </p:tav>
                                      </p:tavLst>
                                    </p:anim>
                                    <p:anim calcmode="lin" valueType="num">
                                      <p:cBhvr>
                                        <p:cTn id="40" dur="2000" fill="hold"/>
                                        <p:tgtEl>
                                          <p:spTgt spid="34"/>
                                        </p:tgtEl>
                                        <p:attrNameLst>
                                          <p:attrName>ppt_h</p:attrName>
                                        </p:attrNameLst>
                                      </p:cBhvr>
                                      <p:tavLst>
                                        <p:tav tm="0">
                                          <p:val>
                                            <p:fltVal val="0"/>
                                          </p:val>
                                        </p:tav>
                                        <p:tav tm="100000">
                                          <p:val>
                                            <p:strVal val="#ppt_h"/>
                                          </p:val>
                                        </p:tav>
                                      </p:tavLst>
                                    </p:anim>
                                    <p:animEffect transition="in" filter="fade">
                                      <p:cBhvr>
                                        <p:cTn id="41" dur="2000"/>
                                        <p:tgtEl>
                                          <p:spTgt spid="34"/>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2000" fill="hold"/>
                                        <p:tgtEl>
                                          <p:spTgt spid="4"/>
                                        </p:tgtEl>
                                        <p:attrNameLst>
                                          <p:attrName>ppt_w</p:attrName>
                                        </p:attrNameLst>
                                      </p:cBhvr>
                                      <p:tavLst>
                                        <p:tav tm="0">
                                          <p:val>
                                            <p:fltVal val="0"/>
                                          </p:val>
                                        </p:tav>
                                        <p:tav tm="100000">
                                          <p:val>
                                            <p:strVal val="#ppt_w"/>
                                          </p:val>
                                        </p:tav>
                                      </p:tavLst>
                                    </p:anim>
                                    <p:anim calcmode="lin" valueType="num">
                                      <p:cBhvr>
                                        <p:cTn id="47" dur="2000" fill="hold"/>
                                        <p:tgtEl>
                                          <p:spTgt spid="4"/>
                                        </p:tgtEl>
                                        <p:attrNameLst>
                                          <p:attrName>ppt_h</p:attrName>
                                        </p:attrNameLst>
                                      </p:cBhvr>
                                      <p:tavLst>
                                        <p:tav tm="0">
                                          <p:val>
                                            <p:fltVal val="0"/>
                                          </p:val>
                                        </p:tav>
                                        <p:tav tm="100000">
                                          <p:val>
                                            <p:strVal val="#ppt_h"/>
                                          </p:val>
                                        </p:tav>
                                      </p:tavLst>
                                    </p:anim>
                                    <p:animEffect transition="in" filter="fade">
                                      <p:cBhvr>
                                        <p:cTn id="48" dur="2000"/>
                                        <p:tgtEl>
                                          <p:spTgt spid="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2000" fill="hold"/>
                                        <p:tgtEl>
                                          <p:spTgt spid="35"/>
                                        </p:tgtEl>
                                        <p:attrNameLst>
                                          <p:attrName>ppt_w</p:attrName>
                                        </p:attrNameLst>
                                      </p:cBhvr>
                                      <p:tavLst>
                                        <p:tav tm="0">
                                          <p:val>
                                            <p:fltVal val="0"/>
                                          </p:val>
                                        </p:tav>
                                        <p:tav tm="100000">
                                          <p:val>
                                            <p:strVal val="#ppt_w"/>
                                          </p:val>
                                        </p:tav>
                                      </p:tavLst>
                                    </p:anim>
                                    <p:anim calcmode="lin" valueType="num">
                                      <p:cBhvr>
                                        <p:cTn id="52" dur="2000" fill="hold"/>
                                        <p:tgtEl>
                                          <p:spTgt spid="35"/>
                                        </p:tgtEl>
                                        <p:attrNameLst>
                                          <p:attrName>ppt_h</p:attrName>
                                        </p:attrNameLst>
                                      </p:cBhvr>
                                      <p:tavLst>
                                        <p:tav tm="0">
                                          <p:val>
                                            <p:fltVal val="0"/>
                                          </p:val>
                                        </p:tav>
                                        <p:tav tm="100000">
                                          <p:val>
                                            <p:strVal val="#ppt_h"/>
                                          </p:val>
                                        </p:tav>
                                      </p:tavLst>
                                    </p:anim>
                                    <p:animEffect transition="in" filter="fade">
                                      <p:cBhvr>
                                        <p:cTn id="53" dur="2000"/>
                                        <p:tgtEl>
                                          <p:spTgt spid="3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wipe(left)">
                                      <p:cBhvr>
                                        <p:cTn id="58" dur="1000"/>
                                        <p:tgtEl>
                                          <p:spTgt spid="3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1000"/>
                                        <p:tgtEl>
                                          <p:spTgt spid="3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up)">
                                      <p:cBhvr>
                                        <p:cTn id="66" dur="3000"/>
                                        <p:tgtEl>
                                          <p:spTgt spid="20"/>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wipe(up)">
                                      <p:cBhvr>
                                        <p:cTn id="69"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20" grpId="0" animBg="1"/>
      <p:bldP spid="31" grpId="0" animBg="1"/>
      <p:bldP spid="32" grpId="0" animBg="1"/>
      <p:bldP spid="33" grpId="0" animBg="1"/>
      <p:bldP spid="34" grpId="0" animBg="1"/>
      <p:bldP spid="35" grpId="0" animBg="1"/>
      <p:bldP spid="36" grpId="0" animBg="1"/>
      <p:bldP spid="37" grpId="0" animBg="1"/>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pic>
        <p:nvPicPr>
          <p:cNvPr id="5" name="图片 4" descr="图片包含 文字, 报纸&#10;&#10;已生成极高可信度的说明">
            <a:extLst>
              <a:ext uri="{FF2B5EF4-FFF2-40B4-BE49-F238E27FC236}">
                <a16:creationId xmlns:a16="http://schemas.microsoft.com/office/drawing/2014/main" id="{E09DC0C4-3A00-4B96-AE96-ED87E8F4267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141" b="99388" l="214" r="99358">
                        <a14:foregroundMark x1="6424" y1="17125" x2="26767" y2="19266"/>
                        <a14:foregroundMark x1="64454" y1="20183" x2="75589" y2="20183"/>
                        <a14:foregroundMark x1="61028" y1="48318" x2="79872" y2="57492"/>
                        <a14:foregroundMark x1="59743" y1="73700" x2="84154" y2="85015"/>
                        <a14:foregroundMark x1="11349" y1="82875" x2="28694" y2="93884"/>
                        <a14:foregroundMark x1="65310" y1="12232" x2="80942" y2="16514"/>
                        <a14:foregroundMark x1="82869" y1="41896" x2="91435" y2="55046"/>
                        <a14:foregroundMark x1="83084" y1="75535" x2="92934" y2="80428"/>
                        <a14:foregroundMark x1="54390" y1="78593" x2="61028" y2="90826"/>
                        <a14:foregroundMark x1="56745" y1="47095" x2="58887" y2="63914"/>
                        <a14:foregroundMark x1="59315" y1="23242" x2="70664" y2="33639"/>
                        <a14:foregroundMark x1="88651" y1="12232" x2="94647" y2="23853"/>
                        <a14:foregroundMark x1="92934" y1="8257" x2="95931" y2="14067"/>
                        <a14:foregroundMark x1="3640" y1="11927" x2="8994" y2="35780"/>
                        <a14:foregroundMark x1="4925" y1="53517" x2="14133" y2="74312"/>
                        <a14:foregroundMark x1="4711" y1="76453" x2="7709" y2="93272"/>
                        <a14:foregroundMark x1="9850" y1="48624" x2="16916" y2="66361"/>
                        <a14:foregroundMark x1="53319" y1="96024" x2="79015" y2="92355"/>
                        <a14:foregroundMark x1="98501" y1="9480" x2="98501" y2="38226"/>
                        <a14:foregroundMark x1="5353" y1="6728" x2="11135" y2="7645"/>
                        <a14:foregroundMark x1="2141" y1="22630" x2="4069" y2="36697"/>
                        <a14:foregroundMark x1="2998" y1="5199" x2="5353" y2="7339"/>
                        <a14:foregroundMark x1="5353" y1="4281" x2="12634" y2="6116"/>
                        <a14:foregroundMark x1="6638" y1="48012" x2="13062" y2="48930"/>
                        <a14:foregroundMark x1="23555" y1="23547" x2="37901" y2="32416"/>
                        <a14:foregroundMark x1="35974" y1="11927" x2="49036" y2="23242"/>
                        <a14:foregroundMark x1="24197" y1="50459" x2="41756" y2="62080"/>
                        <a14:foregroundMark x1="30407" y1="79511" x2="43469" y2="90214"/>
                        <a14:foregroundMark x1="2355" y1="75841" x2="4925" y2="91131"/>
                        <a14:foregroundMark x1="5996" y1="40367" x2="7495" y2="41590"/>
                        <a14:foregroundMark x1="6638" y1="70642" x2="10707" y2="76147"/>
                        <a14:foregroundMark x1="5782" y1="11927" x2="7923" y2="13761"/>
                        <a14:foregroundMark x1="21627" y1="7645" x2="33405" y2="17125"/>
                        <a14:foregroundMark x1="13919" y1="3364" x2="47323" y2="11315"/>
                        <a14:foregroundMark x1="40899" y1="36697" x2="52034" y2="48012"/>
                        <a14:foregroundMark x1="37901" y1="73700" x2="48394" y2="85321"/>
                        <a14:foregroundMark x1="46467" y1="72171" x2="49036" y2="74924"/>
                        <a14:foregroundMark x1="42398" y1="34557" x2="49465" y2="37920"/>
                        <a14:foregroundMark x1="1713" y1="89602" x2="5353" y2="99694"/>
                        <a14:foregroundMark x1="11135" y1="91743" x2="14561" y2="98777"/>
                        <a14:foregroundMark x1="1499" y1="46483" x2="4711" y2="62997"/>
                        <a14:foregroundMark x1="98929" y1="47095" x2="99358" y2="96636"/>
                        <a14:foregroundMark x1="73019" y1="6728" x2="91006" y2="7339"/>
                      </a14:backgroundRemoval>
                    </a14:imgEffect>
                  </a14:imgLayer>
                </a14:imgProps>
              </a:ext>
              <a:ext uri="{28A0092B-C50C-407E-A947-70E740481C1C}">
                <a14:useLocalDpi xmlns:a14="http://schemas.microsoft.com/office/drawing/2010/main" val="0"/>
              </a:ext>
            </a:extLst>
          </a:blip>
          <a:stretch>
            <a:fillRect/>
          </a:stretch>
        </p:blipFill>
        <p:spPr>
          <a:xfrm>
            <a:off x="67638" y="-531440"/>
            <a:ext cx="9125278" cy="75202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softEdge rad="635000"/>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773116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48916" y="-39468"/>
            <a:ext cx="9144000" cy="7173417"/>
          </a:xfrm>
          <a:prstGeom prst="rect">
            <a:avLst/>
          </a:prstGeom>
          <a:effectLst>
            <a:softEdge rad="127000"/>
          </a:effectLst>
        </p:spPr>
      </p:pic>
      <p:grpSp>
        <p:nvGrpSpPr>
          <p:cNvPr id="21" name="组合 20">
            <a:extLst>
              <a:ext uri="{FF2B5EF4-FFF2-40B4-BE49-F238E27FC236}">
                <a16:creationId xmlns:a16="http://schemas.microsoft.com/office/drawing/2014/main" id="{0A3132E9-3386-41BC-A696-6D2170F5415D}"/>
              </a:ext>
            </a:extLst>
          </p:cNvPr>
          <p:cNvGrpSpPr/>
          <p:nvPr/>
        </p:nvGrpSpPr>
        <p:grpSpPr>
          <a:xfrm rot="5400000">
            <a:off x="-1988884" y="2769795"/>
            <a:ext cx="5688632" cy="1207824"/>
            <a:chOff x="827584" y="5445224"/>
            <a:chExt cx="7632848" cy="1207824"/>
          </a:xfrm>
          <a:scene3d>
            <a:camera prst="orthographicFront">
              <a:rot lat="0" lon="0" rev="0"/>
            </a:camera>
            <a:lightRig rig="contrasting" dir="t">
              <a:rot lat="0" lon="0" rev="1500000"/>
            </a:lightRig>
          </a:scene3d>
        </p:grpSpPr>
        <p:sp>
          <p:nvSpPr>
            <p:cNvPr id="22" name="矩形: 圆角 21">
              <a:extLst>
                <a:ext uri="{FF2B5EF4-FFF2-40B4-BE49-F238E27FC236}">
                  <a16:creationId xmlns:a16="http://schemas.microsoft.com/office/drawing/2014/main" id="{07C5E21E-1F6C-43DD-B5DD-B210C9C7B7E8}"/>
                </a:ext>
              </a:extLst>
            </p:cNvPr>
            <p:cNvSpPr/>
            <p:nvPr/>
          </p:nvSpPr>
          <p:spPr>
            <a:xfrm>
              <a:off x="827584" y="5445224"/>
              <a:ext cx="7632848" cy="1207824"/>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圆角 22">
              <a:extLst>
                <a:ext uri="{FF2B5EF4-FFF2-40B4-BE49-F238E27FC236}">
                  <a16:creationId xmlns:a16="http://schemas.microsoft.com/office/drawing/2014/main" id="{927F0C98-1972-41D0-8F54-F036158C8B50}"/>
                </a:ext>
              </a:extLst>
            </p:cNvPr>
            <p:cNvSpPr/>
            <p:nvPr/>
          </p:nvSpPr>
          <p:spPr>
            <a:xfrm rot="10800000">
              <a:off x="971600" y="5501101"/>
              <a:ext cx="7488832" cy="979270"/>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13" name="矩形: 圆角 12">
            <a:extLst>
              <a:ext uri="{FF2B5EF4-FFF2-40B4-BE49-F238E27FC236}">
                <a16:creationId xmlns:a16="http://schemas.microsoft.com/office/drawing/2014/main" id="{767C2559-E3DB-4A72-862D-EF6CB62B80F2}"/>
              </a:ext>
            </a:extLst>
          </p:cNvPr>
          <p:cNvSpPr/>
          <p:nvPr/>
        </p:nvSpPr>
        <p:spPr>
          <a:xfrm>
            <a:off x="1979712" y="441434"/>
            <a:ext cx="6624736" cy="5967245"/>
          </a:xfrm>
          <a:prstGeom prst="roundRect">
            <a:avLst/>
          </a:prstGeom>
          <a:gradFill>
            <a:gsLst>
              <a:gs pos="0">
                <a:srgbClr val="C00000">
                  <a:alpha val="18000"/>
                </a:srgb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b="1" dirty="0">
                <a:effectLst>
                  <a:glow rad="101600">
                    <a:schemeClr val="tx1">
                      <a:alpha val="60000"/>
                    </a:schemeClr>
                  </a:glow>
                </a:effectLst>
              </a:rPr>
              <a:t>由于英国、</a:t>
            </a:r>
            <a:r>
              <a:rPr lang="en-US" altLang="zh-CN" sz="3200" b="1" u="sng" dirty="0" err="1">
                <a:effectLst>
                  <a:glow rad="101600">
                    <a:schemeClr val="tx1">
                      <a:alpha val="60000"/>
                    </a:schemeClr>
                  </a:glow>
                </a:effectLst>
              </a:rPr>
              <a:t>瑞典</a:t>
            </a:r>
            <a:r>
              <a:rPr lang="zh-CN" altLang="zh-CN" sz="3200" b="1" dirty="0">
                <a:effectLst>
                  <a:glow rad="101600">
                    <a:schemeClr val="tx1">
                      <a:alpha val="60000"/>
                    </a:schemeClr>
                  </a:glow>
                </a:effectLst>
              </a:rPr>
              <a:t>和</a:t>
            </a:r>
            <a:r>
              <a:rPr lang="en-US" altLang="zh-CN" sz="3200" b="1" u="sng" dirty="0" err="1">
                <a:effectLst>
                  <a:glow rad="101600">
                    <a:schemeClr val="tx1">
                      <a:alpha val="60000"/>
                    </a:schemeClr>
                  </a:glow>
                </a:effectLst>
              </a:rPr>
              <a:t>丹麦</a:t>
            </a:r>
            <a:r>
              <a:rPr lang="zh-CN" altLang="zh-CN" sz="3200" b="1" dirty="0">
                <a:effectLst>
                  <a:glow rad="101600">
                    <a:schemeClr val="tx1">
                      <a:alpha val="60000"/>
                    </a:schemeClr>
                  </a:glow>
                </a:effectLst>
              </a:rPr>
              <a:t>决定暂不加入欧元区。</a:t>
            </a:r>
            <a:r>
              <a:rPr lang="en-US" altLang="zh-CN" sz="3200" b="1" dirty="0">
                <a:effectLst>
                  <a:glow rad="101600">
                    <a:schemeClr val="tx1">
                      <a:alpha val="60000"/>
                    </a:schemeClr>
                  </a:glow>
                </a:effectLst>
              </a:rPr>
              <a:t>2015</a:t>
            </a:r>
            <a:r>
              <a:rPr lang="zh-CN" altLang="zh-CN" sz="3200" b="1" dirty="0">
                <a:effectLst>
                  <a:glow rad="101600">
                    <a:schemeClr val="tx1">
                      <a:alpha val="60000"/>
                    </a:schemeClr>
                  </a:glow>
                </a:effectLst>
              </a:rPr>
              <a:t>年，使用欧元的国家为德国、法国、意大利、</a:t>
            </a:r>
            <a:r>
              <a:rPr lang="en-US" altLang="zh-CN" sz="3200" b="1" u="sng" dirty="0" err="1">
                <a:effectLst>
                  <a:glow rad="101600">
                    <a:schemeClr val="tx1">
                      <a:alpha val="60000"/>
                    </a:schemeClr>
                  </a:glow>
                </a:effectLst>
              </a:rPr>
              <a:t>荷兰</a:t>
            </a:r>
            <a:r>
              <a:rPr lang="zh-CN" altLang="zh-CN" sz="3200" b="1" dirty="0">
                <a:effectLst>
                  <a:glow rad="101600">
                    <a:schemeClr val="tx1">
                      <a:alpha val="60000"/>
                    </a:schemeClr>
                  </a:glow>
                </a:effectLst>
              </a:rPr>
              <a:t>、</a:t>
            </a:r>
            <a:r>
              <a:rPr lang="en-US" altLang="zh-CN" sz="3200" b="1" u="sng" dirty="0" err="1">
                <a:effectLst>
                  <a:glow rad="101600">
                    <a:schemeClr val="tx1">
                      <a:alpha val="60000"/>
                    </a:schemeClr>
                  </a:glow>
                </a:effectLst>
              </a:rPr>
              <a:t>比利时</a:t>
            </a:r>
            <a:r>
              <a:rPr lang="zh-CN" altLang="zh-CN" sz="3200" b="1" dirty="0">
                <a:effectLst>
                  <a:glow rad="101600">
                    <a:schemeClr val="tx1">
                      <a:alpha val="60000"/>
                    </a:schemeClr>
                  </a:glow>
                </a:effectLst>
              </a:rPr>
              <a:t>、</a:t>
            </a:r>
            <a:r>
              <a:rPr lang="en-US" altLang="zh-CN" sz="3200" b="1" u="sng" dirty="0" err="1">
                <a:effectLst>
                  <a:glow rad="101600">
                    <a:schemeClr val="tx1">
                      <a:alpha val="60000"/>
                    </a:schemeClr>
                  </a:glow>
                </a:effectLst>
              </a:rPr>
              <a:t>卢森堡</a:t>
            </a:r>
            <a:r>
              <a:rPr lang="zh-CN" altLang="zh-CN" sz="3200" b="1" dirty="0">
                <a:effectLst>
                  <a:glow rad="101600">
                    <a:schemeClr val="tx1">
                      <a:alpha val="60000"/>
                    </a:schemeClr>
                  </a:glow>
                </a:effectLst>
              </a:rPr>
              <a:t>、爱尔兰、希腊、西班牙、</a:t>
            </a:r>
            <a:r>
              <a:rPr lang="en-US" altLang="zh-CN" sz="3200" b="1" u="sng" dirty="0" err="1">
                <a:effectLst>
                  <a:glow rad="101600">
                    <a:schemeClr val="tx1">
                      <a:alpha val="60000"/>
                    </a:schemeClr>
                  </a:glow>
                </a:effectLst>
              </a:rPr>
              <a:t>葡萄牙</a:t>
            </a:r>
            <a:r>
              <a:rPr lang="zh-CN" altLang="zh-CN" sz="3200" b="1" dirty="0">
                <a:effectLst>
                  <a:glow rad="101600">
                    <a:schemeClr val="tx1">
                      <a:alpha val="60000"/>
                    </a:schemeClr>
                  </a:glow>
                </a:effectLst>
              </a:rPr>
              <a:t>、</a:t>
            </a:r>
            <a:r>
              <a:rPr lang="en-US" altLang="zh-CN" sz="3200" b="1" u="sng" dirty="0" err="1">
                <a:effectLst>
                  <a:glow rad="101600">
                    <a:schemeClr val="tx1">
                      <a:alpha val="60000"/>
                    </a:schemeClr>
                  </a:glow>
                </a:effectLst>
              </a:rPr>
              <a:t>奥地利</a:t>
            </a:r>
            <a:r>
              <a:rPr lang="zh-CN" altLang="zh-CN" sz="3200" b="1" dirty="0">
                <a:effectLst>
                  <a:glow rad="101600">
                    <a:schemeClr val="tx1">
                      <a:alpha val="60000"/>
                    </a:schemeClr>
                  </a:glow>
                </a:effectLst>
              </a:rPr>
              <a:t>、</a:t>
            </a:r>
            <a:r>
              <a:rPr lang="en-US" altLang="zh-CN" sz="3200" b="1" u="sng" dirty="0" err="1">
                <a:effectLst>
                  <a:glow rad="101600">
                    <a:schemeClr val="tx1">
                      <a:alpha val="60000"/>
                    </a:schemeClr>
                  </a:glow>
                </a:effectLst>
              </a:rPr>
              <a:t>芬兰</a:t>
            </a:r>
            <a:r>
              <a:rPr lang="zh-CN" altLang="zh-CN" sz="3200" b="1" dirty="0">
                <a:effectLst>
                  <a:glow rad="101600">
                    <a:schemeClr val="tx1">
                      <a:alpha val="60000"/>
                    </a:schemeClr>
                  </a:glow>
                </a:effectLst>
              </a:rPr>
              <a:t>、</a:t>
            </a:r>
            <a:r>
              <a:rPr lang="en-US" altLang="zh-CN" sz="3200" b="1" u="sng" dirty="0" err="1">
                <a:effectLst>
                  <a:glow rad="101600">
                    <a:schemeClr val="tx1">
                      <a:alpha val="60000"/>
                    </a:schemeClr>
                  </a:glow>
                </a:effectLst>
              </a:rPr>
              <a:t>斯洛文尼亚</a:t>
            </a:r>
            <a:r>
              <a:rPr lang="zh-CN" altLang="zh-CN" sz="3200" b="1" dirty="0">
                <a:effectLst>
                  <a:glow rad="101600">
                    <a:schemeClr val="tx1">
                      <a:alpha val="60000"/>
                    </a:schemeClr>
                  </a:glow>
                </a:effectLst>
              </a:rPr>
              <a:t>、塞浦路斯、马耳他、</a:t>
            </a:r>
            <a:r>
              <a:rPr lang="en-US" altLang="zh-CN" sz="3200" b="1" u="sng" dirty="0" err="1">
                <a:effectLst>
                  <a:glow rad="101600">
                    <a:schemeClr val="tx1">
                      <a:alpha val="60000"/>
                    </a:schemeClr>
                  </a:glow>
                </a:effectLst>
              </a:rPr>
              <a:t>斯洛伐克</a:t>
            </a:r>
            <a:r>
              <a:rPr lang="en-US" altLang="zh-CN" sz="3200" b="1" dirty="0">
                <a:effectLst>
                  <a:glow rad="101600">
                    <a:schemeClr val="tx1">
                      <a:alpha val="60000"/>
                    </a:schemeClr>
                  </a:glow>
                </a:effectLst>
              </a:rPr>
              <a:t>(2009</a:t>
            </a:r>
            <a:r>
              <a:rPr lang="zh-CN" altLang="zh-CN" sz="3200" b="1" dirty="0">
                <a:effectLst>
                  <a:glow rad="101600">
                    <a:schemeClr val="tx1">
                      <a:alpha val="60000"/>
                    </a:schemeClr>
                  </a:glow>
                </a:effectLst>
              </a:rPr>
              <a:t>年</a:t>
            </a:r>
            <a:r>
              <a:rPr lang="en-US" altLang="zh-CN" sz="3200" b="1" dirty="0">
                <a:effectLst>
                  <a:glow rad="101600">
                    <a:schemeClr val="tx1">
                      <a:alpha val="60000"/>
                    </a:schemeClr>
                  </a:glow>
                </a:effectLst>
              </a:rPr>
              <a:t>1</a:t>
            </a:r>
            <a:r>
              <a:rPr lang="zh-CN" altLang="zh-CN" sz="3200" b="1" dirty="0">
                <a:effectLst>
                  <a:glow rad="101600">
                    <a:schemeClr val="tx1">
                      <a:alpha val="60000"/>
                    </a:schemeClr>
                  </a:glow>
                </a:effectLst>
              </a:rPr>
              <a:t>月</a:t>
            </a:r>
            <a:r>
              <a:rPr lang="en-US" altLang="zh-CN" sz="3200" b="1" dirty="0">
                <a:effectLst>
                  <a:glow rad="101600">
                    <a:schemeClr val="tx1">
                      <a:alpha val="60000"/>
                    </a:schemeClr>
                  </a:glow>
                </a:effectLst>
              </a:rPr>
              <a:t>1</a:t>
            </a:r>
            <a:r>
              <a:rPr lang="zh-CN" altLang="zh-CN" sz="3200" b="1" dirty="0">
                <a:effectLst>
                  <a:glow rad="101600">
                    <a:schemeClr val="tx1">
                      <a:alpha val="60000"/>
                    </a:schemeClr>
                  </a:glow>
                </a:effectLst>
              </a:rPr>
              <a:t>日加入</a:t>
            </a:r>
            <a:r>
              <a:rPr lang="en-US" altLang="zh-CN" sz="3200" b="1" dirty="0">
                <a:effectLst>
                  <a:glow rad="101600">
                    <a:schemeClr val="tx1">
                      <a:alpha val="60000"/>
                    </a:schemeClr>
                  </a:glow>
                </a:effectLst>
              </a:rPr>
              <a:t>)</a:t>
            </a:r>
            <a:r>
              <a:rPr lang="zh-CN" altLang="zh-CN" sz="3200" b="1" dirty="0">
                <a:effectLst>
                  <a:glow rad="101600">
                    <a:schemeClr val="tx1">
                      <a:alpha val="60000"/>
                    </a:schemeClr>
                  </a:glow>
                </a:effectLst>
              </a:rPr>
              <a:t>、</a:t>
            </a:r>
            <a:r>
              <a:rPr lang="en-US" altLang="zh-CN" sz="3200" b="1" u="sng" dirty="0" err="1">
                <a:effectLst>
                  <a:glow rad="101600">
                    <a:schemeClr val="tx1">
                      <a:alpha val="60000"/>
                    </a:schemeClr>
                  </a:glow>
                </a:effectLst>
              </a:rPr>
              <a:t>爱沙尼亚</a:t>
            </a:r>
            <a:r>
              <a:rPr lang="en-US" altLang="zh-CN" sz="3200" b="1" dirty="0">
                <a:effectLst>
                  <a:glow rad="101600">
                    <a:schemeClr val="tx1">
                      <a:alpha val="60000"/>
                    </a:schemeClr>
                  </a:glow>
                </a:effectLst>
              </a:rPr>
              <a:t>(2011</a:t>
            </a:r>
            <a:r>
              <a:rPr lang="zh-CN" altLang="zh-CN" sz="3200" b="1" dirty="0">
                <a:effectLst>
                  <a:glow rad="101600">
                    <a:schemeClr val="tx1">
                      <a:alpha val="60000"/>
                    </a:schemeClr>
                  </a:glow>
                </a:effectLst>
              </a:rPr>
              <a:t>年</a:t>
            </a:r>
            <a:r>
              <a:rPr lang="en-US" altLang="zh-CN" sz="3200" b="1" dirty="0">
                <a:effectLst>
                  <a:glow rad="101600">
                    <a:schemeClr val="tx1">
                      <a:alpha val="60000"/>
                    </a:schemeClr>
                  </a:glow>
                </a:effectLst>
              </a:rPr>
              <a:t>1</a:t>
            </a:r>
            <a:r>
              <a:rPr lang="zh-CN" altLang="zh-CN" sz="3200" b="1" dirty="0">
                <a:effectLst>
                  <a:glow rad="101600">
                    <a:schemeClr val="tx1">
                      <a:alpha val="60000"/>
                    </a:schemeClr>
                  </a:glow>
                </a:effectLst>
              </a:rPr>
              <a:t>月</a:t>
            </a:r>
            <a:r>
              <a:rPr lang="en-US" altLang="zh-CN" sz="3200" b="1" dirty="0">
                <a:effectLst>
                  <a:glow rad="101600">
                    <a:schemeClr val="tx1">
                      <a:alpha val="60000"/>
                    </a:schemeClr>
                  </a:glow>
                </a:effectLst>
              </a:rPr>
              <a:t>1</a:t>
            </a:r>
            <a:r>
              <a:rPr lang="zh-CN" altLang="zh-CN" sz="3200" b="1" dirty="0">
                <a:effectLst>
                  <a:glow rad="101600">
                    <a:schemeClr val="tx1">
                      <a:alpha val="60000"/>
                    </a:schemeClr>
                  </a:glow>
                </a:effectLst>
              </a:rPr>
              <a:t>日加入</a:t>
            </a:r>
            <a:r>
              <a:rPr lang="en-US" altLang="zh-CN" sz="3200" b="1" dirty="0">
                <a:effectLst>
                  <a:glow rad="101600">
                    <a:schemeClr val="tx1">
                      <a:alpha val="60000"/>
                    </a:schemeClr>
                  </a:glow>
                </a:effectLst>
              </a:rPr>
              <a:t>)</a:t>
            </a:r>
            <a:r>
              <a:rPr lang="zh-CN" altLang="zh-CN" sz="3200" b="1" dirty="0">
                <a:effectLst>
                  <a:glow rad="101600">
                    <a:schemeClr val="tx1">
                      <a:alpha val="60000"/>
                    </a:schemeClr>
                  </a:glow>
                </a:effectLst>
              </a:rPr>
              <a:t>、拉脱维亚</a:t>
            </a:r>
            <a:r>
              <a:rPr lang="en-US" altLang="zh-CN" sz="3200" b="1" dirty="0">
                <a:effectLst>
                  <a:glow rad="101600">
                    <a:schemeClr val="tx1">
                      <a:alpha val="60000"/>
                    </a:schemeClr>
                  </a:glow>
                </a:effectLst>
              </a:rPr>
              <a:t>(2014</a:t>
            </a:r>
            <a:r>
              <a:rPr lang="zh-CN" altLang="zh-CN" sz="3200" b="1" dirty="0">
                <a:effectLst>
                  <a:glow rad="101600">
                    <a:schemeClr val="tx1">
                      <a:alpha val="60000"/>
                    </a:schemeClr>
                  </a:glow>
                </a:effectLst>
              </a:rPr>
              <a:t>年</a:t>
            </a:r>
            <a:r>
              <a:rPr lang="en-US" altLang="zh-CN" sz="3200" b="1" dirty="0">
                <a:effectLst>
                  <a:glow rad="101600">
                    <a:schemeClr val="tx1">
                      <a:alpha val="60000"/>
                    </a:schemeClr>
                  </a:glow>
                </a:effectLst>
              </a:rPr>
              <a:t>1</a:t>
            </a:r>
            <a:r>
              <a:rPr lang="zh-CN" altLang="zh-CN" sz="3200" b="1" dirty="0">
                <a:effectLst>
                  <a:glow rad="101600">
                    <a:schemeClr val="tx1">
                      <a:alpha val="60000"/>
                    </a:schemeClr>
                  </a:glow>
                </a:effectLst>
              </a:rPr>
              <a:t>月</a:t>
            </a:r>
            <a:r>
              <a:rPr lang="en-US" altLang="zh-CN" sz="3200" b="1" dirty="0">
                <a:effectLst>
                  <a:glow rad="101600">
                    <a:schemeClr val="tx1">
                      <a:alpha val="60000"/>
                    </a:schemeClr>
                  </a:glow>
                </a:effectLst>
              </a:rPr>
              <a:t>1</a:t>
            </a:r>
            <a:r>
              <a:rPr lang="zh-CN" altLang="zh-CN" sz="3200" b="1" dirty="0">
                <a:effectLst>
                  <a:glow rad="101600">
                    <a:schemeClr val="tx1">
                      <a:alpha val="60000"/>
                    </a:schemeClr>
                  </a:glow>
                </a:effectLst>
              </a:rPr>
              <a:t>日加入</a:t>
            </a:r>
            <a:r>
              <a:rPr lang="en-US" altLang="zh-CN" sz="3200" b="1" dirty="0">
                <a:effectLst>
                  <a:glow rad="101600">
                    <a:schemeClr val="tx1">
                      <a:alpha val="60000"/>
                    </a:schemeClr>
                  </a:glow>
                </a:effectLst>
              </a:rPr>
              <a:t>)</a:t>
            </a:r>
            <a:r>
              <a:rPr lang="zh-CN" altLang="zh-CN" sz="3200" b="1" dirty="0">
                <a:effectLst>
                  <a:glow rad="101600">
                    <a:schemeClr val="tx1">
                      <a:alpha val="60000"/>
                    </a:schemeClr>
                  </a:glow>
                </a:effectLst>
              </a:rPr>
              <a:t>、立陶宛</a:t>
            </a:r>
            <a:r>
              <a:rPr lang="en-US" altLang="zh-CN" sz="3200" b="1" dirty="0">
                <a:effectLst>
                  <a:glow rad="101600">
                    <a:schemeClr val="tx1">
                      <a:alpha val="60000"/>
                    </a:schemeClr>
                  </a:glow>
                </a:effectLst>
              </a:rPr>
              <a:t>(2015</a:t>
            </a:r>
            <a:r>
              <a:rPr lang="zh-CN" altLang="zh-CN" sz="3200" b="1" dirty="0">
                <a:effectLst>
                  <a:glow rad="101600">
                    <a:schemeClr val="tx1">
                      <a:alpha val="60000"/>
                    </a:schemeClr>
                  </a:glow>
                </a:effectLst>
              </a:rPr>
              <a:t>年</a:t>
            </a:r>
            <a:r>
              <a:rPr lang="en-US" altLang="zh-CN" sz="3200" b="1" dirty="0">
                <a:effectLst>
                  <a:glow rad="101600">
                    <a:schemeClr val="tx1">
                      <a:alpha val="60000"/>
                    </a:schemeClr>
                  </a:glow>
                </a:effectLst>
              </a:rPr>
              <a:t>1</a:t>
            </a:r>
            <a:r>
              <a:rPr lang="zh-CN" altLang="zh-CN" sz="3200" b="1" dirty="0">
                <a:effectLst>
                  <a:glow rad="101600">
                    <a:schemeClr val="tx1">
                      <a:alpha val="60000"/>
                    </a:schemeClr>
                  </a:glow>
                </a:effectLst>
              </a:rPr>
              <a:t>月</a:t>
            </a:r>
            <a:r>
              <a:rPr lang="en-US" altLang="zh-CN" sz="3200" b="1" dirty="0">
                <a:effectLst>
                  <a:glow rad="101600">
                    <a:schemeClr val="tx1">
                      <a:alpha val="60000"/>
                    </a:schemeClr>
                  </a:glow>
                </a:effectLst>
              </a:rPr>
              <a:t>1</a:t>
            </a:r>
            <a:r>
              <a:rPr lang="zh-CN" altLang="zh-CN" sz="3200" b="1" dirty="0">
                <a:effectLst>
                  <a:glow rad="101600">
                    <a:schemeClr val="tx1">
                      <a:alpha val="60000"/>
                    </a:schemeClr>
                  </a:glow>
                </a:effectLst>
              </a:rPr>
              <a:t>日加入</a:t>
            </a:r>
            <a:r>
              <a:rPr lang="en-US" altLang="zh-CN" sz="3200" b="1" dirty="0">
                <a:effectLst>
                  <a:glow rad="101600">
                    <a:schemeClr val="tx1">
                      <a:alpha val="60000"/>
                    </a:schemeClr>
                  </a:glow>
                </a:effectLst>
              </a:rPr>
              <a:t>)</a:t>
            </a:r>
            <a:r>
              <a:rPr lang="zh-CN" altLang="zh-CN" sz="3200" b="1" dirty="0">
                <a:effectLst>
                  <a:glow rad="101600">
                    <a:schemeClr val="tx1">
                      <a:alpha val="60000"/>
                    </a:schemeClr>
                  </a:glow>
                </a:effectLst>
              </a:rPr>
              <a:t>，称为欧元区。欧元区共有</a:t>
            </a:r>
            <a:r>
              <a:rPr lang="en-US" altLang="zh-CN" sz="3200" b="1" dirty="0">
                <a:effectLst>
                  <a:glow rad="101600">
                    <a:schemeClr val="tx1">
                      <a:alpha val="60000"/>
                    </a:schemeClr>
                  </a:glow>
                </a:effectLst>
              </a:rPr>
              <a:t>19</a:t>
            </a:r>
            <a:r>
              <a:rPr lang="zh-CN" altLang="zh-CN" sz="3200" b="1" dirty="0">
                <a:effectLst>
                  <a:glow rad="101600">
                    <a:schemeClr val="tx1">
                      <a:alpha val="60000"/>
                    </a:schemeClr>
                  </a:glow>
                </a:effectLst>
              </a:rPr>
              <a:t>个成员国和超过</a:t>
            </a:r>
            <a:r>
              <a:rPr lang="en-US" altLang="zh-CN" sz="3200" b="1" dirty="0">
                <a:effectLst>
                  <a:glow rad="101600">
                    <a:schemeClr val="tx1">
                      <a:alpha val="60000"/>
                    </a:schemeClr>
                  </a:glow>
                </a:effectLst>
              </a:rPr>
              <a:t>3</a:t>
            </a:r>
            <a:r>
              <a:rPr lang="zh-CN" altLang="zh-CN" sz="3200" b="1" dirty="0">
                <a:effectLst>
                  <a:glow rad="101600">
                    <a:schemeClr val="tx1">
                      <a:alpha val="60000"/>
                    </a:schemeClr>
                  </a:glow>
                </a:effectLst>
              </a:rPr>
              <a:t>亿</a:t>
            </a:r>
            <a:r>
              <a:rPr lang="en-US" altLang="zh-CN" sz="3200" b="1" dirty="0">
                <a:effectLst>
                  <a:glow rad="101600">
                    <a:schemeClr val="tx1">
                      <a:alpha val="60000"/>
                    </a:schemeClr>
                  </a:glow>
                </a:effectLst>
              </a:rPr>
              <a:t>2</a:t>
            </a:r>
            <a:r>
              <a:rPr lang="zh-CN" altLang="zh-CN" sz="3200" b="1" dirty="0">
                <a:effectLst>
                  <a:glow rad="101600">
                    <a:schemeClr val="tx1">
                      <a:alpha val="60000"/>
                    </a:schemeClr>
                  </a:glow>
                </a:effectLst>
              </a:rPr>
              <a:t>千万的人口</a:t>
            </a:r>
            <a:r>
              <a:rPr lang="zh-CN" altLang="zh-CN" sz="3200" b="1" dirty="0"/>
              <a:t>。</a:t>
            </a:r>
            <a:endParaRPr lang="zh-CN" altLang="en-US" sz="3200" b="1" dirty="0"/>
          </a:p>
        </p:txBody>
      </p:sp>
      <p:sp>
        <p:nvSpPr>
          <p:cNvPr id="2" name="文本框 1">
            <a:extLst>
              <a:ext uri="{FF2B5EF4-FFF2-40B4-BE49-F238E27FC236}">
                <a16:creationId xmlns:a16="http://schemas.microsoft.com/office/drawing/2014/main" id="{F6A3143E-3BC4-44DC-A38B-01D543F05F0B}"/>
              </a:ext>
            </a:extLst>
          </p:cNvPr>
          <p:cNvSpPr txBox="1"/>
          <p:nvPr/>
        </p:nvSpPr>
        <p:spPr>
          <a:xfrm>
            <a:off x="498322" y="1549745"/>
            <a:ext cx="648072" cy="3416320"/>
          </a:xfrm>
          <a:prstGeom prst="rect">
            <a:avLst/>
          </a:prstGeom>
          <a:noFill/>
        </p:spPr>
        <p:txBody>
          <a:bodyPr wrap="square" rtlCol="0">
            <a:spAutoFit/>
          </a:bodyPr>
          <a:lstStyle/>
          <a:p>
            <a:r>
              <a:rPr lang="zh-CN" altLang="en-US" sz="5400" b="1" dirty="0">
                <a:solidFill>
                  <a:schemeClr val="bg1"/>
                </a:solidFill>
              </a:rPr>
              <a:t>资料链接</a:t>
            </a:r>
          </a:p>
        </p:txBody>
      </p:sp>
    </p:spTree>
    <p:extLst>
      <p:ext uri="{BB962C8B-B14F-4D97-AF65-F5344CB8AC3E}">
        <p14:creationId xmlns:p14="http://schemas.microsoft.com/office/powerpoint/2010/main" val="21609449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2000" fill="hold"/>
                                        <p:tgtEl>
                                          <p:spTgt spid="2"/>
                                        </p:tgtEl>
                                        <p:attrNameLst>
                                          <p:attrName>ppt_w</p:attrName>
                                        </p:attrNameLst>
                                      </p:cBhvr>
                                      <p:tavLst>
                                        <p:tav tm="0">
                                          <p:val>
                                            <p:strVal val="4*#ppt_w"/>
                                          </p:val>
                                        </p:tav>
                                        <p:tav tm="100000">
                                          <p:val>
                                            <p:strVal val="#ppt_w"/>
                                          </p:val>
                                        </p:tav>
                                      </p:tavLst>
                                    </p:anim>
                                    <p:anim calcmode="lin" valueType="num">
                                      <p:cBhvr>
                                        <p:cTn id="13" dur="20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2000" fill="hold"/>
                                        <p:tgtEl>
                                          <p:spTgt spid="13"/>
                                        </p:tgtEl>
                                        <p:attrNameLst>
                                          <p:attrName>ppt_w</p:attrName>
                                        </p:attrNameLst>
                                      </p:cBhvr>
                                      <p:tavLst>
                                        <p:tav tm="0">
                                          <p:val>
                                            <p:strVal val="4*#ppt_w"/>
                                          </p:val>
                                        </p:tav>
                                        <p:tav tm="100000">
                                          <p:val>
                                            <p:strVal val="#ppt_w"/>
                                          </p:val>
                                        </p:tav>
                                      </p:tavLst>
                                    </p:anim>
                                    <p:anim calcmode="lin" valueType="num">
                                      <p:cBhvr>
                                        <p:cTn id="19" dur="2000" fill="hold"/>
                                        <p:tgtEl>
                                          <p:spTgt spid="1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sp>
        <p:nvSpPr>
          <p:cNvPr id="4" name="矩形: 圆角 3">
            <a:extLst>
              <a:ext uri="{FF2B5EF4-FFF2-40B4-BE49-F238E27FC236}">
                <a16:creationId xmlns:a16="http://schemas.microsoft.com/office/drawing/2014/main" id="{6F9EC48A-42A7-422A-919A-614AAC85F29E}"/>
              </a:ext>
            </a:extLst>
          </p:cNvPr>
          <p:cNvSpPr/>
          <p:nvPr/>
        </p:nvSpPr>
        <p:spPr>
          <a:xfrm>
            <a:off x="2339752" y="441434"/>
            <a:ext cx="6264696" cy="5967245"/>
          </a:xfrm>
          <a:prstGeom prst="roundRect">
            <a:avLst/>
          </a:prstGeom>
          <a:gradFill>
            <a:gsLst>
              <a:gs pos="0">
                <a:srgbClr val="C00000">
                  <a:alpha val="18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Rectangle 3">
            <a:extLst>
              <a:ext uri="{FF2B5EF4-FFF2-40B4-BE49-F238E27FC236}">
                <a16:creationId xmlns:a16="http://schemas.microsoft.com/office/drawing/2014/main" id="{E0BD5575-117E-446F-8731-1512EF51F80A}"/>
              </a:ext>
            </a:extLst>
          </p:cNvPr>
          <p:cNvSpPr>
            <a:spLocks noChangeArrowheads="1"/>
          </p:cNvSpPr>
          <p:nvPr/>
        </p:nvSpPr>
        <p:spPr bwMode="auto">
          <a:xfrm>
            <a:off x="2447764" y="685994"/>
            <a:ext cx="6048672" cy="5345053"/>
          </a:xfrm>
          <a:prstGeom prst="rect">
            <a:avLst/>
          </a:prstGeom>
          <a:noFill/>
          <a:ln>
            <a:noFill/>
          </a:ln>
          <a:effectLst/>
        </p:spPr>
        <p:txBody>
          <a:bodyPr vert="horz" wrap="square" lIns="0" tIns="0" rIns="44436" bIns="0" numCol="1" anchor="ctr" anchorCtr="0" compatLnSpc="1">
            <a:prstTxWarp prst="textNoShape">
              <a:avLst/>
            </a:prstTxWarp>
            <a:spAutoFit/>
          </a:bodyPr>
          <a:lstStyle>
            <a:lvl1pPr indent="3175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1750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Arial" panose="020B0604020202020204" pitchFamily="34" charset="0"/>
            </a:endParaRPr>
          </a:p>
          <a:p>
            <a:pPr marL="457200" marR="0" lvl="1" indent="-457200" algn="l" defTabSz="914400" rtl="0" eaLnBrk="0" fontAlgn="base" latinLnBrk="0" hangingPunct="0">
              <a:lnSpc>
                <a:spcPct val="100000"/>
              </a:lnSpc>
              <a:spcBef>
                <a:spcPct val="0"/>
              </a:spcBef>
              <a:spcAft>
                <a:spcPct val="0"/>
              </a:spcAft>
              <a:buClrTx/>
              <a:buSzTx/>
              <a:buFontTx/>
              <a:buNone/>
              <a:tabLst/>
            </a:pPr>
            <a:endParaRPr kumimoji="0" lang="zh-CN" altLang="zh-CN" sz="3800" b="0" i="0" u="none" strike="noStrike" cap="none" normalizeH="0" baseline="-30000" dirty="0">
              <a:ln>
                <a:noFill/>
              </a:ln>
              <a:solidFill>
                <a:srgbClr val="333333"/>
              </a:solidFill>
              <a:effectLst/>
              <a:latin typeface="Arial" panose="020B0604020202020204" pitchFamily="34" charset="0"/>
              <a:cs typeface="Arial" panose="020B0604020202020204" pitchFamily="34" charset="0"/>
            </a:endParaRPr>
          </a:p>
          <a:p>
            <a:pPr marL="457200" marR="0" lvl="1" indent="-457200" algn="l" defTabSz="914400" rtl="0" eaLnBrk="0" fontAlgn="base" latinLnBrk="0" hangingPunct="0">
              <a:lnSpc>
                <a:spcPct val="100000"/>
              </a:lnSpc>
              <a:spcBef>
                <a:spcPct val="0"/>
              </a:spcBef>
              <a:spcAft>
                <a:spcPct val="0"/>
              </a:spcAft>
              <a:buClrTx/>
              <a:buSzTx/>
              <a:buFontTx/>
              <a:buNone/>
              <a:tabLst/>
            </a:pPr>
            <a:endParaRPr kumimoji="0" lang="zh-CN" altLang="zh-CN" sz="2000" b="1" i="0" u="none" strike="noStrike" cap="none" normalizeH="0" baseline="0" dirty="0">
              <a:ln>
                <a:no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marL="0" marR="0" lvl="0" indent="317500" algn="l" defTabSz="914400" rtl="0" eaLnBrk="0" fontAlgn="base" latinLnBrk="0" hangingPunct="0">
              <a:lnSpc>
                <a:spcPct val="100000"/>
              </a:lnSpc>
              <a:spcBef>
                <a:spcPct val="0"/>
              </a:spcBef>
              <a:spcAft>
                <a:spcPct val="0"/>
              </a:spcAft>
              <a:buClrTx/>
              <a:buSzTx/>
              <a:buFontTx/>
              <a:buNone/>
              <a:tabLst/>
            </a:pPr>
            <a:r>
              <a:rPr kumimoji="0" lang="zh-CN" altLang="zh-CN" sz="2000" b="1" i="0" u="none" strike="noStrike" cap="none" normalizeH="0" baseline="0" dirty="0">
                <a:ln>
                  <a:noFill/>
                </a:ln>
                <a:solidFill>
                  <a:schemeClr val="bg1"/>
                </a:solidFill>
                <a:effectLst>
                  <a:glow rad="101600">
                    <a:schemeClr val="tx1">
                      <a:alpha val="60000"/>
                    </a:schemeClr>
                  </a:glow>
                </a:effectLst>
                <a:latin typeface="宋体" panose="02010600030101010101" pitchFamily="2" charset="-122"/>
                <a:ea typeface="宋体" panose="02010600030101010101" pitchFamily="2" charset="-122"/>
              </a:rPr>
              <a:t> </a:t>
            </a:r>
            <a:r>
              <a:rPr kumimoji="0" lang="zh-CN" altLang="zh-CN" sz="2800" b="1" i="0" u="none" strike="noStrike" cap="none" normalizeH="0" baseline="0" dirty="0">
                <a:ln>
                  <a:noFill/>
                </a:ln>
                <a:solidFill>
                  <a:schemeClr val="bg1"/>
                </a:solidFill>
                <a:effectLst>
                  <a:glow rad="101600">
                    <a:schemeClr val="tx1">
                      <a:alpha val="60000"/>
                    </a:schemeClr>
                  </a:glow>
                </a:effectLst>
                <a:latin typeface="宋体" panose="02010600030101010101" pitchFamily="2" charset="-122"/>
                <a:ea typeface="宋体" panose="02010600030101010101" pitchFamily="2" charset="-122"/>
              </a:rPr>
              <a:t>一般指欧洲共同体</a:t>
            </a:r>
            <a:endParaRPr kumimoji="0" lang="zh-CN" altLang="zh-CN" sz="2400" b="1" i="0" u="none" strike="noStrike" cap="none" normalizeH="0" baseline="0" dirty="0">
              <a:ln>
                <a:noFill/>
              </a:ln>
              <a:solidFill>
                <a:schemeClr val="bg1"/>
              </a:solidFill>
              <a:effectLst>
                <a:glow rad="101600">
                  <a:schemeClr val="tx1">
                    <a:alpha val="60000"/>
                  </a:schemeClr>
                </a:glow>
              </a:effectLst>
            </a:endParaRPr>
          </a:p>
          <a:p>
            <a:pPr marL="0" marR="0" lvl="0" indent="317500" algn="l" defTabSz="914400" rtl="0" eaLnBrk="0" fontAlgn="base" latinLnBrk="0" hangingPunct="0">
              <a:lnSpc>
                <a:spcPct val="100000"/>
              </a:lnSpc>
              <a:spcBef>
                <a:spcPct val="0"/>
              </a:spcBef>
              <a:spcAft>
                <a:spcPct val="0"/>
              </a:spcAft>
              <a:buClrTx/>
              <a:buSzTx/>
              <a:buFontTx/>
              <a:buNone/>
              <a:tabLst/>
            </a:pPr>
            <a:r>
              <a:rPr kumimoji="0" lang="zh-CN" altLang="zh-CN" sz="3200" b="1" i="0" u="none" strike="noStrike" cap="none" normalizeH="0" baseline="0" dirty="0">
                <a:ln>
                  <a:no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西欧国家推行欧洲经济、政治一体化，并具有一定超国家机制和职能的</a:t>
            </a:r>
            <a:r>
              <a:rPr lang="zh-CN" altLang="zh-CN" sz="3200" b="1" dirty="0">
                <a:solidFill>
                  <a:schemeClr val="bg1"/>
                </a:solidFill>
                <a:effectLst>
                  <a:glow rad="101600">
                    <a:schemeClr val="tx1">
                      <a:alpha val="60000"/>
                    </a:schemeClr>
                  </a:glow>
                </a:effectLst>
                <a:cs typeface="Arial" panose="020B0604020202020204" pitchFamily="34" charset="0"/>
              </a:rPr>
              <a:t>国际组织</a:t>
            </a:r>
            <a:r>
              <a:rPr kumimoji="0" lang="zh-CN" altLang="zh-CN" sz="3200" b="1" i="0" u="none" strike="noStrike" cap="none" normalizeH="0" baseline="0" dirty="0">
                <a:ln>
                  <a:no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t>
            </a:r>
            <a:r>
              <a:rPr lang="zh-CN" altLang="zh-CN" sz="3200" b="1" dirty="0">
                <a:solidFill>
                  <a:schemeClr val="bg1"/>
                </a:solidFill>
                <a:effectLst>
                  <a:glow rad="101600">
                    <a:schemeClr val="tx1">
                      <a:alpha val="60000"/>
                    </a:schemeClr>
                  </a:glow>
                </a:effectLst>
                <a:cs typeface="Arial" panose="020B0604020202020204" pitchFamily="34" charset="0"/>
              </a:rPr>
              <a:t>欧洲煤钢共同体</a:t>
            </a:r>
            <a:r>
              <a:rPr kumimoji="0" lang="zh-CN" altLang="zh-CN" sz="3200" b="1" i="0" u="none" strike="noStrike" cap="none" normalizeH="0" baseline="0" dirty="0">
                <a:ln>
                  <a:no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t>
            </a:r>
            <a:endParaRPr kumimoji="0" lang="en-US" altLang="zh-CN" sz="3200" b="1" i="0" u="none" strike="noStrike" cap="none" normalizeH="0" baseline="0" dirty="0">
              <a:ln>
                <a:no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marL="0" marR="0" lvl="0" indent="317500" algn="l" defTabSz="914400" rtl="0" eaLnBrk="0" fontAlgn="base" latinLnBrk="0" hangingPunct="0">
              <a:lnSpc>
                <a:spcPct val="100000"/>
              </a:lnSpc>
              <a:spcBef>
                <a:spcPct val="0"/>
              </a:spcBef>
              <a:spcAft>
                <a:spcPct val="0"/>
              </a:spcAft>
              <a:buClrTx/>
              <a:buSzTx/>
              <a:buFontTx/>
              <a:buNone/>
              <a:tabLst/>
            </a:pPr>
            <a:r>
              <a:rPr lang="zh-CN" altLang="zh-CN" sz="3200" b="1" dirty="0">
                <a:solidFill>
                  <a:schemeClr val="bg1"/>
                </a:solidFill>
                <a:effectLst>
                  <a:glow rad="101600">
                    <a:schemeClr val="tx1">
                      <a:alpha val="60000"/>
                    </a:schemeClr>
                  </a:glow>
                </a:effectLst>
                <a:cs typeface="Arial" panose="020B0604020202020204" pitchFamily="34" charset="0"/>
              </a:rPr>
              <a:t>欧洲原子能共同体</a:t>
            </a:r>
            <a:r>
              <a:rPr kumimoji="0" lang="zh-CN" altLang="zh-CN" sz="3200" b="1" i="0" u="none" strike="noStrike" cap="none" normalizeH="0" baseline="0" dirty="0">
                <a:ln>
                  <a:no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和</a:t>
            </a:r>
            <a:r>
              <a:rPr lang="zh-CN" altLang="zh-CN" sz="3200" b="1" dirty="0">
                <a:solidFill>
                  <a:schemeClr val="bg1"/>
                </a:solidFill>
                <a:effectLst>
                  <a:glow rad="101600">
                    <a:schemeClr val="tx1">
                      <a:alpha val="60000"/>
                    </a:schemeClr>
                  </a:glow>
                </a:effectLst>
                <a:cs typeface="Arial" panose="020B0604020202020204" pitchFamily="34" charset="0"/>
              </a:rPr>
              <a:t>欧洲经济共同体</a:t>
            </a:r>
            <a:r>
              <a:rPr kumimoji="0" lang="zh-CN" altLang="zh-CN" sz="3200" b="1" i="0" u="none" strike="noStrike" cap="none" normalizeH="0" baseline="0" dirty="0">
                <a:ln>
                  <a:no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的总称。又称欧洲共同市场，简称</a:t>
            </a:r>
            <a:r>
              <a:rPr lang="zh-CN" altLang="zh-CN" sz="3200" b="1" dirty="0">
                <a:solidFill>
                  <a:schemeClr val="bg1"/>
                </a:solidFill>
                <a:effectLst>
                  <a:glow rad="101600">
                    <a:schemeClr val="tx1">
                      <a:alpha val="60000"/>
                    </a:schemeClr>
                  </a:glow>
                </a:effectLst>
                <a:cs typeface="Arial" panose="020B0604020202020204" pitchFamily="34" charset="0"/>
              </a:rPr>
              <a:t>欧共</a:t>
            </a:r>
            <a:r>
              <a:rPr lang="zh-CN" altLang="en-US" sz="3200" b="1" dirty="0">
                <a:solidFill>
                  <a:schemeClr val="bg1"/>
                </a:solidFill>
                <a:effectLst>
                  <a:glow rad="101600">
                    <a:schemeClr val="tx1">
                      <a:alpha val="60000"/>
                    </a:schemeClr>
                  </a:glow>
                </a:effectLst>
                <a:cs typeface="Arial" panose="020B0604020202020204" pitchFamily="34" charset="0"/>
              </a:rPr>
              <a:t>体</a:t>
            </a:r>
            <a:r>
              <a:rPr kumimoji="0" lang="zh-CN" altLang="zh-CN" sz="3200" b="1" i="0" u="none" strike="noStrike" cap="none" normalizeH="0" baseline="0" dirty="0">
                <a:ln>
                  <a:no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 (European Communities)。</a:t>
            </a:r>
            <a:endParaRPr kumimoji="0" lang="zh-CN" altLang="zh-CN" sz="6000" b="1" i="0" u="none" strike="noStrike" cap="none" normalizeH="0" baseline="0" dirty="0">
              <a:ln>
                <a:noFill/>
              </a:ln>
              <a:solidFill>
                <a:schemeClr val="bg1"/>
              </a:solidFill>
              <a:effectLst>
                <a:glow rad="101600">
                  <a:schemeClr val="tx1">
                    <a:alpha val="60000"/>
                  </a:schemeClr>
                </a:glow>
              </a:effectLst>
              <a:latin typeface="Arial" panose="020B0604020202020204" pitchFamily="34" charset="0"/>
            </a:endParaRPr>
          </a:p>
        </p:txBody>
      </p:sp>
      <p:grpSp>
        <p:nvGrpSpPr>
          <p:cNvPr id="7" name="组合 6">
            <a:extLst>
              <a:ext uri="{FF2B5EF4-FFF2-40B4-BE49-F238E27FC236}">
                <a16:creationId xmlns:a16="http://schemas.microsoft.com/office/drawing/2014/main" id="{5BE386F7-5A9E-4578-920D-4CA3CBDF5D02}"/>
              </a:ext>
            </a:extLst>
          </p:cNvPr>
          <p:cNvGrpSpPr/>
          <p:nvPr/>
        </p:nvGrpSpPr>
        <p:grpSpPr>
          <a:xfrm>
            <a:off x="2371892" y="1435181"/>
            <a:ext cx="1512168" cy="1341467"/>
            <a:chOff x="2483768" y="1124744"/>
            <a:chExt cx="1512168" cy="1341467"/>
          </a:xfrm>
        </p:grpSpPr>
        <p:cxnSp>
          <p:nvCxnSpPr>
            <p:cNvPr id="10" name="直接连接符 9">
              <a:extLst>
                <a:ext uri="{FF2B5EF4-FFF2-40B4-BE49-F238E27FC236}">
                  <a16:creationId xmlns:a16="http://schemas.microsoft.com/office/drawing/2014/main" id="{CA506004-22E3-4D19-B3F8-B29E5F4B1BE0}"/>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AA5D03E-549C-4B73-9721-C43BFD0E6331}"/>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DE595902-9BD8-4D06-9482-B701EF674E2A}"/>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89312EB0-2DAC-4914-BED5-2E944B00387F}"/>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5DFB7CC-5D9A-4AA4-91EB-F6370158F4DE}"/>
              </a:ext>
            </a:extLst>
          </p:cNvPr>
          <p:cNvGrpSpPr/>
          <p:nvPr/>
        </p:nvGrpSpPr>
        <p:grpSpPr>
          <a:xfrm rot="10800000">
            <a:off x="6826815" y="4822843"/>
            <a:ext cx="1512168" cy="1341467"/>
            <a:chOff x="2483768" y="1124744"/>
            <a:chExt cx="1512168" cy="1341467"/>
          </a:xfrm>
        </p:grpSpPr>
        <p:cxnSp>
          <p:nvCxnSpPr>
            <p:cNvPr id="16" name="直接连接符 15">
              <a:extLst>
                <a:ext uri="{FF2B5EF4-FFF2-40B4-BE49-F238E27FC236}">
                  <a16:creationId xmlns:a16="http://schemas.microsoft.com/office/drawing/2014/main" id="{6E07F541-D5DC-4466-BFD5-7C61D96CCB9D}"/>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3E062D5F-3A08-4EFA-A772-29AE0232E975}"/>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42608484-9585-4B67-82B1-980AECE80A29}"/>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36F36F4E-3238-454C-80E9-CB2A545142D3}"/>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A07ED957-573B-4AAA-81F5-331F9DC72EF5}"/>
              </a:ext>
            </a:extLst>
          </p:cNvPr>
          <p:cNvSpPr txBox="1"/>
          <p:nvPr/>
        </p:nvSpPr>
        <p:spPr>
          <a:xfrm>
            <a:off x="3419872" y="136519"/>
            <a:ext cx="4104456" cy="1220847"/>
          </a:xfrm>
          <a:prstGeom prst="rect">
            <a:avLst/>
          </a:prstGeom>
          <a:noFill/>
        </p:spPr>
        <p:txBody>
          <a:bodyPr wrap="square" rtlCol="0">
            <a:spAutoFit/>
          </a:bodyPr>
          <a:lstStyle/>
          <a:p>
            <a:pPr lvl="1" indent="-457200" eaLnBrk="0" fontAlgn="base" hangingPunct="0">
              <a:spcBef>
                <a:spcPct val="0"/>
              </a:spcBef>
              <a:spcAft>
                <a:spcPct val="0"/>
              </a:spcAft>
            </a:pPr>
            <a:r>
              <a:rPr lang="zh-CN" altLang="zh-CN" sz="8000" b="1" baseline="-30000" dirty="0">
                <a:solidFill>
                  <a:schemeClr val="bg1"/>
                </a:solidFill>
                <a:effectLst>
                  <a:glow rad="101600">
                    <a:schemeClr val="tx1">
                      <a:alpha val="60000"/>
                    </a:schemeClr>
                  </a:glow>
                </a:effectLst>
                <a:latin typeface="Arial" panose="020B0604020202020204" pitchFamily="34" charset="0"/>
                <a:cs typeface="Arial" panose="020B0604020202020204" pitchFamily="34" charset="0"/>
              </a:rPr>
              <a:t>欧洲共同体</a:t>
            </a:r>
          </a:p>
          <a:p>
            <a:pPr lvl="1" indent="-457200" eaLnBrk="0" fontAlgn="base" hangingPunct="0">
              <a:spcBef>
                <a:spcPct val="0"/>
              </a:spcBef>
              <a:spcAft>
                <a:spcPct val="0"/>
              </a:spcAft>
            </a:pPr>
            <a:r>
              <a:rPr lang="zh-CN" altLang="zh-CN" sz="2000" b="1" dirty="0">
                <a:solidFill>
                  <a:schemeClr val="bg1"/>
                </a:solidFill>
                <a:effectLst>
                  <a:glow rad="101600">
                    <a:schemeClr val="tx1">
                      <a:alpha val="60000"/>
                    </a:schemeClr>
                  </a:glow>
                </a:effectLst>
                <a:latin typeface="Arial" panose="020B0604020202020204" pitchFamily="34" charset="0"/>
                <a:cs typeface="Arial" panose="020B0604020202020204" pitchFamily="34" charset="0"/>
              </a:rPr>
              <a:t> </a:t>
            </a:r>
            <a:endParaRPr lang="zh-CN" altLang="en-US" dirty="0"/>
          </a:p>
        </p:txBody>
      </p:sp>
    </p:spTree>
    <p:extLst>
      <p:ext uri="{BB962C8B-B14F-4D97-AF65-F5344CB8AC3E}">
        <p14:creationId xmlns:p14="http://schemas.microsoft.com/office/powerpoint/2010/main" val="10274476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4*#ppt_w"/>
                                          </p:val>
                                        </p:tav>
                                        <p:tav tm="100000">
                                          <p:val>
                                            <p:strVal val="#ppt_w"/>
                                          </p:val>
                                        </p:tav>
                                      </p:tavLst>
                                    </p:anim>
                                    <p:anim calcmode="lin" valueType="num">
                                      <p:cBhvr>
                                        <p:cTn id="8" dur="20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2000" fill="hold"/>
                                        <p:tgtEl>
                                          <p:spTgt spid="11"/>
                                        </p:tgtEl>
                                        <p:attrNameLst>
                                          <p:attrName>ppt_w</p:attrName>
                                        </p:attrNameLst>
                                      </p:cBhvr>
                                      <p:tavLst>
                                        <p:tav tm="0">
                                          <p:val>
                                            <p:strVal val="4*#ppt_w"/>
                                          </p:val>
                                        </p:tav>
                                        <p:tav tm="100000">
                                          <p:val>
                                            <p:strVal val="#ppt_w"/>
                                          </p:val>
                                        </p:tav>
                                      </p:tavLst>
                                    </p:anim>
                                    <p:anim calcmode="lin" valueType="num">
                                      <p:cBhvr>
                                        <p:cTn id="14" dur="2000" fill="hold"/>
                                        <p:tgtEl>
                                          <p:spTgt spid="11"/>
                                        </p:tgtEl>
                                        <p:attrNameLst>
                                          <p:attrName>ppt_h</p:attrName>
                                        </p:attrNameLst>
                                      </p:cBhvr>
                                      <p:tavLst>
                                        <p:tav tm="0">
                                          <p:val>
                                            <p:strVal val="4*#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sp>
        <p:nvSpPr>
          <p:cNvPr id="13" name="矩形: 圆角 12">
            <a:extLst>
              <a:ext uri="{FF2B5EF4-FFF2-40B4-BE49-F238E27FC236}">
                <a16:creationId xmlns:a16="http://schemas.microsoft.com/office/drawing/2014/main" id="{726B5C08-6A4D-40B3-915A-78EA0A368A61}"/>
              </a:ext>
            </a:extLst>
          </p:cNvPr>
          <p:cNvSpPr/>
          <p:nvPr/>
        </p:nvSpPr>
        <p:spPr>
          <a:xfrm>
            <a:off x="1835696" y="397758"/>
            <a:ext cx="6840760" cy="5967245"/>
          </a:xfrm>
          <a:prstGeom prst="roundRect">
            <a:avLst/>
          </a:prstGeom>
          <a:gradFill>
            <a:gsLst>
              <a:gs pos="0">
                <a:srgbClr val="C00000">
                  <a:alpha val="18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zh-CN" dirty="0"/>
          </a:p>
        </p:txBody>
      </p:sp>
      <p:grpSp>
        <p:nvGrpSpPr>
          <p:cNvPr id="21" name="组合 20">
            <a:extLst>
              <a:ext uri="{FF2B5EF4-FFF2-40B4-BE49-F238E27FC236}">
                <a16:creationId xmlns:a16="http://schemas.microsoft.com/office/drawing/2014/main" id="{0A3132E9-3386-41BC-A696-6D2170F5415D}"/>
              </a:ext>
            </a:extLst>
          </p:cNvPr>
          <p:cNvGrpSpPr/>
          <p:nvPr/>
        </p:nvGrpSpPr>
        <p:grpSpPr>
          <a:xfrm rot="16200000">
            <a:off x="-2453895" y="2819338"/>
            <a:ext cx="6354611" cy="1207824"/>
            <a:chOff x="827584" y="5445224"/>
            <a:chExt cx="7632848" cy="1207824"/>
          </a:xfrm>
          <a:scene3d>
            <a:camera prst="orthographicFront">
              <a:rot lat="0" lon="0" rev="0"/>
            </a:camera>
            <a:lightRig rig="contrasting" dir="t">
              <a:rot lat="0" lon="0" rev="1500000"/>
            </a:lightRig>
          </a:scene3d>
        </p:grpSpPr>
        <p:sp>
          <p:nvSpPr>
            <p:cNvPr id="22" name="矩形: 圆角 21">
              <a:extLst>
                <a:ext uri="{FF2B5EF4-FFF2-40B4-BE49-F238E27FC236}">
                  <a16:creationId xmlns:a16="http://schemas.microsoft.com/office/drawing/2014/main" id="{07C5E21E-1F6C-43DD-B5DD-B210C9C7B7E8}"/>
                </a:ext>
              </a:extLst>
            </p:cNvPr>
            <p:cNvSpPr/>
            <p:nvPr/>
          </p:nvSpPr>
          <p:spPr>
            <a:xfrm>
              <a:off x="827584" y="5445224"/>
              <a:ext cx="7632848" cy="1207824"/>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圆角 22">
              <a:extLst>
                <a:ext uri="{FF2B5EF4-FFF2-40B4-BE49-F238E27FC236}">
                  <a16:creationId xmlns:a16="http://schemas.microsoft.com/office/drawing/2014/main" id="{927F0C98-1972-41D0-8F54-F036158C8B50}"/>
                </a:ext>
              </a:extLst>
            </p:cNvPr>
            <p:cNvSpPr/>
            <p:nvPr/>
          </p:nvSpPr>
          <p:spPr>
            <a:xfrm rot="10800000">
              <a:off x="971600" y="5501101"/>
              <a:ext cx="7488832" cy="979270"/>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2" name="文本框 1">
            <a:extLst>
              <a:ext uri="{FF2B5EF4-FFF2-40B4-BE49-F238E27FC236}">
                <a16:creationId xmlns:a16="http://schemas.microsoft.com/office/drawing/2014/main" id="{A65148D2-5883-4ACF-80D1-06DEF17BFB76}"/>
              </a:ext>
            </a:extLst>
          </p:cNvPr>
          <p:cNvSpPr txBox="1"/>
          <p:nvPr/>
        </p:nvSpPr>
        <p:spPr>
          <a:xfrm>
            <a:off x="241671" y="980728"/>
            <a:ext cx="453237" cy="3416320"/>
          </a:xfrm>
          <a:prstGeom prst="rect">
            <a:avLst/>
          </a:prstGeom>
          <a:noFill/>
        </p:spPr>
        <p:txBody>
          <a:bodyPr wrap="square" rtlCol="0">
            <a:spAutoFit/>
          </a:bodyPr>
          <a:lstStyle/>
          <a:p>
            <a:r>
              <a:rPr lang="zh-CN" altLang="zh-CN" sz="5400" b="1" dirty="0">
                <a:solidFill>
                  <a:schemeClr val="bg1"/>
                </a:solidFill>
              </a:rPr>
              <a:t>整体感知</a:t>
            </a:r>
            <a:endParaRPr lang="zh-CN" altLang="en-US" sz="5400" b="1" dirty="0">
              <a:solidFill>
                <a:schemeClr val="bg1"/>
              </a:solidFill>
            </a:endParaRPr>
          </a:p>
        </p:txBody>
      </p:sp>
      <p:sp>
        <p:nvSpPr>
          <p:cNvPr id="3" name="文本框 2">
            <a:extLst>
              <a:ext uri="{FF2B5EF4-FFF2-40B4-BE49-F238E27FC236}">
                <a16:creationId xmlns:a16="http://schemas.microsoft.com/office/drawing/2014/main" id="{BE0BB5C0-E07C-45BA-BE3A-63ED450D297C}"/>
              </a:ext>
            </a:extLst>
          </p:cNvPr>
          <p:cNvSpPr txBox="1"/>
          <p:nvPr/>
        </p:nvSpPr>
        <p:spPr>
          <a:xfrm>
            <a:off x="2699792" y="264110"/>
            <a:ext cx="2592288" cy="707886"/>
          </a:xfrm>
          <a:prstGeom prst="rect">
            <a:avLst/>
          </a:prstGeom>
          <a:gradFill>
            <a:gsLst>
              <a:gs pos="0">
                <a:srgbClr val="C00000"/>
              </a:gs>
              <a:gs pos="100000">
                <a:srgbClr val="A7B9C5"/>
              </a:gs>
            </a:gsLst>
            <a:lin ang="16200000" scaled="1"/>
          </a:gra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rtlCol="0">
            <a:spAutoFit/>
          </a:bodyPr>
          <a:lstStyle/>
          <a:p>
            <a:r>
              <a:rPr lang="zh-CN" altLang="en-US" sz="4000" b="1" dirty="0">
                <a:solidFill>
                  <a:schemeClr val="bg1"/>
                </a:solidFill>
                <a:effectLst>
                  <a:glow rad="101600">
                    <a:schemeClr val="tx1">
                      <a:alpha val="60000"/>
                    </a:schemeClr>
                  </a:glow>
                </a:effectLst>
              </a:rPr>
              <a:t>导语部分</a:t>
            </a:r>
          </a:p>
        </p:txBody>
      </p:sp>
      <p:sp>
        <p:nvSpPr>
          <p:cNvPr id="4" name="文本框 3">
            <a:extLst>
              <a:ext uri="{FF2B5EF4-FFF2-40B4-BE49-F238E27FC236}">
                <a16:creationId xmlns:a16="http://schemas.microsoft.com/office/drawing/2014/main" id="{C572B410-66E9-41E4-A656-96986F517592}"/>
              </a:ext>
            </a:extLst>
          </p:cNvPr>
          <p:cNvSpPr txBox="1"/>
          <p:nvPr/>
        </p:nvSpPr>
        <p:spPr>
          <a:xfrm>
            <a:off x="2577440" y="1270853"/>
            <a:ext cx="5954999" cy="1631216"/>
          </a:xfrm>
          <a:prstGeom prst="rect">
            <a:avLst/>
          </a:prstGeom>
          <a:noFill/>
        </p:spPr>
        <p:txBody>
          <a:bodyPr wrap="square" rtlCol="0">
            <a:spAutoFit/>
          </a:bodyPr>
          <a:lstStyle/>
          <a:p>
            <a:pPr lvl="0"/>
            <a:r>
              <a:rPr lang="zh-CN" altLang="zh-CN" sz="2000" b="1" dirty="0">
                <a:solidFill>
                  <a:prstClr val="white"/>
                </a:solidFill>
                <a:effectLst>
                  <a:glow rad="101600">
                    <a:schemeClr val="tx1">
                      <a:alpha val="60000"/>
                    </a:schemeClr>
                  </a:glow>
                </a:effectLst>
              </a:rPr>
              <a:t>美联社罗马（</a:t>
            </a:r>
            <a:r>
              <a:rPr lang="en-US" altLang="zh-CN" sz="2000" b="1" dirty="0">
                <a:solidFill>
                  <a:prstClr val="white"/>
                </a:solidFill>
                <a:effectLst>
                  <a:glow rad="101600">
                    <a:schemeClr val="tx1">
                      <a:alpha val="60000"/>
                    </a:schemeClr>
                  </a:glow>
                </a:effectLst>
              </a:rPr>
              <a:t>2001</a:t>
            </a:r>
            <a:r>
              <a:rPr lang="zh-CN" altLang="zh-CN" sz="2000" b="1" dirty="0">
                <a:solidFill>
                  <a:prstClr val="white"/>
                </a:solidFill>
                <a:effectLst>
                  <a:glow rad="101600">
                    <a:schemeClr val="tx1">
                      <a:alpha val="60000"/>
                    </a:schemeClr>
                  </a:glow>
                </a:effectLst>
              </a:rPr>
              <a:t>年）</a:t>
            </a:r>
            <a:r>
              <a:rPr lang="en-US" altLang="zh-CN" sz="2000" b="1" dirty="0">
                <a:solidFill>
                  <a:prstClr val="white"/>
                </a:solidFill>
                <a:effectLst>
                  <a:glow rad="101600">
                    <a:schemeClr val="tx1">
                      <a:alpha val="60000"/>
                    </a:schemeClr>
                  </a:glow>
                </a:effectLst>
              </a:rPr>
              <a:t>12</a:t>
            </a:r>
            <a:r>
              <a:rPr lang="zh-CN" altLang="zh-CN" sz="2000" b="1" dirty="0">
                <a:solidFill>
                  <a:prstClr val="white"/>
                </a:solidFill>
                <a:effectLst>
                  <a:glow rad="101600">
                    <a:schemeClr val="tx1">
                      <a:alpha val="60000"/>
                    </a:schemeClr>
                  </a:glow>
                </a:effectLst>
              </a:rPr>
              <a:t>月</a:t>
            </a:r>
            <a:r>
              <a:rPr lang="en-US" altLang="zh-CN" sz="2000" b="1" dirty="0">
                <a:solidFill>
                  <a:prstClr val="white"/>
                </a:solidFill>
                <a:effectLst>
                  <a:glow rad="101600">
                    <a:schemeClr val="tx1">
                      <a:alpha val="60000"/>
                    </a:schemeClr>
                  </a:glow>
                </a:effectLst>
              </a:rPr>
              <a:t>22</a:t>
            </a:r>
            <a:r>
              <a:rPr lang="zh-CN" altLang="zh-CN" sz="2000" b="1" dirty="0">
                <a:solidFill>
                  <a:prstClr val="white"/>
                </a:solidFill>
                <a:effectLst>
                  <a:glow rad="101600">
                    <a:schemeClr val="tx1">
                      <a:alpha val="60000"/>
                    </a:schemeClr>
                  </a:glow>
                </a:effectLst>
              </a:rPr>
              <a:t>日电再见了，卡拉瓦乔。再见了，贝尔尼尼（这两人是意大利画家</a:t>
            </a:r>
            <a:r>
              <a:rPr lang="en-US" altLang="zh-CN" sz="2000" b="1" dirty="0">
                <a:solidFill>
                  <a:prstClr val="white"/>
                </a:solidFill>
                <a:effectLst>
                  <a:glow rad="101600">
                    <a:schemeClr val="tx1">
                      <a:alpha val="60000"/>
                    </a:schemeClr>
                  </a:glow>
                </a:effectLst>
              </a:rPr>
              <a:t>——</a:t>
            </a:r>
            <a:r>
              <a:rPr lang="zh-CN" altLang="zh-CN" sz="2000" b="1" dirty="0">
                <a:solidFill>
                  <a:prstClr val="white"/>
                </a:solidFill>
                <a:effectLst>
                  <a:glow rad="101600">
                    <a:schemeClr val="tx1">
                      <a:alpha val="60000"/>
                    </a:schemeClr>
                  </a:glow>
                </a:effectLst>
              </a:rPr>
              <a:t>本报注）。我们不愿看到你们离去。但是，欧洲银行新发行的欧元钞票上已经没有了著名艺术家的位置。</a:t>
            </a:r>
            <a:endParaRPr lang="zh-CN" altLang="zh-CN" sz="2000" dirty="0">
              <a:solidFill>
                <a:prstClr val="white"/>
              </a:solidFill>
              <a:effectLst>
                <a:glow rad="101600">
                  <a:schemeClr val="tx1">
                    <a:alpha val="60000"/>
                  </a:schemeClr>
                </a:glow>
              </a:effectLst>
            </a:endParaRPr>
          </a:p>
        </p:txBody>
      </p:sp>
      <p:sp>
        <p:nvSpPr>
          <p:cNvPr id="5" name="文本框 4">
            <a:extLst>
              <a:ext uri="{FF2B5EF4-FFF2-40B4-BE49-F238E27FC236}">
                <a16:creationId xmlns:a16="http://schemas.microsoft.com/office/drawing/2014/main" id="{4776055F-DAF8-4B8D-8605-4BE7C80FF508}"/>
              </a:ext>
            </a:extLst>
          </p:cNvPr>
          <p:cNvSpPr txBox="1"/>
          <p:nvPr/>
        </p:nvSpPr>
        <p:spPr>
          <a:xfrm>
            <a:off x="2643057" y="3174627"/>
            <a:ext cx="2144968" cy="646331"/>
          </a:xfrm>
          <a:prstGeom prst="rect">
            <a:avLst/>
          </a:prstGeom>
          <a:gradFill>
            <a:gsLst>
              <a:gs pos="0">
                <a:srgbClr val="C00000"/>
              </a:gs>
              <a:gs pos="100000">
                <a:srgbClr val="A7B9C5"/>
              </a:gs>
            </a:gsLst>
            <a:lin ang="16200000" scaled="1"/>
          </a:gra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rtlCol="0">
            <a:spAutoFit/>
          </a:bodyPr>
          <a:lstStyle/>
          <a:p>
            <a:r>
              <a:rPr lang="zh-CN" altLang="en-US" sz="3600" b="1" dirty="0">
                <a:solidFill>
                  <a:schemeClr val="bg1"/>
                </a:solidFill>
                <a:effectLst>
                  <a:glow rad="101600">
                    <a:schemeClr val="tx1">
                      <a:alpha val="60000"/>
                    </a:schemeClr>
                  </a:glow>
                </a:effectLst>
              </a:rPr>
              <a:t>主体部分</a:t>
            </a:r>
          </a:p>
        </p:txBody>
      </p:sp>
      <p:sp>
        <p:nvSpPr>
          <p:cNvPr id="7" name="文本框 6">
            <a:extLst>
              <a:ext uri="{FF2B5EF4-FFF2-40B4-BE49-F238E27FC236}">
                <a16:creationId xmlns:a16="http://schemas.microsoft.com/office/drawing/2014/main" id="{55A20F5F-9C92-4F8E-BA0B-A0CE1A64128B}"/>
              </a:ext>
            </a:extLst>
          </p:cNvPr>
          <p:cNvSpPr txBox="1"/>
          <p:nvPr/>
        </p:nvSpPr>
        <p:spPr>
          <a:xfrm>
            <a:off x="2699792" y="4023138"/>
            <a:ext cx="5688632" cy="1938992"/>
          </a:xfrm>
          <a:prstGeom prst="rect">
            <a:avLst/>
          </a:prstGeom>
          <a:noFill/>
        </p:spPr>
        <p:txBody>
          <a:bodyPr wrap="square" rtlCol="0">
            <a:spAutoFit/>
          </a:bodyPr>
          <a:lstStyle/>
          <a:p>
            <a:r>
              <a:rPr lang="zh-CN" altLang="zh-CN" sz="2000" b="1" dirty="0">
                <a:solidFill>
                  <a:schemeClr val="bg1"/>
                </a:solidFill>
                <a:effectLst>
                  <a:glow rad="101600">
                    <a:schemeClr val="tx1">
                      <a:alpha val="60000"/>
                    </a:schemeClr>
                  </a:glow>
                </a:effectLst>
              </a:rPr>
              <a:t>再见了，奥地利</a:t>
            </a:r>
            <a:r>
              <a:rPr lang="en-US" altLang="zh-CN" sz="2000" b="1" dirty="0">
                <a:solidFill>
                  <a:schemeClr val="bg1"/>
                </a:solidFill>
                <a:effectLst>
                  <a:glow rad="101600">
                    <a:schemeClr val="tx1">
                      <a:alpha val="60000"/>
                    </a:schemeClr>
                  </a:glow>
                </a:effectLst>
              </a:rPr>
              <a:t>50</a:t>
            </a:r>
            <a:r>
              <a:rPr lang="zh-CN" altLang="zh-CN" sz="2000" b="1" dirty="0">
                <a:solidFill>
                  <a:schemeClr val="bg1"/>
                </a:solidFill>
                <a:effectLst>
                  <a:glow rad="101600">
                    <a:schemeClr val="tx1">
                      <a:alpha val="60000"/>
                    </a:schemeClr>
                  </a:glow>
                </a:effectLst>
              </a:rPr>
              <a:t>先令票面上的弗洛伊德。再见了，塞尚和你的苹果。再见了，阿波罗和亚历山大大帝。</a:t>
            </a:r>
          </a:p>
          <a:p>
            <a:r>
              <a:rPr lang="zh-CN" altLang="zh-CN" sz="2000" b="1" dirty="0">
                <a:solidFill>
                  <a:schemeClr val="bg1"/>
                </a:solidFill>
                <a:effectLst>
                  <a:glow rad="101600">
                    <a:schemeClr val="tx1">
                      <a:alpha val="60000"/>
                    </a:schemeClr>
                  </a:glow>
                </a:effectLst>
              </a:rPr>
              <a:t>在欧洲各地，</a:t>
            </a:r>
            <a:r>
              <a:rPr lang="en-US" altLang="zh-CN" sz="2000" b="1" dirty="0">
                <a:solidFill>
                  <a:schemeClr val="bg1"/>
                </a:solidFill>
                <a:effectLst>
                  <a:glow rad="101600">
                    <a:schemeClr val="tx1">
                      <a:alpha val="60000"/>
                    </a:schemeClr>
                  </a:glow>
                </a:effectLst>
              </a:rPr>
              <a:t>3</a:t>
            </a:r>
            <a:r>
              <a:rPr lang="zh-CN" altLang="zh-CN" sz="2000" b="1" dirty="0">
                <a:solidFill>
                  <a:schemeClr val="bg1"/>
                </a:solidFill>
                <a:effectLst>
                  <a:glow rad="101600">
                    <a:schemeClr val="tx1">
                      <a:alpha val="60000"/>
                    </a:schemeClr>
                  </a:glow>
                </a:effectLst>
              </a:rPr>
              <a:t>亿人正在与他们日常生活中密切相关的一部分告别：法郎、马克、里拉、先令、盾、埃斯库多和比塞塔</a:t>
            </a:r>
            <a:r>
              <a:rPr lang="en-US" altLang="zh-CN" sz="2000" b="1" dirty="0">
                <a:solidFill>
                  <a:schemeClr val="bg1"/>
                </a:solidFill>
                <a:effectLst>
                  <a:glow rad="101600">
                    <a:schemeClr val="tx1">
                      <a:alpha val="60000"/>
                    </a:schemeClr>
                  </a:glow>
                </a:effectLst>
              </a:rPr>
              <a:t>?……</a:t>
            </a:r>
            <a:endParaRPr lang="zh-CN" altLang="zh-CN" sz="2000" b="1" dirty="0">
              <a:solidFill>
                <a:schemeClr val="bg1"/>
              </a:solidFill>
              <a:effectLst>
                <a:glow rad="101600">
                  <a:schemeClr val="tx1">
                    <a:alpha val="60000"/>
                  </a:schemeClr>
                </a:glow>
              </a:effectLst>
            </a:endParaRPr>
          </a:p>
        </p:txBody>
      </p:sp>
      <p:grpSp>
        <p:nvGrpSpPr>
          <p:cNvPr id="42" name="组合 41">
            <a:extLst>
              <a:ext uri="{FF2B5EF4-FFF2-40B4-BE49-F238E27FC236}">
                <a16:creationId xmlns:a16="http://schemas.microsoft.com/office/drawing/2014/main" id="{095371A7-6D8F-4E6A-9D5E-CD36F1142778}"/>
              </a:ext>
            </a:extLst>
          </p:cNvPr>
          <p:cNvGrpSpPr/>
          <p:nvPr/>
        </p:nvGrpSpPr>
        <p:grpSpPr>
          <a:xfrm>
            <a:off x="2483768" y="1124744"/>
            <a:ext cx="1512168" cy="1341467"/>
            <a:chOff x="2483768" y="1124744"/>
            <a:chExt cx="1512168" cy="1341467"/>
          </a:xfrm>
        </p:grpSpPr>
        <p:cxnSp>
          <p:nvCxnSpPr>
            <p:cNvPr id="11" name="直接连接符 10">
              <a:extLst>
                <a:ext uri="{FF2B5EF4-FFF2-40B4-BE49-F238E27FC236}">
                  <a16:creationId xmlns:a16="http://schemas.microsoft.com/office/drawing/2014/main" id="{A66E3782-AAE2-4BDB-BE59-80F40D3F08A9}"/>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868BAEF6-108B-44EF-8621-A5B475F883A7}"/>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F2BAF0E7-90FF-4996-92B8-685B3FA2E856}"/>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5CB6C51F-F566-4D88-A4D0-99C9CA8B1C1E}"/>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id="{5D9DFB63-4FB4-42C6-BE6A-FEC309E1C812}"/>
              </a:ext>
            </a:extLst>
          </p:cNvPr>
          <p:cNvGrpSpPr/>
          <p:nvPr/>
        </p:nvGrpSpPr>
        <p:grpSpPr>
          <a:xfrm rot="10800000">
            <a:off x="7258292" y="1554535"/>
            <a:ext cx="1419698" cy="1341467"/>
            <a:chOff x="2483768" y="1124744"/>
            <a:chExt cx="1419698" cy="1341467"/>
          </a:xfrm>
        </p:grpSpPr>
        <p:cxnSp>
          <p:nvCxnSpPr>
            <p:cNvPr id="44" name="直接连接符 43">
              <a:extLst>
                <a:ext uri="{FF2B5EF4-FFF2-40B4-BE49-F238E27FC236}">
                  <a16:creationId xmlns:a16="http://schemas.microsoft.com/office/drawing/2014/main" id="{CB8EC6BE-9304-4BCB-8D25-D07404C8F30B}"/>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A5A507B9-0204-4C2E-9B17-70ED06E09651}"/>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5C473EB8-1224-4EA9-B9AE-D54A0F19AD04}"/>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A0361ADD-6748-4E6B-AAFE-08E46B5D1E32}"/>
                </a:ext>
              </a:extLst>
            </p:cNvPr>
            <p:cNvCxnSpPr>
              <a:cxnSpLocks/>
            </p:cNvCxnSpPr>
            <p:nvPr/>
          </p:nvCxnSpPr>
          <p:spPr>
            <a:xfrm rot="10800000" flipH="1">
              <a:off x="2483768" y="1124744"/>
              <a:ext cx="141969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49" name="组合 48">
            <a:extLst>
              <a:ext uri="{FF2B5EF4-FFF2-40B4-BE49-F238E27FC236}">
                <a16:creationId xmlns:a16="http://schemas.microsoft.com/office/drawing/2014/main" id="{F0B47A00-43CE-4793-9886-4A3EAAD401C8}"/>
              </a:ext>
            </a:extLst>
          </p:cNvPr>
          <p:cNvGrpSpPr/>
          <p:nvPr/>
        </p:nvGrpSpPr>
        <p:grpSpPr>
          <a:xfrm>
            <a:off x="2455470" y="3820958"/>
            <a:ext cx="1512168" cy="1341467"/>
            <a:chOff x="2483768" y="1124744"/>
            <a:chExt cx="1512168" cy="1341467"/>
          </a:xfrm>
        </p:grpSpPr>
        <p:cxnSp>
          <p:nvCxnSpPr>
            <p:cNvPr id="50" name="直接连接符 49">
              <a:extLst>
                <a:ext uri="{FF2B5EF4-FFF2-40B4-BE49-F238E27FC236}">
                  <a16:creationId xmlns:a16="http://schemas.microsoft.com/office/drawing/2014/main" id="{1000147E-CB98-43F2-91B2-94DF98563CD1}"/>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7686B6CB-513F-45D9-8595-63ABBAECF141}"/>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4EE0E0C1-A93E-48E2-B847-94325D3D49C0}"/>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075F403B-65F6-4FEE-B97C-EF23054B7CA6}"/>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54" name="组合 53">
            <a:extLst>
              <a:ext uri="{FF2B5EF4-FFF2-40B4-BE49-F238E27FC236}">
                <a16:creationId xmlns:a16="http://schemas.microsoft.com/office/drawing/2014/main" id="{99727154-B5A5-4232-BFD2-50599E4B2358}"/>
              </a:ext>
            </a:extLst>
          </p:cNvPr>
          <p:cNvGrpSpPr/>
          <p:nvPr/>
        </p:nvGrpSpPr>
        <p:grpSpPr>
          <a:xfrm rot="10800000">
            <a:off x="7146769" y="4602453"/>
            <a:ext cx="1419698" cy="1388229"/>
            <a:chOff x="2483768" y="1077982"/>
            <a:chExt cx="1419698" cy="1388229"/>
          </a:xfrm>
        </p:grpSpPr>
        <p:cxnSp>
          <p:nvCxnSpPr>
            <p:cNvPr id="55" name="直接连接符 54">
              <a:extLst>
                <a:ext uri="{FF2B5EF4-FFF2-40B4-BE49-F238E27FC236}">
                  <a16:creationId xmlns:a16="http://schemas.microsoft.com/office/drawing/2014/main" id="{7546211A-1602-4345-92D8-A2EFDFED703B}"/>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975A6529-6800-4F6C-B731-0A254EE74E4F}"/>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AA7E1066-3BB0-49FE-A750-82DF39A746DA}"/>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2AD78549-F929-485A-B586-8C053AD39F37}"/>
                </a:ext>
              </a:extLst>
            </p:cNvPr>
            <p:cNvCxnSpPr>
              <a:cxnSpLocks/>
            </p:cNvCxnSpPr>
            <p:nvPr/>
          </p:nvCxnSpPr>
          <p:spPr>
            <a:xfrm rot="10571831" flipH="1" flipV="1">
              <a:off x="2484512" y="1077982"/>
              <a:ext cx="1407831" cy="6917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948414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32"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0" fill="hold"/>
                                        <p:tgtEl>
                                          <p:spTgt spid="2"/>
                                        </p:tgtEl>
                                        <p:attrNameLst>
                                          <p:attrName>ppt_w</p:attrName>
                                        </p:attrNameLst>
                                      </p:cBhvr>
                                      <p:tavLst>
                                        <p:tav tm="0">
                                          <p:val>
                                            <p:strVal val="4*#ppt_w"/>
                                          </p:val>
                                        </p:tav>
                                        <p:tav tm="100000">
                                          <p:val>
                                            <p:strVal val="#ppt_w"/>
                                          </p:val>
                                        </p:tav>
                                      </p:tavLst>
                                    </p:anim>
                                    <p:anim calcmode="lin" valueType="num">
                                      <p:cBhvr>
                                        <p:cTn id="16" dur="20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32"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2000" fill="hold"/>
                                        <p:tgtEl>
                                          <p:spTgt spid="3"/>
                                        </p:tgtEl>
                                        <p:attrNameLst>
                                          <p:attrName>ppt_w</p:attrName>
                                        </p:attrNameLst>
                                      </p:cBhvr>
                                      <p:tavLst>
                                        <p:tav tm="0">
                                          <p:val>
                                            <p:strVal val="4*#ppt_w"/>
                                          </p:val>
                                        </p:tav>
                                        <p:tav tm="100000">
                                          <p:val>
                                            <p:strVal val="#ppt_w"/>
                                          </p:val>
                                        </p:tav>
                                      </p:tavLst>
                                    </p:anim>
                                    <p:anim calcmode="lin" valueType="num">
                                      <p:cBhvr>
                                        <p:cTn id="22" dur="20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32"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2000" fill="hold"/>
                                        <p:tgtEl>
                                          <p:spTgt spid="4"/>
                                        </p:tgtEl>
                                        <p:attrNameLst>
                                          <p:attrName>ppt_w</p:attrName>
                                        </p:attrNameLst>
                                      </p:cBhvr>
                                      <p:tavLst>
                                        <p:tav tm="0">
                                          <p:val>
                                            <p:strVal val="4*#ppt_w"/>
                                          </p:val>
                                        </p:tav>
                                        <p:tav tm="100000">
                                          <p:val>
                                            <p:strVal val="#ppt_w"/>
                                          </p:val>
                                        </p:tav>
                                      </p:tavLst>
                                    </p:anim>
                                    <p:anim calcmode="lin" valueType="num">
                                      <p:cBhvr>
                                        <p:cTn id="28" dur="2000" fill="hold"/>
                                        <p:tgtEl>
                                          <p:spTgt spid="4"/>
                                        </p:tgtEl>
                                        <p:attrNameLst>
                                          <p:attrName>ppt_h</p:attrName>
                                        </p:attrNameLst>
                                      </p:cBhvr>
                                      <p:tavLst>
                                        <p:tav tm="0">
                                          <p:val>
                                            <p:strVal val="4*#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32"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2000" fill="hold"/>
                                        <p:tgtEl>
                                          <p:spTgt spid="5"/>
                                        </p:tgtEl>
                                        <p:attrNameLst>
                                          <p:attrName>ppt_w</p:attrName>
                                        </p:attrNameLst>
                                      </p:cBhvr>
                                      <p:tavLst>
                                        <p:tav tm="0">
                                          <p:val>
                                            <p:strVal val="4*#ppt_w"/>
                                          </p:val>
                                        </p:tav>
                                        <p:tav tm="100000">
                                          <p:val>
                                            <p:strVal val="#ppt_w"/>
                                          </p:val>
                                        </p:tav>
                                      </p:tavLst>
                                    </p:anim>
                                    <p:anim calcmode="lin" valueType="num">
                                      <p:cBhvr>
                                        <p:cTn id="34" dur="2000" fill="hold"/>
                                        <p:tgtEl>
                                          <p:spTgt spid="5"/>
                                        </p:tgtEl>
                                        <p:attrNameLst>
                                          <p:attrName>ppt_h</p:attrName>
                                        </p:attrNameLst>
                                      </p:cBhvr>
                                      <p:tavLst>
                                        <p:tav tm="0">
                                          <p:val>
                                            <p:strVal val="4*#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32"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2000" fill="hold"/>
                                        <p:tgtEl>
                                          <p:spTgt spid="7"/>
                                        </p:tgtEl>
                                        <p:attrNameLst>
                                          <p:attrName>ppt_w</p:attrName>
                                        </p:attrNameLst>
                                      </p:cBhvr>
                                      <p:tavLst>
                                        <p:tav tm="0">
                                          <p:val>
                                            <p:strVal val="4*#ppt_w"/>
                                          </p:val>
                                        </p:tav>
                                        <p:tav tm="100000">
                                          <p:val>
                                            <p:strVal val="#ppt_w"/>
                                          </p:val>
                                        </p:tav>
                                      </p:tavLst>
                                    </p:anim>
                                    <p:anim calcmode="lin" valueType="num">
                                      <p:cBhvr>
                                        <p:cTn id="40" dur="2000" fill="hold"/>
                                        <p:tgtEl>
                                          <p:spTgt spid="7"/>
                                        </p:tgtEl>
                                        <p:attrNameLst>
                                          <p:attrName>ppt_h</p:attrName>
                                        </p:attrNameLst>
                                      </p:cBhvr>
                                      <p:tavLst>
                                        <p:tav tm="0">
                                          <p:val>
                                            <p:strVal val="4*#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par>
                                <p:cTn id="46" presetID="10" presetClass="entr" presetSubtype="0"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500"/>
                                        <p:tgtEl>
                                          <p:spTgt spid="49"/>
                                        </p:tgtEl>
                                      </p:cBhvr>
                                    </p:animEffect>
                                  </p:childTnLst>
                                </p:cTn>
                              </p:par>
                              <p:par>
                                <p:cTn id="52" presetID="10" presetClass="entr" presetSubtype="0" fill="hold" nodeType="with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3" grpId="0" animBg="1"/>
      <p:bldP spid="4" grpId="0"/>
      <p:bldP spid="5"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C00000"/>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sp>
        <p:nvSpPr>
          <p:cNvPr id="13" name="矩形: 圆角 12">
            <a:extLst>
              <a:ext uri="{FF2B5EF4-FFF2-40B4-BE49-F238E27FC236}">
                <a16:creationId xmlns:a16="http://schemas.microsoft.com/office/drawing/2014/main" id="{FB6D31A0-3F27-449B-847C-582F2685C772}"/>
              </a:ext>
            </a:extLst>
          </p:cNvPr>
          <p:cNvSpPr/>
          <p:nvPr/>
        </p:nvSpPr>
        <p:spPr>
          <a:xfrm>
            <a:off x="2339752" y="441434"/>
            <a:ext cx="6264696" cy="5967245"/>
          </a:xfrm>
          <a:prstGeom prst="roundRect">
            <a:avLst/>
          </a:prstGeom>
          <a:gradFill>
            <a:gsLst>
              <a:gs pos="0">
                <a:srgbClr val="C00000">
                  <a:alpha val="18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E21E46A1-5202-4960-94F4-55FA1635E8A8}"/>
              </a:ext>
            </a:extLst>
          </p:cNvPr>
          <p:cNvGrpSpPr/>
          <p:nvPr/>
        </p:nvGrpSpPr>
        <p:grpSpPr>
          <a:xfrm rot="16200000">
            <a:off x="-2305749" y="2825087"/>
            <a:ext cx="6178347" cy="1207824"/>
            <a:chOff x="827584" y="5445224"/>
            <a:chExt cx="7632848" cy="1207824"/>
          </a:xfrm>
          <a:scene3d>
            <a:camera prst="orthographicFront">
              <a:rot lat="0" lon="0" rev="0"/>
            </a:camera>
            <a:lightRig rig="contrasting" dir="t">
              <a:rot lat="0" lon="0" rev="1500000"/>
            </a:lightRig>
          </a:scene3d>
        </p:grpSpPr>
        <p:sp>
          <p:nvSpPr>
            <p:cNvPr id="15" name="矩形: 圆角 14">
              <a:extLst>
                <a:ext uri="{FF2B5EF4-FFF2-40B4-BE49-F238E27FC236}">
                  <a16:creationId xmlns:a16="http://schemas.microsoft.com/office/drawing/2014/main" id="{DC018590-BC6B-436C-AB95-93CD2D44B2B6}"/>
                </a:ext>
              </a:extLst>
            </p:cNvPr>
            <p:cNvSpPr/>
            <p:nvPr/>
          </p:nvSpPr>
          <p:spPr>
            <a:xfrm>
              <a:off x="827584" y="5445224"/>
              <a:ext cx="7632848" cy="1207824"/>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矩形: 圆角 15">
              <a:extLst>
                <a:ext uri="{FF2B5EF4-FFF2-40B4-BE49-F238E27FC236}">
                  <a16:creationId xmlns:a16="http://schemas.microsoft.com/office/drawing/2014/main" id="{84CE9A42-694F-49D4-A1B4-0DA858A38634}"/>
                </a:ext>
              </a:extLst>
            </p:cNvPr>
            <p:cNvSpPr/>
            <p:nvPr/>
          </p:nvSpPr>
          <p:spPr>
            <a:xfrm rot="10800000">
              <a:off x="971600" y="5501101"/>
              <a:ext cx="7488831" cy="979270"/>
            </a:xfrm>
            <a:prstGeom prst="roundRect">
              <a:avLst/>
            </a:prstGeom>
            <a:gradFill>
              <a:gsLst>
                <a:gs pos="0">
                  <a:srgbClr val="C00000"/>
                </a:gs>
                <a:gs pos="100000">
                  <a:srgbClr val="A7B9C5"/>
                </a:gs>
              </a:gsLst>
              <a:lin ang="16200000" scaled="1"/>
            </a:gradFill>
            <a:ln>
              <a:noFill/>
            </a:ln>
            <a:effectLst>
              <a:outerShdw blurRad="149987" dist="250190" dir="8460000" algn="ctr">
                <a:srgbClr val="000000">
                  <a:alpha val="28000"/>
                </a:srgbClr>
              </a:outerShdw>
            </a:effectLst>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
        <p:nvSpPr>
          <p:cNvPr id="2" name="文本框 1">
            <a:extLst>
              <a:ext uri="{FF2B5EF4-FFF2-40B4-BE49-F238E27FC236}">
                <a16:creationId xmlns:a16="http://schemas.microsoft.com/office/drawing/2014/main" id="{CF04AF35-0B75-4EA6-98C1-E389A66BB575}"/>
              </a:ext>
            </a:extLst>
          </p:cNvPr>
          <p:cNvSpPr txBox="1"/>
          <p:nvPr/>
        </p:nvSpPr>
        <p:spPr>
          <a:xfrm>
            <a:off x="395536" y="764704"/>
            <a:ext cx="648072" cy="6186309"/>
          </a:xfrm>
          <a:prstGeom prst="rect">
            <a:avLst/>
          </a:prstGeom>
          <a:noFill/>
        </p:spPr>
        <p:txBody>
          <a:bodyPr wrap="square" rtlCol="0">
            <a:spAutoFit/>
          </a:bodyPr>
          <a:lstStyle/>
          <a:p>
            <a:r>
              <a:rPr lang="zh-CN" altLang="en-US" sz="4400" b="1" spc="600" dirty="0">
                <a:solidFill>
                  <a:schemeClr val="bg1"/>
                </a:solidFill>
              </a:rPr>
              <a:t>导</a:t>
            </a:r>
            <a:endParaRPr lang="en-US" altLang="zh-CN" sz="4400" b="1" spc="600" dirty="0">
              <a:solidFill>
                <a:schemeClr val="bg1"/>
              </a:solidFill>
            </a:endParaRPr>
          </a:p>
          <a:p>
            <a:endParaRPr lang="en-US" altLang="zh-CN" sz="4400" b="1" spc="600" dirty="0">
              <a:solidFill>
                <a:schemeClr val="bg1"/>
              </a:solidFill>
            </a:endParaRPr>
          </a:p>
          <a:p>
            <a:r>
              <a:rPr lang="zh-CN" altLang="en-US" sz="4400" b="1" spc="600" dirty="0">
                <a:solidFill>
                  <a:schemeClr val="bg1"/>
                </a:solidFill>
              </a:rPr>
              <a:t>语</a:t>
            </a:r>
            <a:endParaRPr lang="en-US" altLang="zh-CN" sz="4400" b="1" spc="600" dirty="0">
              <a:solidFill>
                <a:schemeClr val="bg1"/>
              </a:solidFill>
            </a:endParaRPr>
          </a:p>
          <a:p>
            <a:endParaRPr lang="en-US" altLang="zh-CN" sz="4400" b="1" spc="600" dirty="0">
              <a:solidFill>
                <a:schemeClr val="bg1"/>
              </a:solidFill>
            </a:endParaRPr>
          </a:p>
          <a:p>
            <a:r>
              <a:rPr lang="zh-CN" altLang="en-US" sz="4400" b="1" spc="600" dirty="0">
                <a:solidFill>
                  <a:schemeClr val="bg1"/>
                </a:solidFill>
              </a:rPr>
              <a:t>部</a:t>
            </a:r>
            <a:endParaRPr lang="en-US" altLang="zh-CN" sz="4400" b="1" spc="600" dirty="0">
              <a:solidFill>
                <a:schemeClr val="bg1"/>
              </a:solidFill>
            </a:endParaRPr>
          </a:p>
          <a:p>
            <a:endParaRPr lang="en-US" altLang="zh-CN" sz="4400" b="1" spc="600" dirty="0">
              <a:solidFill>
                <a:schemeClr val="bg1"/>
              </a:solidFill>
            </a:endParaRPr>
          </a:p>
          <a:p>
            <a:r>
              <a:rPr lang="zh-CN" altLang="en-US" sz="4400" b="1" spc="600" dirty="0">
                <a:solidFill>
                  <a:schemeClr val="bg1"/>
                </a:solidFill>
              </a:rPr>
              <a:t>分</a:t>
            </a:r>
            <a:endParaRPr lang="en-US" altLang="zh-CN" sz="4400" b="1" spc="600" dirty="0">
              <a:solidFill>
                <a:schemeClr val="bg1"/>
              </a:solidFill>
            </a:endParaRPr>
          </a:p>
          <a:p>
            <a:endParaRPr lang="en-US" altLang="zh-CN" sz="4400" b="1" spc="600" dirty="0">
              <a:solidFill>
                <a:schemeClr val="bg1"/>
              </a:solidFill>
            </a:endParaRPr>
          </a:p>
          <a:p>
            <a:endParaRPr lang="zh-CN" altLang="en-US" sz="4400" b="1" spc="600" dirty="0">
              <a:solidFill>
                <a:schemeClr val="bg1"/>
              </a:solidFill>
            </a:endParaRPr>
          </a:p>
        </p:txBody>
      </p:sp>
      <p:sp>
        <p:nvSpPr>
          <p:cNvPr id="3" name="文本框 2">
            <a:extLst>
              <a:ext uri="{FF2B5EF4-FFF2-40B4-BE49-F238E27FC236}">
                <a16:creationId xmlns:a16="http://schemas.microsoft.com/office/drawing/2014/main" id="{180E8C40-AE25-4E7A-BFAB-4F4829FF61D1}"/>
              </a:ext>
            </a:extLst>
          </p:cNvPr>
          <p:cNvSpPr txBox="1"/>
          <p:nvPr/>
        </p:nvSpPr>
        <p:spPr>
          <a:xfrm>
            <a:off x="2564163" y="520793"/>
            <a:ext cx="1790839" cy="646331"/>
          </a:xfrm>
          <a:prstGeom prst="rect">
            <a:avLst/>
          </a:prstGeom>
          <a:noFill/>
        </p:spPr>
        <p:txBody>
          <a:bodyPr wrap="square" rtlCol="0">
            <a:spAutoFit/>
          </a:bodyPr>
          <a:lstStyle/>
          <a:p>
            <a:r>
              <a:rPr lang="zh-CN" altLang="en-US" sz="3600" b="1" dirty="0">
                <a:solidFill>
                  <a:schemeClr val="bg1"/>
                </a:solidFill>
                <a:effectLst>
                  <a:glow rad="101600">
                    <a:schemeClr val="tx1">
                      <a:alpha val="60000"/>
                    </a:schemeClr>
                  </a:glow>
                </a:effectLst>
              </a:rPr>
              <a:t>电头</a:t>
            </a:r>
          </a:p>
        </p:txBody>
      </p:sp>
      <p:sp>
        <p:nvSpPr>
          <p:cNvPr id="4" name="文本框 3">
            <a:extLst>
              <a:ext uri="{FF2B5EF4-FFF2-40B4-BE49-F238E27FC236}">
                <a16:creationId xmlns:a16="http://schemas.microsoft.com/office/drawing/2014/main" id="{F66FD1E5-61B6-4941-94AC-CD806AD1779E}"/>
              </a:ext>
            </a:extLst>
          </p:cNvPr>
          <p:cNvSpPr txBox="1"/>
          <p:nvPr/>
        </p:nvSpPr>
        <p:spPr>
          <a:xfrm>
            <a:off x="2564163" y="2642367"/>
            <a:ext cx="1512168" cy="646331"/>
          </a:xfrm>
          <a:prstGeom prst="rect">
            <a:avLst/>
          </a:prstGeom>
          <a:noFill/>
        </p:spPr>
        <p:txBody>
          <a:bodyPr wrap="square" rtlCol="0">
            <a:spAutoFit/>
          </a:bodyPr>
          <a:lstStyle/>
          <a:p>
            <a:r>
              <a:rPr lang="zh-CN" altLang="en-US" sz="3600" b="1" dirty="0">
                <a:solidFill>
                  <a:schemeClr val="bg1"/>
                </a:solidFill>
                <a:effectLst>
                  <a:glow rad="101600">
                    <a:schemeClr val="tx1">
                      <a:alpha val="60000"/>
                    </a:schemeClr>
                  </a:glow>
                </a:effectLst>
              </a:rPr>
              <a:t>内容</a:t>
            </a:r>
          </a:p>
        </p:txBody>
      </p:sp>
      <p:sp>
        <p:nvSpPr>
          <p:cNvPr id="25" name="文本框 24">
            <a:extLst>
              <a:ext uri="{FF2B5EF4-FFF2-40B4-BE49-F238E27FC236}">
                <a16:creationId xmlns:a16="http://schemas.microsoft.com/office/drawing/2014/main" id="{907F093A-64BB-49A6-94FC-90CE75E20FC4}"/>
              </a:ext>
            </a:extLst>
          </p:cNvPr>
          <p:cNvSpPr txBox="1"/>
          <p:nvPr/>
        </p:nvSpPr>
        <p:spPr>
          <a:xfrm>
            <a:off x="2564163" y="4711462"/>
            <a:ext cx="1512168" cy="646331"/>
          </a:xfrm>
          <a:prstGeom prst="rect">
            <a:avLst/>
          </a:prstGeom>
          <a:noFill/>
        </p:spPr>
        <p:txBody>
          <a:bodyPr wrap="square" rtlCol="0">
            <a:spAutoFit/>
          </a:bodyPr>
          <a:lstStyle/>
          <a:p>
            <a:r>
              <a:rPr lang="zh-CN" altLang="en-US" sz="3600" b="1" dirty="0">
                <a:solidFill>
                  <a:schemeClr val="bg1"/>
                </a:solidFill>
                <a:effectLst>
                  <a:glow rad="101600">
                    <a:schemeClr val="tx1">
                      <a:alpha val="60000"/>
                    </a:schemeClr>
                  </a:glow>
                </a:effectLst>
              </a:rPr>
              <a:t>特点</a:t>
            </a:r>
          </a:p>
        </p:txBody>
      </p:sp>
      <p:sp>
        <p:nvSpPr>
          <p:cNvPr id="5" name="文本框 4">
            <a:extLst>
              <a:ext uri="{FF2B5EF4-FFF2-40B4-BE49-F238E27FC236}">
                <a16:creationId xmlns:a16="http://schemas.microsoft.com/office/drawing/2014/main" id="{791DA6CB-F09F-4DD6-AEB5-9B2B6E504CA0}"/>
              </a:ext>
            </a:extLst>
          </p:cNvPr>
          <p:cNvSpPr txBox="1"/>
          <p:nvPr/>
        </p:nvSpPr>
        <p:spPr>
          <a:xfrm>
            <a:off x="3629013" y="3209874"/>
            <a:ext cx="4975435" cy="1200329"/>
          </a:xfrm>
          <a:prstGeom prst="rect">
            <a:avLst/>
          </a:prstGeom>
          <a:noFill/>
        </p:spPr>
        <p:txBody>
          <a:bodyPr wrap="square" rtlCol="0">
            <a:spAutoFit/>
          </a:bodyPr>
          <a:lstStyle/>
          <a:p>
            <a:pPr marL="342900" indent="-342900">
              <a:buFont typeface="Arial" panose="020B0604020202020204" pitchFamily="34" charset="0"/>
              <a:buChar char="•"/>
            </a:pPr>
            <a:r>
              <a:rPr lang="zh-CN" altLang="zh-CN" sz="2400" b="1" dirty="0">
                <a:solidFill>
                  <a:schemeClr val="bg1"/>
                </a:solidFill>
                <a:effectLst>
                  <a:glow rad="101600">
                    <a:schemeClr val="tx1">
                      <a:alpha val="60000"/>
                    </a:schemeClr>
                  </a:glow>
                </a:effectLst>
              </a:rPr>
              <a:t>直接点明了作者对一些艺术家图像从欧元钞票上消失的遗憾和痛心。</a:t>
            </a:r>
            <a:endParaRPr lang="zh-CN" altLang="en-US" sz="2400" b="1" dirty="0">
              <a:solidFill>
                <a:schemeClr val="bg1"/>
              </a:solidFill>
              <a:effectLst>
                <a:glow rad="101600">
                  <a:schemeClr val="tx1">
                    <a:alpha val="60000"/>
                  </a:schemeClr>
                </a:glow>
              </a:effectLst>
            </a:endParaRPr>
          </a:p>
        </p:txBody>
      </p:sp>
      <p:sp>
        <p:nvSpPr>
          <p:cNvPr id="7" name="文本框 6">
            <a:extLst>
              <a:ext uri="{FF2B5EF4-FFF2-40B4-BE49-F238E27FC236}">
                <a16:creationId xmlns:a16="http://schemas.microsoft.com/office/drawing/2014/main" id="{98217341-8292-4A34-9BF5-B4DF98C6EA1E}"/>
              </a:ext>
            </a:extLst>
          </p:cNvPr>
          <p:cNvSpPr txBox="1"/>
          <p:nvPr/>
        </p:nvSpPr>
        <p:spPr>
          <a:xfrm>
            <a:off x="3692761" y="5099332"/>
            <a:ext cx="4937230" cy="1323439"/>
          </a:xfrm>
          <a:prstGeom prst="rect">
            <a:avLst/>
          </a:prstGeom>
          <a:noFill/>
        </p:spPr>
        <p:txBody>
          <a:bodyPr wrap="square" rtlCol="0">
            <a:spAutoFit/>
          </a:bodyPr>
          <a:lstStyle/>
          <a:p>
            <a:pPr marL="342900" indent="-342900">
              <a:buFont typeface="Arial" panose="020B0604020202020204" pitchFamily="34" charset="0"/>
              <a:buChar char="•"/>
            </a:pPr>
            <a:r>
              <a:rPr lang="zh-CN" altLang="zh-CN" sz="2800" b="1" dirty="0">
                <a:solidFill>
                  <a:schemeClr val="bg1"/>
                </a:solidFill>
                <a:effectLst>
                  <a:glow rad="101600">
                    <a:schemeClr val="tx1">
                      <a:alpha val="60000"/>
                    </a:schemeClr>
                  </a:glow>
                </a:effectLst>
              </a:rPr>
              <a:t>有别于传统消息的导语，采用了抒情式的表达方式。</a:t>
            </a:r>
            <a:r>
              <a:rPr lang="en-US" altLang="zh-CN" sz="2400" b="1" dirty="0">
                <a:solidFill>
                  <a:schemeClr val="bg1"/>
                </a:solidFill>
                <a:effectLst>
                  <a:glow rad="101600">
                    <a:schemeClr val="tx1">
                      <a:alpha val="60000"/>
                    </a:schemeClr>
                  </a:glow>
                </a:effectLst>
              </a:rPr>
              <a:t> </a:t>
            </a:r>
            <a:br>
              <a:rPr lang="en-US" altLang="zh-CN" sz="2400" b="1" dirty="0">
                <a:solidFill>
                  <a:schemeClr val="bg1"/>
                </a:solidFill>
                <a:effectLst>
                  <a:glow rad="101600">
                    <a:schemeClr val="tx1">
                      <a:alpha val="60000"/>
                    </a:schemeClr>
                  </a:glow>
                </a:effectLst>
              </a:rPr>
            </a:br>
            <a:endParaRPr lang="zh-CN" altLang="en-US" sz="2400" dirty="0">
              <a:solidFill>
                <a:schemeClr val="bg1"/>
              </a:solidFill>
              <a:effectLst>
                <a:glow rad="101600">
                  <a:schemeClr val="tx1">
                    <a:alpha val="60000"/>
                  </a:schemeClr>
                </a:glow>
              </a:effectLst>
            </a:endParaRPr>
          </a:p>
        </p:txBody>
      </p:sp>
      <p:sp>
        <p:nvSpPr>
          <p:cNvPr id="10" name="文本框 9">
            <a:extLst>
              <a:ext uri="{FF2B5EF4-FFF2-40B4-BE49-F238E27FC236}">
                <a16:creationId xmlns:a16="http://schemas.microsoft.com/office/drawing/2014/main" id="{4CE2C898-CD2B-4317-A3CB-AC3C06E97B65}"/>
              </a:ext>
            </a:extLst>
          </p:cNvPr>
          <p:cNvSpPr txBox="1"/>
          <p:nvPr/>
        </p:nvSpPr>
        <p:spPr>
          <a:xfrm>
            <a:off x="3909818" y="1000722"/>
            <a:ext cx="4531384" cy="1569660"/>
          </a:xfrm>
          <a:prstGeom prst="rect">
            <a:avLst/>
          </a:prstGeom>
          <a:noFill/>
        </p:spPr>
        <p:txBody>
          <a:bodyPr wrap="square" rtlCol="0">
            <a:spAutoFit/>
          </a:bodyPr>
          <a:lstStyle/>
          <a:p>
            <a:pPr marL="342900" indent="-342900">
              <a:buFont typeface="Arial" panose="020B0604020202020204" pitchFamily="34" charset="0"/>
              <a:buChar char="•"/>
            </a:pPr>
            <a:r>
              <a:rPr lang="zh-CN" altLang="zh-CN" sz="2400" b="1" dirty="0">
                <a:solidFill>
                  <a:schemeClr val="bg1"/>
                </a:solidFill>
                <a:effectLst>
                  <a:glow rad="101600">
                    <a:schemeClr val="tx1">
                      <a:alpha val="60000"/>
                    </a:schemeClr>
                  </a:glow>
                </a:effectLst>
              </a:rPr>
              <a:t>美联社罗马（</a:t>
            </a:r>
            <a:r>
              <a:rPr lang="en-US" altLang="zh-CN" sz="2400" b="1" dirty="0">
                <a:solidFill>
                  <a:schemeClr val="bg1"/>
                </a:solidFill>
                <a:effectLst>
                  <a:glow rad="101600">
                    <a:schemeClr val="tx1">
                      <a:alpha val="60000"/>
                    </a:schemeClr>
                  </a:glow>
                </a:effectLst>
              </a:rPr>
              <a:t>2001</a:t>
            </a:r>
            <a:r>
              <a:rPr lang="zh-CN" altLang="zh-CN" sz="2400" b="1" dirty="0">
                <a:solidFill>
                  <a:schemeClr val="bg1"/>
                </a:solidFill>
                <a:effectLst>
                  <a:glow rad="101600">
                    <a:schemeClr val="tx1">
                      <a:alpha val="60000"/>
                    </a:schemeClr>
                  </a:glow>
                </a:effectLst>
              </a:rPr>
              <a:t>年）</a:t>
            </a:r>
            <a:r>
              <a:rPr lang="en-US" altLang="zh-CN" sz="2400" b="1" dirty="0">
                <a:solidFill>
                  <a:schemeClr val="bg1"/>
                </a:solidFill>
                <a:effectLst>
                  <a:glow rad="101600">
                    <a:schemeClr val="tx1">
                      <a:alpha val="60000"/>
                    </a:schemeClr>
                  </a:glow>
                </a:effectLst>
              </a:rPr>
              <a:t>12</a:t>
            </a:r>
            <a:r>
              <a:rPr lang="zh-CN" altLang="zh-CN" sz="2400" b="1" dirty="0">
                <a:solidFill>
                  <a:schemeClr val="bg1"/>
                </a:solidFill>
                <a:effectLst>
                  <a:glow rad="101600">
                    <a:schemeClr val="tx1">
                      <a:alpha val="60000"/>
                    </a:schemeClr>
                  </a:glow>
                </a:effectLst>
              </a:rPr>
              <a:t>月</a:t>
            </a:r>
            <a:r>
              <a:rPr lang="en-US" altLang="zh-CN" sz="2400" b="1" dirty="0">
                <a:solidFill>
                  <a:schemeClr val="bg1"/>
                </a:solidFill>
                <a:effectLst>
                  <a:glow rad="101600">
                    <a:schemeClr val="tx1">
                      <a:alpha val="60000"/>
                    </a:schemeClr>
                  </a:glow>
                </a:effectLst>
              </a:rPr>
              <a:t>22</a:t>
            </a:r>
            <a:r>
              <a:rPr lang="zh-CN" altLang="zh-CN" sz="2400" b="1" dirty="0">
                <a:solidFill>
                  <a:schemeClr val="bg1"/>
                </a:solidFill>
                <a:effectLst>
                  <a:glow rad="101600">
                    <a:schemeClr val="tx1">
                      <a:alpha val="60000"/>
                    </a:schemeClr>
                  </a:glow>
                </a:effectLst>
              </a:rPr>
              <a:t>日电</a:t>
            </a:r>
            <a:endParaRPr lang="en-US" altLang="zh-CN" sz="2400" b="1" dirty="0">
              <a:solidFill>
                <a:schemeClr val="bg1"/>
              </a:solidFill>
              <a:effectLst>
                <a:glow rad="101600">
                  <a:schemeClr val="tx1">
                    <a:alpha val="60000"/>
                  </a:schemeClr>
                </a:glow>
              </a:effectLst>
            </a:endParaRPr>
          </a:p>
          <a:p>
            <a:pPr marL="342900" indent="-342900">
              <a:buFont typeface="Arial" panose="020B0604020202020204" pitchFamily="34" charset="0"/>
              <a:buChar char="•"/>
            </a:pPr>
            <a:r>
              <a:rPr lang="zh-CN" altLang="en-US" sz="2400" b="1" dirty="0">
                <a:solidFill>
                  <a:schemeClr val="bg1"/>
                </a:solidFill>
                <a:effectLst>
                  <a:glow rad="101600">
                    <a:schemeClr val="tx1">
                      <a:alpha val="60000"/>
                    </a:schemeClr>
                  </a:glow>
                </a:effectLst>
              </a:rPr>
              <a:t>交代了通讯社、和具体时间，体现新闻的真实性、及时性。</a:t>
            </a:r>
            <a:endParaRPr lang="zh-CN" altLang="en-US" sz="2400" dirty="0">
              <a:solidFill>
                <a:schemeClr val="bg1"/>
              </a:solidFill>
              <a:effectLst>
                <a:glow rad="101600">
                  <a:schemeClr val="tx1">
                    <a:alpha val="60000"/>
                  </a:schemeClr>
                </a:glow>
              </a:effectLst>
            </a:endParaRPr>
          </a:p>
        </p:txBody>
      </p:sp>
      <p:grpSp>
        <p:nvGrpSpPr>
          <p:cNvPr id="17" name="组合 16">
            <a:extLst>
              <a:ext uri="{FF2B5EF4-FFF2-40B4-BE49-F238E27FC236}">
                <a16:creationId xmlns:a16="http://schemas.microsoft.com/office/drawing/2014/main" id="{64B9295E-F068-4261-B330-81A46CFB7A52}"/>
              </a:ext>
            </a:extLst>
          </p:cNvPr>
          <p:cNvGrpSpPr/>
          <p:nvPr/>
        </p:nvGrpSpPr>
        <p:grpSpPr>
          <a:xfrm>
            <a:off x="3726874" y="732844"/>
            <a:ext cx="1512168" cy="1341467"/>
            <a:chOff x="2483768" y="1124744"/>
            <a:chExt cx="1512168" cy="1341467"/>
          </a:xfrm>
        </p:grpSpPr>
        <p:cxnSp>
          <p:nvCxnSpPr>
            <p:cNvPr id="18" name="直接连接符 17">
              <a:extLst>
                <a:ext uri="{FF2B5EF4-FFF2-40B4-BE49-F238E27FC236}">
                  <a16:creationId xmlns:a16="http://schemas.microsoft.com/office/drawing/2014/main" id="{0BF627AE-0961-46E5-9FC0-876C186081AA}"/>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AFC69A2D-C6F3-4E9D-99F3-72A9729EB824}"/>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0AFA54DB-EB2C-4234-A3D3-C8FBB24FBA74}"/>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2B56AF73-633D-4BB8-A6BC-E5ACDB8D4B37}"/>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57393969-C330-4059-8993-590D425D5987}"/>
              </a:ext>
            </a:extLst>
          </p:cNvPr>
          <p:cNvGrpSpPr/>
          <p:nvPr/>
        </p:nvGrpSpPr>
        <p:grpSpPr>
          <a:xfrm rot="10800000">
            <a:off x="7010657" y="1260291"/>
            <a:ext cx="1512168" cy="1341467"/>
            <a:chOff x="2483768" y="1124744"/>
            <a:chExt cx="1512168" cy="1341467"/>
          </a:xfrm>
        </p:grpSpPr>
        <p:cxnSp>
          <p:nvCxnSpPr>
            <p:cNvPr id="23" name="直接连接符 22">
              <a:extLst>
                <a:ext uri="{FF2B5EF4-FFF2-40B4-BE49-F238E27FC236}">
                  <a16:creationId xmlns:a16="http://schemas.microsoft.com/office/drawing/2014/main" id="{2BDBB107-B4CD-4CFE-AE83-1260D0B9F172}"/>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B185253A-F149-4B05-875A-5C31D163A2CA}"/>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5502C230-9F23-4061-9C5D-0C2FE85E09A0}"/>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9FE8A219-67FB-4DB7-85CE-011312C646BC}"/>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F097E183-B118-41A2-BE1A-98EA84B3802F}"/>
              </a:ext>
            </a:extLst>
          </p:cNvPr>
          <p:cNvGrpSpPr/>
          <p:nvPr/>
        </p:nvGrpSpPr>
        <p:grpSpPr>
          <a:xfrm>
            <a:off x="3726874" y="2903650"/>
            <a:ext cx="1512168" cy="1341467"/>
            <a:chOff x="2483768" y="1124744"/>
            <a:chExt cx="1512168" cy="1341467"/>
          </a:xfrm>
        </p:grpSpPr>
        <p:cxnSp>
          <p:nvCxnSpPr>
            <p:cNvPr id="29" name="直接连接符 28">
              <a:extLst>
                <a:ext uri="{FF2B5EF4-FFF2-40B4-BE49-F238E27FC236}">
                  <a16:creationId xmlns:a16="http://schemas.microsoft.com/office/drawing/2014/main" id="{1FB6D530-E089-455F-89C4-23D58B4F3A1F}"/>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E46ECE58-B703-4F1F-A305-EED2CF6B0D7E}"/>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72A299FC-6C91-4A1B-8B47-84D74293DEC2}"/>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59AD5D61-9D8C-4714-8628-781D29EDC53B}"/>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id="{882D76F7-10BB-45BD-8482-88E4218D4F88}"/>
              </a:ext>
            </a:extLst>
          </p:cNvPr>
          <p:cNvGrpSpPr/>
          <p:nvPr/>
        </p:nvGrpSpPr>
        <p:grpSpPr>
          <a:xfrm rot="10800000">
            <a:off x="7056892" y="3027969"/>
            <a:ext cx="1512168" cy="1341467"/>
            <a:chOff x="2483768" y="1124744"/>
            <a:chExt cx="1512168" cy="1341467"/>
          </a:xfrm>
        </p:grpSpPr>
        <p:cxnSp>
          <p:nvCxnSpPr>
            <p:cNvPr id="34" name="直接连接符 33">
              <a:extLst>
                <a:ext uri="{FF2B5EF4-FFF2-40B4-BE49-F238E27FC236}">
                  <a16:creationId xmlns:a16="http://schemas.microsoft.com/office/drawing/2014/main" id="{B11C84AD-18AB-40A3-B306-9298A13A0135}"/>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9E45934E-365A-464B-A22C-418342D43B0C}"/>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E17B1C62-026D-4CAD-AAA1-F6EC8821A266}"/>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1583BD33-290E-4B44-BEBC-B1C50031B0A4}"/>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DAF93991-7CD2-4668-8C2E-9D2693C53C8F}"/>
              </a:ext>
            </a:extLst>
          </p:cNvPr>
          <p:cNvGrpSpPr/>
          <p:nvPr/>
        </p:nvGrpSpPr>
        <p:grpSpPr>
          <a:xfrm>
            <a:off x="3710346" y="4902202"/>
            <a:ext cx="1512168" cy="1341467"/>
            <a:chOff x="2483768" y="1124744"/>
            <a:chExt cx="1512168" cy="1341467"/>
          </a:xfrm>
        </p:grpSpPr>
        <p:cxnSp>
          <p:nvCxnSpPr>
            <p:cNvPr id="39" name="直接连接符 38">
              <a:extLst>
                <a:ext uri="{FF2B5EF4-FFF2-40B4-BE49-F238E27FC236}">
                  <a16:creationId xmlns:a16="http://schemas.microsoft.com/office/drawing/2014/main" id="{50A06CC6-92C0-4381-8BDD-14BCB7AE7EC0}"/>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72332808-2950-40D7-B4BF-8D789AAF3CC4}"/>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B4367D2E-6B16-48E5-964D-D484B3837F66}"/>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62D9A792-D09F-4EC4-82AD-269F6A08FF29}"/>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id="{B3AB30E0-C1CF-479F-AD5D-BAA5B2A117F4}"/>
              </a:ext>
            </a:extLst>
          </p:cNvPr>
          <p:cNvGrpSpPr/>
          <p:nvPr/>
        </p:nvGrpSpPr>
        <p:grpSpPr>
          <a:xfrm rot="10800000">
            <a:off x="7010657" y="5070994"/>
            <a:ext cx="1512168" cy="1341467"/>
            <a:chOff x="2483768" y="1124744"/>
            <a:chExt cx="1512168" cy="1341467"/>
          </a:xfrm>
        </p:grpSpPr>
        <p:cxnSp>
          <p:nvCxnSpPr>
            <p:cNvPr id="44" name="直接连接符 43">
              <a:extLst>
                <a:ext uri="{FF2B5EF4-FFF2-40B4-BE49-F238E27FC236}">
                  <a16:creationId xmlns:a16="http://schemas.microsoft.com/office/drawing/2014/main" id="{DA970FD4-B25F-4271-AACD-7B948C2B5AD0}"/>
                </a:ext>
              </a:extLst>
            </p:cNvPr>
            <p:cNvCxnSpPr>
              <a:cxnSpLocks/>
            </p:cNvCxnSpPr>
            <p:nvPr/>
          </p:nvCxnSpPr>
          <p:spPr>
            <a:xfrm flipV="1">
              <a:off x="2483768" y="1256555"/>
              <a:ext cx="1419698" cy="1429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A00AF953-6644-4DC2-96D5-8AC02EA9609F}"/>
                </a:ext>
              </a:extLst>
            </p:cNvPr>
            <p:cNvCxnSpPr>
              <a:cxnSpLocks/>
            </p:cNvCxnSpPr>
            <p:nvPr/>
          </p:nvCxnSpPr>
          <p:spPr>
            <a:xfrm>
              <a:off x="2612427"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412D9FF9-0E09-42C2-84CE-5558F6C4B37B}"/>
                </a:ext>
              </a:extLst>
            </p:cNvPr>
            <p:cNvCxnSpPr>
              <a:cxnSpLocks/>
            </p:cNvCxnSpPr>
            <p:nvPr/>
          </p:nvCxnSpPr>
          <p:spPr>
            <a:xfrm>
              <a:off x="2483768" y="1124744"/>
              <a:ext cx="0" cy="1341467"/>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2859C6D2-EFAF-4FEE-BADF-367C4BFAF390}"/>
                </a:ext>
              </a:extLst>
            </p:cNvPr>
            <p:cNvCxnSpPr>
              <a:cxnSpLocks/>
            </p:cNvCxnSpPr>
            <p:nvPr/>
          </p:nvCxnSpPr>
          <p:spPr>
            <a:xfrm>
              <a:off x="2483768" y="1124744"/>
              <a:ext cx="15121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837530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32"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0" fill="hold"/>
                                        <p:tgtEl>
                                          <p:spTgt spid="2"/>
                                        </p:tgtEl>
                                        <p:attrNameLst>
                                          <p:attrName>ppt_w</p:attrName>
                                        </p:attrNameLst>
                                      </p:cBhvr>
                                      <p:tavLst>
                                        <p:tav tm="0">
                                          <p:val>
                                            <p:strVal val="4*#ppt_w"/>
                                          </p:val>
                                        </p:tav>
                                        <p:tav tm="100000">
                                          <p:val>
                                            <p:strVal val="#ppt_w"/>
                                          </p:val>
                                        </p:tav>
                                      </p:tavLst>
                                    </p:anim>
                                    <p:anim calcmode="lin" valueType="num">
                                      <p:cBhvr>
                                        <p:cTn id="16" dur="20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32"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2000" fill="hold"/>
                                        <p:tgtEl>
                                          <p:spTgt spid="3"/>
                                        </p:tgtEl>
                                        <p:attrNameLst>
                                          <p:attrName>ppt_w</p:attrName>
                                        </p:attrNameLst>
                                      </p:cBhvr>
                                      <p:tavLst>
                                        <p:tav tm="0">
                                          <p:val>
                                            <p:strVal val="4*#ppt_w"/>
                                          </p:val>
                                        </p:tav>
                                        <p:tav tm="100000">
                                          <p:val>
                                            <p:strVal val="#ppt_w"/>
                                          </p:val>
                                        </p:tav>
                                      </p:tavLst>
                                    </p:anim>
                                    <p:anim calcmode="lin" valueType="num">
                                      <p:cBhvr>
                                        <p:cTn id="22" dur="20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lt">
                                    <p:tmPct val="10000"/>
                                  </p:iterate>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ipe(left)">
                                      <p:cBhvr>
                                        <p:cTn id="27" dur="200"/>
                                        <p:tgtEl>
                                          <p:spTgt spid="1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lt">
                                    <p:tmPct val="10000"/>
                                  </p:iterate>
                                  <p:childTnLst>
                                    <p:set>
                                      <p:cBhvr>
                                        <p:cTn id="31" dur="1" fill="hold">
                                          <p:stCondLst>
                                            <p:cond delay="0"/>
                                          </p:stCondLst>
                                        </p:cTn>
                                        <p:tgtEl>
                                          <p:spTgt spid="10">
                                            <p:txEl>
                                              <p:pRg st="1" end="1"/>
                                            </p:txEl>
                                          </p:spTgt>
                                        </p:tgtEl>
                                        <p:attrNameLst>
                                          <p:attrName>style.visibility</p:attrName>
                                        </p:attrNameLst>
                                      </p:cBhvr>
                                      <p:to>
                                        <p:strVal val="visible"/>
                                      </p:to>
                                    </p:set>
                                    <p:animEffect transition="in" filter="wipe(left)">
                                      <p:cBhvr>
                                        <p:cTn id="32" dur="500"/>
                                        <p:tgtEl>
                                          <p:spTgt spid="10">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32"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2000" fill="hold"/>
                                        <p:tgtEl>
                                          <p:spTgt spid="4"/>
                                        </p:tgtEl>
                                        <p:attrNameLst>
                                          <p:attrName>ppt_w</p:attrName>
                                        </p:attrNameLst>
                                      </p:cBhvr>
                                      <p:tavLst>
                                        <p:tav tm="0">
                                          <p:val>
                                            <p:strVal val="4*#ppt_w"/>
                                          </p:val>
                                        </p:tav>
                                        <p:tav tm="100000">
                                          <p:val>
                                            <p:strVal val="#ppt_w"/>
                                          </p:val>
                                        </p:tav>
                                      </p:tavLst>
                                    </p:anim>
                                    <p:anim calcmode="lin" valueType="num">
                                      <p:cBhvr>
                                        <p:cTn id="38" dur="2000" fill="hold"/>
                                        <p:tgtEl>
                                          <p:spTgt spid="4"/>
                                        </p:tgtEl>
                                        <p:attrNameLst>
                                          <p:attrName>ppt_h</p:attrName>
                                        </p:attrNameLst>
                                      </p:cBhvr>
                                      <p:tavLst>
                                        <p:tav tm="0">
                                          <p:val>
                                            <p:strVal val="4*#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lt">
                                    <p:tmPct val="10000"/>
                                  </p:iterate>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3" presetClass="entr" presetSubtype="32"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p:cTn id="48" dur="2000" fill="hold"/>
                                        <p:tgtEl>
                                          <p:spTgt spid="25"/>
                                        </p:tgtEl>
                                        <p:attrNameLst>
                                          <p:attrName>ppt_w</p:attrName>
                                        </p:attrNameLst>
                                      </p:cBhvr>
                                      <p:tavLst>
                                        <p:tav tm="0">
                                          <p:val>
                                            <p:strVal val="4*#ppt_w"/>
                                          </p:val>
                                        </p:tav>
                                        <p:tav tm="100000">
                                          <p:val>
                                            <p:strVal val="#ppt_w"/>
                                          </p:val>
                                        </p:tav>
                                      </p:tavLst>
                                    </p:anim>
                                    <p:anim calcmode="lin" valueType="num">
                                      <p:cBhvr>
                                        <p:cTn id="49" dur="2000" fill="hold"/>
                                        <p:tgtEl>
                                          <p:spTgt spid="25"/>
                                        </p:tgtEl>
                                        <p:attrNameLst>
                                          <p:attrName>ppt_h</p:attrName>
                                        </p:attrNameLst>
                                      </p:cBhvr>
                                      <p:tavLst>
                                        <p:tav tm="0">
                                          <p:val>
                                            <p:strVal val="4*#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iterate type="lt">
                                    <p:tmPct val="10000"/>
                                  </p:iterate>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par>
                                <p:cTn id="60" presetID="10" presetClass="entr" presetSubtype="0"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par>
                                <p:cTn id="63" presetID="10" presetClass="entr" presetSubtype="0" fill="hold"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500"/>
                                        <p:tgtEl>
                                          <p:spTgt spid="28"/>
                                        </p:tgtEl>
                                      </p:cBhvr>
                                    </p:animEffect>
                                  </p:childTnLst>
                                </p:cTn>
                              </p:par>
                              <p:par>
                                <p:cTn id="66" presetID="10" presetClass="entr" presetSubtype="0" fill="hold"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par>
                                <p:cTn id="72" presetID="10" presetClass="entr" presetSubtype="0" fill="hold" nodeType="with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fade">
                                      <p:cBhvr>
                                        <p:cTn id="7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3" grpId="0"/>
      <p:bldP spid="4" grpId="0"/>
      <p:bldP spid="25" grpId="0"/>
      <p:bldP spid="5" grpId="0"/>
      <p:bldP spid="7" grpId="0"/>
      <p:bldP spid="1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179512" y="-39468"/>
            <a:ext cx="9144000" cy="7173417"/>
          </a:xfrm>
          <a:prstGeom prst="rect">
            <a:avLst/>
          </a:prstGeom>
          <a:effectLst>
            <a:softEdge rad="127000"/>
          </a:effectLst>
        </p:spPr>
      </p:pic>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4" name="图片 3">
            <a:extLst>
              <a:ext uri="{FF2B5EF4-FFF2-40B4-BE49-F238E27FC236}">
                <a16:creationId xmlns:a16="http://schemas.microsoft.com/office/drawing/2014/main" id="{6CC8B62C-A2A5-4017-8A7A-0F24D5BD9D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345" y="-110362"/>
            <a:ext cx="9371833" cy="6813375"/>
          </a:xfrm>
          <a:prstGeom prst="rect">
            <a:avLst/>
          </a:prstGeom>
          <a:effectLst>
            <a:softEdge rad="635000"/>
          </a:effectLst>
        </p:spPr>
      </p:pic>
      <p:sp>
        <p:nvSpPr>
          <p:cNvPr id="3" name="矩形 2">
            <a:extLst>
              <a:ext uri="{FF2B5EF4-FFF2-40B4-BE49-F238E27FC236}">
                <a16:creationId xmlns:a16="http://schemas.microsoft.com/office/drawing/2014/main" id="{B5DC6C85-87E5-45D2-A842-9CA7FACBC799}"/>
              </a:ext>
            </a:extLst>
          </p:cNvPr>
          <p:cNvSpPr/>
          <p:nvPr/>
        </p:nvSpPr>
        <p:spPr>
          <a:xfrm>
            <a:off x="80395" y="3887431"/>
            <a:ext cx="8964488" cy="3108543"/>
          </a:xfrm>
          <a:prstGeom prst="rect">
            <a:avLst/>
          </a:prstGeom>
        </p:spPr>
        <p:txBody>
          <a:bodyPr wrap="square">
            <a:spAutoFit/>
          </a:bodyPr>
          <a:lstStyle/>
          <a:p>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卡拉瓦乔（</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Michelangelo</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 </a:t>
            </a:r>
            <a:r>
              <a:rPr lang="en-US" altLang="zh-CN" sz="2800" b="1" dirty="0" err="1">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Meris</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 da Caravaggio</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1571</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年</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9</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月</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29</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日</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—1610</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年</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7</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月</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18</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日），意大利画家，他的艺术生涯是在意大利文艺复兴盛期的诸大师相继逝世后开始的。</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1593</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年到</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1610</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年间活跃于罗马、那不勒斯、马耳他和西西里。他的作品通常被认为属于巴洛克画派，对巴洛克画派的形成有重要影响。代表作品有</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圣马太殉难</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圣马太蒙召</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基督下葬</a:t>
            </a:r>
            <a:r>
              <a:rPr lang="en-US" altLang="zh-CN"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a:t>
            </a:r>
            <a:r>
              <a:rPr lang="zh-CN" altLang="en-US" sz="2800" b="1" dirty="0">
                <a:solidFill>
                  <a:schemeClr val="bg1"/>
                </a:solidFill>
                <a:effectLst>
                  <a:glow rad="101600">
                    <a:schemeClr val="tx1">
                      <a:alpha val="60000"/>
                    </a:schemeClr>
                  </a:glow>
                </a:effectLst>
                <a:latin typeface="华文行楷" panose="02010800040101010101" pitchFamily="2" charset="-122"/>
                <a:ea typeface="华文行楷" panose="02010800040101010101" pitchFamily="2" charset="-122"/>
              </a:rPr>
              <a:t>等</a:t>
            </a:r>
            <a:r>
              <a:rPr lang="zh-CN" altLang="en-US" sz="2800" b="1" dirty="0">
                <a:solidFill>
                  <a:srgbClr val="333333"/>
                </a:solidFill>
                <a:effectLst>
                  <a:glow rad="101600">
                    <a:schemeClr val="tx1">
                      <a:alpha val="60000"/>
                    </a:schemeClr>
                  </a:glow>
                </a:effectLst>
                <a:latin typeface="arial" panose="020B0604020202020204" pitchFamily="34" charset="0"/>
              </a:rPr>
              <a:t>。</a:t>
            </a:r>
            <a:endParaRPr lang="zh-CN" altLang="en-US" sz="2800" b="1" dirty="0">
              <a:effectLst>
                <a:glow rad="101600">
                  <a:schemeClr val="tx1">
                    <a:alpha val="60000"/>
                  </a:schemeClr>
                </a:glow>
              </a:effectLst>
            </a:endParaRPr>
          </a:p>
        </p:txBody>
      </p:sp>
    </p:spTree>
    <p:extLst>
      <p:ext uri="{BB962C8B-B14F-4D97-AF65-F5344CB8AC3E}">
        <p14:creationId xmlns:p14="http://schemas.microsoft.com/office/powerpoint/2010/main" val="28199245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3000" fill="hold"/>
                                        <p:tgtEl>
                                          <p:spTgt spid="3"/>
                                        </p:tgtEl>
                                        <p:attrNameLst>
                                          <p:attrName>ppt_w</p:attrName>
                                        </p:attrNameLst>
                                      </p:cBhvr>
                                      <p:tavLst>
                                        <p:tav tm="0">
                                          <p:val>
                                            <p:strVal val="4*#ppt_w"/>
                                          </p:val>
                                        </p:tav>
                                        <p:tav tm="100000">
                                          <p:val>
                                            <p:strVal val="#ppt_w"/>
                                          </p:val>
                                        </p:tav>
                                      </p:tavLst>
                                    </p:anim>
                                    <p:anim calcmode="lin" valueType="num">
                                      <p:cBhvr>
                                        <p:cTn id="13" dur="30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pic>
        <p:nvPicPr>
          <p:cNvPr id="3" name="图片 2" descr="图片包含 人员, 服装&#10;&#10;已生成高可信度的说明">
            <a:extLst>
              <a:ext uri="{FF2B5EF4-FFF2-40B4-BE49-F238E27FC236}">
                <a16:creationId xmlns:a16="http://schemas.microsoft.com/office/drawing/2014/main" id="{8EF636A3-D808-4E36-802A-3658DCBF1C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7858" y="-110362"/>
            <a:ext cx="9313136" cy="6778604"/>
          </a:xfrm>
          <a:prstGeom prst="rect">
            <a:avLst/>
          </a:prstGeom>
          <a:effectLst>
            <a:softEdge rad="635000"/>
          </a:effectLst>
        </p:spPr>
      </p:pic>
      <p:sp>
        <p:nvSpPr>
          <p:cNvPr id="2" name="矩形 1">
            <a:extLst>
              <a:ext uri="{FF2B5EF4-FFF2-40B4-BE49-F238E27FC236}">
                <a16:creationId xmlns:a16="http://schemas.microsoft.com/office/drawing/2014/main" id="{22CCBAE6-EB88-4F39-90C7-ED9F1AD47299}"/>
              </a:ext>
            </a:extLst>
          </p:cNvPr>
          <p:cNvSpPr/>
          <p:nvPr/>
        </p:nvSpPr>
        <p:spPr>
          <a:xfrm>
            <a:off x="179512" y="5240980"/>
            <a:ext cx="8064896" cy="1384995"/>
          </a:xfrm>
          <a:prstGeom prst="rect">
            <a:avLst/>
          </a:prstGeom>
        </p:spPr>
        <p:txBody>
          <a:bodyPr wrap="square">
            <a:spAutoFit/>
          </a:bodyPr>
          <a:lstStyle/>
          <a:p>
            <a:r>
              <a:rPr lang="zh-CN" altLang="en-US" sz="2800" b="1" dirty="0">
                <a:solidFill>
                  <a:schemeClr val="bg1"/>
                </a:solidFill>
                <a:effectLst>
                  <a:glow rad="101600">
                    <a:schemeClr val="tx1">
                      <a:alpha val="60000"/>
                    </a:schemeClr>
                  </a:glow>
                </a:effectLst>
              </a:rPr>
              <a:t>贝尔尼尼是意大利 雕塑家、建筑家，巴洛克艺术的主要代表人物之一，也可以说是巴洛克艺术的创始者</a:t>
            </a:r>
            <a:endParaRPr lang="zh-CN" altLang="en-US" sz="2800" dirty="0">
              <a:solidFill>
                <a:schemeClr val="bg1"/>
              </a:solidFill>
            </a:endParaRPr>
          </a:p>
        </p:txBody>
      </p:sp>
    </p:spTree>
    <p:extLst>
      <p:ext uri="{BB962C8B-B14F-4D97-AF65-F5344CB8AC3E}">
        <p14:creationId xmlns:p14="http://schemas.microsoft.com/office/powerpoint/2010/main" val="13270479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itchFamily="34" charset="-122"/>
              <a:ea typeface="Microsoft YaHei" pitchFamily="34" charset="-122"/>
              <a:cs typeface="+mn-cs"/>
            </a:endParaRPr>
          </a:p>
        </p:txBody>
      </p:sp>
      <p:pic>
        <p:nvPicPr>
          <p:cNvPr id="6" name="图片 5">
            <a:extLst>
              <a:ext uri="{FF2B5EF4-FFF2-40B4-BE49-F238E27FC236}">
                <a16:creationId xmlns:a16="http://schemas.microsoft.com/office/drawing/2014/main" id="{BA254D3E-3225-4793-BF31-6CB6AC0EF2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592" b="97771" l="0" r="97015">
                        <a14:foregroundMark x1="58582" y1="10828" x2="80224" y2="10828"/>
                      </a14:backgroundRemoval>
                    </a14:imgEffect>
                  </a14:imgLayer>
                </a14:imgProps>
              </a:ext>
              <a:ext uri="{28A0092B-C50C-407E-A947-70E740481C1C}">
                <a14:useLocalDpi xmlns:a14="http://schemas.microsoft.com/office/drawing/2010/main" val="0"/>
              </a:ext>
            </a:extLst>
          </a:blip>
          <a:stretch>
            <a:fillRect/>
          </a:stretch>
        </p:blipFill>
        <p:spPr>
          <a:xfrm>
            <a:off x="0" y="-1"/>
            <a:ext cx="9144000" cy="7173417"/>
          </a:xfrm>
          <a:prstGeom prst="rect">
            <a:avLst/>
          </a:prstGeom>
          <a:effectLst>
            <a:softEdge rad="127000"/>
          </a:effectLst>
        </p:spPr>
      </p:pic>
      <p:pic>
        <p:nvPicPr>
          <p:cNvPr id="3" name="图片 2" descr="图片包含 墙壁, 男士, 室内, 人员&#10;&#10;已生成极高可信度的说明">
            <a:extLst>
              <a:ext uri="{FF2B5EF4-FFF2-40B4-BE49-F238E27FC236}">
                <a16:creationId xmlns:a16="http://schemas.microsoft.com/office/drawing/2014/main" id="{95851237-C32D-420A-B2BC-F66212CDA7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24544" y="315415"/>
            <a:ext cx="9125277" cy="6858001"/>
          </a:xfrm>
          <a:prstGeom prst="rect">
            <a:avLst/>
          </a:prstGeom>
          <a:effectLst>
            <a:softEdge rad="635000"/>
          </a:effectLst>
        </p:spPr>
      </p:pic>
      <p:sp>
        <p:nvSpPr>
          <p:cNvPr id="2" name="矩形 1">
            <a:extLst>
              <a:ext uri="{FF2B5EF4-FFF2-40B4-BE49-F238E27FC236}">
                <a16:creationId xmlns:a16="http://schemas.microsoft.com/office/drawing/2014/main" id="{6E3864E6-A143-454D-99DD-916FD2892317}"/>
              </a:ext>
            </a:extLst>
          </p:cNvPr>
          <p:cNvSpPr/>
          <p:nvPr/>
        </p:nvSpPr>
        <p:spPr>
          <a:xfrm>
            <a:off x="4909354" y="107267"/>
            <a:ext cx="4355976" cy="6555641"/>
          </a:xfrm>
          <a:prstGeom prst="rect">
            <a:avLst/>
          </a:prstGeom>
        </p:spPr>
        <p:txBody>
          <a:bodyPr wrap="square">
            <a:spAutoFit/>
          </a:bodyPr>
          <a:lstStyle/>
          <a:p>
            <a:pPr lvl="0" algn="ctr">
              <a:defRPr/>
            </a:pPr>
            <a:r>
              <a:rPr lang="zh-CN" altLang="en-US" sz="2800" b="1" dirty="0">
                <a:solidFill>
                  <a:schemeClr val="bg1"/>
                </a:solidFill>
                <a:effectLst>
                  <a:glow rad="101600">
                    <a:schemeClr val="tx1">
                      <a:alpha val="60000"/>
                    </a:schemeClr>
                  </a:glow>
                </a:effectLst>
              </a:rPr>
              <a:t>西格蒙德</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弗洛伊德（</a:t>
            </a:r>
            <a:r>
              <a:rPr lang="en-US" altLang="zh-CN" sz="2800" b="1" dirty="0">
                <a:solidFill>
                  <a:schemeClr val="bg1"/>
                </a:solidFill>
                <a:effectLst>
                  <a:glow rad="101600">
                    <a:schemeClr val="tx1">
                      <a:alpha val="60000"/>
                    </a:schemeClr>
                  </a:glow>
                </a:effectLst>
              </a:rPr>
              <a:t>Sigmund</a:t>
            </a:r>
            <a:r>
              <a:rPr lang="zh-CN" altLang="en-US" sz="2800" b="1" dirty="0">
                <a:solidFill>
                  <a:schemeClr val="bg1"/>
                </a:solidFill>
                <a:effectLst>
                  <a:glow rad="101600">
                    <a:schemeClr val="tx1">
                      <a:alpha val="60000"/>
                    </a:schemeClr>
                  </a:glow>
                </a:effectLst>
              </a:rPr>
              <a:t> </a:t>
            </a:r>
            <a:r>
              <a:rPr lang="en-US" altLang="zh-CN" sz="2800" b="1" dirty="0">
                <a:solidFill>
                  <a:schemeClr val="bg1"/>
                </a:solidFill>
                <a:effectLst>
                  <a:glow rad="101600">
                    <a:schemeClr val="tx1">
                      <a:alpha val="60000"/>
                    </a:schemeClr>
                  </a:glow>
                </a:effectLst>
              </a:rPr>
              <a:t>Freud 1856.05.06</a:t>
            </a:r>
            <a:r>
              <a:rPr lang="zh-CN" altLang="en-US" sz="2800" b="1" dirty="0">
                <a:solidFill>
                  <a:schemeClr val="bg1"/>
                </a:solidFill>
                <a:effectLst>
                  <a:glow rad="101600">
                    <a:schemeClr val="tx1">
                      <a:alpha val="60000"/>
                    </a:schemeClr>
                  </a:glow>
                </a:effectLst>
              </a:rPr>
              <a:t>－</a:t>
            </a:r>
            <a:r>
              <a:rPr lang="en-US" altLang="zh-CN" sz="2800" b="1" dirty="0">
                <a:solidFill>
                  <a:schemeClr val="bg1"/>
                </a:solidFill>
                <a:effectLst>
                  <a:glow rad="101600">
                    <a:schemeClr val="tx1">
                      <a:alpha val="60000"/>
                    </a:schemeClr>
                  </a:glow>
                </a:effectLst>
              </a:rPr>
              <a:t>1939.09.23</a:t>
            </a:r>
            <a:r>
              <a:rPr lang="zh-CN" altLang="en-US" sz="2800" b="1" dirty="0">
                <a:solidFill>
                  <a:schemeClr val="bg1"/>
                </a:solidFill>
                <a:effectLst>
                  <a:glow rad="101600">
                    <a:schemeClr val="tx1">
                      <a:alpha val="60000"/>
                    </a:schemeClr>
                  </a:glow>
                </a:effectLst>
              </a:rPr>
              <a:t>），奥地利精神病医生、心理学家，精神分析学派的创始人。出生于奥地利摩拉维亚的弗莱堡市的一个犹太家庭，因口腔癌逝于伦敦。西格蒙德</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弗洛伊德的著有</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性学三论</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梦的释义</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图腾与禁忌</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日常生活的心理病理学</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精神分析引论</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精神分析引论新编</a:t>
            </a:r>
            <a:r>
              <a:rPr lang="en-US" altLang="zh-CN" sz="2800" b="1" dirty="0">
                <a:solidFill>
                  <a:schemeClr val="bg1"/>
                </a:solidFill>
                <a:effectLst>
                  <a:glow rad="101600">
                    <a:schemeClr val="tx1">
                      <a:alpha val="60000"/>
                    </a:schemeClr>
                  </a:glow>
                </a:effectLst>
              </a:rPr>
              <a:t>》</a:t>
            </a:r>
            <a:r>
              <a:rPr lang="zh-CN" altLang="en-US" sz="2800" b="1" dirty="0">
                <a:solidFill>
                  <a:schemeClr val="bg1"/>
                </a:solidFill>
                <a:effectLst>
                  <a:glow rad="101600">
                    <a:schemeClr val="tx1">
                      <a:alpha val="60000"/>
                    </a:schemeClr>
                  </a:glow>
                </a:effectLst>
              </a:rPr>
              <a:t>等。</a:t>
            </a:r>
          </a:p>
        </p:txBody>
      </p:sp>
    </p:spTree>
    <p:extLst>
      <p:ext uri="{BB962C8B-B14F-4D97-AF65-F5344CB8AC3E}">
        <p14:creationId xmlns:p14="http://schemas.microsoft.com/office/powerpoint/2010/main" val="14803293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7E173DFB-509B-4173-92C0-16EA9752C07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带有弧线的半圆形图片</Template>
  <TotalTime>0</TotalTime>
  <Words>975</Words>
  <Application>Microsoft Office PowerPoint</Application>
  <PresentationFormat>全屏显示(4:3)</PresentationFormat>
  <Paragraphs>94</Paragraphs>
  <Slides>24</Slides>
  <Notes>24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华文行楷</vt:lpstr>
      <vt:lpstr>经典繁毛楷</vt:lpstr>
      <vt:lpstr>宋体</vt:lpstr>
      <vt:lpstr>Microsoft YaHei</vt:lpstr>
      <vt:lpstr>Arial</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2017-08-24T01:31:38Z</dcterms:created>
  <dcterms:modified xsi:type="dcterms:W3CDTF">2017-08-26T03:41:42Z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TC020116429991</vt:lpwstr>
  </property>
</Properties>
</file>