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2"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7" r:id="rId58"/>
    <p:sldId id="318" r:id="rId59"/>
    <p:sldId id="319"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483C10-95CB-4BEE-93F3-EC15291D0FF8}" type="datetimeFigureOut">
              <a:rPr lang="zh-CN" altLang="en-US" smtClean="0"/>
              <a:pPr/>
              <a:t>2020/4/27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18283-3C63-4B73-AE72-0A4C49014BB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483C10-95CB-4BEE-93F3-EC15291D0FF8}" type="datetimeFigureOut">
              <a:rPr lang="zh-CN" altLang="en-US" smtClean="0"/>
              <a:pPr/>
              <a:t>2020/4/27 Monday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518283-3C63-4B73-AE72-0A4C49014BB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6001643"/>
          </a:xfrm>
          <a:prstGeom prst="rect">
            <a:avLst/>
          </a:prstGeom>
          <a:noFill/>
        </p:spPr>
        <p:txBody>
          <a:bodyPr wrap="square" rtlCol="0">
            <a:spAutoFit/>
          </a:bodyPr>
          <a:lstStyle/>
          <a:p>
            <a:r>
              <a:rPr lang="zh-CN" altLang="zh-CN" sz="9600" b="1" dirty="0" smtClean="0"/>
              <a:t>锁</a:t>
            </a:r>
            <a:r>
              <a:rPr lang="zh-CN" altLang="zh-CN" sz="9600" b="1" dirty="0"/>
              <a:t>定五大</a:t>
            </a:r>
            <a:r>
              <a:rPr lang="zh-CN" altLang="zh-CN" sz="9600" b="1" dirty="0" smtClean="0"/>
              <a:t>得分点</a:t>
            </a:r>
            <a:r>
              <a:rPr lang="en-US" altLang="zh-CN" sz="9600" b="1" dirty="0"/>
              <a:t>   </a:t>
            </a:r>
            <a:endParaRPr lang="en-US" altLang="zh-CN" sz="9600" b="1" dirty="0" smtClean="0"/>
          </a:p>
          <a:p>
            <a:r>
              <a:rPr lang="zh-CN" altLang="zh-CN" sz="9600" b="1" dirty="0" smtClean="0"/>
              <a:t>打</a:t>
            </a:r>
            <a:r>
              <a:rPr lang="zh-CN" altLang="zh-CN" sz="9600" b="1" dirty="0"/>
              <a:t>造考场高分文</a:t>
            </a:r>
          </a:p>
          <a:p>
            <a:endParaRPr lang="zh-CN" altLang="en-US" sz="9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509200"/>
          </a:xfrm>
          <a:prstGeom prst="rect">
            <a:avLst/>
          </a:prstGeom>
          <a:noFill/>
        </p:spPr>
        <p:txBody>
          <a:bodyPr wrap="square" rtlCol="0">
            <a:spAutoFit/>
          </a:bodyPr>
          <a:lstStyle/>
          <a:p>
            <a:r>
              <a:rPr lang="zh-CN" altLang="zh-CN" sz="3200" b="1" dirty="0"/>
              <a:t>【文章片段（引论）】</a:t>
            </a:r>
          </a:p>
          <a:p>
            <a:r>
              <a:rPr lang="en-US" altLang="zh-CN" sz="3200" b="1" dirty="0" smtClean="0"/>
              <a:t>          </a:t>
            </a:r>
            <a:r>
              <a:rPr lang="zh-CN" altLang="zh-CN" sz="3200" b="1" dirty="0" smtClean="0"/>
              <a:t>我</a:t>
            </a:r>
            <a:r>
              <a:rPr lang="zh-CN" altLang="zh-CN" sz="3200" b="1" dirty="0"/>
              <a:t>不明白，为什么人们对一个身体有先天残疾的人不能采取宽容的态度。枭也想有悦耳动听的歌声，一如残疾的朋友也想和正常人一样过着正常人的生活，但人们为什么这么苛刻，非要去歧视别人、打击别人呢？枭已经知道自己的不足，并且想通过迁徙躲避这种歧视，但别人为什么不能看到这一点，非得将歧视进行到底呢？学会宽容是我们每个人都必须要进修的功课，只有有了宽容，社会才能和谐，时代才能进步与发展。</a:t>
            </a:r>
          </a:p>
          <a:p>
            <a:endParaRPr lang="zh-CN" altLang="en-US" sz="32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632311"/>
          </a:xfrm>
          <a:prstGeom prst="rect">
            <a:avLst/>
          </a:prstGeom>
          <a:noFill/>
        </p:spPr>
        <p:txBody>
          <a:bodyPr wrap="square" rtlCol="0">
            <a:spAutoFit/>
          </a:bodyPr>
          <a:lstStyle/>
          <a:p>
            <a:r>
              <a:rPr lang="zh-CN" altLang="zh-CN" sz="3600" b="1" dirty="0"/>
              <a:t>【病文分析】</a:t>
            </a:r>
          </a:p>
          <a:p>
            <a:r>
              <a:rPr lang="zh-CN" altLang="zh-CN" sz="3600" b="1" dirty="0"/>
              <a:t>这则故事的主旨是什么？毫无疑问，命题者不是要我们谈宽容的问题，而是告诉我们</a:t>
            </a:r>
            <a:r>
              <a:rPr lang="en-US" altLang="zh-CN" sz="3600" b="1" dirty="0"/>
              <a:t>“</a:t>
            </a:r>
            <a:r>
              <a:rPr lang="zh-CN" altLang="zh-CN" sz="3600" b="1" dirty="0"/>
              <a:t>与其改变环境，不如改变自身缺点</a:t>
            </a:r>
            <a:r>
              <a:rPr lang="en-US" altLang="zh-CN" sz="3600" b="1" dirty="0"/>
              <a:t>”</a:t>
            </a:r>
            <a:r>
              <a:rPr lang="zh-CN" altLang="zh-CN" sz="3600" b="1" dirty="0"/>
              <a:t>的道理。因为这则寓言的寓意重点在鸠的一句话：</a:t>
            </a:r>
            <a:r>
              <a:rPr lang="en-US" altLang="zh-CN" sz="3600" b="1" dirty="0"/>
              <a:t>“</a:t>
            </a:r>
            <a:r>
              <a:rPr lang="zh-CN" altLang="zh-CN" sz="3600" b="1" dirty="0"/>
              <a:t>子能更鸣，可矣</a:t>
            </a:r>
            <a:r>
              <a:rPr lang="en-US" altLang="zh-CN" sz="3600" b="1" dirty="0"/>
              <a:t>;</a:t>
            </a:r>
            <a:r>
              <a:rPr lang="zh-CN" altLang="zh-CN" sz="3600" b="1" dirty="0"/>
              <a:t>不能更鸣，东徙犹恶子之声。</a:t>
            </a:r>
            <a:r>
              <a:rPr lang="en-US" altLang="zh-CN" sz="3600" b="1" dirty="0"/>
              <a:t>”</a:t>
            </a:r>
            <a:r>
              <a:rPr lang="zh-CN" altLang="zh-CN" sz="3600" b="1" dirty="0"/>
              <a:t>很显然，这个文段的立意、观点</a:t>
            </a:r>
            <a:r>
              <a:rPr lang="en-US" altLang="zh-CN" sz="3600" b="1" dirty="0"/>
              <a:t>“</a:t>
            </a:r>
            <a:r>
              <a:rPr lang="zh-CN" altLang="zh-CN" sz="3600" b="1" dirty="0"/>
              <a:t>跑偏</a:t>
            </a:r>
            <a:r>
              <a:rPr lang="en-US" altLang="zh-CN" sz="3600" b="1" dirty="0"/>
              <a:t>”</a:t>
            </a:r>
            <a:r>
              <a:rPr lang="zh-CN" altLang="zh-CN" sz="3600" b="1" dirty="0"/>
              <a:t>了，只能在</a:t>
            </a:r>
            <a:r>
              <a:rPr lang="en-US" altLang="zh-CN" sz="3600" b="1" dirty="0"/>
              <a:t>“</a:t>
            </a:r>
            <a:r>
              <a:rPr lang="zh-CN" altLang="zh-CN" sz="3600" b="1" dirty="0"/>
              <a:t>偏离题意</a:t>
            </a:r>
            <a:r>
              <a:rPr lang="en-US" altLang="zh-CN" sz="3600" b="1" dirty="0"/>
              <a:t>”</a:t>
            </a:r>
            <a:r>
              <a:rPr lang="zh-CN" altLang="zh-CN" sz="3600" b="1" dirty="0"/>
              <a:t>等级评分，故而会失分严重。</a:t>
            </a:r>
          </a:p>
          <a:p>
            <a:endParaRPr lang="zh-CN" altLang="en-US" sz="36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3200" b="1" dirty="0"/>
              <a:t>那么，如何才能确保审题、立意</a:t>
            </a:r>
            <a:r>
              <a:rPr lang="en-US" altLang="zh-CN" sz="3200" b="1" dirty="0"/>
              <a:t>“</a:t>
            </a:r>
            <a:r>
              <a:rPr lang="zh-CN" altLang="zh-CN" sz="3200" b="1" dirty="0"/>
              <a:t>符合题意</a:t>
            </a:r>
            <a:r>
              <a:rPr lang="en-US" altLang="zh-CN" sz="3200" b="1" dirty="0"/>
              <a:t>”</a:t>
            </a:r>
            <a:r>
              <a:rPr lang="zh-CN" altLang="zh-CN" sz="3200" b="1" dirty="0"/>
              <a:t>并获取高分呢？</a:t>
            </a:r>
          </a:p>
          <a:p>
            <a:r>
              <a:rPr lang="en-US" altLang="zh-CN" sz="3200" b="1" dirty="0">
                <a:solidFill>
                  <a:srgbClr val="FF0000"/>
                </a:solidFill>
              </a:rPr>
              <a:t>1. </a:t>
            </a:r>
            <a:r>
              <a:rPr lang="zh-CN" altLang="zh-CN" sz="3200" b="1" dirty="0">
                <a:solidFill>
                  <a:srgbClr val="FF0000"/>
                </a:solidFill>
              </a:rPr>
              <a:t>把握材料的感情色彩</a:t>
            </a:r>
          </a:p>
          <a:p>
            <a:r>
              <a:rPr lang="zh-CN" altLang="zh-CN" sz="3200" b="1" dirty="0">
                <a:solidFill>
                  <a:srgbClr val="7030A0"/>
                </a:solidFill>
              </a:rPr>
              <a:t>有的材料，爱憎之情鲜明，褒贬之意突出，立意时你不可反其</a:t>
            </a:r>
            <a:r>
              <a:rPr lang="en-US" altLang="zh-CN" sz="3200" b="1" dirty="0">
                <a:solidFill>
                  <a:srgbClr val="7030A0"/>
                </a:solidFill>
              </a:rPr>
              <a:t>“</a:t>
            </a:r>
            <a:r>
              <a:rPr lang="zh-CN" altLang="zh-CN" sz="3200" b="1" dirty="0">
                <a:solidFill>
                  <a:srgbClr val="7030A0"/>
                </a:solidFill>
              </a:rPr>
              <a:t>情</a:t>
            </a:r>
            <a:r>
              <a:rPr lang="en-US" altLang="zh-CN" sz="3200" b="1" dirty="0">
                <a:solidFill>
                  <a:srgbClr val="7030A0"/>
                </a:solidFill>
              </a:rPr>
              <a:t>”</a:t>
            </a:r>
            <a:r>
              <a:rPr lang="zh-CN" altLang="zh-CN" sz="3200" b="1" dirty="0">
                <a:solidFill>
                  <a:srgbClr val="7030A0"/>
                </a:solidFill>
              </a:rPr>
              <a:t>而行，不可背其</a:t>
            </a:r>
            <a:r>
              <a:rPr lang="en-US" altLang="zh-CN" sz="3200" b="1" dirty="0">
                <a:solidFill>
                  <a:srgbClr val="7030A0"/>
                </a:solidFill>
              </a:rPr>
              <a:t>“</a:t>
            </a:r>
            <a:r>
              <a:rPr lang="zh-CN" altLang="zh-CN" sz="3200" b="1" dirty="0">
                <a:solidFill>
                  <a:srgbClr val="7030A0"/>
                </a:solidFill>
              </a:rPr>
              <a:t>意</a:t>
            </a:r>
            <a:r>
              <a:rPr lang="en-US" altLang="zh-CN" sz="3200" b="1" dirty="0">
                <a:solidFill>
                  <a:srgbClr val="7030A0"/>
                </a:solidFill>
              </a:rPr>
              <a:t>”</a:t>
            </a:r>
            <a:r>
              <a:rPr lang="zh-CN" altLang="zh-CN" sz="3200" b="1" dirty="0">
                <a:solidFill>
                  <a:srgbClr val="7030A0"/>
                </a:solidFill>
              </a:rPr>
              <a:t>而驰。</a:t>
            </a:r>
            <a:r>
              <a:rPr lang="zh-CN" altLang="zh-CN" sz="3200" b="1" dirty="0"/>
              <a:t>如：</a:t>
            </a:r>
          </a:p>
          <a:p>
            <a:r>
              <a:rPr lang="zh-CN" altLang="zh-CN" sz="3200" b="1" dirty="0"/>
              <a:t>有一只蚌为了不被人抓走，把珍珠吐到一边，结果珍珠被人拿走，生命保存了下来，它得意地说自己多聪明。另一只蚌则笑道：</a:t>
            </a:r>
            <a:r>
              <a:rPr lang="en-US" altLang="zh-CN" sz="3200" b="1" dirty="0"/>
              <a:t>“</a:t>
            </a:r>
            <a:r>
              <a:rPr lang="zh-CN" altLang="zh-CN" sz="3200" b="1" dirty="0"/>
              <a:t>失去了珍珠，你还活着干什么？</a:t>
            </a:r>
            <a:r>
              <a:rPr lang="en-US" altLang="zh-CN" sz="3200" b="1" dirty="0"/>
              <a:t>”</a:t>
            </a:r>
            <a:endParaRPr lang="zh-CN" altLang="zh-CN" sz="3200" b="1" dirty="0"/>
          </a:p>
          <a:p>
            <a:r>
              <a:rPr lang="zh-CN" altLang="zh-CN" sz="3200" b="1" dirty="0"/>
              <a:t>作者的感情倾向是通过第二只蚌得以显示的，它的</a:t>
            </a:r>
            <a:r>
              <a:rPr lang="en-US" altLang="zh-CN" sz="3200" b="1" dirty="0"/>
              <a:t>“</a:t>
            </a:r>
            <a:r>
              <a:rPr lang="zh-CN" altLang="zh-CN" sz="3200" b="1" dirty="0"/>
              <a:t>笑</a:t>
            </a:r>
            <a:r>
              <a:rPr lang="en-US" altLang="zh-CN" sz="3200" b="1" dirty="0"/>
              <a:t>”</a:t>
            </a:r>
            <a:r>
              <a:rPr lang="zh-CN" altLang="zh-CN" sz="3200" b="1" dirty="0"/>
              <a:t>其实就是嘲笑，所以，</a:t>
            </a:r>
            <a:r>
              <a:rPr lang="en-US" altLang="zh-CN" sz="3200" b="1" dirty="0"/>
              <a:t>“</a:t>
            </a:r>
            <a:r>
              <a:rPr lang="zh-CN" altLang="zh-CN" sz="3200" b="1" dirty="0"/>
              <a:t>符合题意</a:t>
            </a:r>
            <a:r>
              <a:rPr lang="en-US" altLang="zh-CN" sz="3200" b="1" dirty="0"/>
              <a:t>”</a:t>
            </a:r>
            <a:r>
              <a:rPr lang="zh-CN" altLang="zh-CN" sz="3200" b="1" dirty="0"/>
              <a:t>的立意应是批评第一只蚌，如</a:t>
            </a:r>
            <a:r>
              <a:rPr lang="en-US" altLang="zh-CN" sz="3200" b="1" dirty="0"/>
              <a:t>“</a:t>
            </a:r>
            <a:r>
              <a:rPr lang="zh-CN" altLang="zh-CN" sz="3200" b="1" dirty="0"/>
              <a:t>不要出卖灵魂</a:t>
            </a:r>
            <a:r>
              <a:rPr lang="en-US" altLang="zh-CN" sz="3200" b="1" dirty="0"/>
              <a:t>”</a:t>
            </a:r>
            <a:r>
              <a:rPr lang="zh-CN" altLang="zh-CN" sz="3200" b="1" dirty="0"/>
              <a:t>。假如去赞扬第一只蚌，谈</a:t>
            </a:r>
            <a:r>
              <a:rPr lang="en-US" altLang="zh-CN" sz="3200" b="1" dirty="0"/>
              <a:t>“</a:t>
            </a:r>
            <a:r>
              <a:rPr lang="zh-CN" altLang="zh-CN" sz="3200" b="1" dirty="0"/>
              <a:t>要珍惜生命</a:t>
            </a:r>
            <a:r>
              <a:rPr lang="en-US" altLang="zh-CN" sz="3200" b="1" dirty="0"/>
              <a:t>”</a:t>
            </a:r>
            <a:r>
              <a:rPr lang="zh-CN" altLang="zh-CN" sz="3200" b="1" dirty="0"/>
              <a:t>等，则不符合题意。</a:t>
            </a:r>
          </a:p>
          <a:p>
            <a:endParaRPr lang="zh-CN" altLang="en-US" sz="32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0"/>
            <a:ext cx="9144000" cy="7171194"/>
          </a:xfrm>
          <a:prstGeom prst="rect">
            <a:avLst/>
          </a:prstGeom>
          <a:noFill/>
        </p:spPr>
        <p:txBody>
          <a:bodyPr wrap="square" rtlCol="0">
            <a:spAutoFit/>
          </a:bodyPr>
          <a:lstStyle/>
          <a:p>
            <a:r>
              <a:rPr lang="en-US" altLang="zh-CN" sz="3600" b="1" dirty="0"/>
              <a:t>2. </a:t>
            </a:r>
            <a:r>
              <a:rPr lang="zh-CN" altLang="zh-CN" sz="3600" b="1" dirty="0"/>
              <a:t>抓住材料的中心句、关键句</a:t>
            </a:r>
          </a:p>
          <a:p>
            <a:r>
              <a:rPr lang="en-US" altLang="zh-CN" sz="2400" b="1" dirty="0" smtClean="0"/>
              <a:t>     </a:t>
            </a:r>
            <a:r>
              <a:rPr lang="zh-CN" altLang="zh-CN" sz="3200" b="1" dirty="0" smtClean="0">
                <a:solidFill>
                  <a:srgbClr val="FF0000"/>
                </a:solidFill>
              </a:rPr>
              <a:t>只</a:t>
            </a:r>
            <a:r>
              <a:rPr lang="zh-CN" altLang="zh-CN" sz="3200" b="1" dirty="0">
                <a:solidFill>
                  <a:srgbClr val="FF0000"/>
                </a:solidFill>
              </a:rPr>
              <a:t>有抓住材料的中心句、关键句，才能准确地把握材料的寓意</a:t>
            </a:r>
            <a:r>
              <a:rPr lang="zh-CN" altLang="zh-CN" sz="3200" b="1" dirty="0" smtClean="0">
                <a:solidFill>
                  <a:srgbClr val="FF0000"/>
                </a:solidFill>
              </a:rPr>
              <a:t>。</a:t>
            </a:r>
            <a:endParaRPr lang="en-US" altLang="zh-CN" sz="3200" b="1" dirty="0" smtClean="0">
              <a:solidFill>
                <a:srgbClr val="FF0000"/>
              </a:solidFill>
            </a:endParaRPr>
          </a:p>
          <a:p>
            <a:r>
              <a:rPr lang="zh-CN" altLang="zh-CN" sz="2400" b="1" dirty="0" smtClean="0"/>
              <a:t>如</a:t>
            </a:r>
            <a:r>
              <a:rPr lang="zh-CN" altLang="zh-CN" sz="2400" b="1" dirty="0"/>
              <a:t>：</a:t>
            </a:r>
          </a:p>
          <a:p>
            <a:r>
              <a:rPr lang="zh-CN" altLang="zh-CN" sz="2400" b="1" dirty="0"/>
              <a:t>一只老鹰从鹫峰顶上俯冲下来，将一只小羊抓走了。</a:t>
            </a:r>
          </a:p>
          <a:p>
            <a:r>
              <a:rPr lang="zh-CN" altLang="zh-CN" sz="2400" b="1" dirty="0"/>
              <a:t>一只乌鸦看见了，非常羡慕，心想，要是我也有这样的本领该多好啊！于是乌鸦模仿老鹰的俯冲姿势拼命练习。</a:t>
            </a:r>
          </a:p>
          <a:p>
            <a:r>
              <a:rPr lang="zh-CN" altLang="zh-CN" sz="2400" b="1" dirty="0"/>
              <a:t>一天，乌鸦觉得自己练得很棒了，便哇哇地从树上猛冲下来，扑到一只山羊的背上，想抓住山羊往上飞，可是它的身子太轻，爪子又被羊毛缠处，无论怎样拍打翅膀都飞不起来。结果被牧羊人抓住了。</a:t>
            </a:r>
          </a:p>
          <a:p>
            <a:r>
              <a:rPr lang="zh-CN" altLang="zh-CN" sz="2400" b="1" dirty="0"/>
              <a:t>牧羊人的孩子见了，问这是一只什么鸟，牧羊人说：</a:t>
            </a:r>
            <a:r>
              <a:rPr lang="en-US" altLang="zh-CN" sz="2400" b="1" dirty="0"/>
              <a:t>“</a:t>
            </a:r>
            <a:r>
              <a:rPr lang="zh-CN" altLang="zh-CN" sz="2400" b="1" dirty="0"/>
              <a:t>这是一只忘记自己叫什么的鸟。</a:t>
            </a:r>
            <a:r>
              <a:rPr lang="en-US" altLang="zh-CN" sz="2400" b="1" dirty="0"/>
              <a:t>”</a:t>
            </a:r>
            <a:r>
              <a:rPr lang="zh-CN" altLang="zh-CN" sz="2400" b="1" dirty="0"/>
              <a:t>孩子摸着乌鸦的羽毛说：</a:t>
            </a:r>
            <a:r>
              <a:rPr lang="en-US" altLang="zh-CN" sz="2400" b="1" dirty="0"/>
              <a:t>“</a:t>
            </a:r>
            <a:r>
              <a:rPr lang="zh-CN" altLang="zh-CN" sz="2400" b="1" dirty="0"/>
              <a:t>它也很可爱啊！</a:t>
            </a:r>
            <a:r>
              <a:rPr lang="en-US" altLang="zh-CN" sz="2400" b="1" dirty="0"/>
              <a:t>”</a:t>
            </a:r>
            <a:endParaRPr lang="zh-CN" altLang="zh-CN" sz="2400" b="1" dirty="0"/>
          </a:p>
          <a:p>
            <a:endParaRPr lang="en-US" altLang="zh-CN" sz="2400" b="1" dirty="0" smtClean="0"/>
          </a:p>
          <a:p>
            <a:r>
              <a:rPr lang="zh-CN" altLang="zh-CN" sz="2400" b="1" dirty="0" smtClean="0">
                <a:solidFill>
                  <a:srgbClr val="002060"/>
                </a:solidFill>
              </a:rPr>
              <a:t>很</a:t>
            </a:r>
            <a:r>
              <a:rPr lang="zh-CN" altLang="zh-CN" sz="2400" b="1" dirty="0">
                <a:solidFill>
                  <a:srgbClr val="002060"/>
                </a:solidFill>
              </a:rPr>
              <a:t>显然，牧羊人回答的那一句话</a:t>
            </a:r>
            <a:r>
              <a:rPr lang="en-US" altLang="zh-CN" sz="2400" b="1" dirty="0">
                <a:solidFill>
                  <a:srgbClr val="002060"/>
                </a:solidFill>
              </a:rPr>
              <a:t>“</a:t>
            </a:r>
            <a:r>
              <a:rPr lang="zh-CN" altLang="zh-CN" sz="2400" b="1" dirty="0">
                <a:solidFill>
                  <a:srgbClr val="002060"/>
                </a:solidFill>
              </a:rPr>
              <a:t>这是一只忘记自己叫什么的鸟</a:t>
            </a:r>
            <a:r>
              <a:rPr lang="en-US" altLang="zh-CN" sz="2400" b="1" dirty="0">
                <a:solidFill>
                  <a:srgbClr val="002060"/>
                </a:solidFill>
              </a:rPr>
              <a:t>”</a:t>
            </a:r>
            <a:r>
              <a:rPr lang="zh-CN" altLang="zh-CN" sz="2400" b="1" dirty="0">
                <a:solidFill>
                  <a:srgbClr val="002060"/>
                </a:solidFill>
              </a:rPr>
              <a:t>是这则材料的关键句。抓住这句话，才能够得出</a:t>
            </a:r>
            <a:r>
              <a:rPr lang="en-US" altLang="zh-CN" sz="2400" b="1" dirty="0">
                <a:solidFill>
                  <a:srgbClr val="002060"/>
                </a:solidFill>
              </a:rPr>
              <a:t>“</a:t>
            </a:r>
            <a:r>
              <a:rPr lang="zh-CN" altLang="zh-CN" sz="2400" b="1" dirty="0">
                <a:solidFill>
                  <a:srgbClr val="002060"/>
                </a:solidFill>
              </a:rPr>
              <a:t>符合题意</a:t>
            </a:r>
            <a:r>
              <a:rPr lang="en-US" altLang="zh-CN" sz="2400" b="1" dirty="0">
                <a:solidFill>
                  <a:srgbClr val="002060"/>
                </a:solidFill>
              </a:rPr>
              <a:t>”</a:t>
            </a:r>
            <a:r>
              <a:rPr lang="zh-CN" altLang="zh-CN" sz="2400" b="1" dirty="0">
                <a:solidFill>
                  <a:srgbClr val="002060"/>
                </a:solidFill>
              </a:rPr>
              <a:t>的立意。如果从</a:t>
            </a:r>
            <a:r>
              <a:rPr lang="en-US" altLang="zh-CN" sz="2400" b="1" dirty="0">
                <a:solidFill>
                  <a:srgbClr val="002060"/>
                </a:solidFill>
              </a:rPr>
              <a:t>“</a:t>
            </a:r>
            <a:r>
              <a:rPr lang="zh-CN" altLang="zh-CN" sz="2400" b="1" dirty="0">
                <a:solidFill>
                  <a:srgbClr val="002060"/>
                </a:solidFill>
              </a:rPr>
              <a:t>孩子</a:t>
            </a:r>
            <a:r>
              <a:rPr lang="en-US" altLang="zh-CN" sz="2400" b="1" dirty="0">
                <a:solidFill>
                  <a:srgbClr val="002060"/>
                </a:solidFill>
              </a:rPr>
              <a:t>”</a:t>
            </a:r>
            <a:r>
              <a:rPr lang="zh-CN" altLang="zh-CN" sz="2400" b="1" dirty="0">
                <a:solidFill>
                  <a:srgbClr val="002060"/>
                </a:solidFill>
              </a:rPr>
              <a:t>的那句话</a:t>
            </a:r>
            <a:r>
              <a:rPr lang="en-US" altLang="zh-CN" sz="2400" b="1" dirty="0">
                <a:solidFill>
                  <a:srgbClr val="002060"/>
                </a:solidFill>
              </a:rPr>
              <a:t>“</a:t>
            </a:r>
            <a:r>
              <a:rPr lang="zh-CN" altLang="zh-CN" sz="2400" b="1" dirty="0">
                <a:solidFill>
                  <a:srgbClr val="002060"/>
                </a:solidFill>
              </a:rPr>
              <a:t>它也很可爱啊</a:t>
            </a:r>
            <a:r>
              <a:rPr lang="en-US" altLang="zh-CN" sz="2400" b="1" dirty="0">
                <a:solidFill>
                  <a:srgbClr val="002060"/>
                </a:solidFill>
              </a:rPr>
              <a:t>”</a:t>
            </a:r>
            <a:r>
              <a:rPr lang="zh-CN" altLang="zh-CN" sz="2400" b="1" dirty="0">
                <a:solidFill>
                  <a:srgbClr val="002060"/>
                </a:solidFill>
              </a:rPr>
              <a:t>出发来立意，大谈</a:t>
            </a:r>
            <a:r>
              <a:rPr lang="en-US" altLang="zh-CN" sz="2400" b="1" dirty="0">
                <a:solidFill>
                  <a:srgbClr val="002060"/>
                </a:solidFill>
              </a:rPr>
              <a:t>“</a:t>
            </a:r>
            <a:r>
              <a:rPr lang="zh-CN" altLang="zh-CN" sz="2400" b="1" dirty="0">
                <a:solidFill>
                  <a:srgbClr val="002060"/>
                </a:solidFill>
              </a:rPr>
              <a:t>要敢于尝试</a:t>
            </a:r>
            <a:r>
              <a:rPr lang="en-US" altLang="zh-CN" sz="2400" b="1" dirty="0">
                <a:solidFill>
                  <a:srgbClr val="002060"/>
                </a:solidFill>
              </a:rPr>
              <a:t>”</a:t>
            </a:r>
            <a:r>
              <a:rPr lang="zh-CN" altLang="zh-CN" sz="2400" b="1" dirty="0">
                <a:solidFill>
                  <a:srgbClr val="002060"/>
                </a:solidFill>
              </a:rPr>
              <a:t>的重要性，显然</a:t>
            </a:r>
            <a:r>
              <a:rPr lang="en-US" altLang="zh-CN" sz="2400" b="1" dirty="0">
                <a:solidFill>
                  <a:srgbClr val="002060"/>
                </a:solidFill>
              </a:rPr>
              <a:t>“</a:t>
            </a:r>
            <a:r>
              <a:rPr lang="zh-CN" altLang="zh-CN" sz="2400" b="1" dirty="0">
                <a:solidFill>
                  <a:srgbClr val="002060"/>
                </a:solidFill>
              </a:rPr>
              <a:t>跑偏</a:t>
            </a:r>
            <a:r>
              <a:rPr lang="en-US" altLang="zh-CN" sz="2400" b="1" dirty="0">
                <a:solidFill>
                  <a:srgbClr val="002060"/>
                </a:solidFill>
              </a:rPr>
              <a:t>”</a:t>
            </a:r>
            <a:r>
              <a:rPr lang="zh-CN" altLang="zh-CN" sz="2400" b="1" dirty="0">
                <a:solidFill>
                  <a:srgbClr val="002060"/>
                </a:solidFill>
              </a:rPr>
              <a:t>了。</a:t>
            </a:r>
          </a:p>
          <a:p>
            <a:endParaRPr lang="zh-CN" altLang="en-US"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2554545"/>
          </a:xfrm>
          <a:prstGeom prst="rect">
            <a:avLst/>
          </a:prstGeom>
          <a:noFill/>
        </p:spPr>
        <p:txBody>
          <a:bodyPr wrap="square" rtlCol="0">
            <a:spAutoFit/>
          </a:bodyPr>
          <a:lstStyle/>
          <a:p>
            <a:r>
              <a:rPr lang="en-US" altLang="zh-CN" sz="4000" b="1" dirty="0">
                <a:solidFill>
                  <a:srgbClr val="FF0000"/>
                </a:solidFill>
              </a:rPr>
              <a:t>3. </a:t>
            </a:r>
            <a:r>
              <a:rPr lang="zh-CN" altLang="zh-CN" sz="4000" b="1" dirty="0">
                <a:solidFill>
                  <a:srgbClr val="FF0000"/>
                </a:solidFill>
              </a:rPr>
              <a:t>能进行因果分析</a:t>
            </a:r>
          </a:p>
          <a:p>
            <a:r>
              <a:rPr lang="zh-CN" altLang="zh-CN" sz="2400" b="1" dirty="0"/>
              <a:t>凡事都有因果关系，一则作文材料往往包含着一种或几种因果关系。我们分析材料时，首先要找到其中的</a:t>
            </a:r>
            <a:r>
              <a:rPr lang="en-US" altLang="zh-CN" sz="2400" b="1" dirty="0"/>
              <a:t>“</a:t>
            </a:r>
            <a:r>
              <a:rPr lang="zh-CN" altLang="zh-CN" sz="2400" b="1" dirty="0"/>
              <a:t>果</a:t>
            </a:r>
            <a:r>
              <a:rPr lang="en-US" altLang="zh-CN" sz="2400" b="1" dirty="0"/>
              <a:t>”</a:t>
            </a:r>
            <a:r>
              <a:rPr lang="zh-CN" altLang="zh-CN" sz="2400" b="1" dirty="0"/>
              <a:t>，再逆溯出其中的</a:t>
            </a:r>
            <a:r>
              <a:rPr lang="en-US" altLang="zh-CN" sz="2400" b="1" dirty="0"/>
              <a:t>“</a:t>
            </a:r>
            <a:r>
              <a:rPr lang="zh-CN" altLang="zh-CN" sz="2400" b="1" dirty="0"/>
              <a:t>因</a:t>
            </a:r>
            <a:r>
              <a:rPr lang="en-US" altLang="zh-CN" sz="2400" b="1" dirty="0"/>
              <a:t>”</a:t>
            </a:r>
            <a:r>
              <a:rPr lang="zh-CN" altLang="zh-CN" sz="2400" b="1" dirty="0"/>
              <a:t>，透过现象看本质，最后从这种因果关系中悟出一个</a:t>
            </a:r>
            <a:r>
              <a:rPr lang="en-US" altLang="zh-CN" sz="2400" b="1" dirty="0"/>
              <a:t>“</a:t>
            </a:r>
            <a:r>
              <a:rPr lang="zh-CN" altLang="zh-CN" sz="2400" b="1" dirty="0"/>
              <a:t>理</a:t>
            </a:r>
            <a:r>
              <a:rPr lang="en-US" altLang="zh-CN" sz="2400" b="1" dirty="0"/>
              <a:t>”</a:t>
            </a:r>
            <a:r>
              <a:rPr lang="zh-CN" altLang="zh-CN" sz="2400" b="1" dirty="0"/>
              <a:t>。这个</a:t>
            </a:r>
            <a:r>
              <a:rPr lang="en-US" altLang="zh-CN" sz="2400" b="1" dirty="0"/>
              <a:t>“</a:t>
            </a:r>
            <a:r>
              <a:rPr lang="zh-CN" altLang="zh-CN" sz="2400" b="1" dirty="0"/>
              <a:t>理</a:t>
            </a:r>
            <a:r>
              <a:rPr lang="en-US" altLang="zh-CN" sz="2400" b="1" dirty="0"/>
              <a:t>”</a:t>
            </a:r>
            <a:r>
              <a:rPr lang="zh-CN" altLang="zh-CN" sz="2400" b="1" dirty="0"/>
              <a:t>就是立意的角度和文章的观点。这里，关键是个</a:t>
            </a:r>
            <a:r>
              <a:rPr lang="en-US" altLang="zh-CN" sz="2400" b="1" dirty="0"/>
              <a:t>“</a:t>
            </a:r>
            <a:r>
              <a:rPr lang="zh-CN" altLang="zh-CN" sz="2400" b="1" dirty="0"/>
              <a:t>悟</a:t>
            </a:r>
            <a:r>
              <a:rPr lang="en-US" altLang="zh-CN" sz="2400" b="1" dirty="0"/>
              <a:t>”</a:t>
            </a:r>
            <a:r>
              <a:rPr lang="zh-CN" altLang="zh-CN" sz="2400" b="1" dirty="0"/>
              <a:t>字，悟得准，才能立得准。</a:t>
            </a:r>
            <a:endParaRPr lang="zh-CN" altLang="en-US" sz="2400" b="1" dirty="0"/>
          </a:p>
        </p:txBody>
      </p:sp>
      <p:sp>
        <p:nvSpPr>
          <p:cNvPr id="3" name="TextBox 2"/>
          <p:cNvSpPr txBox="1"/>
          <p:nvPr/>
        </p:nvSpPr>
        <p:spPr>
          <a:xfrm>
            <a:off x="0" y="2492896"/>
            <a:ext cx="9144000" cy="4031873"/>
          </a:xfrm>
          <a:prstGeom prst="rect">
            <a:avLst/>
          </a:prstGeom>
          <a:noFill/>
        </p:spPr>
        <p:txBody>
          <a:bodyPr wrap="square" rtlCol="0">
            <a:spAutoFit/>
          </a:bodyPr>
          <a:lstStyle/>
          <a:p>
            <a:r>
              <a:rPr lang="zh-CN" altLang="zh-CN" sz="3200" b="1" dirty="0">
                <a:solidFill>
                  <a:srgbClr val="002060"/>
                </a:solidFill>
              </a:rPr>
              <a:t>如：</a:t>
            </a:r>
          </a:p>
          <a:p>
            <a:r>
              <a:rPr lang="zh-CN" altLang="zh-CN" sz="3200" b="1" dirty="0">
                <a:solidFill>
                  <a:srgbClr val="002060"/>
                </a:solidFill>
              </a:rPr>
              <a:t>古巴比伦人想建造一座通天塔，上帝知道后便从中挑拨，使巴比伦人内部不和，在如何建塔的问题上争吵不休，结果建塔的计划成了泡影。</a:t>
            </a:r>
          </a:p>
          <a:p>
            <a:r>
              <a:rPr lang="zh-CN" altLang="zh-CN" sz="3200" b="1" dirty="0">
                <a:solidFill>
                  <a:srgbClr val="002060"/>
                </a:solidFill>
              </a:rPr>
              <a:t>用因果分析法分析，结果如下：</a:t>
            </a:r>
          </a:p>
          <a:p>
            <a:r>
              <a:rPr lang="zh-CN" altLang="zh-CN" sz="3200" b="1" dirty="0">
                <a:solidFill>
                  <a:srgbClr val="002060"/>
                </a:solidFill>
              </a:rPr>
              <a:t>果</a:t>
            </a:r>
            <a:r>
              <a:rPr lang="en-US" altLang="zh-CN" sz="3200" b="1" dirty="0">
                <a:solidFill>
                  <a:srgbClr val="002060"/>
                </a:solidFill>
              </a:rPr>
              <a:t>——</a:t>
            </a:r>
            <a:r>
              <a:rPr lang="zh-CN" altLang="zh-CN" sz="3200" b="1" dirty="0">
                <a:solidFill>
                  <a:srgbClr val="002060"/>
                </a:solidFill>
              </a:rPr>
              <a:t>建塔计划成了泡影</a:t>
            </a:r>
          </a:p>
          <a:p>
            <a:r>
              <a:rPr lang="zh-CN" altLang="zh-CN" sz="3200" b="1" dirty="0">
                <a:solidFill>
                  <a:srgbClr val="002060"/>
                </a:solidFill>
              </a:rPr>
              <a:t>因</a:t>
            </a:r>
            <a:r>
              <a:rPr lang="en-US" altLang="zh-CN" sz="3200" b="1" dirty="0">
                <a:solidFill>
                  <a:srgbClr val="002060"/>
                </a:solidFill>
              </a:rPr>
              <a:t>——</a:t>
            </a:r>
            <a:r>
              <a:rPr lang="zh-CN" altLang="zh-CN" sz="3200" b="1" dirty="0">
                <a:solidFill>
                  <a:srgbClr val="002060"/>
                </a:solidFill>
              </a:rPr>
              <a:t>（</a:t>
            </a:r>
            <a:r>
              <a:rPr lang="en-US" altLang="zh-CN" sz="3200" b="1" dirty="0">
                <a:solidFill>
                  <a:srgbClr val="002060"/>
                </a:solidFill>
              </a:rPr>
              <a:t>1</a:t>
            </a:r>
            <a:r>
              <a:rPr lang="zh-CN" altLang="zh-CN" sz="3200" b="1" dirty="0">
                <a:solidFill>
                  <a:srgbClr val="002060"/>
                </a:solidFill>
              </a:rPr>
              <a:t>）上帝挑拨（外因）</a:t>
            </a:r>
          </a:p>
          <a:p>
            <a:endParaRPr lang="zh-CN" altLang="en-US" sz="3200" b="1" dirty="0">
              <a:solidFill>
                <a:srgbClr val="00206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3200" b="1" dirty="0"/>
              <a:t>（</a:t>
            </a:r>
            <a:r>
              <a:rPr lang="en-US" altLang="zh-CN" sz="3200" b="1" dirty="0"/>
              <a:t>2</a:t>
            </a:r>
            <a:r>
              <a:rPr lang="zh-CN" altLang="zh-CN" sz="3200" b="1" dirty="0"/>
              <a:t>）内部不和（内因）</a:t>
            </a:r>
          </a:p>
          <a:p>
            <a:r>
              <a:rPr lang="en-US" altLang="zh-CN" sz="3200" b="1" dirty="0"/>
              <a:t>↓↓↓</a:t>
            </a:r>
            <a:endParaRPr lang="zh-CN" altLang="zh-CN" sz="3200" b="1" dirty="0"/>
          </a:p>
          <a:p>
            <a:r>
              <a:rPr lang="zh-CN" altLang="zh-CN" sz="3200" b="1" dirty="0"/>
              <a:t>理（</a:t>
            </a:r>
            <a:r>
              <a:rPr lang="en-US" altLang="zh-CN" sz="3200" b="1" dirty="0"/>
              <a:t>1</a:t>
            </a:r>
            <a:r>
              <a:rPr lang="zh-CN" altLang="zh-CN" sz="3200" b="1" dirty="0"/>
              <a:t>）成事须有主见，警惕他人挑拨</a:t>
            </a:r>
          </a:p>
          <a:p>
            <a:r>
              <a:rPr lang="zh-CN" altLang="zh-CN" sz="3200" b="1" dirty="0"/>
              <a:t>理（</a:t>
            </a:r>
            <a:r>
              <a:rPr lang="en-US" altLang="zh-CN" sz="3200" b="1" dirty="0"/>
              <a:t>2</a:t>
            </a:r>
            <a:r>
              <a:rPr lang="zh-CN" altLang="zh-CN" sz="3200" b="1" dirty="0"/>
              <a:t>）团结才能胜利，分裂就会失败</a:t>
            </a:r>
          </a:p>
          <a:p>
            <a:endParaRPr lang="en-US" altLang="zh-CN" sz="3200" b="1" dirty="0" smtClean="0"/>
          </a:p>
          <a:p>
            <a:r>
              <a:rPr lang="zh-CN" altLang="zh-CN" sz="3200" b="1" dirty="0" smtClean="0">
                <a:solidFill>
                  <a:srgbClr val="FF0000"/>
                </a:solidFill>
              </a:rPr>
              <a:t>事</a:t>
            </a:r>
            <a:r>
              <a:rPr lang="zh-CN" altLang="zh-CN" sz="3200" b="1" dirty="0">
                <a:solidFill>
                  <a:srgbClr val="FF0000"/>
                </a:solidFill>
              </a:rPr>
              <a:t>物是复杂的，因果关系也是复杂的，从不同的角度分析，便会找出不同的因果关系。某些</a:t>
            </a:r>
            <a:r>
              <a:rPr lang="en-US" altLang="zh-CN" sz="3200" b="1" dirty="0">
                <a:solidFill>
                  <a:srgbClr val="FF0000"/>
                </a:solidFill>
              </a:rPr>
              <a:t>“</a:t>
            </a:r>
            <a:r>
              <a:rPr lang="zh-CN" altLang="zh-CN" sz="3200" b="1" dirty="0">
                <a:solidFill>
                  <a:srgbClr val="FF0000"/>
                </a:solidFill>
              </a:rPr>
              <a:t>果</a:t>
            </a:r>
            <a:r>
              <a:rPr lang="en-US" altLang="zh-CN" sz="3200" b="1" dirty="0">
                <a:solidFill>
                  <a:srgbClr val="FF0000"/>
                </a:solidFill>
              </a:rPr>
              <a:t>”</a:t>
            </a:r>
            <a:r>
              <a:rPr lang="zh-CN" altLang="zh-CN" sz="3200" b="1" dirty="0">
                <a:solidFill>
                  <a:srgbClr val="FF0000"/>
                </a:solidFill>
              </a:rPr>
              <a:t>可能有很多</a:t>
            </a:r>
            <a:r>
              <a:rPr lang="en-US" altLang="zh-CN" sz="3200" b="1" dirty="0">
                <a:solidFill>
                  <a:srgbClr val="FF0000"/>
                </a:solidFill>
              </a:rPr>
              <a:t>“</a:t>
            </a:r>
            <a:r>
              <a:rPr lang="zh-CN" altLang="zh-CN" sz="3200" b="1" dirty="0">
                <a:solidFill>
                  <a:srgbClr val="FF0000"/>
                </a:solidFill>
              </a:rPr>
              <a:t>因</a:t>
            </a:r>
            <a:r>
              <a:rPr lang="en-US" altLang="zh-CN" sz="3200" b="1" dirty="0">
                <a:solidFill>
                  <a:srgbClr val="FF0000"/>
                </a:solidFill>
              </a:rPr>
              <a:t>”</a:t>
            </a:r>
            <a:r>
              <a:rPr lang="zh-CN" altLang="zh-CN" sz="3200" b="1" dirty="0">
                <a:solidFill>
                  <a:srgbClr val="FF0000"/>
                </a:solidFill>
              </a:rPr>
              <a:t>，有内因，有外因，有主要原因，有次要原因。要使立意准确，则必须找出其中的内因、主因。</a:t>
            </a:r>
            <a:r>
              <a:rPr lang="zh-CN" altLang="zh-CN" sz="3200" b="1" dirty="0"/>
              <a:t>上面这则材料至少有两个</a:t>
            </a:r>
            <a:r>
              <a:rPr lang="en-US" altLang="zh-CN" sz="3200" b="1" dirty="0"/>
              <a:t>“</a:t>
            </a:r>
            <a:r>
              <a:rPr lang="zh-CN" altLang="zh-CN" sz="3200" b="1" dirty="0"/>
              <a:t>因</a:t>
            </a:r>
            <a:r>
              <a:rPr lang="en-US" altLang="zh-CN" sz="3200" b="1" dirty="0"/>
              <a:t>”</a:t>
            </a:r>
            <a:r>
              <a:rPr lang="zh-CN" altLang="zh-CN" sz="3200" b="1" dirty="0"/>
              <a:t>，其中（</a:t>
            </a:r>
            <a:r>
              <a:rPr lang="en-US" altLang="zh-CN" sz="3200" b="1" dirty="0"/>
              <a:t>1</a:t>
            </a:r>
            <a:r>
              <a:rPr lang="zh-CN" altLang="zh-CN" sz="3200" b="1" dirty="0"/>
              <a:t>）是外因，（</a:t>
            </a:r>
            <a:r>
              <a:rPr lang="en-US" altLang="zh-CN" sz="3200" b="1" dirty="0"/>
              <a:t>2</a:t>
            </a:r>
            <a:r>
              <a:rPr lang="zh-CN" altLang="zh-CN" sz="3200" b="1" dirty="0"/>
              <a:t>）是内因，所以，这则材料最准确的立意应当是理（</a:t>
            </a:r>
            <a:r>
              <a:rPr lang="en-US" altLang="zh-CN" sz="3200" b="1" dirty="0"/>
              <a:t>2</a:t>
            </a:r>
            <a:r>
              <a:rPr lang="zh-CN" altLang="zh-CN" sz="3200" b="1" dirty="0"/>
              <a:t>），按理（</a:t>
            </a:r>
            <a:r>
              <a:rPr lang="en-US" altLang="zh-CN" sz="3200" b="1" dirty="0"/>
              <a:t>2</a:t>
            </a:r>
            <a:r>
              <a:rPr lang="zh-CN" altLang="zh-CN" sz="3200" b="1" dirty="0"/>
              <a:t>）来立意行文才能拿高分。</a:t>
            </a:r>
          </a:p>
          <a:p>
            <a:endParaRPr lang="zh-CN" altLang="en-US" sz="32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186309"/>
          </a:xfrm>
          <a:prstGeom prst="rect">
            <a:avLst/>
          </a:prstGeom>
          <a:noFill/>
        </p:spPr>
        <p:txBody>
          <a:bodyPr wrap="square" rtlCol="0">
            <a:spAutoFit/>
          </a:bodyPr>
          <a:lstStyle/>
          <a:p>
            <a:r>
              <a:rPr lang="en-US" altLang="zh-CN" sz="4400" b="1" dirty="0">
                <a:solidFill>
                  <a:srgbClr val="FF0000"/>
                </a:solidFill>
              </a:rPr>
              <a:t>4. </a:t>
            </a:r>
            <a:r>
              <a:rPr lang="zh-CN" altLang="zh-CN" sz="4400" b="1" dirty="0">
                <a:solidFill>
                  <a:srgbClr val="FF0000"/>
                </a:solidFill>
              </a:rPr>
              <a:t>严格按照题目的</a:t>
            </a:r>
            <a:r>
              <a:rPr lang="en-US" altLang="zh-CN" sz="4400" b="1" dirty="0">
                <a:solidFill>
                  <a:srgbClr val="FF0000"/>
                </a:solidFill>
              </a:rPr>
              <a:t>“</a:t>
            </a:r>
            <a:r>
              <a:rPr lang="zh-CN" altLang="zh-CN" sz="4400" b="1" dirty="0">
                <a:solidFill>
                  <a:srgbClr val="FF0000"/>
                </a:solidFill>
              </a:rPr>
              <a:t>要求</a:t>
            </a:r>
            <a:r>
              <a:rPr lang="en-US" altLang="zh-CN" sz="4400" b="1" dirty="0">
                <a:solidFill>
                  <a:srgbClr val="FF0000"/>
                </a:solidFill>
              </a:rPr>
              <a:t>”</a:t>
            </a:r>
            <a:r>
              <a:rPr lang="zh-CN" altLang="zh-CN" sz="4400" b="1" dirty="0">
                <a:solidFill>
                  <a:srgbClr val="FF0000"/>
                </a:solidFill>
              </a:rPr>
              <a:t>立意</a:t>
            </a:r>
          </a:p>
          <a:p>
            <a:r>
              <a:rPr lang="zh-CN" altLang="zh-CN" sz="3200" b="1" dirty="0"/>
              <a:t>凡</a:t>
            </a:r>
            <a:r>
              <a:rPr lang="zh-CN" altLang="zh-CN" sz="3200" b="1" dirty="0" smtClean="0"/>
              <a:t>是作文</a:t>
            </a:r>
            <a:r>
              <a:rPr lang="en-US" altLang="zh-CN" sz="3200" b="1" dirty="0" smtClean="0"/>
              <a:t>,</a:t>
            </a:r>
            <a:r>
              <a:rPr lang="zh-CN" altLang="zh-CN" sz="3200" b="1" dirty="0" smtClean="0"/>
              <a:t>不</a:t>
            </a:r>
            <a:r>
              <a:rPr lang="zh-CN" altLang="zh-CN" sz="3200" b="1" dirty="0"/>
              <a:t>管是显性</a:t>
            </a:r>
            <a:r>
              <a:rPr lang="en-US" altLang="zh-CN" sz="3200" b="1" dirty="0"/>
              <a:t>“</a:t>
            </a:r>
            <a:r>
              <a:rPr lang="zh-CN" altLang="zh-CN" sz="3200" b="1" dirty="0"/>
              <a:t>要求</a:t>
            </a:r>
            <a:r>
              <a:rPr lang="en-US" altLang="zh-CN" sz="3200" b="1" dirty="0"/>
              <a:t>”</a:t>
            </a:r>
            <a:r>
              <a:rPr lang="zh-CN" altLang="zh-CN" sz="3200" b="1" dirty="0"/>
              <a:t>，还是隐性</a:t>
            </a:r>
            <a:r>
              <a:rPr lang="en-US" altLang="zh-CN" sz="3200" b="1" dirty="0"/>
              <a:t>“</a:t>
            </a:r>
            <a:r>
              <a:rPr lang="zh-CN" altLang="zh-CN" sz="3200" b="1" dirty="0"/>
              <a:t>要求</a:t>
            </a:r>
            <a:r>
              <a:rPr lang="en-US" altLang="zh-CN" sz="3200" b="1" dirty="0"/>
              <a:t>”</a:t>
            </a:r>
            <a:r>
              <a:rPr lang="zh-CN" altLang="zh-CN" sz="3200" b="1" dirty="0"/>
              <a:t>，我们都要在立意中体现出来，这样才能</a:t>
            </a:r>
            <a:r>
              <a:rPr lang="en-US" altLang="zh-CN" sz="3200" b="1" dirty="0"/>
              <a:t>“</a:t>
            </a:r>
            <a:r>
              <a:rPr lang="zh-CN" altLang="zh-CN" sz="3200" b="1" dirty="0"/>
              <a:t>符合题意</a:t>
            </a:r>
            <a:r>
              <a:rPr lang="en-US" altLang="zh-CN" sz="3200" b="1" dirty="0"/>
              <a:t>”</a:t>
            </a:r>
            <a:r>
              <a:rPr lang="zh-CN" altLang="zh-CN" sz="3200" b="1" dirty="0"/>
              <a:t>，才能拿高分。</a:t>
            </a:r>
          </a:p>
          <a:p>
            <a:r>
              <a:rPr lang="en-US" altLang="zh-CN" sz="3200" b="1" dirty="0" smtClean="0"/>
              <a:t>       </a:t>
            </a:r>
            <a:r>
              <a:rPr lang="zh-CN" altLang="zh-CN" sz="3200" b="1" dirty="0" smtClean="0">
                <a:solidFill>
                  <a:srgbClr val="7030A0"/>
                </a:solidFill>
              </a:rPr>
              <a:t>据</a:t>
            </a:r>
            <a:r>
              <a:rPr lang="zh-CN" altLang="zh-CN" sz="3200" b="1" dirty="0">
                <a:solidFill>
                  <a:srgbClr val="7030A0"/>
                </a:solidFill>
              </a:rPr>
              <a:t>近期一项对来华留学生的调查，他们较为关注的</a:t>
            </a:r>
            <a:r>
              <a:rPr lang="en-US" altLang="zh-CN" sz="3200" b="1" dirty="0">
                <a:solidFill>
                  <a:srgbClr val="7030A0"/>
                </a:solidFill>
              </a:rPr>
              <a:t>“</a:t>
            </a:r>
            <a:r>
              <a:rPr lang="zh-CN" altLang="zh-CN" sz="3200" b="1" dirty="0">
                <a:solidFill>
                  <a:srgbClr val="7030A0"/>
                </a:solidFill>
              </a:rPr>
              <a:t>中国关键词</a:t>
            </a:r>
            <a:r>
              <a:rPr lang="en-US" altLang="zh-CN" sz="3200" b="1" dirty="0">
                <a:solidFill>
                  <a:srgbClr val="7030A0"/>
                </a:solidFill>
              </a:rPr>
              <a:t>”</a:t>
            </a:r>
            <a:r>
              <a:rPr lang="zh-CN" altLang="zh-CN" sz="3200" b="1" dirty="0">
                <a:solidFill>
                  <a:srgbClr val="7030A0"/>
                </a:solidFill>
              </a:rPr>
              <a:t>有：一带一路、大熊猫、广场舞、中华美食、长城、共享单车、京剧、空气污染、美丽乡村、食品安全、高铁、移动支付。</a:t>
            </a:r>
          </a:p>
          <a:p>
            <a:r>
              <a:rPr lang="en-US" altLang="zh-CN" sz="3200" b="1" dirty="0" smtClean="0">
                <a:solidFill>
                  <a:srgbClr val="7030A0"/>
                </a:solidFill>
              </a:rPr>
              <a:t>        </a:t>
            </a:r>
            <a:r>
              <a:rPr lang="zh-CN" altLang="zh-CN" sz="3200" b="1" dirty="0" smtClean="0">
                <a:solidFill>
                  <a:srgbClr val="7030A0"/>
                </a:solidFill>
              </a:rPr>
              <a:t>请</a:t>
            </a:r>
            <a:r>
              <a:rPr lang="zh-CN" altLang="zh-CN" sz="3200" b="1" dirty="0">
                <a:solidFill>
                  <a:srgbClr val="7030A0"/>
                </a:solidFill>
              </a:rPr>
              <a:t>从中选择两三个关键词来呈现你所认识的中国，写一篇文章来帮助外国青年读懂中国。要求选好关键词，使之形成有机的关联。</a:t>
            </a:r>
          </a:p>
          <a:p>
            <a:endParaRPr lang="zh-CN" altLang="en-US" sz="32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555641"/>
          </a:xfrm>
          <a:prstGeom prst="rect">
            <a:avLst/>
          </a:prstGeom>
          <a:noFill/>
        </p:spPr>
        <p:txBody>
          <a:bodyPr wrap="square" rtlCol="0">
            <a:spAutoFit/>
          </a:bodyPr>
          <a:lstStyle/>
          <a:p>
            <a:r>
              <a:rPr lang="zh-CN" altLang="zh-CN" sz="2800" b="1" dirty="0"/>
              <a:t>这道作文题既有显性</a:t>
            </a:r>
            <a:r>
              <a:rPr lang="en-US" altLang="zh-CN" sz="2800" b="1" dirty="0"/>
              <a:t>“</a:t>
            </a:r>
            <a:r>
              <a:rPr lang="zh-CN" altLang="zh-CN" sz="2800" b="1" dirty="0"/>
              <a:t>要求</a:t>
            </a:r>
            <a:r>
              <a:rPr lang="en-US" altLang="zh-CN" sz="2800" b="1" dirty="0"/>
              <a:t>”</a:t>
            </a:r>
            <a:r>
              <a:rPr lang="zh-CN" altLang="zh-CN" sz="2800" b="1" dirty="0"/>
              <a:t>，又有隐性</a:t>
            </a:r>
            <a:r>
              <a:rPr lang="en-US" altLang="zh-CN" sz="2800" b="1" dirty="0"/>
              <a:t>“</a:t>
            </a:r>
            <a:r>
              <a:rPr lang="zh-CN" altLang="zh-CN" sz="2800" b="1" dirty="0"/>
              <a:t>要求</a:t>
            </a:r>
            <a:r>
              <a:rPr lang="en-US" altLang="zh-CN" sz="2800" b="1" dirty="0"/>
              <a:t>”</a:t>
            </a:r>
            <a:r>
              <a:rPr lang="zh-CN" altLang="zh-CN" sz="2800" b="1" dirty="0"/>
              <a:t>。 </a:t>
            </a:r>
            <a:r>
              <a:rPr lang="zh-CN" altLang="zh-CN" sz="2800" b="1" dirty="0">
                <a:solidFill>
                  <a:srgbClr val="7030A0"/>
                </a:solidFill>
              </a:rPr>
              <a:t>显性</a:t>
            </a:r>
            <a:r>
              <a:rPr lang="en-US" altLang="zh-CN" sz="2800" b="1" dirty="0">
                <a:solidFill>
                  <a:srgbClr val="7030A0"/>
                </a:solidFill>
              </a:rPr>
              <a:t>“</a:t>
            </a:r>
            <a:r>
              <a:rPr lang="zh-CN" altLang="zh-CN" sz="2800" b="1" dirty="0">
                <a:solidFill>
                  <a:srgbClr val="7030A0"/>
                </a:solidFill>
              </a:rPr>
              <a:t>要求</a:t>
            </a:r>
            <a:r>
              <a:rPr lang="en-US" altLang="zh-CN" sz="2800" b="1" dirty="0">
                <a:solidFill>
                  <a:srgbClr val="7030A0"/>
                </a:solidFill>
              </a:rPr>
              <a:t>”</a:t>
            </a:r>
            <a:r>
              <a:rPr lang="zh-CN" altLang="zh-CN" sz="2800" b="1" dirty="0">
                <a:solidFill>
                  <a:srgbClr val="7030A0"/>
                </a:solidFill>
              </a:rPr>
              <a:t>是</a:t>
            </a:r>
            <a:r>
              <a:rPr lang="en-US" altLang="zh-CN" sz="2800" b="1" dirty="0">
                <a:solidFill>
                  <a:srgbClr val="7030A0"/>
                </a:solidFill>
              </a:rPr>
              <a:t>“</a:t>
            </a:r>
            <a:r>
              <a:rPr lang="zh-CN" altLang="zh-CN" sz="2800" b="1" dirty="0">
                <a:solidFill>
                  <a:srgbClr val="7030A0"/>
                </a:solidFill>
              </a:rPr>
              <a:t>从中选择两三个关键词</a:t>
            </a:r>
            <a:r>
              <a:rPr lang="en-US" altLang="zh-CN" sz="2800" b="1" dirty="0">
                <a:solidFill>
                  <a:srgbClr val="7030A0"/>
                </a:solidFill>
              </a:rPr>
              <a:t>”“ </a:t>
            </a:r>
            <a:r>
              <a:rPr lang="zh-CN" altLang="zh-CN" sz="2800" b="1" dirty="0">
                <a:solidFill>
                  <a:srgbClr val="7030A0"/>
                </a:solidFill>
              </a:rPr>
              <a:t>使之形成有机的关联</a:t>
            </a:r>
            <a:r>
              <a:rPr lang="en-US" altLang="zh-CN" sz="2800" b="1" dirty="0">
                <a:solidFill>
                  <a:srgbClr val="7030A0"/>
                </a:solidFill>
              </a:rPr>
              <a:t>”</a:t>
            </a:r>
            <a:r>
              <a:rPr lang="zh-CN" altLang="zh-CN" sz="2800" b="1" dirty="0">
                <a:solidFill>
                  <a:srgbClr val="7030A0"/>
                </a:solidFill>
              </a:rPr>
              <a:t>，</a:t>
            </a:r>
            <a:r>
              <a:rPr lang="zh-CN" altLang="zh-CN" sz="2800" b="1" dirty="0"/>
              <a:t>因此，只选择一个关键词来立意行文显然不符合</a:t>
            </a:r>
            <a:r>
              <a:rPr lang="en-US" altLang="zh-CN" sz="2800" b="1" dirty="0"/>
              <a:t>“</a:t>
            </a:r>
            <a:r>
              <a:rPr lang="zh-CN" altLang="zh-CN" sz="2800" b="1" dirty="0"/>
              <a:t>要求</a:t>
            </a:r>
            <a:r>
              <a:rPr lang="en-US" altLang="zh-CN" sz="2800" b="1" dirty="0"/>
              <a:t>”</a:t>
            </a:r>
            <a:r>
              <a:rPr lang="zh-CN" altLang="zh-CN" sz="2800" b="1" dirty="0"/>
              <a:t>，</a:t>
            </a:r>
            <a:r>
              <a:rPr lang="en-US" altLang="zh-CN" sz="2800" b="1" dirty="0"/>
              <a:t>“</a:t>
            </a:r>
            <a:r>
              <a:rPr lang="zh-CN" altLang="zh-CN" sz="2800" b="1" dirty="0"/>
              <a:t>两三个关键词</a:t>
            </a:r>
            <a:r>
              <a:rPr lang="en-US" altLang="zh-CN" sz="2800" b="1" dirty="0"/>
              <a:t>”</a:t>
            </a:r>
            <a:r>
              <a:rPr lang="zh-CN" altLang="zh-CN" sz="2800" b="1" dirty="0"/>
              <a:t>没有</a:t>
            </a:r>
            <a:r>
              <a:rPr lang="en-US" altLang="zh-CN" sz="2800" b="1" dirty="0"/>
              <a:t>“</a:t>
            </a:r>
            <a:r>
              <a:rPr lang="zh-CN" altLang="zh-CN" sz="2800" b="1" dirty="0"/>
              <a:t>形成有机的关联</a:t>
            </a:r>
            <a:r>
              <a:rPr lang="en-US" altLang="zh-CN" sz="2800" b="1" dirty="0"/>
              <a:t>”</a:t>
            </a:r>
            <a:r>
              <a:rPr lang="zh-CN" altLang="zh-CN" sz="2800" b="1" dirty="0"/>
              <a:t>也不符合</a:t>
            </a:r>
            <a:r>
              <a:rPr lang="en-US" altLang="zh-CN" sz="2800" b="1" dirty="0"/>
              <a:t>“</a:t>
            </a:r>
            <a:r>
              <a:rPr lang="zh-CN" altLang="zh-CN" sz="2800" b="1" dirty="0"/>
              <a:t>要求</a:t>
            </a:r>
            <a:r>
              <a:rPr lang="en-US" altLang="zh-CN" sz="2800" b="1" dirty="0"/>
              <a:t>”</a:t>
            </a:r>
            <a:r>
              <a:rPr lang="zh-CN" altLang="zh-CN" sz="2800" b="1" dirty="0"/>
              <a:t>，这样的立意都</a:t>
            </a:r>
            <a:r>
              <a:rPr lang="en-US" altLang="zh-CN" sz="2800" b="1" dirty="0"/>
              <a:t>“</a:t>
            </a:r>
            <a:r>
              <a:rPr lang="zh-CN" altLang="zh-CN" sz="2800" b="1" dirty="0"/>
              <a:t>跑偏</a:t>
            </a:r>
            <a:r>
              <a:rPr lang="en-US" altLang="zh-CN" sz="2800" b="1" dirty="0"/>
              <a:t>”</a:t>
            </a:r>
            <a:r>
              <a:rPr lang="zh-CN" altLang="zh-CN" sz="2800" b="1" dirty="0"/>
              <a:t>了</a:t>
            </a:r>
            <a:r>
              <a:rPr lang="en-US" altLang="zh-CN" sz="2800" b="1" dirty="0"/>
              <a:t>;</a:t>
            </a:r>
            <a:r>
              <a:rPr lang="zh-CN" altLang="zh-CN" sz="2800" b="1" dirty="0">
                <a:solidFill>
                  <a:srgbClr val="002060"/>
                </a:solidFill>
              </a:rPr>
              <a:t>隐性</a:t>
            </a:r>
            <a:r>
              <a:rPr lang="en-US" altLang="zh-CN" sz="2800" b="1" dirty="0">
                <a:solidFill>
                  <a:srgbClr val="002060"/>
                </a:solidFill>
              </a:rPr>
              <a:t>“</a:t>
            </a:r>
            <a:r>
              <a:rPr lang="zh-CN" altLang="zh-CN" sz="2800" b="1" dirty="0">
                <a:solidFill>
                  <a:srgbClr val="002060"/>
                </a:solidFill>
              </a:rPr>
              <a:t>要求</a:t>
            </a:r>
            <a:r>
              <a:rPr lang="en-US" altLang="zh-CN" sz="2800" b="1" dirty="0">
                <a:solidFill>
                  <a:srgbClr val="002060"/>
                </a:solidFill>
              </a:rPr>
              <a:t>”</a:t>
            </a:r>
            <a:r>
              <a:rPr lang="zh-CN" altLang="zh-CN" sz="2800" b="1" dirty="0">
                <a:solidFill>
                  <a:srgbClr val="002060"/>
                </a:solidFill>
              </a:rPr>
              <a:t>是考生必须体现出</a:t>
            </a:r>
            <a:r>
              <a:rPr lang="en-US" altLang="zh-CN" sz="2800" b="1" dirty="0">
                <a:solidFill>
                  <a:srgbClr val="002060"/>
                </a:solidFill>
              </a:rPr>
              <a:t>“</a:t>
            </a:r>
            <a:r>
              <a:rPr lang="zh-CN" altLang="zh-CN" sz="2800" b="1" dirty="0">
                <a:solidFill>
                  <a:srgbClr val="002060"/>
                </a:solidFill>
              </a:rPr>
              <a:t>求同思维能力</a:t>
            </a:r>
            <a:r>
              <a:rPr lang="en-US" altLang="zh-CN" sz="2800" b="1" dirty="0">
                <a:solidFill>
                  <a:srgbClr val="002060"/>
                </a:solidFill>
              </a:rPr>
              <a:t>”</a:t>
            </a:r>
            <a:r>
              <a:rPr lang="zh-CN" altLang="zh-CN" sz="2800" b="1" dirty="0">
                <a:solidFill>
                  <a:srgbClr val="002060"/>
                </a:solidFill>
              </a:rPr>
              <a:t>，有了</a:t>
            </a:r>
            <a:r>
              <a:rPr lang="en-US" altLang="zh-CN" sz="2800" b="1" dirty="0">
                <a:solidFill>
                  <a:srgbClr val="002060"/>
                </a:solidFill>
              </a:rPr>
              <a:t>“</a:t>
            </a:r>
            <a:r>
              <a:rPr lang="zh-CN" altLang="zh-CN" sz="2800" b="1" dirty="0">
                <a:solidFill>
                  <a:srgbClr val="002060"/>
                </a:solidFill>
              </a:rPr>
              <a:t>求同思维能力</a:t>
            </a:r>
            <a:r>
              <a:rPr lang="en-US" altLang="zh-CN" sz="2800" b="1" dirty="0">
                <a:solidFill>
                  <a:srgbClr val="002060"/>
                </a:solidFill>
              </a:rPr>
              <a:t>”</a:t>
            </a:r>
            <a:r>
              <a:rPr lang="zh-CN" altLang="zh-CN" sz="2800" b="1" dirty="0">
                <a:solidFill>
                  <a:srgbClr val="002060"/>
                </a:solidFill>
              </a:rPr>
              <a:t>才能落实</a:t>
            </a:r>
            <a:r>
              <a:rPr lang="en-US" altLang="zh-CN" sz="2800" b="1" dirty="0">
                <a:solidFill>
                  <a:srgbClr val="002060"/>
                </a:solidFill>
              </a:rPr>
              <a:t>“</a:t>
            </a:r>
            <a:r>
              <a:rPr lang="zh-CN" altLang="zh-CN" sz="2800" b="1" dirty="0">
                <a:solidFill>
                  <a:srgbClr val="002060"/>
                </a:solidFill>
              </a:rPr>
              <a:t>使之形成有机的关联</a:t>
            </a:r>
            <a:r>
              <a:rPr lang="en-US" altLang="zh-CN" sz="2800" b="1" dirty="0">
                <a:solidFill>
                  <a:srgbClr val="002060"/>
                </a:solidFill>
              </a:rPr>
              <a:t>”</a:t>
            </a:r>
            <a:r>
              <a:rPr lang="zh-CN" altLang="zh-CN" sz="2800" b="1" dirty="0">
                <a:solidFill>
                  <a:srgbClr val="002060"/>
                </a:solidFill>
              </a:rPr>
              <a:t>这个</a:t>
            </a:r>
            <a:r>
              <a:rPr lang="en-US" altLang="zh-CN" sz="2800" b="1" dirty="0">
                <a:solidFill>
                  <a:srgbClr val="002060"/>
                </a:solidFill>
              </a:rPr>
              <a:t>“</a:t>
            </a:r>
            <a:r>
              <a:rPr lang="zh-CN" altLang="zh-CN" sz="2800" b="1" dirty="0">
                <a:solidFill>
                  <a:srgbClr val="002060"/>
                </a:solidFill>
              </a:rPr>
              <a:t>要求</a:t>
            </a:r>
            <a:r>
              <a:rPr lang="en-US" altLang="zh-CN" sz="2800" b="1" dirty="0">
                <a:solidFill>
                  <a:srgbClr val="002060"/>
                </a:solidFill>
              </a:rPr>
              <a:t>”</a:t>
            </a:r>
            <a:r>
              <a:rPr lang="zh-CN" altLang="zh-CN" sz="2800" b="1" dirty="0"/>
              <a:t>，如</a:t>
            </a:r>
            <a:r>
              <a:rPr lang="en-US" altLang="zh-CN" sz="2800" b="1" dirty="0"/>
              <a:t>“</a:t>
            </a:r>
            <a:r>
              <a:rPr lang="zh-CN" altLang="zh-CN" sz="2800" b="1" dirty="0"/>
              <a:t>共享单车</a:t>
            </a:r>
            <a:r>
              <a:rPr lang="en-US" altLang="zh-CN" sz="2800" b="1" dirty="0"/>
              <a:t>”“ </a:t>
            </a:r>
            <a:r>
              <a:rPr lang="zh-CN" altLang="zh-CN" sz="2800" b="1" dirty="0"/>
              <a:t>高铁</a:t>
            </a:r>
            <a:r>
              <a:rPr lang="en-US" altLang="zh-CN" sz="2800" b="1" dirty="0"/>
              <a:t>”</a:t>
            </a:r>
            <a:r>
              <a:rPr lang="zh-CN" altLang="zh-CN" sz="2800" b="1" dirty="0"/>
              <a:t>和</a:t>
            </a:r>
            <a:r>
              <a:rPr lang="en-US" altLang="zh-CN" sz="2800" b="1" dirty="0"/>
              <a:t>“ </a:t>
            </a:r>
            <a:r>
              <a:rPr lang="zh-CN" altLang="zh-CN" sz="2800" b="1" dirty="0"/>
              <a:t>移动支付</a:t>
            </a:r>
            <a:r>
              <a:rPr lang="en-US" altLang="zh-CN" sz="2800" b="1" dirty="0"/>
              <a:t>”</a:t>
            </a:r>
            <a:r>
              <a:rPr lang="zh-CN" altLang="zh-CN" sz="2800" b="1" dirty="0"/>
              <a:t>这三个关键词的</a:t>
            </a:r>
            <a:r>
              <a:rPr lang="en-US" altLang="zh-CN" sz="2800" b="1" dirty="0"/>
              <a:t>“</a:t>
            </a:r>
            <a:r>
              <a:rPr lang="zh-CN" altLang="zh-CN" sz="2800" b="1" dirty="0"/>
              <a:t>有机的关联</a:t>
            </a:r>
            <a:r>
              <a:rPr lang="en-US" altLang="zh-CN" sz="2800" b="1" dirty="0"/>
              <a:t>”</a:t>
            </a:r>
            <a:r>
              <a:rPr lang="zh-CN" altLang="zh-CN" sz="2800" b="1" dirty="0"/>
              <a:t>是高科技，</a:t>
            </a:r>
            <a:r>
              <a:rPr lang="en-US" altLang="zh-CN" sz="2800" b="1" dirty="0"/>
              <a:t>“</a:t>
            </a:r>
            <a:r>
              <a:rPr lang="zh-CN" altLang="zh-CN" sz="2800" b="1" dirty="0"/>
              <a:t>大熊猫</a:t>
            </a:r>
            <a:r>
              <a:rPr lang="en-US" altLang="zh-CN" sz="2800" b="1" dirty="0"/>
              <a:t>”“</a:t>
            </a:r>
            <a:r>
              <a:rPr lang="zh-CN" altLang="zh-CN" sz="2800" b="1" dirty="0"/>
              <a:t>空气污染</a:t>
            </a:r>
            <a:r>
              <a:rPr lang="en-US" altLang="zh-CN" sz="2800" b="1" dirty="0"/>
              <a:t>”</a:t>
            </a:r>
            <a:r>
              <a:rPr lang="zh-CN" altLang="zh-CN" sz="2800" b="1" dirty="0"/>
              <a:t>和</a:t>
            </a:r>
            <a:r>
              <a:rPr lang="en-US" altLang="zh-CN" sz="2800" b="1" dirty="0"/>
              <a:t>“</a:t>
            </a:r>
            <a:r>
              <a:rPr lang="zh-CN" altLang="zh-CN" sz="2800" b="1" dirty="0"/>
              <a:t>美丽乡村</a:t>
            </a:r>
            <a:r>
              <a:rPr lang="en-US" altLang="zh-CN" sz="2800" b="1" dirty="0"/>
              <a:t>” </a:t>
            </a:r>
            <a:r>
              <a:rPr lang="zh-CN" altLang="zh-CN" sz="2800" b="1" dirty="0"/>
              <a:t>这三个关键词的</a:t>
            </a:r>
            <a:r>
              <a:rPr lang="en-US" altLang="zh-CN" sz="2800" b="1" dirty="0"/>
              <a:t>“</a:t>
            </a:r>
            <a:r>
              <a:rPr lang="zh-CN" altLang="zh-CN" sz="2800" b="1" dirty="0"/>
              <a:t>有机的关联</a:t>
            </a:r>
            <a:r>
              <a:rPr lang="en-US" altLang="zh-CN" sz="2800" b="1" dirty="0"/>
              <a:t>”</a:t>
            </a:r>
            <a:r>
              <a:rPr lang="zh-CN" altLang="zh-CN" sz="2800" b="1" dirty="0"/>
              <a:t>是环境保护，因此，</a:t>
            </a:r>
            <a:r>
              <a:rPr lang="en-US" altLang="zh-CN" sz="2800" b="1" dirty="0">
                <a:solidFill>
                  <a:srgbClr val="002060"/>
                </a:solidFill>
              </a:rPr>
              <a:t>“</a:t>
            </a:r>
            <a:r>
              <a:rPr lang="zh-CN" altLang="zh-CN" sz="2800" b="1" dirty="0">
                <a:solidFill>
                  <a:srgbClr val="002060"/>
                </a:solidFill>
              </a:rPr>
              <a:t>求同思维能力</a:t>
            </a:r>
            <a:r>
              <a:rPr lang="en-US" altLang="zh-CN" sz="2800" b="1" dirty="0">
                <a:solidFill>
                  <a:srgbClr val="002060"/>
                </a:solidFill>
              </a:rPr>
              <a:t>”</a:t>
            </a:r>
            <a:r>
              <a:rPr lang="zh-CN" altLang="zh-CN" sz="2800" b="1" dirty="0">
                <a:solidFill>
                  <a:srgbClr val="002060"/>
                </a:solidFill>
              </a:rPr>
              <a:t>是确保立意</a:t>
            </a:r>
            <a:r>
              <a:rPr lang="en-US" altLang="zh-CN" sz="2800" b="1" dirty="0">
                <a:solidFill>
                  <a:srgbClr val="002060"/>
                </a:solidFill>
              </a:rPr>
              <a:t>“</a:t>
            </a:r>
            <a:r>
              <a:rPr lang="zh-CN" altLang="zh-CN" sz="2800" b="1" dirty="0">
                <a:solidFill>
                  <a:srgbClr val="002060"/>
                </a:solidFill>
              </a:rPr>
              <a:t>符合题意</a:t>
            </a:r>
            <a:r>
              <a:rPr lang="en-US" altLang="zh-CN" sz="2800" b="1" dirty="0">
                <a:solidFill>
                  <a:srgbClr val="002060"/>
                </a:solidFill>
              </a:rPr>
              <a:t>”</a:t>
            </a:r>
            <a:r>
              <a:rPr lang="zh-CN" altLang="zh-CN" sz="2800" b="1" dirty="0">
                <a:solidFill>
                  <a:srgbClr val="002060"/>
                </a:solidFill>
              </a:rPr>
              <a:t>的关键。</a:t>
            </a:r>
          </a:p>
          <a:p>
            <a:r>
              <a:rPr lang="zh-CN" altLang="zh-CN" sz="2800" b="1" dirty="0"/>
              <a:t>《铠甲存身，利剑出鞘》一文，引论部分用</a:t>
            </a:r>
            <a:r>
              <a:rPr lang="en-US" altLang="zh-CN" sz="2800" b="1" dirty="0"/>
              <a:t>“</a:t>
            </a:r>
            <a:r>
              <a:rPr lang="zh-CN" altLang="zh-CN" sz="2800" b="1" dirty="0"/>
              <a:t>依我看，我们在世上做一个生活的战士，必身着护身铠甲，手持破敌利剑</a:t>
            </a:r>
            <a:r>
              <a:rPr lang="en-US" altLang="zh-CN" sz="2800" b="1" dirty="0"/>
              <a:t>”</a:t>
            </a:r>
            <a:r>
              <a:rPr lang="zh-CN" altLang="zh-CN" sz="2800" b="1" dirty="0"/>
              <a:t>这个句子表明了作者的中心论点，可谓切合题意，观点明确</a:t>
            </a:r>
            <a:endParaRPr lang="zh-CN" altLang="en-US" sz="28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40307"/>
          </a:xfrm>
          <a:prstGeom prst="rect">
            <a:avLst/>
          </a:prstGeom>
          <a:noFill/>
        </p:spPr>
        <p:txBody>
          <a:bodyPr wrap="square" rtlCol="0">
            <a:spAutoFit/>
          </a:bodyPr>
          <a:lstStyle/>
          <a:p>
            <a:r>
              <a:rPr lang="zh-CN" altLang="zh-CN" sz="3600" b="1" dirty="0"/>
              <a:t>《高考作文等级评分标准》把</a:t>
            </a:r>
            <a:r>
              <a:rPr lang="en-US" altLang="zh-CN" sz="3600" b="1" dirty="0">
                <a:solidFill>
                  <a:srgbClr val="002060"/>
                </a:solidFill>
              </a:rPr>
              <a:t>“</a:t>
            </a:r>
            <a:r>
              <a:rPr lang="zh-CN" altLang="zh-CN" sz="3600" b="1" dirty="0">
                <a:solidFill>
                  <a:srgbClr val="002060"/>
                </a:solidFill>
              </a:rPr>
              <a:t>中心突出</a:t>
            </a:r>
            <a:r>
              <a:rPr lang="en-US" altLang="zh-CN" sz="3600" b="1" dirty="0">
                <a:solidFill>
                  <a:srgbClr val="002060"/>
                </a:solidFill>
              </a:rPr>
              <a:t>”</a:t>
            </a:r>
            <a:r>
              <a:rPr lang="zh-CN" altLang="zh-CN" sz="3600" b="1" dirty="0">
                <a:solidFill>
                  <a:srgbClr val="002060"/>
                </a:solidFill>
              </a:rPr>
              <a:t>列为基础等级的第一等</a:t>
            </a:r>
            <a:r>
              <a:rPr lang="zh-CN" altLang="zh-CN" sz="3600" b="1" dirty="0"/>
              <a:t>，</a:t>
            </a:r>
            <a:r>
              <a:rPr lang="zh-CN" altLang="zh-CN" sz="3600" b="1" dirty="0">
                <a:solidFill>
                  <a:srgbClr val="002060"/>
                </a:solidFill>
              </a:rPr>
              <a:t>将</a:t>
            </a:r>
            <a:r>
              <a:rPr lang="en-US" altLang="zh-CN" sz="3600" b="1" dirty="0">
                <a:solidFill>
                  <a:srgbClr val="002060"/>
                </a:solidFill>
              </a:rPr>
              <a:t>“</a:t>
            </a:r>
            <a:r>
              <a:rPr lang="zh-CN" altLang="zh-CN" sz="3600" b="1" dirty="0">
                <a:solidFill>
                  <a:srgbClr val="002060"/>
                </a:solidFill>
              </a:rPr>
              <a:t>中心明确</a:t>
            </a:r>
            <a:r>
              <a:rPr lang="en-US" altLang="zh-CN" sz="3600" b="1" dirty="0">
                <a:solidFill>
                  <a:srgbClr val="002060"/>
                </a:solidFill>
              </a:rPr>
              <a:t>”</a:t>
            </a:r>
            <a:r>
              <a:rPr lang="zh-CN" altLang="zh-CN" sz="3600" b="1" dirty="0">
                <a:solidFill>
                  <a:srgbClr val="002060"/>
                </a:solidFill>
              </a:rPr>
              <a:t>列为基础等级的第二等</a:t>
            </a:r>
            <a:r>
              <a:rPr lang="zh-CN" altLang="zh-CN" sz="3600" b="1" dirty="0"/>
              <a:t>，只有做到</a:t>
            </a:r>
            <a:r>
              <a:rPr lang="en-US" altLang="zh-CN" sz="3600" b="1" dirty="0"/>
              <a:t>“</a:t>
            </a:r>
            <a:r>
              <a:rPr lang="zh-CN" altLang="zh-CN" sz="3600" b="1" dirty="0"/>
              <a:t>中心突出</a:t>
            </a:r>
            <a:r>
              <a:rPr lang="en-US" altLang="zh-CN" sz="3600" b="1" dirty="0"/>
              <a:t>”</a:t>
            </a:r>
            <a:r>
              <a:rPr lang="zh-CN" altLang="zh-CN" sz="3600" b="1" dirty="0"/>
              <a:t>或</a:t>
            </a:r>
            <a:r>
              <a:rPr lang="en-US" altLang="zh-CN" sz="3600" b="1" dirty="0"/>
              <a:t>“</a:t>
            </a:r>
            <a:r>
              <a:rPr lang="zh-CN" altLang="zh-CN" sz="3600" b="1" dirty="0"/>
              <a:t>中心明确</a:t>
            </a:r>
            <a:r>
              <a:rPr lang="en-US" altLang="zh-CN" sz="3600" b="1" dirty="0"/>
              <a:t>”</a:t>
            </a:r>
            <a:r>
              <a:rPr lang="zh-CN" altLang="zh-CN" sz="3600" b="1" dirty="0"/>
              <a:t>才能拿高分。</a:t>
            </a:r>
          </a:p>
          <a:p>
            <a:r>
              <a:rPr lang="zh-CN" altLang="zh-CN" sz="3600" b="1" dirty="0"/>
              <a:t>中心（可称观点，可叫主题），是一篇文章的</a:t>
            </a:r>
            <a:r>
              <a:rPr lang="en-US" altLang="zh-CN" sz="3600" b="1" dirty="0"/>
              <a:t>“</a:t>
            </a:r>
            <a:r>
              <a:rPr lang="zh-CN" altLang="zh-CN" sz="3600" b="1" dirty="0"/>
              <a:t>灵魂</a:t>
            </a:r>
            <a:r>
              <a:rPr lang="en-US" altLang="zh-CN" sz="3600" b="1" dirty="0"/>
              <a:t>”</a:t>
            </a:r>
            <a:r>
              <a:rPr lang="zh-CN" altLang="zh-CN" sz="3600" b="1" dirty="0"/>
              <a:t>和</a:t>
            </a:r>
            <a:r>
              <a:rPr lang="en-US" altLang="zh-CN" sz="3600" b="1" dirty="0"/>
              <a:t>“</a:t>
            </a:r>
            <a:r>
              <a:rPr lang="zh-CN" altLang="zh-CN" sz="3600" b="1" dirty="0"/>
              <a:t>统帅</a:t>
            </a:r>
            <a:r>
              <a:rPr lang="en-US" altLang="zh-CN" sz="3600" b="1" dirty="0"/>
              <a:t>”</a:t>
            </a:r>
            <a:r>
              <a:rPr lang="zh-CN" altLang="zh-CN" sz="3600" b="1" dirty="0"/>
              <a:t>。</a:t>
            </a:r>
            <a:r>
              <a:rPr lang="en-US" altLang="zh-CN" sz="3600" b="1" dirty="0"/>
              <a:t> “</a:t>
            </a:r>
            <a:r>
              <a:rPr lang="zh-CN" altLang="zh-CN" sz="3600" b="1" dirty="0"/>
              <a:t>中心突出</a:t>
            </a:r>
            <a:r>
              <a:rPr lang="en-US" altLang="zh-CN" sz="3600" b="1" dirty="0"/>
              <a:t>”</a:t>
            </a:r>
            <a:r>
              <a:rPr lang="zh-CN" altLang="zh-CN" sz="3600" b="1" dirty="0"/>
              <a:t>或</a:t>
            </a:r>
            <a:r>
              <a:rPr lang="en-US" altLang="zh-CN" sz="3600" b="1" dirty="0"/>
              <a:t>“</a:t>
            </a:r>
            <a:r>
              <a:rPr lang="zh-CN" altLang="zh-CN" sz="3600" b="1" dirty="0"/>
              <a:t>中心明确</a:t>
            </a:r>
            <a:r>
              <a:rPr lang="en-US" altLang="zh-CN" sz="3600" b="1" dirty="0"/>
              <a:t>”</a:t>
            </a:r>
            <a:r>
              <a:rPr lang="zh-CN" altLang="zh-CN" sz="3600" b="1" dirty="0"/>
              <a:t>的内容要件有二：</a:t>
            </a:r>
            <a:r>
              <a:rPr lang="zh-CN" altLang="zh-CN" sz="3600" b="1" dirty="0">
                <a:solidFill>
                  <a:srgbClr val="FF0000"/>
                </a:solidFill>
              </a:rPr>
              <a:t>明确，不含糊</a:t>
            </a:r>
            <a:r>
              <a:rPr lang="zh-CN" altLang="zh-CN" sz="3600" b="1" dirty="0"/>
              <a:t>。议论性作文，思想感情鲜明，观点清晰，态度坚决</a:t>
            </a:r>
            <a:r>
              <a:rPr lang="en-US" altLang="zh-CN" sz="3600" b="1" dirty="0"/>
              <a:t>;</a:t>
            </a:r>
            <a:r>
              <a:rPr lang="zh-CN" altLang="zh-CN" sz="3600" b="1" dirty="0"/>
              <a:t>叙事类作文，材料的指向性要十分明顯。集中，不分散。材料、情节、语言都围绕一个</a:t>
            </a:r>
            <a:r>
              <a:rPr lang="en-US" altLang="zh-CN" sz="3600" b="1" dirty="0"/>
              <a:t>“</a:t>
            </a:r>
            <a:r>
              <a:rPr lang="zh-CN" altLang="zh-CN" sz="3600" b="1" dirty="0"/>
              <a:t>中心</a:t>
            </a:r>
            <a:r>
              <a:rPr lang="en-US" altLang="zh-CN" sz="3600" b="1" dirty="0"/>
              <a:t>”</a:t>
            </a:r>
            <a:r>
              <a:rPr lang="zh-CN" altLang="zh-CN" sz="3600" b="1" dirty="0"/>
              <a:t>，没有</a:t>
            </a:r>
            <a:r>
              <a:rPr lang="en-US" altLang="zh-CN" sz="3600" b="1" dirty="0"/>
              <a:t>“</a:t>
            </a:r>
            <a:r>
              <a:rPr lang="zh-CN" altLang="zh-CN" sz="3600" b="1" dirty="0"/>
              <a:t>跑偏</a:t>
            </a:r>
            <a:r>
              <a:rPr lang="en-US" altLang="zh-CN" sz="3600" b="1" dirty="0"/>
              <a:t>”</a:t>
            </a:r>
            <a:r>
              <a:rPr lang="zh-CN" altLang="zh-CN" sz="3600" b="1" dirty="0"/>
              <a:t>者。</a:t>
            </a:r>
          </a:p>
          <a:p>
            <a:endParaRPr lang="zh-CN" altLang="en-US" sz="36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247864"/>
          </a:xfrm>
          <a:prstGeom prst="rect">
            <a:avLst/>
          </a:prstGeom>
          <a:noFill/>
        </p:spPr>
        <p:txBody>
          <a:bodyPr wrap="square" rtlCol="0">
            <a:spAutoFit/>
          </a:bodyPr>
          <a:lstStyle/>
          <a:p>
            <a:r>
              <a:rPr lang="zh-CN" altLang="zh-CN" sz="4000" b="1" dirty="0">
                <a:solidFill>
                  <a:srgbClr val="FF0000"/>
                </a:solidFill>
              </a:rPr>
              <a:t>二</a:t>
            </a:r>
            <a:r>
              <a:rPr lang="en-US" altLang="zh-CN" sz="4000" b="1" dirty="0">
                <a:solidFill>
                  <a:srgbClr val="FF0000"/>
                </a:solidFill>
              </a:rPr>
              <a:t>.  </a:t>
            </a:r>
            <a:r>
              <a:rPr lang="zh-CN" altLang="zh-CN" sz="4000" b="1" dirty="0">
                <a:solidFill>
                  <a:srgbClr val="FF0000"/>
                </a:solidFill>
              </a:rPr>
              <a:t>材料丰富又得当，切忌堆砌和空乏</a:t>
            </a:r>
          </a:p>
          <a:p>
            <a:r>
              <a:rPr lang="zh-CN" altLang="zh-CN" sz="3600" b="1" dirty="0" smtClean="0"/>
              <a:t>基</a:t>
            </a:r>
            <a:r>
              <a:rPr lang="zh-CN" altLang="zh-CN" sz="3600" b="1" dirty="0"/>
              <a:t>础等级的第一等</a:t>
            </a:r>
            <a:r>
              <a:rPr lang="en-US" altLang="zh-CN" sz="3600" b="1" dirty="0"/>
              <a:t>“</a:t>
            </a:r>
            <a:r>
              <a:rPr lang="zh-CN" altLang="zh-CN" sz="3600" b="1" dirty="0"/>
              <a:t>内容充实</a:t>
            </a:r>
            <a:r>
              <a:rPr lang="en-US" altLang="zh-CN" sz="3600" b="1" dirty="0"/>
              <a:t>”</a:t>
            </a:r>
            <a:r>
              <a:rPr lang="zh-CN" altLang="zh-CN" sz="3600" b="1" dirty="0"/>
              <a:t>与发展等级的</a:t>
            </a:r>
            <a:r>
              <a:rPr lang="en-US" altLang="zh-CN" sz="3600" b="1" dirty="0"/>
              <a:t>“</a:t>
            </a:r>
            <a:r>
              <a:rPr lang="zh-CN" altLang="zh-CN" sz="3600" b="1" dirty="0"/>
              <a:t>材料丰富</a:t>
            </a:r>
            <a:r>
              <a:rPr lang="en-US" altLang="zh-CN" sz="3600" b="1" dirty="0"/>
              <a:t>”</a:t>
            </a:r>
            <a:r>
              <a:rPr lang="zh-CN" altLang="zh-CN" sz="3600" b="1" dirty="0"/>
              <a:t>进行综合阐述，统称</a:t>
            </a:r>
            <a:r>
              <a:rPr lang="en-US" altLang="zh-CN" sz="3600" b="1" dirty="0"/>
              <a:t>“</a:t>
            </a:r>
            <a:r>
              <a:rPr lang="zh-CN" altLang="zh-CN" sz="3600" b="1" dirty="0"/>
              <a:t>充实丰富</a:t>
            </a:r>
            <a:r>
              <a:rPr lang="en-US" altLang="zh-CN" sz="3600" b="1" dirty="0"/>
              <a:t>”</a:t>
            </a:r>
            <a:r>
              <a:rPr lang="zh-CN" altLang="zh-CN" sz="3600" b="1" dirty="0"/>
              <a:t>。</a:t>
            </a:r>
          </a:p>
          <a:p>
            <a:r>
              <a:rPr lang="zh-CN" altLang="zh-CN" sz="3600" b="1" dirty="0"/>
              <a:t>一个人，血肉丰满，才是</a:t>
            </a:r>
            <a:r>
              <a:rPr lang="en-US" altLang="zh-CN" sz="3600" b="1" dirty="0"/>
              <a:t>“</a:t>
            </a:r>
            <a:r>
              <a:rPr lang="zh-CN" altLang="zh-CN" sz="3600" b="1" dirty="0"/>
              <a:t>美</a:t>
            </a:r>
            <a:r>
              <a:rPr lang="en-US" altLang="zh-CN" sz="3600" b="1" dirty="0"/>
              <a:t>”</a:t>
            </a:r>
            <a:r>
              <a:rPr lang="zh-CN" altLang="zh-CN" sz="3600" b="1" dirty="0"/>
              <a:t>人</a:t>
            </a:r>
            <a:r>
              <a:rPr lang="en-US" altLang="zh-CN" sz="3600" b="1" dirty="0"/>
              <a:t>;</a:t>
            </a:r>
            <a:r>
              <a:rPr lang="zh-CN" altLang="zh-CN" sz="3600" b="1" dirty="0"/>
              <a:t>一篇作文，内容丰满，才是</a:t>
            </a:r>
            <a:r>
              <a:rPr lang="en-US" altLang="zh-CN" sz="3600" b="1" dirty="0"/>
              <a:t>“</a:t>
            </a:r>
            <a:r>
              <a:rPr lang="zh-CN" altLang="zh-CN" sz="3600" b="1" dirty="0"/>
              <a:t>完</a:t>
            </a:r>
            <a:r>
              <a:rPr lang="en-US" altLang="zh-CN" sz="3600" b="1" dirty="0"/>
              <a:t>”</a:t>
            </a:r>
            <a:r>
              <a:rPr lang="zh-CN" altLang="zh-CN" sz="3600" b="1" dirty="0"/>
              <a:t>文。</a:t>
            </a:r>
          </a:p>
          <a:p>
            <a:r>
              <a:rPr lang="zh-CN" altLang="zh-CN" sz="3600" b="1" dirty="0"/>
              <a:t>对于议论性文章，</a:t>
            </a:r>
            <a:r>
              <a:rPr lang="en-US" altLang="zh-CN" sz="3600" b="1" dirty="0"/>
              <a:t>“</a:t>
            </a:r>
            <a:r>
              <a:rPr lang="zh-CN" altLang="zh-CN" sz="3600" b="1" dirty="0"/>
              <a:t>充实丰富</a:t>
            </a:r>
            <a:r>
              <a:rPr lang="en-US" altLang="zh-CN" sz="3600" b="1" dirty="0"/>
              <a:t>”</a:t>
            </a:r>
            <a:r>
              <a:rPr lang="zh-CN" altLang="zh-CN" sz="3600" b="1" dirty="0"/>
              <a:t>的要求有</a:t>
            </a:r>
            <a:r>
              <a:rPr lang="zh-CN" altLang="zh-CN" sz="3600" b="1" dirty="0" smtClean="0"/>
              <a:t>二：</a:t>
            </a:r>
            <a:endParaRPr lang="en-US" altLang="zh-CN" sz="3600" b="1" dirty="0" smtClean="0"/>
          </a:p>
          <a:p>
            <a:r>
              <a:rPr lang="en-US" altLang="zh-CN" sz="3600" b="1" dirty="0" smtClean="0"/>
              <a:t>①</a:t>
            </a:r>
            <a:r>
              <a:rPr lang="zh-CN" altLang="zh-CN" sz="3600" b="1" dirty="0"/>
              <a:t>围绕文章的观点选取恰当的、充足的论据材料，能旁征博引，丰富厚重</a:t>
            </a:r>
            <a:r>
              <a:rPr lang="en-US" altLang="zh-CN" sz="3600" b="1" dirty="0" smtClean="0"/>
              <a:t>;</a:t>
            </a:r>
          </a:p>
          <a:p>
            <a:r>
              <a:rPr lang="en-US" altLang="zh-CN" sz="3600" b="1" dirty="0" smtClean="0"/>
              <a:t>②</a:t>
            </a:r>
            <a:r>
              <a:rPr lang="zh-CN" altLang="zh-CN" sz="3600" b="1" dirty="0"/>
              <a:t>议论要素明晰，有鞭辟入里的分析，不能堆砌论据材料了事，要有深刻和透彻的说理。</a:t>
            </a:r>
          </a:p>
          <a:p>
            <a:endParaRPr lang="zh-CN" altLang="en-US" sz="3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32530"/>
          </a:xfrm>
          <a:prstGeom prst="rect">
            <a:avLst/>
          </a:prstGeom>
          <a:noFill/>
        </p:spPr>
        <p:txBody>
          <a:bodyPr wrap="square" rtlCol="0">
            <a:spAutoFit/>
          </a:bodyPr>
          <a:lstStyle/>
          <a:p>
            <a:r>
              <a:rPr lang="en-US" altLang="zh-CN" sz="2800" b="1" dirty="0" smtClean="0"/>
              <a:t>                             </a:t>
            </a:r>
            <a:r>
              <a:rPr lang="zh-CN" altLang="zh-CN" sz="4800" b="1" dirty="0" smtClean="0">
                <a:solidFill>
                  <a:srgbClr val="FF0000"/>
                </a:solidFill>
              </a:rPr>
              <a:t>铠</a:t>
            </a:r>
            <a:r>
              <a:rPr lang="zh-CN" altLang="zh-CN" sz="4800" b="1" dirty="0">
                <a:solidFill>
                  <a:srgbClr val="FF0000"/>
                </a:solidFill>
              </a:rPr>
              <a:t>甲存身，利剑出鞘</a:t>
            </a:r>
          </a:p>
          <a:p>
            <a:r>
              <a:rPr lang="en-US" altLang="zh-CN" sz="2800" b="1" dirty="0" smtClean="0"/>
              <a:t>        </a:t>
            </a:r>
            <a:r>
              <a:rPr lang="zh-CN" altLang="zh-CN" sz="2800" b="1" dirty="0" smtClean="0"/>
              <a:t>被</a:t>
            </a:r>
            <a:r>
              <a:rPr lang="zh-CN" altLang="zh-CN" sz="2800" b="1" dirty="0"/>
              <a:t>狼追到河边的小兔子不会游泳，难保其身，于是学习游泳。若游泳遇到了困难，小兔子还要坚持训练自己的弱项吗？</a:t>
            </a:r>
          </a:p>
          <a:p>
            <a:r>
              <a:rPr lang="en-US" altLang="zh-CN" sz="2800" b="1" dirty="0" smtClean="0"/>
              <a:t>         </a:t>
            </a:r>
            <a:r>
              <a:rPr lang="zh-CN" altLang="zh-CN" sz="2800" b="1" dirty="0" smtClean="0"/>
              <a:t>我</a:t>
            </a:r>
            <a:r>
              <a:rPr lang="zh-CN" altLang="zh-CN" sz="2800" b="1" dirty="0"/>
              <a:t>相信这是每个有志的青年人步入社会时都要遇到的疑问：</a:t>
            </a:r>
            <a:r>
              <a:rPr lang="en-US" altLang="zh-CN" sz="2800" b="1" dirty="0"/>
              <a:t>“</a:t>
            </a:r>
            <a:r>
              <a:rPr lang="zh-CN" altLang="zh-CN" sz="2800" b="1" dirty="0"/>
              <a:t>做一个专才，还是做一个全才？</a:t>
            </a:r>
            <a:r>
              <a:rPr lang="en-US" altLang="zh-CN" sz="2800" b="1" dirty="0"/>
              <a:t>”</a:t>
            </a:r>
            <a:endParaRPr lang="zh-CN" altLang="zh-CN" sz="2800" b="1" dirty="0"/>
          </a:p>
          <a:p>
            <a:r>
              <a:rPr lang="en-US" altLang="zh-CN" sz="2800" b="1" dirty="0" smtClean="0"/>
              <a:t>          </a:t>
            </a:r>
            <a:r>
              <a:rPr lang="zh-CN" altLang="zh-CN" sz="2800" b="1" dirty="0" smtClean="0"/>
              <a:t>这</a:t>
            </a:r>
            <a:r>
              <a:rPr lang="zh-CN" altLang="zh-CN" sz="2800" b="1" dirty="0"/>
              <a:t>的确是一个如何实现自我价值的难题。依我看，我们在世上做一个生活的战士，必身着护身铠甲，手持破敌利剑。这铠甲，便是全面发展带给我们的游刃有余</a:t>
            </a:r>
            <a:r>
              <a:rPr lang="en-US" altLang="zh-CN" sz="2800" b="1" dirty="0"/>
              <a:t>;</a:t>
            </a:r>
            <a:r>
              <a:rPr lang="zh-CN" altLang="zh-CN" sz="2800" b="1" dirty="0"/>
              <a:t>这利剑，则是突出才能带给我们的耀眼锋芒。</a:t>
            </a:r>
          </a:p>
          <a:p>
            <a:r>
              <a:rPr lang="zh-CN" altLang="zh-CN" sz="2800" b="1" dirty="0">
                <a:solidFill>
                  <a:srgbClr val="FF0000"/>
                </a:solidFill>
              </a:rPr>
              <a:t>（以上为</a:t>
            </a:r>
            <a:r>
              <a:rPr lang="en-US" altLang="zh-CN" sz="2800" b="1" dirty="0">
                <a:solidFill>
                  <a:srgbClr val="FF0000"/>
                </a:solidFill>
              </a:rPr>
              <a:t>“</a:t>
            </a:r>
            <a:r>
              <a:rPr lang="zh-CN" altLang="zh-CN" sz="2800" b="1" dirty="0">
                <a:solidFill>
                  <a:srgbClr val="FF0000"/>
                </a:solidFill>
              </a:rPr>
              <a:t>引论</a:t>
            </a:r>
            <a:r>
              <a:rPr lang="en-US" altLang="zh-CN" sz="2800" b="1" dirty="0">
                <a:solidFill>
                  <a:srgbClr val="FF0000"/>
                </a:solidFill>
              </a:rPr>
              <a:t>”</a:t>
            </a:r>
            <a:r>
              <a:rPr lang="zh-CN" altLang="zh-CN" sz="2800" b="1" dirty="0">
                <a:solidFill>
                  <a:srgbClr val="FF0000"/>
                </a:solidFill>
              </a:rPr>
              <a:t>部分。开篇引用材料，入题迅捷</a:t>
            </a:r>
            <a:r>
              <a:rPr lang="en-US" altLang="zh-CN" sz="2800" b="1" dirty="0">
                <a:solidFill>
                  <a:srgbClr val="FF0000"/>
                </a:solidFill>
              </a:rPr>
              <a:t>;</a:t>
            </a:r>
            <a:r>
              <a:rPr lang="zh-CN" altLang="zh-CN" sz="2800" b="1" dirty="0">
                <a:solidFill>
                  <a:srgbClr val="FF0000"/>
                </a:solidFill>
              </a:rPr>
              <a:t>连续设问，启发思索，激发兴趣</a:t>
            </a:r>
            <a:r>
              <a:rPr lang="en-US" altLang="zh-CN" sz="2800" b="1" dirty="0">
                <a:solidFill>
                  <a:srgbClr val="FF0000"/>
                </a:solidFill>
              </a:rPr>
              <a:t>;</a:t>
            </a:r>
            <a:r>
              <a:rPr lang="zh-CN" altLang="zh-CN" sz="2800" b="1" dirty="0">
                <a:solidFill>
                  <a:srgbClr val="FF0000"/>
                </a:solidFill>
              </a:rPr>
              <a:t>立论切合题意，比喻不凡，形象生动。）</a:t>
            </a:r>
          </a:p>
          <a:p>
            <a:endParaRPr lang="zh-CN" altLang="en-US" sz="2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16977"/>
          </a:xfrm>
          <a:prstGeom prst="rect">
            <a:avLst/>
          </a:prstGeom>
          <a:noFill/>
        </p:spPr>
        <p:txBody>
          <a:bodyPr wrap="square" rtlCol="0">
            <a:spAutoFit/>
          </a:bodyPr>
          <a:lstStyle/>
          <a:p>
            <a:r>
              <a:rPr lang="en-US" altLang="zh-CN" sz="3600" b="1" dirty="0">
                <a:solidFill>
                  <a:srgbClr val="FF0000"/>
                </a:solidFill>
              </a:rPr>
              <a:t>1. </a:t>
            </a:r>
            <a:r>
              <a:rPr lang="zh-CN" altLang="zh-CN" sz="3600" b="1" dirty="0">
                <a:solidFill>
                  <a:srgbClr val="FF0000"/>
                </a:solidFill>
              </a:rPr>
              <a:t>广泛取材显丰富</a:t>
            </a:r>
          </a:p>
          <a:p>
            <a:r>
              <a:rPr lang="zh-CN" altLang="zh-CN" sz="2400" b="1" dirty="0"/>
              <a:t>放眼古今中外，名人尽收眼底</a:t>
            </a:r>
            <a:r>
              <a:rPr lang="en-US" altLang="zh-CN" sz="2400" b="1" dirty="0"/>
              <a:t>;</a:t>
            </a:r>
            <a:r>
              <a:rPr lang="zh-CN" altLang="zh-CN" sz="2400" b="1" dirty="0"/>
              <a:t>联想新闻热点，家事、国事、天下事事事关心。选材的广泛性，，能凸显学生知识积累的广博，确保文章内容的丰富。如满分作文《指间的世界》的主体部分：</a:t>
            </a:r>
          </a:p>
          <a:p>
            <a:r>
              <a:rPr lang="en-US" altLang="zh-CN" sz="2400" b="1" dirty="0" smtClean="0">
                <a:solidFill>
                  <a:srgbClr val="FF0000"/>
                </a:solidFill>
              </a:rPr>
              <a:t>         </a:t>
            </a:r>
            <a:r>
              <a:rPr lang="zh-CN" altLang="zh-CN" sz="2400" b="1" dirty="0" smtClean="0">
                <a:solidFill>
                  <a:srgbClr val="FF0000"/>
                </a:solidFill>
              </a:rPr>
              <a:t>读</a:t>
            </a:r>
            <a:r>
              <a:rPr lang="zh-CN" altLang="zh-CN" sz="2400" b="1" dirty="0">
                <a:solidFill>
                  <a:srgbClr val="FF0000"/>
                </a:solidFill>
              </a:rPr>
              <a:t>《史记》，为司马迁不平，为宫刑而震动，为人性的坚定、意志的顽强而激荡。一本《史记》，记载了千年的历史，告诉我过去的一切。</a:t>
            </a:r>
          </a:p>
          <a:p>
            <a:r>
              <a:rPr lang="en-US" altLang="zh-CN" sz="2400" b="1" dirty="0" smtClean="0">
                <a:solidFill>
                  <a:srgbClr val="FF0000"/>
                </a:solidFill>
              </a:rPr>
              <a:t>         </a:t>
            </a:r>
            <a:r>
              <a:rPr lang="zh-CN" altLang="zh-CN" sz="2400" b="1" dirty="0" smtClean="0">
                <a:solidFill>
                  <a:srgbClr val="FF0000"/>
                </a:solidFill>
              </a:rPr>
              <a:t>读</a:t>
            </a:r>
            <a:r>
              <a:rPr lang="zh-CN" altLang="zh-CN" sz="2400" b="1" dirty="0">
                <a:solidFill>
                  <a:srgbClr val="FF0000"/>
                </a:solidFill>
              </a:rPr>
              <a:t>三毛，我看见了她那旷世奇缘，看见她的孤寂、不忍、落寞与挣扎，看见她用丝袜结束自己一生的悲凉。一颗纯净透明的心被收藏在书中，留给我无限的惋惜，让世界多了一分悲凉。</a:t>
            </a:r>
          </a:p>
          <a:p>
            <a:r>
              <a:rPr lang="en-US" altLang="zh-CN" sz="2400" b="1" dirty="0" smtClean="0">
                <a:solidFill>
                  <a:srgbClr val="FF0000"/>
                </a:solidFill>
              </a:rPr>
              <a:t>         </a:t>
            </a:r>
            <a:r>
              <a:rPr lang="zh-CN" altLang="zh-CN" sz="2400" b="1" dirty="0" smtClean="0">
                <a:solidFill>
                  <a:srgbClr val="FF0000"/>
                </a:solidFill>
              </a:rPr>
              <a:t>读</a:t>
            </a:r>
            <a:r>
              <a:rPr lang="zh-CN" altLang="zh-CN" sz="2400" b="1" dirty="0">
                <a:solidFill>
                  <a:srgbClr val="FF0000"/>
                </a:solidFill>
              </a:rPr>
              <a:t>余秋雨，我了解了世界千古文明的内涵。《千年一叹》《文化苦旅》让我这个不曾走出中国半步的人，了解了文化的衰败、文明的掩藏、古老的湮没、人性的丑恶，于是，眼中的世界少了一份神秘。</a:t>
            </a:r>
          </a:p>
          <a:p>
            <a:endParaRPr lang="zh-CN" altLang="en-US" sz="24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en-US" altLang="zh-CN" sz="2800" b="1" dirty="0" smtClean="0"/>
              <a:t>         </a:t>
            </a:r>
            <a:r>
              <a:rPr lang="zh-CN" altLang="zh-CN" sz="2800" b="1" dirty="0" smtClean="0">
                <a:solidFill>
                  <a:srgbClr val="FF0000"/>
                </a:solidFill>
              </a:rPr>
              <a:t>读</a:t>
            </a:r>
            <a:r>
              <a:rPr lang="zh-CN" altLang="zh-CN" sz="2800" b="1" dirty="0">
                <a:solidFill>
                  <a:srgbClr val="FF0000"/>
                </a:solidFill>
              </a:rPr>
              <a:t>《钢铁是怎样炼成的》，我看见了战争与苦难</a:t>
            </a:r>
            <a:r>
              <a:rPr lang="en-US" altLang="zh-CN" sz="2800" b="1" dirty="0">
                <a:solidFill>
                  <a:srgbClr val="FF0000"/>
                </a:solidFill>
              </a:rPr>
              <a:t>;</a:t>
            </a:r>
            <a:r>
              <a:rPr lang="zh-CN" altLang="zh-CN" sz="2800" b="1" dirty="0">
                <a:solidFill>
                  <a:srgbClr val="FF0000"/>
                </a:solidFill>
              </a:rPr>
              <a:t>读《牛虻》，我看见了精神的力量</a:t>
            </a:r>
            <a:r>
              <a:rPr lang="en-US" altLang="zh-CN" sz="2800" b="1" dirty="0">
                <a:solidFill>
                  <a:srgbClr val="FF0000"/>
                </a:solidFill>
              </a:rPr>
              <a:t>;</a:t>
            </a:r>
            <a:r>
              <a:rPr lang="zh-CN" altLang="zh-CN" sz="2800" b="1" dirty="0">
                <a:solidFill>
                  <a:srgbClr val="FF0000"/>
                </a:solidFill>
              </a:rPr>
              <a:t>读《简</a:t>
            </a:r>
            <a:r>
              <a:rPr lang="en-US" altLang="zh-CN" sz="2800" b="1" dirty="0">
                <a:solidFill>
                  <a:srgbClr val="FF0000"/>
                </a:solidFill>
              </a:rPr>
              <a:t>·</a:t>
            </a:r>
            <a:r>
              <a:rPr lang="zh-CN" altLang="zh-CN" sz="2800" b="1" dirty="0">
                <a:solidFill>
                  <a:srgbClr val="FF0000"/>
                </a:solidFill>
              </a:rPr>
              <a:t>爱》，我看见了心灵的平等</a:t>
            </a:r>
            <a:r>
              <a:rPr lang="en-US" altLang="zh-CN" sz="2800" b="1" dirty="0">
                <a:solidFill>
                  <a:srgbClr val="FF0000"/>
                </a:solidFill>
              </a:rPr>
              <a:t>;</a:t>
            </a:r>
            <a:r>
              <a:rPr lang="zh-CN" altLang="zh-CN" sz="2800" b="1" dirty="0">
                <a:solidFill>
                  <a:srgbClr val="FF0000"/>
                </a:solidFill>
              </a:rPr>
              <a:t>读《爱的教育》，我看见了真情的可贵</a:t>
            </a:r>
            <a:r>
              <a:rPr lang="en-US" altLang="zh-CN" sz="2800" b="1" dirty="0">
                <a:solidFill>
                  <a:srgbClr val="FF0000"/>
                </a:solidFill>
              </a:rPr>
              <a:t>;</a:t>
            </a:r>
            <a:r>
              <a:rPr lang="zh-CN" altLang="zh-CN" sz="2800" b="1" dirty="0">
                <a:solidFill>
                  <a:srgbClr val="FF0000"/>
                </a:solidFill>
              </a:rPr>
              <a:t>读《飘》，我看见了期待的美好</a:t>
            </a:r>
            <a:r>
              <a:rPr lang="en-US" altLang="zh-CN" sz="2800" b="1" dirty="0">
                <a:solidFill>
                  <a:srgbClr val="FF0000"/>
                </a:solidFill>
              </a:rPr>
              <a:t>……</a:t>
            </a:r>
            <a:endParaRPr lang="zh-CN" altLang="zh-CN" sz="2800" b="1" dirty="0">
              <a:solidFill>
                <a:srgbClr val="FF0000"/>
              </a:solidFill>
            </a:endParaRPr>
          </a:p>
          <a:p>
            <a:r>
              <a:rPr lang="en-US" altLang="zh-CN" sz="2800" b="1" dirty="0" smtClean="0">
                <a:solidFill>
                  <a:srgbClr val="FF0000"/>
                </a:solidFill>
              </a:rPr>
              <a:t>         </a:t>
            </a:r>
            <a:r>
              <a:rPr lang="zh-CN" altLang="zh-CN" sz="2800" b="1" dirty="0" smtClean="0">
                <a:solidFill>
                  <a:srgbClr val="FF0000"/>
                </a:solidFill>
              </a:rPr>
              <a:t>在</a:t>
            </a:r>
            <a:r>
              <a:rPr lang="zh-CN" altLang="zh-CN" sz="2800" b="1" dirty="0">
                <a:solidFill>
                  <a:srgbClr val="FF0000"/>
                </a:solidFill>
              </a:rPr>
              <a:t>书里，我看见了特蕾莎修女蹒跚的脚步在风雨中格外坚定</a:t>
            </a:r>
            <a:r>
              <a:rPr lang="en-US" altLang="zh-CN" sz="2800" b="1" dirty="0">
                <a:solidFill>
                  <a:srgbClr val="FF0000"/>
                </a:solidFill>
              </a:rPr>
              <a:t>;</a:t>
            </a:r>
            <a:r>
              <a:rPr lang="zh-CN" altLang="zh-CN" sz="2800" b="1" dirty="0">
                <a:solidFill>
                  <a:srgbClr val="FF0000"/>
                </a:solidFill>
              </a:rPr>
              <a:t>我看见她低下高昂的头颅，只为恳请瑞典皇宫里每一位高贵者省下诺贝尔午餐的六万英镑，只为用温情的春风吹化苦难者脸上的泪花</a:t>
            </a:r>
            <a:r>
              <a:rPr lang="en-US" altLang="zh-CN" sz="2800" b="1" dirty="0">
                <a:solidFill>
                  <a:srgbClr val="FF0000"/>
                </a:solidFill>
              </a:rPr>
              <a:t>;</a:t>
            </a:r>
            <a:r>
              <a:rPr lang="zh-CN" altLang="zh-CN" sz="2800" b="1" dirty="0">
                <a:solidFill>
                  <a:srgbClr val="FF0000"/>
                </a:solidFill>
              </a:rPr>
              <a:t>我看见她满身疾病、一生贫苦，却得到了所有苦难者的祝福。</a:t>
            </a:r>
            <a:r>
              <a:rPr lang="en-US" altLang="zh-CN" sz="2800" b="1" dirty="0">
                <a:solidFill>
                  <a:srgbClr val="FF0000"/>
                </a:solidFill>
              </a:rPr>
              <a:t>——</a:t>
            </a:r>
            <a:r>
              <a:rPr lang="zh-CN" altLang="zh-CN" sz="2800" b="1" dirty="0">
                <a:solidFill>
                  <a:srgbClr val="FF0000"/>
                </a:solidFill>
              </a:rPr>
              <a:t>我看见了一个充满关愛的世界。</a:t>
            </a:r>
          </a:p>
          <a:p>
            <a:r>
              <a:rPr lang="en-US" altLang="zh-CN" sz="2800" b="1" dirty="0" smtClean="0">
                <a:solidFill>
                  <a:srgbClr val="FF0000"/>
                </a:solidFill>
              </a:rPr>
              <a:t>        </a:t>
            </a:r>
            <a:r>
              <a:rPr lang="zh-CN" altLang="zh-CN" sz="2800" b="1" dirty="0" smtClean="0">
                <a:solidFill>
                  <a:srgbClr val="FF0000"/>
                </a:solidFill>
              </a:rPr>
              <a:t>在</a:t>
            </a:r>
            <a:r>
              <a:rPr lang="zh-CN" altLang="zh-CN" sz="2800" b="1" dirty="0">
                <a:solidFill>
                  <a:srgbClr val="FF0000"/>
                </a:solidFill>
              </a:rPr>
              <a:t>书里，我看见了明正彬正在铁与血中奔跑，在刀头上舞蹈</a:t>
            </a:r>
            <a:r>
              <a:rPr lang="en-US" altLang="zh-CN" sz="2800" b="1" dirty="0">
                <a:solidFill>
                  <a:srgbClr val="FF0000"/>
                </a:solidFill>
              </a:rPr>
              <a:t>;</a:t>
            </a:r>
            <a:r>
              <a:rPr lang="zh-CN" altLang="zh-CN" sz="2800" b="1" dirty="0">
                <a:solidFill>
                  <a:srgbClr val="FF0000"/>
                </a:solidFill>
              </a:rPr>
              <a:t>我看见他在毒贩面前吓不怕，打不倒，毒贩在他面前过不去，逃不掉</a:t>
            </a:r>
            <a:r>
              <a:rPr lang="en-US" altLang="zh-CN" sz="2800" b="1" dirty="0">
                <a:solidFill>
                  <a:srgbClr val="FF0000"/>
                </a:solidFill>
              </a:rPr>
              <a:t>;</a:t>
            </a:r>
            <a:r>
              <a:rPr lang="zh-CN" altLang="zh-CN" sz="2800" b="1" dirty="0">
                <a:solidFill>
                  <a:srgbClr val="FF0000"/>
                </a:solidFill>
              </a:rPr>
              <a:t>我看见他为人们赢得的阳光，成为人们心中真正的英雄。</a:t>
            </a:r>
            <a:r>
              <a:rPr lang="en-US" altLang="zh-CN" sz="2800" b="1" dirty="0">
                <a:solidFill>
                  <a:srgbClr val="FF0000"/>
                </a:solidFill>
              </a:rPr>
              <a:t>——</a:t>
            </a:r>
            <a:r>
              <a:rPr lang="zh-CN" altLang="zh-CN" sz="2800" b="1" dirty="0">
                <a:solidFill>
                  <a:srgbClr val="FF0000"/>
                </a:solidFill>
              </a:rPr>
              <a:t>我看见了一个充满正义的世界。</a:t>
            </a:r>
          </a:p>
          <a:p>
            <a:r>
              <a:rPr lang="en-US" altLang="zh-CN" sz="2800" b="1" dirty="0">
                <a:solidFill>
                  <a:srgbClr val="FF0000"/>
                </a:solidFill>
              </a:rPr>
              <a:t>……</a:t>
            </a:r>
            <a:endParaRPr lang="zh-CN" altLang="zh-CN" sz="2800" b="1" dirty="0">
              <a:solidFill>
                <a:srgbClr val="FF0000"/>
              </a:solidFill>
            </a:endParaRPr>
          </a:p>
          <a:p>
            <a:endParaRPr lang="zh-CN" alt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247864"/>
          </a:xfrm>
          <a:prstGeom prst="rect">
            <a:avLst/>
          </a:prstGeom>
          <a:noFill/>
        </p:spPr>
        <p:txBody>
          <a:bodyPr wrap="square" rtlCol="0">
            <a:spAutoFit/>
          </a:bodyPr>
          <a:lstStyle/>
          <a:p>
            <a:r>
              <a:rPr lang="en-US" altLang="zh-CN" sz="3200" b="1" dirty="0">
                <a:solidFill>
                  <a:srgbClr val="FF0000"/>
                </a:solidFill>
              </a:rPr>
              <a:t>2. </a:t>
            </a:r>
            <a:r>
              <a:rPr lang="zh-CN" altLang="zh-CN" sz="3200" b="1" dirty="0">
                <a:solidFill>
                  <a:srgbClr val="FF0000"/>
                </a:solidFill>
              </a:rPr>
              <a:t>厚重新颖拿高分</a:t>
            </a:r>
          </a:p>
          <a:p>
            <a:r>
              <a:rPr lang="en-US" altLang="zh-CN" sz="2400" b="1" dirty="0"/>
              <a:t>“</a:t>
            </a:r>
            <a:r>
              <a:rPr lang="zh-CN" altLang="zh-CN" sz="2400" b="1" dirty="0"/>
              <a:t>材料丰富</a:t>
            </a:r>
            <a:r>
              <a:rPr lang="en-US" altLang="zh-CN" sz="2400" b="1" dirty="0"/>
              <a:t>”</a:t>
            </a:r>
            <a:r>
              <a:rPr lang="zh-CN" altLang="zh-CN" sz="2400" b="1" dirty="0"/>
              <a:t>的重要性已毋庸多言，但如果材料陈旧老套，也会令人觉得索然无味。所以，文章的论据材料，除了</a:t>
            </a:r>
            <a:r>
              <a:rPr lang="en-US" altLang="zh-CN" sz="2400" b="1" dirty="0"/>
              <a:t>“</a:t>
            </a:r>
            <a:r>
              <a:rPr lang="zh-CN" altLang="zh-CN" sz="2400" b="1" dirty="0"/>
              <a:t>丰富</a:t>
            </a:r>
            <a:r>
              <a:rPr lang="en-US" altLang="zh-CN" sz="2400" b="1" dirty="0"/>
              <a:t>”</a:t>
            </a:r>
            <a:r>
              <a:rPr lang="zh-CN" altLang="zh-CN" sz="2400" b="1" dirty="0"/>
              <a:t>，还需</a:t>
            </a:r>
            <a:r>
              <a:rPr lang="en-US" altLang="zh-CN" sz="2400" b="1" dirty="0"/>
              <a:t>“</a:t>
            </a:r>
            <a:r>
              <a:rPr lang="zh-CN" altLang="zh-CN" sz="2400" b="1" dirty="0"/>
              <a:t>新颖</a:t>
            </a:r>
            <a:r>
              <a:rPr lang="en-US" altLang="zh-CN" sz="2400" b="1" dirty="0"/>
              <a:t>”</a:t>
            </a:r>
            <a:r>
              <a:rPr lang="zh-CN" altLang="zh-CN" sz="2400" b="1" dirty="0"/>
              <a:t>。材料只有与众不同，让人眼前一亮，方能拿高分。如满分作文《尝鼎一脔》的前面部分：</a:t>
            </a:r>
          </a:p>
          <a:p>
            <a:r>
              <a:rPr lang="zh-CN" altLang="zh-CN" sz="2800" b="1" dirty="0">
                <a:solidFill>
                  <a:srgbClr val="FF0000"/>
                </a:solidFill>
              </a:rPr>
              <a:t>青青翠竹，尽为法身</a:t>
            </a:r>
            <a:r>
              <a:rPr lang="en-US" altLang="zh-CN" sz="2800" b="1" dirty="0">
                <a:solidFill>
                  <a:srgbClr val="FF0000"/>
                </a:solidFill>
              </a:rPr>
              <a:t>;</a:t>
            </a:r>
            <a:r>
              <a:rPr lang="zh-CN" altLang="zh-CN" sz="2800" b="1" dirty="0">
                <a:solidFill>
                  <a:srgbClr val="FF0000"/>
                </a:solidFill>
              </a:rPr>
              <a:t>郁郁黄花，无非般若。五月的天空影影绰绰，当我看到湛蓝的天空与玫紫的薄云时，不禁吟哦起布莱克的诗句：一花一天地，一沙一世界。于是想和艺术大师一样用色彩记下这大千世界的点滴。</a:t>
            </a:r>
          </a:p>
          <a:p>
            <a:r>
              <a:rPr lang="zh-CN" altLang="zh-CN" sz="2800" b="1" dirty="0">
                <a:solidFill>
                  <a:srgbClr val="FF0000"/>
                </a:solidFill>
              </a:rPr>
              <a:t>一、真正的艺术</a:t>
            </a:r>
          </a:p>
          <a:p>
            <a:r>
              <a:rPr lang="zh-CN" altLang="zh-CN" sz="2800" b="1" dirty="0">
                <a:solidFill>
                  <a:srgbClr val="FF0000"/>
                </a:solidFill>
              </a:rPr>
              <a:t>恍惚间，我正泛着刚朵拉，倏忽游移于欧罗巴广袤天空下的水面。如今来巴黎游玩的人，大多沉湎于香榭丽舍的雄伟与埃菲尔铁塔的壮观，还有谁嗅到过车站广场苦艾酒的香气，欣赏过路边朴实而粗壮的妇女？</a:t>
            </a:r>
          </a:p>
          <a:p>
            <a:endParaRPr lang="zh-CN" altLang="en-US"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909310"/>
          </a:xfrm>
          <a:prstGeom prst="rect">
            <a:avLst/>
          </a:prstGeom>
          <a:noFill/>
        </p:spPr>
        <p:txBody>
          <a:bodyPr wrap="square" rtlCol="0">
            <a:spAutoFit/>
          </a:bodyPr>
          <a:lstStyle/>
          <a:p>
            <a:r>
              <a:rPr lang="en-US" altLang="zh-CN" sz="3600" b="1" dirty="0" smtClean="0">
                <a:solidFill>
                  <a:srgbClr val="FF0000"/>
                </a:solidFill>
              </a:rPr>
              <a:t>       </a:t>
            </a:r>
            <a:r>
              <a:rPr lang="zh-CN" altLang="zh-CN" sz="3600" b="1" dirty="0" smtClean="0">
                <a:solidFill>
                  <a:srgbClr val="FF0000"/>
                </a:solidFill>
              </a:rPr>
              <a:t>然而真正的艺术家能捕捉到这点滴细致，真正的艺术由此孕育。我看到了莫奈笔下生机勃勃的莲花池，雷诺阿与他的披巾、阳台和茶，，德加眼中似乎微不足道的舞女</a:t>
            </a:r>
            <a:r>
              <a:rPr lang="en-US" altLang="zh-CN" sz="3600" b="1" dirty="0" smtClean="0">
                <a:solidFill>
                  <a:srgbClr val="FF0000"/>
                </a:solidFill>
              </a:rPr>
              <a:t>……</a:t>
            </a:r>
            <a:r>
              <a:rPr lang="zh-CN" altLang="zh-CN" sz="3600" b="1" dirty="0" smtClean="0">
                <a:solidFill>
                  <a:srgbClr val="FF0000"/>
                </a:solidFill>
              </a:rPr>
              <a:t>就像凡</a:t>
            </a:r>
            <a:r>
              <a:rPr lang="en-US" altLang="zh-CN" sz="3600" b="1" dirty="0" smtClean="0">
                <a:solidFill>
                  <a:srgbClr val="FF0000"/>
                </a:solidFill>
              </a:rPr>
              <a:t>·</a:t>
            </a:r>
            <a:r>
              <a:rPr lang="zh-CN" altLang="zh-CN" sz="3600" b="1" dirty="0" smtClean="0">
                <a:solidFill>
                  <a:srgbClr val="FF0000"/>
                </a:solidFill>
              </a:rPr>
              <a:t>高笔下的向日葵散发出的瞬间的忧郁与繁华，宛如奏响华彩的乐章，让我的肌肤经历烈火的深沥。</a:t>
            </a:r>
          </a:p>
          <a:p>
            <a:r>
              <a:rPr lang="en-US" altLang="zh-CN" sz="3600" b="1" dirty="0" smtClean="0">
                <a:solidFill>
                  <a:srgbClr val="FF0000"/>
                </a:solidFill>
              </a:rPr>
              <a:t>        </a:t>
            </a:r>
            <a:r>
              <a:rPr lang="zh-CN" altLang="zh-CN" sz="3600" b="1" dirty="0" smtClean="0">
                <a:solidFill>
                  <a:srgbClr val="FF0000"/>
                </a:solidFill>
              </a:rPr>
              <a:t>记下这剪影后，我欣慰地徜徉开去，因为我体验到了真正的艺术。</a:t>
            </a:r>
          </a:p>
          <a:p>
            <a:r>
              <a:rPr lang="en-US" altLang="zh-CN" sz="3600" b="1" dirty="0" smtClean="0">
                <a:solidFill>
                  <a:srgbClr val="FF0000"/>
                </a:solidFill>
              </a:rPr>
              <a:t>        ……</a:t>
            </a:r>
            <a:endParaRPr lang="zh-CN" altLang="zh-CN" sz="3600" b="1" dirty="0" smtClean="0">
              <a:solidFill>
                <a:srgbClr val="FF0000"/>
              </a:solidFill>
            </a:endParaRPr>
          </a:p>
          <a:p>
            <a:endParaRPr lang="zh-CN" altLang="en-US" dirty="0"/>
          </a:p>
        </p:txBody>
      </p:sp>
      <p:sp>
        <p:nvSpPr>
          <p:cNvPr id="3" name="TextBox 2"/>
          <p:cNvSpPr txBox="1"/>
          <p:nvPr/>
        </p:nvSpPr>
        <p:spPr>
          <a:xfrm>
            <a:off x="0" y="5517232"/>
            <a:ext cx="9144000" cy="1815882"/>
          </a:xfrm>
          <a:prstGeom prst="rect">
            <a:avLst/>
          </a:prstGeom>
          <a:noFill/>
        </p:spPr>
        <p:txBody>
          <a:bodyPr wrap="square" rtlCol="0">
            <a:spAutoFit/>
          </a:bodyPr>
          <a:lstStyle/>
          <a:p>
            <a:r>
              <a:rPr lang="zh-CN" altLang="zh-CN" sz="2800" b="1" dirty="0"/>
              <a:t>作者从佛家的偈语入笔，渐次引出诗人、画家、雕塑家，将读者的视线拉到世界上一些杰出的大师身上，论据材料典型、丰富而新颖，可谓出类拔萃，不同凡响。</a:t>
            </a:r>
          </a:p>
          <a:p>
            <a:endParaRPr lang="zh-CN" altLang="en-US" sz="28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94085"/>
          </a:xfrm>
          <a:prstGeom prst="rect">
            <a:avLst/>
          </a:prstGeom>
          <a:noFill/>
        </p:spPr>
        <p:txBody>
          <a:bodyPr wrap="square" rtlCol="0">
            <a:spAutoFit/>
          </a:bodyPr>
          <a:lstStyle/>
          <a:p>
            <a:r>
              <a:rPr lang="en-US" altLang="zh-CN" sz="3200" b="1" dirty="0">
                <a:solidFill>
                  <a:srgbClr val="FF0000"/>
                </a:solidFill>
              </a:rPr>
              <a:t>3. </a:t>
            </a:r>
            <a:r>
              <a:rPr lang="zh-CN" altLang="zh-CN" sz="3200" b="1" dirty="0">
                <a:solidFill>
                  <a:srgbClr val="FF0000"/>
                </a:solidFill>
              </a:rPr>
              <a:t>类比联想开视野</a:t>
            </a:r>
          </a:p>
          <a:p>
            <a:r>
              <a:rPr lang="zh-CN" altLang="zh-CN" sz="2400" b="1" dirty="0"/>
              <a:t>不局限于论据材料中的人和事，把视野延伸到大自然，围绕中心论点，通过类比联想，撷取自然界之万物来说理，这样，既扩展了文章的容量，丰富了文章的内容，又彰显了思维的广度，增强了文章的形象效果。如满分作文《风起风落间》的开头：</a:t>
            </a:r>
          </a:p>
          <a:p>
            <a:r>
              <a:rPr lang="en-US" altLang="zh-CN" sz="2400" b="1" dirty="0" smtClean="0">
                <a:solidFill>
                  <a:srgbClr val="FF0000"/>
                </a:solidFill>
              </a:rPr>
              <a:t>          </a:t>
            </a:r>
            <a:r>
              <a:rPr lang="zh-CN" altLang="zh-CN" sz="2400" b="1" dirty="0" smtClean="0">
                <a:solidFill>
                  <a:srgbClr val="FF0000"/>
                </a:solidFill>
              </a:rPr>
              <a:t>晨</a:t>
            </a:r>
            <a:r>
              <a:rPr lang="zh-CN" altLang="zh-CN" sz="2400" b="1" dirty="0">
                <a:solidFill>
                  <a:srgbClr val="FF0000"/>
                </a:solidFill>
              </a:rPr>
              <a:t>风抚过松林，飒飒作响，那是林海的呼吸</a:t>
            </a:r>
            <a:r>
              <a:rPr lang="en-US" altLang="zh-CN" sz="2400" b="1" dirty="0">
                <a:solidFill>
                  <a:srgbClr val="FF0000"/>
                </a:solidFill>
              </a:rPr>
              <a:t>;</a:t>
            </a:r>
            <a:r>
              <a:rPr lang="zh-CN" altLang="zh-CN" sz="2400" b="1" dirty="0">
                <a:solidFill>
                  <a:srgbClr val="FF0000"/>
                </a:solidFill>
              </a:rPr>
              <a:t>初阳掠过草地，拾起珠玑，那是天外的暖意</a:t>
            </a:r>
            <a:r>
              <a:rPr lang="en-US" altLang="zh-CN" sz="2400" b="1" dirty="0">
                <a:solidFill>
                  <a:srgbClr val="FF0000"/>
                </a:solidFill>
              </a:rPr>
              <a:t>;</a:t>
            </a:r>
            <a:r>
              <a:rPr lang="zh-CN" altLang="zh-CN" sz="2400" b="1" dirty="0">
                <a:solidFill>
                  <a:srgbClr val="FF0000"/>
                </a:solidFill>
              </a:rPr>
              <a:t>蝴翅轻拍花朵，轻舞飞扬，那是新生的涌动</a:t>
            </a:r>
            <a:r>
              <a:rPr lang="en-US" altLang="zh-CN" sz="2400" b="1" dirty="0">
                <a:solidFill>
                  <a:srgbClr val="FF0000"/>
                </a:solidFill>
              </a:rPr>
              <a:t>;</a:t>
            </a:r>
            <a:r>
              <a:rPr lang="zh-CN" altLang="zh-CN" sz="2400" b="1" dirty="0">
                <a:solidFill>
                  <a:srgbClr val="FF0000"/>
                </a:solidFill>
              </a:rPr>
              <a:t>绿叶滴下晨露，折射阳光，那是盛夏的生机。</a:t>
            </a:r>
          </a:p>
          <a:p>
            <a:r>
              <a:rPr lang="en-US" altLang="zh-CN" sz="2400" b="1" dirty="0" smtClean="0">
                <a:solidFill>
                  <a:srgbClr val="FF0000"/>
                </a:solidFill>
              </a:rPr>
              <a:t>         </a:t>
            </a:r>
            <a:r>
              <a:rPr lang="zh-CN" altLang="zh-CN" sz="2400" b="1" dirty="0" smtClean="0">
                <a:solidFill>
                  <a:srgbClr val="FF0000"/>
                </a:solidFill>
              </a:rPr>
              <a:t>天</a:t>
            </a:r>
            <a:r>
              <a:rPr lang="zh-CN" altLang="zh-CN" sz="2400" b="1" dirty="0">
                <a:solidFill>
                  <a:srgbClr val="FF0000"/>
                </a:solidFill>
              </a:rPr>
              <a:t>上漫卷的白云，上堤婆娑的新柳，山间欢唱的小溪，田里清凉的蛙鸣</a:t>
            </a:r>
            <a:r>
              <a:rPr lang="en-US" altLang="zh-CN" sz="2400" b="1" dirty="0">
                <a:solidFill>
                  <a:srgbClr val="FF0000"/>
                </a:solidFill>
              </a:rPr>
              <a:t>……</a:t>
            </a:r>
            <a:endParaRPr lang="zh-CN" altLang="zh-CN" sz="2400" b="1" dirty="0">
              <a:solidFill>
                <a:srgbClr val="FF0000"/>
              </a:solidFill>
            </a:endParaRPr>
          </a:p>
          <a:p>
            <a:r>
              <a:rPr lang="en-US" altLang="zh-CN" sz="2400" b="1" dirty="0" smtClean="0">
                <a:solidFill>
                  <a:srgbClr val="FF0000"/>
                </a:solidFill>
              </a:rPr>
              <a:t>        </a:t>
            </a:r>
            <a:r>
              <a:rPr lang="zh-CN" altLang="zh-CN" sz="2400" b="1" dirty="0" smtClean="0">
                <a:solidFill>
                  <a:srgbClr val="FF0000"/>
                </a:solidFill>
              </a:rPr>
              <a:t>风</a:t>
            </a:r>
            <a:r>
              <a:rPr lang="zh-CN" altLang="zh-CN" sz="2400" b="1" dirty="0">
                <a:solidFill>
                  <a:srgbClr val="FF0000"/>
                </a:solidFill>
              </a:rPr>
              <a:t>起风落间都诠释着世界的精彩与生活的奇妙。它们是渺小的一点朱砂，但却折射了整个大自然的完美与感动。</a:t>
            </a:r>
          </a:p>
          <a:p>
            <a:r>
              <a:rPr lang="en-US" altLang="zh-CN" sz="2400" b="1" dirty="0" smtClean="0">
                <a:solidFill>
                  <a:srgbClr val="002060"/>
                </a:solidFill>
              </a:rPr>
              <a:t>          </a:t>
            </a:r>
            <a:r>
              <a:rPr lang="zh-CN" altLang="zh-CN" sz="2400" b="1" dirty="0" smtClean="0">
                <a:solidFill>
                  <a:srgbClr val="002060"/>
                </a:solidFill>
              </a:rPr>
              <a:t>作</a:t>
            </a:r>
            <a:r>
              <a:rPr lang="zh-CN" altLang="zh-CN" sz="2400" b="1" dirty="0">
                <a:solidFill>
                  <a:srgbClr val="002060"/>
                </a:solidFill>
              </a:rPr>
              <a:t>者将行文的视野投向了包罗万象的自然界。开头四句，作者以秋、冬、春、夏四个季节为出发点，类比博喻，写出了风起风落间都诠释了世界的变化的道理</a:t>
            </a:r>
            <a:r>
              <a:rPr lang="en-US" altLang="zh-CN" sz="2400" b="1" dirty="0">
                <a:solidFill>
                  <a:srgbClr val="002060"/>
                </a:solidFill>
              </a:rPr>
              <a:t>;</a:t>
            </a:r>
            <a:r>
              <a:rPr lang="zh-CN" altLang="zh-CN" sz="2400" b="1" dirty="0">
                <a:solidFill>
                  <a:srgbClr val="002060"/>
                </a:solidFill>
              </a:rPr>
              <a:t>接下来的四句，更是将这种现象扩大到世界万物，文章紧扣</a:t>
            </a:r>
            <a:r>
              <a:rPr lang="en-US" altLang="zh-CN" sz="2400" b="1" dirty="0">
                <a:solidFill>
                  <a:srgbClr val="002060"/>
                </a:solidFill>
              </a:rPr>
              <a:t>“</a:t>
            </a:r>
            <a:r>
              <a:rPr lang="zh-CN" altLang="zh-CN" sz="2400" b="1" dirty="0">
                <a:solidFill>
                  <a:srgbClr val="002060"/>
                </a:solidFill>
              </a:rPr>
              <a:t>一枝一叶一世界</a:t>
            </a:r>
            <a:r>
              <a:rPr lang="en-US" altLang="zh-CN" sz="2400" b="1" dirty="0">
                <a:solidFill>
                  <a:srgbClr val="002060"/>
                </a:solidFill>
              </a:rPr>
              <a:t>”</a:t>
            </a:r>
            <a:r>
              <a:rPr lang="zh-CN" altLang="zh-CN" sz="2400" b="1" dirty="0">
                <a:solidFill>
                  <a:srgbClr val="002060"/>
                </a:solidFill>
              </a:rPr>
              <a:t>，丰富灵动，文采四溢。</a:t>
            </a:r>
          </a:p>
          <a:p>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124754"/>
          </a:xfrm>
          <a:prstGeom prst="rect">
            <a:avLst/>
          </a:prstGeom>
          <a:noFill/>
        </p:spPr>
        <p:txBody>
          <a:bodyPr wrap="square" rtlCol="0">
            <a:spAutoFit/>
          </a:bodyPr>
          <a:lstStyle/>
          <a:p>
            <a:r>
              <a:rPr lang="en-US" altLang="zh-CN" sz="2800" b="1" dirty="0" smtClean="0">
                <a:solidFill>
                  <a:srgbClr val="C00000"/>
                </a:solidFill>
              </a:rPr>
              <a:t>      </a:t>
            </a:r>
            <a:r>
              <a:rPr lang="zh-CN" altLang="zh-CN" sz="2800" b="1" dirty="0" smtClean="0">
                <a:solidFill>
                  <a:srgbClr val="C00000"/>
                </a:solidFill>
              </a:rPr>
              <a:t>自</a:t>
            </a:r>
            <a:r>
              <a:rPr lang="zh-CN" altLang="zh-CN" sz="2800" b="1" dirty="0">
                <a:solidFill>
                  <a:srgbClr val="C00000"/>
                </a:solidFill>
              </a:rPr>
              <a:t>古才子出寒家。古今中外之成才者，大多出自寒家。范仲淹两岁丧父，随母改嫁，幼时连稠一点的粥都难吃到</a:t>
            </a:r>
            <a:r>
              <a:rPr lang="en-US" altLang="zh-CN" sz="2800" b="1" dirty="0">
                <a:solidFill>
                  <a:srgbClr val="C00000"/>
                </a:solidFill>
              </a:rPr>
              <a:t>;</a:t>
            </a:r>
            <a:r>
              <a:rPr lang="zh-CN" altLang="zh-CN" sz="2800" b="1" dirty="0">
                <a:solidFill>
                  <a:srgbClr val="C00000"/>
                </a:solidFill>
              </a:rPr>
              <a:t>荷兰画家凡</a:t>
            </a:r>
            <a:r>
              <a:rPr lang="en-US" altLang="zh-CN" sz="2800" b="1" dirty="0">
                <a:solidFill>
                  <a:srgbClr val="C00000"/>
                </a:solidFill>
              </a:rPr>
              <a:t>·</a:t>
            </a:r>
            <a:r>
              <a:rPr lang="zh-CN" altLang="zh-CN" sz="2800" b="1" dirty="0">
                <a:solidFill>
                  <a:srgbClr val="C00000"/>
                </a:solidFill>
              </a:rPr>
              <a:t>高也曾一文不名，生活上常靠弟弟接济</a:t>
            </a:r>
            <a:r>
              <a:rPr lang="en-US" altLang="zh-CN" sz="2800" b="1" dirty="0">
                <a:solidFill>
                  <a:srgbClr val="C00000"/>
                </a:solidFill>
              </a:rPr>
              <a:t>;</a:t>
            </a:r>
            <a:r>
              <a:rPr lang="zh-CN" altLang="zh-CN" sz="2800" b="1" dirty="0">
                <a:solidFill>
                  <a:srgbClr val="C00000"/>
                </a:solidFill>
              </a:rPr>
              <a:t>苏联的伟大作家高尔基曾经是个流浪儿</a:t>
            </a:r>
            <a:r>
              <a:rPr lang="en-US" altLang="zh-CN" sz="2800" b="1" dirty="0">
                <a:solidFill>
                  <a:srgbClr val="C00000"/>
                </a:solidFill>
              </a:rPr>
              <a:t>……</a:t>
            </a:r>
            <a:r>
              <a:rPr lang="zh-CN" altLang="zh-CN" sz="2800" b="1" dirty="0">
                <a:solidFill>
                  <a:srgbClr val="C00000"/>
                </a:solidFill>
              </a:rPr>
              <a:t>贫穷并不可怕，可怕的是丧失了摆脱贫穷的信心和斗志。寒门是他们植根的土壤，穷激励着他们改变现状，穷则思变，穷则奋发，穷则图强。可见，贫困也是一笔财富</a:t>
            </a:r>
            <a:r>
              <a:rPr lang="zh-CN" altLang="zh-CN" sz="2800" b="1" dirty="0" smtClean="0">
                <a:solidFill>
                  <a:srgbClr val="C00000"/>
                </a:solidFill>
              </a:rPr>
              <a:t>。</a:t>
            </a:r>
            <a:endParaRPr lang="en-US" altLang="zh-CN" sz="2800" b="1" dirty="0" smtClean="0">
              <a:solidFill>
                <a:srgbClr val="C00000"/>
              </a:solidFill>
            </a:endParaRPr>
          </a:p>
          <a:p>
            <a:r>
              <a:rPr lang="en-US" altLang="zh-CN" sz="2800" dirty="0" smtClean="0"/>
              <a:t>         </a:t>
            </a:r>
            <a:r>
              <a:rPr lang="zh-CN" altLang="zh-CN" sz="2800" b="1" dirty="0" smtClean="0">
                <a:solidFill>
                  <a:srgbClr val="002060"/>
                </a:solidFill>
              </a:rPr>
              <a:t>文</a:t>
            </a:r>
            <a:r>
              <a:rPr lang="zh-CN" altLang="zh-CN" sz="2800" b="1" dirty="0">
                <a:solidFill>
                  <a:srgbClr val="002060"/>
                </a:solidFill>
              </a:rPr>
              <a:t>段中补充进来的议论分析，揭示了论据材料与结论</a:t>
            </a:r>
            <a:r>
              <a:rPr lang="en-US" altLang="zh-CN" sz="2800" b="1" dirty="0">
                <a:solidFill>
                  <a:srgbClr val="002060"/>
                </a:solidFill>
              </a:rPr>
              <a:t>“</a:t>
            </a:r>
            <a:r>
              <a:rPr lang="zh-CN" altLang="zh-CN" sz="2800" b="1" dirty="0">
                <a:solidFill>
                  <a:srgbClr val="002060"/>
                </a:solidFill>
              </a:rPr>
              <a:t>贫困也是一笔财富</a:t>
            </a:r>
            <a:r>
              <a:rPr lang="en-US" altLang="zh-CN" sz="2800" b="1" dirty="0">
                <a:solidFill>
                  <a:srgbClr val="002060"/>
                </a:solidFill>
              </a:rPr>
              <a:t>”</a:t>
            </a:r>
            <a:r>
              <a:rPr lang="zh-CN" altLang="zh-CN" sz="2800" b="1" dirty="0">
                <a:solidFill>
                  <a:srgbClr val="002060"/>
                </a:solidFill>
              </a:rPr>
              <a:t>之间的内在联系，让文章具有无可辩驳的说服力，可谓点石成金，可评上一类档次。因此，具体的议论分析是运用论据材料论证观点的过程中不可或缺的环节与内容。</a:t>
            </a:r>
          </a:p>
          <a:p>
            <a:endParaRPr lang="zh-CN" altLang="zh-CN" sz="2800" b="1" dirty="0"/>
          </a:p>
          <a:p>
            <a:endParaRPr lang="zh-CN" altLang="en-US" sz="28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78532"/>
          </a:xfrm>
          <a:prstGeom prst="rect">
            <a:avLst/>
          </a:prstGeom>
          <a:noFill/>
        </p:spPr>
        <p:txBody>
          <a:bodyPr wrap="square" rtlCol="0">
            <a:spAutoFit/>
          </a:bodyPr>
          <a:lstStyle/>
          <a:p>
            <a:r>
              <a:rPr lang="zh-CN" altLang="zh-CN" sz="4400" b="1" dirty="0" smtClean="0">
                <a:solidFill>
                  <a:srgbClr val="FF0000"/>
                </a:solidFill>
              </a:rPr>
              <a:t>三</a:t>
            </a:r>
            <a:r>
              <a:rPr lang="en-US" altLang="zh-CN" sz="4400" b="1" dirty="0" smtClean="0">
                <a:solidFill>
                  <a:srgbClr val="FF0000"/>
                </a:solidFill>
              </a:rPr>
              <a:t>.  </a:t>
            </a:r>
            <a:r>
              <a:rPr lang="zh-CN" altLang="zh-CN" sz="4400" b="1" dirty="0" smtClean="0">
                <a:solidFill>
                  <a:srgbClr val="FF0000"/>
                </a:solidFill>
              </a:rPr>
              <a:t>结构严谨又周密，切忌松散还凌乱</a:t>
            </a:r>
          </a:p>
          <a:p>
            <a:r>
              <a:rPr lang="zh-CN" altLang="zh-CN" sz="3200" b="1" dirty="0" smtClean="0"/>
              <a:t>结构是文章的内部构造和组织安排材料的方式，如果说中心是文章的灵魂，材料是文章的血肉，那么结构便是文章的骨骼。一篇文章只有具备了坚实完整的骨骼，血肉和灵魂才能有所依附，有所寄托，成为一篇完整的文章。</a:t>
            </a:r>
          </a:p>
          <a:p>
            <a:r>
              <a:rPr lang="zh-CN" altLang="zh-CN" sz="3200" b="1" dirty="0" smtClean="0"/>
              <a:t>为便于操作，这里把基础等级的第一等</a:t>
            </a:r>
            <a:r>
              <a:rPr lang="en-US" altLang="zh-CN" sz="3200" b="1" dirty="0" smtClean="0"/>
              <a:t>“</a:t>
            </a:r>
            <a:r>
              <a:rPr lang="zh-CN" altLang="zh-CN" sz="3200" b="1" dirty="0" smtClean="0"/>
              <a:t>结构严谨</a:t>
            </a:r>
            <a:r>
              <a:rPr lang="en-US" altLang="zh-CN" sz="3200" b="1" dirty="0" smtClean="0"/>
              <a:t>”</a:t>
            </a:r>
            <a:r>
              <a:rPr lang="zh-CN" altLang="zh-CN" sz="3200" b="1" dirty="0" smtClean="0"/>
              <a:t>與第二等</a:t>
            </a:r>
            <a:r>
              <a:rPr lang="en-US" altLang="zh-CN" sz="3200" b="1" dirty="0" smtClean="0"/>
              <a:t>“</a:t>
            </a:r>
            <a:r>
              <a:rPr lang="zh-CN" altLang="zh-CN" sz="3200" b="1" dirty="0" smtClean="0"/>
              <a:t>结构完整</a:t>
            </a:r>
            <a:r>
              <a:rPr lang="en-US" altLang="zh-CN" sz="3200" b="1" dirty="0" smtClean="0"/>
              <a:t>”</a:t>
            </a:r>
            <a:r>
              <a:rPr lang="zh-CN" altLang="zh-CN" sz="3200" b="1" dirty="0" smtClean="0"/>
              <a:t>进行综合阐述，统称</a:t>
            </a:r>
            <a:r>
              <a:rPr lang="en-US" altLang="zh-CN" sz="3200" b="1" dirty="0" smtClean="0"/>
              <a:t>“</a:t>
            </a:r>
            <a:r>
              <a:rPr lang="zh-CN" altLang="zh-CN" sz="3200" b="1" dirty="0" smtClean="0"/>
              <a:t>完整严谨</a:t>
            </a:r>
            <a:r>
              <a:rPr lang="en-US" altLang="zh-CN" sz="3200" b="1" dirty="0" smtClean="0"/>
              <a:t>”</a:t>
            </a:r>
            <a:r>
              <a:rPr lang="zh-CN" altLang="zh-CN" sz="3200" b="1" dirty="0" smtClean="0"/>
              <a:t>。</a:t>
            </a:r>
          </a:p>
          <a:p>
            <a:endParaRPr lang="zh-CN" altLang="en-US" sz="32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zh-CN" sz="3200" b="1" dirty="0" smtClean="0"/>
              <a:t>对于议论文，结构严谨、完整的要件有二：</a:t>
            </a:r>
            <a:endParaRPr lang="en-US" altLang="zh-CN" sz="3200" b="1" dirty="0" smtClean="0"/>
          </a:p>
          <a:p>
            <a:r>
              <a:rPr lang="en-US" altLang="zh-CN" sz="3200" b="1" dirty="0" smtClean="0"/>
              <a:t>①</a:t>
            </a:r>
            <a:r>
              <a:rPr lang="zh-CN" altLang="zh-CN" sz="3200" b="1" dirty="0" smtClean="0"/>
              <a:t>作文整体思路的展开必须有序而严密，有明显的结构模式和清晰的行文思路，必须符合</a:t>
            </a:r>
            <a:r>
              <a:rPr lang="en-US" altLang="zh-CN" sz="3200" b="1" dirty="0" smtClean="0">
                <a:solidFill>
                  <a:srgbClr val="FF0000"/>
                </a:solidFill>
              </a:rPr>
              <a:t>“</a:t>
            </a:r>
            <a:r>
              <a:rPr lang="zh-CN" altLang="zh-CN" sz="3200" b="1" dirty="0" smtClean="0">
                <a:solidFill>
                  <a:srgbClr val="FF0000"/>
                </a:solidFill>
              </a:rPr>
              <a:t>引论</a:t>
            </a:r>
            <a:r>
              <a:rPr lang="en-US" altLang="zh-CN" sz="3200" b="1" dirty="0" smtClean="0">
                <a:solidFill>
                  <a:srgbClr val="FF0000"/>
                </a:solidFill>
              </a:rPr>
              <a:t>—</a:t>
            </a:r>
            <a:r>
              <a:rPr lang="zh-CN" altLang="zh-CN" sz="3200" b="1" dirty="0" smtClean="0">
                <a:solidFill>
                  <a:srgbClr val="FF0000"/>
                </a:solidFill>
              </a:rPr>
              <a:t>本论</a:t>
            </a:r>
            <a:r>
              <a:rPr lang="en-US" altLang="zh-CN" sz="3200" b="1" dirty="0" smtClean="0">
                <a:solidFill>
                  <a:srgbClr val="FF0000"/>
                </a:solidFill>
              </a:rPr>
              <a:t>—</a:t>
            </a:r>
            <a:r>
              <a:rPr lang="zh-CN" altLang="zh-CN" sz="3200" b="1" dirty="0" smtClean="0">
                <a:solidFill>
                  <a:srgbClr val="FF0000"/>
                </a:solidFill>
              </a:rPr>
              <a:t>结论</a:t>
            </a:r>
            <a:r>
              <a:rPr lang="en-US" altLang="zh-CN" sz="3200" b="1" dirty="0" smtClean="0">
                <a:solidFill>
                  <a:srgbClr val="FF0000"/>
                </a:solidFill>
              </a:rPr>
              <a:t>”</a:t>
            </a:r>
            <a:r>
              <a:rPr lang="zh-CN" altLang="zh-CN" sz="3200" b="1" dirty="0" smtClean="0"/>
              <a:t>或</a:t>
            </a:r>
            <a:r>
              <a:rPr lang="en-US" altLang="zh-CN" sz="3200" b="1" dirty="0" smtClean="0"/>
              <a:t>“</a:t>
            </a:r>
            <a:r>
              <a:rPr lang="zh-CN" altLang="zh-CN" sz="3200" b="1" dirty="0" smtClean="0">
                <a:solidFill>
                  <a:srgbClr val="FF0000"/>
                </a:solidFill>
              </a:rPr>
              <a:t>提出问题</a:t>
            </a:r>
            <a:r>
              <a:rPr lang="en-US" altLang="zh-CN" sz="3200" b="1" dirty="0" smtClean="0">
                <a:solidFill>
                  <a:srgbClr val="FF0000"/>
                </a:solidFill>
              </a:rPr>
              <a:t>—</a:t>
            </a:r>
            <a:r>
              <a:rPr lang="zh-CN" altLang="zh-CN" sz="3200" b="1" dirty="0" smtClean="0">
                <a:solidFill>
                  <a:srgbClr val="FF0000"/>
                </a:solidFill>
              </a:rPr>
              <a:t>分析问题</a:t>
            </a:r>
            <a:r>
              <a:rPr lang="en-US" altLang="zh-CN" sz="3200" b="1" dirty="0" smtClean="0">
                <a:solidFill>
                  <a:srgbClr val="FF0000"/>
                </a:solidFill>
              </a:rPr>
              <a:t>—</a:t>
            </a:r>
            <a:r>
              <a:rPr lang="zh-CN" altLang="zh-CN" sz="3200" b="1" dirty="0" smtClean="0">
                <a:solidFill>
                  <a:srgbClr val="FF0000"/>
                </a:solidFill>
              </a:rPr>
              <a:t>解决问题</a:t>
            </a:r>
            <a:r>
              <a:rPr lang="en-US" altLang="zh-CN" sz="3200" b="1" dirty="0" smtClean="0"/>
              <a:t>”</a:t>
            </a:r>
            <a:r>
              <a:rPr lang="zh-CN" altLang="zh-CN" sz="3200" b="1" dirty="0" smtClean="0"/>
              <a:t>的基本模式和基本思路。</a:t>
            </a:r>
            <a:endParaRPr lang="en-US" altLang="zh-CN" sz="3200" b="1" dirty="0" smtClean="0"/>
          </a:p>
          <a:p>
            <a:r>
              <a:rPr lang="en-US" altLang="zh-CN" sz="3200" b="1" dirty="0" smtClean="0"/>
              <a:t>②</a:t>
            </a:r>
            <a:r>
              <a:rPr lang="zh-CN" altLang="zh-CN" sz="3200" b="1" dirty="0" smtClean="0">
                <a:solidFill>
                  <a:srgbClr val="002060"/>
                </a:solidFill>
              </a:rPr>
              <a:t>文章主体段落或层次</a:t>
            </a:r>
            <a:r>
              <a:rPr lang="zh-CN" altLang="zh-CN" sz="3200" b="1" dirty="0" smtClean="0"/>
              <a:t>（本论部分的段落或层次）</a:t>
            </a:r>
            <a:r>
              <a:rPr lang="zh-CN" altLang="zh-CN" sz="3200" b="1" dirty="0" smtClean="0">
                <a:solidFill>
                  <a:srgbClr val="002060"/>
                </a:solidFill>
              </a:rPr>
              <a:t>的论证结构必须包含这些要素：</a:t>
            </a:r>
            <a:endParaRPr lang="en-US" altLang="zh-CN" sz="3200" b="1" dirty="0" smtClean="0">
              <a:solidFill>
                <a:srgbClr val="002060"/>
              </a:solidFill>
            </a:endParaRPr>
          </a:p>
          <a:p>
            <a:r>
              <a:rPr lang="zh-CN" altLang="zh-CN" sz="3200" b="1" dirty="0" smtClean="0">
                <a:solidFill>
                  <a:srgbClr val="0070C0"/>
                </a:solidFill>
              </a:rPr>
              <a:t>本段落（或层次）的小论点</a:t>
            </a:r>
            <a:r>
              <a:rPr lang="zh-CN" altLang="zh-CN" sz="3200" b="1" dirty="0" smtClean="0"/>
              <a:t>、</a:t>
            </a:r>
            <a:r>
              <a:rPr lang="zh-CN" altLang="zh-CN" sz="3200" b="1" dirty="0" smtClean="0">
                <a:solidFill>
                  <a:srgbClr val="002060"/>
                </a:solidFill>
              </a:rPr>
              <a:t>典型事例及事例的概述</a:t>
            </a:r>
            <a:r>
              <a:rPr lang="zh-CN" altLang="zh-CN" sz="3200" b="1" dirty="0" smtClean="0"/>
              <a:t>、</a:t>
            </a:r>
            <a:r>
              <a:rPr lang="zh-CN" altLang="zh-CN" sz="3200" b="1" dirty="0" smtClean="0">
                <a:solidFill>
                  <a:srgbClr val="7030A0"/>
                </a:solidFill>
              </a:rPr>
              <a:t>紧扣本段</a:t>
            </a:r>
            <a:r>
              <a:rPr lang="en-US" altLang="zh-CN" sz="3200" b="1" dirty="0" smtClean="0">
                <a:solidFill>
                  <a:srgbClr val="7030A0"/>
                </a:solidFill>
              </a:rPr>
              <a:t>“</a:t>
            </a:r>
            <a:r>
              <a:rPr lang="zh-CN" altLang="zh-CN" sz="3200" b="1" dirty="0" smtClean="0">
                <a:solidFill>
                  <a:srgbClr val="7030A0"/>
                </a:solidFill>
              </a:rPr>
              <a:t>小论点</a:t>
            </a:r>
            <a:r>
              <a:rPr lang="en-US" altLang="zh-CN" sz="3200" b="1" dirty="0" smtClean="0">
                <a:solidFill>
                  <a:srgbClr val="7030A0"/>
                </a:solidFill>
              </a:rPr>
              <a:t>”</a:t>
            </a:r>
            <a:r>
              <a:rPr lang="zh-CN" altLang="zh-CN" sz="3200" b="1" dirty="0" smtClean="0">
                <a:solidFill>
                  <a:srgbClr val="7030A0"/>
                </a:solidFill>
              </a:rPr>
              <a:t>进行分析议论</a:t>
            </a:r>
            <a:r>
              <a:rPr lang="zh-CN" altLang="zh-CN" sz="3200" b="1" dirty="0" smtClean="0"/>
              <a:t>、</a:t>
            </a:r>
            <a:r>
              <a:rPr lang="zh-CN" altLang="zh-CN" sz="3200" b="1" dirty="0" smtClean="0">
                <a:solidFill>
                  <a:schemeClr val="bg2">
                    <a:lumMod val="10000"/>
                  </a:schemeClr>
                </a:solidFill>
              </a:rPr>
              <a:t>必要的结论</a:t>
            </a:r>
            <a:r>
              <a:rPr lang="zh-CN" altLang="zh-CN" sz="3200" b="1" dirty="0" smtClean="0"/>
              <a:t>。漏掉任何一个</a:t>
            </a:r>
            <a:r>
              <a:rPr lang="en-US" altLang="zh-CN" sz="3200" b="1" dirty="0" smtClean="0"/>
              <a:t>“</a:t>
            </a:r>
            <a:r>
              <a:rPr lang="zh-CN" altLang="zh-CN" sz="3200" b="1" dirty="0" smtClean="0"/>
              <a:t>要素</a:t>
            </a:r>
            <a:r>
              <a:rPr lang="en-US" altLang="zh-CN" sz="3200" b="1" dirty="0" smtClean="0"/>
              <a:t>”</a:t>
            </a:r>
            <a:r>
              <a:rPr lang="zh-CN" altLang="zh-CN" sz="3200" b="1" dirty="0" smtClean="0"/>
              <a:t>，段落或层次的结构都是不完整、不严谨的。</a:t>
            </a:r>
          </a:p>
          <a:p>
            <a:endParaRPr lang="zh-CN" altLang="en-US" sz="32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647426"/>
          </a:xfrm>
          <a:prstGeom prst="rect">
            <a:avLst/>
          </a:prstGeom>
          <a:noFill/>
        </p:spPr>
        <p:txBody>
          <a:bodyPr wrap="square" rtlCol="0">
            <a:spAutoFit/>
          </a:bodyPr>
          <a:lstStyle/>
          <a:p>
            <a:r>
              <a:rPr lang="en-US" altLang="zh-CN" sz="4400" b="1" dirty="0" smtClean="0">
                <a:solidFill>
                  <a:srgbClr val="C00000"/>
                </a:solidFill>
              </a:rPr>
              <a:t>1.“</a:t>
            </a:r>
            <a:r>
              <a:rPr lang="zh-CN" altLang="zh-CN" sz="4400" b="1" dirty="0" smtClean="0">
                <a:solidFill>
                  <a:srgbClr val="C00000"/>
                </a:solidFill>
              </a:rPr>
              <a:t>本论</a:t>
            </a:r>
            <a:r>
              <a:rPr lang="en-US" altLang="zh-CN" sz="4400" b="1" dirty="0" smtClean="0">
                <a:solidFill>
                  <a:srgbClr val="C00000"/>
                </a:solidFill>
              </a:rPr>
              <a:t>”</a:t>
            </a:r>
            <a:r>
              <a:rPr lang="zh-CN" altLang="zh-CN" sz="4400" b="1" dirty="0" smtClean="0">
                <a:solidFill>
                  <a:srgbClr val="C00000"/>
                </a:solidFill>
              </a:rPr>
              <a:t>为</a:t>
            </a:r>
            <a:r>
              <a:rPr lang="en-US" altLang="zh-CN" sz="4400" b="1" dirty="0" smtClean="0">
                <a:solidFill>
                  <a:srgbClr val="C00000"/>
                </a:solidFill>
              </a:rPr>
              <a:t>“</a:t>
            </a:r>
            <a:r>
              <a:rPr lang="zh-CN" altLang="zh-CN" sz="4400" b="1" dirty="0" smtClean="0">
                <a:solidFill>
                  <a:srgbClr val="C00000"/>
                </a:solidFill>
              </a:rPr>
              <a:t>并列式结构</a:t>
            </a:r>
            <a:r>
              <a:rPr lang="en-US" altLang="zh-CN" sz="4400" b="1" dirty="0" smtClean="0">
                <a:solidFill>
                  <a:srgbClr val="C00000"/>
                </a:solidFill>
              </a:rPr>
              <a:t>”</a:t>
            </a:r>
            <a:r>
              <a:rPr lang="zh-CN" altLang="zh-CN" sz="4400" b="1" dirty="0" smtClean="0">
                <a:solidFill>
                  <a:srgbClr val="C00000"/>
                </a:solidFill>
              </a:rPr>
              <a:t>的模式</a:t>
            </a:r>
          </a:p>
          <a:p>
            <a:r>
              <a:rPr lang="en-US" altLang="zh-CN" sz="2800" b="1" dirty="0" smtClean="0"/>
              <a:t>“</a:t>
            </a:r>
            <a:r>
              <a:rPr lang="zh-CN" altLang="zh-CN" sz="2800" b="1" dirty="0" smtClean="0"/>
              <a:t>本论</a:t>
            </a:r>
            <a:r>
              <a:rPr lang="en-US" altLang="zh-CN" sz="2800" b="1" dirty="0" smtClean="0"/>
              <a:t>”</a:t>
            </a:r>
            <a:r>
              <a:rPr lang="zh-CN" altLang="zh-CN" sz="2800" b="1" dirty="0" smtClean="0"/>
              <a:t>为</a:t>
            </a:r>
            <a:r>
              <a:rPr lang="en-US" altLang="zh-CN" sz="2800" b="1" dirty="0" smtClean="0"/>
              <a:t>“</a:t>
            </a:r>
            <a:r>
              <a:rPr lang="zh-CN" altLang="zh-CN" sz="2800" b="1" dirty="0" smtClean="0"/>
              <a:t>并列式结构</a:t>
            </a:r>
            <a:r>
              <a:rPr lang="en-US" altLang="zh-CN" sz="2800" b="1" dirty="0" smtClean="0"/>
              <a:t>”</a:t>
            </a:r>
            <a:r>
              <a:rPr lang="zh-CN" altLang="zh-CN" sz="2800" b="1" dirty="0" smtClean="0"/>
              <a:t>，就是</a:t>
            </a:r>
            <a:r>
              <a:rPr lang="zh-CN" altLang="zh-CN" sz="2800" b="1" dirty="0" smtClean="0">
                <a:solidFill>
                  <a:srgbClr val="002060"/>
                </a:solidFill>
              </a:rPr>
              <a:t>围绕中心论点在</a:t>
            </a:r>
            <a:r>
              <a:rPr lang="en-US" altLang="zh-CN" sz="2800" b="1" dirty="0" smtClean="0">
                <a:solidFill>
                  <a:srgbClr val="002060"/>
                </a:solidFill>
              </a:rPr>
              <a:t>“</a:t>
            </a:r>
            <a:r>
              <a:rPr lang="zh-CN" altLang="zh-CN" sz="2800" b="1" dirty="0" smtClean="0">
                <a:solidFill>
                  <a:srgbClr val="002060"/>
                </a:solidFill>
              </a:rPr>
              <a:t>本论</a:t>
            </a:r>
            <a:r>
              <a:rPr lang="en-US" altLang="zh-CN" sz="2800" b="1" dirty="0" smtClean="0">
                <a:solidFill>
                  <a:srgbClr val="002060"/>
                </a:solidFill>
              </a:rPr>
              <a:t>”</a:t>
            </a:r>
            <a:r>
              <a:rPr lang="zh-CN" altLang="zh-CN" sz="2800" b="1" dirty="0" smtClean="0">
                <a:solidFill>
                  <a:srgbClr val="002060"/>
                </a:solidFill>
              </a:rPr>
              <a:t>部分设置三个或三个以上的分论点（小论点），各个分论点从不同的角度、不同的层面揭示中心论点多方面的内涵，使文章内容丰富、议论全面、说理透彻</a:t>
            </a:r>
            <a:r>
              <a:rPr lang="zh-CN" altLang="zh-CN" sz="2800" b="1" dirty="0" smtClean="0"/>
              <a:t>，这是考场作文能拿高分的常用结构模式。</a:t>
            </a:r>
            <a:r>
              <a:rPr lang="zh-CN" altLang="zh-CN" sz="2800" b="1" dirty="0" smtClean="0">
                <a:solidFill>
                  <a:srgbClr val="002060"/>
                </a:solidFill>
              </a:rPr>
              <a:t>各分论点之间要有一定的逻辑联系，不能交叉重复或雷同</a:t>
            </a:r>
            <a:r>
              <a:rPr lang="zh-CN" altLang="zh-CN" sz="2800" b="1" dirty="0" smtClean="0"/>
              <a:t>。</a:t>
            </a:r>
            <a:r>
              <a:rPr lang="zh-CN" altLang="zh-CN" sz="2800" b="1" dirty="0" smtClean="0">
                <a:solidFill>
                  <a:srgbClr val="002060"/>
                </a:solidFill>
              </a:rPr>
              <a:t>分论点的表述最好用相同的句式。</a:t>
            </a:r>
          </a:p>
          <a:p>
            <a:r>
              <a:rPr lang="zh-CN" altLang="zh-CN" sz="2800" b="1" dirty="0" smtClean="0"/>
              <a:t>例如，如果要求写一篇以</a:t>
            </a:r>
            <a:r>
              <a:rPr lang="en-US" altLang="zh-CN" sz="2800" b="1" dirty="0" smtClean="0"/>
              <a:t>“</a:t>
            </a:r>
            <a:r>
              <a:rPr lang="zh-CN" altLang="zh-CN" sz="2800" b="1" dirty="0" smtClean="0"/>
              <a:t>洗礼</a:t>
            </a:r>
            <a:r>
              <a:rPr lang="en-US" altLang="zh-CN" sz="2800" b="1" dirty="0" smtClean="0"/>
              <a:t>”</a:t>
            </a:r>
            <a:r>
              <a:rPr lang="zh-CN" altLang="zh-CN" sz="2800" b="1" dirty="0" smtClean="0"/>
              <a:t>为话题的议论文，那我们可以用</a:t>
            </a:r>
            <a:r>
              <a:rPr lang="en-US" altLang="zh-CN" sz="2800" b="1" dirty="0" smtClean="0"/>
              <a:t>“</a:t>
            </a:r>
            <a:r>
              <a:rPr lang="zh-CN" altLang="zh-CN" sz="2800" b="1" dirty="0" smtClean="0"/>
              <a:t>本论</a:t>
            </a:r>
            <a:r>
              <a:rPr lang="en-US" altLang="zh-CN" sz="2800" b="1" dirty="0" smtClean="0"/>
              <a:t>”</a:t>
            </a:r>
            <a:r>
              <a:rPr lang="zh-CN" altLang="zh-CN" sz="2800" b="1" dirty="0" smtClean="0"/>
              <a:t>为</a:t>
            </a:r>
            <a:r>
              <a:rPr lang="en-US" altLang="zh-CN" sz="2800" b="1" dirty="0" smtClean="0"/>
              <a:t>“</a:t>
            </a:r>
            <a:r>
              <a:rPr lang="zh-CN" altLang="zh-CN" sz="2800" b="1" dirty="0" smtClean="0"/>
              <a:t>并列式结构</a:t>
            </a:r>
            <a:r>
              <a:rPr lang="en-US" altLang="zh-CN" sz="2800" b="1" dirty="0" smtClean="0"/>
              <a:t>”</a:t>
            </a:r>
            <a:r>
              <a:rPr lang="zh-CN" altLang="zh-CN" sz="2800" b="1" dirty="0" smtClean="0"/>
              <a:t>的模式进行如下构思：</a:t>
            </a:r>
          </a:p>
          <a:p>
            <a:endParaRPr lang="zh-CN" altLang="en-US" sz="28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94085"/>
          </a:xfrm>
          <a:prstGeom prst="rect">
            <a:avLst/>
          </a:prstGeom>
          <a:noFill/>
        </p:spPr>
        <p:txBody>
          <a:bodyPr wrap="square" rtlCol="0">
            <a:spAutoFit/>
          </a:bodyPr>
          <a:lstStyle/>
          <a:p>
            <a:r>
              <a:rPr lang="zh-CN" altLang="zh-CN" sz="3200" b="1" dirty="0" smtClean="0">
                <a:solidFill>
                  <a:srgbClr val="7030A0"/>
                </a:solidFill>
              </a:rPr>
              <a:t>（引论）</a:t>
            </a:r>
          </a:p>
          <a:p>
            <a:r>
              <a:rPr lang="zh-CN" altLang="zh-CN" sz="3200" b="1" dirty="0" smtClean="0"/>
              <a:t>中心论点：</a:t>
            </a:r>
            <a:r>
              <a:rPr lang="zh-CN" altLang="zh-CN" sz="3200" b="1" dirty="0" smtClean="0">
                <a:solidFill>
                  <a:srgbClr val="FF0000"/>
                </a:solidFill>
              </a:rPr>
              <a:t>只有勇于（敢于、乐于）接受艰难困苦的洗礼，才能使生命焕发出新的、美丽的光彩。</a:t>
            </a:r>
          </a:p>
          <a:p>
            <a:r>
              <a:rPr lang="zh-CN" altLang="zh-CN" sz="3200" b="1" dirty="0" smtClean="0"/>
              <a:t>（本论）</a:t>
            </a:r>
          </a:p>
          <a:p>
            <a:r>
              <a:rPr lang="zh-CN" altLang="zh-CN" sz="3200" b="1" dirty="0" smtClean="0">
                <a:solidFill>
                  <a:srgbClr val="002060"/>
                </a:solidFill>
              </a:rPr>
              <a:t>分论点一</a:t>
            </a:r>
            <a:r>
              <a:rPr lang="zh-CN" altLang="zh-CN" sz="3200" b="1" dirty="0" smtClean="0"/>
              <a:t>：痛苦的自我悔改，人格得以蜕变、升华。</a:t>
            </a:r>
          </a:p>
          <a:p>
            <a:r>
              <a:rPr lang="zh-CN" altLang="zh-CN" sz="3200" b="1" dirty="0" smtClean="0">
                <a:solidFill>
                  <a:srgbClr val="002060"/>
                </a:solidFill>
              </a:rPr>
              <a:t>分论点二</a:t>
            </a:r>
            <a:r>
              <a:rPr lang="zh-CN" altLang="zh-CN" sz="3200" b="1" dirty="0" smtClean="0"/>
              <a:t>：经受厄运的磨炼，翅膀断了也能飞翔。</a:t>
            </a:r>
          </a:p>
          <a:p>
            <a:r>
              <a:rPr lang="zh-CN" altLang="zh-CN" sz="3200" b="1" dirty="0" smtClean="0">
                <a:solidFill>
                  <a:srgbClr val="002060"/>
                </a:solidFill>
              </a:rPr>
              <a:t>分论点三：</a:t>
            </a:r>
            <a:r>
              <a:rPr lang="zh-CN" altLang="zh-CN" sz="3200" b="1" dirty="0" smtClean="0"/>
              <a:t>艰难的自我拯救，团队（企业、国家、民族）获得新生与光明。</a:t>
            </a:r>
          </a:p>
          <a:p>
            <a:r>
              <a:rPr lang="zh-CN" altLang="zh-CN" sz="3200" b="1" dirty="0" smtClean="0"/>
              <a:t>（结论）</a:t>
            </a:r>
          </a:p>
          <a:p>
            <a:r>
              <a:rPr lang="zh-CN" altLang="zh-CN" sz="3200" b="1" dirty="0" smtClean="0">
                <a:solidFill>
                  <a:srgbClr val="002060"/>
                </a:solidFill>
              </a:rPr>
              <a:t>回扣论点，照应起首</a:t>
            </a:r>
            <a:r>
              <a:rPr lang="zh-CN" altLang="zh-CN" sz="3200" b="1" dirty="0" smtClean="0"/>
              <a:t>：总之，请勇于接受苦难的洗礼，让生命焕发新生。</a:t>
            </a:r>
          </a:p>
          <a:p>
            <a:endParaRPr lang="zh-CN" altLang="en-US" sz="32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632311"/>
          </a:xfrm>
          <a:prstGeom prst="rect">
            <a:avLst/>
          </a:prstGeom>
          <a:noFill/>
        </p:spPr>
        <p:txBody>
          <a:bodyPr wrap="square" rtlCol="0">
            <a:spAutoFit/>
          </a:bodyPr>
          <a:lstStyle/>
          <a:p>
            <a:r>
              <a:rPr lang="en-US" altLang="zh-CN" sz="2400" b="1" dirty="0" smtClean="0">
                <a:solidFill>
                  <a:srgbClr val="7030A0"/>
                </a:solidFill>
              </a:rPr>
              <a:t>         </a:t>
            </a:r>
            <a:r>
              <a:rPr lang="zh-CN" altLang="zh-CN" sz="2400" b="1" dirty="0" smtClean="0">
                <a:solidFill>
                  <a:srgbClr val="7030A0"/>
                </a:solidFill>
              </a:rPr>
              <a:t>我</a:t>
            </a:r>
            <a:r>
              <a:rPr lang="zh-CN" altLang="zh-CN" sz="2400" b="1" dirty="0">
                <a:solidFill>
                  <a:srgbClr val="7030A0"/>
                </a:solidFill>
              </a:rPr>
              <a:t>们需要铠甲，是为了身处困境时能从容不迫。</a:t>
            </a:r>
            <a:r>
              <a:rPr lang="zh-CN" altLang="zh-CN" sz="2400" b="1" dirty="0"/>
              <a:t>诸葛孔明通晓天文地理，又能看透人心，终成一代智绝。试想，如果他不能预知天气，纵使他看穿了公瑾的小肚鸡腸，怕也难演草船借箭的神奇。沙漠中的旅行者，如果只会辨明东西，而缺少找寻水源的技巧，恐怕也会凶多吉少。缺少全能的铠甲，不足以安身立命。</a:t>
            </a:r>
          </a:p>
          <a:p>
            <a:r>
              <a:rPr lang="en-US" altLang="zh-CN" sz="2400" b="1" dirty="0" smtClean="0"/>
              <a:t>         </a:t>
            </a:r>
            <a:r>
              <a:rPr lang="zh-CN" altLang="zh-CN" sz="2400" b="1" dirty="0" smtClean="0">
                <a:solidFill>
                  <a:srgbClr val="7030A0"/>
                </a:solidFill>
              </a:rPr>
              <a:t>我</a:t>
            </a:r>
            <a:r>
              <a:rPr lang="zh-CN" altLang="zh-CN" sz="2400" b="1" dirty="0">
                <a:solidFill>
                  <a:srgbClr val="7030A0"/>
                </a:solidFill>
              </a:rPr>
              <a:t>们需要铠甲，是为了战机有利时更自信地进攻。</a:t>
            </a:r>
            <a:r>
              <a:rPr lang="zh-CN" altLang="zh-CN" sz="2400" b="1" dirty="0"/>
              <a:t>大哲罗素，因为拥有数学、科学、文学、哲学的深厚底蕴，所以能在谴责文明堕落、霸权政治时收放自如、深入人心，面对攻击时，也能轻松化解。这一身铠甲，使罗素站稳重心，扮演攻坚者的角色。</a:t>
            </a:r>
          </a:p>
          <a:p>
            <a:r>
              <a:rPr lang="en-US" altLang="zh-CN" sz="2400" b="1" dirty="0" smtClean="0">
                <a:solidFill>
                  <a:srgbClr val="7030A0"/>
                </a:solidFill>
              </a:rPr>
              <a:t>           </a:t>
            </a:r>
            <a:r>
              <a:rPr lang="zh-CN" altLang="zh-CN" sz="2400" b="1" dirty="0" smtClean="0">
                <a:solidFill>
                  <a:srgbClr val="7030A0"/>
                </a:solidFill>
              </a:rPr>
              <a:t>拥</a:t>
            </a:r>
            <a:r>
              <a:rPr lang="zh-CN" altLang="zh-CN" sz="2400" b="1" dirty="0">
                <a:solidFill>
                  <a:srgbClr val="7030A0"/>
                </a:solidFill>
              </a:rPr>
              <a:t>有护身铠甲的同时，一定要记得磨利你手中的长剑，以便让你出手不凡，直中要害。</a:t>
            </a:r>
            <a:r>
              <a:rPr lang="zh-CN" altLang="zh-CN" sz="2400" b="1" dirty="0"/>
              <a:t>莫奈正是因不满足于跟从各派技法而独辟蹊径，用光与影的变幻作剑，辟出了印象派的王国</a:t>
            </a:r>
            <a:r>
              <a:rPr lang="en-US" altLang="zh-CN" sz="2400" b="1" dirty="0"/>
              <a:t>;</a:t>
            </a:r>
            <a:r>
              <a:rPr lang="zh-CN" altLang="zh-CN" sz="2400" b="1" dirty="0"/>
              <a:t>陈景润如果不舍弃其他广博的科学爱好而专攻无穷级数，手中便不会握住那刺破数学王国黑夜的剑，从而为后来者带来黎明。</a:t>
            </a:r>
          </a:p>
          <a:p>
            <a:endParaRPr lang="zh-CN" altLang="en-US" sz="2400"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en-US" altLang="zh-CN" sz="2800" b="1" dirty="0" smtClean="0">
                <a:solidFill>
                  <a:srgbClr val="FF0000"/>
                </a:solidFill>
              </a:rPr>
              <a:t>2.“</a:t>
            </a:r>
            <a:r>
              <a:rPr lang="zh-CN" altLang="zh-CN" sz="2800" b="1" dirty="0" smtClean="0">
                <a:solidFill>
                  <a:srgbClr val="FF0000"/>
                </a:solidFill>
              </a:rPr>
              <a:t>本论</a:t>
            </a:r>
            <a:r>
              <a:rPr lang="en-US" altLang="zh-CN" sz="2800" b="1" dirty="0" smtClean="0">
                <a:solidFill>
                  <a:srgbClr val="FF0000"/>
                </a:solidFill>
              </a:rPr>
              <a:t>”</a:t>
            </a:r>
            <a:r>
              <a:rPr lang="zh-CN" altLang="zh-CN" sz="2800" b="1" dirty="0" smtClean="0">
                <a:solidFill>
                  <a:srgbClr val="FF0000"/>
                </a:solidFill>
              </a:rPr>
              <a:t>为</a:t>
            </a:r>
            <a:r>
              <a:rPr lang="en-US" altLang="zh-CN" sz="2800" b="1" dirty="0" smtClean="0">
                <a:solidFill>
                  <a:srgbClr val="FF0000"/>
                </a:solidFill>
              </a:rPr>
              <a:t>“</a:t>
            </a:r>
            <a:r>
              <a:rPr lang="zh-CN" altLang="zh-CN" sz="2800" b="1" dirty="0" smtClean="0">
                <a:solidFill>
                  <a:srgbClr val="FF0000"/>
                </a:solidFill>
              </a:rPr>
              <a:t>对比式结构</a:t>
            </a:r>
            <a:r>
              <a:rPr lang="en-US" altLang="zh-CN" sz="2800" b="1" dirty="0" smtClean="0">
                <a:solidFill>
                  <a:srgbClr val="FF0000"/>
                </a:solidFill>
              </a:rPr>
              <a:t>”</a:t>
            </a:r>
            <a:r>
              <a:rPr lang="zh-CN" altLang="zh-CN" sz="2800" b="1" dirty="0" smtClean="0">
                <a:solidFill>
                  <a:srgbClr val="FF0000"/>
                </a:solidFill>
              </a:rPr>
              <a:t>的模式</a:t>
            </a:r>
          </a:p>
          <a:p>
            <a:r>
              <a:rPr lang="en-US" altLang="zh-CN" sz="2800" b="1" dirty="0" smtClean="0"/>
              <a:t>“</a:t>
            </a:r>
            <a:r>
              <a:rPr lang="zh-CN" altLang="zh-CN" sz="2800" b="1" dirty="0" smtClean="0"/>
              <a:t>对比式结构</a:t>
            </a:r>
            <a:r>
              <a:rPr lang="en-US" altLang="zh-CN" sz="2800" b="1" dirty="0" smtClean="0"/>
              <a:t>”</a:t>
            </a:r>
            <a:r>
              <a:rPr lang="zh-CN" altLang="zh-CN" sz="2800" b="1" dirty="0" smtClean="0"/>
              <a:t>就是</a:t>
            </a:r>
            <a:r>
              <a:rPr lang="en-US" altLang="zh-CN" sz="2800" b="1" dirty="0" smtClean="0">
                <a:solidFill>
                  <a:srgbClr val="FF0000"/>
                </a:solidFill>
              </a:rPr>
              <a:t>“</a:t>
            </a:r>
            <a:r>
              <a:rPr lang="zh-CN" altLang="zh-CN" sz="2800" b="1" dirty="0" smtClean="0">
                <a:solidFill>
                  <a:srgbClr val="FF0000"/>
                </a:solidFill>
              </a:rPr>
              <a:t>本论</a:t>
            </a:r>
            <a:r>
              <a:rPr lang="en-US" altLang="zh-CN" sz="2800" b="1" dirty="0" smtClean="0">
                <a:solidFill>
                  <a:srgbClr val="FF0000"/>
                </a:solidFill>
              </a:rPr>
              <a:t>”</a:t>
            </a:r>
            <a:r>
              <a:rPr lang="zh-CN" altLang="zh-CN" sz="2800" b="1" dirty="0" smtClean="0">
                <a:solidFill>
                  <a:srgbClr val="FF0000"/>
                </a:solidFill>
              </a:rPr>
              <a:t>部分从正反两个方面进行论证的一种结构模式</a:t>
            </a:r>
            <a:r>
              <a:rPr lang="zh-CN" altLang="zh-CN" sz="2800" b="1" dirty="0" smtClean="0"/>
              <a:t>。</a:t>
            </a:r>
            <a:r>
              <a:rPr lang="en-US" altLang="zh-CN" sz="2800" b="1" dirty="0" smtClean="0"/>
              <a:t>“</a:t>
            </a:r>
            <a:r>
              <a:rPr lang="zh-CN" altLang="zh-CN" sz="2800" b="1" dirty="0" smtClean="0"/>
              <a:t>对比式结构</a:t>
            </a:r>
            <a:r>
              <a:rPr lang="en-US" altLang="zh-CN" sz="2800" b="1" dirty="0" smtClean="0"/>
              <a:t>”</a:t>
            </a:r>
            <a:r>
              <a:rPr lang="zh-CN" altLang="zh-CN" sz="2800" b="1" dirty="0" smtClean="0">
                <a:solidFill>
                  <a:srgbClr val="FF0000"/>
                </a:solidFill>
              </a:rPr>
              <a:t>也可以用以构思一个段落或一个层次</a:t>
            </a:r>
            <a:r>
              <a:rPr lang="zh-CN" altLang="zh-CN" sz="2800" b="1" dirty="0" smtClean="0"/>
              <a:t>。这种模式的好处是既能丰富文章的内容，又能增强文章的论证力度，是考场作文较容易掌握的能拿高分的结构模式。如：</a:t>
            </a:r>
          </a:p>
          <a:p>
            <a:r>
              <a:rPr lang="zh-CN" altLang="zh-CN" sz="2800" b="1" dirty="0" smtClean="0">
                <a:solidFill>
                  <a:srgbClr val="7030A0"/>
                </a:solidFill>
              </a:rPr>
              <a:t>（引论）</a:t>
            </a:r>
          </a:p>
          <a:p>
            <a:r>
              <a:rPr lang="zh-CN" altLang="zh-CN" sz="2800" b="1" dirty="0" smtClean="0">
                <a:solidFill>
                  <a:srgbClr val="C00000"/>
                </a:solidFill>
              </a:rPr>
              <a:t>中心论点：只有勇于（敢于、乐于）接受艰难困苦的洗礼，才能使生命焕发出新的、美丽的光彩。</a:t>
            </a:r>
          </a:p>
          <a:p>
            <a:r>
              <a:rPr lang="zh-CN" altLang="zh-CN" sz="2800" b="1" dirty="0" smtClean="0">
                <a:solidFill>
                  <a:srgbClr val="C00000"/>
                </a:solidFill>
              </a:rPr>
              <a:t>（本论）</a:t>
            </a:r>
          </a:p>
          <a:p>
            <a:r>
              <a:rPr lang="zh-CN" altLang="zh-CN" sz="2800" b="1" dirty="0" smtClean="0">
                <a:solidFill>
                  <a:srgbClr val="0070C0"/>
                </a:solidFill>
              </a:rPr>
              <a:t>正面小论点：</a:t>
            </a:r>
            <a:r>
              <a:rPr lang="zh-CN" altLang="zh-CN" sz="2800" b="1" dirty="0" smtClean="0"/>
              <a:t>经受厄运的磨炼，断了翅膀也能飞翔。</a:t>
            </a:r>
          </a:p>
          <a:p>
            <a:r>
              <a:rPr lang="zh-CN" altLang="zh-CN" sz="2800" b="1" dirty="0" smtClean="0">
                <a:solidFill>
                  <a:srgbClr val="002060"/>
                </a:solidFill>
              </a:rPr>
              <a:t>反面小论点：</a:t>
            </a:r>
            <a:r>
              <a:rPr lang="zh-CN" altLang="zh-CN" sz="2800" b="1" dirty="0" smtClean="0"/>
              <a:t>向苦难低头妥协，生命之花终将凋零。</a:t>
            </a:r>
          </a:p>
          <a:p>
            <a:r>
              <a:rPr lang="zh-CN" altLang="zh-CN" sz="2800" b="1" dirty="0" smtClean="0"/>
              <a:t>（结论）</a:t>
            </a:r>
          </a:p>
          <a:p>
            <a:r>
              <a:rPr lang="zh-CN" altLang="zh-CN" sz="2800" b="1" dirty="0" smtClean="0">
                <a:solidFill>
                  <a:srgbClr val="000066"/>
                </a:solidFill>
              </a:rPr>
              <a:t>回扣论点，照应起首</a:t>
            </a:r>
            <a:r>
              <a:rPr lang="zh-CN" altLang="zh-CN" sz="2800" b="1" dirty="0" smtClean="0"/>
              <a:t>：总之，请勇于接受苦难的洗礼，让生命焕发新生。</a:t>
            </a:r>
          </a:p>
          <a:p>
            <a:endParaRPr lang="zh-CN" altLang="en-US" sz="28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24973"/>
          </a:xfrm>
          <a:prstGeom prst="rect">
            <a:avLst/>
          </a:prstGeom>
          <a:noFill/>
        </p:spPr>
        <p:txBody>
          <a:bodyPr wrap="square" rtlCol="0">
            <a:spAutoFit/>
          </a:bodyPr>
          <a:lstStyle/>
          <a:p>
            <a:r>
              <a:rPr lang="en-US" altLang="zh-CN" sz="4800" b="1" dirty="0" smtClean="0">
                <a:solidFill>
                  <a:srgbClr val="C00000"/>
                </a:solidFill>
              </a:rPr>
              <a:t>3.“</a:t>
            </a:r>
            <a:r>
              <a:rPr lang="zh-CN" altLang="zh-CN" sz="4800" b="1" dirty="0" smtClean="0">
                <a:solidFill>
                  <a:srgbClr val="C00000"/>
                </a:solidFill>
              </a:rPr>
              <a:t>本论</a:t>
            </a:r>
            <a:r>
              <a:rPr lang="en-US" altLang="zh-CN" sz="4800" b="1" dirty="0" smtClean="0">
                <a:solidFill>
                  <a:srgbClr val="C00000"/>
                </a:solidFill>
              </a:rPr>
              <a:t>”</a:t>
            </a:r>
            <a:r>
              <a:rPr lang="zh-CN" altLang="zh-CN" sz="4800" b="1" dirty="0" smtClean="0">
                <a:solidFill>
                  <a:srgbClr val="C00000"/>
                </a:solidFill>
              </a:rPr>
              <a:t>为</a:t>
            </a:r>
            <a:r>
              <a:rPr lang="en-US" altLang="zh-CN" sz="4800" b="1" dirty="0" smtClean="0">
                <a:solidFill>
                  <a:srgbClr val="C00000"/>
                </a:solidFill>
              </a:rPr>
              <a:t>“</a:t>
            </a:r>
            <a:r>
              <a:rPr lang="zh-CN" altLang="zh-CN" sz="4800" b="1" dirty="0" smtClean="0">
                <a:solidFill>
                  <a:srgbClr val="C00000"/>
                </a:solidFill>
              </a:rPr>
              <a:t>层进式结构</a:t>
            </a:r>
            <a:r>
              <a:rPr lang="en-US" altLang="zh-CN" sz="4800" b="1" dirty="0" smtClean="0">
                <a:solidFill>
                  <a:srgbClr val="C00000"/>
                </a:solidFill>
              </a:rPr>
              <a:t>”</a:t>
            </a:r>
            <a:r>
              <a:rPr lang="zh-CN" altLang="zh-CN" sz="4800" b="1" dirty="0" smtClean="0">
                <a:solidFill>
                  <a:srgbClr val="C00000"/>
                </a:solidFill>
              </a:rPr>
              <a:t>的模式</a:t>
            </a:r>
          </a:p>
          <a:p>
            <a:r>
              <a:rPr lang="zh-CN" altLang="zh-CN" sz="3600" b="1" dirty="0" smtClean="0"/>
              <a:t>所谓</a:t>
            </a:r>
            <a:r>
              <a:rPr lang="en-US" altLang="zh-CN" sz="3600" b="1" dirty="0" smtClean="0"/>
              <a:t>“</a:t>
            </a:r>
            <a:r>
              <a:rPr lang="zh-CN" altLang="zh-CN" sz="3600" b="1" dirty="0" smtClean="0"/>
              <a:t>层进式结构</a:t>
            </a:r>
            <a:r>
              <a:rPr lang="en-US" altLang="zh-CN" sz="3600" b="1" dirty="0" smtClean="0"/>
              <a:t>”</a:t>
            </a:r>
            <a:r>
              <a:rPr lang="zh-CN" altLang="zh-CN" sz="3600" b="1" dirty="0" smtClean="0"/>
              <a:t>，就是</a:t>
            </a:r>
            <a:r>
              <a:rPr lang="en-US" altLang="zh-CN" sz="3600" b="1" dirty="0" smtClean="0">
                <a:solidFill>
                  <a:srgbClr val="C00000"/>
                </a:solidFill>
              </a:rPr>
              <a:t>“</a:t>
            </a:r>
            <a:r>
              <a:rPr lang="zh-CN" altLang="zh-CN" sz="3600" b="1" dirty="0" smtClean="0">
                <a:solidFill>
                  <a:srgbClr val="C00000"/>
                </a:solidFill>
              </a:rPr>
              <a:t>本论</a:t>
            </a:r>
            <a:r>
              <a:rPr lang="en-US" altLang="zh-CN" sz="3600" b="1" dirty="0" smtClean="0">
                <a:solidFill>
                  <a:srgbClr val="C00000"/>
                </a:solidFill>
              </a:rPr>
              <a:t>”</a:t>
            </a:r>
            <a:r>
              <a:rPr lang="zh-CN" altLang="zh-CN" sz="3600" b="1" dirty="0" smtClean="0">
                <a:solidFill>
                  <a:srgbClr val="C00000"/>
                </a:solidFill>
              </a:rPr>
              <a:t>部分不仅要论述</a:t>
            </a:r>
            <a:r>
              <a:rPr lang="en-US" altLang="zh-CN" sz="3600" b="1" dirty="0" smtClean="0">
                <a:solidFill>
                  <a:srgbClr val="C00000"/>
                </a:solidFill>
              </a:rPr>
              <a:t>“</a:t>
            </a:r>
            <a:r>
              <a:rPr lang="zh-CN" altLang="zh-CN" sz="3600" b="1" dirty="0" smtClean="0">
                <a:solidFill>
                  <a:srgbClr val="C00000"/>
                </a:solidFill>
              </a:rPr>
              <a:t>为什么</a:t>
            </a:r>
            <a:r>
              <a:rPr lang="en-US" altLang="zh-CN" sz="3600" b="1" dirty="0" smtClean="0">
                <a:solidFill>
                  <a:srgbClr val="C00000"/>
                </a:solidFill>
              </a:rPr>
              <a:t>”</a:t>
            </a:r>
            <a:r>
              <a:rPr lang="zh-CN" altLang="zh-CN" sz="3600" b="1" dirty="0" smtClean="0">
                <a:solidFill>
                  <a:srgbClr val="C00000"/>
                </a:solidFill>
              </a:rPr>
              <a:t>，还要指出</a:t>
            </a:r>
            <a:r>
              <a:rPr lang="en-US" altLang="zh-CN" sz="3600" b="1" dirty="0" smtClean="0">
                <a:solidFill>
                  <a:srgbClr val="C00000"/>
                </a:solidFill>
              </a:rPr>
              <a:t>“</a:t>
            </a:r>
            <a:r>
              <a:rPr lang="zh-CN" altLang="zh-CN" sz="3600" b="1" dirty="0" smtClean="0">
                <a:solidFill>
                  <a:srgbClr val="C00000"/>
                </a:solidFill>
              </a:rPr>
              <a:t>怎么办</a:t>
            </a:r>
            <a:r>
              <a:rPr lang="en-US" altLang="zh-CN" sz="3600" b="1" dirty="0" smtClean="0">
                <a:solidFill>
                  <a:srgbClr val="C00000"/>
                </a:solidFill>
              </a:rPr>
              <a:t>”</a:t>
            </a:r>
            <a:r>
              <a:rPr lang="zh-CN" altLang="zh-CN" sz="3600" b="1" dirty="0" smtClean="0">
                <a:solidFill>
                  <a:srgbClr val="C00000"/>
                </a:solidFill>
              </a:rPr>
              <a:t>的一种结构模式。</a:t>
            </a:r>
            <a:r>
              <a:rPr lang="en-US" altLang="zh-CN" sz="3600" b="1" dirty="0" smtClean="0"/>
              <a:t>“</a:t>
            </a:r>
            <a:r>
              <a:rPr lang="zh-CN" altLang="zh-CN" sz="3600" b="1" dirty="0" smtClean="0"/>
              <a:t>怎么办</a:t>
            </a:r>
            <a:r>
              <a:rPr lang="en-US" altLang="zh-CN" sz="3600" b="1" dirty="0" smtClean="0"/>
              <a:t>”</a:t>
            </a:r>
            <a:r>
              <a:rPr lang="zh-CN" altLang="zh-CN" sz="3600" b="1" dirty="0" smtClean="0"/>
              <a:t>比</a:t>
            </a:r>
            <a:r>
              <a:rPr lang="en-US" altLang="zh-CN" sz="3600" b="1" dirty="0" smtClean="0"/>
              <a:t>“</a:t>
            </a:r>
            <a:r>
              <a:rPr lang="zh-CN" altLang="zh-CN" sz="3600" b="1" dirty="0" smtClean="0"/>
              <a:t>为什么</a:t>
            </a:r>
            <a:r>
              <a:rPr lang="en-US" altLang="zh-CN" sz="3600" b="1" dirty="0" smtClean="0"/>
              <a:t>”</a:t>
            </a:r>
            <a:r>
              <a:rPr lang="zh-CN" altLang="zh-CN" sz="3600" b="1" dirty="0" smtClean="0"/>
              <a:t>要更进一步，故称</a:t>
            </a:r>
            <a:r>
              <a:rPr lang="en-US" altLang="zh-CN" sz="3600" b="1" dirty="0" smtClean="0"/>
              <a:t>“</a:t>
            </a:r>
            <a:r>
              <a:rPr lang="zh-CN" altLang="zh-CN" sz="3600" b="1" dirty="0" smtClean="0"/>
              <a:t>层进式</a:t>
            </a:r>
            <a:r>
              <a:rPr lang="en-US" altLang="zh-CN" sz="3600" b="1" dirty="0" smtClean="0"/>
              <a:t>”</a:t>
            </a:r>
            <a:r>
              <a:rPr lang="zh-CN" altLang="zh-CN" sz="3600" b="1" dirty="0" smtClean="0"/>
              <a:t>。一般情况下，</a:t>
            </a:r>
            <a:r>
              <a:rPr lang="zh-CN" altLang="zh-CN" sz="3600" b="1" dirty="0" smtClean="0">
                <a:solidFill>
                  <a:srgbClr val="7030A0"/>
                </a:solidFill>
              </a:rPr>
              <a:t>应该把</a:t>
            </a:r>
            <a:r>
              <a:rPr lang="en-US" altLang="zh-CN" sz="3600" b="1" dirty="0" smtClean="0">
                <a:solidFill>
                  <a:srgbClr val="7030A0"/>
                </a:solidFill>
              </a:rPr>
              <a:t>“</a:t>
            </a:r>
            <a:r>
              <a:rPr lang="zh-CN" altLang="zh-CN" sz="3600" b="1" dirty="0" smtClean="0">
                <a:solidFill>
                  <a:srgbClr val="7030A0"/>
                </a:solidFill>
              </a:rPr>
              <a:t>为什么</a:t>
            </a:r>
            <a:r>
              <a:rPr lang="en-US" altLang="zh-CN" sz="3600" b="1" dirty="0" smtClean="0">
                <a:solidFill>
                  <a:srgbClr val="7030A0"/>
                </a:solidFill>
              </a:rPr>
              <a:t>”</a:t>
            </a:r>
            <a:r>
              <a:rPr lang="zh-CN" altLang="zh-CN" sz="3600" b="1" dirty="0" smtClean="0">
                <a:solidFill>
                  <a:srgbClr val="7030A0"/>
                </a:solidFill>
              </a:rPr>
              <a:t>作为主要层次来写，</a:t>
            </a:r>
            <a:r>
              <a:rPr lang="en-US" altLang="zh-CN" sz="3600" b="1" dirty="0" smtClean="0">
                <a:solidFill>
                  <a:srgbClr val="7030A0"/>
                </a:solidFill>
              </a:rPr>
              <a:t>“</a:t>
            </a:r>
            <a:r>
              <a:rPr lang="zh-CN" altLang="zh-CN" sz="3600" b="1" dirty="0" smtClean="0">
                <a:solidFill>
                  <a:srgbClr val="7030A0"/>
                </a:solidFill>
              </a:rPr>
              <a:t>怎么办</a:t>
            </a:r>
            <a:r>
              <a:rPr lang="en-US" altLang="zh-CN" sz="3600" b="1" dirty="0" smtClean="0">
                <a:solidFill>
                  <a:srgbClr val="7030A0"/>
                </a:solidFill>
              </a:rPr>
              <a:t>”</a:t>
            </a:r>
            <a:r>
              <a:rPr lang="zh-CN" altLang="zh-CN" sz="3600" b="1" dirty="0" smtClean="0">
                <a:solidFill>
                  <a:srgbClr val="7030A0"/>
                </a:solidFill>
              </a:rPr>
              <a:t>则作为次要层次来处理</a:t>
            </a:r>
            <a:r>
              <a:rPr lang="zh-CN" altLang="zh-CN" sz="3600" b="1" dirty="0" smtClean="0"/>
              <a:t>。这种模式的好处是内容丰富、议论深刻、说理透彻，是考场作文能拿高分甚至满分的常规结构模式。</a:t>
            </a:r>
            <a:r>
              <a:rPr lang="en-US" altLang="zh-CN" sz="3600" b="1" dirty="0" smtClean="0"/>
              <a:t>“</a:t>
            </a:r>
            <a:r>
              <a:rPr lang="zh-CN" altLang="zh-CN" sz="3600" b="1" dirty="0" smtClean="0"/>
              <a:t>层进式结构</a:t>
            </a:r>
            <a:r>
              <a:rPr lang="en-US" altLang="zh-CN" sz="3600" b="1" dirty="0" smtClean="0"/>
              <a:t>”</a:t>
            </a:r>
            <a:r>
              <a:rPr lang="zh-CN" altLang="zh-CN" sz="3600" b="1" dirty="0" smtClean="0"/>
              <a:t>可以和</a:t>
            </a:r>
            <a:r>
              <a:rPr lang="en-US" altLang="zh-CN" sz="3600" b="1" dirty="0" smtClean="0"/>
              <a:t>“</a:t>
            </a:r>
            <a:r>
              <a:rPr lang="zh-CN" altLang="zh-CN" sz="3600" b="1" dirty="0" smtClean="0"/>
              <a:t>并列式结构</a:t>
            </a:r>
            <a:r>
              <a:rPr lang="en-US" altLang="zh-CN" sz="3600" b="1" dirty="0" smtClean="0"/>
              <a:t>”</a:t>
            </a:r>
            <a:r>
              <a:rPr lang="zh-CN" altLang="zh-CN" sz="3600" b="1" dirty="0" smtClean="0"/>
              <a:t>或</a:t>
            </a:r>
            <a:r>
              <a:rPr lang="en-US" altLang="zh-CN" sz="3600" b="1" dirty="0" smtClean="0"/>
              <a:t>“</a:t>
            </a:r>
            <a:r>
              <a:rPr lang="zh-CN" altLang="zh-CN" sz="3600" b="1" dirty="0" smtClean="0"/>
              <a:t>对比式结构</a:t>
            </a:r>
            <a:r>
              <a:rPr lang="en-US" altLang="zh-CN" sz="3600" b="1" dirty="0" smtClean="0"/>
              <a:t>”</a:t>
            </a:r>
            <a:r>
              <a:rPr lang="zh-CN" altLang="zh-CN" sz="3600" b="1" dirty="0" smtClean="0"/>
              <a:t>结合起来运用。如：</a:t>
            </a:r>
          </a:p>
          <a:p>
            <a:endParaRPr lang="zh-CN" altLang="en-US" sz="36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2800" b="1" dirty="0" smtClean="0"/>
              <a:t>（引论）</a:t>
            </a:r>
          </a:p>
          <a:p>
            <a:r>
              <a:rPr lang="zh-CN" altLang="zh-CN" sz="2800" b="1" dirty="0" smtClean="0">
                <a:solidFill>
                  <a:srgbClr val="C00000"/>
                </a:solidFill>
              </a:rPr>
              <a:t>中心论点：只有勇于（敢于、乐于）接受艰难困苦的洗礼，才能使生命焕发出新的、美丽的光彩。</a:t>
            </a:r>
          </a:p>
          <a:p>
            <a:r>
              <a:rPr lang="zh-CN" altLang="zh-CN" sz="2800" b="1" dirty="0" smtClean="0">
                <a:solidFill>
                  <a:srgbClr val="7030A0"/>
                </a:solidFill>
              </a:rPr>
              <a:t>（本论</a:t>
            </a:r>
            <a:r>
              <a:rPr lang="en-US" altLang="zh-CN" sz="2800" b="1" dirty="0" smtClean="0">
                <a:solidFill>
                  <a:srgbClr val="7030A0"/>
                </a:solidFill>
              </a:rPr>
              <a:t>—</a:t>
            </a:r>
            <a:r>
              <a:rPr lang="zh-CN" altLang="zh-CN" sz="2800" b="1" dirty="0" smtClean="0">
                <a:solidFill>
                  <a:srgbClr val="7030A0"/>
                </a:solidFill>
              </a:rPr>
              <a:t>为什么）</a:t>
            </a:r>
          </a:p>
          <a:p>
            <a:r>
              <a:rPr lang="zh-CN" altLang="zh-CN" sz="2800" b="1" dirty="0" smtClean="0">
                <a:solidFill>
                  <a:srgbClr val="0070C0"/>
                </a:solidFill>
              </a:rPr>
              <a:t>分论点一：</a:t>
            </a:r>
            <a:r>
              <a:rPr lang="zh-CN" altLang="zh-CN" sz="2800" b="1" dirty="0" smtClean="0"/>
              <a:t>痛苦的自我悔改，人格得以蜕变、升华。</a:t>
            </a:r>
          </a:p>
          <a:p>
            <a:r>
              <a:rPr lang="zh-CN" altLang="zh-CN" sz="2800" b="1" dirty="0" smtClean="0">
                <a:solidFill>
                  <a:srgbClr val="002060"/>
                </a:solidFill>
              </a:rPr>
              <a:t>分论点二：</a:t>
            </a:r>
            <a:r>
              <a:rPr lang="zh-CN" altLang="zh-CN" sz="2800" b="1" dirty="0" smtClean="0"/>
              <a:t>经受厄运的磨炼，翅膀断了也能飞翔。</a:t>
            </a:r>
          </a:p>
          <a:p>
            <a:r>
              <a:rPr lang="zh-CN" altLang="zh-CN" sz="2800" b="1" dirty="0" smtClean="0">
                <a:solidFill>
                  <a:srgbClr val="002060"/>
                </a:solidFill>
              </a:rPr>
              <a:t>分论点三：</a:t>
            </a:r>
            <a:r>
              <a:rPr lang="zh-CN" altLang="zh-CN" sz="2800" b="1" dirty="0" smtClean="0"/>
              <a:t>艰难的自我拯救，团队（企业、国家、民族）获得新生与光明。</a:t>
            </a:r>
          </a:p>
          <a:p>
            <a:r>
              <a:rPr lang="zh-CN" altLang="zh-CN" sz="2800" b="1" dirty="0" smtClean="0">
                <a:solidFill>
                  <a:srgbClr val="7030A0"/>
                </a:solidFill>
              </a:rPr>
              <a:t>（本论</a:t>
            </a:r>
            <a:r>
              <a:rPr lang="en-US" altLang="zh-CN" sz="2800" b="1" dirty="0" smtClean="0">
                <a:solidFill>
                  <a:srgbClr val="7030A0"/>
                </a:solidFill>
              </a:rPr>
              <a:t>—</a:t>
            </a:r>
            <a:r>
              <a:rPr lang="zh-CN" altLang="zh-CN" sz="2800" b="1" dirty="0" smtClean="0">
                <a:solidFill>
                  <a:srgbClr val="7030A0"/>
                </a:solidFill>
              </a:rPr>
              <a:t>怎么办）</a:t>
            </a:r>
          </a:p>
          <a:p>
            <a:r>
              <a:rPr lang="zh-CN" altLang="zh-CN" sz="2800" b="1" dirty="0" smtClean="0">
                <a:solidFill>
                  <a:srgbClr val="0070C0"/>
                </a:solidFill>
              </a:rPr>
              <a:t>分论点一：</a:t>
            </a:r>
            <a:r>
              <a:rPr lang="zh-CN" altLang="zh-CN" sz="2800" b="1" dirty="0" smtClean="0"/>
              <a:t>要能经受洗礼，必须要有勇敢的品质。</a:t>
            </a:r>
          </a:p>
          <a:p>
            <a:r>
              <a:rPr lang="zh-CN" altLang="zh-CN" sz="2800" b="1" dirty="0" smtClean="0">
                <a:solidFill>
                  <a:srgbClr val="002060"/>
                </a:solidFill>
              </a:rPr>
              <a:t>分论点二：</a:t>
            </a:r>
            <a:r>
              <a:rPr lang="zh-CN" altLang="zh-CN" sz="2800" b="1" dirty="0" smtClean="0"/>
              <a:t>要能经受洗礼，必须要有乐观的心态。</a:t>
            </a:r>
          </a:p>
          <a:p>
            <a:r>
              <a:rPr lang="zh-CN" altLang="zh-CN" sz="2800" b="1" dirty="0" smtClean="0">
                <a:solidFill>
                  <a:srgbClr val="000066"/>
                </a:solidFill>
              </a:rPr>
              <a:t>分论点三：</a:t>
            </a:r>
            <a:r>
              <a:rPr lang="zh-CN" altLang="zh-CN" sz="2800" b="1" dirty="0" smtClean="0"/>
              <a:t>要能经受洗礼，必须要有必胜的信念。</a:t>
            </a:r>
          </a:p>
          <a:p>
            <a:r>
              <a:rPr lang="zh-CN" altLang="zh-CN" sz="2800" b="1" dirty="0" smtClean="0"/>
              <a:t>（结论）</a:t>
            </a:r>
          </a:p>
          <a:p>
            <a:r>
              <a:rPr lang="zh-CN" altLang="zh-CN" sz="2800" b="1" dirty="0" smtClean="0">
                <a:solidFill>
                  <a:srgbClr val="7030A0"/>
                </a:solidFill>
              </a:rPr>
              <a:t>回扣论点，照应起首</a:t>
            </a:r>
            <a:r>
              <a:rPr lang="zh-CN" altLang="zh-CN" sz="2800" b="1" dirty="0" smtClean="0"/>
              <a:t>：总之，请勇于接受苦难的洗礼，让生命焕发新生。</a:t>
            </a:r>
          </a:p>
          <a:p>
            <a:endParaRPr lang="zh-CN" altLang="en-US" sz="28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016758"/>
          </a:xfrm>
          <a:prstGeom prst="rect">
            <a:avLst/>
          </a:prstGeom>
          <a:noFill/>
        </p:spPr>
        <p:txBody>
          <a:bodyPr wrap="square" rtlCol="0">
            <a:spAutoFit/>
          </a:bodyPr>
          <a:lstStyle/>
          <a:p>
            <a:r>
              <a:rPr lang="en-US" altLang="zh-CN" sz="4000" b="1" dirty="0" smtClean="0">
                <a:solidFill>
                  <a:srgbClr val="7030A0"/>
                </a:solidFill>
              </a:rPr>
              <a:t>“</a:t>
            </a:r>
            <a:r>
              <a:rPr lang="zh-CN" altLang="zh-CN" sz="4000" b="1" dirty="0" smtClean="0">
                <a:solidFill>
                  <a:srgbClr val="7030A0"/>
                </a:solidFill>
              </a:rPr>
              <a:t>为什么</a:t>
            </a:r>
            <a:r>
              <a:rPr lang="en-US" altLang="zh-CN" sz="4000" b="1" dirty="0" smtClean="0">
                <a:solidFill>
                  <a:srgbClr val="7030A0"/>
                </a:solidFill>
              </a:rPr>
              <a:t>”</a:t>
            </a:r>
            <a:r>
              <a:rPr lang="zh-CN" altLang="zh-CN" sz="4000" b="1" dirty="0" smtClean="0">
                <a:solidFill>
                  <a:srgbClr val="7030A0"/>
                </a:solidFill>
              </a:rPr>
              <a:t>这个环节（或层次）也可用</a:t>
            </a:r>
            <a:r>
              <a:rPr lang="en-US" altLang="zh-CN" sz="4000" b="1" dirty="0" smtClean="0">
                <a:solidFill>
                  <a:srgbClr val="7030A0"/>
                </a:solidFill>
              </a:rPr>
              <a:t>“</a:t>
            </a:r>
            <a:r>
              <a:rPr lang="zh-CN" altLang="zh-CN" sz="4000" b="1" dirty="0" smtClean="0">
                <a:solidFill>
                  <a:srgbClr val="7030A0"/>
                </a:solidFill>
              </a:rPr>
              <a:t>对比式结构</a:t>
            </a:r>
            <a:r>
              <a:rPr lang="en-US" altLang="zh-CN" sz="4000" b="1" dirty="0" smtClean="0">
                <a:solidFill>
                  <a:srgbClr val="7030A0"/>
                </a:solidFill>
              </a:rPr>
              <a:t>”</a:t>
            </a:r>
            <a:r>
              <a:rPr lang="zh-CN" altLang="zh-CN" sz="4000" b="1" dirty="0" smtClean="0">
                <a:solidFill>
                  <a:srgbClr val="7030A0"/>
                </a:solidFill>
              </a:rPr>
              <a:t>的内容。</a:t>
            </a:r>
            <a:r>
              <a:rPr lang="zh-CN" altLang="zh-CN" sz="4000" b="1" dirty="0" smtClean="0"/>
              <a:t>另外，</a:t>
            </a:r>
            <a:r>
              <a:rPr lang="en-US" altLang="zh-CN" sz="4000" b="1" dirty="0" smtClean="0">
                <a:solidFill>
                  <a:srgbClr val="002060"/>
                </a:solidFill>
              </a:rPr>
              <a:t>“</a:t>
            </a:r>
            <a:r>
              <a:rPr lang="zh-CN" altLang="zh-CN" sz="4000" b="1" dirty="0" smtClean="0">
                <a:solidFill>
                  <a:srgbClr val="002060"/>
                </a:solidFill>
              </a:rPr>
              <a:t>本论</a:t>
            </a:r>
            <a:r>
              <a:rPr lang="en-US" altLang="zh-CN" sz="4000" b="1" dirty="0" smtClean="0">
                <a:solidFill>
                  <a:srgbClr val="002060"/>
                </a:solidFill>
              </a:rPr>
              <a:t>”</a:t>
            </a:r>
            <a:r>
              <a:rPr lang="zh-CN" altLang="zh-CN" sz="4000" b="1" dirty="0" smtClean="0">
                <a:solidFill>
                  <a:srgbClr val="002060"/>
                </a:solidFill>
              </a:rPr>
              <a:t>为</a:t>
            </a:r>
            <a:r>
              <a:rPr lang="en-US" altLang="zh-CN" sz="4000" b="1" dirty="0" smtClean="0">
                <a:solidFill>
                  <a:srgbClr val="002060"/>
                </a:solidFill>
              </a:rPr>
              <a:t>“</a:t>
            </a:r>
            <a:r>
              <a:rPr lang="zh-CN" altLang="zh-CN" sz="4000" b="1" dirty="0" smtClean="0">
                <a:solidFill>
                  <a:srgbClr val="002060"/>
                </a:solidFill>
              </a:rPr>
              <a:t>层进式结构</a:t>
            </a:r>
            <a:r>
              <a:rPr lang="en-US" altLang="zh-CN" sz="4000" b="1" dirty="0" smtClean="0">
                <a:solidFill>
                  <a:srgbClr val="002060"/>
                </a:solidFill>
              </a:rPr>
              <a:t>”</a:t>
            </a:r>
            <a:r>
              <a:rPr lang="zh-CN" altLang="zh-CN" sz="4000" b="1" dirty="0" smtClean="0">
                <a:solidFill>
                  <a:srgbClr val="002060"/>
                </a:solidFill>
              </a:rPr>
              <a:t>的模式特别适合</a:t>
            </a:r>
            <a:r>
              <a:rPr lang="en-US" altLang="zh-CN" sz="4000" b="1" dirty="0" smtClean="0">
                <a:solidFill>
                  <a:srgbClr val="002060"/>
                </a:solidFill>
              </a:rPr>
              <a:t>“</a:t>
            </a:r>
            <a:r>
              <a:rPr lang="zh-CN" altLang="zh-CN" sz="4000" b="1" dirty="0" smtClean="0">
                <a:solidFill>
                  <a:srgbClr val="002060"/>
                </a:solidFill>
              </a:rPr>
              <a:t>时评类</a:t>
            </a:r>
            <a:r>
              <a:rPr lang="en-US" altLang="zh-CN" sz="4000" b="1" dirty="0" smtClean="0">
                <a:solidFill>
                  <a:srgbClr val="002060"/>
                </a:solidFill>
              </a:rPr>
              <a:t>”</a:t>
            </a:r>
            <a:r>
              <a:rPr lang="zh-CN" altLang="zh-CN" sz="4000" b="1" dirty="0" smtClean="0">
                <a:solidFill>
                  <a:srgbClr val="002060"/>
                </a:solidFill>
              </a:rPr>
              <a:t>议论文的结构，</a:t>
            </a:r>
            <a:r>
              <a:rPr lang="zh-CN" altLang="zh-CN" sz="4000" b="1" dirty="0" smtClean="0"/>
              <a:t>因为</a:t>
            </a:r>
            <a:r>
              <a:rPr lang="en-US" altLang="zh-CN" sz="4000" b="1" dirty="0" smtClean="0"/>
              <a:t>“</a:t>
            </a:r>
            <a:r>
              <a:rPr lang="zh-CN" altLang="zh-CN" sz="4000" b="1" dirty="0" smtClean="0"/>
              <a:t>时评类</a:t>
            </a:r>
            <a:r>
              <a:rPr lang="en-US" altLang="zh-CN" sz="4000" b="1" dirty="0" smtClean="0"/>
              <a:t>”</a:t>
            </a:r>
            <a:r>
              <a:rPr lang="zh-CN" altLang="zh-CN" sz="4000" b="1" dirty="0" smtClean="0"/>
              <a:t>议论文特别注重</a:t>
            </a:r>
            <a:r>
              <a:rPr lang="en-US" altLang="zh-CN" sz="4000" b="1" dirty="0" smtClean="0"/>
              <a:t>“</a:t>
            </a:r>
            <a:r>
              <a:rPr lang="zh-CN" altLang="zh-CN" sz="4000" b="1" dirty="0" smtClean="0"/>
              <a:t>原因</a:t>
            </a:r>
            <a:r>
              <a:rPr lang="en-US" altLang="zh-CN" sz="4000" b="1" dirty="0" smtClean="0"/>
              <a:t>”</a:t>
            </a:r>
            <a:r>
              <a:rPr lang="zh-CN" altLang="zh-CN" sz="4000" b="1" dirty="0" smtClean="0"/>
              <a:t>的分析和</a:t>
            </a:r>
            <a:r>
              <a:rPr lang="en-US" altLang="zh-CN" sz="4000" b="1" dirty="0" smtClean="0"/>
              <a:t> “</a:t>
            </a:r>
            <a:r>
              <a:rPr lang="zh-CN" altLang="zh-CN" sz="4000" b="1" dirty="0" smtClean="0"/>
              <a:t>解决问题的办法</a:t>
            </a:r>
            <a:r>
              <a:rPr lang="en-US" altLang="zh-CN" sz="4000" b="1" dirty="0" smtClean="0"/>
              <a:t>”</a:t>
            </a:r>
            <a:r>
              <a:rPr lang="zh-CN" altLang="zh-CN" sz="4000" b="1" dirty="0" smtClean="0"/>
              <a:t>的指出，且必须先分析</a:t>
            </a:r>
            <a:r>
              <a:rPr lang="en-US" altLang="zh-CN" sz="4000" b="1" dirty="0" smtClean="0"/>
              <a:t>“</a:t>
            </a:r>
            <a:r>
              <a:rPr lang="zh-CN" altLang="zh-CN" sz="4000" b="1" dirty="0" smtClean="0"/>
              <a:t>原因</a:t>
            </a:r>
            <a:r>
              <a:rPr lang="en-US" altLang="zh-CN" sz="4000" b="1" dirty="0" smtClean="0"/>
              <a:t>”</a:t>
            </a:r>
            <a:r>
              <a:rPr lang="zh-CN" altLang="zh-CN" sz="4000" b="1" dirty="0" smtClean="0"/>
              <a:t>再指出</a:t>
            </a:r>
            <a:r>
              <a:rPr lang="en-US" altLang="zh-CN" sz="4000" b="1" dirty="0" smtClean="0"/>
              <a:t>“</a:t>
            </a:r>
            <a:r>
              <a:rPr lang="zh-CN" altLang="zh-CN" sz="4000" b="1" dirty="0" smtClean="0"/>
              <a:t>解决问题的办法</a:t>
            </a:r>
            <a:r>
              <a:rPr lang="en-US" altLang="zh-CN" sz="4000" b="1" dirty="0" smtClean="0"/>
              <a:t>”</a:t>
            </a:r>
            <a:r>
              <a:rPr lang="zh-CN" altLang="zh-CN" sz="4000" b="1" dirty="0" smtClean="0"/>
              <a:t>，这完全符合</a:t>
            </a:r>
            <a:r>
              <a:rPr lang="en-US" altLang="zh-CN" sz="4000" b="1" dirty="0" smtClean="0"/>
              <a:t>“</a:t>
            </a:r>
            <a:r>
              <a:rPr lang="zh-CN" altLang="zh-CN" sz="4000" b="1" dirty="0" smtClean="0"/>
              <a:t>层进式结构</a:t>
            </a:r>
            <a:r>
              <a:rPr lang="en-US" altLang="zh-CN" sz="4000" b="1" dirty="0" smtClean="0"/>
              <a:t>”</a:t>
            </a:r>
            <a:r>
              <a:rPr lang="zh-CN" altLang="zh-CN" sz="4000" b="1" dirty="0" smtClean="0"/>
              <a:t>的模式</a:t>
            </a:r>
            <a:endParaRPr lang="zh-CN" altLang="en-US" sz="40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093428"/>
          </a:xfrm>
          <a:prstGeom prst="rect">
            <a:avLst/>
          </a:prstGeom>
          <a:noFill/>
        </p:spPr>
        <p:txBody>
          <a:bodyPr wrap="square" rtlCol="0">
            <a:spAutoFit/>
          </a:bodyPr>
          <a:lstStyle/>
          <a:p>
            <a:r>
              <a:rPr lang="zh-CN" altLang="zh-CN" sz="2000" b="1" dirty="0" smtClean="0">
                <a:solidFill>
                  <a:srgbClr val="00B050"/>
                </a:solidFill>
              </a:rPr>
              <a:t>文章主体段落或层次（本论部分的段落或层次）的论证结构必须包含本段落（或层次）的小论点、典型事例及事例的概述，还要紧扣本段小论点进行分析议论及得出必要的结论等。在学生的写作活动中，最容易漏掉</a:t>
            </a:r>
            <a:r>
              <a:rPr lang="en-US" altLang="zh-CN" sz="2000" b="1" dirty="0" smtClean="0">
                <a:solidFill>
                  <a:srgbClr val="00B050"/>
                </a:solidFill>
              </a:rPr>
              <a:t>“</a:t>
            </a:r>
            <a:r>
              <a:rPr lang="zh-CN" altLang="zh-CN" sz="2000" b="1" dirty="0" smtClean="0">
                <a:solidFill>
                  <a:srgbClr val="00B050"/>
                </a:solidFill>
              </a:rPr>
              <a:t>议论分析</a:t>
            </a:r>
            <a:r>
              <a:rPr lang="en-US" altLang="zh-CN" sz="2000" b="1" dirty="0" smtClean="0">
                <a:solidFill>
                  <a:srgbClr val="00B050"/>
                </a:solidFill>
              </a:rPr>
              <a:t>”</a:t>
            </a:r>
            <a:r>
              <a:rPr lang="zh-CN" altLang="zh-CN" sz="2000" b="1" dirty="0" smtClean="0">
                <a:solidFill>
                  <a:srgbClr val="00B050"/>
                </a:solidFill>
              </a:rPr>
              <a:t>这个要素，从而导致段落结构不完整，也削减了文章的容量，弱化了文章的论证力量。</a:t>
            </a:r>
            <a:endParaRPr lang="en-US" altLang="zh-CN" sz="2000" b="1" dirty="0" smtClean="0">
              <a:solidFill>
                <a:srgbClr val="00B050"/>
              </a:solidFill>
            </a:endParaRPr>
          </a:p>
          <a:p>
            <a:r>
              <a:rPr lang="zh-CN" altLang="zh-CN" sz="2000" b="1" dirty="0" smtClean="0"/>
              <a:t>如：</a:t>
            </a:r>
          </a:p>
          <a:p>
            <a:r>
              <a:rPr lang="en-US" altLang="zh-CN" sz="2000" b="1" dirty="0" smtClean="0"/>
              <a:t>           </a:t>
            </a:r>
            <a:r>
              <a:rPr lang="zh-CN" altLang="zh-CN" sz="2000" b="1" dirty="0" smtClean="0"/>
              <a:t>学会舍弃，是一种财富</a:t>
            </a:r>
            <a:r>
              <a:rPr lang="zh-CN" altLang="zh-CN" sz="2000" b="1" dirty="0" smtClean="0">
                <a:solidFill>
                  <a:srgbClr val="C00000"/>
                </a:solidFill>
              </a:rPr>
              <a:t>。（观点）</a:t>
            </a:r>
            <a:r>
              <a:rPr lang="zh-CN" altLang="zh-CN" sz="2000" b="1" dirty="0" smtClean="0"/>
              <a:t>丁俊晖念初中时，在打台球上显露出了很高的天分，他希望自己有朝一日能成为国际斯诺克大师。但传统的观念是</a:t>
            </a:r>
            <a:r>
              <a:rPr lang="en-US" altLang="zh-CN" sz="2000" b="1" dirty="0" smtClean="0"/>
              <a:t>“</a:t>
            </a:r>
            <a:r>
              <a:rPr lang="zh-CN" altLang="zh-CN" sz="2000" b="1" dirty="0" smtClean="0"/>
              <a:t>万般皆下品，惟有读书高</a:t>
            </a:r>
            <a:r>
              <a:rPr lang="en-US" altLang="zh-CN" sz="2000" b="1" dirty="0" smtClean="0"/>
              <a:t>”</a:t>
            </a:r>
            <a:r>
              <a:rPr lang="zh-CN" altLang="zh-CN" sz="2000" b="1" dirty="0" smtClean="0"/>
              <a:t>。多少回，他在心里不断地问自己：将来我能靠打斯诺克来养活自己吗？而周围的人也都劝他：</a:t>
            </a:r>
            <a:r>
              <a:rPr lang="en-US" altLang="zh-CN" sz="2000" b="1" dirty="0" smtClean="0"/>
              <a:t>“</a:t>
            </a:r>
            <a:r>
              <a:rPr lang="zh-CN" altLang="zh-CN" sz="2000" b="1" dirty="0" smtClean="0"/>
              <a:t>还是读书吧，读书比什么都重要！</a:t>
            </a:r>
            <a:r>
              <a:rPr lang="en-US" altLang="zh-CN" sz="2000" b="1" dirty="0" smtClean="0"/>
              <a:t>”</a:t>
            </a:r>
            <a:r>
              <a:rPr lang="zh-CN" altLang="zh-CN" sz="2000" b="1" dirty="0" smtClean="0"/>
              <a:t>然而，他最后还是放弃了升学，摒除一切杂念，一门心思专攻斯诺克，最终取得了多次公开赛冠军和世界冠军，被称为</a:t>
            </a:r>
            <a:r>
              <a:rPr lang="en-US" altLang="zh-CN" sz="2000" b="1" dirty="0" smtClean="0"/>
              <a:t>“</a:t>
            </a:r>
            <a:r>
              <a:rPr lang="zh-CN" altLang="zh-CN" sz="2000" b="1" dirty="0" smtClean="0"/>
              <a:t>东方之星</a:t>
            </a:r>
            <a:r>
              <a:rPr lang="en-US" altLang="zh-CN" sz="2000" b="1" dirty="0" smtClean="0"/>
              <a:t>”</a:t>
            </a:r>
            <a:r>
              <a:rPr lang="zh-CN" altLang="zh-CN" sz="2000" b="1" dirty="0" smtClean="0">
                <a:solidFill>
                  <a:srgbClr val="C00000"/>
                </a:solidFill>
              </a:rPr>
              <a:t>。（事实）</a:t>
            </a:r>
            <a:r>
              <a:rPr lang="zh-CN" altLang="zh-CN" sz="2000" b="1" dirty="0" smtClean="0"/>
              <a:t>他的成功源于他学会了舍弃，放下了心中的顾虑</a:t>
            </a:r>
            <a:r>
              <a:rPr lang="zh-CN" altLang="zh-CN" sz="2000" b="1" dirty="0" smtClean="0">
                <a:solidFill>
                  <a:srgbClr val="C00000"/>
                </a:solidFill>
              </a:rPr>
              <a:t>。（结论）</a:t>
            </a:r>
          </a:p>
          <a:p>
            <a:endParaRPr lang="zh-CN" altLang="en-US" sz="2000" b="1" dirty="0"/>
          </a:p>
        </p:txBody>
      </p:sp>
      <p:sp>
        <p:nvSpPr>
          <p:cNvPr id="3" name="TextBox 2"/>
          <p:cNvSpPr txBox="1"/>
          <p:nvPr/>
        </p:nvSpPr>
        <p:spPr>
          <a:xfrm>
            <a:off x="0" y="4005064"/>
            <a:ext cx="9144000" cy="2246769"/>
          </a:xfrm>
          <a:prstGeom prst="rect">
            <a:avLst/>
          </a:prstGeom>
          <a:noFill/>
        </p:spPr>
        <p:txBody>
          <a:bodyPr wrap="square" rtlCol="0">
            <a:spAutoFit/>
          </a:bodyPr>
          <a:lstStyle/>
          <a:p>
            <a:r>
              <a:rPr lang="zh-CN" altLang="zh-CN" sz="2800" b="1" dirty="0" smtClean="0">
                <a:solidFill>
                  <a:srgbClr val="C00000"/>
                </a:solidFill>
              </a:rPr>
              <a:t>这个主体段虽然观点明确，有事实论据，但难以评上一类档次，原因是缺少了一个主体论证段必须有的议论和分析，没有能够揭示论据材料与观点</a:t>
            </a:r>
            <a:r>
              <a:rPr lang="en-US" altLang="zh-CN" sz="2800" b="1" dirty="0" smtClean="0">
                <a:solidFill>
                  <a:srgbClr val="C00000"/>
                </a:solidFill>
              </a:rPr>
              <a:t>“</a:t>
            </a:r>
            <a:r>
              <a:rPr lang="zh-CN" altLang="zh-CN" sz="2800" b="1" dirty="0" smtClean="0">
                <a:solidFill>
                  <a:srgbClr val="C00000"/>
                </a:solidFill>
              </a:rPr>
              <a:t>学会舍弃，是一种财富</a:t>
            </a:r>
            <a:r>
              <a:rPr lang="en-US" altLang="zh-CN" sz="2800" b="1" dirty="0" smtClean="0">
                <a:solidFill>
                  <a:srgbClr val="C00000"/>
                </a:solidFill>
              </a:rPr>
              <a:t>”</a:t>
            </a:r>
            <a:r>
              <a:rPr lang="zh-CN" altLang="zh-CN" sz="2800" b="1" dirty="0" smtClean="0">
                <a:solidFill>
                  <a:srgbClr val="C00000"/>
                </a:solidFill>
              </a:rPr>
              <a:t>之间的内在联系，致使文段结构不完整，文章缺乏足够的说服力，难得高分。</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zh-CN" sz="2400" b="1" dirty="0" smtClean="0">
                <a:solidFill>
                  <a:srgbClr val="33CC33"/>
                </a:solidFill>
              </a:rPr>
              <a:t>再来看看升格效果：</a:t>
            </a:r>
          </a:p>
          <a:p>
            <a:r>
              <a:rPr lang="zh-CN" altLang="zh-CN" sz="2400" b="1" dirty="0" smtClean="0"/>
              <a:t>学会舍弃，是一种财富</a:t>
            </a:r>
            <a:r>
              <a:rPr lang="zh-CN" altLang="zh-CN" sz="2400" b="1" dirty="0" smtClean="0">
                <a:solidFill>
                  <a:srgbClr val="FF0000"/>
                </a:solidFill>
              </a:rPr>
              <a:t>。（观点）</a:t>
            </a:r>
            <a:r>
              <a:rPr lang="zh-CN" altLang="zh-CN" sz="2400" b="1" dirty="0" smtClean="0"/>
              <a:t>丁俊晖念初中时，在打台球上显露出了很高的天分，他希望自己有朝一日能成为国际斯诺克大师。但传统观念是</a:t>
            </a:r>
            <a:r>
              <a:rPr lang="en-US" altLang="zh-CN" sz="2400" b="1" dirty="0" smtClean="0"/>
              <a:t>“</a:t>
            </a:r>
            <a:r>
              <a:rPr lang="zh-CN" altLang="zh-CN" sz="2400" b="1" dirty="0" smtClean="0"/>
              <a:t>万般皆下品，惟有读书高</a:t>
            </a:r>
            <a:r>
              <a:rPr lang="en-US" altLang="zh-CN" sz="2400" b="1" dirty="0" smtClean="0"/>
              <a:t>”</a:t>
            </a:r>
            <a:r>
              <a:rPr lang="zh-CN" altLang="zh-CN" sz="2400" b="1" dirty="0" smtClean="0"/>
              <a:t>。多少回，他在心里不断地问自己：将来我能靠打斯诺克来养活自己吗？而周围的人也都劝他：</a:t>
            </a:r>
            <a:r>
              <a:rPr lang="en-US" altLang="zh-CN" sz="2400" b="1" dirty="0" smtClean="0"/>
              <a:t>“</a:t>
            </a:r>
            <a:r>
              <a:rPr lang="zh-CN" altLang="zh-CN" sz="2400" b="1" dirty="0" smtClean="0"/>
              <a:t>还是读书吧，读书比什么都重要！</a:t>
            </a:r>
            <a:r>
              <a:rPr lang="en-US" altLang="zh-CN" sz="2400" b="1" dirty="0" smtClean="0"/>
              <a:t>”</a:t>
            </a:r>
            <a:r>
              <a:rPr lang="zh-CN" altLang="zh-CN" sz="2400" b="1" dirty="0" smtClean="0"/>
              <a:t>如果当初他不能放下心中的顾虑，转而听从周围人的意见回到学校继续念书，那他还能有后来的成就吗</a:t>
            </a:r>
            <a:r>
              <a:rPr lang="zh-CN" altLang="zh-CN" sz="2400" b="1" dirty="0" smtClean="0">
                <a:solidFill>
                  <a:srgbClr val="FF0000"/>
                </a:solidFill>
              </a:rPr>
              <a:t>？（事实</a:t>
            </a:r>
            <a:r>
              <a:rPr lang="en-US" altLang="zh-CN" sz="2400" b="1" dirty="0" smtClean="0">
                <a:solidFill>
                  <a:srgbClr val="FF0000"/>
                </a:solidFill>
              </a:rPr>
              <a:t>1</a:t>
            </a:r>
            <a:r>
              <a:rPr lang="zh-CN" altLang="zh-CN" sz="2400" b="1" dirty="0" smtClean="0">
                <a:solidFill>
                  <a:srgbClr val="FF0000"/>
                </a:solidFill>
              </a:rPr>
              <a:t>）</a:t>
            </a:r>
            <a:r>
              <a:rPr lang="zh-CN" altLang="zh-CN" sz="2400" b="1" dirty="0" smtClean="0"/>
              <a:t>如果他顾虑太多，便不能鼓起勇气走出校门，去迎接新的挑战，获得成功将只是奢谈</a:t>
            </a:r>
            <a:r>
              <a:rPr lang="zh-CN" altLang="zh-CN" sz="2400" b="1" dirty="0" smtClean="0">
                <a:solidFill>
                  <a:srgbClr val="FF0000"/>
                </a:solidFill>
              </a:rPr>
              <a:t>。（分析</a:t>
            </a:r>
            <a:r>
              <a:rPr lang="en-US" altLang="zh-CN" sz="2400" b="1" dirty="0" smtClean="0">
                <a:solidFill>
                  <a:srgbClr val="FF0000"/>
                </a:solidFill>
              </a:rPr>
              <a:t>1</a:t>
            </a:r>
            <a:r>
              <a:rPr lang="zh-CN" altLang="zh-CN" sz="2400" b="1" dirty="0" smtClean="0">
                <a:solidFill>
                  <a:srgbClr val="FF0000"/>
                </a:solidFill>
              </a:rPr>
              <a:t>）</a:t>
            </a:r>
            <a:r>
              <a:rPr lang="zh-CN" altLang="zh-CN" sz="2400" b="1" dirty="0" smtClean="0"/>
              <a:t>然而，他最后还是放弃了升学，摒除了一切杂念，一门心思专攻斯诺克，最终获得了多次公开赛冠军和世界冠军，被称为</a:t>
            </a:r>
            <a:r>
              <a:rPr lang="en-US" altLang="zh-CN" sz="2400" b="1" dirty="0" smtClean="0"/>
              <a:t>“</a:t>
            </a:r>
            <a:r>
              <a:rPr lang="zh-CN" altLang="zh-CN" sz="2400" b="1" dirty="0" smtClean="0"/>
              <a:t>东方之星</a:t>
            </a:r>
            <a:r>
              <a:rPr lang="en-US" altLang="zh-CN" sz="2400" b="1" dirty="0" smtClean="0"/>
              <a:t>”</a:t>
            </a:r>
            <a:r>
              <a:rPr lang="zh-CN" altLang="zh-CN" sz="2400" b="1" dirty="0" smtClean="0">
                <a:solidFill>
                  <a:srgbClr val="FF0000"/>
                </a:solidFill>
              </a:rPr>
              <a:t>。（事实</a:t>
            </a:r>
            <a:r>
              <a:rPr lang="en-US" altLang="zh-CN" sz="2400" b="1" dirty="0" smtClean="0">
                <a:solidFill>
                  <a:srgbClr val="FF0000"/>
                </a:solidFill>
              </a:rPr>
              <a:t>2</a:t>
            </a:r>
            <a:r>
              <a:rPr lang="zh-CN" altLang="zh-CN" sz="2400" b="1" dirty="0" smtClean="0">
                <a:solidFill>
                  <a:srgbClr val="FF0000"/>
                </a:solidFill>
              </a:rPr>
              <a:t>）</a:t>
            </a:r>
            <a:r>
              <a:rPr lang="zh-CN" altLang="zh-CN" sz="2400" b="1" dirty="0" smtClean="0"/>
              <a:t>只有舍弃不必要的顾虑，才能集中注意力，充分地发挥自己的聪明才智</a:t>
            </a:r>
            <a:r>
              <a:rPr lang="zh-CN" altLang="zh-CN" sz="2400" b="1" dirty="0" smtClean="0">
                <a:solidFill>
                  <a:srgbClr val="FF0000"/>
                </a:solidFill>
              </a:rPr>
              <a:t>。（分析</a:t>
            </a:r>
            <a:r>
              <a:rPr lang="en-US" altLang="zh-CN" sz="2400" b="1" dirty="0" smtClean="0">
                <a:solidFill>
                  <a:srgbClr val="FF0000"/>
                </a:solidFill>
              </a:rPr>
              <a:t>2</a:t>
            </a:r>
            <a:r>
              <a:rPr lang="zh-CN" altLang="zh-CN" sz="2400" b="1" dirty="0" smtClean="0">
                <a:solidFill>
                  <a:srgbClr val="FF0000"/>
                </a:solidFill>
              </a:rPr>
              <a:t>）</a:t>
            </a:r>
            <a:r>
              <a:rPr lang="zh-CN" altLang="zh-CN" sz="2400" b="1" dirty="0" smtClean="0"/>
              <a:t>聪明的人往往能把顾虑放到一边，把它当成登上成功台阶的垫脚石</a:t>
            </a:r>
            <a:r>
              <a:rPr lang="zh-CN" altLang="zh-CN" sz="2400" b="1" dirty="0" smtClean="0">
                <a:solidFill>
                  <a:srgbClr val="FF0000"/>
                </a:solidFill>
              </a:rPr>
              <a:t>。（分析</a:t>
            </a:r>
            <a:r>
              <a:rPr lang="en-US" altLang="zh-CN" sz="2400" b="1" dirty="0" smtClean="0">
                <a:solidFill>
                  <a:srgbClr val="FF0000"/>
                </a:solidFill>
              </a:rPr>
              <a:t>3</a:t>
            </a:r>
            <a:r>
              <a:rPr lang="zh-CN" altLang="zh-CN" sz="2400" b="1" dirty="0" smtClean="0">
                <a:solidFill>
                  <a:srgbClr val="FF0000"/>
                </a:solidFill>
              </a:rPr>
              <a:t>）</a:t>
            </a:r>
            <a:r>
              <a:rPr lang="zh-CN" altLang="zh-CN" sz="2400" b="1" dirty="0" smtClean="0"/>
              <a:t>因为他们懂得：学会舍弃，是一种财富</a:t>
            </a:r>
            <a:r>
              <a:rPr lang="zh-CN" altLang="zh-CN" sz="2400" b="1" dirty="0" smtClean="0">
                <a:solidFill>
                  <a:srgbClr val="FF0000"/>
                </a:solidFill>
              </a:rPr>
              <a:t>。（观点）</a:t>
            </a:r>
          </a:p>
          <a:p>
            <a:endParaRPr lang="zh-CN" altLang="en-US" sz="2400" b="1" dirty="0"/>
          </a:p>
        </p:txBody>
      </p:sp>
      <p:sp>
        <p:nvSpPr>
          <p:cNvPr id="3" name="TextBox 2"/>
          <p:cNvSpPr txBox="1"/>
          <p:nvPr/>
        </p:nvSpPr>
        <p:spPr>
          <a:xfrm>
            <a:off x="0" y="5517232"/>
            <a:ext cx="9144000" cy="1323439"/>
          </a:xfrm>
          <a:prstGeom prst="rect">
            <a:avLst/>
          </a:prstGeom>
          <a:noFill/>
        </p:spPr>
        <p:txBody>
          <a:bodyPr wrap="square" rtlCol="0">
            <a:spAutoFit/>
          </a:bodyPr>
          <a:lstStyle/>
          <a:p>
            <a:r>
              <a:rPr lang="zh-CN" altLang="zh-CN" sz="2000" b="1" dirty="0" smtClean="0">
                <a:solidFill>
                  <a:srgbClr val="FF0000"/>
                </a:solidFill>
              </a:rPr>
              <a:t>文段中补充进来的三处议论分析，揭示了论据材料与观点</a:t>
            </a:r>
            <a:r>
              <a:rPr lang="en-US" altLang="zh-CN" sz="2000" b="1" dirty="0" smtClean="0">
                <a:solidFill>
                  <a:srgbClr val="FF0000"/>
                </a:solidFill>
              </a:rPr>
              <a:t>“</a:t>
            </a:r>
            <a:r>
              <a:rPr lang="zh-CN" altLang="zh-CN" sz="2000" b="1" dirty="0" smtClean="0">
                <a:solidFill>
                  <a:srgbClr val="FF0000"/>
                </a:solidFill>
              </a:rPr>
              <a:t>学会舍弃，是一种财富</a:t>
            </a:r>
            <a:r>
              <a:rPr lang="en-US" altLang="zh-CN" sz="2000" b="1" dirty="0" smtClean="0">
                <a:solidFill>
                  <a:srgbClr val="FF0000"/>
                </a:solidFill>
              </a:rPr>
              <a:t>”</a:t>
            </a:r>
            <a:r>
              <a:rPr lang="zh-CN" altLang="zh-CN" sz="2000" b="1" dirty="0" smtClean="0">
                <a:solidFill>
                  <a:srgbClr val="FF0000"/>
                </a:solidFill>
              </a:rPr>
              <a:t>之间的内在联系，扩大了文章的容量，丰富了文章的内容，让文章具有无可辩驳的说服力，可谓点石成金，可评上一类档次。</a:t>
            </a:r>
          </a:p>
          <a:p>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401205"/>
          </a:xfrm>
          <a:prstGeom prst="rect">
            <a:avLst/>
          </a:prstGeom>
          <a:noFill/>
        </p:spPr>
        <p:txBody>
          <a:bodyPr wrap="square" rtlCol="0">
            <a:spAutoFit/>
          </a:bodyPr>
          <a:lstStyle/>
          <a:p>
            <a:r>
              <a:rPr lang="zh-CN" altLang="zh-CN" sz="4000" b="1" dirty="0" smtClean="0">
                <a:solidFill>
                  <a:srgbClr val="FF0000"/>
                </a:solidFill>
              </a:rPr>
              <a:t>四</a:t>
            </a:r>
            <a:r>
              <a:rPr lang="en-US" altLang="zh-CN" sz="4000" b="1" dirty="0" smtClean="0">
                <a:solidFill>
                  <a:srgbClr val="FF0000"/>
                </a:solidFill>
              </a:rPr>
              <a:t>.  </a:t>
            </a:r>
            <a:r>
              <a:rPr lang="zh-CN" altLang="zh-CN" sz="4000" b="1" dirty="0" smtClean="0">
                <a:solidFill>
                  <a:srgbClr val="FF0000"/>
                </a:solidFill>
              </a:rPr>
              <a:t>语言通畅有文采，切忌生涩还苍白</a:t>
            </a:r>
          </a:p>
          <a:p>
            <a:r>
              <a:rPr lang="zh-CN" altLang="zh-CN" sz="2400" b="1" dirty="0" smtClean="0"/>
              <a:t>语言通畅即</a:t>
            </a:r>
            <a:r>
              <a:rPr lang="zh-CN" altLang="zh-CN" sz="2400" b="1" dirty="0" smtClean="0">
                <a:solidFill>
                  <a:srgbClr val="FF0000"/>
                </a:solidFill>
              </a:rPr>
              <a:t>语言通顺、流畅</a:t>
            </a:r>
            <a:r>
              <a:rPr lang="zh-CN" altLang="zh-CN" sz="2400" b="1" dirty="0" smtClean="0"/>
              <a:t>。</a:t>
            </a:r>
            <a:r>
              <a:rPr lang="en-US" altLang="zh-CN" sz="2400" b="1" dirty="0" smtClean="0"/>
              <a:t>“</a:t>
            </a:r>
            <a:r>
              <a:rPr lang="zh-CN" altLang="zh-CN" sz="2400" b="1" dirty="0" smtClean="0"/>
              <a:t>语言通顺</a:t>
            </a:r>
            <a:r>
              <a:rPr lang="en-US" altLang="zh-CN" sz="2400" b="1" dirty="0" smtClean="0"/>
              <a:t>”</a:t>
            </a:r>
            <a:r>
              <a:rPr lang="zh-CN" altLang="zh-CN" sz="2400" b="1" dirty="0" smtClean="0"/>
              <a:t>要求</a:t>
            </a:r>
            <a:r>
              <a:rPr lang="zh-CN" altLang="zh-CN" sz="2400" b="1" dirty="0" smtClean="0">
                <a:solidFill>
                  <a:srgbClr val="FF0000"/>
                </a:solidFill>
              </a:rPr>
              <a:t>语言规范、准确、规范</a:t>
            </a:r>
            <a:r>
              <a:rPr lang="zh-CN" altLang="zh-CN" sz="2400" b="1" dirty="0" smtClean="0"/>
              <a:t>，是基础等级的第二等，</a:t>
            </a:r>
            <a:r>
              <a:rPr lang="en-US" altLang="zh-CN" sz="2400" b="1" dirty="0" smtClean="0"/>
              <a:t>“</a:t>
            </a:r>
            <a:r>
              <a:rPr lang="zh-CN" altLang="zh-CN" sz="2400" b="1" dirty="0" smtClean="0"/>
              <a:t>语言流畅</a:t>
            </a:r>
            <a:r>
              <a:rPr lang="en-US" altLang="zh-CN" sz="2400" b="1" dirty="0" smtClean="0"/>
              <a:t>”</a:t>
            </a:r>
            <a:r>
              <a:rPr lang="zh-CN" altLang="zh-CN" sz="2400" b="1" dirty="0" smtClean="0"/>
              <a:t>要求</a:t>
            </a:r>
            <a:r>
              <a:rPr lang="zh-CN" altLang="zh-CN" sz="2400" b="1" dirty="0" smtClean="0">
                <a:solidFill>
                  <a:srgbClr val="FF0000"/>
                </a:solidFill>
              </a:rPr>
              <a:t>语言流利、畅通</a:t>
            </a:r>
            <a:r>
              <a:rPr lang="zh-CN" altLang="zh-CN" sz="2400" b="1" dirty="0" smtClean="0"/>
              <a:t>，是基础等级的第一等，都是基础等级对语言表达的较高要求，是作文获取高分的基础。</a:t>
            </a:r>
          </a:p>
          <a:p>
            <a:r>
              <a:rPr lang="en-US" altLang="zh-CN" sz="2400" b="1" dirty="0" smtClean="0"/>
              <a:t>“</a:t>
            </a:r>
            <a:r>
              <a:rPr lang="zh-CN" altLang="zh-CN" sz="2400" b="1" dirty="0" smtClean="0"/>
              <a:t>有文采</a:t>
            </a:r>
            <a:r>
              <a:rPr lang="en-US" altLang="zh-CN" sz="2400" b="1" dirty="0" smtClean="0"/>
              <a:t>”</a:t>
            </a:r>
            <a:r>
              <a:rPr lang="zh-CN" altLang="zh-CN" sz="2400" b="1" dirty="0" smtClean="0"/>
              <a:t>是发展等级对</a:t>
            </a:r>
            <a:r>
              <a:rPr lang="zh-CN" altLang="zh-CN" sz="2400" b="1" dirty="0" smtClean="0">
                <a:solidFill>
                  <a:srgbClr val="FF0000"/>
                </a:solidFill>
              </a:rPr>
              <a:t>语言表达</a:t>
            </a:r>
            <a:r>
              <a:rPr lang="zh-CN" altLang="zh-CN" sz="2400" b="1" dirty="0" smtClean="0"/>
              <a:t>的要求，是在语言通畅的基础上提出的一个更高的标准和要求，《考试说明》的解释是，</a:t>
            </a:r>
            <a:r>
              <a:rPr lang="zh-CN" altLang="zh-CN" sz="2400" b="1" dirty="0" smtClean="0">
                <a:solidFill>
                  <a:srgbClr val="FF0000"/>
                </a:solidFill>
              </a:rPr>
              <a:t>词语生动，句式灵活，善于运用修辞手法，文句有意蕴。</a:t>
            </a:r>
          </a:p>
          <a:p>
            <a:r>
              <a:rPr lang="zh-CN" altLang="zh-CN" sz="2400" b="1" dirty="0" smtClean="0"/>
              <a:t>基于</a:t>
            </a:r>
            <a:r>
              <a:rPr lang="en-US" altLang="zh-CN" sz="2400" b="1" dirty="0" smtClean="0"/>
              <a:t>“</a:t>
            </a:r>
            <a:r>
              <a:rPr lang="zh-CN" altLang="zh-CN" sz="2400" b="1" dirty="0" smtClean="0"/>
              <a:t>语言</a:t>
            </a:r>
            <a:r>
              <a:rPr lang="en-US" altLang="zh-CN" sz="2400" b="1" dirty="0" smtClean="0"/>
              <a:t>”</a:t>
            </a:r>
            <a:r>
              <a:rPr lang="zh-CN" altLang="zh-CN" sz="2400" b="1" dirty="0" smtClean="0"/>
              <a:t>需要长期的阅读、积累、感悟及训练才能达到</a:t>
            </a:r>
            <a:r>
              <a:rPr lang="en-US" altLang="zh-CN" sz="2400" b="1" dirty="0" smtClean="0"/>
              <a:t>“</a:t>
            </a:r>
            <a:r>
              <a:rPr lang="zh-CN" altLang="zh-CN" sz="2400" b="1" dirty="0" smtClean="0"/>
              <a:t>通畅有文采</a:t>
            </a:r>
            <a:r>
              <a:rPr lang="en-US" altLang="zh-CN" sz="2400" b="1" dirty="0" smtClean="0"/>
              <a:t>”</a:t>
            </a:r>
            <a:r>
              <a:rPr lang="zh-CN" altLang="zh-CN" sz="2400" b="1" dirty="0" smtClean="0"/>
              <a:t>的档次与境界</a:t>
            </a:r>
            <a:r>
              <a:rPr lang="en-US" altLang="zh-CN" sz="2400" b="1" dirty="0" smtClean="0"/>
              <a:t>—</a:t>
            </a:r>
            <a:r>
              <a:rPr lang="zh-CN" altLang="zh-CN" sz="2400" b="1" dirty="0" smtClean="0"/>
              <a:t>化抽象为形象（生动）</a:t>
            </a:r>
            <a:r>
              <a:rPr lang="zh-CN" altLang="en-US" sz="2400" b="1" dirty="0" smtClean="0"/>
              <a:t>。</a:t>
            </a:r>
            <a:endParaRPr lang="zh-CN" altLang="zh-CN" sz="2400" b="1" dirty="0" smtClean="0"/>
          </a:p>
          <a:p>
            <a:endParaRPr lang="zh-CN" altLang="en-US" sz="24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617196"/>
          </a:xfrm>
          <a:prstGeom prst="rect">
            <a:avLst/>
          </a:prstGeom>
          <a:noFill/>
        </p:spPr>
        <p:txBody>
          <a:bodyPr wrap="square" rtlCol="0">
            <a:spAutoFit/>
          </a:bodyPr>
          <a:lstStyle/>
          <a:p>
            <a:r>
              <a:rPr lang="zh-CN" altLang="zh-CN" sz="3200" b="1" dirty="0" smtClean="0">
                <a:solidFill>
                  <a:srgbClr val="FF0000"/>
                </a:solidFill>
              </a:rPr>
              <a:t>（一）从</a:t>
            </a:r>
            <a:r>
              <a:rPr lang="en-US" altLang="zh-CN" sz="3200" b="1" dirty="0" smtClean="0">
                <a:solidFill>
                  <a:srgbClr val="FF0000"/>
                </a:solidFill>
              </a:rPr>
              <a:t>“</a:t>
            </a:r>
            <a:r>
              <a:rPr lang="zh-CN" altLang="zh-CN" sz="3200" b="1" dirty="0" smtClean="0">
                <a:solidFill>
                  <a:srgbClr val="FF0000"/>
                </a:solidFill>
              </a:rPr>
              <a:t>通畅</a:t>
            </a:r>
            <a:r>
              <a:rPr lang="en-US" altLang="zh-CN" sz="3200" b="1" dirty="0" smtClean="0">
                <a:solidFill>
                  <a:srgbClr val="FF0000"/>
                </a:solidFill>
              </a:rPr>
              <a:t>”</a:t>
            </a:r>
            <a:r>
              <a:rPr lang="zh-CN" altLang="zh-CN" sz="3200" b="1" dirty="0" smtClean="0">
                <a:solidFill>
                  <a:srgbClr val="FF0000"/>
                </a:solidFill>
              </a:rPr>
              <a:t>到</a:t>
            </a:r>
            <a:r>
              <a:rPr lang="en-US" altLang="zh-CN" sz="3200" b="1" dirty="0" smtClean="0">
                <a:solidFill>
                  <a:srgbClr val="FF0000"/>
                </a:solidFill>
              </a:rPr>
              <a:t>“</a:t>
            </a:r>
            <a:r>
              <a:rPr lang="zh-CN" altLang="zh-CN" sz="3200" b="1" dirty="0" smtClean="0">
                <a:solidFill>
                  <a:srgbClr val="FF0000"/>
                </a:solidFill>
              </a:rPr>
              <a:t>形象（生动）</a:t>
            </a:r>
            <a:r>
              <a:rPr lang="en-US" altLang="zh-CN" sz="3200" b="1" dirty="0" smtClean="0">
                <a:solidFill>
                  <a:srgbClr val="FF0000"/>
                </a:solidFill>
              </a:rPr>
              <a:t>”</a:t>
            </a:r>
            <a:r>
              <a:rPr lang="zh-CN" altLang="zh-CN" sz="3200" b="1" dirty="0" smtClean="0">
                <a:solidFill>
                  <a:srgbClr val="FF0000"/>
                </a:solidFill>
              </a:rPr>
              <a:t>之效果比较</a:t>
            </a:r>
          </a:p>
          <a:p>
            <a:r>
              <a:rPr lang="zh-CN" altLang="zh-CN" sz="2800" b="1" dirty="0" smtClean="0"/>
              <a:t>虽然语言通畅能够确保语言表达方面符合</a:t>
            </a:r>
            <a:r>
              <a:rPr lang="en-US" altLang="zh-CN" sz="2800" b="1" dirty="0" smtClean="0"/>
              <a:t>“</a:t>
            </a:r>
            <a:r>
              <a:rPr lang="zh-CN" altLang="zh-CN" sz="2800" b="1" dirty="0" smtClean="0"/>
              <a:t>基础等级</a:t>
            </a:r>
            <a:r>
              <a:rPr lang="en-US" altLang="zh-CN" sz="2800" b="1" dirty="0" smtClean="0"/>
              <a:t>”</a:t>
            </a:r>
            <a:r>
              <a:rPr lang="zh-CN" altLang="zh-CN" sz="2800" b="1" dirty="0" smtClean="0"/>
              <a:t>的要求，并能拿到相应的成绩，但要拿到理想的高分，就必须使自己语言表达</a:t>
            </a:r>
            <a:r>
              <a:rPr lang="en-US" altLang="zh-CN" sz="2800" b="1" dirty="0" smtClean="0"/>
              <a:t>“</a:t>
            </a:r>
            <a:r>
              <a:rPr lang="zh-CN" altLang="zh-CN" sz="2800" b="1" dirty="0" smtClean="0"/>
              <a:t>有文采</a:t>
            </a:r>
            <a:r>
              <a:rPr lang="en-US" altLang="zh-CN" sz="2800" b="1" dirty="0" smtClean="0"/>
              <a:t>”</a:t>
            </a:r>
            <a:r>
              <a:rPr lang="zh-CN" altLang="zh-CN" sz="2800" b="1" dirty="0" smtClean="0"/>
              <a:t>（形象生动），达到发展等级的高度。请看下面几个例子：</a:t>
            </a:r>
          </a:p>
          <a:p>
            <a:r>
              <a:rPr lang="en-US" altLang="zh-CN" sz="2800" b="1" dirty="0" smtClean="0"/>
              <a:t>1.“</a:t>
            </a:r>
            <a:r>
              <a:rPr lang="zh-CN" altLang="zh-CN" sz="2800" b="1" dirty="0" smtClean="0">
                <a:solidFill>
                  <a:srgbClr val="002060"/>
                </a:solidFill>
              </a:rPr>
              <a:t>一个人身上既有刚强的一面，又有柔弱的一面</a:t>
            </a:r>
            <a:r>
              <a:rPr lang="en-US" altLang="zh-CN" sz="2800" b="1" dirty="0" smtClean="0"/>
              <a:t>”</a:t>
            </a:r>
            <a:r>
              <a:rPr lang="zh-CN" altLang="zh-CN" sz="2800" b="1" dirty="0" smtClean="0"/>
              <a:t>，这句话的表达准确、清晰、通顺，但有没有更好的表达呢？有。</a:t>
            </a:r>
            <a:r>
              <a:rPr lang="en-US" altLang="zh-CN" sz="2800" b="1" dirty="0" smtClean="0"/>
              <a:t>“</a:t>
            </a:r>
            <a:r>
              <a:rPr lang="zh-CN" altLang="zh-CN" sz="2800" b="1" dirty="0" smtClean="0">
                <a:solidFill>
                  <a:srgbClr val="7030A0"/>
                </a:solidFill>
              </a:rPr>
              <a:t>心有猛虎，细嗅蔷薇</a:t>
            </a:r>
            <a:r>
              <a:rPr lang="en-US" altLang="zh-CN" sz="2800" b="1" dirty="0" smtClean="0"/>
              <a:t>”</a:t>
            </a:r>
            <a:r>
              <a:rPr lang="zh-CN" altLang="zh-CN" sz="2800" b="1" dirty="0" smtClean="0"/>
              <a:t>（余光中《猛虎与蔷薇》），语言形象生动。</a:t>
            </a:r>
          </a:p>
          <a:p>
            <a:r>
              <a:rPr lang="en-US" altLang="zh-CN" sz="2800" b="1" dirty="0" smtClean="0"/>
              <a:t>2.“</a:t>
            </a:r>
            <a:r>
              <a:rPr lang="zh-CN" altLang="zh-CN" sz="2800" b="1" dirty="0" smtClean="0">
                <a:solidFill>
                  <a:srgbClr val="002060"/>
                </a:solidFill>
              </a:rPr>
              <a:t>每个人都要在心里筑起一道防线，培养高洁的品行</a:t>
            </a:r>
            <a:r>
              <a:rPr lang="zh-CN" altLang="zh-CN" sz="2800" b="1" dirty="0" smtClean="0"/>
              <a:t>。</a:t>
            </a:r>
            <a:r>
              <a:rPr lang="en-US" altLang="zh-CN" sz="2800" b="1" dirty="0" smtClean="0"/>
              <a:t>”</a:t>
            </a:r>
            <a:r>
              <a:rPr lang="zh-CN" altLang="zh-CN" sz="2800" b="1" dirty="0" smtClean="0"/>
              <a:t>这个观点的表述通顺、平实，但有更好的表达吗？有。</a:t>
            </a:r>
            <a:r>
              <a:rPr lang="en-US" altLang="zh-CN" sz="2800" b="1" dirty="0" smtClean="0"/>
              <a:t>“</a:t>
            </a:r>
            <a:r>
              <a:rPr lang="zh-CN" altLang="zh-CN" sz="2800" b="1" dirty="0" smtClean="0">
                <a:solidFill>
                  <a:srgbClr val="7030A0"/>
                </a:solidFill>
              </a:rPr>
              <a:t>在心中修篱种菊</a:t>
            </a:r>
            <a:r>
              <a:rPr lang="en-US" altLang="zh-CN" sz="2800" b="1" dirty="0" smtClean="0"/>
              <a:t>”</a:t>
            </a:r>
            <a:r>
              <a:rPr lang="zh-CN" altLang="zh-CN" sz="2800" b="1" dirty="0" smtClean="0"/>
              <a:t>（</a:t>
            </a:r>
            <a:r>
              <a:rPr lang="en-US" altLang="zh-CN" sz="2800" b="1" dirty="0" smtClean="0"/>
              <a:t> “</a:t>
            </a:r>
            <a:r>
              <a:rPr lang="zh-CN" altLang="zh-CN" sz="2800" b="1" dirty="0" smtClean="0">
                <a:solidFill>
                  <a:srgbClr val="FF0000"/>
                </a:solidFill>
              </a:rPr>
              <a:t>真正的平静，不是远离车马喧嚣，而是在内心修篱种菊，即使如流往事，</a:t>
            </a:r>
            <a:r>
              <a:rPr lang="zh-CN" altLang="en-US" sz="2800" b="1" dirty="0" smtClean="0">
                <a:solidFill>
                  <a:srgbClr val="FF0000"/>
                </a:solidFill>
              </a:rPr>
              <a:t>波</a:t>
            </a:r>
            <a:r>
              <a:rPr lang="zh-CN" altLang="zh-CN" sz="2800" b="1" dirty="0" smtClean="0">
                <a:solidFill>
                  <a:srgbClr val="FF0000"/>
                </a:solidFill>
              </a:rPr>
              <a:t>涛声依旧，放弃执念，也可寂静安然。</a:t>
            </a:r>
            <a:r>
              <a:rPr lang="en-US" altLang="zh-CN" sz="2800" b="1" dirty="0" smtClean="0">
                <a:solidFill>
                  <a:srgbClr val="FF0000"/>
                </a:solidFill>
              </a:rPr>
              <a:t>”——</a:t>
            </a:r>
            <a:r>
              <a:rPr lang="zh-CN" altLang="zh-CN" sz="2800" b="1" dirty="0" smtClean="0">
                <a:solidFill>
                  <a:srgbClr val="FF0000"/>
                </a:solidFill>
              </a:rPr>
              <a:t>林徽因</a:t>
            </a:r>
            <a:r>
              <a:rPr lang="zh-CN" altLang="zh-CN" sz="2800" b="1" dirty="0" smtClean="0"/>
              <a:t>），表达优美形象。</a:t>
            </a:r>
          </a:p>
          <a:p>
            <a:endParaRPr lang="zh-CN" altLang="en-US" sz="28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40307"/>
          </a:xfrm>
          <a:prstGeom prst="rect">
            <a:avLst/>
          </a:prstGeom>
          <a:noFill/>
        </p:spPr>
        <p:txBody>
          <a:bodyPr wrap="square" rtlCol="0">
            <a:spAutoFit/>
          </a:bodyPr>
          <a:lstStyle/>
          <a:p>
            <a:r>
              <a:rPr lang="en-US" altLang="zh-CN" sz="2400" b="1" dirty="0" smtClean="0"/>
              <a:t>3.“</a:t>
            </a:r>
            <a:r>
              <a:rPr lang="zh-CN" altLang="zh-CN" sz="2400" b="1" dirty="0" smtClean="0">
                <a:solidFill>
                  <a:srgbClr val="002060"/>
                </a:solidFill>
              </a:rPr>
              <a:t>什么是成熟？让我告诉你。你有博大的胸怀，有奉献的精神，你有不屈的意志，有沉稳的性情，你就是成熟的。</a:t>
            </a:r>
            <a:r>
              <a:rPr lang="en-US" altLang="zh-CN" sz="2400" b="1" dirty="0" smtClean="0"/>
              <a:t>”</a:t>
            </a:r>
            <a:r>
              <a:rPr lang="zh-CN" altLang="zh-CN" sz="2400" b="1" dirty="0" smtClean="0"/>
              <a:t>这个文段的语言表达流畅、有力，但抽象，能不能表达得形象生动呢？能。只要把句子中画线的词语变换成具体的意象即可。如：</a:t>
            </a:r>
          </a:p>
          <a:p>
            <a:r>
              <a:rPr lang="zh-CN" altLang="zh-CN" sz="2400" b="1" dirty="0" smtClean="0">
                <a:solidFill>
                  <a:srgbClr val="7030A0"/>
                </a:solidFill>
              </a:rPr>
              <a:t>什么是成熟？让我告诉你。你有大海的胸怀，有落红的精神，你有小草的意志，有大山的性情，你就是成熟的。</a:t>
            </a:r>
          </a:p>
          <a:p>
            <a:r>
              <a:rPr lang="en-US" altLang="zh-CN" sz="2400" b="1" dirty="0" smtClean="0"/>
              <a:t>4.“</a:t>
            </a:r>
            <a:r>
              <a:rPr lang="zh-CN" altLang="zh-CN" sz="2400" b="1" dirty="0" smtClean="0">
                <a:solidFill>
                  <a:srgbClr val="002060"/>
                </a:solidFill>
              </a:rPr>
              <a:t>什么是坚韧？我来回答你。有恒心是坚韧，能执着是坚韧，有毅力是坚韧</a:t>
            </a:r>
            <a:r>
              <a:rPr lang="zh-CN" altLang="zh-CN" sz="2400" b="1" dirty="0" smtClean="0"/>
              <a:t>。</a:t>
            </a:r>
            <a:r>
              <a:rPr lang="en-US" altLang="zh-CN" sz="2400" b="1" dirty="0" smtClean="0"/>
              <a:t>”</a:t>
            </a:r>
            <a:r>
              <a:rPr lang="zh-CN" altLang="zh-CN" sz="2400" b="1" dirty="0" smtClean="0"/>
              <a:t>这个文段的语言表达平实、通顺、流畅，但抽象、不具体。有没有办法让它变得</a:t>
            </a:r>
            <a:r>
              <a:rPr lang="en-US" altLang="zh-CN" sz="2400" b="1" dirty="0" smtClean="0"/>
              <a:t>“</a:t>
            </a:r>
            <a:r>
              <a:rPr lang="zh-CN" altLang="zh-CN" sz="2400" b="1" dirty="0" smtClean="0"/>
              <a:t>有文采</a:t>
            </a:r>
            <a:r>
              <a:rPr lang="en-US" altLang="zh-CN" sz="2400" b="1" dirty="0" smtClean="0"/>
              <a:t>”</a:t>
            </a:r>
            <a:r>
              <a:rPr lang="zh-CN" altLang="zh-CN" sz="2400" b="1" dirty="0" smtClean="0"/>
              <a:t>呢？有。引用相应的诗文名句，可以达到具体、形象的效果。如：</a:t>
            </a:r>
          </a:p>
          <a:p>
            <a:r>
              <a:rPr lang="zh-CN" altLang="zh-CN" sz="2400" b="1" dirty="0" smtClean="0">
                <a:solidFill>
                  <a:srgbClr val="7030A0"/>
                </a:solidFill>
              </a:rPr>
              <a:t>什么是坚韧？我在古人的诗文里找到了答案。坚韧是</a:t>
            </a:r>
            <a:r>
              <a:rPr lang="en-US" altLang="zh-CN" sz="2400" b="1" dirty="0" smtClean="0">
                <a:solidFill>
                  <a:srgbClr val="7030A0"/>
                </a:solidFill>
              </a:rPr>
              <a:t>“</a:t>
            </a:r>
            <a:r>
              <a:rPr lang="zh-CN" altLang="zh-CN" sz="2400" b="1" dirty="0" smtClean="0">
                <a:solidFill>
                  <a:srgbClr val="7030A0"/>
                </a:solidFill>
              </a:rPr>
              <a:t>路漫漫其修遠兮，吾将上下而求索</a:t>
            </a:r>
            <a:r>
              <a:rPr lang="en-US" altLang="zh-CN" sz="2400" b="1" dirty="0" smtClean="0">
                <a:solidFill>
                  <a:srgbClr val="7030A0"/>
                </a:solidFill>
              </a:rPr>
              <a:t>”</a:t>
            </a:r>
            <a:r>
              <a:rPr lang="zh-CN" altLang="zh-CN" sz="2400" b="1" dirty="0" smtClean="0">
                <a:solidFill>
                  <a:srgbClr val="7030A0"/>
                </a:solidFill>
              </a:rPr>
              <a:t>的恒心，是</a:t>
            </a:r>
            <a:r>
              <a:rPr lang="en-US" altLang="zh-CN" sz="2400" b="1" dirty="0" smtClean="0">
                <a:solidFill>
                  <a:srgbClr val="7030A0"/>
                </a:solidFill>
              </a:rPr>
              <a:t>“</a:t>
            </a:r>
            <a:r>
              <a:rPr lang="zh-CN" altLang="zh-CN" sz="2400" b="1" dirty="0" smtClean="0">
                <a:solidFill>
                  <a:srgbClr val="7030A0"/>
                </a:solidFill>
              </a:rPr>
              <a:t>衣带渐宽终不悔，为伊消得人憔悴</a:t>
            </a:r>
            <a:r>
              <a:rPr lang="en-US" altLang="zh-CN" sz="2400" b="1" dirty="0" smtClean="0">
                <a:solidFill>
                  <a:srgbClr val="7030A0"/>
                </a:solidFill>
              </a:rPr>
              <a:t> ”</a:t>
            </a:r>
            <a:r>
              <a:rPr lang="zh-CN" altLang="zh-CN" sz="2400" b="1" dirty="0" smtClean="0">
                <a:solidFill>
                  <a:srgbClr val="7030A0"/>
                </a:solidFill>
              </a:rPr>
              <a:t>的执着，是</a:t>
            </a:r>
            <a:r>
              <a:rPr lang="en-US" altLang="zh-CN" sz="2400" b="1" dirty="0" smtClean="0">
                <a:solidFill>
                  <a:srgbClr val="7030A0"/>
                </a:solidFill>
              </a:rPr>
              <a:t>“</a:t>
            </a:r>
            <a:r>
              <a:rPr lang="zh-CN" altLang="zh-CN" sz="2400" b="1" dirty="0" smtClean="0">
                <a:solidFill>
                  <a:srgbClr val="7030A0"/>
                </a:solidFill>
              </a:rPr>
              <a:t>千磨万击还坚劲，任尔东西南北风</a:t>
            </a:r>
            <a:r>
              <a:rPr lang="en-US" altLang="zh-CN" sz="2400" b="1" dirty="0" smtClean="0">
                <a:solidFill>
                  <a:srgbClr val="7030A0"/>
                </a:solidFill>
              </a:rPr>
              <a:t> ”</a:t>
            </a:r>
            <a:r>
              <a:rPr lang="zh-CN" altLang="zh-CN" sz="2400" b="1" dirty="0" smtClean="0">
                <a:solidFill>
                  <a:srgbClr val="7030A0"/>
                </a:solidFill>
              </a:rPr>
              <a:t>的毅力。</a:t>
            </a:r>
          </a:p>
          <a:p>
            <a:r>
              <a:rPr lang="zh-CN" altLang="zh-CN" sz="2400" b="1" dirty="0" smtClean="0"/>
              <a:t>通过以上</a:t>
            </a:r>
            <a:r>
              <a:rPr lang="en-US" altLang="zh-CN" sz="2400" b="1" dirty="0" smtClean="0"/>
              <a:t>“</a:t>
            </a:r>
            <a:r>
              <a:rPr lang="zh-CN" altLang="zh-CN" sz="2400" b="1" dirty="0" smtClean="0"/>
              <a:t>语言通畅</a:t>
            </a:r>
            <a:r>
              <a:rPr lang="en-US" altLang="zh-CN" sz="2400" b="1" dirty="0" smtClean="0"/>
              <a:t>”</a:t>
            </a:r>
            <a:r>
              <a:rPr lang="zh-CN" altLang="zh-CN" sz="2400" b="1" dirty="0" smtClean="0"/>
              <a:t>与</a:t>
            </a:r>
            <a:r>
              <a:rPr lang="en-US" altLang="zh-CN" sz="2400" b="1" dirty="0" smtClean="0"/>
              <a:t>“</a:t>
            </a:r>
            <a:r>
              <a:rPr lang="zh-CN" altLang="zh-CN" sz="2400" b="1" dirty="0" smtClean="0"/>
              <a:t>语言形象（生动）</a:t>
            </a:r>
            <a:r>
              <a:rPr lang="en-US" altLang="zh-CN" sz="2400" b="1" dirty="0" smtClean="0"/>
              <a:t>”</a:t>
            </a:r>
            <a:r>
              <a:rPr lang="zh-CN" altLang="zh-CN" sz="2400" b="1" dirty="0" smtClean="0"/>
              <a:t>不同效果的比较，我们看到了用</a:t>
            </a:r>
            <a:r>
              <a:rPr lang="en-US" altLang="zh-CN" sz="2400" b="1" dirty="0" smtClean="0"/>
              <a:t>“</a:t>
            </a:r>
            <a:r>
              <a:rPr lang="zh-CN" altLang="zh-CN" sz="2400" b="1" dirty="0" smtClean="0"/>
              <a:t>形象</a:t>
            </a:r>
            <a:r>
              <a:rPr lang="en-US" altLang="zh-CN" sz="2400" b="1" dirty="0" smtClean="0"/>
              <a:t>”</a:t>
            </a:r>
            <a:r>
              <a:rPr lang="zh-CN" altLang="zh-CN" sz="2400" b="1" dirty="0" smtClean="0"/>
              <a:t>来说理（或抒情）的美</a:t>
            </a:r>
            <a:r>
              <a:rPr lang="en-US" altLang="zh-CN" sz="2400" b="1" dirty="0" smtClean="0"/>
              <a:t>——</a:t>
            </a:r>
            <a:r>
              <a:rPr lang="zh-CN" altLang="zh-CN" sz="2400" b="1" dirty="0" smtClean="0">
                <a:solidFill>
                  <a:srgbClr val="FF0000"/>
                </a:solidFill>
              </a:rPr>
              <a:t>文辞优美，含蓄形象，具体生动</a:t>
            </a:r>
            <a:r>
              <a:rPr lang="zh-CN" altLang="zh-CN" sz="2400" b="1" dirty="0" smtClean="0"/>
              <a:t>，这就是</a:t>
            </a:r>
            <a:r>
              <a:rPr lang="en-US" altLang="zh-CN" sz="2400" b="1" dirty="0" smtClean="0"/>
              <a:t>“</a:t>
            </a:r>
            <a:r>
              <a:rPr lang="zh-CN" altLang="zh-CN" sz="2400" b="1" dirty="0" smtClean="0"/>
              <a:t>有文采</a:t>
            </a:r>
            <a:r>
              <a:rPr lang="en-US" altLang="zh-CN" sz="2400" b="1" dirty="0" smtClean="0"/>
              <a:t>”</a:t>
            </a:r>
            <a:r>
              <a:rPr lang="zh-CN" altLang="zh-CN" sz="2400" b="1" dirty="0" smtClean="0"/>
              <a:t>，是发展等级的高度，是获取高分的关键。</a:t>
            </a:r>
          </a:p>
          <a:p>
            <a:endParaRPr lang="zh-CN" altLang="en-US" sz="24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555641"/>
          </a:xfrm>
          <a:prstGeom prst="rect">
            <a:avLst/>
          </a:prstGeom>
          <a:noFill/>
        </p:spPr>
        <p:txBody>
          <a:bodyPr wrap="square" rtlCol="0">
            <a:spAutoFit/>
          </a:bodyPr>
          <a:lstStyle/>
          <a:p>
            <a:r>
              <a:rPr lang="zh-CN" altLang="zh-CN" sz="3200" b="1" dirty="0" smtClean="0">
                <a:solidFill>
                  <a:srgbClr val="FF0000"/>
                </a:solidFill>
              </a:rPr>
              <a:t>（二）化抽象为形象（生动）之秘诀</a:t>
            </a:r>
          </a:p>
          <a:p>
            <a:r>
              <a:rPr lang="zh-CN" altLang="zh-CN" sz="2800" b="1" dirty="0" smtClean="0">
                <a:solidFill>
                  <a:srgbClr val="7030A0"/>
                </a:solidFill>
              </a:rPr>
              <a:t>比喻排比作桥梁</a:t>
            </a:r>
          </a:p>
          <a:p>
            <a:r>
              <a:rPr lang="zh-CN" altLang="zh-CN" sz="2800" b="1" dirty="0" smtClean="0">
                <a:solidFill>
                  <a:srgbClr val="002060"/>
                </a:solidFill>
              </a:rPr>
              <a:t>形象、具体、感性的事物（意象），可以作为喻体</a:t>
            </a:r>
            <a:r>
              <a:rPr lang="zh-CN" altLang="zh-CN" sz="2800" b="1" dirty="0" smtClean="0"/>
              <a:t>，</a:t>
            </a:r>
            <a:r>
              <a:rPr lang="zh-CN" altLang="zh-CN" sz="2800" b="1" dirty="0" smtClean="0">
                <a:solidFill>
                  <a:srgbClr val="002060"/>
                </a:solidFill>
              </a:rPr>
              <a:t>用来表达、阐述、说明抽象的道理。如果再辅以排比句式，则不仅能增强语言的气势，使表达效果更具感染力，还能形成语言结构的整齐美，增强文章的艺术美。</a:t>
            </a:r>
            <a:r>
              <a:rPr lang="zh-CN" altLang="zh-CN" sz="2800" b="1" dirty="0" smtClean="0"/>
              <a:t>如：</a:t>
            </a:r>
          </a:p>
          <a:p>
            <a:r>
              <a:rPr lang="zh-CN" altLang="zh-CN" sz="2800" b="1" dirty="0" smtClean="0">
                <a:solidFill>
                  <a:srgbClr val="7030A0"/>
                </a:solidFill>
              </a:rPr>
              <a:t>语文是什么？语文是那无声的冷月，是那静谧的荷塘，是秦皇岛外滔天白浪中的打渔船，是那青天里的一行白鹭，是那沉舟侧畔的万点白帆，是那山重水复后的柳暗花明。</a:t>
            </a:r>
          </a:p>
          <a:p>
            <a:r>
              <a:rPr lang="en-US" altLang="zh-CN" sz="2800" b="1" dirty="0" smtClean="0">
                <a:solidFill>
                  <a:schemeClr val="accent5">
                    <a:lumMod val="50000"/>
                  </a:schemeClr>
                </a:solidFill>
              </a:rPr>
              <a:t>“</a:t>
            </a:r>
            <a:r>
              <a:rPr lang="zh-CN" altLang="zh-CN" sz="2800" b="1" dirty="0" smtClean="0">
                <a:solidFill>
                  <a:schemeClr val="accent5">
                    <a:lumMod val="50000"/>
                  </a:schemeClr>
                </a:solidFill>
              </a:rPr>
              <a:t>语文</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很抽象，也很宽很泛，实在不好把握。但上面这个文段，选取看得见、摸得着的</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冷月</a:t>
            </a:r>
            <a:r>
              <a:rPr lang="en-US" altLang="zh-CN" sz="2800" b="1" dirty="0" smtClean="0">
                <a:solidFill>
                  <a:schemeClr val="accent5">
                    <a:lumMod val="50000"/>
                  </a:schemeClr>
                </a:solidFill>
              </a:rPr>
              <a:t>”“ </a:t>
            </a:r>
            <a:r>
              <a:rPr lang="zh-CN" altLang="zh-CN" sz="2800" b="1" dirty="0" smtClean="0">
                <a:solidFill>
                  <a:schemeClr val="accent5">
                    <a:lumMod val="50000"/>
                  </a:schemeClr>
                </a:solidFill>
              </a:rPr>
              <a:t>荷塘</a:t>
            </a:r>
            <a:r>
              <a:rPr lang="en-US" altLang="zh-CN" sz="2800" b="1" dirty="0" smtClean="0">
                <a:solidFill>
                  <a:schemeClr val="accent5">
                    <a:lumMod val="50000"/>
                  </a:schemeClr>
                </a:solidFill>
              </a:rPr>
              <a:t>”“ </a:t>
            </a:r>
            <a:r>
              <a:rPr lang="zh-CN" altLang="zh-CN" sz="2800" b="1" dirty="0" smtClean="0">
                <a:solidFill>
                  <a:schemeClr val="accent5">
                    <a:lumMod val="50000"/>
                  </a:schemeClr>
                </a:solidFill>
              </a:rPr>
              <a:t>渔船</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白鹭</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白帆</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花柳</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意象作为喻体进行阐述，并化用了古今诗词名家的名句，辅以排比手法，使</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语文</a:t>
            </a:r>
            <a:r>
              <a:rPr lang="en-US" altLang="zh-CN" sz="2800" b="1" dirty="0" smtClean="0">
                <a:solidFill>
                  <a:schemeClr val="accent5">
                    <a:lumMod val="50000"/>
                  </a:schemeClr>
                </a:solidFill>
              </a:rPr>
              <a:t>”</a:t>
            </a:r>
            <a:r>
              <a:rPr lang="zh-CN" altLang="zh-CN" sz="2800" b="1" dirty="0" smtClean="0">
                <a:solidFill>
                  <a:schemeClr val="accent5">
                    <a:lumMod val="50000"/>
                  </a:schemeClr>
                </a:solidFill>
              </a:rPr>
              <a:t>形象生动，具体可感，可谓文采飞扬。</a:t>
            </a:r>
          </a:p>
          <a:p>
            <a:endParaRPr lang="zh-CN" altLang="en-US" sz="2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40307"/>
          </a:xfrm>
          <a:prstGeom prst="rect">
            <a:avLst/>
          </a:prstGeom>
          <a:noFill/>
        </p:spPr>
        <p:txBody>
          <a:bodyPr wrap="square" rtlCol="0">
            <a:spAutoFit/>
          </a:bodyPr>
          <a:lstStyle/>
          <a:p>
            <a:r>
              <a:rPr lang="zh-CN" altLang="zh-CN" sz="2400" b="1" dirty="0"/>
              <a:t>所以说，铠甲存身，利剑出鞘。</a:t>
            </a:r>
          </a:p>
          <a:p>
            <a:r>
              <a:rPr lang="zh-CN" altLang="zh-CN" sz="2400" b="1" dirty="0">
                <a:solidFill>
                  <a:srgbClr val="FF0000"/>
                </a:solidFill>
              </a:rPr>
              <a:t>（以上四段为</a:t>
            </a:r>
            <a:r>
              <a:rPr lang="en-US" altLang="zh-CN" sz="2400" b="1" dirty="0">
                <a:solidFill>
                  <a:srgbClr val="FF0000"/>
                </a:solidFill>
              </a:rPr>
              <a:t>“</a:t>
            </a:r>
            <a:r>
              <a:rPr lang="zh-CN" altLang="zh-CN" sz="2400" b="1" dirty="0">
                <a:solidFill>
                  <a:srgbClr val="FF0000"/>
                </a:solidFill>
              </a:rPr>
              <a:t>本论</a:t>
            </a:r>
            <a:r>
              <a:rPr lang="en-US" altLang="zh-CN" sz="2400" b="1" dirty="0">
                <a:solidFill>
                  <a:srgbClr val="FF0000"/>
                </a:solidFill>
              </a:rPr>
              <a:t>”</a:t>
            </a:r>
            <a:r>
              <a:rPr lang="zh-CN" altLang="zh-CN" sz="2400" b="1" dirty="0">
                <a:solidFill>
                  <a:srgbClr val="FF0000"/>
                </a:solidFill>
              </a:rPr>
              <a:t>部分之</a:t>
            </a:r>
            <a:r>
              <a:rPr lang="en-US" altLang="zh-CN" sz="2400" b="1" dirty="0">
                <a:solidFill>
                  <a:srgbClr val="FF0000"/>
                </a:solidFill>
              </a:rPr>
              <a:t>“</a:t>
            </a:r>
            <a:r>
              <a:rPr lang="zh-CN" altLang="zh-CN" sz="2400" b="1" dirty="0">
                <a:solidFill>
                  <a:srgbClr val="FF0000"/>
                </a:solidFill>
              </a:rPr>
              <a:t>为什么</a:t>
            </a:r>
            <a:r>
              <a:rPr lang="en-US" altLang="zh-CN" sz="2400" b="1" dirty="0">
                <a:solidFill>
                  <a:srgbClr val="FF0000"/>
                </a:solidFill>
              </a:rPr>
              <a:t>”</a:t>
            </a:r>
            <a:r>
              <a:rPr lang="zh-CN" altLang="zh-CN" sz="2400" b="1" dirty="0">
                <a:solidFill>
                  <a:srgbClr val="FF0000"/>
                </a:solidFill>
              </a:rPr>
              <a:t>。分论点清晰，层次分明，材料丰富，综合运用假设分析论证、因果分析论证和正反对比论证，极具论证力量。）</a:t>
            </a:r>
          </a:p>
          <a:p>
            <a:r>
              <a:rPr lang="en-US" altLang="zh-CN" sz="2400" b="1" dirty="0" smtClean="0"/>
              <a:t>          </a:t>
            </a:r>
            <a:r>
              <a:rPr lang="zh-CN" altLang="zh-CN" sz="2400" b="1" dirty="0" smtClean="0">
                <a:solidFill>
                  <a:srgbClr val="7030A0"/>
                </a:solidFill>
              </a:rPr>
              <a:t>铸</a:t>
            </a:r>
            <a:r>
              <a:rPr lang="zh-CN" altLang="zh-CN" sz="2400" b="1" dirty="0">
                <a:solidFill>
                  <a:srgbClr val="7030A0"/>
                </a:solidFill>
              </a:rPr>
              <a:t>一身铠甲，需要勇敢的担当与面对挫折时的坚强。</a:t>
            </a:r>
            <a:r>
              <a:rPr lang="zh-CN" altLang="zh-CN" sz="2400" b="1" dirty="0"/>
              <a:t>不是所有事情我们都擅长，练就</a:t>
            </a:r>
            <a:r>
              <a:rPr lang="en-US" altLang="zh-CN" sz="2400" b="1" dirty="0"/>
              <a:t>“</a:t>
            </a:r>
            <a:r>
              <a:rPr lang="zh-CN" altLang="zh-CN" sz="2400" b="1" dirty="0"/>
              <a:t>全才</a:t>
            </a:r>
            <a:r>
              <a:rPr lang="en-US" altLang="zh-CN" sz="2400" b="1" dirty="0"/>
              <a:t>”</a:t>
            </a:r>
            <a:r>
              <a:rPr lang="zh-CN" altLang="zh-CN" sz="2400" b="1" dirty="0"/>
              <a:t>的道路必然是艰苦的。但我们绝不能中途放弃，像空有专业技术却不修炼人际关系，最终只能待业在家的北大博士。只有勇于担当生活责任的战士，才能耐心铸好每一个铠甲的缝隙，像</a:t>
            </a:r>
            <a:r>
              <a:rPr lang="en-US" altLang="zh-CN" sz="2400" b="1" dirty="0"/>
              <a:t>“</a:t>
            </a:r>
            <a:r>
              <a:rPr lang="zh-CN" altLang="zh-CN" sz="2400" b="1" dirty="0"/>
              <a:t>打工皇帝</a:t>
            </a:r>
            <a:r>
              <a:rPr lang="en-US" altLang="zh-CN" sz="2400" b="1" dirty="0"/>
              <a:t>”</a:t>
            </a:r>
            <a:r>
              <a:rPr lang="zh-CN" altLang="zh-CN" sz="2400" b="1" dirty="0"/>
              <a:t>唐骏，打磨自己的每个方面，终使梦想得以发挥效力，改变人生。</a:t>
            </a:r>
          </a:p>
          <a:p>
            <a:r>
              <a:rPr lang="en-US" altLang="zh-CN" sz="2400" b="1" dirty="0" smtClean="0">
                <a:solidFill>
                  <a:srgbClr val="7030A0"/>
                </a:solidFill>
              </a:rPr>
              <a:t>          </a:t>
            </a:r>
            <a:r>
              <a:rPr lang="zh-CN" altLang="zh-CN" sz="2400" b="1" dirty="0" smtClean="0">
                <a:solidFill>
                  <a:srgbClr val="7030A0"/>
                </a:solidFill>
              </a:rPr>
              <a:t>磨</a:t>
            </a:r>
            <a:r>
              <a:rPr lang="zh-CN" altLang="zh-CN" sz="2400" b="1" dirty="0">
                <a:solidFill>
                  <a:srgbClr val="7030A0"/>
                </a:solidFill>
              </a:rPr>
              <a:t>一把利剑，需要有认清自我的智慧与敢于选择的魄力。</a:t>
            </a:r>
            <a:r>
              <a:rPr lang="zh-CN" altLang="zh-CN" sz="2400" b="1" dirty="0"/>
              <a:t>找准你要磨的是哪把剑，有时并不容易。美国国务卿赖斯做到了。曾身为</a:t>
            </a:r>
            <a:r>
              <a:rPr lang="en-US" altLang="zh-CN" sz="2400" b="1" dirty="0"/>
              <a:t>“</a:t>
            </a:r>
            <a:r>
              <a:rPr lang="zh-CN" altLang="zh-CN" sz="2400" b="1" dirty="0"/>
              <a:t>小钢琴神童</a:t>
            </a:r>
            <a:r>
              <a:rPr lang="en-US" altLang="zh-CN" sz="2400" b="1" dirty="0"/>
              <a:t>”</a:t>
            </a:r>
            <a:r>
              <a:rPr lang="zh-CN" altLang="zh-CN" sz="2400" b="1" dirty="0"/>
              <a:t>的她在目睹了其他少年天才的表演之后，毅然放弃了这条</a:t>
            </a:r>
            <a:r>
              <a:rPr lang="en-US" altLang="zh-CN" sz="2400" b="1" dirty="0"/>
              <a:t>“</a:t>
            </a:r>
            <a:r>
              <a:rPr lang="zh-CN" altLang="zh-CN" sz="2400" b="1" dirty="0"/>
              <a:t>别人注定比我优秀</a:t>
            </a:r>
            <a:r>
              <a:rPr lang="en-US" altLang="zh-CN" sz="2400" b="1" dirty="0"/>
              <a:t>”</a:t>
            </a:r>
            <a:r>
              <a:rPr lang="zh-CN" altLang="zh-CN" sz="2400" b="1" dirty="0"/>
              <a:t>的道路，重新寻找剑的定位。</a:t>
            </a:r>
            <a:r>
              <a:rPr lang="en-US" altLang="zh-CN" sz="2400" b="1" dirty="0"/>
              <a:t>20</a:t>
            </a:r>
            <a:r>
              <a:rPr lang="zh-CN" altLang="zh-CN" sz="2400" b="1" dirty="0"/>
              <a:t>年后，她成为斯坦福大学最犀利的政治学讲师。</a:t>
            </a:r>
          </a:p>
          <a:p>
            <a:r>
              <a:rPr lang="zh-CN" altLang="zh-CN" sz="2400" b="1" dirty="0">
                <a:solidFill>
                  <a:srgbClr val="FF0000"/>
                </a:solidFill>
              </a:rPr>
              <a:t>（以上两段为</a:t>
            </a:r>
            <a:r>
              <a:rPr lang="en-US" altLang="zh-CN" sz="2400" b="1" dirty="0">
                <a:solidFill>
                  <a:srgbClr val="FF0000"/>
                </a:solidFill>
              </a:rPr>
              <a:t>“</a:t>
            </a:r>
            <a:r>
              <a:rPr lang="zh-CN" altLang="zh-CN" sz="2400" b="1" dirty="0">
                <a:solidFill>
                  <a:srgbClr val="FF0000"/>
                </a:solidFill>
              </a:rPr>
              <a:t>本论</a:t>
            </a:r>
            <a:r>
              <a:rPr lang="en-US" altLang="zh-CN" sz="2400" b="1" dirty="0">
                <a:solidFill>
                  <a:srgbClr val="FF0000"/>
                </a:solidFill>
              </a:rPr>
              <a:t>”</a:t>
            </a:r>
            <a:r>
              <a:rPr lang="zh-CN" altLang="zh-CN" sz="2400" b="1" dirty="0">
                <a:solidFill>
                  <a:srgbClr val="FF0000"/>
                </a:solidFill>
              </a:rPr>
              <a:t>部分之</a:t>
            </a:r>
            <a:r>
              <a:rPr lang="en-US" altLang="zh-CN" sz="2400" b="1" dirty="0">
                <a:solidFill>
                  <a:srgbClr val="FF0000"/>
                </a:solidFill>
              </a:rPr>
              <a:t>“</a:t>
            </a:r>
            <a:r>
              <a:rPr lang="zh-CN" altLang="zh-CN" sz="2400" b="1" dirty="0">
                <a:solidFill>
                  <a:srgbClr val="FF0000"/>
                </a:solidFill>
              </a:rPr>
              <a:t>怎么做</a:t>
            </a:r>
            <a:r>
              <a:rPr lang="en-US" altLang="zh-CN" sz="2400" b="1" dirty="0">
                <a:solidFill>
                  <a:srgbClr val="FF0000"/>
                </a:solidFill>
              </a:rPr>
              <a:t>”</a:t>
            </a:r>
            <a:r>
              <a:rPr lang="zh-CN" altLang="zh-CN" sz="2400" b="1" dirty="0">
                <a:solidFill>
                  <a:srgbClr val="FF0000"/>
                </a:solidFill>
              </a:rPr>
              <a:t>。分论点，并列式，例证法、对比论证综合运用。）</a:t>
            </a:r>
          </a:p>
          <a:p>
            <a:endParaRPr lang="zh-CN" altLang="en-US" sz="2400"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16977"/>
          </a:xfrm>
          <a:prstGeom prst="rect">
            <a:avLst/>
          </a:prstGeom>
          <a:noFill/>
        </p:spPr>
        <p:txBody>
          <a:bodyPr wrap="square" rtlCol="0">
            <a:spAutoFit/>
          </a:bodyPr>
          <a:lstStyle/>
          <a:p>
            <a:r>
              <a:rPr lang="zh-CN" altLang="zh-CN" sz="2400" b="1" dirty="0" smtClean="0"/>
              <a:t>又如，对于</a:t>
            </a:r>
            <a:r>
              <a:rPr lang="en-US" altLang="zh-CN" sz="2400" b="1" dirty="0" smtClean="0"/>
              <a:t> “</a:t>
            </a:r>
            <a:r>
              <a:rPr lang="zh-CN" altLang="zh-CN" sz="2400" b="1" dirty="0" smtClean="0"/>
              <a:t>同情心</a:t>
            </a:r>
            <a:r>
              <a:rPr lang="en-US" altLang="zh-CN" sz="2400" b="1" dirty="0" smtClean="0"/>
              <a:t>”</a:t>
            </a:r>
            <a:r>
              <a:rPr lang="zh-CN" altLang="zh-CN" sz="2400" b="1" dirty="0" smtClean="0"/>
              <a:t>这个抽象宽泛的话题，能不能分解出几个形象生动的分论点呢？能。请看：</a:t>
            </a:r>
            <a:r>
              <a:rPr lang="zh-CN" altLang="zh-CN" sz="2400" b="1" dirty="0" smtClean="0">
                <a:solidFill>
                  <a:srgbClr val="7030A0"/>
                </a:solidFill>
              </a:rPr>
              <a:t>同情心是一缕春风，让枯萎的枝头绽出新绿</a:t>
            </a:r>
            <a:r>
              <a:rPr lang="en-US" altLang="zh-CN" sz="2400" b="1" dirty="0" smtClean="0">
                <a:solidFill>
                  <a:srgbClr val="7030A0"/>
                </a:solidFill>
              </a:rPr>
              <a:t>;</a:t>
            </a:r>
            <a:r>
              <a:rPr lang="zh-CN" altLang="zh-CN" sz="2400" b="1" dirty="0" smtClean="0">
                <a:solidFill>
                  <a:srgbClr val="7030A0"/>
                </a:solidFill>
              </a:rPr>
              <a:t>同情心是一丝春雨，让冰封的土地焕发生机</a:t>
            </a:r>
            <a:r>
              <a:rPr lang="en-US" altLang="zh-CN" sz="2400" b="1" dirty="0" smtClean="0">
                <a:solidFill>
                  <a:srgbClr val="7030A0"/>
                </a:solidFill>
              </a:rPr>
              <a:t>;</a:t>
            </a:r>
            <a:r>
              <a:rPr lang="zh-CN" altLang="zh-CN" sz="2400" b="1" dirty="0" smtClean="0">
                <a:solidFill>
                  <a:srgbClr val="7030A0"/>
                </a:solidFill>
              </a:rPr>
              <a:t>同情心是一片阳光，让冰冷的脸庞绽放笑容。</a:t>
            </a:r>
          </a:p>
          <a:p>
            <a:r>
              <a:rPr lang="zh-CN" altLang="zh-CN" sz="3600" b="1" dirty="0" smtClean="0">
                <a:solidFill>
                  <a:srgbClr val="33CC33"/>
                </a:solidFill>
              </a:rPr>
              <a:t>人物形象来帮忙</a:t>
            </a:r>
          </a:p>
          <a:p>
            <a:r>
              <a:rPr lang="zh-CN" altLang="zh-CN" sz="2400" b="1" dirty="0" smtClean="0"/>
              <a:t>典型的人物身上已被赋予了某些特定的内涵，用一个排比型语段一一列举出来，既能具体形象地说理，又能增强气势，还能增添文采，一举而三得。如：</a:t>
            </a:r>
          </a:p>
          <a:p>
            <a:r>
              <a:rPr lang="en-US" altLang="zh-CN" sz="2400" b="1" dirty="0" smtClean="0">
                <a:solidFill>
                  <a:srgbClr val="7030A0"/>
                </a:solidFill>
              </a:rPr>
              <a:t>“</a:t>
            </a:r>
            <a:r>
              <a:rPr lang="zh-CN" altLang="zh-CN" sz="2400" b="1" dirty="0" smtClean="0">
                <a:solidFill>
                  <a:srgbClr val="7030A0"/>
                </a:solidFill>
              </a:rPr>
              <a:t>坚强</a:t>
            </a:r>
            <a:r>
              <a:rPr lang="en-US" altLang="zh-CN" sz="2400" b="1" dirty="0" smtClean="0">
                <a:solidFill>
                  <a:srgbClr val="7030A0"/>
                </a:solidFill>
              </a:rPr>
              <a:t>”</a:t>
            </a:r>
            <a:r>
              <a:rPr lang="zh-CN" altLang="zh-CN" sz="2400" b="1" dirty="0" smtClean="0">
                <a:solidFill>
                  <a:srgbClr val="7030A0"/>
                </a:solidFill>
              </a:rPr>
              <a:t>有多强，直叫许多人触摸不到它的形迹。你有没有听见贝多芬</a:t>
            </a:r>
            <a:r>
              <a:rPr lang="en-US" altLang="zh-CN" sz="2400" b="1" dirty="0" smtClean="0">
                <a:solidFill>
                  <a:srgbClr val="7030A0"/>
                </a:solidFill>
              </a:rPr>
              <a:t>“</a:t>
            </a:r>
            <a:r>
              <a:rPr lang="zh-CN" altLang="zh-CN" sz="2400" b="1" dirty="0" smtClean="0">
                <a:solidFill>
                  <a:srgbClr val="7030A0"/>
                </a:solidFill>
              </a:rPr>
              <a:t>扼住命运的喉咙</a:t>
            </a:r>
            <a:r>
              <a:rPr lang="en-US" altLang="zh-CN" sz="2400" b="1" dirty="0" smtClean="0">
                <a:solidFill>
                  <a:srgbClr val="7030A0"/>
                </a:solidFill>
              </a:rPr>
              <a:t>”</a:t>
            </a:r>
            <a:r>
              <a:rPr lang="zh-CN" altLang="zh-CN" sz="2400" b="1" dirty="0" smtClean="0">
                <a:solidFill>
                  <a:srgbClr val="7030A0"/>
                </a:solidFill>
              </a:rPr>
              <a:t>的激情呐喊？你有没有目睹史铁生于地坛静坐，终究参悟</a:t>
            </a:r>
            <a:r>
              <a:rPr lang="en-US" altLang="zh-CN" sz="2400" b="1" dirty="0" smtClean="0">
                <a:solidFill>
                  <a:srgbClr val="7030A0"/>
                </a:solidFill>
              </a:rPr>
              <a:t>“</a:t>
            </a:r>
            <a:r>
              <a:rPr lang="zh-CN" altLang="zh-CN" sz="2400" b="1" dirty="0" smtClean="0">
                <a:solidFill>
                  <a:srgbClr val="7030A0"/>
                </a:solidFill>
              </a:rPr>
              <a:t>死不是一件不急于求成的事</a:t>
            </a:r>
            <a:r>
              <a:rPr lang="en-US" altLang="zh-CN" sz="2400" b="1" dirty="0" smtClean="0">
                <a:solidFill>
                  <a:srgbClr val="7030A0"/>
                </a:solidFill>
              </a:rPr>
              <a:t>”</a:t>
            </a:r>
            <a:r>
              <a:rPr lang="zh-CN" altLang="zh-CN" sz="2400" b="1" dirty="0" smtClean="0">
                <a:solidFill>
                  <a:srgbClr val="7030A0"/>
                </a:solidFill>
              </a:rPr>
              <a:t>的身影？你有没有嗅到舟舟不屈服于智弱而坚持不懈让音乐之花散发的清香？</a:t>
            </a:r>
          </a:p>
          <a:p>
            <a:r>
              <a:rPr lang="zh-CN" altLang="zh-CN" sz="2400" b="1" dirty="0" smtClean="0">
                <a:solidFill>
                  <a:srgbClr val="FF0000"/>
                </a:solidFill>
              </a:rPr>
              <a:t>贝多芬、史铁生和舟舟这些典型人物身上都有</a:t>
            </a:r>
            <a:r>
              <a:rPr lang="en-US" altLang="zh-CN" sz="2400" b="1" dirty="0" smtClean="0">
                <a:solidFill>
                  <a:srgbClr val="FF0000"/>
                </a:solidFill>
              </a:rPr>
              <a:t>“</a:t>
            </a:r>
            <a:r>
              <a:rPr lang="zh-CN" altLang="zh-CN" sz="2400" b="1" dirty="0" smtClean="0">
                <a:solidFill>
                  <a:srgbClr val="FF0000"/>
                </a:solidFill>
              </a:rPr>
              <a:t>身残志坚</a:t>
            </a:r>
            <a:r>
              <a:rPr lang="en-US" altLang="zh-CN" sz="2400" b="1" dirty="0" smtClean="0">
                <a:solidFill>
                  <a:srgbClr val="FF0000"/>
                </a:solidFill>
              </a:rPr>
              <a:t>”</a:t>
            </a:r>
            <a:r>
              <a:rPr lang="zh-CN" altLang="zh-CN" sz="2400" b="1" dirty="0" smtClean="0">
                <a:solidFill>
                  <a:srgbClr val="FF0000"/>
                </a:solidFill>
              </a:rPr>
              <a:t>的文化内涵，用排比的方式铺排出来，整齐，形象，气势足，文采好。</a:t>
            </a:r>
          </a:p>
          <a:p>
            <a:endParaRPr lang="zh-CN" altLang="en-US" sz="24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247864"/>
          </a:xfrm>
          <a:prstGeom prst="rect">
            <a:avLst/>
          </a:prstGeom>
          <a:noFill/>
        </p:spPr>
        <p:txBody>
          <a:bodyPr wrap="square" rtlCol="0">
            <a:spAutoFit/>
          </a:bodyPr>
          <a:lstStyle/>
          <a:p>
            <a:r>
              <a:rPr lang="zh-CN" altLang="zh-CN" sz="3600" b="1" dirty="0" smtClean="0">
                <a:solidFill>
                  <a:srgbClr val="FF0000"/>
                </a:solidFill>
              </a:rPr>
              <a:t>诗词名句添华章</a:t>
            </a:r>
          </a:p>
          <a:p>
            <a:r>
              <a:rPr lang="zh-CN" altLang="zh-CN" sz="2800" b="1" dirty="0" smtClean="0"/>
              <a:t>恰当引用诗文名句，既能展示学生</a:t>
            </a:r>
            <a:r>
              <a:rPr lang="zh-CN" altLang="zh-CN" sz="2800" b="1" dirty="0" smtClean="0">
                <a:solidFill>
                  <a:srgbClr val="7030A0"/>
                </a:solidFill>
              </a:rPr>
              <a:t>丰厚的文化底蕴</a:t>
            </a:r>
            <a:r>
              <a:rPr lang="zh-CN" altLang="zh-CN" sz="2800" b="1" dirty="0" smtClean="0"/>
              <a:t>，又能彰显</a:t>
            </a:r>
            <a:r>
              <a:rPr lang="zh-CN" altLang="zh-CN" sz="2800" b="1" dirty="0" smtClean="0">
                <a:solidFill>
                  <a:srgbClr val="7030A0"/>
                </a:solidFill>
              </a:rPr>
              <a:t>迷人的灵动风采</a:t>
            </a:r>
            <a:r>
              <a:rPr lang="zh-CN" altLang="zh-CN" sz="2800" b="1" dirty="0" smtClean="0"/>
              <a:t>，特别是通过排比的形式来表达，更能锦上添花，是能</a:t>
            </a:r>
            <a:r>
              <a:rPr lang="zh-CN" altLang="zh-CN" sz="2800" b="1" dirty="0" smtClean="0">
                <a:solidFill>
                  <a:srgbClr val="7030A0"/>
                </a:solidFill>
              </a:rPr>
              <a:t>确保文章具体形象、丰富厚重、文采飞扬</a:t>
            </a:r>
            <a:r>
              <a:rPr lang="zh-CN" altLang="zh-CN" sz="2800" b="1" dirty="0" smtClean="0"/>
              <a:t>的好方法。如：</a:t>
            </a:r>
          </a:p>
          <a:p>
            <a:r>
              <a:rPr lang="en-US" altLang="zh-CN" sz="2800" b="1" dirty="0" smtClean="0">
                <a:solidFill>
                  <a:srgbClr val="002060"/>
                </a:solidFill>
              </a:rPr>
              <a:t>“</a:t>
            </a:r>
            <a:r>
              <a:rPr lang="zh-CN" altLang="zh-CN" sz="2800" b="1" dirty="0" smtClean="0">
                <a:solidFill>
                  <a:srgbClr val="002060"/>
                </a:solidFill>
              </a:rPr>
              <a:t>轻轻的我走了，正如我轻轻的来。</a:t>
            </a:r>
            <a:r>
              <a:rPr lang="en-US" altLang="zh-CN" sz="2800" b="1" dirty="0" smtClean="0">
                <a:solidFill>
                  <a:srgbClr val="002060"/>
                </a:solidFill>
              </a:rPr>
              <a:t>”</a:t>
            </a:r>
            <a:r>
              <a:rPr lang="zh-CN" altLang="zh-CN" sz="2800" b="1" dirty="0" smtClean="0">
                <a:solidFill>
                  <a:srgbClr val="002060"/>
                </a:solidFill>
              </a:rPr>
              <a:t>吟咏着徐志摩的佳句，我轻轻掀开了文学神秘的面纱。李白</a:t>
            </a:r>
            <a:r>
              <a:rPr lang="en-US" altLang="zh-CN" sz="2800" b="1" dirty="0" smtClean="0">
                <a:solidFill>
                  <a:srgbClr val="002060"/>
                </a:solidFill>
              </a:rPr>
              <a:t>“</a:t>
            </a:r>
            <a:r>
              <a:rPr lang="zh-CN" altLang="zh-CN" sz="2800" b="1" dirty="0" smtClean="0">
                <a:solidFill>
                  <a:srgbClr val="002060"/>
                </a:solidFill>
              </a:rPr>
              <a:t>长风破浪会有时，直挂云帆济沧海</a:t>
            </a:r>
            <a:r>
              <a:rPr lang="en-US" altLang="zh-CN" sz="2800" b="1" dirty="0" smtClean="0">
                <a:solidFill>
                  <a:srgbClr val="002060"/>
                </a:solidFill>
              </a:rPr>
              <a:t>”</a:t>
            </a:r>
            <a:r>
              <a:rPr lang="zh-CN" altLang="zh-CN" sz="2800" b="1" dirty="0" smtClean="0">
                <a:solidFill>
                  <a:srgbClr val="002060"/>
                </a:solidFill>
              </a:rPr>
              <a:t>的豪迈，李商隐</a:t>
            </a:r>
            <a:r>
              <a:rPr lang="en-US" altLang="zh-CN" sz="2800" b="1" dirty="0" smtClean="0">
                <a:solidFill>
                  <a:srgbClr val="002060"/>
                </a:solidFill>
              </a:rPr>
              <a:t>“</a:t>
            </a:r>
            <a:r>
              <a:rPr lang="zh-CN" altLang="zh-CN" sz="2800" b="1" dirty="0" smtClean="0">
                <a:solidFill>
                  <a:srgbClr val="002060"/>
                </a:solidFill>
              </a:rPr>
              <a:t>留得残荷听雨声</a:t>
            </a:r>
            <a:r>
              <a:rPr lang="en-US" altLang="zh-CN" sz="2800" b="1" dirty="0" smtClean="0">
                <a:solidFill>
                  <a:srgbClr val="002060"/>
                </a:solidFill>
              </a:rPr>
              <a:t>”</a:t>
            </a:r>
            <a:r>
              <a:rPr lang="zh-CN" altLang="zh-CN" sz="2800" b="1" dirty="0" smtClean="0">
                <a:solidFill>
                  <a:srgbClr val="002060"/>
                </a:solidFill>
              </a:rPr>
              <a:t>的诗意，苏轼</a:t>
            </a:r>
            <a:r>
              <a:rPr lang="en-US" altLang="zh-CN" sz="2800" b="1" dirty="0" smtClean="0">
                <a:solidFill>
                  <a:srgbClr val="002060"/>
                </a:solidFill>
              </a:rPr>
              <a:t>“</a:t>
            </a:r>
            <a:r>
              <a:rPr lang="zh-CN" altLang="zh-CN" sz="2800" b="1" dirty="0" smtClean="0">
                <a:solidFill>
                  <a:srgbClr val="002060"/>
                </a:solidFill>
              </a:rPr>
              <a:t>也无风雨也无晴</a:t>
            </a:r>
            <a:r>
              <a:rPr lang="en-US" altLang="zh-CN" sz="2800" b="1" dirty="0" smtClean="0">
                <a:solidFill>
                  <a:srgbClr val="002060"/>
                </a:solidFill>
              </a:rPr>
              <a:t>”</a:t>
            </a:r>
            <a:r>
              <a:rPr lang="zh-CN" altLang="zh-CN" sz="2800" b="1" dirty="0" smtClean="0">
                <a:solidFill>
                  <a:srgbClr val="002060"/>
                </a:solidFill>
              </a:rPr>
              <a:t>的旷达，柳永</a:t>
            </a:r>
            <a:r>
              <a:rPr lang="en-US" altLang="zh-CN" sz="2800" b="1" dirty="0" smtClean="0">
                <a:solidFill>
                  <a:srgbClr val="002060"/>
                </a:solidFill>
              </a:rPr>
              <a:t>“</a:t>
            </a:r>
            <a:r>
              <a:rPr lang="zh-CN" altLang="zh-CN" sz="2800" b="1" dirty="0" smtClean="0">
                <a:solidFill>
                  <a:srgbClr val="002060"/>
                </a:solidFill>
              </a:rPr>
              <a:t>杨柳岸，晓风残月</a:t>
            </a:r>
            <a:r>
              <a:rPr lang="en-US" altLang="zh-CN" sz="2800" b="1" dirty="0" smtClean="0">
                <a:solidFill>
                  <a:srgbClr val="002060"/>
                </a:solidFill>
              </a:rPr>
              <a:t>”</a:t>
            </a:r>
            <a:r>
              <a:rPr lang="zh-CN" altLang="zh-CN" sz="2800" b="1" dirty="0" smtClean="0">
                <a:solidFill>
                  <a:srgbClr val="002060"/>
                </a:solidFill>
              </a:rPr>
              <a:t>的婉约，各有千秋。</a:t>
            </a:r>
          </a:p>
          <a:p>
            <a:r>
              <a:rPr lang="zh-CN" altLang="zh-CN" sz="2800" b="1" dirty="0" smtClean="0">
                <a:solidFill>
                  <a:schemeClr val="accent5">
                    <a:lumMod val="50000"/>
                  </a:schemeClr>
                </a:solidFill>
              </a:rPr>
              <a:t>这个文段五处引用诗词名句，既为文章增添了亮丽的色彩，也增强了论证的说服力和说理的感染力，显示了作者文史知识的丰富和驾驭语言的高超能力。</a:t>
            </a:r>
          </a:p>
          <a:p>
            <a:endParaRPr lang="zh-CN" altLang="en-US" sz="28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zh-CN" sz="3600" b="1" dirty="0" smtClean="0">
                <a:solidFill>
                  <a:srgbClr val="C00000"/>
                </a:solidFill>
              </a:rPr>
              <a:t>五</a:t>
            </a:r>
            <a:r>
              <a:rPr lang="en-US" altLang="zh-CN" sz="3600" b="1" dirty="0" smtClean="0">
                <a:solidFill>
                  <a:srgbClr val="C00000"/>
                </a:solidFill>
              </a:rPr>
              <a:t>.  </a:t>
            </a:r>
            <a:r>
              <a:rPr lang="zh-CN" altLang="zh-CN" sz="3600" b="1" dirty="0" smtClean="0">
                <a:solidFill>
                  <a:srgbClr val="C00000"/>
                </a:solidFill>
              </a:rPr>
              <a:t>文章有真情实感，切忌虚假与浮夸</a:t>
            </a:r>
          </a:p>
          <a:p>
            <a:r>
              <a:rPr lang="en-US" altLang="zh-CN" sz="2400" b="1" dirty="0" smtClean="0"/>
              <a:t>“</a:t>
            </a:r>
            <a:r>
              <a:rPr lang="zh-CN" altLang="zh-CN" sz="2400" b="1" dirty="0" smtClean="0"/>
              <a:t>感情真挚</a:t>
            </a:r>
            <a:r>
              <a:rPr lang="en-US" altLang="zh-CN" sz="2400" b="1" dirty="0" smtClean="0"/>
              <a:t>”</a:t>
            </a:r>
            <a:r>
              <a:rPr lang="zh-CN" altLang="zh-CN" sz="2400" b="1" dirty="0" smtClean="0"/>
              <a:t>是基础等级中的第一等，</a:t>
            </a:r>
            <a:r>
              <a:rPr lang="en-US" altLang="zh-CN" sz="2400" b="1" dirty="0" smtClean="0"/>
              <a:t>“</a:t>
            </a:r>
            <a:r>
              <a:rPr lang="zh-CN" altLang="zh-CN" sz="2400" b="1" dirty="0" smtClean="0"/>
              <a:t>感情真实</a:t>
            </a:r>
            <a:r>
              <a:rPr lang="en-US" altLang="zh-CN" sz="2400" b="1" dirty="0" smtClean="0"/>
              <a:t>”</a:t>
            </a:r>
            <a:r>
              <a:rPr lang="zh-CN" altLang="zh-CN" sz="2400" b="1" dirty="0" smtClean="0"/>
              <a:t>是基础等级中的第二等，两者是作文获取高分的基本要求。</a:t>
            </a:r>
          </a:p>
          <a:p>
            <a:r>
              <a:rPr lang="en-US" altLang="zh-CN" sz="2400" b="1" dirty="0" smtClean="0"/>
              <a:t>“</a:t>
            </a:r>
            <a:r>
              <a:rPr lang="zh-CN" altLang="zh-CN" sz="2400" b="1" dirty="0" smtClean="0"/>
              <a:t>感情真挚</a:t>
            </a:r>
            <a:r>
              <a:rPr lang="en-US" altLang="zh-CN" sz="2400" b="1" dirty="0" smtClean="0"/>
              <a:t>”</a:t>
            </a:r>
            <a:r>
              <a:rPr lang="zh-CN" altLang="zh-CN" sz="2400" b="1" dirty="0" smtClean="0"/>
              <a:t>和</a:t>
            </a:r>
            <a:r>
              <a:rPr lang="en-US" altLang="zh-CN" sz="2400" b="1" dirty="0" smtClean="0"/>
              <a:t>“</a:t>
            </a:r>
            <a:r>
              <a:rPr lang="zh-CN" altLang="zh-CN" sz="2400" b="1" dirty="0" smtClean="0"/>
              <a:t>感情真实</a:t>
            </a:r>
            <a:r>
              <a:rPr lang="en-US" altLang="zh-CN" sz="2400" b="1" dirty="0" smtClean="0"/>
              <a:t>”</a:t>
            </a:r>
            <a:r>
              <a:rPr lang="zh-CN" altLang="zh-CN" sz="2400" b="1" dirty="0" smtClean="0"/>
              <a:t> 统称</a:t>
            </a:r>
            <a:r>
              <a:rPr lang="en-US" altLang="zh-CN" sz="2400" b="1" dirty="0" smtClean="0"/>
              <a:t>“</a:t>
            </a:r>
            <a:r>
              <a:rPr lang="zh-CN" altLang="zh-CN" sz="2400" b="1" dirty="0" smtClean="0"/>
              <a:t>感情真挚</a:t>
            </a:r>
            <a:r>
              <a:rPr lang="en-US" altLang="zh-CN" sz="2400" b="1" dirty="0" smtClean="0"/>
              <a:t>”</a:t>
            </a:r>
            <a:r>
              <a:rPr lang="zh-CN" altLang="zh-CN" sz="2400" b="1" dirty="0" smtClean="0"/>
              <a:t>，其内容要件有三：</a:t>
            </a:r>
            <a:endParaRPr lang="en-US" altLang="zh-CN" sz="2400" b="1" dirty="0" smtClean="0"/>
          </a:p>
          <a:p>
            <a:r>
              <a:rPr lang="en-US" altLang="zh-CN" sz="2400" b="1" dirty="0" smtClean="0">
                <a:solidFill>
                  <a:srgbClr val="002060"/>
                </a:solidFill>
              </a:rPr>
              <a:t>①</a:t>
            </a:r>
            <a:r>
              <a:rPr lang="zh-CN" altLang="zh-CN" sz="2400" b="1" dirty="0" smtClean="0">
                <a:solidFill>
                  <a:srgbClr val="002060"/>
                </a:solidFill>
              </a:rPr>
              <a:t>作文所表达的是对社会、人生、生活的发自内心的真实自然的感情</a:t>
            </a:r>
            <a:r>
              <a:rPr lang="en-US" altLang="zh-CN" sz="2400" b="1" dirty="0" smtClean="0">
                <a:solidFill>
                  <a:srgbClr val="002060"/>
                </a:solidFill>
              </a:rPr>
              <a:t>;</a:t>
            </a:r>
          </a:p>
          <a:p>
            <a:r>
              <a:rPr lang="en-US" altLang="zh-CN" sz="2400" b="1" dirty="0" smtClean="0">
                <a:solidFill>
                  <a:srgbClr val="002060"/>
                </a:solidFill>
              </a:rPr>
              <a:t>②</a:t>
            </a:r>
            <a:r>
              <a:rPr lang="zh-CN" altLang="zh-CN" sz="2400" b="1" dirty="0" smtClean="0">
                <a:solidFill>
                  <a:srgbClr val="002060"/>
                </a:solidFill>
              </a:rPr>
              <a:t>感情格调健康，不消极</a:t>
            </a:r>
            <a:r>
              <a:rPr lang="en-US" altLang="zh-CN" sz="2400" b="1" dirty="0" smtClean="0">
                <a:solidFill>
                  <a:srgbClr val="002060"/>
                </a:solidFill>
              </a:rPr>
              <a:t>;</a:t>
            </a:r>
          </a:p>
          <a:p>
            <a:r>
              <a:rPr lang="en-US" altLang="zh-CN" sz="2400" b="1" dirty="0" smtClean="0">
                <a:solidFill>
                  <a:srgbClr val="002060"/>
                </a:solidFill>
              </a:rPr>
              <a:t>③“</a:t>
            </a:r>
            <a:r>
              <a:rPr lang="zh-CN" altLang="zh-CN" sz="2400" b="1" dirty="0" smtClean="0">
                <a:solidFill>
                  <a:srgbClr val="002060"/>
                </a:solidFill>
              </a:rPr>
              <a:t>真实</a:t>
            </a:r>
            <a:r>
              <a:rPr lang="en-US" altLang="zh-CN" sz="2400" b="1" dirty="0" smtClean="0">
                <a:solidFill>
                  <a:srgbClr val="002060"/>
                </a:solidFill>
              </a:rPr>
              <a:t>”</a:t>
            </a:r>
            <a:r>
              <a:rPr lang="zh-CN" altLang="zh-CN" sz="2400" b="1" dirty="0" smtClean="0">
                <a:solidFill>
                  <a:srgbClr val="002060"/>
                </a:solidFill>
              </a:rPr>
              <a:t>并非单指写真人真事，还指要把笔下的形象情节写得真实可信，不能随意胡编乱造。</a:t>
            </a:r>
          </a:p>
          <a:p>
            <a:r>
              <a:rPr lang="zh-CN" altLang="zh-CN" sz="3200" b="1" dirty="0" smtClean="0">
                <a:solidFill>
                  <a:srgbClr val="7030A0"/>
                </a:solidFill>
              </a:rPr>
              <a:t>情到真处文自美</a:t>
            </a:r>
          </a:p>
          <a:p>
            <a:r>
              <a:rPr lang="en-US" altLang="zh-CN" sz="2400" b="1" dirty="0" smtClean="0"/>
              <a:t>“</a:t>
            </a:r>
            <a:r>
              <a:rPr lang="zh-CN" altLang="zh-CN" sz="2400" b="1" dirty="0" smtClean="0"/>
              <a:t>感人心者，莫先乎情。</a:t>
            </a:r>
            <a:r>
              <a:rPr lang="en-US" altLang="zh-CN" sz="2400" b="1" dirty="0" smtClean="0"/>
              <a:t>”</a:t>
            </a:r>
            <a:r>
              <a:rPr lang="zh-CN" altLang="zh-CN" sz="2400" b="1" dirty="0" smtClean="0"/>
              <a:t>文字的力量来自我们的思想和感情。真情是文章的灵魂，说真话、诉真情才是文章自成高格的关键因素。作文要能够自然地表达真情实感，使感情的流露能够给人以真实感并引起读者的情感共鸣。如：</a:t>
            </a:r>
          </a:p>
          <a:p>
            <a:endParaRPr lang="zh-CN" altLang="en-US" sz="2800"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62979"/>
          </a:xfrm>
          <a:prstGeom prst="rect">
            <a:avLst/>
          </a:prstGeom>
          <a:noFill/>
        </p:spPr>
        <p:txBody>
          <a:bodyPr wrap="square" rtlCol="0">
            <a:spAutoFit/>
          </a:bodyPr>
          <a:lstStyle/>
          <a:p>
            <a:r>
              <a:rPr lang="en-US" altLang="zh-CN" sz="2400" b="1" dirty="0" smtClean="0"/>
              <a:t>      </a:t>
            </a:r>
            <a:r>
              <a:rPr lang="zh-CN" altLang="zh-CN" sz="2400" b="1" dirty="0" smtClean="0">
                <a:solidFill>
                  <a:srgbClr val="7030A0"/>
                </a:solidFill>
              </a:rPr>
              <a:t>小时候，路是一条羊肠小道，你在这头，我在那头。</a:t>
            </a:r>
          </a:p>
          <a:p>
            <a:r>
              <a:rPr lang="en-US" altLang="zh-CN" sz="2400" b="1" dirty="0" smtClean="0">
                <a:solidFill>
                  <a:srgbClr val="7030A0"/>
                </a:solidFill>
              </a:rPr>
              <a:t>      </a:t>
            </a:r>
            <a:r>
              <a:rPr lang="zh-CN" altLang="zh-CN" sz="2400" b="1" dirty="0" smtClean="0">
                <a:solidFill>
                  <a:srgbClr val="7030A0"/>
                </a:solidFill>
              </a:rPr>
              <a:t>还记得吗？那时的我，小小的，瘦瘦的，你从我妈手中接过我：</a:t>
            </a:r>
            <a:r>
              <a:rPr lang="en-US" altLang="zh-CN" sz="2400" b="1" dirty="0" smtClean="0">
                <a:solidFill>
                  <a:srgbClr val="7030A0"/>
                </a:solidFill>
              </a:rPr>
              <a:t>“</a:t>
            </a:r>
            <a:r>
              <a:rPr lang="zh-CN" altLang="zh-CN" sz="2400" b="1" dirty="0" smtClean="0">
                <a:solidFill>
                  <a:srgbClr val="7030A0"/>
                </a:solidFill>
              </a:rPr>
              <a:t>这孩子，瘦成这样，难养！</a:t>
            </a:r>
            <a:r>
              <a:rPr lang="en-US" altLang="zh-CN" sz="2400" b="1" dirty="0" smtClean="0">
                <a:solidFill>
                  <a:srgbClr val="7030A0"/>
                </a:solidFill>
              </a:rPr>
              <a:t>”</a:t>
            </a:r>
            <a:r>
              <a:rPr lang="zh-CN" altLang="zh-CN" sz="2400" b="1" dirty="0" smtClean="0">
                <a:solidFill>
                  <a:srgbClr val="7030A0"/>
                </a:solidFill>
              </a:rPr>
              <a:t>于是，你省吃俭用，把攒下来的钱给我买奶粉，买糖葫芦。渐渐地，我胖了，会走路了，一张小嘴甚是乖巧，一有空就跟在你后面，一个劲地叫</a:t>
            </a:r>
            <a:r>
              <a:rPr lang="en-US" altLang="zh-CN" sz="2400" b="1" dirty="0" smtClean="0">
                <a:solidFill>
                  <a:srgbClr val="7030A0"/>
                </a:solidFill>
              </a:rPr>
              <a:t>“</a:t>
            </a:r>
            <a:r>
              <a:rPr lang="zh-CN" altLang="zh-CN" sz="2400" b="1" dirty="0" smtClean="0">
                <a:solidFill>
                  <a:srgbClr val="7030A0"/>
                </a:solidFill>
              </a:rPr>
              <a:t>奶奶，奶奶</a:t>
            </a:r>
            <a:r>
              <a:rPr lang="en-US" altLang="zh-CN" sz="2400" b="1" dirty="0" smtClean="0">
                <a:solidFill>
                  <a:srgbClr val="7030A0"/>
                </a:solidFill>
              </a:rPr>
              <a:t>”</a:t>
            </a:r>
            <a:r>
              <a:rPr lang="zh-CN" altLang="zh-CN" sz="2400" b="1" dirty="0" smtClean="0">
                <a:solidFill>
                  <a:srgbClr val="7030A0"/>
                </a:solidFill>
              </a:rPr>
              <a:t>。而你却瘦了，村上人见了都说：</a:t>
            </a:r>
            <a:r>
              <a:rPr lang="en-US" altLang="zh-CN" sz="2400" b="1" dirty="0" smtClean="0">
                <a:solidFill>
                  <a:srgbClr val="7030A0"/>
                </a:solidFill>
              </a:rPr>
              <a:t>“</a:t>
            </a:r>
            <a:r>
              <a:rPr lang="zh-CN" altLang="zh-CN" sz="2400" b="1" dirty="0" smtClean="0">
                <a:solidFill>
                  <a:srgbClr val="7030A0"/>
                </a:solidFill>
              </a:rPr>
              <a:t>老太婆怎么这么瘦啊？</a:t>
            </a:r>
            <a:r>
              <a:rPr lang="en-US" altLang="zh-CN" sz="2400" b="1" dirty="0" smtClean="0">
                <a:solidFill>
                  <a:srgbClr val="7030A0"/>
                </a:solidFill>
              </a:rPr>
              <a:t>”</a:t>
            </a:r>
            <a:r>
              <a:rPr lang="zh-CN" altLang="zh-CN" sz="2400" b="1" dirty="0" smtClean="0">
                <a:solidFill>
                  <a:srgbClr val="7030A0"/>
                </a:solidFill>
              </a:rPr>
              <a:t>你笑呵呵地抚摸着我的脑袋说：</a:t>
            </a:r>
            <a:r>
              <a:rPr lang="en-US" altLang="zh-CN" sz="2400" b="1" dirty="0" smtClean="0">
                <a:solidFill>
                  <a:srgbClr val="7030A0"/>
                </a:solidFill>
              </a:rPr>
              <a:t>“</a:t>
            </a:r>
            <a:r>
              <a:rPr lang="zh-CN" altLang="zh-CN" sz="2400" b="1" dirty="0" smtClean="0">
                <a:solidFill>
                  <a:srgbClr val="7030A0"/>
                </a:solidFill>
              </a:rPr>
              <a:t>千金难买老来瘦啊！</a:t>
            </a:r>
            <a:r>
              <a:rPr lang="en-US" altLang="zh-CN" sz="2400" b="1" dirty="0" smtClean="0">
                <a:solidFill>
                  <a:srgbClr val="7030A0"/>
                </a:solidFill>
              </a:rPr>
              <a:t>”</a:t>
            </a:r>
            <a:r>
              <a:rPr lang="zh-CN" altLang="zh-CN" sz="2400" b="1" dirty="0" smtClean="0">
                <a:solidFill>
                  <a:srgbClr val="7030A0"/>
                </a:solidFill>
              </a:rPr>
              <a:t>每到周末，你就牵着我的手，走过那条羊肠小道来到村口等我妈来接我，把我</a:t>
            </a:r>
            <a:r>
              <a:rPr lang="en-US" altLang="zh-CN" sz="2400" b="1" dirty="0" smtClean="0">
                <a:solidFill>
                  <a:srgbClr val="7030A0"/>
                </a:solidFill>
              </a:rPr>
              <a:t>“</a:t>
            </a:r>
            <a:r>
              <a:rPr lang="zh-CN" altLang="zh-CN" sz="2400" b="1" dirty="0" smtClean="0">
                <a:solidFill>
                  <a:srgbClr val="7030A0"/>
                </a:solidFill>
              </a:rPr>
              <a:t>归还</a:t>
            </a:r>
            <a:r>
              <a:rPr lang="en-US" altLang="zh-CN" sz="2400" b="1" dirty="0" smtClean="0">
                <a:solidFill>
                  <a:srgbClr val="7030A0"/>
                </a:solidFill>
              </a:rPr>
              <a:t>”</a:t>
            </a:r>
            <a:r>
              <a:rPr lang="zh-CN" altLang="zh-CN" sz="2400" b="1" dirty="0" smtClean="0">
                <a:solidFill>
                  <a:srgbClr val="7030A0"/>
                </a:solidFill>
              </a:rPr>
              <a:t>后你折身就走。耐不住我一再对你的呼唤，在小道的尽头，你转身再朝我挥挥手。我模糊地看到，你用袖子使劲地擦着自己的脸。</a:t>
            </a:r>
          </a:p>
          <a:p>
            <a:r>
              <a:rPr lang="en-US" altLang="zh-CN" sz="2400" b="1" dirty="0" smtClean="0">
                <a:solidFill>
                  <a:srgbClr val="7030A0"/>
                </a:solidFill>
              </a:rPr>
              <a:t>      </a:t>
            </a:r>
            <a:r>
              <a:rPr lang="zh-CN" altLang="zh-CN" sz="2400" b="1" dirty="0" smtClean="0">
                <a:solidFill>
                  <a:srgbClr val="7030A0"/>
                </a:solidFill>
              </a:rPr>
              <a:t>那条羊肠小道，如今已铺上水泥了吧？那些你踩过的脚印早已不在了，可是，却深深地刻在我的心里。</a:t>
            </a:r>
          </a:p>
          <a:p>
            <a:r>
              <a:rPr lang="zh-CN" altLang="zh-CN" sz="2400" b="1" dirty="0" smtClean="0">
                <a:solidFill>
                  <a:srgbClr val="7030A0"/>
                </a:solidFill>
              </a:rPr>
              <a:t>（节选自高考作文《人与路》）</a:t>
            </a:r>
          </a:p>
          <a:p>
            <a:endParaRPr lang="zh-CN" altLang="en-US" sz="24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zh-CN" sz="2400" b="1" dirty="0" smtClean="0">
                <a:solidFill>
                  <a:srgbClr val="002060"/>
                </a:solidFill>
              </a:rPr>
              <a:t>感情真挚立足于题材的真实，但是题材真实不等于感情真实。真实题材只有自然而然地引发恰如其分的情感，才能感情真实。作文时如能做到我写的是文字，笔下流淌的却是我血管里的血液，那么作文就必然是情溢感人的。</a:t>
            </a:r>
            <a:r>
              <a:rPr lang="zh-CN" altLang="zh-CN" sz="2400" b="1" dirty="0" smtClean="0"/>
              <a:t>如：</a:t>
            </a:r>
          </a:p>
          <a:p>
            <a:r>
              <a:rPr lang="en-US" altLang="zh-CN" sz="2400" b="1" dirty="0" smtClean="0">
                <a:solidFill>
                  <a:srgbClr val="7030A0"/>
                </a:solidFill>
              </a:rPr>
              <a:t>      </a:t>
            </a:r>
            <a:r>
              <a:rPr lang="zh-CN" altLang="zh-CN" sz="2400" b="1" dirty="0" smtClean="0">
                <a:solidFill>
                  <a:srgbClr val="7030A0"/>
                </a:solidFill>
              </a:rPr>
              <a:t>今天是六月七日，高考的第一天第一科。此时，我想，你肯定捧着保温盒站在考场外。因为你说过，离这儿再远也一定来送考。今天不知为什么你来晚了，是拎的东西多了，还是堵车了？是节约车费步行艰难，还是走错了路？</a:t>
            </a:r>
            <a:r>
              <a:rPr lang="en-US" altLang="zh-CN" sz="2400" b="1" dirty="0" smtClean="0">
                <a:solidFill>
                  <a:srgbClr val="7030A0"/>
                </a:solidFill>
              </a:rPr>
              <a:t>……</a:t>
            </a:r>
            <a:r>
              <a:rPr lang="zh-CN" altLang="zh-CN" sz="2400" b="1" dirty="0" smtClean="0">
                <a:solidFill>
                  <a:srgbClr val="7030A0"/>
                </a:solidFill>
              </a:rPr>
              <a:t>如果你现在已经从百里之外赶到了这儿，我真的很想跑到考场外，拥抱你，亲吻你，对你说一声：</a:t>
            </a:r>
            <a:r>
              <a:rPr lang="en-US" altLang="zh-CN" sz="2400" b="1" dirty="0" smtClean="0">
                <a:solidFill>
                  <a:srgbClr val="7030A0"/>
                </a:solidFill>
              </a:rPr>
              <a:t>“</a:t>
            </a:r>
            <a:r>
              <a:rPr lang="zh-CN" altLang="zh-CN" sz="2400" b="1" dirty="0" smtClean="0">
                <a:solidFill>
                  <a:srgbClr val="7030A0"/>
                </a:solidFill>
              </a:rPr>
              <a:t>我想叫你一声妈，老师！</a:t>
            </a:r>
            <a:r>
              <a:rPr lang="en-US" altLang="zh-CN" sz="2400" b="1" dirty="0" smtClean="0">
                <a:solidFill>
                  <a:srgbClr val="7030A0"/>
                </a:solidFill>
              </a:rPr>
              <a:t>”</a:t>
            </a:r>
            <a:endParaRPr lang="zh-CN" altLang="zh-CN" sz="2400" b="1" dirty="0" smtClean="0">
              <a:solidFill>
                <a:srgbClr val="7030A0"/>
              </a:solidFill>
            </a:endParaRPr>
          </a:p>
          <a:p>
            <a:r>
              <a:rPr lang="en-US" altLang="zh-CN" sz="2400" b="1" dirty="0" smtClean="0">
                <a:solidFill>
                  <a:srgbClr val="7030A0"/>
                </a:solidFill>
              </a:rPr>
              <a:t>        </a:t>
            </a:r>
            <a:r>
              <a:rPr lang="zh-CN" altLang="zh-CN" sz="2400" b="1" dirty="0" smtClean="0">
                <a:solidFill>
                  <a:srgbClr val="7030A0"/>
                </a:solidFill>
              </a:rPr>
              <a:t>妈，我三生有幸遇见了你，虽然你并不是我的亲生妈妈，但你满足了我对母爱所有的期冀。妈，我爱你！是你教我懂得爱，懂得生活，懂得追求。上帝是公平的，他带走了我一个亲妈，却还给我伟大的母爱！</a:t>
            </a:r>
          </a:p>
          <a:p>
            <a:r>
              <a:rPr lang="zh-CN" altLang="zh-CN" sz="2400" b="1" dirty="0" smtClean="0">
                <a:solidFill>
                  <a:srgbClr val="0070C0"/>
                </a:solidFill>
              </a:rPr>
              <a:t>（节选自高考作文《三生有幸遇见你》）</a:t>
            </a:r>
          </a:p>
          <a:p>
            <a:endParaRPr lang="zh-CN" altLang="en-US" sz="2400" b="1" dirty="0"/>
          </a:p>
        </p:txBody>
      </p:sp>
      <p:sp>
        <p:nvSpPr>
          <p:cNvPr id="4" name="TextBox 3"/>
          <p:cNvSpPr txBox="1"/>
          <p:nvPr/>
        </p:nvSpPr>
        <p:spPr>
          <a:xfrm>
            <a:off x="0" y="5661248"/>
            <a:ext cx="9144000" cy="1200329"/>
          </a:xfrm>
          <a:prstGeom prst="rect">
            <a:avLst/>
          </a:prstGeom>
          <a:noFill/>
        </p:spPr>
        <p:txBody>
          <a:bodyPr wrap="square" rtlCol="0">
            <a:spAutoFit/>
          </a:bodyPr>
          <a:lstStyle/>
          <a:p>
            <a:r>
              <a:rPr lang="zh-CN" altLang="zh-CN" sz="2400" b="1" dirty="0" smtClean="0">
                <a:solidFill>
                  <a:srgbClr val="C00000"/>
                </a:solidFill>
              </a:rPr>
              <a:t>作者运用</a:t>
            </a:r>
            <a:r>
              <a:rPr lang="en-US" altLang="zh-CN" sz="2400" b="1" dirty="0" smtClean="0">
                <a:solidFill>
                  <a:srgbClr val="C00000"/>
                </a:solidFill>
              </a:rPr>
              <a:t>“</a:t>
            </a:r>
            <a:r>
              <a:rPr lang="zh-CN" altLang="zh-CN" sz="2400" b="1" dirty="0" smtClean="0">
                <a:solidFill>
                  <a:srgbClr val="C00000"/>
                </a:solidFill>
              </a:rPr>
              <a:t>你</a:t>
            </a:r>
            <a:r>
              <a:rPr lang="en-US" altLang="zh-CN" sz="2400" b="1" dirty="0" smtClean="0">
                <a:solidFill>
                  <a:srgbClr val="C00000"/>
                </a:solidFill>
              </a:rPr>
              <a:t>”</a:t>
            </a:r>
            <a:r>
              <a:rPr lang="zh-CN" altLang="zh-CN" sz="2400" b="1" dirty="0" smtClean="0">
                <a:solidFill>
                  <a:srgbClr val="C00000"/>
                </a:solidFill>
              </a:rPr>
              <a:t>字倾诉法，极尽对老师的礼赞，表现了作者浸透在骨子里的爱，感情真挚强烈，深沉细腻。行云流水般的倾诉，谁还会怀疑作者对老师的感情？老师对</a:t>
            </a:r>
            <a:r>
              <a:rPr lang="en-US" altLang="zh-CN" sz="2400" b="1" dirty="0" smtClean="0">
                <a:solidFill>
                  <a:srgbClr val="C00000"/>
                </a:solidFill>
              </a:rPr>
              <a:t>“</a:t>
            </a:r>
            <a:r>
              <a:rPr lang="zh-CN" altLang="zh-CN" sz="2400" b="1" dirty="0" smtClean="0">
                <a:solidFill>
                  <a:srgbClr val="C00000"/>
                </a:solidFill>
              </a:rPr>
              <a:t>我</a:t>
            </a:r>
            <a:r>
              <a:rPr lang="en-US" altLang="zh-CN" sz="2400" b="1" dirty="0" smtClean="0">
                <a:solidFill>
                  <a:srgbClr val="C00000"/>
                </a:solidFill>
              </a:rPr>
              <a:t>”</a:t>
            </a:r>
            <a:r>
              <a:rPr lang="zh-CN" altLang="zh-CN" sz="2400" b="1" dirty="0" smtClean="0">
                <a:solidFill>
                  <a:srgbClr val="C00000"/>
                </a:solidFill>
              </a:rPr>
              <a:t>的关爱？情到真处文自美。</a:t>
            </a:r>
            <a:endParaRPr lang="zh-CN" altLang="en-US" sz="2400" b="1" dirty="0">
              <a:solidFill>
                <a:srgbClr val="C000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en-US" altLang="zh-CN" sz="2800" b="1" dirty="0" smtClean="0"/>
              <a:t>“</a:t>
            </a:r>
            <a:r>
              <a:rPr lang="zh-CN" altLang="zh-CN" sz="2800" b="1" dirty="0" smtClean="0"/>
              <a:t>感情真挚</a:t>
            </a:r>
            <a:r>
              <a:rPr lang="en-US" altLang="zh-CN" sz="2800" b="1" dirty="0" smtClean="0"/>
              <a:t>”</a:t>
            </a:r>
            <a:r>
              <a:rPr lang="zh-CN" altLang="zh-CN" sz="2800" b="1" dirty="0" smtClean="0"/>
              <a:t>这一要求并非</a:t>
            </a:r>
            <a:r>
              <a:rPr lang="en-US" altLang="zh-CN" sz="2800" b="1" dirty="0" smtClean="0"/>
              <a:t>“</a:t>
            </a:r>
            <a:r>
              <a:rPr lang="zh-CN" altLang="zh-CN" sz="2800" b="1" dirty="0" smtClean="0"/>
              <a:t>空中楼阁</a:t>
            </a:r>
            <a:r>
              <a:rPr lang="en-US" altLang="zh-CN" sz="2800" b="1" dirty="0" smtClean="0"/>
              <a:t>”</a:t>
            </a:r>
            <a:r>
              <a:rPr lang="zh-CN" altLang="zh-CN" sz="2800" b="1" dirty="0" smtClean="0"/>
              <a:t>，它在现实中有</a:t>
            </a:r>
            <a:r>
              <a:rPr lang="en-US" altLang="zh-CN" sz="2800" b="1" dirty="0" smtClean="0"/>
              <a:t>“</a:t>
            </a:r>
            <a:r>
              <a:rPr lang="zh-CN" altLang="zh-CN" sz="2800" b="1" dirty="0" smtClean="0"/>
              <a:t>据</a:t>
            </a:r>
            <a:r>
              <a:rPr lang="en-US" altLang="zh-CN" sz="2800" b="1" dirty="0" smtClean="0"/>
              <a:t>”</a:t>
            </a:r>
            <a:r>
              <a:rPr lang="zh-CN" altLang="zh-CN" sz="2800" b="1" dirty="0" smtClean="0"/>
              <a:t>，在写作中有</a:t>
            </a:r>
            <a:r>
              <a:rPr lang="en-US" altLang="zh-CN" sz="2800" b="1" dirty="0" smtClean="0"/>
              <a:t>“</a:t>
            </a:r>
            <a:r>
              <a:rPr lang="zh-CN" altLang="zh-CN" sz="2800" b="1" dirty="0" smtClean="0"/>
              <a:t>理</a:t>
            </a:r>
            <a:r>
              <a:rPr lang="en-US" altLang="zh-CN" sz="2800" b="1" dirty="0" smtClean="0"/>
              <a:t>”</a:t>
            </a:r>
            <a:r>
              <a:rPr lang="zh-CN" altLang="zh-CN" sz="2800" b="1" dirty="0" smtClean="0"/>
              <a:t>。要写出感情真挚，仅仅有真切而深刻的感情还不够，还要善于运用</a:t>
            </a:r>
            <a:r>
              <a:rPr lang="zh-CN" altLang="zh-CN" sz="2800" b="1" dirty="0" smtClean="0">
                <a:solidFill>
                  <a:srgbClr val="C00000"/>
                </a:solidFill>
              </a:rPr>
              <a:t>多种表达方式和技巧</a:t>
            </a:r>
            <a:r>
              <a:rPr lang="zh-CN" altLang="zh-CN" sz="2800" b="1" dirty="0" smtClean="0"/>
              <a:t>。</a:t>
            </a:r>
            <a:endParaRPr lang="en-US" altLang="zh-CN" sz="2800" b="1" dirty="0" smtClean="0"/>
          </a:p>
          <a:p>
            <a:r>
              <a:rPr lang="zh-CN" altLang="zh-CN" sz="2800" b="1" dirty="0" smtClean="0"/>
              <a:t>如：</a:t>
            </a:r>
          </a:p>
          <a:p>
            <a:r>
              <a:rPr lang="en-US" altLang="zh-CN" sz="2800" b="1" dirty="0" smtClean="0">
                <a:solidFill>
                  <a:srgbClr val="7030A0"/>
                </a:solidFill>
              </a:rPr>
              <a:t>         </a:t>
            </a:r>
            <a:r>
              <a:rPr lang="zh-CN" altLang="zh-CN" sz="2800" b="1" dirty="0" smtClean="0">
                <a:solidFill>
                  <a:srgbClr val="7030A0"/>
                </a:solidFill>
              </a:rPr>
              <a:t>四月的第一天，</a:t>
            </a:r>
            <a:r>
              <a:rPr lang="en-US" altLang="zh-CN" sz="2800" b="1" dirty="0" smtClean="0">
                <a:solidFill>
                  <a:srgbClr val="7030A0"/>
                </a:solidFill>
              </a:rPr>
              <a:t>“</a:t>
            </a:r>
            <a:r>
              <a:rPr lang="zh-CN" altLang="zh-CN" sz="2800" b="1" dirty="0" smtClean="0">
                <a:solidFill>
                  <a:srgbClr val="7030A0"/>
                </a:solidFill>
              </a:rPr>
              <a:t>愚人们</a:t>
            </a:r>
            <a:r>
              <a:rPr lang="en-US" altLang="zh-CN" sz="2800" b="1" dirty="0" smtClean="0">
                <a:solidFill>
                  <a:srgbClr val="7030A0"/>
                </a:solidFill>
              </a:rPr>
              <a:t>”</a:t>
            </a:r>
            <a:r>
              <a:rPr lang="zh-CN" altLang="zh-CN" sz="2800" b="1" dirty="0" smtClean="0">
                <a:solidFill>
                  <a:srgbClr val="7030A0"/>
                </a:solidFill>
              </a:rPr>
              <a:t>欢欣鼓舞，忙着愚弄别人，也忙着被人愚弄。这样的一天，人们欢天喜地。四月天里林徽因在吟：</a:t>
            </a:r>
            <a:r>
              <a:rPr lang="en-US" altLang="zh-CN" sz="2800" b="1" dirty="0" smtClean="0">
                <a:solidFill>
                  <a:srgbClr val="7030A0"/>
                </a:solidFill>
              </a:rPr>
              <a:t>“</a:t>
            </a:r>
            <a:r>
              <a:rPr lang="zh-CN" altLang="zh-CN" sz="2800" b="1" dirty="0" smtClean="0">
                <a:solidFill>
                  <a:srgbClr val="7030A0"/>
                </a:solidFill>
              </a:rPr>
              <a:t>你是一树一树的花开，是燕，在梁间的呢喃</a:t>
            </a:r>
            <a:r>
              <a:rPr lang="en-US" altLang="zh-CN" sz="2800" b="1" dirty="0" smtClean="0">
                <a:solidFill>
                  <a:srgbClr val="7030A0"/>
                </a:solidFill>
              </a:rPr>
              <a:t>——</a:t>
            </a:r>
            <a:r>
              <a:rPr lang="zh-CN" altLang="zh-CN" sz="2800" b="1" dirty="0" smtClean="0">
                <a:solidFill>
                  <a:srgbClr val="7030A0"/>
                </a:solidFill>
              </a:rPr>
              <a:t>你是爱，是暖</a:t>
            </a:r>
            <a:r>
              <a:rPr lang="en-US" altLang="zh-CN" sz="2800" b="1" dirty="0" smtClean="0">
                <a:solidFill>
                  <a:srgbClr val="7030A0"/>
                </a:solidFill>
              </a:rPr>
              <a:t>;</a:t>
            </a:r>
            <a:r>
              <a:rPr lang="zh-CN" altLang="zh-CN" sz="2800" b="1" dirty="0" smtClean="0">
                <a:solidFill>
                  <a:srgbClr val="7030A0"/>
                </a:solidFill>
              </a:rPr>
              <a:t>你是诗一篇，你是人间的四月天。</a:t>
            </a:r>
            <a:r>
              <a:rPr lang="en-US" altLang="zh-CN" sz="2800" b="1" dirty="0" smtClean="0">
                <a:solidFill>
                  <a:srgbClr val="7030A0"/>
                </a:solidFill>
              </a:rPr>
              <a:t>”</a:t>
            </a:r>
            <a:r>
              <a:rPr lang="zh-CN" altLang="zh-CN" sz="2800" b="1" dirty="0" smtClean="0">
                <a:solidFill>
                  <a:srgbClr val="7030A0"/>
                </a:solidFill>
              </a:rPr>
              <a:t>在</a:t>
            </a:r>
            <a:r>
              <a:rPr lang="en-US" altLang="zh-CN" sz="2800" b="1" dirty="0" smtClean="0">
                <a:solidFill>
                  <a:srgbClr val="7030A0"/>
                </a:solidFill>
              </a:rPr>
              <a:t>“</a:t>
            </a:r>
            <a:r>
              <a:rPr lang="zh-CN" altLang="zh-CN" sz="2800" b="1" dirty="0" smtClean="0">
                <a:solidFill>
                  <a:srgbClr val="7030A0"/>
                </a:solidFill>
              </a:rPr>
              <a:t>杂花生树，群莺乱飞</a:t>
            </a:r>
            <a:r>
              <a:rPr lang="en-US" altLang="zh-CN" sz="2800" b="1" dirty="0" smtClean="0">
                <a:solidFill>
                  <a:srgbClr val="7030A0"/>
                </a:solidFill>
              </a:rPr>
              <a:t>”</a:t>
            </a:r>
            <a:r>
              <a:rPr lang="zh-CN" altLang="zh-CN" sz="2800" b="1" dirty="0" smtClean="0">
                <a:solidFill>
                  <a:srgbClr val="7030A0"/>
                </a:solidFill>
              </a:rPr>
              <a:t>的四月里，云中鹤</a:t>
            </a:r>
            <a:r>
              <a:rPr lang="en-US" altLang="zh-CN" sz="2800" b="1" dirty="0" smtClean="0">
                <a:solidFill>
                  <a:srgbClr val="7030A0"/>
                </a:solidFill>
              </a:rPr>
              <a:t>“</a:t>
            </a:r>
            <a:r>
              <a:rPr lang="zh-CN" altLang="zh-CN" sz="2800" b="1" dirty="0" smtClean="0">
                <a:solidFill>
                  <a:srgbClr val="7030A0"/>
                </a:solidFill>
              </a:rPr>
              <a:t>轻轻地走了，正如我轻轻地来</a:t>
            </a:r>
            <a:r>
              <a:rPr lang="en-US" altLang="zh-CN" sz="2800" b="1" dirty="0" smtClean="0">
                <a:solidFill>
                  <a:srgbClr val="7030A0"/>
                </a:solidFill>
              </a:rPr>
              <a:t>”</a:t>
            </a:r>
            <a:r>
              <a:rPr lang="zh-CN" altLang="zh-CN" sz="2800" b="1" dirty="0" smtClean="0">
                <a:solidFill>
                  <a:srgbClr val="7030A0"/>
                </a:solidFill>
              </a:rPr>
              <a:t>。四月天，徒徒使人有无限的悲伤。</a:t>
            </a:r>
          </a:p>
          <a:p>
            <a:r>
              <a:rPr lang="zh-CN" altLang="zh-CN" sz="2800" b="1" dirty="0" smtClean="0"/>
              <a:t>（节选自高考作文《人间四月天》）</a:t>
            </a:r>
          </a:p>
          <a:p>
            <a:r>
              <a:rPr lang="zh-CN" altLang="zh-CN" sz="2800" b="1" dirty="0" smtClean="0">
                <a:solidFill>
                  <a:srgbClr val="002060"/>
                </a:solidFill>
              </a:rPr>
              <a:t>作者重彩描摹，层层渲染，先说这一天的</a:t>
            </a:r>
            <a:r>
              <a:rPr lang="en-US" altLang="zh-CN" sz="2800" b="1" dirty="0" smtClean="0">
                <a:solidFill>
                  <a:srgbClr val="002060"/>
                </a:solidFill>
              </a:rPr>
              <a:t>“</a:t>
            </a:r>
            <a:r>
              <a:rPr lang="zh-CN" altLang="zh-CN" sz="2800" b="1" dirty="0" smtClean="0">
                <a:solidFill>
                  <a:srgbClr val="002060"/>
                </a:solidFill>
              </a:rPr>
              <a:t>欢欣鼓舞</a:t>
            </a:r>
            <a:r>
              <a:rPr lang="en-US" altLang="zh-CN" sz="2800" b="1" dirty="0" smtClean="0">
                <a:solidFill>
                  <a:srgbClr val="002060"/>
                </a:solidFill>
              </a:rPr>
              <a:t>”</a:t>
            </a:r>
            <a:r>
              <a:rPr lang="zh-CN" altLang="zh-CN" sz="2800" b="1" dirty="0" smtClean="0">
                <a:solidFill>
                  <a:srgbClr val="002060"/>
                </a:solidFill>
              </a:rPr>
              <a:t>，再写林徽因的低吟，而后以景烘托，最后点明这天偏有人</a:t>
            </a:r>
            <a:r>
              <a:rPr lang="en-US" altLang="zh-CN" sz="2800" b="1" dirty="0" smtClean="0">
                <a:solidFill>
                  <a:srgbClr val="002060"/>
                </a:solidFill>
              </a:rPr>
              <a:t>“</a:t>
            </a:r>
            <a:r>
              <a:rPr lang="zh-CN" altLang="zh-CN" sz="2800" b="1" dirty="0" smtClean="0">
                <a:solidFill>
                  <a:srgbClr val="002060"/>
                </a:solidFill>
              </a:rPr>
              <a:t>有无限的悲伤</a:t>
            </a:r>
            <a:r>
              <a:rPr lang="en-US" altLang="zh-CN" sz="2800" b="1" dirty="0" smtClean="0">
                <a:solidFill>
                  <a:srgbClr val="002060"/>
                </a:solidFill>
              </a:rPr>
              <a:t>”</a:t>
            </a:r>
            <a:r>
              <a:rPr lang="zh-CN" altLang="zh-CN" sz="2800" b="1" dirty="0" smtClean="0">
                <a:solidFill>
                  <a:srgbClr val="002060"/>
                </a:solidFill>
              </a:rPr>
              <a:t>。这样，就把林徽因对徐志摩之情表现得淋漓尽致，可谓情到真处笔生花。</a:t>
            </a:r>
          </a:p>
          <a:p>
            <a:endParaRPr lang="zh-CN" altLang="en-US" sz="28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124754"/>
          </a:xfrm>
          <a:prstGeom prst="rect">
            <a:avLst/>
          </a:prstGeom>
          <a:noFill/>
        </p:spPr>
        <p:txBody>
          <a:bodyPr wrap="square" rtlCol="0">
            <a:spAutoFit/>
          </a:bodyPr>
          <a:lstStyle/>
          <a:p>
            <a:r>
              <a:rPr lang="en-US" altLang="zh-CN" sz="3200" b="1" dirty="0" smtClean="0"/>
              <a:t>                                       </a:t>
            </a:r>
            <a:r>
              <a:rPr lang="zh-CN" altLang="zh-CN" sz="3200" b="1" dirty="0" smtClean="0">
                <a:solidFill>
                  <a:srgbClr val="FF0000"/>
                </a:solidFill>
              </a:rPr>
              <a:t>拒绝平庸</a:t>
            </a:r>
            <a:r>
              <a:rPr lang="en-US" altLang="zh-CN" sz="3200" b="1" dirty="0" smtClean="0">
                <a:solidFill>
                  <a:srgbClr val="FF0000"/>
                </a:solidFill>
              </a:rPr>
              <a:t> </a:t>
            </a:r>
            <a:endParaRPr lang="zh-CN" altLang="zh-CN" sz="3200" b="1" dirty="0" smtClean="0">
              <a:solidFill>
                <a:srgbClr val="FF0000"/>
              </a:solidFill>
            </a:endParaRPr>
          </a:p>
          <a:p>
            <a:r>
              <a:rPr lang="en-US" altLang="zh-CN" sz="2400" b="1" dirty="0" smtClean="0"/>
              <a:t>        </a:t>
            </a:r>
            <a:r>
              <a:rPr lang="zh-CN" altLang="zh-CN" sz="2400" b="1" dirty="0" smtClean="0"/>
              <a:t>人从出生开始就被赋予了接受或拒绝的权力，某种物质或某种精神。在每一次行使权力时，某种“元素”必然会潜移默化的发生质变，是缓慢还是疾驰？在“地表面”还是“地底”？又会与哪种“元素”结合产生反应，是物理性质还是化学性质？但唯一确定的是反应结果必在当下或未来生成新的物质存在着某种影响力。</a:t>
            </a:r>
          </a:p>
          <a:p>
            <a:r>
              <a:rPr lang="en-US" altLang="zh-CN" sz="2400" b="1" dirty="0" smtClean="0"/>
              <a:t>        </a:t>
            </a:r>
            <a:r>
              <a:rPr lang="zh-CN" altLang="zh-CN" sz="2400" b="1" dirty="0" smtClean="0"/>
              <a:t>如果可以穿越，我定会穿越到楚国，在那个汨罗江的河畔。看看那个举世皆浊惟其独清，众人皆醉惟其独醒，宁赴湘流，葬于江鱼之腹中也不愿世人皆浊，而淈其泥而扬其波，众人皆醉，餔其糟而歠其醨的屈原，至死保持着高尚的情操，让江水洗净他的身躯升华他的灵魂。“路漫漫其修远兮，吾将上下而求索”以死来唤醒平庸的民众和士大夫！拒绝世俗上的一切尘埃，平庸的思想，平庸的生命，拒绝随波逐流，同流合污的平庸。就算身陷泥淖，也能开出洁白的花，即使乌云蔽日，也有刺眼的光！我想，屈原开创的的“楚辞，骚体”定是他拒绝平庸后在文坛上开出的奇葩！</a:t>
            </a:r>
          </a:p>
          <a:p>
            <a:endParaRPr lang="zh-CN" altLang="en-US" sz="24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555641"/>
          </a:xfrm>
          <a:prstGeom prst="rect">
            <a:avLst/>
          </a:prstGeom>
          <a:noFill/>
        </p:spPr>
        <p:txBody>
          <a:bodyPr wrap="square" rtlCol="0">
            <a:spAutoFit/>
          </a:bodyPr>
          <a:lstStyle/>
          <a:p>
            <a:r>
              <a:rPr lang="en-US" altLang="zh-CN" sz="2800" b="1" dirty="0" smtClean="0"/>
              <a:t>       </a:t>
            </a:r>
            <a:r>
              <a:rPr lang="zh-CN" altLang="zh-CN" sz="2800" b="1" dirty="0" smtClean="0"/>
              <a:t>如果可以穿越，我定会穿越到东晋末期的时代，领略“采菊东篱下，悠然见南山”的田园生活，欣赏落英缤纷的美景，感受“五柳先生”所想象的大同世界！曾经看到一个装修公司的名字叫“阡陌装饰”，“源自生活，拒绝平庸”的广告语醒目到刺眼。我想，在当时如果陶渊明没有拒绝物质与名利的平庸，没有拒绝世俗的平庸，那就不会有田园诗的出现，桃花源也就不复存在。那么这个装饰公司自然不会出现在我的视线内。幸好，他拒绝了。以淡定的心态，从容的走出了不平庸的人生！</a:t>
            </a:r>
          </a:p>
          <a:p>
            <a:r>
              <a:rPr lang="en-US" altLang="zh-CN" sz="2800" b="1" dirty="0" smtClean="0"/>
              <a:t>        </a:t>
            </a:r>
            <a:r>
              <a:rPr lang="zh-CN" altLang="zh-CN" sz="2800" b="1" dirty="0" smtClean="0"/>
              <a:t>在今天这个由金钱与权力主导的年代，那些由金钱堆砌的粉墙黛瓦和华丽外衣下，住的是怎样的人？掩盖的是怎样的一颗心？不可否认，没有人会绝对放弃对金钱、地位的追逐，那样将无法生存最终被淘汰，更不用说呼喊拒绝平庸的口号，那只会沦为更为平庸的笑话。</a:t>
            </a:r>
          </a:p>
          <a:p>
            <a:endParaRPr lang="zh-CN" altLang="en-US" sz="2800"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en-US" altLang="zh-CN" sz="3200" b="1" dirty="0" smtClean="0"/>
              <a:t>         </a:t>
            </a:r>
            <a:r>
              <a:rPr lang="zh-CN" altLang="zh-CN" sz="3200" b="1" dirty="0" smtClean="0"/>
              <a:t>平庸总是在折磨着人的思想，每个人都想要成为焦点，一时或一瞬，或明或昧。努力奋斗追逐着，那些追逐梦想的人，有没有想过你追求的到底是什么？累并快乐着还是为了完成义务？在追逐的过程中，梦想是不是早已被金钱或者某种欲望笼罩上一层迷烟或者已经被代替，丧失了原有的自己！</a:t>
            </a:r>
          </a:p>
          <a:p>
            <a:r>
              <a:rPr lang="en-US" altLang="zh-CN" sz="3200" b="1" dirty="0" smtClean="0"/>
              <a:t>       </a:t>
            </a:r>
            <a:r>
              <a:rPr lang="zh-CN" altLang="zh-CN" sz="3200" b="1" dirty="0" smtClean="0"/>
              <a:t>每个事物，每个思想都会互相影响，要么“吸引”，要么“排斥”。互相“吸引”的会随波逐流，最终汇入一条叫“平庸”的河流。在那个河流里，过着同样的生活，有着同样的思想！互相“排斥”的，则会自立门户，经过风雨的打击，慢慢凝聚成一条河流，有着自己的快乐世界！</a:t>
            </a:r>
          </a:p>
          <a:p>
            <a:endParaRPr lang="zh-CN" altLang="en-US" sz="32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63417"/>
          </a:xfrm>
          <a:prstGeom prst="rect">
            <a:avLst/>
          </a:prstGeom>
          <a:noFill/>
        </p:spPr>
        <p:txBody>
          <a:bodyPr wrap="square" rtlCol="0">
            <a:spAutoFit/>
          </a:bodyPr>
          <a:lstStyle/>
          <a:p>
            <a:r>
              <a:rPr lang="en-US" altLang="zh-CN" sz="4000" b="1" dirty="0" smtClean="0"/>
              <a:t>        </a:t>
            </a:r>
            <a:r>
              <a:rPr lang="zh-CN" altLang="zh-CN" sz="4000" b="1" dirty="0" smtClean="0"/>
              <a:t>拒绝平庸的条件无关贫富，无关苦乐。它的基础建立在你的内心，内心是怎样的一个世界？接受什么？拒绝什么？在世俗，诱惑，贪念下能有多坚定？拒绝平庸，绝不是一个不字那么简单。从拒绝的那一刻起，意味着这一场靠毅力才能取胜的战争开始了！</a:t>
            </a:r>
          </a:p>
          <a:p>
            <a:r>
              <a:rPr lang="en-US" altLang="zh-CN" sz="4000" b="1" dirty="0" smtClean="0"/>
              <a:t>       </a:t>
            </a:r>
            <a:r>
              <a:rPr lang="zh-CN" altLang="zh-CN" sz="4000" b="1" dirty="0" smtClean="0"/>
              <a:t>平庸对于当代的我们来说是什么呢？我们所要拒绝的平庸是什么呢？问一下你的心吧？</a:t>
            </a:r>
          </a:p>
          <a:p>
            <a:endParaRPr lang="zh-CN" altLang="en-US" sz="4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en-US" altLang="zh-CN" sz="3200" b="1" dirty="0" smtClean="0"/>
              <a:t>         </a:t>
            </a:r>
            <a:r>
              <a:rPr lang="zh-CN" altLang="zh-CN" sz="3200" b="1" dirty="0" smtClean="0">
                <a:solidFill>
                  <a:srgbClr val="7030A0"/>
                </a:solidFill>
              </a:rPr>
              <a:t>铠</a:t>
            </a:r>
            <a:r>
              <a:rPr lang="zh-CN" altLang="zh-CN" sz="3200" b="1" dirty="0">
                <a:solidFill>
                  <a:srgbClr val="7030A0"/>
                </a:solidFill>
              </a:rPr>
              <a:t>甲存身，利剑出鞘，这是一种对人生、对社会负责的态度，也是应对社会竞争以不变应万变的法门。</a:t>
            </a:r>
            <a:r>
              <a:rPr lang="zh-CN" altLang="zh-CN" sz="3200" b="1" dirty="0"/>
              <a:t>像那只小兔子，我的建议是，努力练好各种技能的同时，将跑步练得更快更强。这样便能减少被狼逼到海边的概率</a:t>
            </a:r>
            <a:r>
              <a:rPr lang="en-US" altLang="zh-CN" sz="3200" b="1" dirty="0"/>
              <a:t>;</a:t>
            </a:r>
            <a:r>
              <a:rPr lang="zh-CN" altLang="zh-CN" sz="3200" b="1" dirty="0"/>
              <a:t>即使被逼到海边，也可顺利脱身，展开另一场生命较量。</a:t>
            </a:r>
          </a:p>
          <a:p>
            <a:r>
              <a:rPr lang="en-US" altLang="zh-CN" sz="3200" b="1" dirty="0" smtClean="0"/>
              <a:t>         </a:t>
            </a:r>
            <a:r>
              <a:rPr lang="zh-CN" altLang="zh-CN" sz="3200" b="1" dirty="0" smtClean="0">
                <a:solidFill>
                  <a:srgbClr val="002060"/>
                </a:solidFill>
              </a:rPr>
              <a:t>铠</a:t>
            </a:r>
            <a:r>
              <a:rPr lang="zh-CN" altLang="zh-CN" sz="3200" b="1" dirty="0">
                <a:solidFill>
                  <a:srgbClr val="002060"/>
                </a:solidFill>
              </a:rPr>
              <a:t>甲存身，利剑出鞘，用一颗坚韧而勇敢的心，像战士那样去开辟生命的疆域，为生命立心，立身，立丰碑！</a:t>
            </a:r>
          </a:p>
          <a:p>
            <a:r>
              <a:rPr lang="zh-CN" altLang="zh-CN" sz="3200" b="1" dirty="0">
                <a:solidFill>
                  <a:srgbClr val="FF0000"/>
                </a:solidFill>
              </a:rPr>
              <a:t>（上面两段为</a:t>
            </a:r>
            <a:r>
              <a:rPr lang="en-US" altLang="zh-CN" sz="3200" b="1" dirty="0">
                <a:solidFill>
                  <a:srgbClr val="FF0000"/>
                </a:solidFill>
              </a:rPr>
              <a:t>“</a:t>
            </a:r>
            <a:r>
              <a:rPr lang="zh-CN" altLang="zh-CN" sz="3200" b="1" dirty="0">
                <a:solidFill>
                  <a:srgbClr val="FF0000"/>
                </a:solidFill>
              </a:rPr>
              <a:t>结论</a:t>
            </a:r>
            <a:r>
              <a:rPr lang="en-US" altLang="zh-CN" sz="3200" b="1" dirty="0">
                <a:solidFill>
                  <a:srgbClr val="FF0000"/>
                </a:solidFill>
              </a:rPr>
              <a:t>”</a:t>
            </a:r>
            <a:r>
              <a:rPr lang="zh-CN" altLang="zh-CN" sz="3200" b="1" dirty="0">
                <a:solidFill>
                  <a:srgbClr val="FF0000"/>
                </a:solidFill>
              </a:rPr>
              <a:t>部分。紧扣原材料，前后呼应</a:t>
            </a:r>
            <a:r>
              <a:rPr lang="en-US" altLang="zh-CN" sz="3200" b="1" dirty="0">
                <a:solidFill>
                  <a:srgbClr val="FF0000"/>
                </a:solidFill>
              </a:rPr>
              <a:t>;</a:t>
            </a:r>
            <a:r>
              <a:rPr lang="zh-CN" altLang="zh-CN" sz="3200" b="1" dirty="0">
                <a:solidFill>
                  <a:srgbClr val="FF0000"/>
                </a:solidFill>
              </a:rPr>
              <a:t>总结全文，自然合理</a:t>
            </a:r>
            <a:r>
              <a:rPr lang="en-US" altLang="zh-CN" sz="3200" b="1" dirty="0">
                <a:solidFill>
                  <a:srgbClr val="FF0000"/>
                </a:solidFill>
              </a:rPr>
              <a:t>;</a:t>
            </a:r>
            <a:r>
              <a:rPr lang="zh-CN" altLang="zh-CN" sz="3200" b="1" dirty="0">
                <a:solidFill>
                  <a:srgbClr val="FF0000"/>
                </a:solidFill>
              </a:rPr>
              <a:t>结尾铿锵有力，令人振奋。）</a:t>
            </a:r>
          </a:p>
          <a:p>
            <a:endParaRPr lang="zh-CN" altLang="en-US" sz="3200"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370975"/>
          </a:xfrm>
          <a:prstGeom prst="rect">
            <a:avLst/>
          </a:prstGeom>
          <a:noFill/>
        </p:spPr>
        <p:txBody>
          <a:bodyPr wrap="square" rtlCol="0">
            <a:spAutoFit/>
          </a:bodyPr>
          <a:lstStyle/>
          <a:p>
            <a:r>
              <a:rPr lang="zh-CN" altLang="en-US" sz="4400" b="1" dirty="0" smtClean="0">
                <a:solidFill>
                  <a:srgbClr val="FF0000"/>
                </a:solidFill>
              </a:rPr>
              <a:t>                      渐      丰</a:t>
            </a:r>
            <a:r>
              <a:rPr lang="zh-CN" altLang="en-US" sz="4400" b="1" dirty="0" smtClean="0">
                <a:solidFill>
                  <a:srgbClr val="FF0000"/>
                </a:solidFill>
              </a:rPr>
              <a:t>子恺</a:t>
            </a:r>
          </a:p>
          <a:p>
            <a:r>
              <a:rPr lang="zh-CN" altLang="en-US" sz="2800" b="1" dirty="0" smtClean="0"/>
              <a:t>         使</a:t>
            </a:r>
            <a:r>
              <a:rPr lang="zh-CN" altLang="en-US" sz="2800" b="1" dirty="0" smtClean="0"/>
              <a:t>人生圆滑进行的微妙的要素，莫如“渐”</a:t>
            </a:r>
            <a:r>
              <a:rPr lang="en-US" altLang="zh-CN" sz="2800" b="1" dirty="0" smtClean="0"/>
              <a:t>;</a:t>
            </a:r>
            <a:r>
              <a:rPr lang="zh-CN" altLang="en-US" sz="2800" b="1" dirty="0" smtClean="0"/>
              <a:t>造物主骗人的手段，也莫如“渐”。在不知不觉之中，天真烂漫的孩子“渐渐”变成野心勃勃的青年</a:t>
            </a:r>
            <a:r>
              <a:rPr lang="en-US" altLang="zh-CN" sz="2800" b="1" dirty="0" smtClean="0"/>
              <a:t>;</a:t>
            </a:r>
            <a:r>
              <a:rPr lang="zh-CN" altLang="en-US" sz="2800" b="1" dirty="0" smtClean="0"/>
              <a:t>慷慨豪侠的青年“渐渐”变成冷酷的成人</a:t>
            </a:r>
            <a:r>
              <a:rPr lang="en-US" altLang="zh-CN" sz="2800" b="1" dirty="0" smtClean="0"/>
              <a:t>;</a:t>
            </a:r>
            <a:r>
              <a:rPr lang="zh-CN" altLang="en-US" sz="2800" b="1" dirty="0" smtClean="0"/>
              <a:t>血气旺盛的成人“渐渐”变成顽固的老头子。因为其变是渐进的，犹如从斜度极缓的长远的山坡上走下来，使人不察其递降的痕迹，不见其各阶段的境界，而似乎觉得常在同样的地位，恒久不变，又无时不有生的意趣与价值，于是人生就被确实肯定，而圆滑进行了。假使人生的进行不像山坡而像风琴的键板，由</a:t>
            </a:r>
            <a:r>
              <a:rPr lang="en-US" altLang="zh-CN" sz="2800" b="1" dirty="0" smtClean="0"/>
              <a:t>do</a:t>
            </a:r>
            <a:r>
              <a:rPr lang="zh-CN" altLang="en-US" sz="2800" b="1" dirty="0" smtClean="0"/>
              <a:t>忽然移到</a:t>
            </a:r>
            <a:r>
              <a:rPr lang="en-US" altLang="zh-CN" sz="2800" b="1" dirty="0" smtClean="0"/>
              <a:t>re</a:t>
            </a:r>
            <a:r>
              <a:rPr lang="zh-CN" altLang="en-US" sz="2800" b="1" dirty="0" smtClean="0"/>
              <a:t>，或者像旋律的“接离进行”地由</a:t>
            </a:r>
            <a:r>
              <a:rPr lang="en-US" altLang="zh-CN" sz="2800" b="1" dirty="0" smtClean="0"/>
              <a:t>do</a:t>
            </a:r>
            <a:r>
              <a:rPr lang="zh-CN" altLang="en-US" sz="2800" b="1" dirty="0" smtClean="0"/>
              <a:t>忽然跳到</a:t>
            </a:r>
            <a:r>
              <a:rPr lang="en-US" altLang="zh-CN" sz="2800" b="1" dirty="0" smtClean="0"/>
              <a:t>mi</a:t>
            </a:r>
            <a:r>
              <a:rPr lang="zh-CN" altLang="en-US" sz="2800" b="1" dirty="0" smtClean="0"/>
              <a:t>，人一定要惊讶、感慨、悲伤、或痛感人生的无常，而不乐为人了。故可知人生是由“渐”维持的。</a:t>
            </a:r>
          </a:p>
          <a:p>
            <a:endParaRPr lang="zh-CN" altLang="en-US" sz="2800"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40307"/>
          </a:xfrm>
          <a:prstGeom prst="rect">
            <a:avLst/>
          </a:prstGeom>
          <a:noFill/>
        </p:spPr>
        <p:txBody>
          <a:bodyPr wrap="square" rtlCol="0">
            <a:spAutoFit/>
          </a:bodyPr>
          <a:lstStyle/>
          <a:p>
            <a:r>
              <a:rPr lang="zh-CN" altLang="en-US" sz="3600" b="1" dirty="0" smtClean="0"/>
              <a:t>         人</a:t>
            </a:r>
            <a:r>
              <a:rPr lang="zh-CN" altLang="en-US" sz="3600" b="1" dirty="0" smtClean="0"/>
              <a:t>之所以能堪受境遇的变衰，也全靠这“渐”的助力。巨富的纨袴子弟因屡次破产而“渐渐”荡尽其家产，变为贫者</a:t>
            </a:r>
            <a:r>
              <a:rPr lang="en-US" altLang="zh-CN" sz="3600" b="1" dirty="0" smtClean="0"/>
              <a:t>;</a:t>
            </a:r>
            <a:r>
              <a:rPr lang="zh-CN" altLang="en-US" sz="3600" b="1" dirty="0" smtClean="0"/>
              <a:t>贫者只得做佣工，佣工往往变为奴隶，奴隶容易变为无赖，无赖与乞丐相去甚近，乞丐不妨做偷儿</a:t>
            </a:r>
            <a:r>
              <a:rPr lang="en-US" altLang="zh-CN" sz="3600" b="1" dirty="0" smtClean="0"/>
              <a:t>……</a:t>
            </a:r>
            <a:r>
              <a:rPr lang="zh-CN" altLang="en-US" sz="3600" b="1" dirty="0" smtClean="0"/>
              <a:t>因为其变衰是延长为十年二十年而一步一步地“渐渐”地达到的，因此本人并不感到甚么强烈的刺激。故虽到了饥寒病苦刑笞交迫的地步，仍是熙熙然贪恋着目前的生的欢喜。假如一位千金之子忽然变成了乞丐或偷儿，这人一定愤不欲生了。</a:t>
            </a:r>
          </a:p>
          <a:p>
            <a:endParaRPr lang="zh-CN" altLang="en-US" sz="3600"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en-US" sz="3200" b="1" dirty="0" smtClean="0"/>
              <a:t> </a:t>
            </a:r>
            <a:r>
              <a:rPr lang="zh-CN" altLang="en-US" sz="3200" b="1" dirty="0" smtClean="0"/>
              <a:t>      “</a:t>
            </a:r>
            <a:r>
              <a:rPr lang="zh-CN" altLang="en-US" sz="3200" b="1" dirty="0" smtClean="0"/>
              <a:t>渐”的作用，就是用每步相差极微极缓的方法来隐蔽时间的过去与事物变迁的痕迹，使人误认为其恒久不变。这有一件比喻的故事：某农夫每天朝晨抱了犊跳过一沟，到田里去工作，夕暮又抱了它跳过沟回家。每日如此，未尝间断。过了一年，犊已渐大，渐重，差不多变成大牛，但农夫全不觉得，仍是抱了它跳沟。有一天他因事停止工作，次日就再也不能抱了这牛跳沟了。造物的骗人，使人流连于其每日每时的生的欢喜而不觉其变迁与辛苦，就是用这个方法的。人们每日抱了日重一日的牛而跳沟，不准停止。自己误以为是不变的，其实每日在增加其苦劳！</a:t>
            </a:r>
            <a:endParaRPr lang="zh-CN" altLang="en-US" sz="32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632311"/>
          </a:xfrm>
          <a:prstGeom prst="rect">
            <a:avLst/>
          </a:prstGeom>
          <a:noFill/>
        </p:spPr>
        <p:txBody>
          <a:bodyPr wrap="square" rtlCol="0">
            <a:spAutoFit/>
          </a:bodyPr>
          <a:lstStyle/>
          <a:p>
            <a:r>
              <a:rPr lang="zh-CN" altLang="en-US" sz="4000" b="1" dirty="0" smtClean="0"/>
              <a:t>       我</a:t>
            </a:r>
            <a:r>
              <a:rPr lang="zh-CN" altLang="en-US" sz="4000" b="1" dirty="0" smtClean="0"/>
              <a:t>觉得时辰钟是人生的最好的象征了。时辰钟的针，平常一看总觉得是“不动”的，其实人造物中最常动的无过于时辰钟的针了。日常生活中的人生也如此，刻刻觉得我是我，似乎这“我”永远不变，实则与时辰钟的针一样的无常！一息尚存，总觉得我仍是我，我没有变，还是流连着我的生，可怜受尽“渐”的欺骗！</a:t>
            </a:r>
            <a:endParaRPr lang="zh-CN" altLang="en-US" sz="40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62979"/>
          </a:xfrm>
          <a:prstGeom prst="rect">
            <a:avLst/>
          </a:prstGeom>
          <a:noFill/>
        </p:spPr>
        <p:txBody>
          <a:bodyPr wrap="square" rtlCol="0">
            <a:spAutoFit/>
          </a:bodyPr>
          <a:lstStyle/>
          <a:p>
            <a:r>
              <a:rPr lang="zh-CN" altLang="en-US" sz="2800" b="1" dirty="0" smtClean="0"/>
              <a:t>      “</a:t>
            </a:r>
            <a:r>
              <a:rPr lang="zh-CN" altLang="en-US" sz="2800" b="1" dirty="0" smtClean="0"/>
              <a:t>渐”的本质是“时间”。时间比空间更为不可思议。因为空间姑且不追究它如何广大或无限，我们总可以把握其一端，认定其一点。时间则全然无从把握，不可挽留。性质上既已渺茫不可思议，分量上在人生也似乎太多。因为一般人对于时间的悟性，似乎只够支配搭船乘车的短时间</a:t>
            </a:r>
            <a:r>
              <a:rPr lang="en-US" altLang="zh-CN" sz="2800" b="1" dirty="0" smtClean="0"/>
              <a:t>;</a:t>
            </a:r>
            <a:r>
              <a:rPr lang="zh-CN" altLang="en-US" sz="2800" b="1" dirty="0" smtClean="0"/>
              <a:t>对于百年的长期间的寿命，他们不能胜任，往往迷于局部而不能顾及全体。试看乘火车的旅客中，常有明达的人，有的宁牺牲暂时的安乐而让其座位于老弱者，以求心的太平（或博暂时的美誉）</a:t>
            </a:r>
            <a:r>
              <a:rPr lang="en-US" altLang="zh-CN" sz="2800" b="1" dirty="0" smtClean="0"/>
              <a:t>;</a:t>
            </a:r>
            <a:r>
              <a:rPr lang="zh-CN" altLang="en-US" sz="2800" b="1" dirty="0" smtClean="0"/>
              <a:t>有的见众人争先下车，就退在后面，或高呼“不要轧，总有得下去的！”“大家都要下去的！”然而在乘“社会”或“世界”的大火车的“人生”的长期的旅客中，就少有这样的明达之人。</a:t>
            </a:r>
            <a:endParaRPr lang="zh-CN" altLang="en-US" sz="2800" b="1"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63417"/>
          </a:xfrm>
          <a:prstGeom prst="rect">
            <a:avLst/>
          </a:prstGeom>
          <a:noFill/>
        </p:spPr>
        <p:txBody>
          <a:bodyPr wrap="square" rtlCol="0">
            <a:spAutoFit/>
          </a:bodyPr>
          <a:lstStyle/>
          <a:p>
            <a:r>
              <a:rPr lang="zh-CN" altLang="en-US" sz="4400" b="1" dirty="0" smtClean="0"/>
              <a:t>       当</a:t>
            </a:r>
            <a:r>
              <a:rPr lang="zh-CN" altLang="en-US" sz="4400" b="1" dirty="0" smtClean="0"/>
              <a:t>然人类中也有几个能胜任百年的或千古的寿命的人。那是“大人格”“大人生”。他们能不為“渐”所迷，不为造物所欺，而收缩无限的时间并空间于方寸的心中。中国古诗人（白居易）说：“蜗牛角上争何事？石火光中寄此身。”英国诗人（</a:t>
            </a:r>
            <a:r>
              <a:rPr lang="en-US" altLang="zh-CN" sz="4400" b="1" dirty="0" smtClean="0"/>
              <a:t>Blake</a:t>
            </a:r>
            <a:r>
              <a:rPr lang="zh-CN" altLang="en-US" sz="4400" b="1" dirty="0" smtClean="0"/>
              <a:t>）也说：“一粒沙里见世界，一朵花里见天国</a:t>
            </a:r>
            <a:r>
              <a:rPr lang="en-US" altLang="zh-CN" sz="4400" b="1" dirty="0" smtClean="0"/>
              <a:t>;</a:t>
            </a:r>
            <a:r>
              <a:rPr lang="zh-CN" altLang="en-US" sz="4400" b="1" dirty="0" smtClean="0"/>
              <a:t>手掌里盛住无限，一刹那便是永劫。”</a:t>
            </a:r>
            <a:endParaRPr lang="zh-CN" altLang="en-US" sz="4400"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898bdf8d197dfd9d7214e808f87bdd2e_001mfItBzy7CMkNghHkd2.jpg"/>
          <p:cNvPicPr>
            <a:picLocks noChangeAspect="1" noChangeArrowheads="1"/>
          </p:cNvPicPr>
          <p:nvPr/>
        </p:nvPicPr>
        <p:blipFill>
          <a:blip r:embed="rId2" cstate="print"/>
          <a:srcRect/>
          <a:stretch>
            <a:fillRect/>
          </a:stretch>
        </p:blipFill>
        <p:spPr bwMode="auto">
          <a:xfrm>
            <a:off x="2185388" y="0"/>
            <a:ext cx="4773224" cy="685800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47755"/>
          </a:xfrm>
          <a:prstGeom prst="rect">
            <a:avLst/>
          </a:prstGeom>
          <a:noFill/>
        </p:spPr>
        <p:txBody>
          <a:bodyPr wrap="square" rtlCol="0">
            <a:spAutoFit/>
          </a:bodyPr>
          <a:lstStyle/>
          <a:p>
            <a:r>
              <a:rPr lang="en-US" altLang="zh-CN" sz="5400" b="1" dirty="0" smtClean="0"/>
              <a:t>1.</a:t>
            </a:r>
            <a:r>
              <a:rPr lang="zh-CN" altLang="en-US" sz="5400" b="1" dirty="0" smtClean="0"/>
              <a:t>开篇巧立意以明观点</a:t>
            </a:r>
          </a:p>
          <a:p>
            <a:r>
              <a:rPr lang="zh-CN" altLang="en-US" sz="4000" b="1" dirty="0" smtClean="0"/>
              <a:t>       相</a:t>
            </a:r>
            <a:r>
              <a:rPr lang="zh-CN" altLang="en-US" sz="4000" b="1" dirty="0" smtClean="0"/>
              <a:t>较于直接亮明观点，丰子恺结合生活现象给文章找了个“由头”当作引入主题的引子，举了孩子变成青年，再变成成人，继而变成老头子的例子，来概括人的一生是由“渐”来维持的，以具体说抽象，将抽象的哲学道理融入日常，亲切易懂。</a:t>
            </a:r>
          </a:p>
          <a:p>
            <a:endParaRPr lang="zh-CN" altLang="en-US" sz="4000"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78861"/>
          </a:xfrm>
          <a:prstGeom prst="rect">
            <a:avLst/>
          </a:prstGeom>
          <a:noFill/>
        </p:spPr>
        <p:txBody>
          <a:bodyPr wrap="square" rtlCol="0">
            <a:spAutoFit/>
          </a:bodyPr>
          <a:lstStyle/>
          <a:p>
            <a:r>
              <a:rPr lang="en-US" altLang="zh-CN" sz="5400" b="1" dirty="0" smtClean="0"/>
              <a:t>2.</a:t>
            </a:r>
            <a:r>
              <a:rPr lang="zh-CN" altLang="en-US" sz="5400" b="1" dirty="0" smtClean="0"/>
              <a:t>文中会说理以显深度</a:t>
            </a:r>
          </a:p>
          <a:p>
            <a:r>
              <a:rPr lang="zh-CN" altLang="en-US" sz="4000" b="1" dirty="0" smtClean="0"/>
              <a:t>        丰</a:t>
            </a:r>
            <a:r>
              <a:rPr lang="zh-CN" altLang="en-US" sz="4000" b="1" dirty="0" smtClean="0"/>
              <a:t>子恺无疑是会说理的，他不仅思路清晰，层层递进，还擅长用形象的例子来论证，让读者在潜移默化中接受了他的观点。作者先说人堪受境遇的衰老，全靠“渐”的助力，进而举抱犊跳沟的例子说“渐”的欺骗作用，最后深入论证，写出由此引发的反思。由浅入深，逻辑清晰。</a:t>
            </a:r>
          </a:p>
          <a:p>
            <a:r>
              <a:rPr lang="zh-CN" altLang="en-US" sz="4000" b="1" dirty="0" smtClean="0"/>
              <a:t/>
            </a:r>
            <a:br>
              <a:rPr lang="zh-CN" altLang="en-US" sz="4000" b="1" dirty="0" smtClean="0"/>
            </a:br>
            <a:endParaRPr lang="zh-CN" altLang="en-US" sz="4000" b="1"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24973"/>
          </a:xfrm>
          <a:prstGeom prst="rect">
            <a:avLst/>
          </a:prstGeom>
          <a:noFill/>
        </p:spPr>
        <p:txBody>
          <a:bodyPr wrap="square" rtlCol="0">
            <a:spAutoFit/>
          </a:bodyPr>
          <a:lstStyle/>
          <a:p>
            <a:r>
              <a:rPr lang="en-US" altLang="zh-CN" sz="6000" b="1" dirty="0" smtClean="0"/>
              <a:t>3.</a:t>
            </a:r>
            <a:r>
              <a:rPr lang="zh-CN" altLang="en-US" sz="6000" b="1" dirty="0" smtClean="0"/>
              <a:t>结尾有升华以突高度</a:t>
            </a:r>
          </a:p>
          <a:p>
            <a:r>
              <a:rPr lang="zh-CN" altLang="en-US" sz="4800" b="1" smtClean="0"/>
              <a:t>        丰</a:t>
            </a:r>
            <a:r>
              <a:rPr lang="zh-CN" altLang="en-US" sz="4800" b="1" dirty="0" smtClean="0"/>
              <a:t>子恺的散文最能小中见大，让读者读出弦外之音。结尾部分，作者在原有论证的基础上，顺理成章升华主题，指出要不为“渐”所迷。作者还引用名言，在增强文章文采性的同时让读者如沐春风，回味无穷，且强化了主题。</a:t>
            </a:r>
          </a:p>
          <a:p>
            <a:endParaRPr lang="zh-CN" altLang="en-US" sz="48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94085"/>
          </a:xfrm>
          <a:prstGeom prst="rect">
            <a:avLst/>
          </a:prstGeom>
          <a:noFill/>
        </p:spPr>
        <p:txBody>
          <a:bodyPr wrap="square" rtlCol="0">
            <a:spAutoFit/>
          </a:bodyPr>
          <a:lstStyle/>
          <a:p>
            <a:r>
              <a:rPr lang="zh-CN" altLang="zh-CN" sz="3200" b="1" dirty="0">
                <a:solidFill>
                  <a:srgbClr val="FF0000"/>
                </a:solidFill>
              </a:rPr>
              <a:t>行文切合题意</a:t>
            </a:r>
            <a:r>
              <a:rPr lang="zh-CN" altLang="zh-CN" sz="3200" dirty="0"/>
              <a:t>（</a:t>
            </a:r>
            <a:r>
              <a:rPr lang="en-US" altLang="zh-CN" sz="3200" dirty="0"/>
              <a:t>“</a:t>
            </a:r>
            <a:r>
              <a:rPr lang="zh-CN" altLang="zh-CN" sz="3200" dirty="0"/>
              <a:t>依我看，我们在世上做一个生活的战士，必身着护身铠甲，手持破敌利剑</a:t>
            </a:r>
            <a:r>
              <a:rPr lang="en-US" altLang="zh-CN" sz="3200" dirty="0"/>
              <a:t>”</a:t>
            </a:r>
            <a:r>
              <a:rPr lang="zh-CN" altLang="zh-CN" sz="3200" dirty="0"/>
              <a:t>），</a:t>
            </a:r>
            <a:r>
              <a:rPr lang="zh-CN" altLang="zh-CN" sz="3200" b="1" dirty="0">
                <a:solidFill>
                  <a:srgbClr val="FF0000"/>
                </a:solidFill>
              </a:rPr>
              <a:t>中心突出</a:t>
            </a:r>
            <a:r>
              <a:rPr lang="zh-CN" altLang="zh-CN" sz="3200" dirty="0"/>
              <a:t>（</a:t>
            </a:r>
            <a:r>
              <a:rPr lang="en-US" altLang="zh-CN" sz="3200" dirty="0"/>
              <a:t> “</a:t>
            </a:r>
            <a:r>
              <a:rPr lang="zh-CN" altLang="zh-CN" sz="3200" dirty="0"/>
              <a:t>本论</a:t>
            </a:r>
            <a:r>
              <a:rPr lang="en-US" altLang="zh-CN" sz="3200" dirty="0"/>
              <a:t>”</a:t>
            </a:r>
            <a:r>
              <a:rPr lang="zh-CN" altLang="zh-CN" sz="3200" dirty="0"/>
              <a:t>部分的五个分论点明确、切题）</a:t>
            </a:r>
            <a:r>
              <a:rPr lang="en-US" altLang="zh-CN" sz="3200" dirty="0"/>
              <a:t>;</a:t>
            </a:r>
            <a:endParaRPr lang="zh-CN" altLang="zh-CN" sz="3200" dirty="0"/>
          </a:p>
          <a:p>
            <a:r>
              <a:rPr lang="zh-CN" altLang="zh-CN" sz="3200" b="1" dirty="0">
                <a:solidFill>
                  <a:srgbClr val="FF0000"/>
                </a:solidFill>
              </a:rPr>
              <a:t>材料丰富</a:t>
            </a:r>
            <a:r>
              <a:rPr lang="zh-CN" altLang="zh-CN" sz="3200" dirty="0"/>
              <a:t>（</a:t>
            </a:r>
            <a:r>
              <a:rPr lang="en-US" altLang="zh-CN" sz="3200" dirty="0"/>
              <a:t>8</a:t>
            </a:r>
            <a:r>
              <a:rPr lang="zh-CN" altLang="zh-CN" sz="3200" dirty="0"/>
              <a:t>个事例材料），</a:t>
            </a:r>
            <a:r>
              <a:rPr lang="zh-CN" altLang="zh-CN" sz="3200" b="1" dirty="0">
                <a:solidFill>
                  <a:srgbClr val="FF0000"/>
                </a:solidFill>
              </a:rPr>
              <a:t>论证得当</a:t>
            </a:r>
            <a:r>
              <a:rPr lang="zh-CN" altLang="zh-CN" sz="3200" dirty="0"/>
              <a:t>（多种论证方法综合运用），避免了空乏和堆砌</a:t>
            </a:r>
            <a:r>
              <a:rPr lang="en-US" altLang="zh-CN" sz="3200" dirty="0"/>
              <a:t>;</a:t>
            </a:r>
            <a:endParaRPr lang="zh-CN" altLang="zh-CN" sz="3200" dirty="0"/>
          </a:p>
          <a:p>
            <a:r>
              <a:rPr lang="zh-CN" altLang="zh-CN" sz="3200" b="1" dirty="0">
                <a:solidFill>
                  <a:srgbClr val="FF0000"/>
                </a:solidFill>
              </a:rPr>
              <a:t>行文思路清晰，层次分明，结构严谨</a:t>
            </a:r>
            <a:r>
              <a:rPr lang="zh-CN" altLang="zh-CN" sz="3200" dirty="0"/>
              <a:t>（</a:t>
            </a:r>
            <a:r>
              <a:rPr lang="en-US" altLang="zh-CN" sz="3200" dirty="0"/>
              <a:t>“</a:t>
            </a:r>
            <a:r>
              <a:rPr lang="zh-CN" altLang="zh-CN" sz="3200" dirty="0"/>
              <a:t>本论</a:t>
            </a:r>
            <a:r>
              <a:rPr lang="en-US" altLang="zh-CN" sz="3200" dirty="0"/>
              <a:t>”</a:t>
            </a:r>
            <a:r>
              <a:rPr lang="zh-CN" altLang="zh-CN" sz="3200" dirty="0"/>
              <a:t>部分用</a:t>
            </a:r>
            <a:r>
              <a:rPr lang="en-US" altLang="zh-CN" sz="3200" dirty="0"/>
              <a:t>“</a:t>
            </a:r>
            <a:r>
              <a:rPr lang="zh-CN" altLang="zh-CN" sz="3200" dirty="0"/>
              <a:t>层进式</a:t>
            </a:r>
            <a:r>
              <a:rPr lang="en-US" altLang="zh-CN" sz="3200" dirty="0"/>
              <a:t>”</a:t>
            </a:r>
            <a:r>
              <a:rPr lang="zh-CN" altLang="zh-CN" sz="3200" dirty="0"/>
              <a:t>结构，先阐述</a:t>
            </a:r>
            <a:r>
              <a:rPr lang="en-US" altLang="zh-CN" sz="3200" dirty="0"/>
              <a:t>“</a:t>
            </a:r>
            <a:r>
              <a:rPr lang="zh-CN" altLang="zh-CN" sz="3200" dirty="0"/>
              <a:t>为什么</a:t>
            </a:r>
            <a:r>
              <a:rPr lang="en-US" altLang="zh-CN" sz="3200" dirty="0"/>
              <a:t>”</a:t>
            </a:r>
            <a:r>
              <a:rPr lang="zh-CN" altLang="zh-CN" sz="3200" dirty="0"/>
              <a:t>，再指出</a:t>
            </a:r>
            <a:r>
              <a:rPr lang="en-US" altLang="zh-CN" sz="3200" dirty="0"/>
              <a:t>“</a:t>
            </a:r>
            <a:r>
              <a:rPr lang="zh-CN" altLang="zh-CN" sz="3200" dirty="0"/>
              <a:t>怎么做</a:t>
            </a:r>
            <a:r>
              <a:rPr lang="en-US" altLang="zh-CN" sz="3200" dirty="0"/>
              <a:t>”</a:t>
            </a:r>
            <a:r>
              <a:rPr lang="zh-CN" altLang="zh-CN" sz="3200" dirty="0"/>
              <a:t>，其中辅以</a:t>
            </a:r>
            <a:r>
              <a:rPr lang="en-US" altLang="zh-CN" sz="3200" dirty="0"/>
              <a:t>“</a:t>
            </a:r>
            <a:r>
              <a:rPr lang="zh-CN" altLang="zh-CN" sz="3200" dirty="0"/>
              <a:t>分论点</a:t>
            </a:r>
            <a:r>
              <a:rPr lang="en-US" altLang="zh-CN" sz="3200" dirty="0"/>
              <a:t>”</a:t>
            </a:r>
            <a:r>
              <a:rPr lang="zh-CN" altLang="zh-CN" sz="3200" dirty="0"/>
              <a:t>式结构，文章首尾呼应，自然合理）</a:t>
            </a:r>
            <a:r>
              <a:rPr lang="en-US" altLang="zh-CN" sz="3200" dirty="0"/>
              <a:t>;</a:t>
            </a:r>
            <a:endParaRPr lang="zh-CN" altLang="zh-CN" sz="3200" dirty="0"/>
          </a:p>
          <a:p>
            <a:r>
              <a:rPr lang="zh-CN" altLang="zh-CN" sz="3200" b="1" dirty="0">
                <a:solidFill>
                  <a:srgbClr val="FF0000"/>
                </a:solidFill>
              </a:rPr>
              <a:t>语言表达流畅，有文采</a:t>
            </a:r>
            <a:r>
              <a:rPr lang="zh-CN" altLang="zh-CN" sz="3200" dirty="0"/>
              <a:t>（文章多处运用成语、整句，长句、短句结合，还有设问、比喻等修辞）</a:t>
            </a:r>
            <a:r>
              <a:rPr lang="en-US" altLang="zh-CN" sz="3200" dirty="0"/>
              <a:t>;</a:t>
            </a:r>
            <a:endParaRPr lang="zh-CN" altLang="zh-CN" sz="3200" dirty="0"/>
          </a:p>
          <a:p>
            <a:r>
              <a:rPr lang="zh-CN" altLang="zh-CN" sz="3200" b="1" dirty="0">
                <a:solidFill>
                  <a:srgbClr val="FF0000"/>
                </a:solidFill>
              </a:rPr>
              <a:t>文章现场感强，有真情实意</a:t>
            </a:r>
            <a:r>
              <a:rPr lang="zh-CN" altLang="zh-CN" sz="3200" dirty="0"/>
              <a:t>（如</a:t>
            </a:r>
            <a:r>
              <a:rPr lang="en-US" altLang="zh-CN" sz="3200" dirty="0"/>
              <a:t>“</a:t>
            </a:r>
            <a:r>
              <a:rPr lang="zh-CN" altLang="zh-CN" sz="3200" dirty="0"/>
              <a:t>依我看</a:t>
            </a:r>
            <a:r>
              <a:rPr lang="en-US" altLang="zh-CN" sz="3200" dirty="0"/>
              <a:t>……”“</a:t>
            </a:r>
            <a:r>
              <a:rPr lang="zh-CN" altLang="zh-CN" sz="3200" dirty="0"/>
              <a:t>我的建议是</a:t>
            </a:r>
            <a:r>
              <a:rPr lang="en-US" altLang="zh-CN" sz="3200" dirty="0"/>
              <a:t>……”</a:t>
            </a:r>
            <a:r>
              <a:rPr lang="zh-CN" altLang="zh-CN" sz="3200" dirty="0"/>
              <a:t>等）。</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zh-CN" sz="3200" b="1" dirty="0"/>
              <a:t>一</a:t>
            </a:r>
            <a:r>
              <a:rPr lang="en-US" altLang="zh-CN" sz="3200" b="1" dirty="0"/>
              <a:t>.  </a:t>
            </a:r>
            <a:r>
              <a:rPr lang="zh-CN" altLang="zh-CN" sz="3200" b="1" dirty="0"/>
              <a:t>行文要紧密扣题，切忌牵强与跑偏</a:t>
            </a:r>
          </a:p>
          <a:p>
            <a:r>
              <a:rPr lang="zh-CN" altLang="zh-CN" sz="3200" b="1" dirty="0"/>
              <a:t>这里的</a:t>
            </a:r>
            <a:r>
              <a:rPr lang="en-US" altLang="zh-CN" sz="3200" b="1" dirty="0"/>
              <a:t>“</a:t>
            </a:r>
            <a:r>
              <a:rPr lang="zh-CN" altLang="zh-CN" sz="3200" b="1" dirty="0"/>
              <a:t>扣题</a:t>
            </a:r>
            <a:r>
              <a:rPr lang="en-US" altLang="zh-CN" sz="3200" b="1" dirty="0"/>
              <a:t>”</a:t>
            </a:r>
            <a:r>
              <a:rPr lang="zh-CN" altLang="zh-CN" sz="3200" b="1" dirty="0"/>
              <a:t>之</a:t>
            </a:r>
            <a:r>
              <a:rPr lang="en-US" altLang="zh-CN" sz="3200" b="1" dirty="0"/>
              <a:t>“</a:t>
            </a:r>
            <a:r>
              <a:rPr lang="zh-CN" altLang="zh-CN" sz="3200" b="1" dirty="0"/>
              <a:t>题</a:t>
            </a:r>
            <a:r>
              <a:rPr lang="en-US" altLang="zh-CN" sz="3200" b="1" dirty="0"/>
              <a:t>”</a:t>
            </a:r>
            <a:r>
              <a:rPr lang="zh-CN" altLang="zh-CN" sz="3200" b="1" dirty="0"/>
              <a:t>，不是指标题，而是</a:t>
            </a:r>
            <a:r>
              <a:rPr lang="zh-CN" altLang="zh-CN" sz="3200" b="1" dirty="0">
                <a:solidFill>
                  <a:srgbClr val="000066"/>
                </a:solidFill>
              </a:rPr>
              <a:t>指命题者提供的</a:t>
            </a:r>
            <a:r>
              <a:rPr lang="en-US" altLang="zh-CN" sz="3200" b="1" dirty="0">
                <a:solidFill>
                  <a:srgbClr val="000066"/>
                </a:solidFill>
              </a:rPr>
              <a:t>“</a:t>
            </a:r>
            <a:r>
              <a:rPr lang="zh-CN" altLang="zh-CN" sz="3200" b="1" dirty="0">
                <a:solidFill>
                  <a:srgbClr val="000066"/>
                </a:solidFill>
              </a:rPr>
              <a:t>作文材料</a:t>
            </a:r>
            <a:r>
              <a:rPr lang="en-US" altLang="zh-CN" sz="3200" b="1" dirty="0">
                <a:solidFill>
                  <a:srgbClr val="000066"/>
                </a:solidFill>
              </a:rPr>
              <a:t>”</a:t>
            </a:r>
            <a:r>
              <a:rPr lang="zh-CN" altLang="zh-CN" sz="3200" b="1" dirty="0">
                <a:solidFill>
                  <a:srgbClr val="000066"/>
                </a:solidFill>
              </a:rPr>
              <a:t>的主旨、主题或中心，还有题目的要求</a:t>
            </a:r>
            <a:r>
              <a:rPr lang="zh-CN" altLang="zh-CN" sz="3200" b="1" dirty="0"/>
              <a:t>。所谓</a:t>
            </a:r>
            <a:r>
              <a:rPr lang="en-US" altLang="zh-CN" sz="3200" b="1" dirty="0">
                <a:solidFill>
                  <a:srgbClr val="7030A0"/>
                </a:solidFill>
              </a:rPr>
              <a:t>“</a:t>
            </a:r>
            <a:r>
              <a:rPr lang="zh-CN" altLang="zh-CN" sz="3200" b="1" dirty="0">
                <a:solidFill>
                  <a:srgbClr val="7030A0"/>
                </a:solidFill>
              </a:rPr>
              <a:t>扣题</a:t>
            </a:r>
            <a:r>
              <a:rPr lang="en-US" altLang="zh-CN" sz="3200" b="1" dirty="0">
                <a:solidFill>
                  <a:srgbClr val="7030A0"/>
                </a:solidFill>
              </a:rPr>
              <a:t>”</a:t>
            </a:r>
            <a:r>
              <a:rPr lang="zh-CN" altLang="zh-CN" sz="3200" b="1" dirty="0">
                <a:solidFill>
                  <a:srgbClr val="7030A0"/>
                </a:solidFill>
              </a:rPr>
              <a:t>，有两层含义：一是从</a:t>
            </a:r>
            <a:r>
              <a:rPr lang="en-US" altLang="zh-CN" sz="3200" b="1" dirty="0">
                <a:solidFill>
                  <a:srgbClr val="7030A0"/>
                </a:solidFill>
              </a:rPr>
              <a:t>“</a:t>
            </a:r>
            <a:r>
              <a:rPr lang="zh-CN" altLang="zh-CN" sz="3200" b="1" dirty="0">
                <a:solidFill>
                  <a:srgbClr val="7030A0"/>
                </a:solidFill>
              </a:rPr>
              <a:t>作文材料</a:t>
            </a:r>
            <a:r>
              <a:rPr lang="en-US" altLang="zh-CN" sz="3200" b="1" dirty="0">
                <a:solidFill>
                  <a:srgbClr val="7030A0"/>
                </a:solidFill>
              </a:rPr>
              <a:t>”</a:t>
            </a:r>
            <a:r>
              <a:rPr lang="zh-CN" altLang="zh-CN" sz="3200" b="1" dirty="0">
                <a:solidFill>
                  <a:srgbClr val="7030A0"/>
                </a:solidFill>
              </a:rPr>
              <a:t>中提炼出来的观点（论点）必须切合或符合</a:t>
            </a:r>
            <a:r>
              <a:rPr lang="en-US" altLang="zh-CN" sz="3200" b="1" dirty="0">
                <a:solidFill>
                  <a:srgbClr val="7030A0"/>
                </a:solidFill>
              </a:rPr>
              <a:t>“</a:t>
            </a:r>
            <a:r>
              <a:rPr lang="zh-CN" altLang="zh-CN" sz="3200" b="1" dirty="0">
                <a:solidFill>
                  <a:srgbClr val="7030A0"/>
                </a:solidFill>
              </a:rPr>
              <a:t>作文材料</a:t>
            </a:r>
            <a:r>
              <a:rPr lang="en-US" altLang="zh-CN" sz="3200" b="1" dirty="0">
                <a:solidFill>
                  <a:srgbClr val="7030A0"/>
                </a:solidFill>
              </a:rPr>
              <a:t>”</a:t>
            </a:r>
            <a:r>
              <a:rPr lang="zh-CN" altLang="zh-CN" sz="3200" b="1" dirty="0">
                <a:solidFill>
                  <a:srgbClr val="7030A0"/>
                </a:solidFill>
              </a:rPr>
              <a:t>的主旨、主题或中心，符合题目的要求，审题、立意做到切合题意或符合题意</a:t>
            </a:r>
            <a:r>
              <a:rPr lang="en-US" altLang="zh-CN" sz="3200" b="1" dirty="0">
                <a:solidFill>
                  <a:srgbClr val="7030A0"/>
                </a:solidFill>
              </a:rPr>
              <a:t>;</a:t>
            </a:r>
            <a:r>
              <a:rPr lang="zh-CN" altLang="zh-CN" sz="3200" b="1" dirty="0">
                <a:solidFill>
                  <a:srgbClr val="33CC33"/>
                </a:solidFill>
              </a:rPr>
              <a:t>二是行文过程必须紧扣从</a:t>
            </a:r>
            <a:r>
              <a:rPr lang="en-US" altLang="zh-CN" sz="3200" b="1" dirty="0">
                <a:solidFill>
                  <a:srgbClr val="33CC33"/>
                </a:solidFill>
              </a:rPr>
              <a:t>“</a:t>
            </a:r>
            <a:r>
              <a:rPr lang="zh-CN" altLang="zh-CN" sz="3200" b="1" dirty="0">
                <a:solidFill>
                  <a:srgbClr val="33CC33"/>
                </a:solidFill>
              </a:rPr>
              <a:t>作文材料</a:t>
            </a:r>
            <a:r>
              <a:rPr lang="en-US" altLang="zh-CN" sz="3200" b="1" dirty="0">
                <a:solidFill>
                  <a:srgbClr val="33CC33"/>
                </a:solidFill>
              </a:rPr>
              <a:t>”</a:t>
            </a:r>
            <a:r>
              <a:rPr lang="zh-CN" altLang="zh-CN" sz="3200" b="1" dirty="0">
                <a:solidFill>
                  <a:srgbClr val="33CC33"/>
                </a:solidFill>
              </a:rPr>
              <a:t>与题目要求中提炼出来的观点（论点）进行，必须围绕从</a:t>
            </a:r>
            <a:r>
              <a:rPr lang="en-US" altLang="zh-CN" sz="3200" b="1" dirty="0">
                <a:solidFill>
                  <a:srgbClr val="33CC33"/>
                </a:solidFill>
              </a:rPr>
              <a:t>“</a:t>
            </a:r>
            <a:r>
              <a:rPr lang="zh-CN" altLang="zh-CN" sz="3200" b="1" dirty="0">
                <a:solidFill>
                  <a:srgbClr val="33CC33"/>
                </a:solidFill>
              </a:rPr>
              <a:t>作文材料</a:t>
            </a:r>
            <a:r>
              <a:rPr lang="en-US" altLang="zh-CN" sz="3200" b="1" dirty="0">
                <a:solidFill>
                  <a:srgbClr val="33CC33"/>
                </a:solidFill>
              </a:rPr>
              <a:t>”</a:t>
            </a:r>
            <a:r>
              <a:rPr lang="zh-CN" altLang="zh-CN" sz="3200" b="1" dirty="0">
                <a:solidFill>
                  <a:srgbClr val="33CC33"/>
                </a:solidFill>
              </a:rPr>
              <a:t>与题目要求中提炼出来的观点（论点）来展开，做到中心突出或中心明确。</a:t>
            </a:r>
          </a:p>
          <a:p>
            <a:endParaRPr lang="zh-CN" altLang="en-US" sz="32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3200" b="1" dirty="0"/>
              <a:t>现在高考评卷的作文评分细则一般把</a:t>
            </a:r>
            <a:r>
              <a:rPr lang="en-US" altLang="zh-CN" sz="3200" b="1" dirty="0"/>
              <a:t>“</a:t>
            </a:r>
            <a:r>
              <a:rPr lang="zh-CN" altLang="zh-CN" sz="3200" b="1" dirty="0"/>
              <a:t>切合题意</a:t>
            </a:r>
            <a:r>
              <a:rPr lang="en-US" altLang="zh-CN" sz="3200" b="1" dirty="0"/>
              <a:t>”</a:t>
            </a:r>
            <a:r>
              <a:rPr lang="zh-CN" altLang="zh-CN" sz="3200" b="1" dirty="0"/>
              <a:t>和</a:t>
            </a:r>
            <a:r>
              <a:rPr lang="en-US" altLang="zh-CN" sz="3200" b="1" dirty="0"/>
              <a:t> “</a:t>
            </a:r>
            <a:r>
              <a:rPr lang="zh-CN" altLang="zh-CN" sz="3200" b="1" dirty="0"/>
              <a:t>符合题意</a:t>
            </a:r>
            <a:r>
              <a:rPr lang="en-US" altLang="zh-CN" sz="3200" b="1" dirty="0"/>
              <a:t>”</a:t>
            </a:r>
            <a:r>
              <a:rPr lang="zh-CN" altLang="zh-CN" sz="3200" b="1" dirty="0"/>
              <a:t>合并，只有</a:t>
            </a:r>
            <a:r>
              <a:rPr lang="en-US" altLang="zh-CN" sz="3200" b="1" dirty="0"/>
              <a:t>“</a:t>
            </a:r>
            <a:r>
              <a:rPr lang="zh-CN" altLang="zh-CN" sz="3200" b="1" dirty="0"/>
              <a:t>符合题意</a:t>
            </a:r>
            <a:r>
              <a:rPr lang="en-US" altLang="zh-CN" sz="3200" b="1" dirty="0"/>
              <a:t>”</a:t>
            </a:r>
            <a:r>
              <a:rPr lang="zh-CN" altLang="zh-CN" sz="3200" b="1" dirty="0"/>
              <a:t>一项</a:t>
            </a:r>
            <a:r>
              <a:rPr lang="zh-CN" altLang="zh-CN" sz="3200" b="1" dirty="0" smtClean="0"/>
              <a:t>， </a:t>
            </a:r>
            <a:r>
              <a:rPr lang="en-US" altLang="zh-CN" sz="3200" b="1" dirty="0" smtClean="0"/>
              <a:t>“</a:t>
            </a:r>
            <a:r>
              <a:rPr lang="zh-CN" altLang="zh-CN" sz="3200" b="1" dirty="0"/>
              <a:t>符合</a:t>
            </a:r>
            <a:r>
              <a:rPr lang="en-US" altLang="zh-CN" sz="3200" b="1" dirty="0"/>
              <a:t>”</a:t>
            </a:r>
            <a:r>
              <a:rPr lang="zh-CN" altLang="zh-CN" sz="3200" b="1" dirty="0"/>
              <a:t>的意思是</a:t>
            </a:r>
            <a:r>
              <a:rPr lang="en-US" altLang="zh-CN" sz="3200" b="1" dirty="0"/>
              <a:t>“</a:t>
            </a:r>
            <a:r>
              <a:rPr lang="zh-CN" altLang="zh-CN" sz="3200" b="1" dirty="0">
                <a:solidFill>
                  <a:srgbClr val="FF0000"/>
                </a:solidFill>
              </a:rPr>
              <a:t>适合、相合</a:t>
            </a:r>
            <a:r>
              <a:rPr lang="en-US" altLang="zh-CN" sz="3200" b="1" dirty="0"/>
              <a:t>”</a:t>
            </a:r>
            <a:r>
              <a:rPr lang="zh-CN" altLang="zh-CN" sz="3200" b="1" dirty="0"/>
              <a:t>，</a:t>
            </a:r>
            <a:r>
              <a:rPr lang="en-US" altLang="zh-CN" sz="3200" b="1" dirty="0"/>
              <a:t>“</a:t>
            </a:r>
            <a:r>
              <a:rPr lang="zh-CN" altLang="zh-CN" sz="3200" b="1" dirty="0">
                <a:solidFill>
                  <a:srgbClr val="002060"/>
                </a:solidFill>
              </a:rPr>
              <a:t>符合题意</a:t>
            </a:r>
            <a:r>
              <a:rPr lang="en-US" altLang="zh-CN" sz="3200" b="1" dirty="0">
                <a:solidFill>
                  <a:srgbClr val="002060"/>
                </a:solidFill>
              </a:rPr>
              <a:t>”</a:t>
            </a:r>
            <a:r>
              <a:rPr lang="zh-CN" altLang="zh-CN" sz="3200" b="1" dirty="0">
                <a:solidFill>
                  <a:srgbClr val="002060"/>
                </a:solidFill>
              </a:rPr>
              <a:t>就是符合题目的规定性，作文立意的角度与确立的观点必须符合题目的主旨</a:t>
            </a:r>
            <a:r>
              <a:rPr lang="zh-CN" altLang="zh-CN" sz="3200" b="1" dirty="0"/>
              <a:t>。</a:t>
            </a:r>
          </a:p>
          <a:p>
            <a:r>
              <a:rPr lang="en-US" altLang="zh-CN" sz="3200" b="1" dirty="0" smtClean="0"/>
              <a:t>“</a:t>
            </a:r>
            <a:r>
              <a:rPr lang="en-US" altLang="zh-CN" sz="3200" b="1" dirty="0" smtClean="0">
                <a:solidFill>
                  <a:srgbClr val="7030A0"/>
                </a:solidFill>
              </a:rPr>
              <a:t>“</a:t>
            </a:r>
            <a:r>
              <a:rPr lang="zh-CN" altLang="zh-CN" sz="3200" b="1" dirty="0" smtClean="0">
                <a:solidFill>
                  <a:srgbClr val="7030A0"/>
                </a:solidFill>
              </a:rPr>
              <a:t>基本符合题意</a:t>
            </a:r>
            <a:r>
              <a:rPr lang="en-US" altLang="zh-CN" sz="3200" b="1" dirty="0" smtClean="0">
                <a:solidFill>
                  <a:srgbClr val="7030A0"/>
                </a:solidFill>
              </a:rPr>
              <a:t>”</a:t>
            </a:r>
            <a:r>
              <a:rPr lang="zh-CN" altLang="zh-CN" sz="3200" b="1" dirty="0" smtClean="0">
                <a:solidFill>
                  <a:srgbClr val="7030A0"/>
                </a:solidFill>
              </a:rPr>
              <a:t>就是文章的立意与观点基本上还在题目的范围之内，但未能体现题目的主旨或中心。</a:t>
            </a:r>
            <a:endParaRPr lang="en-US" altLang="zh-CN" sz="3200" b="1" dirty="0" smtClean="0">
              <a:solidFill>
                <a:srgbClr val="7030A0"/>
              </a:solidFill>
            </a:endParaRPr>
          </a:p>
          <a:p>
            <a:r>
              <a:rPr lang="zh-CN" altLang="zh-CN" sz="3200" b="1" dirty="0" smtClean="0">
                <a:solidFill>
                  <a:srgbClr val="000066"/>
                </a:solidFill>
              </a:rPr>
              <a:t>偏</a:t>
            </a:r>
            <a:r>
              <a:rPr lang="zh-CN" altLang="zh-CN" sz="3200" b="1" dirty="0">
                <a:solidFill>
                  <a:srgbClr val="000066"/>
                </a:solidFill>
              </a:rPr>
              <a:t>离题意</a:t>
            </a:r>
            <a:r>
              <a:rPr lang="en-US" altLang="zh-CN" sz="3200" b="1" dirty="0">
                <a:solidFill>
                  <a:srgbClr val="000066"/>
                </a:solidFill>
              </a:rPr>
              <a:t>”</a:t>
            </a:r>
            <a:r>
              <a:rPr lang="zh-CN" altLang="zh-CN" sz="3200" b="1" dirty="0">
                <a:solidFill>
                  <a:srgbClr val="000066"/>
                </a:solidFill>
              </a:rPr>
              <a:t>就是离开了题目的本来意思，立意与观点没有进入题目的范围，或者对题目的主旨做了错误的解读</a:t>
            </a:r>
            <a:r>
              <a:rPr lang="zh-CN" altLang="zh-CN" sz="3200" b="1" dirty="0" smtClean="0">
                <a:solidFill>
                  <a:srgbClr val="000066"/>
                </a:solidFill>
              </a:rPr>
              <a:t>。</a:t>
            </a:r>
            <a:endParaRPr lang="en-US" altLang="zh-CN" sz="3200" b="1" dirty="0" smtClean="0">
              <a:solidFill>
                <a:srgbClr val="000066"/>
              </a:solidFill>
            </a:endParaRPr>
          </a:p>
          <a:p>
            <a:r>
              <a:rPr lang="en-US" altLang="zh-CN" sz="3200" b="1" dirty="0" smtClean="0"/>
              <a:t>“</a:t>
            </a:r>
            <a:r>
              <a:rPr lang="zh-CN" altLang="zh-CN" sz="3200" b="1" dirty="0"/>
              <a:t>基本符合题意</a:t>
            </a:r>
            <a:r>
              <a:rPr lang="en-US" altLang="zh-CN" sz="3200" b="1" dirty="0"/>
              <a:t>”</a:t>
            </a:r>
            <a:r>
              <a:rPr lang="zh-CN" altLang="zh-CN" sz="3200" b="1" dirty="0"/>
              <a:t>或</a:t>
            </a:r>
            <a:r>
              <a:rPr lang="en-US" altLang="zh-CN" sz="3200" b="1" dirty="0"/>
              <a:t>“</a:t>
            </a:r>
            <a:r>
              <a:rPr lang="zh-CN" altLang="zh-CN" sz="3200" b="1" dirty="0"/>
              <a:t>偏离题意</a:t>
            </a:r>
            <a:r>
              <a:rPr lang="en-US" altLang="zh-CN" sz="3200" b="1" dirty="0"/>
              <a:t>”</a:t>
            </a:r>
            <a:r>
              <a:rPr lang="zh-CN" altLang="zh-CN" sz="3200" b="1" dirty="0"/>
              <a:t>是作文立意</a:t>
            </a:r>
            <a:r>
              <a:rPr lang="en-US" altLang="zh-CN" sz="3200" b="1" dirty="0"/>
              <a:t>“</a:t>
            </a:r>
            <a:r>
              <a:rPr lang="zh-CN" altLang="zh-CN" sz="3200" b="1" dirty="0"/>
              <a:t>跑偏</a:t>
            </a:r>
            <a:r>
              <a:rPr lang="en-US" altLang="zh-CN" sz="3200" b="1" dirty="0"/>
              <a:t>”</a:t>
            </a:r>
            <a:r>
              <a:rPr lang="zh-CN" altLang="zh-CN" sz="3200" b="1" dirty="0"/>
              <a:t>的表现，是作文低分的主要原因。</a:t>
            </a:r>
          </a:p>
          <a:p>
            <a:endParaRPr lang="zh-CN" altLang="en-US" sz="32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63417"/>
          </a:xfrm>
          <a:prstGeom prst="rect">
            <a:avLst/>
          </a:prstGeom>
          <a:noFill/>
        </p:spPr>
        <p:txBody>
          <a:bodyPr wrap="square" rtlCol="0">
            <a:spAutoFit/>
          </a:bodyPr>
          <a:lstStyle/>
          <a:p>
            <a:r>
              <a:rPr lang="zh-CN" altLang="zh-CN" sz="4400" b="1" dirty="0"/>
              <a:t>【题目】</a:t>
            </a:r>
          </a:p>
          <a:p>
            <a:r>
              <a:rPr lang="zh-CN" altLang="zh-CN" sz="4400" b="1" dirty="0"/>
              <a:t>枭逢鸠。鸠曰：</a:t>
            </a:r>
            <a:r>
              <a:rPr lang="en-US" altLang="zh-CN" sz="4400" b="1" dirty="0"/>
              <a:t>“</a:t>
            </a:r>
            <a:r>
              <a:rPr lang="zh-CN" altLang="zh-CN" sz="4400" b="1" dirty="0"/>
              <a:t>子将安之？</a:t>
            </a:r>
            <a:r>
              <a:rPr lang="en-US" altLang="zh-CN" sz="4400" b="1" dirty="0"/>
              <a:t>” </a:t>
            </a:r>
            <a:r>
              <a:rPr lang="zh-CN" altLang="zh-CN" sz="4400" b="1" dirty="0"/>
              <a:t>枭曰：</a:t>
            </a:r>
            <a:r>
              <a:rPr lang="en-US" altLang="zh-CN" sz="4400" b="1" dirty="0"/>
              <a:t>“</a:t>
            </a:r>
            <a:r>
              <a:rPr lang="zh-CN" altLang="zh-CN" sz="4400" b="1" dirty="0"/>
              <a:t>我将东徙。</a:t>
            </a:r>
            <a:r>
              <a:rPr lang="en-US" altLang="zh-CN" sz="4400" b="1" dirty="0"/>
              <a:t>”</a:t>
            </a:r>
            <a:r>
              <a:rPr lang="zh-CN" altLang="zh-CN" sz="4400" b="1" dirty="0"/>
              <a:t>鸠曰：</a:t>
            </a:r>
            <a:r>
              <a:rPr lang="en-US" altLang="zh-CN" sz="4400" b="1" dirty="0"/>
              <a:t>“</a:t>
            </a:r>
            <a:r>
              <a:rPr lang="zh-CN" altLang="zh-CN" sz="4400" b="1" dirty="0"/>
              <a:t>何故？</a:t>
            </a:r>
            <a:r>
              <a:rPr lang="en-US" altLang="zh-CN" sz="4400" b="1" dirty="0"/>
              <a:t>”</a:t>
            </a:r>
            <a:r>
              <a:rPr lang="zh-CN" altLang="zh-CN" sz="4400" b="1" dirty="0"/>
              <a:t>枭曰：</a:t>
            </a:r>
            <a:r>
              <a:rPr lang="en-US" altLang="zh-CN" sz="4400" b="1" dirty="0"/>
              <a:t>“</a:t>
            </a:r>
            <a:r>
              <a:rPr lang="zh-CN" altLang="zh-CN" sz="4400" b="1" dirty="0"/>
              <a:t>乡人皆恶我鸣。以故东徙。</a:t>
            </a:r>
            <a:r>
              <a:rPr lang="en-US" altLang="zh-CN" sz="4400" b="1" dirty="0"/>
              <a:t>”</a:t>
            </a:r>
            <a:r>
              <a:rPr lang="zh-CN" altLang="zh-CN" sz="4400" b="1" dirty="0"/>
              <a:t>鸠曰：</a:t>
            </a:r>
            <a:r>
              <a:rPr lang="en-US" altLang="zh-CN" sz="4400" b="1" dirty="0"/>
              <a:t>“</a:t>
            </a:r>
            <a:r>
              <a:rPr lang="zh-CN" altLang="zh-CN" sz="4400" b="1" dirty="0"/>
              <a:t>子能更鸣，可矣</a:t>
            </a:r>
            <a:r>
              <a:rPr lang="en-US" altLang="zh-CN" sz="4400" b="1" dirty="0"/>
              <a:t>;</a:t>
            </a:r>
            <a:r>
              <a:rPr lang="zh-CN" altLang="zh-CN" sz="4400" b="1" dirty="0"/>
              <a:t>不能更鸣，东徙犹恶子之声。</a:t>
            </a:r>
            <a:r>
              <a:rPr lang="en-US" altLang="zh-CN" sz="4400" b="1" dirty="0"/>
              <a:t>”</a:t>
            </a:r>
            <a:endParaRPr lang="zh-CN" altLang="zh-CN" sz="4400" b="1" dirty="0"/>
          </a:p>
          <a:p>
            <a:r>
              <a:rPr lang="zh-CN" altLang="zh-CN" sz="4400" b="1" dirty="0">
                <a:solidFill>
                  <a:srgbClr val="7030A0"/>
                </a:solidFill>
              </a:rPr>
              <a:t>请根据上面这则寓言，写一篇议论文，题目自拟，立意自定，不少于</a:t>
            </a:r>
            <a:r>
              <a:rPr lang="en-US" altLang="zh-CN" sz="4400" b="1" dirty="0">
                <a:solidFill>
                  <a:srgbClr val="7030A0"/>
                </a:solidFill>
              </a:rPr>
              <a:t>800</a:t>
            </a:r>
            <a:r>
              <a:rPr lang="zh-CN" altLang="zh-CN" sz="4400" b="1" dirty="0">
                <a:solidFill>
                  <a:srgbClr val="7030A0"/>
                </a:solidFill>
              </a:rPr>
              <a:t>字。</a:t>
            </a:r>
          </a:p>
          <a:p>
            <a:endParaRPr lang="zh-CN" altLang="en-US" sz="4400" b="1"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TotalTime>
  <Words>13521</Words>
  <Application>Microsoft Office PowerPoint</Application>
  <PresentationFormat>全屏显示(4:3)</PresentationFormat>
  <Paragraphs>224</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cp:revision>
  <dcterms:created xsi:type="dcterms:W3CDTF">2020-04-22T07:52:48Z</dcterms:created>
  <dcterms:modified xsi:type="dcterms:W3CDTF">2020-04-27T03:09:53Z</dcterms:modified>
</cp:coreProperties>
</file>