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256" r:id="rId3"/>
    <p:sldId id="333" r:id="rId5"/>
    <p:sldId id="335" r:id="rId6"/>
    <p:sldId id="356" r:id="rId7"/>
    <p:sldId id="387" r:id="rId8"/>
    <p:sldId id="414" r:id="rId9"/>
    <p:sldId id="440" r:id="rId10"/>
    <p:sldId id="340" r:id="rId11"/>
    <p:sldId id="341" r:id="rId12"/>
    <p:sldId id="491" r:id="rId13"/>
    <p:sldId id="342" r:id="rId14"/>
    <p:sldId id="494" r:id="rId15"/>
    <p:sldId id="490" r:id="rId16"/>
    <p:sldId id="495" r:id="rId17"/>
    <p:sldId id="535" r:id="rId18"/>
    <p:sldId id="516" r:id="rId19"/>
    <p:sldId id="360" r:id="rId20"/>
    <p:sldId id="332" r:id="rId21"/>
    <p:sldId id="366" r:id="rId22"/>
    <p:sldId id="555" r:id="rId23"/>
    <p:sldId id="556" r:id="rId24"/>
    <p:sldId id="565" r:id="rId25"/>
    <p:sldId id="346" r:id="rId26"/>
    <p:sldId id="573" r:id="rId27"/>
    <p:sldId id="579" r:id="rId28"/>
    <p:sldId id="388" r:id="rId29"/>
    <p:sldId id="354" r:id="rId30"/>
    <p:sldId id="365" r:id="rId3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Sky123.Org" initials="S"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1EE2"/>
    <a:srgbClr val="1A37CE"/>
    <a:srgbClr val="007370"/>
    <a:srgbClr val="FF3300"/>
    <a:srgbClr val="FBE5D6"/>
    <a:srgbClr val="009999"/>
    <a:srgbClr val="4F855D"/>
    <a:srgbClr val="B2B2B2"/>
    <a:srgbClr val="202020"/>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108"/>
      </p:cViewPr>
      <p:guideLst>
        <p:guide orient="horz" pos="2287"/>
        <p:guide pos="3816"/>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TextEdit="1"/>
          </p:cNvSpPr>
          <p:nvPr>
            <p:ph type="sldImg"/>
          </p:nvPr>
        </p:nvSpPr>
        <p:spPr>
          <a:ln>
            <a:solidFill>
              <a:srgbClr val="000000"/>
            </a:solidFill>
            <a:miter/>
          </a:ln>
        </p:spPr>
      </p:sp>
      <p:sp>
        <p:nvSpPr>
          <p:cNvPr id="13314" name="文本占位符 2"/>
          <p:cNvSpPr>
            <a:spLocks noGrp="1"/>
          </p:cNvSpPr>
          <p:nvPr>
            <p:ph type="body"/>
          </p:nvPr>
        </p:nvSpPr>
        <p:spPr>
          <a:noFill/>
          <a:ln>
            <a:noFill/>
          </a:ln>
        </p:spPr>
        <p:txBody>
          <a:bodyPr wrap="square" lIns="91440" tIns="45720" rIns="91440" bIns="45720" anchor="t"/>
          <a:p>
            <a:pPr lvl="0"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TextEdit="1"/>
          </p:cNvSpPr>
          <p:nvPr>
            <p:ph type="sldImg"/>
          </p:nvPr>
        </p:nvSpPr>
        <p:spPr>
          <a:xfrm>
            <a:off x="1371600" y="1143000"/>
            <a:ext cx="4114800" cy="3086100"/>
          </a:xfrm>
        </p:spPr>
      </p:sp>
      <p:sp>
        <p:nvSpPr>
          <p:cNvPr id="39938" name="文本占位符 2"/>
          <p:cNvSpPr>
            <a:spLocks noGrp="1"/>
          </p:cNvSpPr>
          <p:nvPr>
            <p:ph type="body"/>
          </p:nvPr>
        </p:nvSpPr>
        <p:spPr>
          <a:xfrm>
            <a:off x="685800" y="4400550"/>
            <a:ext cx="5486400" cy="3600450"/>
          </a:xfrm>
        </p:spPr>
        <p:txBody>
          <a:bodyPr vert="horz" wrap="square" lIns="91440" tIns="45720" rIns="91440" bIns="45720" anchor="t" anchorCtr="0"/>
          <a:p>
            <a:pPr lvl="0">
              <a:spcBef>
                <a:spcPct val="0"/>
              </a:spcBef>
            </a:pPr>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17600" y="365125"/>
            <a:ext cx="14020800" cy="1325563"/>
          </a:xfrm>
        </p:spPr>
        <p:txBody>
          <a:bodyPr/>
          <a:lstStyle/>
          <a:p>
            <a:pPr fontAlgn="base"/>
            <a:r>
              <a:rPr lang="zh-CN" altLang="en-US" strike="noStrike" noProof="1" smtClean="0"/>
              <a:t>单击此处编辑母版标题样式</a:t>
            </a:r>
            <a:endParaRPr lang="zh-CN" altLang="en-US" strike="noStrike" noProof="1"/>
          </a:p>
        </p:txBody>
      </p:sp>
      <p:sp>
        <p:nvSpPr>
          <p:cNvPr id="4" name="日期占位符 2"/>
          <p:cNvSpPr>
            <a:spLocks noGrp="1"/>
          </p:cNvSpPr>
          <p:nvPr>
            <p:ph type="dt" sz="half" idx="2"/>
          </p:nvPr>
        </p:nvSpPr>
        <p:spPr>
          <a:xfrm>
            <a:off x="1117600" y="6356350"/>
            <a:ext cx="3657600" cy="365125"/>
          </a:xfrm>
        </p:spPr>
        <p:txBody>
          <a:bodyPr/>
          <a:lstStyle>
            <a:lvl1pPr>
              <a:defRPr noProof="1">
                <a:latin typeface="黑体" panose="02010609060101010101" charset="-122"/>
                <a:ea typeface="黑体" panose="02010609060101010101"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5" name="页脚占位符 3"/>
          <p:cNvSpPr>
            <a:spLocks noGrp="1"/>
          </p:cNvSpPr>
          <p:nvPr>
            <p:ph type="ftr" sz="quarter" idx="3"/>
          </p:nvPr>
        </p:nvSpPr>
        <p:spPr>
          <a:xfrm>
            <a:off x="5384800" y="6356350"/>
            <a:ext cx="5486400" cy="365125"/>
          </a:xfrm>
        </p:spPr>
        <p:txBody>
          <a:bodyPr/>
          <a:lstStyle>
            <a:lvl1pPr>
              <a:defRPr noProof="1"/>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1">
              <a:ln>
                <a:noFill/>
              </a:ln>
              <a:solidFill>
                <a:srgbClr val="FF0000"/>
              </a:solidFill>
              <a:effectLst/>
              <a:uLnTx/>
              <a:uFillTx/>
              <a:latin typeface="黑体" panose="02010609060101010101" charset="-122"/>
              <a:ea typeface="黑体" panose="02010609060101010101" charset="-122"/>
              <a:cs typeface="+mn-cs"/>
            </a:endParaRPr>
          </a:p>
        </p:txBody>
      </p:sp>
      <p:sp>
        <p:nvSpPr>
          <p:cNvPr id="6" name="灯片编号占位符 4"/>
          <p:cNvSpPr>
            <a:spLocks noGrp="1"/>
          </p:cNvSpPr>
          <p:nvPr>
            <p:ph type="sldNum" sz="quarter" idx="4"/>
          </p:nvPr>
        </p:nvSpPr>
        <p:spPr>
          <a:xfrm>
            <a:off x="11480800" y="6356350"/>
            <a:ext cx="3657600" cy="365125"/>
          </a:xfrm>
        </p:spPr>
        <p:txBody>
          <a:bodyPr vert="horz" wrap="square" lIns="91440" tIns="45720" rIns="91440" bIns="45720" numCol="1" anchor="t" anchorCtr="0" compatLnSpc="1"/>
          <a:p>
            <a:pPr lvl="0" eaLnBrk="1" fontAlgn="base" hangingPunct="1"/>
            <a:fld id="{9A0DB2DC-4C9A-4742-B13C-FB6460FD3503}" type="slidenum">
              <a:rPr lang="zh-CN" altLang="en-US" sz="1800" strike="noStrike" noProof="1" dirty="0">
                <a:solidFill>
                  <a:schemeClr val="tx1"/>
                </a:solidFill>
                <a:latin typeface="Arial" panose="020B0604020202020204" pitchFamily="34" charset="0"/>
                <a:ea typeface="宋体" panose="02010600030101010101" pitchFamily="2" charset="-122"/>
                <a:cs typeface="+mn-cs"/>
              </a:rPr>
            </a:fld>
            <a:endParaRPr lang="zh-CN" altLang="en-US" sz="1800" strike="noStrike" noProof="1" dirty="0">
              <a:solidFill>
                <a:schemeClr val="tx1"/>
              </a:solidFill>
              <a:latin typeface="Arial" panose="020B0604020202020204" pitchFamily="34" charset="0"/>
              <a:ea typeface="宋体" panose="02010600030101010101" pitchFamily="2" charset="-122"/>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5"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文本框 5"/>
          <p:cNvSpPr txBox="1"/>
          <p:nvPr/>
        </p:nvSpPr>
        <p:spPr>
          <a:xfrm>
            <a:off x="3098165" y="2148840"/>
            <a:ext cx="542417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15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驿路梨花</a:t>
            </a:r>
            <a:endParaRPr sz="60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sp>
        <p:nvSpPr>
          <p:cNvPr id="5" name="文本框 4"/>
          <p:cNvSpPr txBox="1"/>
          <p:nvPr/>
        </p:nvSpPr>
        <p:spPr>
          <a:xfrm>
            <a:off x="5138739" y="3361690"/>
            <a:ext cx="1616075" cy="583565"/>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zh-CN" altLang="en-US" sz="3200" b="1" dirty="0">
                <a:ln w="28575">
                  <a:noFill/>
                </a:ln>
                <a:solidFill>
                  <a:schemeClr val="bg2">
                    <a:lumMod val="25000"/>
                  </a:schemeClr>
                </a:solidFill>
                <a:latin typeface="思源黑体 CN Regular" panose="020B0500000000000000" charset="-122"/>
                <a:ea typeface="思源黑体 CN Regular" panose="020B0500000000000000" charset="-122"/>
              </a:rPr>
              <a:t>彭荆风</a:t>
            </a:r>
            <a:endParaRPr sz="3200" b="1" dirty="0" smtClean="0">
              <a:ln w="28575">
                <a:noFill/>
              </a:ln>
              <a:solidFill>
                <a:schemeClr val="bg2">
                  <a:lumMod val="25000"/>
                </a:schemeClr>
              </a:solidFill>
              <a:latin typeface="思源黑体 CN Regular" panose="020B0500000000000000" charset="-122"/>
              <a:ea typeface="思源黑体 CN Regular" panose="020B0500000000000000"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9" name="Rectangle 4"/>
          <p:cNvSpPr>
            <a:spLocks noChangeArrowheads="1"/>
          </p:cNvSpPr>
          <p:nvPr/>
        </p:nvSpPr>
        <p:spPr bwMode="auto">
          <a:xfrm>
            <a:off x="587322" y="458903"/>
            <a:ext cx="1084920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00000"/>
              </a:lnSpc>
            </a:pPr>
            <a:r>
              <a:rPr sz="3200" b="1">
                <a:latin typeface="宋体" panose="02010600030101010101" pitchFamily="2" charset="-122"/>
                <a:ea typeface="宋体" panose="02010600030101010101" pitchFamily="2" charset="-122"/>
              </a:rPr>
              <a:t>①</a:t>
            </a:r>
            <a:r>
              <a:rPr lang="zh-CN" altLang="en-US" sz="3200" b="1" dirty="0" smtClean="0">
                <a:solidFill>
                  <a:schemeClr val="tx1"/>
                </a:solidFill>
                <a:latin typeface="宋体" panose="02010600030101010101" pitchFamily="2" charset="-122"/>
                <a:ea typeface="宋体" panose="02010600030101010101" pitchFamily="2" charset="-122"/>
              </a:rPr>
              <a:t>梳理文章的写作思路即课文叙述的顺序。</a:t>
            </a: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25" name="Rectangle 14"/>
          <p:cNvSpPr>
            <a:spLocks noChangeArrowheads="1"/>
          </p:cNvSpPr>
          <p:nvPr/>
        </p:nvSpPr>
        <p:spPr bwMode="auto">
          <a:xfrm>
            <a:off x="784225" y="953770"/>
            <a:ext cx="215392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dirty="0">
                <a:uFillTx/>
                <a:ea typeface="SimSun-ExtB" panose="02010609060101010101" charset="-122"/>
                <a:cs typeface="Arial" panose="020B0604020202020204" pitchFamily="34" charset="0"/>
                <a:sym typeface="+mn-ea"/>
              </a:rPr>
              <a:t>“我”和老余</a:t>
            </a:r>
            <a:r>
              <a:rPr lang="zh-CN" altLang="en-US" sz="2800" i="0" dirty="0">
                <a:effectLst/>
                <a:latin typeface="新宋体" panose="02010609030101010101" pitchFamily="49" charset="-122"/>
                <a:ea typeface="新宋体" panose="02010609030101010101" pitchFamily="49" charset="-122"/>
              </a:rPr>
              <a:t>发现小茅屋</a:t>
            </a:r>
            <a:endParaRPr lang="zh-CN" altLang="en-US" sz="2800" i="0" dirty="0">
              <a:effectLst/>
              <a:latin typeface="新宋体" panose="02010609030101010101" pitchFamily="49" charset="-122"/>
              <a:ea typeface="新宋体" panose="02010609030101010101" pitchFamily="49" charset="-122"/>
            </a:endParaRPr>
          </a:p>
        </p:txBody>
      </p:sp>
      <p:sp>
        <p:nvSpPr>
          <p:cNvPr id="30" name="Rectangle 14"/>
          <p:cNvSpPr>
            <a:spLocks noChangeArrowheads="1"/>
          </p:cNvSpPr>
          <p:nvPr/>
        </p:nvSpPr>
        <p:spPr bwMode="auto">
          <a:xfrm>
            <a:off x="3787775" y="953770"/>
            <a:ext cx="215074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zh-CN" sz="2800" dirty="0">
                <a:effectLst/>
                <a:latin typeface="新宋体" panose="02010609030101010101" pitchFamily="49" charset="-122"/>
                <a:ea typeface="新宋体" panose="02010609030101010101" pitchFamily="49" charset="-122"/>
                <a:sym typeface="+mn-ea"/>
              </a:rPr>
              <a:t>瑶族老人为小茅屋送米</a:t>
            </a:r>
            <a:endParaRPr lang="zh-CN" altLang="zh-CN" sz="2800" dirty="0">
              <a:effectLst/>
              <a:latin typeface="新宋体" panose="02010609030101010101" pitchFamily="49" charset="-122"/>
              <a:ea typeface="新宋体" panose="02010609030101010101" pitchFamily="49" charset="-122"/>
              <a:sym typeface="+mn-ea"/>
            </a:endParaRPr>
          </a:p>
        </p:txBody>
      </p:sp>
      <p:sp>
        <p:nvSpPr>
          <p:cNvPr id="34" name="Rectangle 14"/>
          <p:cNvSpPr>
            <a:spLocks noChangeArrowheads="1"/>
          </p:cNvSpPr>
          <p:nvPr/>
        </p:nvSpPr>
        <p:spPr bwMode="auto">
          <a:xfrm>
            <a:off x="6810375" y="975360"/>
            <a:ext cx="209994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en-US" altLang="zh-CN" sz="2800">
                <a:uFillTx/>
                <a:ea typeface="SimSun-ExtB" panose="02010609060101010101" charset="-122"/>
                <a:cs typeface="Arial" panose="020B0604020202020204" pitchFamily="34" charset="0"/>
                <a:sym typeface="+mn-ea"/>
              </a:rPr>
              <a:t>“</a:t>
            </a:r>
            <a:r>
              <a:rPr lang="zh-CN" altLang="en-US" sz="2800" dirty="0">
                <a:uFillTx/>
                <a:ea typeface="SimSun-ExtB" panose="02010609060101010101" charset="-122"/>
                <a:cs typeface="Arial" panose="020B0604020202020204" pitchFamily="34" charset="0"/>
                <a:sym typeface="+mn-ea"/>
              </a:rPr>
              <a:t>我们”一起修葺小茅屋</a:t>
            </a:r>
            <a:endParaRPr lang="zh-CN" altLang="zh-CN" sz="2800" i="0" dirty="0">
              <a:effectLst/>
              <a:latin typeface="新宋体" panose="02010609030101010101" pitchFamily="49" charset="-122"/>
              <a:ea typeface="新宋体" panose="02010609030101010101" pitchFamily="49" charset="-122"/>
            </a:endParaRPr>
          </a:p>
        </p:txBody>
      </p:sp>
      <p:sp>
        <p:nvSpPr>
          <p:cNvPr id="35" name="Rectangle 14"/>
          <p:cNvSpPr>
            <a:spLocks noChangeArrowheads="1"/>
          </p:cNvSpPr>
          <p:nvPr/>
        </p:nvSpPr>
        <p:spPr bwMode="auto">
          <a:xfrm>
            <a:off x="9782175" y="902335"/>
            <a:ext cx="2136140"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dirty="0">
                <a:uFillTx/>
                <a:ea typeface="SimSun-ExtB" panose="02010609060101010101" charset="-122"/>
                <a:cs typeface="Arial" panose="020B0604020202020204" pitchFamily="34" charset="0"/>
                <a:sym typeface="+mn-ea"/>
              </a:rPr>
              <a:t>梨花之妹照看</a:t>
            </a:r>
            <a:r>
              <a:rPr lang="zh-CN" altLang="zh-CN" sz="2800" i="0" dirty="0">
                <a:effectLst/>
                <a:latin typeface="新宋体" panose="02010609030101010101" pitchFamily="49" charset="-122"/>
                <a:ea typeface="新宋体" panose="02010609030101010101" pitchFamily="49" charset="-122"/>
              </a:rPr>
              <a:t>小茅屋</a:t>
            </a:r>
            <a:endParaRPr lang="zh-CN" altLang="zh-CN" sz="2800" i="0" dirty="0">
              <a:effectLst/>
              <a:latin typeface="新宋体" panose="02010609030101010101" pitchFamily="49" charset="-122"/>
              <a:ea typeface="新宋体" panose="02010609030101010101" pitchFamily="49" charset="-122"/>
            </a:endParaRPr>
          </a:p>
        </p:txBody>
      </p:sp>
      <p:sp>
        <p:nvSpPr>
          <p:cNvPr id="33" name="Rectangle 14"/>
          <p:cNvSpPr>
            <a:spLocks noChangeArrowheads="1"/>
          </p:cNvSpPr>
          <p:nvPr/>
        </p:nvSpPr>
        <p:spPr bwMode="auto">
          <a:xfrm>
            <a:off x="8451850" y="2337435"/>
            <a:ext cx="346646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i="0" dirty="0">
                <a:effectLst/>
                <a:latin typeface="新宋体" panose="02010609030101010101" pitchFamily="49" charset="-122"/>
                <a:ea typeface="新宋体" panose="02010609030101010101" pitchFamily="49" charset="-122"/>
              </a:rPr>
              <a:t>梨花之妹说十多年前解放军路过建小茅屋</a:t>
            </a:r>
            <a:endParaRPr lang="zh-CN" altLang="en-US" sz="2800" i="0" dirty="0">
              <a:effectLst/>
              <a:latin typeface="新宋体" panose="02010609030101010101" pitchFamily="49" charset="-122"/>
              <a:ea typeface="新宋体" panose="02010609030101010101" pitchFamily="49" charset="-122"/>
            </a:endParaRPr>
          </a:p>
        </p:txBody>
      </p:sp>
      <p:sp>
        <p:nvSpPr>
          <p:cNvPr id="2" name="右箭头 1"/>
          <p:cNvSpPr/>
          <p:nvPr/>
        </p:nvSpPr>
        <p:spPr>
          <a:xfrm>
            <a:off x="2808605" y="1119505"/>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769" name="矩形 58373"/>
          <p:cNvSpPr/>
          <p:nvPr/>
        </p:nvSpPr>
        <p:spPr>
          <a:xfrm>
            <a:off x="5318760" y="2347595"/>
            <a:ext cx="2153920" cy="953135"/>
          </a:xfrm>
          <a:prstGeom prst="rect">
            <a:avLst/>
          </a:prstGeom>
          <a:noFill/>
          <a:ln w="9525">
            <a:noFill/>
          </a:ln>
        </p:spPr>
        <p:txBody>
          <a:bodyPr wrap="square" anchor="t" anchorCtr="0">
            <a:spAutoFit/>
          </a:bodyPr>
          <a:p>
            <a:pPr>
              <a:lnSpc>
                <a:spcPct val="100000"/>
              </a:lnSpc>
              <a:spcBef>
                <a:spcPts val="0"/>
              </a:spcBef>
              <a:spcAft>
                <a:spcPts val="0"/>
              </a:spcAft>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姐姐梨花照料小茅屋</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4" name="下箭头 3"/>
          <p:cNvSpPr/>
          <p:nvPr/>
        </p:nvSpPr>
        <p:spPr>
          <a:xfrm>
            <a:off x="10367010" y="1720850"/>
            <a:ext cx="425450" cy="6959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左箭头 8"/>
          <p:cNvSpPr/>
          <p:nvPr/>
        </p:nvSpPr>
        <p:spPr>
          <a:xfrm>
            <a:off x="7472680" y="2570480"/>
            <a:ext cx="979170"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Rectangle 4"/>
          <p:cNvSpPr>
            <a:spLocks noChangeArrowheads="1"/>
          </p:cNvSpPr>
          <p:nvPr/>
        </p:nvSpPr>
        <p:spPr bwMode="auto">
          <a:xfrm>
            <a:off x="587322" y="3414828"/>
            <a:ext cx="1084920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00000"/>
              </a:lnSpc>
            </a:pPr>
            <a:r>
              <a:rPr lang="en-US" altLang="zh-CN" sz="3200" b="1" dirty="0" smtClean="0">
                <a:solidFill>
                  <a:schemeClr val="tx1"/>
                </a:solidFill>
                <a:latin typeface="宋体" panose="02010600030101010101" pitchFamily="2" charset="-122"/>
                <a:ea typeface="宋体" panose="02010600030101010101" pitchFamily="2" charset="-122"/>
              </a:rPr>
              <a:t>②</a:t>
            </a:r>
            <a:r>
              <a:rPr lang="zh-CN" altLang="en-US" sz="3200" b="1" dirty="0" smtClean="0">
                <a:solidFill>
                  <a:schemeClr val="tx1"/>
                </a:solidFill>
                <a:latin typeface="宋体" panose="02010600030101010101" pitchFamily="2" charset="-122"/>
                <a:ea typeface="宋体" panose="02010600030101010101" pitchFamily="2" charset="-122"/>
              </a:rPr>
              <a:t>说说事件发生的顺序。</a:t>
            </a:r>
            <a:endParaRPr lang="zh-CN" altLang="en-US" sz="3200" b="1" dirty="0" smtClean="0">
              <a:solidFill>
                <a:schemeClr val="tx1"/>
              </a:solidFill>
              <a:latin typeface="宋体" panose="02010600030101010101" pitchFamily="2" charset="-122"/>
              <a:ea typeface="宋体" panose="02010600030101010101" pitchFamily="2" charset="-122"/>
            </a:endParaRPr>
          </a:p>
        </p:txBody>
      </p:sp>
      <p:sp>
        <p:nvSpPr>
          <p:cNvPr id="6" name="Rectangle 14"/>
          <p:cNvSpPr>
            <a:spLocks noChangeArrowheads="1"/>
          </p:cNvSpPr>
          <p:nvPr/>
        </p:nvSpPr>
        <p:spPr bwMode="auto">
          <a:xfrm>
            <a:off x="784225" y="3977005"/>
            <a:ext cx="277812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i="0" dirty="0">
                <a:effectLst/>
                <a:latin typeface="新宋体" panose="02010609030101010101" pitchFamily="49" charset="-122"/>
                <a:ea typeface="新宋体" panose="02010609030101010101" pitchFamily="49" charset="-122"/>
              </a:rPr>
              <a:t>十多年前解放军路过建造小茅屋</a:t>
            </a:r>
            <a:endParaRPr lang="zh-CN" altLang="en-US" sz="2800" i="0" dirty="0">
              <a:effectLst/>
              <a:latin typeface="新宋体" panose="02010609030101010101" pitchFamily="49" charset="-122"/>
              <a:ea typeface="新宋体" panose="02010609030101010101" pitchFamily="49" charset="-122"/>
            </a:endParaRPr>
          </a:p>
        </p:txBody>
      </p:sp>
      <p:sp>
        <p:nvSpPr>
          <p:cNvPr id="7" name="右箭头 6"/>
          <p:cNvSpPr/>
          <p:nvPr/>
        </p:nvSpPr>
        <p:spPr>
          <a:xfrm>
            <a:off x="3450590" y="4123055"/>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58373"/>
          <p:cNvSpPr/>
          <p:nvPr/>
        </p:nvSpPr>
        <p:spPr>
          <a:xfrm>
            <a:off x="4500880" y="3985895"/>
            <a:ext cx="2630170" cy="953135"/>
          </a:xfrm>
          <a:prstGeom prst="rect">
            <a:avLst/>
          </a:prstGeom>
          <a:noFill/>
          <a:ln w="9525">
            <a:noFill/>
          </a:ln>
        </p:spPr>
        <p:txBody>
          <a:bodyPr wrap="square" anchor="t" anchorCtr="0">
            <a:spAutoFit/>
          </a:bodyPr>
          <a:p>
            <a:pPr>
              <a:lnSpc>
                <a:spcPct val="100000"/>
              </a:lnSpc>
              <a:spcBef>
                <a:spcPts val="0"/>
              </a:spcBef>
              <a:spcAft>
                <a:spcPts val="0"/>
              </a:spcAft>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哈尼姑娘梨花照料小茅屋</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11" name="右箭头 10"/>
          <p:cNvSpPr/>
          <p:nvPr/>
        </p:nvSpPr>
        <p:spPr>
          <a:xfrm>
            <a:off x="6810375" y="4123055"/>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Rectangle 14"/>
          <p:cNvSpPr>
            <a:spLocks noChangeArrowheads="1"/>
          </p:cNvSpPr>
          <p:nvPr/>
        </p:nvSpPr>
        <p:spPr bwMode="auto">
          <a:xfrm>
            <a:off x="7686675" y="3921760"/>
            <a:ext cx="329882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dirty="0">
                <a:solidFill>
                  <a:schemeClr val="tx1"/>
                </a:solidFill>
                <a:uFillTx/>
                <a:ea typeface="SimSun-ExtB" panose="02010609060101010101" charset="-122"/>
                <a:cs typeface="Arial" panose="020B0604020202020204" pitchFamily="34" charset="0"/>
                <a:sym typeface="+mn-ea"/>
              </a:rPr>
              <a:t>梨花出嫁后梨花之妹继续照料</a:t>
            </a:r>
            <a:r>
              <a:rPr lang="zh-CN" altLang="zh-CN" sz="2800" i="0" dirty="0">
                <a:solidFill>
                  <a:schemeClr val="tx1"/>
                </a:solidFill>
                <a:effectLst/>
                <a:uFillTx/>
                <a:latin typeface="新宋体" panose="02010609030101010101" pitchFamily="49" charset="-122"/>
                <a:ea typeface="新宋体" panose="02010609030101010101" pitchFamily="49" charset="-122"/>
              </a:rPr>
              <a:t>小茅屋</a:t>
            </a:r>
            <a:endParaRPr lang="zh-CN" altLang="zh-CN" sz="2800" i="0" dirty="0">
              <a:solidFill>
                <a:schemeClr val="tx1"/>
              </a:solidFill>
              <a:effectLst/>
              <a:uFillTx/>
              <a:latin typeface="新宋体" panose="02010609030101010101" pitchFamily="49" charset="-122"/>
              <a:ea typeface="新宋体" panose="02010609030101010101" pitchFamily="49" charset="-122"/>
            </a:endParaRPr>
          </a:p>
        </p:txBody>
      </p:sp>
      <p:sp>
        <p:nvSpPr>
          <p:cNvPr id="13" name="下箭头 12"/>
          <p:cNvSpPr/>
          <p:nvPr/>
        </p:nvSpPr>
        <p:spPr>
          <a:xfrm>
            <a:off x="8910320" y="4765675"/>
            <a:ext cx="425450" cy="69596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Rectangle 14"/>
          <p:cNvSpPr>
            <a:spLocks noChangeArrowheads="1"/>
          </p:cNvSpPr>
          <p:nvPr/>
        </p:nvSpPr>
        <p:spPr bwMode="auto">
          <a:xfrm>
            <a:off x="7944485" y="5506085"/>
            <a:ext cx="223202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zh-CN" sz="3000" dirty="0">
                <a:effectLst/>
                <a:latin typeface="新宋体" panose="02010609030101010101" pitchFamily="49" charset="-122"/>
                <a:ea typeface="新宋体" panose="02010609030101010101" pitchFamily="49" charset="-122"/>
                <a:sym typeface="+mn-ea"/>
              </a:rPr>
              <a:t>瑶族老人借住小茅屋</a:t>
            </a:r>
            <a:endParaRPr lang="zh-CN" altLang="zh-CN" sz="3000" dirty="0">
              <a:effectLst/>
              <a:latin typeface="新宋体" panose="02010609030101010101" pitchFamily="49" charset="-122"/>
              <a:ea typeface="新宋体" panose="02010609030101010101" pitchFamily="49" charset="-122"/>
              <a:sym typeface="+mn-ea"/>
            </a:endParaRPr>
          </a:p>
        </p:txBody>
      </p:sp>
      <p:sp>
        <p:nvSpPr>
          <p:cNvPr id="15" name="右箭头 14"/>
          <p:cNvSpPr/>
          <p:nvPr/>
        </p:nvSpPr>
        <p:spPr>
          <a:xfrm>
            <a:off x="5827395" y="1136015"/>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右箭头 15"/>
          <p:cNvSpPr/>
          <p:nvPr/>
        </p:nvSpPr>
        <p:spPr>
          <a:xfrm>
            <a:off x="8846185" y="1235075"/>
            <a:ext cx="979170" cy="4857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左箭头 16"/>
          <p:cNvSpPr/>
          <p:nvPr/>
        </p:nvSpPr>
        <p:spPr>
          <a:xfrm>
            <a:off x="7064375" y="5740400"/>
            <a:ext cx="979170"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Rectangle 14"/>
          <p:cNvSpPr>
            <a:spLocks noChangeArrowheads="1"/>
          </p:cNvSpPr>
          <p:nvPr/>
        </p:nvSpPr>
        <p:spPr bwMode="auto">
          <a:xfrm>
            <a:off x="1640205" y="5558155"/>
            <a:ext cx="530796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00000"/>
              </a:lnSpc>
              <a:spcBef>
                <a:spcPct val="0"/>
              </a:spcBef>
              <a:buClrTx/>
              <a:buFontTx/>
              <a:buNone/>
            </a:pPr>
            <a:r>
              <a:rPr lang="zh-CN" altLang="en-US" sz="2800" dirty="0">
                <a:uFillTx/>
                <a:ea typeface="SimSun-ExtB" panose="02010609060101010101" charset="-122"/>
                <a:cs typeface="Arial" panose="020B0604020202020204" pitchFamily="34" charset="0"/>
                <a:sym typeface="+mn-ea"/>
              </a:rPr>
              <a:t>“我”和老余住宿</a:t>
            </a:r>
            <a:r>
              <a:rPr lang="zh-CN" altLang="en-US" sz="2800" i="0" dirty="0">
                <a:effectLst/>
                <a:latin typeface="新宋体" panose="02010609030101010101" pitchFamily="49" charset="-122"/>
                <a:ea typeface="新宋体" panose="02010609030101010101" pitchFamily="49" charset="-122"/>
              </a:rPr>
              <a:t>小茅屋</a:t>
            </a:r>
            <a:r>
              <a:rPr lang="en-US" altLang="zh-CN" sz="2800">
                <a:uFillTx/>
                <a:ea typeface="SimSun-ExtB" panose="02010609060101010101" charset="-122"/>
                <a:cs typeface="+mj-cs"/>
                <a:sym typeface="宋体" panose="02010600030101010101" pitchFamily="2" charset="-122"/>
              </a:rPr>
              <a:t>,瑶族老人送米,“我们”一起修葺小茅屋</a:t>
            </a:r>
            <a:endParaRPr lang="en-US" altLang="zh-CN" sz="2800">
              <a:uFillTx/>
              <a:ea typeface="SimSun-ExtB" panose="02010609060101010101" charset="-122"/>
              <a:cs typeface="+mj-cs"/>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barn(inVertical)">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heel(1)">
                                      <p:cBhvr>
                                        <p:cTn id="25" dur="20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2769"/>
                                        </p:tgtEl>
                                        <p:attrNameLst>
                                          <p:attrName>style.visibility</p:attrName>
                                        </p:attrNameLst>
                                      </p:cBhvr>
                                      <p:to>
                                        <p:strVal val="visible"/>
                                      </p:to>
                                    </p:set>
                                    <p:anim calcmode="lin" valueType="num">
                                      <p:cBhvr additive="base">
                                        <p:cTn id="36" dur="500" fill="hold"/>
                                        <p:tgtEl>
                                          <p:spTgt spid="32769"/>
                                        </p:tgtEl>
                                        <p:attrNameLst>
                                          <p:attrName>ppt_x</p:attrName>
                                        </p:attrNameLst>
                                      </p:cBhvr>
                                      <p:tavLst>
                                        <p:tav tm="0">
                                          <p:val>
                                            <p:strVal val="#ppt_x"/>
                                          </p:val>
                                        </p:tav>
                                        <p:tav tm="100000">
                                          <p:val>
                                            <p:strVal val="#ppt_x"/>
                                          </p:val>
                                        </p:tav>
                                      </p:tavLst>
                                    </p:anim>
                                    <p:anim calcmode="lin" valueType="num">
                                      <p:cBhvr additive="base">
                                        <p:cTn id="37" dur="500" fill="hold"/>
                                        <p:tgtEl>
                                          <p:spTgt spid="3276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ppt_x"/>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heel(1)">
                                      <p:cBhvr>
                                        <p:cTn id="54" dur="20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0" grpId="0"/>
      <p:bldP spid="34" grpId="0"/>
      <p:bldP spid="35" grpId="0"/>
      <p:bldP spid="33" grpId="0"/>
      <p:bldP spid="32769" grpId="0"/>
      <p:bldP spid="6" grpId="0"/>
      <p:bldP spid="8" grpId="0"/>
      <p:bldP spid="12" grpId="0"/>
      <p:bldP spid="14"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863290" y="1046891"/>
            <a:ext cx="1046516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800" b="1" dirty="0" smtClean="0">
                <a:solidFill>
                  <a:srgbClr val="FF0000"/>
                </a:solidFill>
                <a:latin typeface="宋体" panose="02010600030101010101" pitchFamily="2" charset="-122"/>
              </a:rPr>
              <a:t>3.</a:t>
            </a:r>
            <a:r>
              <a:rPr lang="zh-CN" altLang="en-US" sz="2800" b="1" dirty="0">
                <a:solidFill>
                  <a:srgbClr val="FF0000"/>
                </a:solidFill>
                <a:latin typeface="宋体" panose="02010600030101010101" pitchFamily="2" charset="-122"/>
              </a:rPr>
              <a:t>悬念</a:t>
            </a:r>
            <a:endParaRPr lang="zh-CN" altLang="en-US" sz="2800" b="1" dirty="0">
              <a:solidFill>
                <a:srgbClr val="FF0000"/>
              </a:solidFill>
              <a:latin typeface="宋体" panose="02010600030101010101" pitchFamily="2" charset="-122"/>
            </a:endParaRPr>
          </a:p>
        </p:txBody>
      </p:sp>
      <p:sp>
        <p:nvSpPr>
          <p:cNvPr id="11" name="Text Box 16"/>
          <p:cNvSpPr txBox="1">
            <a:spLocks noChangeArrowheads="1"/>
          </p:cNvSpPr>
          <p:nvPr/>
        </p:nvSpPr>
        <p:spPr bwMode="auto">
          <a:xfrm>
            <a:off x="6626014" y="4965843"/>
            <a:ext cx="76411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ct val="100000"/>
              </a:lnSpc>
              <a:spcBef>
                <a:spcPct val="0"/>
              </a:spcBef>
              <a:buClrTx/>
              <a:buFontTx/>
              <a:buNone/>
            </a:pPr>
            <a:r>
              <a:rPr lang="en-US" altLang="zh-CN" sz="5400" b="0" i="0">
                <a:solidFill>
                  <a:schemeClr val="bg1"/>
                </a:solidFill>
              </a:rPr>
              <a:t>2</a:t>
            </a:r>
            <a:endParaRPr lang="zh-CN" altLang="zh-CN" sz="1200" b="0" i="0"/>
          </a:p>
        </p:txBody>
      </p:sp>
      <p:sp>
        <p:nvSpPr>
          <p:cNvPr id="17" name="文本框 2"/>
          <p:cNvSpPr txBox="1">
            <a:spLocks noChangeArrowheads="1"/>
          </p:cNvSpPr>
          <p:nvPr/>
        </p:nvSpPr>
        <p:spPr bwMode="auto">
          <a:xfrm>
            <a:off x="719403" y="1928878"/>
            <a:ext cx="10753195"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just" eaLnBrk="1" hangingPunct="1">
              <a:lnSpc>
                <a:spcPct val="125000"/>
              </a:lnSpc>
              <a:spcBef>
                <a:spcPts val="0"/>
              </a:spcBef>
              <a:spcAft>
                <a:spcPts val="0"/>
              </a:spcAft>
              <a:buClrTx/>
              <a:buFontTx/>
              <a:buNone/>
            </a:pPr>
            <a:r>
              <a:rPr lang="en-US" altLang="zh-CN" i="0" dirty="0">
                <a:latin typeface="新宋体" panose="02010609030101010101" pitchFamily="49" charset="-122"/>
                <a:ea typeface="新宋体" panose="02010609030101010101" pitchFamily="49" charset="-122"/>
              </a:rPr>
              <a:t>    </a:t>
            </a:r>
            <a:r>
              <a:rPr lang="zh-CN" altLang="zh-CN" sz="2800" i="0" dirty="0" smtClean="0">
                <a:latin typeface="新宋体" panose="02010609030101010101" pitchFamily="49" charset="-122"/>
                <a:ea typeface="新宋体" panose="02010609030101010101" pitchFamily="49" charset="-122"/>
              </a:rPr>
              <a:t>悬念</a:t>
            </a:r>
            <a:r>
              <a:rPr lang="en-US" altLang="zh-CN" sz="2800">
                <a:uFillTx/>
                <a:ea typeface="SimSun-ExtB" panose="02010609060101010101" charset="-122"/>
                <a:cs typeface="+mj-cs"/>
                <a:sym typeface="宋体" panose="02010600030101010101" pitchFamily="2" charset="-122"/>
              </a:rPr>
              <a:t>,</a:t>
            </a:r>
            <a:r>
              <a:rPr lang="zh-CN" altLang="zh-CN" sz="2800" i="0" dirty="0">
                <a:latin typeface="新宋体" panose="02010609030101010101" pitchFamily="49" charset="-122"/>
                <a:ea typeface="新宋体" panose="02010609030101010101" pitchFamily="49" charset="-122"/>
              </a:rPr>
              <a:t>即读者对文艺作品中人物命运的遭遇、未知的情节的发展变化所持的一种</a:t>
            </a:r>
            <a:r>
              <a:rPr lang="zh-CN" altLang="zh-CN" sz="2800" i="0" dirty="0">
                <a:solidFill>
                  <a:srgbClr val="FF0000"/>
                </a:solidFill>
                <a:latin typeface="新宋体" panose="02010609030101010101" pitchFamily="49" charset="-122"/>
                <a:ea typeface="新宋体" panose="02010609030101010101" pitchFamily="49" charset="-122"/>
              </a:rPr>
              <a:t>急切期待和热烈关心</a:t>
            </a:r>
            <a:r>
              <a:rPr lang="zh-CN" altLang="zh-CN" sz="2800" i="0" dirty="0">
                <a:latin typeface="新宋体" panose="02010609030101010101" pitchFamily="49" charset="-122"/>
                <a:ea typeface="新宋体" panose="02010609030101010101" pitchFamily="49" charset="-122"/>
              </a:rPr>
              <a:t>的心情。目的是吸引读者的注意力</a:t>
            </a:r>
            <a:r>
              <a:rPr lang="en-US" altLang="zh-CN" sz="2800">
                <a:uFillTx/>
                <a:ea typeface="SimSun-ExtB" panose="02010609060101010101" charset="-122"/>
                <a:cs typeface="+mj-cs"/>
                <a:sym typeface="宋体" panose="02010600030101010101" pitchFamily="2" charset="-122"/>
              </a:rPr>
              <a:t>,</a:t>
            </a:r>
            <a:r>
              <a:rPr lang="zh-CN" altLang="zh-CN" sz="2800" i="0" dirty="0">
                <a:latin typeface="新宋体" panose="02010609030101010101" pitchFamily="49" charset="-122"/>
                <a:ea typeface="新宋体" panose="02010609030101010101" pitchFamily="49" charset="-122"/>
              </a:rPr>
              <a:t>使读者自觉不自觉地进入文章所创设的情景之中。悬念既是一种</a:t>
            </a:r>
            <a:r>
              <a:rPr lang="zh-CN" altLang="zh-CN" sz="2800" i="0" dirty="0">
                <a:solidFill>
                  <a:srgbClr val="FF0000"/>
                </a:solidFill>
                <a:latin typeface="新宋体" panose="02010609030101010101" pitchFamily="49" charset="-122"/>
                <a:ea typeface="新宋体" panose="02010609030101010101" pitchFamily="49" charset="-122"/>
              </a:rPr>
              <a:t>结构技巧</a:t>
            </a:r>
            <a:r>
              <a:rPr lang="en-US" altLang="zh-CN" sz="2800">
                <a:uFillTx/>
                <a:ea typeface="SimSun-ExtB" panose="02010609060101010101" charset="-122"/>
                <a:cs typeface="+mj-cs"/>
                <a:sym typeface="宋体" panose="02010600030101010101" pitchFamily="2" charset="-122"/>
              </a:rPr>
              <a:t>,</a:t>
            </a:r>
            <a:r>
              <a:rPr lang="zh-CN" altLang="zh-CN" sz="2800" i="0" dirty="0">
                <a:latin typeface="新宋体" panose="02010609030101010101" pitchFamily="49" charset="-122"/>
                <a:ea typeface="新宋体" panose="02010609030101010101" pitchFamily="49" charset="-122"/>
              </a:rPr>
              <a:t>也是一种</a:t>
            </a:r>
            <a:r>
              <a:rPr lang="zh-CN" altLang="zh-CN" sz="2800" i="0" dirty="0">
                <a:solidFill>
                  <a:srgbClr val="FF0000"/>
                </a:solidFill>
                <a:latin typeface="新宋体" panose="02010609030101010101" pitchFamily="49" charset="-122"/>
                <a:ea typeface="新宋体" panose="02010609030101010101" pitchFamily="49" charset="-122"/>
              </a:rPr>
              <a:t>叙述技巧</a:t>
            </a:r>
            <a:r>
              <a:rPr lang="zh-CN" altLang="zh-CN" sz="2800" i="0" dirty="0">
                <a:latin typeface="新宋体" panose="02010609030101010101" pitchFamily="49" charset="-122"/>
                <a:ea typeface="新宋体" panose="02010609030101010101" pitchFamily="49" charset="-122"/>
              </a:rPr>
              <a:t>。</a:t>
            </a:r>
            <a:endParaRPr lang="zh-CN" altLang="zh-CN" sz="2800" i="0" dirty="0">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pic>
        <p:nvPicPr>
          <p:cNvPr id="38914" name="图片 1"/>
          <p:cNvPicPr>
            <a:picLocks noChangeAspect="1"/>
          </p:cNvPicPr>
          <p:nvPr/>
        </p:nvPicPr>
        <p:blipFill>
          <a:blip r:embed="rId1"/>
          <a:srcRect t="18935" b="8344"/>
          <a:stretch>
            <a:fillRect/>
          </a:stretch>
        </p:blipFill>
        <p:spPr>
          <a:xfrm>
            <a:off x="2020570" y="1330960"/>
            <a:ext cx="9144000" cy="4987925"/>
          </a:xfrm>
          <a:prstGeom prst="rect">
            <a:avLst/>
          </a:prstGeom>
          <a:noFill/>
          <a:ln w="9525">
            <a:noFill/>
          </a:ln>
        </p:spPr>
      </p:pic>
      <p:sp>
        <p:nvSpPr>
          <p:cNvPr id="2" name="文本框 5"/>
          <p:cNvSpPr txBox="1"/>
          <p:nvPr/>
        </p:nvSpPr>
        <p:spPr>
          <a:xfrm>
            <a:off x="8163243" y="5129848"/>
            <a:ext cx="1816100" cy="583565"/>
          </a:xfrm>
          <a:prstGeom prst="rect">
            <a:avLst/>
          </a:prstGeom>
          <a:solidFill>
            <a:schemeClr val="accent1"/>
          </a:solidFill>
          <a:ln w="9525">
            <a:noFill/>
          </a:ln>
        </p:spPr>
        <p:txBody>
          <a:bodyPr wrap="none" anchor="t" anchorCtr="0">
            <a:spAutoFit/>
          </a:bodyPr>
          <a:p>
            <a:r>
              <a:rPr lang="zh-CN" altLang="en-US" sz="3200" b="1" dirty="0">
                <a:latin typeface="黑体" panose="02010609060101010101" charset="-122"/>
                <a:ea typeface="黑体" panose="02010609060101010101" charset="-122"/>
              </a:rPr>
              <a:t>三个悬念</a:t>
            </a:r>
            <a:endParaRPr lang="zh-CN" altLang="en-US" sz="3200" b="1" dirty="0">
              <a:latin typeface="黑体" panose="02010609060101010101" charset="-122"/>
              <a:ea typeface="黑体" panose="02010609060101010101" charset="-122"/>
            </a:endParaRPr>
          </a:p>
        </p:txBody>
      </p:sp>
      <p:sp>
        <p:nvSpPr>
          <p:cNvPr id="30724" name="文本框 5"/>
          <p:cNvSpPr txBox="1"/>
          <p:nvPr/>
        </p:nvSpPr>
        <p:spPr>
          <a:xfrm>
            <a:off x="8163243" y="1957705"/>
            <a:ext cx="1816100" cy="583565"/>
          </a:xfrm>
          <a:prstGeom prst="rect">
            <a:avLst/>
          </a:prstGeom>
          <a:solidFill>
            <a:schemeClr val="accent1"/>
          </a:solidFill>
          <a:ln w="9525">
            <a:noFill/>
          </a:ln>
        </p:spPr>
        <p:txBody>
          <a:bodyPr wrap="none" anchor="t" anchorCtr="0">
            <a:spAutoFit/>
          </a:bodyPr>
          <a:p>
            <a:r>
              <a:rPr lang="zh-CN" altLang="en-US" sz="3200" b="1" dirty="0">
                <a:latin typeface="黑体" panose="02010609060101010101" charset="-122"/>
                <a:ea typeface="黑体" panose="02010609060101010101" charset="-122"/>
              </a:rPr>
              <a:t>两次误会</a:t>
            </a:r>
            <a:endParaRPr lang="zh-CN" altLang="en-US" sz="3200" b="1" dirty="0">
              <a:latin typeface="黑体" panose="02010609060101010101" charset="-122"/>
              <a:ea typeface="黑体" panose="02010609060101010101" charset="-122"/>
            </a:endParaRPr>
          </a:p>
        </p:txBody>
      </p:sp>
      <p:sp>
        <p:nvSpPr>
          <p:cNvPr id="19" name="Rectangle 4"/>
          <p:cNvSpPr>
            <a:spLocks noChangeArrowheads="1"/>
          </p:cNvSpPr>
          <p:nvPr/>
        </p:nvSpPr>
        <p:spPr bwMode="auto">
          <a:xfrm>
            <a:off x="620342" y="674803"/>
            <a:ext cx="10849205"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p>
            <a:pPr>
              <a:lnSpc>
                <a:spcPct val="100000"/>
              </a:lnSpc>
            </a:pPr>
            <a:r>
              <a:rPr lang="zh-CN" sz="3200" b="1" dirty="0" smtClean="0">
                <a:solidFill>
                  <a:schemeClr val="tx1"/>
                </a:solidFill>
                <a:latin typeface="宋体" panose="02010600030101010101" pitchFamily="2" charset="-122"/>
                <a:ea typeface="宋体" panose="02010600030101010101" pitchFamily="2" charset="-122"/>
              </a:rPr>
              <a:t>结合课文内容完成下面的思维导图</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(任务</a:t>
            </a:r>
            <a:r>
              <a:rPr lang="zh-CN" sz="3200" b="1" dirty="0">
                <a:latin typeface="宋体" panose="02010600030101010101" pitchFamily="2" charset="-122"/>
                <a:ea typeface="宋体" panose="02010600030101010101" pitchFamily="2" charset="-122"/>
                <a:sym typeface="+mn-ea"/>
              </a:rPr>
              <a:t>一</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smtClean="0">
                <a:solidFill>
                  <a:schemeClr val="tx1"/>
                </a:solidFill>
                <a:latin typeface="宋体" panose="02010600030101010101" pitchFamily="2" charset="-122"/>
                <a:ea typeface="宋体" panose="02010600030101010101" pitchFamily="2" charset="-122"/>
              </a:rPr>
              <a:t>。</a:t>
            </a:r>
            <a:endParaRPr lang="zh-CN" altLang="en-US" sz="3200" b="1" dirty="0" smtClean="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 calcmode="lin" valueType="num">
                                      <p:cBhvr>
                                        <p:cTn id="13" dur="500" fill="hold"/>
                                        <p:tgtEl>
                                          <p:spTgt spid="30724"/>
                                        </p:tgtEl>
                                        <p:attrNameLst>
                                          <p:attrName>ppt_x</p:attrName>
                                        </p:attrNameLst>
                                      </p:cBhvr>
                                      <p:tavLst>
                                        <p:tav tm="0">
                                          <p:val>
                                            <p:strVal val="#ppt_x"/>
                                          </p:val>
                                        </p:tav>
                                        <p:tav tm="100000">
                                          <p:val>
                                            <p:strVal val="#ppt_x"/>
                                          </p:val>
                                        </p:tav>
                                      </p:tavLst>
                                    </p:anim>
                                    <p:anim calcmode="lin" valueType="num">
                                      <p:cBhvr>
                                        <p:cTn id="14"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072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8913" name="图片 2"/>
          <p:cNvSpPr>
            <a:spLocks noChangeAspect="1"/>
          </p:cNvSpPr>
          <p:nvPr/>
        </p:nvSpPr>
        <p:spPr>
          <a:xfrm>
            <a:off x="2495550" y="0"/>
            <a:ext cx="7091363" cy="5840413"/>
          </a:xfrm>
          <a:prstGeom prst="rect">
            <a:avLst/>
          </a:prstGeom>
          <a:noFill/>
          <a:ln w="9525">
            <a:noFill/>
          </a:ln>
        </p:spPr>
        <p:txBody>
          <a:bodyPr anchor="t" anchorCtr="0"/>
          <a:p>
            <a:endParaRPr lang="zh-CN" altLang="en-US">
              <a:latin typeface="黑体" panose="02010609060101010101" charset="-122"/>
              <a:ea typeface="黑体" panose="02010609060101010101" charset="-122"/>
            </a:endParaRPr>
          </a:p>
        </p:txBody>
      </p:sp>
      <p:sp>
        <p:nvSpPr>
          <p:cNvPr id="3" name="文本框 2"/>
          <p:cNvSpPr txBox="1"/>
          <p:nvPr/>
        </p:nvSpPr>
        <p:spPr>
          <a:xfrm>
            <a:off x="1619250" y="918845"/>
            <a:ext cx="766254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悬念一</a:t>
            </a:r>
            <a:r>
              <a:rPr lang="en-US" altLang="zh-CN" sz="3200" b="1">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rPr>
              <a:t>①这是什么人的房子呢？</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第</a:t>
            </a:r>
            <a:r>
              <a:rPr lang="en-US" altLang="zh-CN" sz="3200" b="1" dirty="0">
                <a:latin typeface="宋体" panose="02010600030101010101" pitchFamily="2" charset="-122"/>
                <a:ea typeface="宋体" panose="02010600030101010101" pitchFamily="2" charset="-122"/>
                <a:sym typeface="+mn-ea"/>
              </a:rPr>
              <a:t>8</a:t>
            </a:r>
            <a:r>
              <a:rPr lang="zh-CN" altLang="en-US" sz="3200" b="1" dirty="0">
                <a:latin typeface="宋体" panose="02010600030101010101" pitchFamily="2" charset="-122"/>
                <a:ea typeface="宋体" panose="02010600030101010101" pitchFamily="2" charset="-122"/>
                <a:sym typeface="+mn-ea"/>
              </a:rPr>
              <a:t>段</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4" name="文本框 3"/>
          <p:cNvSpPr txBox="1"/>
          <p:nvPr/>
        </p:nvSpPr>
        <p:spPr>
          <a:xfrm>
            <a:off x="1618615" y="4454525"/>
            <a:ext cx="8672830"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sym typeface="+mn-ea"/>
              </a:rPr>
              <a:t>悬念三</a:t>
            </a:r>
            <a:r>
              <a:rPr lang="en-US" altLang="zh-CN" sz="3200" b="1">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rPr>
              <a:t>⑤解放军战士为什么盖房子？</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第</a:t>
            </a:r>
            <a:r>
              <a:rPr lang="en-US" altLang="zh-CN" sz="3200" b="1" dirty="0">
                <a:latin typeface="宋体" panose="02010600030101010101" pitchFamily="2" charset="-122"/>
                <a:ea typeface="宋体" panose="02010600030101010101" pitchFamily="2" charset="-122"/>
                <a:sym typeface="+mn-ea"/>
              </a:rPr>
              <a:t>33</a:t>
            </a:r>
            <a:r>
              <a:rPr lang="zh-CN" altLang="en-US" sz="3200" b="1" dirty="0">
                <a:latin typeface="宋体" panose="02010600030101010101" pitchFamily="2" charset="-122"/>
                <a:ea typeface="宋体" panose="02010600030101010101" pitchFamily="2" charset="-122"/>
                <a:sym typeface="+mn-ea"/>
              </a:rPr>
              <a:t>段</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5" name="文本框 4"/>
          <p:cNvSpPr txBox="1"/>
          <p:nvPr/>
        </p:nvSpPr>
        <p:spPr>
          <a:xfrm>
            <a:off x="1619250" y="1802765"/>
            <a:ext cx="957897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sym typeface="+mn-ea"/>
              </a:rPr>
              <a:t>误会一</a:t>
            </a:r>
            <a:r>
              <a:rPr lang="en-US" altLang="zh-CN" sz="3200" b="1">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rPr>
              <a:t>②遇见瑶族老人走进来</a:t>
            </a:r>
            <a:r>
              <a:rPr lang="en-US" altLang="zh-CN" sz="3200" b="1">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连忙感谢。</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第</a:t>
            </a:r>
            <a:r>
              <a:rPr lang="en-US" altLang="zh-CN" sz="3200" b="1" dirty="0">
                <a:latin typeface="宋体" panose="02010600030101010101" pitchFamily="2" charset="-122"/>
                <a:ea typeface="宋体" panose="02010600030101010101" pitchFamily="2" charset="-122"/>
                <a:sym typeface="+mn-ea"/>
              </a:rPr>
              <a:t>14</a:t>
            </a:r>
            <a:r>
              <a:rPr lang="zh-CN" altLang="en-US" sz="3200" b="1" dirty="0">
                <a:latin typeface="宋体" panose="02010600030101010101" pitchFamily="2" charset="-122"/>
                <a:ea typeface="宋体" panose="02010600030101010101" pitchFamily="2" charset="-122"/>
                <a:sym typeface="+mn-ea"/>
              </a:rPr>
              <a:t>段</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11" name="文本框 10"/>
          <p:cNvSpPr txBox="1"/>
          <p:nvPr/>
        </p:nvSpPr>
        <p:spPr>
          <a:xfrm>
            <a:off x="1618615" y="2686685"/>
            <a:ext cx="9427210"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sym typeface="+mn-ea"/>
              </a:rPr>
              <a:t>误会二</a:t>
            </a:r>
            <a:r>
              <a:rPr lang="en-US" altLang="zh-CN" sz="3200" b="1">
                <a:ea typeface="宋体" panose="02010600030101010101" pitchFamily="2" charset="-122"/>
                <a:sym typeface="+mn-ea"/>
              </a:rPr>
              <a:t>:</a:t>
            </a:r>
            <a:r>
              <a:rPr lang="zh-CN" altLang="en-US" sz="3200" b="1">
                <a:latin typeface="宋体" panose="02010600030101010101" pitchFamily="2" charset="-122"/>
                <a:ea typeface="宋体" panose="02010600030101010101" pitchFamily="2" charset="-122"/>
              </a:rPr>
              <a:t>③哈尼小姑娘出现</a:t>
            </a:r>
            <a:r>
              <a:rPr lang="en-US" altLang="zh-CN" sz="3200" b="1">
                <a:ea typeface="SimSun-ExtB" panose="02010609060101010101" charset="-122"/>
                <a:cs typeface="+mj-cs"/>
                <a:sym typeface="宋体" panose="02010600030101010101" pitchFamily="2" charset="-122"/>
              </a:rPr>
              <a:t>,</a:t>
            </a:r>
            <a:r>
              <a:rPr lang="zh-CN" altLang="en-US" sz="3200" b="1">
                <a:latin typeface="宋体" panose="02010600030101010101" pitchFamily="2" charset="-122"/>
                <a:ea typeface="宋体" panose="02010600030101010101" pitchFamily="2" charset="-122"/>
              </a:rPr>
              <a:t>连忙行礼感谢。</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第</a:t>
            </a:r>
            <a:r>
              <a:rPr lang="en-US" altLang="zh-CN" sz="3200" b="1" dirty="0">
                <a:latin typeface="宋体" panose="02010600030101010101" pitchFamily="2" charset="-122"/>
                <a:ea typeface="宋体" panose="02010600030101010101" pitchFamily="2" charset="-122"/>
                <a:sym typeface="+mn-ea"/>
              </a:rPr>
              <a:t>30</a:t>
            </a:r>
            <a:r>
              <a:rPr lang="zh-CN" altLang="en-US" sz="3200" b="1" dirty="0">
                <a:latin typeface="宋体" panose="02010600030101010101" pitchFamily="2" charset="-122"/>
                <a:ea typeface="宋体" panose="02010600030101010101" pitchFamily="2" charset="-122"/>
                <a:sym typeface="+mn-ea"/>
              </a:rPr>
              <a:t>段</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
        <p:nvSpPr>
          <p:cNvPr id="12" name="文本框 11"/>
          <p:cNvSpPr txBox="1"/>
          <p:nvPr/>
        </p:nvSpPr>
        <p:spPr>
          <a:xfrm>
            <a:off x="2616200" y="3570605"/>
            <a:ext cx="8429625" cy="583565"/>
          </a:xfrm>
          <a:prstGeom prst="rect">
            <a:avLst/>
          </a:prstGeom>
          <a:noFill/>
        </p:spPr>
        <p:txBody>
          <a:bodyPr wrap="square" rtlCol="0">
            <a:spAutoFit/>
          </a:bodyPr>
          <a:p>
            <a:r>
              <a:rPr lang="zh-CN" altLang="en-US" sz="3200" b="1">
                <a:latin typeface="宋体" panose="02010600030101010101" pitchFamily="2" charset="-122"/>
                <a:ea typeface="宋体" panose="02010600030101010101" pitchFamily="2" charset="-122"/>
              </a:rPr>
              <a:t>④小姑娘</a:t>
            </a:r>
            <a:r>
              <a:rPr lang="zh-CN" sz="3200" b="1">
                <a:latin typeface="宋体" panose="02010600030101010101" pitchFamily="2" charset="-122"/>
                <a:ea typeface="宋体" panose="02010600030101010101" pitchFamily="2" charset="-122"/>
              </a:rPr>
              <a:t>说房子是解放军叔叔盖的</a:t>
            </a:r>
            <a:r>
              <a:rPr lang="zh-CN" altLang="en-US" sz="3200" b="1">
                <a:latin typeface="宋体" panose="02010600030101010101" pitchFamily="2" charset="-122"/>
                <a:ea typeface="宋体" panose="02010600030101010101" pitchFamily="2" charset="-122"/>
              </a:rPr>
              <a:t>。</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第</a:t>
            </a:r>
            <a:r>
              <a:rPr lang="en-US" altLang="zh-CN" sz="3200" b="1" dirty="0">
                <a:latin typeface="宋体" panose="02010600030101010101" pitchFamily="2" charset="-122"/>
                <a:ea typeface="宋体" panose="02010600030101010101" pitchFamily="2" charset="-122"/>
                <a:sym typeface="+mn-ea"/>
              </a:rPr>
              <a:t>32</a:t>
            </a:r>
            <a:r>
              <a:rPr lang="zh-CN" altLang="en-US" sz="3200" b="1" dirty="0">
                <a:latin typeface="宋体" panose="02010600030101010101" pitchFamily="2" charset="-122"/>
                <a:ea typeface="宋体" panose="02010600030101010101" pitchFamily="2" charset="-122"/>
                <a:sym typeface="+mn-ea"/>
              </a:rPr>
              <a:t>段</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40961" name="矩形 28679"/>
          <p:cNvSpPr/>
          <p:nvPr/>
        </p:nvSpPr>
        <p:spPr>
          <a:xfrm>
            <a:off x="575945" y="1548448"/>
            <a:ext cx="11024235" cy="553085"/>
          </a:xfrm>
          <a:prstGeom prst="rect">
            <a:avLst/>
          </a:prstGeom>
          <a:noFill/>
          <a:ln w="9525">
            <a:noFill/>
          </a:ln>
        </p:spPr>
        <p:txBody>
          <a:bodyPr wrap="square" anchor="ctr" anchorCtr="0">
            <a:spAutoFit/>
          </a:bodyPr>
          <a:p>
            <a:r>
              <a:rPr lang="zh-CN" altLang="en-US" sz="3000" b="1" dirty="0">
                <a:solidFill>
                  <a:schemeClr val="tx1"/>
                </a:solidFill>
                <a:latin typeface="宋体" panose="02010600030101010101" pitchFamily="2" charset="-122"/>
                <a:ea typeface="宋体" panose="02010600030101010101" pitchFamily="2" charset="-122"/>
              </a:rPr>
              <a:t>通过梳理思维导图</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你是否发现了本文构思的巧妙之处</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(任务</a:t>
            </a:r>
            <a:r>
              <a:rPr lang="zh-CN" sz="3000" b="1" dirty="0">
                <a:latin typeface="宋体" panose="02010600030101010101" pitchFamily="2" charset="-122"/>
                <a:ea typeface="宋体" panose="02010600030101010101" pitchFamily="2" charset="-122"/>
                <a:sym typeface="+mn-ea"/>
              </a:rPr>
              <a:t>一②</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sp>
        <p:nvSpPr>
          <p:cNvPr id="2" name="矩形 28679"/>
          <p:cNvSpPr/>
          <p:nvPr/>
        </p:nvSpPr>
        <p:spPr>
          <a:xfrm>
            <a:off x="575310" y="2594293"/>
            <a:ext cx="10868660" cy="553085"/>
          </a:xfrm>
          <a:prstGeom prst="rect">
            <a:avLst/>
          </a:prstGeom>
          <a:noFill/>
          <a:ln w="9525">
            <a:noFill/>
          </a:ln>
        </p:spPr>
        <p:txBody>
          <a:bodyPr wrap="square" anchor="ctr" anchorCtr="0">
            <a:spAutoFit/>
          </a:bodyPr>
          <a:p>
            <a:r>
              <a:rPr lang="zh-CN" altLang="en-US" sz="3000" b="1" dirty="0">
                <a:solidFill>
                  <a:schemeClr val="tx1"/>
                </a:solidFill>
                <a:latin typeface="宋体" panose="02010600030101010101" pitchFamily="2" charset="-122"/>
                <a:ea typeface="宋体" panose="02010600030101010101" pitchFamily="2" charset="-122"/>
              </a:rPr>
              <a:t>构思巧妙之处：文章设置了两次</a:t>
            </a:r>
            <a:r>
              <a:rPr lang="zh-CN" altLang="en-US" sz="3000" b="1" dirty="0">
                <a:solidFill>
                  <a:srgbClr val="FF0000"/>
                </a:solidFill>
                <a:latin typeface="宋体" panose="02010600030101010101" pitchFamily="2" charset="-122"/>
                <a:ea typeface="宋体" panose="02010600030101010101" pitchFamily="2" charset="-122"/>
              </a:rPr>
              <a:t>误会</a:t>
            </a:r>
            <a:r>
              <a:rPr lang="zh-CN" altLang="en-US" sz="3000" b="1" dirty="0">
                <a:solidFill>
                  <a:schemeClr val="tx1"/>
                </a:solidFill>
                <a:latin typeface="宋体" panose="02010600030101010101" pitchFamily="2" charset="-122"/>
                <a:ea typeface="宋体" panose="02010600030101010101" pitchFamily="2" charset="-122"/>
              </a:rPr>
              <a:t>、三个</a:t>
            </a:r>
            <a:r>
              <a:rPr lang="zh-CN" altLang="en-US" sz="3000" b="1" dirty="0">
                <a:solidFill>
                  <a:srgbClr val="FF0000"/>
                </a:solidFill>
                <a:latin typeface="宋体" panose="02010600030101010101" pitchFamily="2" charset="-122"/>
                <a:ea typeface="宋体" panose="02010600030101010101" pitchFamily="2" charset="-122"/>
              </a:rPr>
              <a:t>悬念</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最终</a:t>
            </a:r>
            <a:r>
              <a:rPr lang="zh-CN" altLang="en-US" sz="3000" b="1" dirty="0">
                <a:solidFill>
                  <a:srgbClr val="FF0000"/>
                </a:solidFill>
                <a:latin typeface="宋体" panose="02010600030101010101" pitchFamily="2" charset="-122"/>
                <a:ea typeface="宋体" panose="02010600030101010101" pitchFamily="2" charset="-122"/>
              </a:rPr>
              <a:t>揭晓谜底</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sp>
        <p:nvSpPr>
          <p:cNvPr id="3" name="矩形 28679"/>
          <p:cNvSpPr/>
          <p:nvPr/>
        </p:nvSpPr>
        <p:spPr>
          <a:xfrm>
            <a:off x="575945" y="3640455"/>
            <a:ext cx="11024235" cy="1476375"/>
          </a:xfrm>
          <a:prstGeom prst="rect">
            <a:avLst/>
          </a:prstGeom>
          <a:noFill/>
          <a:ln w="9525">
            <a:noFill/>
          </a:ln>
        </p:spPr>
        <p:txBody>
          <a:bodyPr wrap="square" anchor="ctr" anchorCtr="0">
            <a:spAutoFit/>
          </a:bodyPr>
          <a:p>
            <a:r>
              <a:rPr lang="zh-CN" altLang="en-US" sz="3000" b="1" dirty="0">
                <a:solidFill>
                  <a:schemeClr val="tx1"/>
                </a:solidFill>
                <a:latin typeface="宋体" panose="02010600030101010101" pitchFamily="2" charset="-122"/>
                <a:ea typeface="宋体" panose="02010600030101010101" pitchFamily="2" charset="-122"/>
              </a:rPr>
              <a:t>表达效果：</a:t>
            </a:r>
            <a:r>
              <a:rPr lang="zh-CN" altLang="en-US" sz="3000" b="1" dirty="0">
                <a:solidFill>
                  <a:srgbClr val="FF0000"/>
                </a:solidFill>
                <a:latin typeface="宋体" panose="02010600030101010101" pitchFamily="2" charset="-122"/>
                <a:ea typeface="宋体" panose="02010600030101010101" pitchFamily="2" charset="-122"/>
              </a:rPr>
              <a:t>通过</a:t>
            </a:r>
            <a:r>
              <a:rPr lang="zh-CN" altLang="en-US" sz="3000" b="1" dirty="0">
                <a:solidFill>
                  <a:srgbClr val="FF0000"/>
                </a:solidFill>
                <a:latin typeface="Arial" panose="020B0604020202020204" pitchFamily="34" charset="0"/>
                <a:ea typeface="SimSun-ExtB" panose="02010609060101010101" charset="-122"/>
              </a:rPr>
              <a:t>“小</a:t>
            </a:r>
            <a:r>
              <a:rPr lang="zh-CN" altLang="en-US" sz="3000" b="1" dirty="0">
                <a:solidFill>
                  <a:srgbClr val="FF0000"/>
                </a:solidFill>
                <a:latin typeface="宋体" panose="02010600030101010101" pitchFamily="2" charset="-122"/>
                <a:ea typeface="宋体" panose="02010600030101010101" pitchFamily="2" charset="-122"/>
              </a:rPr>
              <a:t>茅屋的主人是谁</a:t>
            </a:r>
            <a:r>
              <a:rPr lang="zh-CN" altLang="en-US" sz="3000" b="1" dirty="0">
                <a:solidFill>
                  <a:srgbClr val="FF0000"/>
                </a:solidFill>
                <a:latin typeface="Arial" panose="020B0604020202020204" pitchFamily="34" charset="0"/>
                <a:ea typeface="SimSun-ExtB" panose="02010609060101010101" charset="-122"/>
              </a:rPr>
              <a:t>”</a:t>
            </a:r>
            <a:r>
              <a:rPr lang="zh-CN" altLang="en-US" sz="3000" b="1" dirty="0">
                <a:solidFill>
                  <a:schemeClr val="tx1"/>
                </a:solidFill>
                <a:latin typeface="宋体" panose="02010600030101010101" pitchFamily="2" charset="-122"/>
                <a:ea typeface="宋体" panose="02010600030101010101" pitchFamily="2" charset="-122"/>
              </a:rPr>
              <a:t>这一问题</a:t>
            </a:r>
            <a:r>
              <a:rPr lang="zh-CN" altLang="en-US" sz="3000" b="1" dirty="0">
                <a:solidFill>
                  <a:srgbClr val="FF0000"/>
                </a:solidFill>
                <a:latin typeface="宋体" panose="02010600030101010101" pitchFamily="2" charset="-122"/>
                <a:ea typeface="宋体" panose="02010600030101010101" pitchFamily="2" charset="-122"/>
              </a:rPr>
              <a:t>推进故事情节发展</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中间</a:t>
            </a:r>
            <a:r>
              <a:rPr lang="zh-CN" altLang="en-US" sz="3000" b="1" dirty="0">
                <a:solidFill>
                  <a:srgbClr val="FF0000"/>
                </a:solidFill>
                <a:latin typeface="宋体" panose="02010600030101010101" pitchFamily="2" charset="-122"/>
                <a:ea typeface="宋体" panose="02010600030101010101" pitchFamily="2" charset="-122"/>
              </a:rPr>
              <a:t>误会</a:t>
            </a:r>
            <a:r>
              <a:rPr lang="zh-CN" altLang="en-US" sz="3000" b="1" dirty="0">
                <a:solidFill>
                  <a:schemeClr val="tx1"/>
                </a:solidFill>
                <a:latin typeface="宋体" panose="02010600030101010101" pitchFamily="2" charset="-122"/>
                <a:ea typeface="宋体" panose="02010600030101010101" pitchFamily="2" charset="-122"/>
              </a:rPr>
              <a:t>不断</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不断设置</a:t>
            </a:r>
            <a:r>
              <a:rPr lang="zh-CN" altLang="en-US" sz="3000" b="1" dirty="0">
                <a:solidFill>
                  <a:srgbClr val="FF0000"/>
                </a:solidFill>
                <a:latin typeface="宋体" panose="02010600030101010101" pitchFamily="2" charset="-122"/>
                <a:ea typeface="宋体" panose="02010600030101010101" pitchFamily="2" charset="-122"/>
              </a:rPr>
              <a:t>悬念</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吸引读者兴趣</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最终</a:t>
            </a:r>
            <a:r>
              <a:rPr lang="zh-CN" altLang="en-US" sz="3000" b="1" dirty="0">
                <a:solidFill>
                  <a:srgbClr val="FF0000"/>
                </a:solidFill>
                <a:latin typeface="宋体" panose="02010600030101010101" pitchFamily="2" charset="-122"/>
                <a:ea typeface="宋体" panose="02010600030101010101" pitchFamily="2" charset="-122"/>
              </a:rPr>
              <a:t>揭晓谜底</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使</a:t>
            </a:r>
            <a:r>
              <a:rPr lang="zh-CN" altLang="en-US" sz="3000" b="1" dirty="0">
                <a:solidFill>
                  <a:srgbClr val="FF0000"/>
                </a:solidFill>
                <a:latin typeface="宋体" panose="02010600030101010101" pitchFamily="2" charset="-122"/>
                <a:ea typeface="宋体" panose="02010600030101010101" pitchFamily="2" charset="-122"/>
              </a:rPr>
              <a:t>情节一波三折</a:t>
            </a:r>
            <a:r>
              <a:rPr lang="en-US" altLang="zh-CN" sz="3000" b="1">
                <a:uFillTx/>
                <a:ea typeface="SimSun-ExtB" panose="02010609060101010101" charset="-122"/>
                <a:cs typeface="+mj-cs"/>
                <a:sym typeface="宋体" panose="02010600030101010101" pitchFamily="2" charset="-122"/>
              </a:rPr>
              <a:t>,</a:t>
            </a:r>
            <a:r>
              <a:rPr lang="zh-CN" altLang="en-US" sz="3000" b="1" dirty="0">
                <a:solidFill>
                  <a:schemeClr val="tx1"/>
                </a:solidFill>
                <a:latin typeface="宋体" panose="02010600030101010101" pitchFamily="2" charset="-122"/>
                <a:ea typeface="宋体" panose="02010600030101010101" pitchFamily="2" charset="-122"/>
              </a:rPr>
              <a:t>将一个浅显的故事讲得耐人寻味</a:t>
            </a:r>
            <a:r>
              <a:rPr lang="en-US" altLang="zh-CN" sz="3000" b="1">
                <a:uFillTx/>
                <a:ea typeface="SimSun-ExtB" panose="02010609060101010101" charset="-122"/>
                <a:cs typeface="+mj-cs"/>
                <a:sym typeface="宋体" panose="02010600030101010101" pitchFamily="2" charset="-122"/>
              </a:rPr>
              <a:t>,</a:t>
            </a:r>
            <a:r>
              <a:rPr lang="zh-CN" altLang="en-US" sz="3000" b="1" dirty="0">
                <a:solidFill>
                  <a:srgbClr val="FF0000"/>
                </a:solidFill>
                <a:latin typeface="宋体" panose="02010600030101010101" pitchFamily="2" charset="-122"/>
                <a:ea typeface="宋体" panose="02010600030101010101" pitchFamily="2" charset="-122"/>
              </a:rPr>
              <a:t>引人入胜</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sp>
        <p:nvSpPr>
          <p:cNvPr id="40964" name="文本框 1"/>
          <p:cNvSpPr txBox="1"/>
          <p:nvPr/>
        </p:nvSpPr>
        <p:spPr>
          <a:xfrm>
            <a:off x="1183640" y="733425"/>
            <a:ext cx="9094470" cy="583565"/>
          </a:xfrm>
          <a:prstGeom prst="rect">
            <a:avLst/>
          </a:prstGeom>
          <a:noFill/>
          <a:ln w="9525">
            <a:noFill/>
          </a:ln>
        </p:spPr>
        <p:txBody>
          <a:bodyPr wrap="square" anchor="t" anchorCtr="0">
            <a:spAutoFit/>
          </a:bodyPr>
          <a:p>
            <a:pPr algn="ctr"/>
            <a:r>
              <a:rPr lang="zh-CN" altLang="en-US" sz="3200" b="1">
                <a:solidFill>
                  <a:schemeClr val="tx1"/>
                </a:solidFill>
                <a:latin typeface="黑体" panose="02010609060101010101" charset="-122"/>
                <a:ea typeface="黑体" panose="02010609060101010101" charset="-122"/>
              </a:rPr>
              <a:t>构思之巧妙之处</a:t>
            </a:r>
            <a:endParaRPr lang="zh-CN" altLang="en-US" sz="3200" b="1">
              <a:solidFill>
                <a:schemeClr val="tx1"/>
              </a:solidFill>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0961" name="矩形 28679"/>
          <p:cNvSpPr/>
          <p:nvPr/>
        </p:nvSpPr>
        <p:spPr>
          <a:xfrm>
            <a:off x="829945" y="1317308"/>
            <a:ext cx="10785475" cy="1014730"/>
          </a:xfrm>
          <a:prstGeom prst="rect">
            <a:avLst/>
          </a:prstGeom>
          <a:noFill/>
          <a:ln w="9525">
            <a:noFill/>
          </a:ln>
        </p:spPr>
        <p:txBody>
          <a:bodyPr wrap="square" anchor="ctr" anchorCtr="0">
            <a:spAutoFit/>
          </a:bodyPr>
          <a:p>
            <a:r>
              <a:rPr lang="en-US" altLang="zh-CN" sz="3000" b="1" dirty="0">
                <a:solidFill>
                  <a:schemeClr val="tx1"/>
                </a:solidFill>
                <a:latin typeface="宋体" panose="02010600030101010101" pitchFamily="2" charset="-122"/>
                <a:ea typeface="宋体" panose="02010600030101010101" pitchFamily="2" charset="-122"/>
              </a:rPr>
              <a:t>    </a:t>
            </a:r>
            <a:r>
              <a:rPr lang="zh-CN" altLang="en-US" sz="3000" b="1" dirty="0">
                <a:solidFill>
                  <a:schemeClr val="tx1"/>
                </a:solidFill>
                <a:latin typeface="宋体" panose="02010600030101010101" pitchFamily="2" charset="-122"/>
                <a:ea typeface="宋体" panose="02010600030101010101" pitchFamily="2" charset="-122"/>
              </a:rPr>
              <a:t>梳理完思维导图后</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同学们对这个故事的记叙顺序看法不一</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有的同学说是顺叙</a:t>
            </a:r>
            <a:r>
              <a:rPr lang="en-US" altLang="zh-CN" sz="3000" b="1">
                <a:uFillTx/>
                <a:ea typeface="SimSun-ExtB" panose="02010609060101010101" charset="-122"/>
                <a:cs typeface="+mj-cs"/>
                <a:sym typeface="宋体" panose="02010600030101010101" pitchFamily="2" charset="-122"/>
              </a:rPr>
              <a:t>,</a:t>
            </a:r>
            <a:r>
              <a:rPr lang="zh-CN" altLang="en-US" sz="3000" b="1">
                <a:uFillTx/>
                <a:ea typeface="SimSun-ExtB" panose="02010609060101010101" charset="-122"/>
                <a:cs typeface="+mj-cs"/>
                <a:sym typeface="宋体" panose="02010600030101010101" pitchFamily="2" charset="-122"/>
              </a:rPr>
              <a:t>有的同学说是倒叙。</a:t>
            </a:r>
            <a:r>
              <a:rPr lang="zh-CN" altLang="en-US" sz="3000" b="1" dirty="0">
                <a:solidFill>
                  <a:schemeClr val="tx1"/>
                </a:solidFill>
                <a:latin typeface="宋体" panose="02010600030101010101" pitchFamily="2" charset="-122"/>
                <a:ea typeface="宋体" panose="02010600030101010101" pitchFamily="2" charset="-122"/>
              </a:rPr>
              <a:t>你怎么看</a:t>
            </a:r>
            <a:r>
              <a:rPr lang="zh-CN" altLang="zh-CN" sz="3000" b="1" dirty="0">
                <a:latin typeface="宋体" panose="02010600030101010101" pitchFamily="2" charset="-122"/>
                <a:ea typeface="宋体" panose="02010600030101010101" pitchFamily="2" charset="-122"/>
                <a:cs typeface="宋体" panose="02010600030101010101" pitchFamily="2" charset="-122"/>
                <a:sym typeface="+mn-ea"/>
              </a:rPr>
              <a:t>(任务</a:t>
            </a:r>
            <a:r>
              <a:rPr lang="zh-CN" sz="3000" b="1" dirty="0">
                <a:latin typeface="宋体" panose="02010600030101010101" pitchFamily="2" charset="-122"/>
                <a:ea typeface="宋体" panose="02010600030101010101" pitchFamily="2" charset="-122"/>
                <a:sym typeface="+mn-ea"/>
              </a:rPr>
              <a:t>一③</a:t>
            </a:r>
            <a:r>
              <a:rPr lang="zh-CN" altLang="zh-CN" sz="30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000" b="1" dirty="0">
                <a:solidFill>
                  <a:schemeClr val="tx1"/>
                </a:solidFill>
                <a:latin typeface="宋体" panose="02010600030101010101" pitchFamily="2" charset="-122"/>
                <a:ea typeface="宋体" panose="02010600030101010101" pitchFamily="2" charset="-122"/>
              </a:rPr>
              <a:t>？</a:t>
            </a:r>
            <a:endParaRPr lang="zh-CN" altLang="en-US" sz="3000" b="1" dirty="0">
              <a:solidFill>
                <a:schemeClr val="tx1"/>
              </a:solidFill>
              <a:latin typeface="宋体" panose="02010600030101010101" pitchFamily="2" charset="-122"/>
              <a:ea typeface="宋体" panose="02010600030101010101" pitchFamily="2" charset="-122"/>
            </a:endParaRPr>
          </a:p>
        </p:txBody>
      </p:sp>
      <p:sp>
        <p:nvSpPr>
          <p:cNvPr id="2" name="文本框 1"/>
          <p:cNvSpPr txBox="1"/>
          <p:nvPr/>
        </p:nvSpPr>
        <p:spPr>
          <a:xfrm>
            <a:off x="906145" y="2571115"/>
            <a:ext cx="10821035" cy="1014730"/>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从全文看</a:t>
            </a:r>
            <a:r>
              <a:rPr lang="en-US" altLang="zh-CN" sz="3000" b="1">
                <a:solidFill>
                  <a:srgbClr val="FF0000"/>
                </a:solidFill>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采用顺叙。从夜行人的赶路、过夜到第二天早上</a:t>
            </a:r>
            <a:r>
              <a:rPr lang="en-US" altLang="zh-CN" sz="3000" b="1">
                <a:solidFill>
                  <a:srgbClr val="FF0000"/>
                </a:solidFill>
                <a:ea typeface="SimSun-ExtB" panose="02010609060101010101" charset="-122"/>
                <a:cs typeface="+mj-cs"/>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采取顺叙的写法。</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906145" y="3724910"/>
            <a:ext cx="10821670" cy="1014730"/>
          </a:xfrm>
          <a:prstGeom prst="rect">
            <a:avLst/>
          </a:prstGeom>
          <a:noFill/>
        </p:spPr>
        <p:txBody>
          <a:bodyPr wrap="square" rtlCol="0" anchor="t">
            <a:spAutoFit/>
          </a:bodyPr>
          <a:p>
            <a:r>
              <a:rPr lang="zh-CN" altLang="en-US" sz="3000" b="1">
                <a:solidFill>
                  <a:srgbClr val="FF0000"/>
                </a:solidFill>
                <a:latin typeface="楷体" panose="02010609060101010101" charset="-122"/>
                <a:ea typeface="楷体" panose="02010609060101010101" charset="-122"/>
              </a:rPr>
              <a:t>记叙小茅屋的来历这个中心事件</a:t>
            </a:r>
            <a:r>
              <a:rPr lang="en-US" altLang="zh-CN" sz="3000" b="1">
                <a:solidFill>
                  <a:srgbClr val="FF0000"/>
                </a:solidFill>
                <a:ea typeface="SimSun-ExtB" panose="02010609060101010101" charset="-122"/>
                <a:cs typeface="+mj-cs"/>
                <a:sym typeface="宋体" panose="02010600030101010101" pitchFamily="2" charset="-122"/>
              </a:rPr>
              <a:t>,</a:t>
            </a:r>
            <a:r>
              <a:rPr lang="zh-CN" altLang="en-US" sz="3000" b="1">
                <a:solidFill>
                  <a:srgbClr val="FF0000"/>
                </a:solidFill>
                <a:latin typeface="楷体" panose="02010609060101010101" charset="-122"/>
                <a:ea typeface="楷体" panose="02010609060101010101" charset="-122"/>
              </a:rPr>
              <a:t>采取倒叙的写法</a:t>
            </a:r>
            <a:r>
              <a:rPr lang="en-US" altLang="zh-CN" sz="3000" b="1">
                <a:solidFill>
                  <a:srgbClr val="FF0000"/>
                </a:solidFill>
                <a:ea typeface="SimSun-ExtB" panose="02010609060101010101" charset="-122"/>
                <a:cs typeface="+mj-cs"/>
                <a:sym typeface="宋体" panose="02010600030101010101" pitchFamily="2" charset="-122"/>
              </a:rPr>
              <a:t>,</a:t>
            </a:r>
            <a:r>
              <a:rPr lang="zh-CN" altLang="en-US" sz="3000" b="1">
                <a:solidFill>
                  <a:srgbClr val="FF0000"/>
                </a:solidFill>
                <a:latin typeface="楷体" panose="02010609060101010101" charset="-122"/>
                <a:ea typeface="楷体" panose="02010609060101010101" charset="-122"/>
              </a:rPr>
              <a:t>由结果追溯到原因。</a:t>
            </a:r>
            <a:endParaRPr lang="zh-CN" altLang="en-US" sz="3000" b="1">
              <a:solidFill>
                <a:srgbClr val="FF0000"/>
              </a:solidFill>
              <a:latin typeface="楷体" panose="02010609060101010101" charset="-122"/>
              <a:ea typeface="楷体" panose="02010609060101010101" charset="-122"/>
            </a:endParaRPr>
          </a:p>
        </p:txBody>
      </p:sp>
      <p:sp>
        <p:nvSpPr>
          <p:cNvPr id="100" name="文本框 99"/>
          <p:cNvSpPr txBox="1"/>
          <p:nvPr/>
        </p:nvSpPr>
        <p:spPr>
          <a:xfrm>
            <a:off x="930910" y="4878705"/>
            <a:ext cx="10949305" cy="1014730"/>
          </a:xfrm>
          <a:prstGeom prst="rect">
            <a:avLst/>
          </a:prstGeom>
          <a:noFill/>
          <a:ln w="9525">
            <a:noFill/>
          </a:ln>
        </p:spPr>
        <p:txBody>
          <a:bodyPr wrap="square">
            <a:spAutoFit/>
          </a:bodyPr>
          <a:p>
            <a:pPr indent="0"/>
            <a:r>
              <a:rPr lang="zh-CN" sz="3000" b="1">
                <a:solidFill>
                  <a:srgbClr val="FF0000"/>
                </a:solidFill>
                <a:ea typeface="宋体" panose="02010600030101010101" pitchFamily="2" charset="-122"/>
              </a:rPr>
              <a:t>其中瑶族老人打猎迷路</a:t>
            </a:r>
            <a:r>
              <a:rPr lang="en-US" altLang="zh-CN" sz="3000" b="1">
                <a:solidFill>
                  <a:srgbClr val="FF0000"/>
                </a:solidFill>
                <a:ea typeface="SimSun-ExtB" panose="02010609060101010101" charset="-122"/>
                <a:cs typeface="+mj-cs"/>
                <a:sym typeface="宋体" panose="02010600030101010101" pitchFamily="2" charset="-122"/>
              </a:rPr>
              <a:t>,</a:t>
            </a:r>
            <a:r>
              <a:rPr lang="zh-CN" sz="3000" b="1">
                <a:solidFill>
                  <a:srgbClr val="FF0000"/>
                </a:solidFill>
                <a:ea typeface="宋体" panose="02010600030101010101" pitchFamily="2" charset="-122"/>
              </a:rPr>
              <a:t>夜宿茅屋</a:t>
            </a:r>
            <a:r>
              <a:rPr lang="en-US" altLang="zh-CN" sz="3000" b="1">
                <a:solidFill>
                  <a:srgbClr val="FF0000"/>
                </a:solidFill>
                <a:ea typeface="SimSun-ExtB" panose="02010609060101010101" charset="-122"/>
                <a:cs typeface="+mj-cs"/>
                <a:sym typeface="宋体" panose="02010600030101010101" pitchFamily="2" charset="-122"/>
              </a:rPr>
              <a:t>,</a:t>
            </a:r>
            <a:r>
              <a:rPr lang="zh-CN" sz="3000" b="1">
                <a:solidFill>
                  <a:srgbClr val="FF0000"/>
                </a:solidFill>
                <a:ea typeface="宋体" panose="02010600030101010101" pitchFamily="2" charset="-122"/>
              </a:rPr>
              <a:t>解放军盖小屋</a:t>
            </a:r>
            <a:r>
              <a:rPr lang="en-US" altLang="zh-CN" sz="3000" b="1">
                <a:solidFill>
                  <a:srgbClr val="FF0000"/>
                </a:solidFill>
                <a:ea typeface="SimSun-ExtB" panose="02010609060101010101" charset="-122"/>
                <a:cs typeface="+mj-cs"/>
                <a:sym typeface="宋体" panose="02010600030101010101" pitchFamily="2" charset="-122"/>
              </a:rPr>
              <a:t>,</a:t>
            </a:r>
            <a:r>
              <a:rPr lang="zh-CN" sz="3000" b="1">
                <a:solidFill>
                  <a:srgbClr val="FF0000"/>
                </a:solidFill>
                <a:ea typeface="宋体" panose="02010600030101010101" pitchFamily="2" charset="-122"/>
              </a:rPr>
              <a:t>梨花姐妹照料小茅屋又是插叙。</a:t>
            </a:r>
            <a:endParaRPr lang="zh-CN" altLang="en-US" sz="3000" b="1">
              <a:solidFill>
                <a:srgbClr val="FF00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15413" y="41728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0" name="矩形 9"/>
          <p:cNvSpPr/>
          <p:nvPr/>
        </p:nvSpPr>
        <p:spPr>
          <a:xfrm>
            <a:off x="4392295" y="5043170"/>
            <a:ext cx="3332480" cy="953135"/>
          </a:xfrm>
          <a:prstGeom prst="rect">
            <a:avLst/>
          </a:prstGeom>
        </p:spPr>
        <p:txBody>
          <a:bodyPr wrap="square">
            <a:spAutoFit/>
          </a:bodyPr>
          <a:lstStyle/>
          <a:p>
            <a:r>
              <a:rPr lang="zh-CN" altLang="zh-CN" sz="2800" b="1" dirty="0" smtClean="0">
                <a:latin typeface="宋体" panose="02010600030101010101" pitchFamily="2" charset="-122"/>
                <a:ea typeface="宋体" panose="02010600030101010101" pitchFamily="2" charset="-122"/>
              </a:rPr>
              <a:t>洁</a:t>
            </a:r>
            <a:r>
              <a:rPr lang="zh-CN" altLang="zh-CN" sz="2800" b="1" dirty="0">
                <a:latin typeface="宋体" panose="02010600030101010101" pitchFamily="2" charset="-122"/>
                <a:ea typeface="宋体" panose="02010600030101010101" pitchFamily="2" charset="-122"/>
              </a:rPr>
              <a:t>白梨花开遍大地</a:t>
            </a:r>
            <a:endParaRPr lang="zh-CN" altLang="zh-CN" sz="2800" b="1" dirty="0">
              <a:latin typeface="宋体" panose="02010600030101010101" pitchFamily="2" charset="-122"/>
              <a:ea typeface="宋体" panose="02010600030101010101" pitchFamily="2" charset="-122"/>
            </a:endParaRPr>
          </a:p>
          <a:p>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ea typeface="宋体" panose="02010600030101010101" pitchFamily="2" charset="-122"/>
              </a:rPr>
              <a:t>顺叙、插叙、倒叙</a:t>
            </a:r>
            <a:r>
              <a:rPr lang="zh-CN" altLang="zh-CN" sz="28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zh-CN" sz="2800" b="1" dirty="0">
              <a:latin typeface="宋体" panose="02010600030101010101" pitchFamily="2" charset="-122"/>
              <a:ea typeface="宋体" panose="02010600030101010101" pitchFamily="2" charset="-122"/>
            </a:endParaRPr>
          </a:p>
        </p:txBody>
      </p:sp>
      <p:sp>
        <p:nvSpPr>
          <p:cNvPr id="12" name="矩形 11"/>
          <p:cNvSpPr/>
          <p:nvPr/>
        </p:nvSpPr>
        <p:spPr>
          <a:xfrm>
            <a:off x="3364230" y="2408555"/>
            <a:ext cx="559435" cy="3107690"/>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zh-CN" sz="2800" b="1" dirty="0">
                <a:solidFill>
                  <a:schemeClr val="tx1"/>
                </a:solidFill>
                <a:latin typeface="宋体" panose="02010600030101010101" pitchFamily="2" charset="-122"/>
                <a:ea typeface="宋体" panose="02010600030101010101" pitchFamily="2" charset="-122"/>
              </a:rPr>
              <a:t>驿路梨花处处开</a:t>
            </a:r>
            <a:endParaRPr lang="zh-CN" altLang="zh-CN" sz="2800" b="1" dirty="0">
              <a:solidFill>
                <a:schemeClr val="tx1"/>
              </a:solidFill>
              <a:latin typeface="宋体" panose="02010600030101010101" pitchFamily="2" charset="-122"/>
              <a:ea typeface="宋体" panose="02010600030101010101" pitchFamily="2" charset="-122"/>
            </a:endParaRPr>
          </a:p>
        </p:txBody>
      </p:sp>
      <p:sp>
        <p:nvSpPr>
          <p:cNvPr id="14" name="矩形 13"/>
          <p:cNvSpPr/>
          <p:nvPr/>
        </p:nvSpPr>
        <p:spPr>
          <a:xfrm>
            <a:off x="4392581" y="1361190"/>
            <a:ext cx="1970405" cy="521970"/>
          </a:xfrm>
          <a:prstGeom prst="rect">
            <a:avLst/>
          </a:prstGeom>
        </p:spPr>
        <p:txBody>
          <a:bodyPr wrap="none">
            <a:spAutoFit/>
          </a:bodyPr>
          <a:lstStyle/>
          <a:p>
            <a:r>
              <a:rPr lang="zh-CN" altLang="zh-CN" sz="2800" b="1" dirty="0">
                <a:latin typeface="宋体" panose="02010600030101010101" pitchFamily="2" charset="-122"/>
                <a:ea typeface="宋体" panose="02010600030101010101" pitchFamily="2" charset="-122"/>
              </a:rPr>
              <a:t>发现小茅屋</a:t>
            </a:r>
            <a:endParaRPr lang="zh-CN" altLang="zh-CN" sz="2800" b="1" dirty="0">
              <a:latin typeface="宋体" panose="02010600030101010101" pitchFamily="2" charset="-122"/>
              <a:ea typeface="宋体" panose="02010600030101010101" pitchFamily="2" charset="-122"/>
            </a:endParaRPr>
          </a:p>
        </p:txBody>
      </p:sp>
      <p:sp>
        <p:nvSpPr>
          <p:cNvPr id="15" name="矩形 14"/>
          <p:cNvSpPr/>
          <p:nvPr/>
        </p:nvSpPr>
        <p:spPr>
          <a:xfrm>
            <a:off x="4305378" y="2261920"/>
            <a:ext cx="3757930" cy="521970"/>
          </a:xfrm>
          <a:prstGeom prst="rect">
            <a:avLst/>
          </a:prstGeom>
        </p:spPr>
        <p:txBody>
          <a:bodyPr wrap="none">
            <a:spAutoFit/>
          </a:bodyPr>
          <a:lstStyle/>
          <a:p>
            <a:r>
              <a:rPr lang="zh-CN" altLang="zh-CN" sz="2800" b="1" dirty="0">
                <a:latin typeface="宋体" panose="02010600030101010101" pitchFamily="2" charset="-122"/>
                <a:ea typeface="宋体" panose="02010600030101010101" pitchFamily="2" charset="-122"/>
              </a:rPr>
              <a:t>在小茅屋解除饥饿疲劳</a:t>
            </a:r>
            <a:endParaRPr lang="zh-CN" altLang="zh-CN" sz="2800" b="1" dirty="0">
              <a:latin typeface="宋体" panose="02010600030101010101" pitchFamily="2" charset="-122"/>
              <a:ea typeface="宋体" panose="02010600030101010101" pitchFamily="2" charset="-122"/>
            </a:endParaRPr>
          </a:p>
        </p:txBody>
      </p:sp>
      <p:sp>
        <p:nvSpPr>
          <p:cNvPr id="16" name="矩形 15"/>
          <p:cNvSpPr/>
          <p:nvPr/>
        </p:nvSpPr>
        <p:spPr>
          <a:xfrm>
            <a:off x="4305378" y="3168210"/>
            <a:ext cx="4115435" cy="521970"/>
          </a:xfrm>
          <a:prstGeom prst="rect">
            <a:avLst/>
          </a:prstGeom>
        </p:spPr>
        <p:txBody>
          <a:bodyPr wrap="none">
            <a:spAutoFit/>
          </a:bodyPr>
          <a:lstStyle/>
          <a:p>
            <a:r>
              <a:rPr lang="zh-CN" altLang="zh-CN" sz="2800" b="1" dirty="0">
                <a:latin typeface="宋体" panose="02010600030101010101" pitchFamily="2" charset="-122"/>
                <a:ea typeface="宋体" panose="02010600030101010101" pitchFamily="2" charset="-122"/>
              </a:rPr>
              <a:t>瑶族老人述说小茅屋主人</a:t>
            </a:r>
            <a:endParaRPr lang="zh-CN" altLang="zh-CN" sz="2800" b="1" dirty="0">
              <a:latin typeface="宋体" panose="02010600030101010101" pitchFamily="2" charset="-122"/>
              <a:ea typeface="宋体" panose="02010600030101010101" pitchFamily="2" charset="-122"/>
            </a:endParaRPr>
          </a:p>
        </p:txBody>
      </p:sp>
      <p:sp>
        <p:nvSpPr>
          <p:cNvPr id="17" name="矩形 16"/>
          <p:cNvSpPr/>
          <p:nvPr/>
        </p:nvSpPr>
        <p:spPr>
          <a:xfrm>
            <a:off x="4305935" y="4085590"/>
            <a:ext cx="3959860" cy="521970"/>
          </a:xfrm>
          <a:prstGeom prst="rect">
            <a:avLst/>
          </a:prstGeom>
        </p:spPr>
        <p:txBody>
          <a:bodyPr wrap="square">
            <a:spAutoFit/>
          </a:bodyPr>
          <a:lstStyle/>
          <a:p>
            <a:r>
              <a:rPr lang="zh-CN" altLang="zh-CN" sz="2800" b="1" dirty="0">
                <a:latin typeface="宋体" panose="02010600030101010101" pitchFamily="2" charset="-122"/>
                <a:ea typeface="宋体" panose="02010600030101010101" pitchFamily="2" charset="-122"/>
              </a:rPr>
              <a:t>梨花之妹讲小茅屋来历</a:t>
            </a:r>
            <a:endParaRPr lang="zh-CN" altLang="zh-CN" sz="2800" b="1" dirty="0">
              <a:latin typeface="宋体" panose="02010600030101010101" pitchFamily="2" charset="-122"/>
              <a:ea typeface="宋体" panose="02010600030101010101" pitchFamily="2" charset="-122"/>
            </a:endParaRPr>
          </a:p>
        </p:txBody>
      </p:sp>
      <p:sp>
        <p:nvSpPr>
          <p:cNvPr id="18" name="下箭头 17"/>
          <p:cNvSpPr/>
          <p:nvPr/>
        </p:nvSpPr>
        <p:spPr>
          <a:xfrm>
            <a:off x="5327953" y="1860869"/>
            <a:ext cx="232873" cy="4010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下箭头 18"/>
          <p:cNvSpPr/>
          <p:nvPr/>
        </p:nvSpPr>
        <p:spPr>
          <a:xfrm>
            <a:off x="5321906" y="2785140"/>
            <a:ext cx="232873" cy="4010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下箭头 19"/>
          <p:cNvSpPr/>
          <p:nvPr/>
        </p:nvSpPr>
        <p:spPr>
          <a:xfrm>
            <a:off x="5321905" y="3691430"/>
            <a:ext cx="232873" cy="4010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下箭头 20"/>
          <p:cNvSpPr/>
          <p:nvPr/>
        </p:nvSpPr>
        <p:spPr>
          <a:xfrm>
            <a:off x="5302201" y="4641944"/>
            <a:ext cx="232873" cy="40105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19"/>
          <p:cNvSpPr/>
          <p:nvPr/>
        </p:nvSpPr>
        <p:spPr bwMode="auto">
          <a:xfrm rot="10800000" flipH="1">
            <a:off x="4053840" y="1485900"/>
            <a:ext cx="251460" cy="4291330"/>
          </a:xfrm>
          <a:prstGeom prst="leftBrace">
            <a:avLst>
              <a:gd name="adj1" fmla="val 127766"/>
              <a:gd name="adj2" fmla="val 49560"/>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3" name="AutoShape 19"/>
          <p:cNvSpPr/>
          <p:nvPr/>
        </p:nvSpPr>
        <p:spPr bwMode="auto">
          <a:xfrm rot="10800000">
            <a:off x="8496935" y="1602740"/>
            <a:ext cx="171450" cy="4291330"/>
          </a:xfrm>
          <a:prstGeom prst="leftBrace">
            <a:avLst>
              <a:gd name="adj1" fmla="val 127766"/>
              <a:gd name="adj2" fmla="val 49319"/>
            </a:avLst>
          </a:prstGeom>
          <a:noFill/>
          <a:ln w="222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p>
            <a:endParaRPr lang="zh-CN" altLang="en-US" sz="2100"/>
          </a:p>
        </p:txBody>
      </p:sp>
      <p:sp>
        <p:nvSpPr>
          <p:cNvPr id="31" name="TextBox 30"/>
          <p:cNvSpPr txBox="1"/>
          <p:nvPr/>
        </p:nvSpPr>
        <p:spPr>
          <a:xfrm>
            <a:off x="8802562" y="3086239"/>
            <a:ext cx="613410" cy="1521460"/>
          </a:xfrm>
          <a:prstGeom prst="rect">
            <a:avLst/>
          </a:prstGeom>
          <a:noFill/>
        </p:spPr>
        <p:txBody>
          <a:bodyPr vert="eaVert" wrap="none" rtlCol="0">
            <a:spAutoFit/>
          </a:bodyPr>
          <a:p>
            <a:r>
              <a:rPr lang="zh-CN" sz="2800" b="1" dirty="0" smtClean="0">
                <a:solidFill>
                  <a:srgbClr val="FF0000"/>
                </a:solidFill>
                <a:latin typeface="黑体" panose="02010609060101010101" charset="-122"/>
                <a:ea typeface="黑体" panose="02010609060101010101" charset="-122"/>
              </a:rPr>
              <a:t>助人为乐</a:t>
            </a:r>
            <a:endParaRPr lang="zh-CN" sz="2800" b="1" dirty="0" smtClean="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15413" y="41728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904240" y="1579880"/>
            <a:ext cx="9928860" cy="1076325"/>
          </a:xfrm>
          <a:prstGeom prst="rect">
            <a:avLst/>
          </a:prstGeom>
        </p:spPr>
        <p:txBody>
          <a:bodyPr wrap="square">
            <a:spAutoFit/>
          </a:bodyPr>
          <a:lstStyle/>
          <a:p>
            <a:pPr algn="just" fontAlgn="auto">
              <a:lnSpc>
                <a:spcPct val="100000"/>
              </a:lnSpc>
            </a:pPr>
            <a:r>
              <a:rPr lang="en-US" altLang="zh-CN" sz="2800" b="1" dirty="0" smtClean="0">
                <a:latin typeface="宋体" panose="02010600030101010101" pitchFamily="2" charset="-122"/>
                <a:ea typeface="宋体" panose="02010600030101010101" pitchFamily="2" charset="-122"/>
              </a:rPr>
              <a:t>     </a:t>
            </a:r>
            <a:r>
              <a:rPr lang="zh-CN" altLang="zh-CN" sz="3200" b="1" dirty="0" smtClean="0">
                <a:latin typeface="宋体" panose="02010600030101010101" pitchFamily="2" charset="-122"/>
                <a:ea typeface="宋体" panose="02010600030101010101" pitchFamily="2" charset="-122"/>
              </a:rPr>
              <a:t>本</a:t>
            </a:r>
            <a:r>
              <a:rPr lang="zh-CN" altLang="zh-CN" sz="3200" b="1" dirty="0">
                <a:latin typeface="宋体" panose="02010600030101010101" pitchFamily="2" charset="-122"/>
                <a:ea typeface="宋体" panose="02010600030101010101" pitchFamily="2" charset="-122"/>
              </a:rPr>
              <a:t>节课运用略读的方法了解了文章的大意</a:t>
            </a:r>
            <a:r>
              <a:rPr lang="en-US" altLang="zh-CN" sz="3200">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梳理了文章的脉络</a:t>
            </a:r>
            <a:r>
              <a:rPr lang="en-US" altLang="zh-CN" sz="3200">
                <a:uFillTx/>
                <a:ea typeface="SimSun-ExtB" panose="02010609060101010101" charset="-122"/>
                <a:cs typeface="+mj-cs"/>
                <a:sym typeface="宋体" panose="02010600030101010101" pitchFamily="2" charset="-122"/>
              </a:rPr>
              <a:t>,</a:t>
            </a:r>
            <a:r>
              <a:rPr lang="zh-CN" altLang="zh-CN" sz="3200" b="1" dirty="0">
                <a:latin typeface="宋体" panose="02010600030101010101" pitchFamily="2" charset="-122"/>
                <a:ea typeface="宋体" panose="02010600030101010101" pitchFamily="2" charset="-122"/>
              </a:rPr>
              <a:t>初步领会了文章颇具匠心的构思。</a:t>
            </a:r>
            <a:endParaRPr lang="zh-CN" altLang="zh-CN" sz="3200" b="1" dirty="0">
              <a:latin typeface="宋体" panose="02010600030101010101" pitchFamily="2" charset="-122"/>
              <a:ea typeface="宋体" panose="02010600030101010101" pitchFamily="2" charset="-122"/>
            </a:endParaRPr>
          </a:p>
        </p:txBody>
      </p:sp>
      <p:pic>
        <p:nvPicPr>
          <p:cNvPr id="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31838" y="2856985"/>
            <a:ext cx="7490939" cy="38429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81231" y="2357428"/>
            <a:ext cx="10515600" cy="1325563"/>
          </a:xfrm>
        </p:spPr>
        <p:txBody>
          <a:bodyPr>
            <a:normAutofit/>
          </a:bodyPr>
          <a:lstStyle/>
          <a:p>
            <a:r>
              <a:rPr lang="zh-CN" altLang="en-US" sz="6600" dirty="0" smtClean="0">
                <a:effectLst/>
                <a:latin typeface="黑体" panose="02010609060101010101" charset="-122"/>
                <a:ea typeface="黑体" panose="02010609060101010101" charset="-122"/>
              </a:rPr>
              <a:t>第二课时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4" name="矩形 3"/>
          <p:cNvSpPr/>
          <p:nvPr/>
        </p:nvSpPr>
        <p:spPr>
          <a:xfrm>
            <a:off x="1130567" y="1880298"/>
            <a:ext cx="10178903" cy="1383665"/>
          </a:xfrm>
          <a:prstGeom prst="rect">
            <a:avLst/>
          </a:prstGeom>
        </p:spPr>
        <p:txBody>
          <a:bodyPr wrap="square">
            <a:spAutoFit/>
          </a:bodyPr>
          <a:lstStyle/>
          <a:p>
            <a:pPr algn="just"/>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rgbClr val="301EE2"/>
                </a:solidFill>
                <a:latin typeface="新宋体" panose="02010609030101010101" pitchFamily="49" charset="-122"/>
                <a:ea typeface="新宋体" panose="02010609030101010101" pitchFamily="49" charset="-122"/>
              </a:rPr>
              <a:t>交代了故事发生的时间、地点、人物、事件</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zh-CN" sz="2800" b="1" dirty="0">
                <a:solidFill>
                  <a:srgbClr val="301EE2"/>
                </a:solidFill>
                <a:latin typeface="新宋体" panose="02010609030101010101" pitchFamily="49" charset="-122"/>
                <a:ea typeface="新宋体" panose="02010609030101010101" pitchFamily="49" charset="-122"/>
              </a:rPr>
              <a:t>描写了这里的环境。突出了山的高、大、多</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zh-CN" sz="2800" b="1" dirty="0">
                <a:solidFill>
                  <a:srgbClr val="FF0000"/>
                </a:solidFill>
                <a:latin typeface="新宋体" panose="02010609030101010101" pitchFamily="49" charset="-122"/>
                <a:ea typeface="新宋体" panose="02010609030101010101" pitchFamily="49" charset="-122"/>
              </a:rPr>
              <a:t>衬托出</a:t>
            </a:r>
            <a:r>
              <a:rPr lang="en-US" altLang="zh-CN" sz="2800" b="1" dirty="0">
                <a:solidFill>
                  <a:srgbClr val="301EE2"/>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301EE2"/>
                </a:solidFill>
                <a:latin typeface="Arial" panose="020B0604020202020204" pitchFamily="34" charset="0"/>
                <a:ea typeface="新宋体" panose="02010609030101010101" pitchFamily="49" charset="-122"/>
                <a:cs typeface="Arial" panose="020B0604020202020204" pitchFamily="34" charset="0"/>
              </a:rPr>
              <a:t>我们</a:t>
            </a:r>
            <a:r>
              <a:rPr lang="en-US" altLang="zh-CN" sz="2800" b="1" dirty="0">
                <a:solidFill>
                  <a:srgbClr val="301EE2"/>
                </a:solidFill>
                <a:latin typeface="Arial" panose="020B0604020202020204" pitchFamily="34" charset="0"/>
                <a:ea typeface="新宋体" panose="02010609030101010101" pitchFamily="49" charset="-122"/>
                <a:cs typeface="Arial" panose="020B0604020202020204" pitchFamily="34" charset="0"/>
              </a:rPr>
              <a:t>”</a:t>
            </a:r>
            <a:r>
              <a:rPr lang="zh-CN" altLang="zh-CN" sz="2800" b="1" dirty="0">
                <a:solidFill>
                  <a:srgbClr val="301EE2"/>
                </a:solidFill>
                <a:latin typeface="新宋体" panose="02010609030101010101" pitchFamily="49" charset="-122"/>
                <a:ea typeface="新宋体" panose="02010609030101010101" pitchFamily="49" charset="-122"/>
              </a:rPr>
              <a:t>的</a:t>
            </a:r>
            <a:r>
              <a:rPr lang="zh-CN" altLang="zh-CN" sz="2800" b="1" dirty="0">
                <a:solidFill>
                  <a:srgbClr val="FF0000"/>
                </a:solidFill>
                <a:latin typeface="新宋体" panose="02010609030101010101" pitchFamily="49" charset="-122"/>
                <a:ea typeface="新宋体" panose="02010609030101010101" pitchFamily="49" charset="-122"/>
              </a:rPr>
              <a:t>焦急心情</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zh-CN" sz="2800" b="1" dirty="0">
                <a:solidFill>
                  <a:srgbClr val="FF0000"/>
                </a:solidFill>
                <a:latin typeface="新宋体" panose="02010609030101010101" pitchFamily="49" charset="-122"/>
                <a:ea typeface="新宋体" panose="02010609030101010101" pitchFamily="49" charset="-122"/>
              </a:rPr>
              <a:t>为下文小屋的出现给我们带来的惊喜做铺垫</a:t>
            </a:r>
            <a:r>
              <a:rPr lang="zh-CN" altLang="zh-CN" sz="2800" b="1" dirty="0">
                <a:solidFill>
                  <a:srgbClr val="301EE2"/>
                </a:solidFill>
                <a:latin typeface="新宋体" panose="02010609030101010101" pitchFamily="49" charset="-122"/>
                <a:ea typeface="新宋体" panose="02010609030101010101" pitchFamily="49" charset="-122"/>
              </a:rPr>
              <a:t>。</a:t>
            </a:r>
            <a:endParaRPr lang="zh-CN" altLang="zh-CN" sz="2800" b="1" dirty="0">
              <a:solidFill>
                <a:srgbClr val="301EE2"/>
              </a:solidFill>
              <a:latin typeface="新宋体" panose="02010609030101010101" pitchFamily="49" charset="-122"/>
              <a:ea typeface="新宋体" panose="02010609030101010101" pitchFamily="49" charset="-122"/>
            </a:endParaRPr>
          </a:p>
        </p:txBody>
      </p:sp>
      <p:sp>
        <p:nvSpPr>
          <p:cNvPr id="5" name="矩形 4"/>
          <p:cNvSpPr/>
          <p:nvPr/>
        </p:nvSpPr>
        <p:spPr>
          <a:xfrm>
            <a:off x="1549667" y="1287935"/>
            <a:ext cx="8303876" cy="523220"/>
          </a:xfrm>
          <a:prstGeom prst="rect">
            <a:avLst/>
          </a:prstGeom>
        </p:spPr>
        <p:txBody>
          <a:bodyPr wrap="none">
            <a:spAutoFit/>
          </a:bodyPr>
          <a:lstStyle/>
          <a:p>
            <a:pPr algn="just"/>
            <a:r>
              <a:rPr lang="en-US" altLang="zh-CN" sz="2800" b="1" dirty="0" smtClean="0">
                <a:latin typeface="宋体" panose="02010600030101010101" pitchFamily="2" charset="-122"/>
                <a:ea typeface="宋体" panose="02010600030101010101" pitchFamily="2" charset="-122"/>
              </a:rPr>
              <a:t> 1.</a:t>
            </a:r>
            <a:r>
              <a:rPr lang="zh-CN" altLang="zh-CN" sz="2800" b="1" dirty="0" smtClean="0">
                <a:latin typeface="宋体" panose="02010600030101010101" pitchFamily="2" charset="-122"/>
                <a:ea typeface="宋体" panose="02010600030101010101" pitchFamily="2" charset="-122"/>
              </a:rPr>
              <a:t>文</a:t>
            </a:r>
            <a:r>
              <a:rPr lang="zh-CN" altLang="zh-CN" sz="2800" b="1" dirty="0">
                <a:latin typeface="宋体" panose="02010600030101010101" pitchFamily="2" charset="-122"/>
                <a:ea typeface="宋体" panose="02010600030101010101" pitchFamily="2" charset="-122"/>
              </a:rPr>
              <a:t>章开头</a:t>
            </a:r>
            <a:r>
              <a:rPr lang="en-US" altLang="zh-CN" sz="2800" b="1" dirty="0">
                <a:latin typeface="宋体" panose="02010600030101010101" pitchFamily="2" charset="-122"/>
                <a:ea typeface="宋体" panose="02010600030101010101" pitchFamily="2" charset="-122"/>
              </a:rPr>
              <a:t>1</a:t>
            </a:r>
            <a:r>
              <a:rPr lang="zh-CN" altLang="zh-CN"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2</a:t>
            </a:r>
            <a:r>
              <a:rPr lang="zh-CN" altLang="zh-CN" sz="2800" b="1" dirty="0">
                <a:latin typeface="宋体" panose="02010600030101010101" pitchFamily="2" charset="-122"/>
                <a:ea typeface="宋体" panose="02010600030101010101" pitchFamily="2" charset="-122"/>
              </a:rPr>
              <a:t>段描写了什么内容？有什么作用？</a:t>
            </a:r>
            <a:endParaRPr lang="zh-CN" altLang="zh-CN" sz="2800" b="1" dirty="0">
              <a:latin typeface="宋体" panose="02010600030101010101" pitchFamily="2" charset="-122"/>
              <a:ea typeface="宋体" panose="02010600030101010101" pitchFamily="2" charset="-122"/>
            </a:endParaRPr>
          </a:p>
        </p:txBody>
      </p:sp>
      <p:sp>
        <p:nvSpPr>
          <p:cNvPr id="6" name="矩形 5"/>
          <p:cNvSpPr/>
          <p:nvPr/>
        </p:nvSpPr>
        <p:spPr>
          <a:xfrm>
            <a:off x="1130567" y="4219399"/>
            <a:ext cx="10051314" cy="1814830"/>
          </a:xfrm>
          <a:prstGeom prst="rect">
            <a:avLst/>
          </a:prstGeom>
        </p:spPr>
        <p:txBody>
          <a:bodyPr wrap="square">
            <a:spAutoFit/>
          </a:bodyPr>
          <a:lstStyle/>
          <a:p>
            <a:pPr algn="just"/>
            <a:r>
              <a:rPr lang="en-US" altLang="zh-CN" sz="2800" b="1" dirty="0">
                <a:solidFill>
                  <a:schemeClr val="accent1">
                    <a:lumMod val="75000"/>
                  </a:schemeClr>
                </a:solidFill>
                <a:latin typeface="新宋体" panose="02010609030101010101" pitchFamily="49" charset="-122"/>
                <a:ea typeface="新宋体" panose="02010609030101010101" pitchFamily="49" charset="-122"/>
              </a:rPr>
              <a:t> </a:t>
            </a: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smtClean="0">
                <a:solidFill>
                  <a:srgbClr val="301EE2"/>
                </a:solidFill>
                <a:uFillTx/>
                <a:latin typeface="Arial" panose="020B0604020202020204" pitchFamily="34" charset="0"/>
                <a:ea typeface="SimSun-ExtB" panose="02010609060101010101" charset="-122"/>
                <a:cs typeface="Arial" panose="020B0604020202020204" pitchFamily="34" charset="0"/>
              </a:rPr>
              <a:t>“</a:t>
            </a:r>
            <a:r>
              <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rPr>
              <a:t>温暖的火、喷香的米饭和滚热的洗脚水</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rPr>
              <a:t>把我们身上的疲劳、饥饿都撵走了。我们躺在软软的干草铺上</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rPr>
              <a:t>对小茅屋的主人有说不尽的感激。”这样写</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突出了在深山中小茅屋给我们带来的巨大帮助</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和</a:t>
            </a:r>
            <a:r>
              <a:rPr lang="en-US" altLang="zh-CN" sz="2800" b="1" dirty="0">
                <a:solidFill>
                  <a:srgbClr val="FF0000"/>
                </a:solidFill>
                <a:latin typeface="Arial" panose="020B0604020202020204" pitchFamily="34" charset="0"/>
                <a:ea typeface="新宋体" panose="02010609030101010101" pitchFamily="49" charset="-122"/>
                <a:cs typeface="Arial" panose="020B0604020202020204" pitchFamily="34" charset="0"/>
                <a:sym typeface="+mn-ea"/>
              </a:rPr>
              <a:t>“</a:t>
            </a:r>
            <a:r>
              <a:rPr lang="zh-CN" altLang="zh-CN" sz="2800" b="1" dirty="0">
                <a:solidFill>
                  <a:srgbClr val="FF0000"/>
                </a:solidFill>
                <a:latin typeface="Arial" panose="020B0604020202020204" pitchFamily="34" charset="0"/>
                <a:ea typeface="新宋体" panose="02010609030101010101" pitchFamily="49" charset="-122"/>
                <a:cs typeface="Arial" panose="020B0604020202020204" pitchFamily="34" charset="0"/>
                <a:sym typeface="+mn-ea"/>
              </a:rPr>
              <a:t>我们</a:t>
            </a:r>
            <a:r>
              <a:rPr lang="en-US" altLang="zh-CN" sz="2800" b="1" dirty="0">
                <a:solidFill>
                  <a:srgbClr val="FF0000"/>
                </a:solidFill>
                <a:latin typeface="Arial" panose="020B0604020202020204" pitchFamily="34" charset="0"/>
                <a:ea typeface="新宋体" panose="02010609030101010101" pitchFamily="49" charset="-122"/>
                <a:cs typeface="Arial" panose="020B0604020202020204" pitchFamily="34" charset="0"/>
                <a:sym typeface="+mn-ea"/>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无比的感激之情</a:t>
            </a:r>
            <a:r>
              <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rPr>
              <a:t>。</a:t>
            </a:r>
            <a:r>
              <a:rPr lang="zh-CN" altLang="zh-CN" sz="2800" b="1" dirty="0">
                <a:solidFill>
                  <a:srgbClr val="FF0000"/>
                </a:solidFill>
                <a:uFillTx/>
                <a:latin typeface="Arial" panose="020B0604020202020204" pitchFamily="34" charset="0"/>
                <a:ea typeface="SimSun-ExtB" panose="02010609060101010101" charset="-122"/>
                <a:cs typeface="Arial" panose="020B0604020202020204" pitchFamily="34" charset="0"/>
              </a:rPr>
              <a:t>为猜想茅屋的主人做铺垫</a:t>
            </a:r>
            <a:r>
              <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rPr>
              <a:t>。</a:t>
            </a:r>
            <a:endParaRPr lang="zh-CN" altLang="zh-CN" sz="2800" b="1" dirty="0">
              <a:solidFill>
                <a:srgbClr val="301EE2"/>
              </a:solidFill>
              <a:uFillTx/>
              <a:latin typeface="Arial" panose="020B0604020202020204" pitchFamily="34" charset="0"/>
              <a:ea typeface="SimSun-ExtB" panose="02010609060101010101" charset="-122"/>
              <a:cs typeface="Arial" panose="020B0604020202020204" pitchFamily="34" charset="0"/>
            </a:endParaRPr>
          </a:p>
        </p:txBody>
      </p:sp>
      <p:sp>
        <p:nvSpPr>
          <p:cNvPr id="7" name="矩形 6"/>
          <p:cNvSpPr/>
          <p:nvPr/>
        </p:nvSpPr>
        <p:spPr>
          <a:xfrm>
            <a:off x="1130567" y="3265293"/>
            <a:ext cx="10271054" cy="954107"/>
          </a:xfrm>
          <a:prstGeom prst="rect">
            <a:avLst/>
          </a:prstGeom>
        </p:spPr>
        <p:txBody>
          <a:bodyPr wrap="square">
            <a:spAutoFit/>
          </a:bodyPr>
          <a:lstStyle/>
          <a:p>
            <a:pPr algn="just"/>
            <a:r>
              <a:rPr lang="zh-CN" altLang="en-US" sz="2800" b="1" dirty="0" smtClean="0">
                <a:latin typeface="宋体" panose="02010600030101010101" pitchFamily="2" charset="-122"/>
                <a:ea typeface="宋体" panose="02010600030101010101" pitchFamily="2" charset="-122"/>
              </a:rPr>
              <a:t>   </a:t>
            </a:r>
            <a:r>
              <a:rPr lang="en-US" altLang="zh-CN" sz="2800" b="1" dirty="0" smtClean="0">
                <a:latin typeface="宋体" panose="02010600030101010101" pitchFamily="2" charset="-122"/>
                <a:ea typeface="宋体" panose="02010600030101010101" pitchFamily="2" charset="-122"/>
              </a:rPr>
              <a:t>2.</a:t>
            </a:r>
            <a:r>
              <a:rPr lang="zh-CN" altLang="zh-CN" sz="2800" b="1" dirty="0" smtClean="0">
                <a:latin typeface="宋体" panose="02010600030101010101" pitchFamily="2" charset="-122"/>
                <a:ea typeface="宋体" panose="02010600030101010101" pitchFamily="2" charset="-122"/>
              </a:rPr>
              <a:t>文</a:t>
            </a:r>
            <a:r>
              <a:rPr lang="zh-CN" altLang="zh-CN" sz="2800" b="1" dirty="0">
                <a:latin typeface="宋体" panose="02010600030101010101" pitchFamily="2" charset="-122"/>
                <a:ea typeface="宋体" panose="02010600030101010101" pitchFamily="2" charset="-122"/>
              </a:rPr>
              <a:t>章如何描写我们在小茅屋吃饭休息的情形？这样写有什么作用？</a:t>
            </a:r>
            <a:endParaRPr lang="zh-CN" altLang="zh-CN" sz="2800" b="1" dirty="0">
              <a:latin typeface="宋体" panose="02010600030101010101" pitchFamily="2" charset="-122"/>
              <a:ea typeface="宋体" panose="02010600030101010101" pitchFamily="2" charset="-122"/>
            </a:endParaRPr>
          </a:p>
        </p:txBody>
      </p:sp>
      <p:grpSp>
        <p:nvGrpSpPr>
          <p:cNvPr id="8" name="组合 7"/>
          <p:cNvGrpSpPr/>
          <p:nvPr/>
        </p:nvGrpSpPr>
        <p:grpSpPr>
          <a:xfrm>
            <a:off x="803344" y="322030"/>
            <a:ext cx="2792615" cy="713740"/>
            <a:chOff x="2371" y="690"/>
            <a:chExt cx="3471" cy="1124"/>
          </a:xfrm>
        </p:grpSpPr>
        <p:sp>
          <p:nvSpPr>
            <p:cNvPr id="9"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合作探究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6" name="矩形 3"/>
          <p:cNvSpPr>
            <a:spLocks noChangeArrowheads="1"/>
          </p:cNvSpPr>
          <p:nvPr/>
        </p:nvSpPr>
        <p:spPr bwMode="auto">
          <a:xfrm>
            <a:off x="630096" y="1565759"/>
            <a:ext cx="104648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lnSpc>
                <a:spcPct val="125000"/>
              </a:lnSpc>
              <a:spcBef>
                <a:spcPts val="0"/>
              </a:spcBef>
              <a:spcAft>
                <a:spcPts val="0"/>
              </a:spcAft>
              <a:buClrTx/>
              <a:buFontTx/>
              <a:buNone/>
            </a:pPr>
            <a:r>
              <a:rPr lang="zh-CN" altLang="en-US" sz="2800" i="0" dirty="0">
                <a:latin typeface="+mn-ea"/>
                <a:ea typeface="+mn-ea"/>
              </a:rPr>
              <a:t> </a:t>
            </a:r>
            <a:r>
              <a:rPr lang="zh-CN" altLang="en-US" sz="3200" i="0" dirty="0">
                <a:effectLst/>
                <a:latin typeface="宋体" panose="02010600030101010101" pitchFamily="2" charset="-122"/>
                <a:ea typeface="宋体" panose="02010600030101010101" pitchFamily="2" charset="-122"/>
              </a:rPr>
              <a:t>闻武均州报已复西京</a:t>
            </a:r>
            <a:endParaRPr lang="zh-CN" altLang="en-US" sz="3200" i="0" dirty="0">
              <a:effectLst/>
              <a:latin typeface="宋体" panose="02010600030101010101" pitchFamily="2" charset="-122"/>
              <a:ea typeface="宋体" panose="02010600030101010101" pitchFamily="2" charset="-122"/>
            </a:endParaRPr>
          </a:p>
          <a:p>
            <a:pPr algn="ctr" eaLnBrk="1" hangingPunct="1">
              <a:lnSpc>
                <a:spcPct val="125000"/>
              </a:lnSpc>
              <a:spcBef>
                <a:spcPts val="0"/>
              </a:spcBef>
              <a:spcAft>
                <a:spcPts val="0"/>
              </a:spcAft>
              <a:buClrTx/>
              <a:buFontTx/>
              <a:buNone/>
            </a:pPr>
            <a:r>
              <a:rPr lang="zh-CN" altLang="en-US" sz="3200" i="0" dirty="0" smtClean="0">
                <a:effectLst/>
                <a:latin typeface="宋体" panose="02010600030101010101" pitchFamily="2" charset="-122"/>
                <a:ea typeface="宋体" panose="02010600030101010101" pitchFamily="2" charset="-122"/>
              </a:rPr>
              <a:t>南宋  </a:t>
            </a:r>
            <a:r>
              <a:rPr lang="zh-CN" altLang="en-US" sz="3200" i="0" dirty="0">
                <a:effectLst/>
                <a:latin typeface="宋体" panose="02010600030101010101" pitchFamily="2" charset="-122"/>
                <a:ea typeface="宋体" panose="02010600030101010101" pitchFamily="2" charset="-122"/>
              </a:rPr>
              <a:t>陆游</a:t>
            </a:r>
            <a:endParaRPr lang="zh-CN" altLang="en-US" sz="3200" i="0" dirty="0">
              <a:effectLst/>
              <a:latin typeface="宋体" panose="02010600030101010101" pitchFamily="2" charset="-122"/>
              <a:ea typeface="宋体" panose="02010600030101010101" pitchFamily="2" charset="-122"/>
            </a:endParaRPr>
          </a:p>
          <a:p>
            <a:pPr algn="ctr" eaLnBrk="1" hangingPunct="1">
              <a:lnSpc>
                <a:spcPct val="125000"/>
              </a:lnSpc>
              <a:spcBef>
                <a:spcPts val="0"/>
              </a:spcBef>
              <a:spcAft>
                <a:spcPts val="0"/>
              </a:spcAft>
              <a:buClrTx/>
              <a:buFontTx/>
              <a:buNone/>
            </a:pPr>
            <a:r>
              <a:rPr lang="zh-CN" altLang="en-US" sz="3200" i="0" dirty="0">
                <a:effectLst/>
                <a:latin typeface="宋体" panose="02010600030101010101" pitchFamily="2" charset="-122"/>
                <a:ea typeface="宋体" panose="02010600030101010101" pitchFamily="2" charset="-122"/>
              </a:rPr>
              <a:t>白发将军亦壮哉，西京昨夜捷书来。</a:t>
            </a:r>
            <a:endParaRPr lang="zh-CN" altLang="en-US" sz="3200" i="0" dirty="0">
              <a:effectLst/>
              <a:latin typeface="宋体" panose="02010600030101010101" pitchFamily="2" charset="-122"/>
              <a:ea typeface="宋体" panose="02010600030101010101" pitchFamily="2" charset="-122"/>
            </a:endParaRPr>
          </a:p>
          <a:p>
            <a:pPr algn="ctr" eaLnBrk="1" hangingPunct="1">
              <a:lnSpc>
                <a:spcPct val="125000"/>
              </a:lnSpc>
              <a:spcBef>
                <a:spcPts val="0"/>
              </a:spcBef>
              <a:spcAft>
                <a:spcPts val="0"/>
              </a:spcAft>
              <a:buClrTx/>
              <a:buFontTx/>
              <a:buNone/>
            </a:pPr>
            <a:r>
              <a:rPr lang="zh-CN" altLang="en-US" sz="3200" i="0" dirty="0">
                <a:effectLst/>
                <a:latin typeface="宋体" panose="02010600030101010101" pitchFamily="2" charset="-122"/>
                <a:ea typeface="宋体" panose="02010600030101010101" pitchFamily="2" charset="-122"/>
              </a:rPr>
              <a:t>胡儿敢作千年计，天意宁知一日回。</a:t>
            </a:r>
            <a:endParaRPr lang="zh-CN" altLang="en-US" sz="3200" i="0" dirty="0">
              <a:effectLst/>
              <a:latin typeface="宋体" panose="02010600030101010101" pitchFamily="2" charset="-122"/>
              <a:ea typeface="宋体" panose="02010600030101010101" pitchFamily="2" charset="-122"/>
            </a:endParaRPr>
          </a:p>
          <a:p>
            <a:pPr algn="ctr" eaLnBrk="1" hangingPunct="1">
              <a:lnSpc>
                <a:spcPct val="125000"/>
              </a:lnSpc>
              <a:spcBef>
                <a:spcPts val="0"/>
              </a:spcBef>
              <a:spcAft>
                <a:spcPts val="0"/>
              </a:spcAft>
              <a:buClrTx/>
              <a:buFontTx/>
              <a:buNone/>
            </a:pPr>
            <a:r>
              <a:rPr lang="zh-CN" altLang="en-US" sz="3200" i="0" dirty="0">
                <a:effectLst/>
                <a:latin typeface="宋体" panose="02010600030101010101" pitchFamily="2" charset="-122"/>
                <a:ea typeface="宋体" panose="02010600030101010101" pitchFamily="2" charset="-122"/>
              </a:rPr>
              <a:t>列圣仁恩深雨露，中兴赦令疾风雷。</a:t>
            </a:r>
            <a:endParaRPr lang="zh-CN" altLang="en-US" sz="3200" i="0" dirty="0">
              <a:effectLst/>
              <a:latin typeface="宋体" panose="02010600030101010101" pitchFamily="2" charset="-122"/>
              <a:ea typeface="宋体" panose="02010600030101010101" pitchFamily="2" charset="-122"/>
            </a:endParaRPr>
          </a:p>
          <a:p>
            <a:pPr algn="ctr" eaLnBrk="1" hangingPunct="1">
              <a:lnSpc>
                <a:spcPct val="125000"/>
              </a:lnSpc>
              <a:spcBef>
                <a:spcPts val="0"/>
              </a:spcBef>
              <a:spcAft>
                <a:spcPts val="0"/>
              </a:spcAft>
              <a:buClrTx/>
              <a:buFontTx/>
              <a:buNone/>
            </a:pPr>
            <a:r>
              <a:rPr lang="zh-CN" altLang="en-US" sz="3200" i="0" dirty="0">
                <a:solidFill>
                  <a:srgbClr val="FF0000"/>
                </a:solidFill>
                <a:effectLst/>
                <a:latin typeface="宋体" panose="02010600030101010101" pitchFamily="2" charset="-122"/>
                <a:ea typeface="宋体" panose="02010600030101010101" pitchFamily="2" charset="-122"/>
              </a:rPr>
              <a:t>悬知寒食朝陵使，驿路梨花处处开。</a:t>
            </a:r>
            <a:endParaRPr lang="zh-CN" altLang="en-US" sz="3200" i="0" dirty="0">
              <a:solidFill>
                <a:srgbClr val="FF0000"/>
              </a:solidFill>
              <a:effectLst/>
              <a:latin typeface="宋体" panose="02010600030101010101" pitchFamily="2" charset="-122"/>
              <a:ea typeface="宋体" panose="02010600030101010101" pitchFamily="2" charset="-122"/>
            </a:endParaRPr>
          </a:p>
        </p:txBody>
      </p:sp>
      <p:grpSp>
        <p:nvGrpSpPr>
          <p:cNvPr id="4" name="组合 3"/>
          <p:cNvGrpSpPr/>
          <p:nvPr/>
        </p:nvGrpSpPr>
        <p:grpSpPr>
          <a:xfrm>
            <a:off x="882604" y="594744"/>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导入新课</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2" name="Rectangle 4"/>
          <p:cNvSpPr>
            <a:spLocks noChangeArrowheads="1"/>
          </p:cNvSpPr>
          <p:nvPr/>
        </p:nvSpPr>
        <p:spPr bwMode="auto">
          <a:xfrm>
            <a:off x="566475" y="856574"/>
            <a:ext cx="1084920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00000"/>
              </a:lnSpc>
            </a:pPr>
            <a:r>
              <a:rPr lang="en-US" altLang="zh-CN" sz="2800" b="1" dirty="0" smtClean="0">
                <a:solidFill>
                  <a:schemeClr val="tx1"/>
                </a:solidFill>
                <a:latin typeface="宋体" panose="02010600030101010101" pitchFamily="2" charset="-122"/>
                <a:ea typeface="宋体" panose="02010600030101010101" pitchFamily="2" charset="-122"/>
              </a:rPr>
              <a:t>3.</a:t>
            </a:r>
            <a:r>
              <a:rPr lang="zh-CN" altLang="en-US" sz="2800" b="1" dirty="0" smtClean="0">
                <a:solidFill>
                  <a:schemeClr val="tx1"/>
                </a:solidFill>
                <a:latin typeface="宋体" panose="02010600030101010101" pitchFamily="2" charset="-122"/>
                <a:ea typeface="宋体" panose="02010600030101010101" pitchFamily="2" charset="-122"/>
              </a:rPr>
              <a:t>课文中的这些人为小茅屋做了些什么？他们为什么要这样做？</a:t>
            </a:r>
            <a:endParaRPr lang="zh-CN" altLang="en-US" sz="2800" b="1" dirty="0" smtClean="0">
              <a:solidFill>
                <a:schemeClr val="tx1"/>
              </a:solidFill>
              <a:latin typeface="宋体" panose="02010600030101010101" pitchFamily="2" charset="-122"/>
              <a:ea typeface="宋体" panose="02010600030101010101" pitchFamily="2" charset="-122"/>
            </a:endParaRPr>
          </a:p>
        </p:txBody>
      </p:sp>
      <p:graphicFrame>
        <p:nvGraphicFramePr>
          <p:cNvPr id="29" name="表格 28"/>
          <p:cNvGraphicFramePr>
            <a:graphicFrameLocks noGrp="1"/>
          </p:cNvGraphicFramePr>
          <p:nvPr>
            <p:custDataLst>
              <p:tags r:id="rId1"/>
            </p:custDataLst>
          </p:nvPr>
        </p:nvGraphicFramePr>
        <p:xfrm>
          <a:off x="663278" y="1547520"/>
          <a:ext cx="10340975" cy="4425950"/>
        </p:xfrm>
        <a:graphic>
          <a:graphicData uri="http://schemas.openxmlformats.org/drawingml/2006/table">
            <a:tbl>
              <a:tblPr firstRow="1" firstCol="1" bandRow="1">
                <a:tableStyleId>{5C22544A-7EE6-4342-B048-85BDC9FD1C3A}</a:tableStyleId>
              </a:tblPr>
              <a:tblGrid>
                <a:gridCol w="1438275"/>
                <a:gridCol w="2694940"/>
                <a:gridCol w="3603625"/>
                <a:gridCol w="2604135"/>
              </a:tblGrid>
              <a:tr h="683260">
                <a:tc>
                  <a:txBody>
                    <a:bodyPr/>
                    <a:lstStyle/>
                    <a:p>
                      <a:pPr algn="ctr">
                        <a:spcAft>
                          <a:spcPts val="0"/>
                        </a:spcAft>
                      </a:pPr>
                      <a:r>
                        <a:rPr lang="zh-CN" sz="2400" kern="100" dirty="0">
                          <a:effectLst/>
                          <a:latin typeface="新宋体" panose="02010609030101010101" pitchFamily="49" charset="-122"/>
                          <a:ea typeface="新宋体" panose="02010609030101010101" pitchFamily="49" charset="-122"/>
                        </a:rPr>
                        <a:t>人</a:t>
                      </a:r>
                      <a:r>
                        <a:rPr lang="en-US" sz="2400" kern="100" dirty="0">
                          <a:effectLst/>
                          <a:latin typeface="新宋体" panose="02010609030101010101" pitchFamily="49" charset="-122"/>
                          <a:ea typeface="新宋体" panose="02010609030101010101" pitchFamily="49" charset="-122"/>
                        </a:rPr>
                        <a:t> </a:t>
                      </a:r>
                      <a:r>
                        <a:rPr lang="zh-CN" sz="2400" kern="100" dirty="0">
                          <a:effectLst/>
                          <a:latin typeface="新宋体" panose="02010609030101010101" pitchFamily="49" charset="-122"/>
                          <a:ea typeface="新宋体" panose="02010609030101010101" pitchFamily="49" charset="-122"/>
                        </a:rPr>
                        <a:t>物</a:t>
                      </a:r>
                      <a:endParaRPr lang="zh-CN" sz="2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T="0" marB="0" anchor="ctr"/>
                </a:tc>
                <a:tc>
                  <a:txBody>
                    <a:bodyPr/>
                    <a:lstStyle/>
                    <a:p>
                      <a:pPr algn="ctr">
                        <a:spcAft>
                          <a:spcPts val="0"/>
                        </a:spcAft>
                      </a:pPr>
                      <a:r>
                        <a:rPr lang="zh-CN" sz="2400" kern="100" dirty="0">
                          <a:effectLst/>
                          <a:latin typeface="新宋体" panose="02010609030101010101" pitchFamily="49" charset="-122"/>
                          <a:ea typeface="新宋体" panose="02010609030101010101" pitchFamily="49" charset="-122"/>
                        </a:rPr>
                        <a:t>所做好事</a:t>
                      </a:r>
                      <a:endParaRPr lang="zh-CN" sz="2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T="0" marB="0" anchor="ctr"/>
                </a:tc>
                <a:tc>
                  <a:txBody>
                    <a:bodyPr/>
                    <a:lstStyle/>
                    <a:p>
                      <a:pPr algn="ctr">
                        <a:spcAft>
                          <a:spcPts val="0"/>
                        </a:spcAft>
                      </a:pPr>
                      <a:r>
                        <a:rPr lang="zh-CN" sz="2400" kern="100" dirty="0">
                          <a:effectLst/>
                          <a:latin typeface="新宋体" panose="02010609030101010101" pitchFamily="49" charset="-122"/>
                          <a:ea typeface="新宋体" panose="02010609030101010101" pitchFamily="49" charset="-122"/>
                        </a:rPr>
                        <a:t>做好事的目的</a:t>
                      </a:r>
                      <a:endParaRPr lang="zh-CN" sz="2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T="0" marB="0" anchor="ctr"/>
                </a:tc>
                <a:tc>
                  <a:txBody>
                    <a:bodyPr/>
                    <a:lstStyle/>
                    <a:p>
                      <a:pPr algn="ctr">
                        <a:spcAft>
                          <a:spcPts val="0"/>
                        </a:spcAft>
                      </a:pPr>
                      <a:r>
                        <a:rPr lang="zh-CN" sz="2400" kern="100" dirty="0">
                          <a:effectLst/>
                          <a:latin typeface="新宋体" panose="02010609030101010101" pitchFamily="49" charset="-122"/>
                          <a:ea typeface="新宋体" panose="02010609030101010101" pitchFamily="49" charset="-122"/>
                        </a:rPr>
                        <a:t>时间</a:t>
                      </a:r>
                      <a:endParaRPr lang="zh-CN" sz="2400" kern="100" dirty="0">
                        <a:effectLst/>
                        <a:latin typeface="新宋体" panose="02010609030101010101" pitchFamily="49" charset="-122"/>
                        <a:ea typeface="新宋体" panose="02010609030101010101" pitchFamily="49" charset="-122"/>
                        <a:cs typeface="Times New Roman" panose="02020603050405020304" pitchFamily="18" charset="0"/>
                      </a:endParaRPr>
                    </a:p>
                  </a:txBody>
                  <a:tcPr marT="0" marB="0" anchor="ctr"/>
                </a:tc>
              </a:tr>
              <a:tr h="768350">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r>
              <a:tr h="782320">
                <a:tc>
                  <a:txBody>
                    <a:bodyPr/>
                    <a:lstStyle/>
                    <a:p>
                      <a:pPr algn="ctr">
                        <a:spcAft>
                          <a:spcPts val="0"/>
                        </a:spcAft>
                      </a:pP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r>
              <a:tr h="759460">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r>
              <a:tr h="514350">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r>
              <a:tr h="786130">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c>
                  <a:txBody>
                    <a:bodyPr/>
                    <a:lstStyle/>
                    <a:p>
                      <a:pPr algn="ctr">
                        <a:spcAft>
                          <a:spcPts val="0"/>
                        </a:spcAft>
                      </a:pPr>
                      <a:endParaRPr lang="zh-CN" sz="20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T="0" marB="0" anchor="ctr"/>
                </a:tc>
              </a:tr>
            </a:tbl>
          </a:graphicData>
        </a:graphic>
      </p:graphicFrame>
      <p:sp>
        <p:nvSpPr>
          <p:cNvPr id="2" name="TextBox 1"/>
          <p:cNvSpPr txBox="1"/>
          <p:nvPr/>
        </p:nvSpPr>
        <p:spPr>
          <a:xfrm>
            <a:off x="663575" y="2251710"/>
            <a:ext cx="1447165" cy="829945"/>
          </a:xfrm>
          <a:prstGeom prst="rect">
            <a:avLst/>
          </a:prstGeom>
          <a:noFill/>
        </p:spPr>
        <p:txBody>
          <a:bodyPr wrap="square" rtlCol="0">
            <a:spAutoFit/>
          </a:bodyPr>
          <a:lstStyle/>
          <a:p>
            <a:pPr algn="ctr"/>
            <a:r>
              <a:rPr lang="zh-CN" altLang="en-US" sz="24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“我”和</a:t>
            </a:r>
            <a:r>
              <a:rPr lang="en-US" altLang="zh-CN" sz="2400" b="1" dirty="0" smtClean="0">
                <a:solidFill>
                  <a:schemeClr val="tx1"/>
                </a:solidFill>
                <a:uFillTx/>
                <a:latin typeface="Arial" panose="020B0604020202020204" pitchFamily="34" charset="0"/>
                <a:ea typeface="SimSun-ExtB" panose="02010609060101010101" charset="-122"/>
                <a:cs typeface="Arial" panose="020B0604020202020204" pitchFamily="34" charset="0"/>
              </a:rPr>
              <a:t> </a:t>
            </a:r>
            <a:r>
              <a:rPr lang="zh-CN" altLang="en-US" sz="2400" b="1" dirty="0" smtClean="0">
                <a:solidFill>
                  <a:schemeClr val="tx1"/>
                </a:solidFill>
                <a:uFillTx/>
                <a:latin typeface="Arial" panose="020B0604020202020204" pitchFamily="34" charset="0"/>
                <a:ea typeface="SimSun-ExtB" panose="02010609060101010101" charset="-122"/>
                <a:cs typeface="Arial" panose="020B0604020202020204" pitchFamily="34" charset="0"/>
              </a:rPr>
              <a:t>老余</a:t>
            </a:r>
            <a:endParaRPr lang="zh-CN" altLang="en-US" sz="24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30" name="TextBox 29"/>
          <p:cNvSpPr txBox="1"/>
          <p:nvPr/>
        </p:nvSpPr>
        <p:spPr>
          <a:xfrm>
            <a:off x="684530" y="3198495"/>
            <a:ext cx="1447165" cy="460375"/>
          </a:xfrm>
          <a:prstGeom prst="rect">
            <a:avLst/>
          </a:prstGeom>
          <a:noFill/>
        </p:spPr>
        <p:txBody>
          <a:bodyPr wrap="square" rtlCol="0">
            <a:spAutoFit/>
          </a:bodyPr>
          <a:lstStyle/>
          <a:p>
            <a:r>
              <a:rPr lang="zh-CN" altLang="en-US" sz="2400" b="1" dirty="0" smtClean="0">
                <a:solidFill>
                  <a:schemeClr val="tx1"/>
                </a:solidFill>
                <a:latin typeface="新宋体" panose="02010609030101010101" pitchFamily="49" charset="-122"/>
                <a:ea typeface="新宋体" panose="02010609030101010101" pitchFamily="49" charset="-122"/>
              </a:rPr>
              <a:t>瑶族老人</a:t>
            </a:r>
            <a:endParaRPr lang="zh-CN" altLang="en-US" sz="2400" b="1" dirty="0" smtClean="0">
              <a:solidFill>
                <a:schemeClr val="tx1"/>
              </a:solidFill>
              <a:latin typeface="新宋体" panose="02010609030101010101" pitchFamily="49" charset="-122"/>
              <a:ea typeface="新宋体" panose="02010609030101010101" pitchFamily="49" charset="-122"/>
            </a:endParaRPr>
          </a:p>
        </p:txBody>
      </p:sp>
      <p:sp>
        <p:nvSpPr>
          <p:cNvPr id="31" name="TextBox 30"/>
          <p:cNvSpPr txBox="1"/>
          <p:nvPr/>
        </p:nvSpPr>
        <p:spPr>
          <a:xfrm>
            <a:off x="641985" y="4088130"/>
            <a:ext cx="1489710" cy="460375"/>
          </a:xfrm>
          <a:prstGeom prst="rect">
            <a:avLst/>
          </a:prstGeom>
          <a:noFill/>
        </p:spPr>
        <p:txBody>
          <a:bodyPr wrap="square" rtlCol="0">
            <a:spAutoFit/>
          </a:bodyPr>
          <a:lstStyle/>
          <a:p>
            <a:pPr algn="ctr"/>
            <a:r>
              <a:rPr lang="zh-CN" altLang="en-US" sz="2400" b="1" dirty="0" smtClean="0">
                <a:solidFill>
                  <a:schemeClr val="tx1"/>
                </a:solidFill>
                <a:latin typeface="新宋体" panose="02010609030101010101" pitchFamily="49" charset="-122"/>
                <a:ea typeface="新宋体" panose="02010609030101010101" pitchFamily="49" charset="-122"/>
              </a:rPr>
              <a:t>梨花</a:t>
            </a:r>
            <a:r>
              <a:rPr lang="zh-CN" sz="2400" b="1" dirty="0" smtClean="0">
                <a:solidFill>
                  <a:schemeClr val="tx1"/>
                </a:solidFill>
                <a:latin typeface="新宋体" panose="02010609030101010101" pitchFamily="49" charset="-122"/>
                <a:ea typeface="新宋体" panose="02010609030101010101" pitchFamily="49" charset="-122"/>
              </a:rPr>
              <a:t>之</a:t>
            </a:r>
            <a:r>
              <a:rPr lang="zh-CN" altLang="en-US" sz="2400" b="1" dirty="0" smtClean="0">
                <a:solidFill>
                  <a:schemeClr val="tx1"/>
                </a:solidFill>
                <a:latin typeface="新宋体" panose="02010609030101010101" pitchFamily="49" charset="-122"/>
                <a:ea typeface="新宋体" panose="02010609030101010101" pitchFamily="49" charset="-122"/>
              </a:rPr>
              <a:t>妹</a:t>
            </a:r>
            <a:endParaRPr lang="zh-CN" altLang="en-US" sz="2400" b="1" dirty="0" smtClean="0">
              <a:solidFill>
                <a:schemeClr val="tx1"/>
              </a:solidFill>
              <a:latin typeface="新宋体" panose="02010609030101010101" pitchFamily="49" charset="-122"/>
              <a:ea typeface="新宋体" panose="02010609030101010101" pitchFamily="49" charset="-122"/>
            </a:endParaRPr>
          </a:p>
        </p:txBody>
      </p:sp>
      <p:sp>
        <p:nvSpPr>
          <p:cNvPr id="45" name="TextBox 44"/>
          <p:cNvSpPr txBox="1"/>
          <p:nvPr/>
        </p:nvSpPr>
        <p:spPr>
          <a:xfrm>
            <a:off x="725170" y="4716780"/>
            <a:ext cx="1446530" cy="460375"/>
          </a:xfrm>
          <a:prstGeom prst="rect">
            <a:avLst/>
          </a:prstGeom>
          <a:noFill/>
        </p:spPr>
        <p:txBody>
          <a:bodyPr wrap="square" rtlCol="0">
            <a:spAutoFit/>
          </a:bodyPr>
          <a:lstStyle/>
          <a:p>
            <a:pPr algn="ctr"/>
            <a:r>
              <a:rPr lang="zh-CN" altLang="en-US" sz="2400" b="1" dirty="0" smtClean="0">
                <a:solidFill>
                  <a:schemeClr val="tx1"/>
                </a:solidFill>
                <a:latin typeface="新宋体" panose="02010609030101010101" pitchFamily="49" charset="-122"/>
                <a:ea typeface="新宋体" panose="02010609030101010101" pitchFamily="49" charset="-122"/>
              </a:rPr>
              <a:t>解放军</a:t>
            </a:r>
            <a:endParaRPr lang="zh-CN" altLang="en-US" sz="2400" b="1" dirty="0" smtClean="0">
              <a:solidFill>
                <a:schemeClr val="tx1"/>
              </a:solidFill>
              <a:latin typeface="新宋体" panose="02010609030101010101" pitchFamily="49" charset="-122"/>
              <a:ea typeface="新宋体" panose="02010609030101010101" pitchFamily="49" charset="-122"/>
            </a:endParaRPr>
          </a:p>
        </p:txBody>
      </p:sp>
      <p:sp>
        <p:nvSpPr>
          <p:cNvPr id="46" name="TextBox 45"/>
          <p:cNvSpPr txBox="1"/>
          <p:nvPr/>
        </p:nvSpPr>
        <p:spPr>
          <a:xfrm>
            <a:off x="699770" y="5345430"/>
            <a:ext cx="1432560" cy="460375"/>
          </a:xfrm>
          <a:prstGeom prst="rect">
            <a:avLst/>
          </a:prstGeom>
          <a:noFill/>
        </p:spPr>
        <p:txBody>
          <a:bodyPr wrap="square" rtlCol="0">
            <a:spAutoFit/>
          </a:bodyPr>
          <a:lstStyle/>
          <a:p>
            <a:r>
              <a:rPr lang="zh-CN" altLang="en-US" sz="2400" b="1" dirty="0" smtClean="0">
                <a:solidFill>
                  <a:schemeClr val="tx1"/>
                </a:solidFill>
                <a:latin typeface="新宋体" panose="02010609030101010101" pitchFamily="49" charset="-122"/>
                <a:ea typeface="新宋体" panose="02010609030101010101" pitchFamily="49" charset="-122"/>
              </a:rPr>
              <a:t>梨花姑娘</a:t>
            </a:r>
            <a:endParaRPr lang="zh-CN" altLang="en-US" sz="2400" b="1" dirty="0" smtClean="0">
              <a:solidFill>
                <a:schemeClr val="tx1"/>
              </a:solidFill>
              <a:latin typeface="新宋体" panose="02010609030101010101" pitchFamily="49" charset="-122"/>
              <a:ea typeface="新宋体" panose="02010609030101010101" pitchFamily="49" charset="-122"/>
            </a:endParaRPr>
          </a:p>
        </p:txBody>
      </p:sp>
      <p:sp>
        <p:nvSpPr>
          <p:cNvPr id="47" name="TextBox 46"/>
          <p:cNvSpPr txBox="1"/>
          <p:nvPr/>
        </p:nvSpPr>
        <p:spPr>
          <a:xfrm>
            <a:off x="2084705" y="2247900"/>
            <a:ext cx="2740025" cy="829945"/>
          </a:xfrm>
          <a:prstGeom prst="rect">
            <a:avLst/>
          </a:prstGeom>
          <a:noFill/>
        </p:spPr>
        <p:txBody>
          <a:bodyPr wrap="square" rtlCol="0">
            <a:spAutoFit/>
          </a:bodyPr>
          <a:lstStyle/>
          <a:p>
            <a:r>
              <a:rPr lang="zh-CN" altLang="en-US" sz="2400" b="1" dirty="0">
                <a:solidFill>
                  <a:schemeClr val="tx1"/>
                </a:solidFill>
                <a:latin typeface="新宋体" panose="02010609030101010101" pitchFamily="49" charset="-122"/>
                <a:ea typeface="新宋体" panose="02010609030101010101" pitchFamily="49" charset="-122"/>
              </a:rPr>
              <a:t>给屋顶加草</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400" b="1">
                <a:uFillTx/>
                <a:latin typeface="Arial" panose="020B0604020202020204" pitchFamily="34" charset="0"/>
                <a:ea typeface="SimSun-ExtB" panose="02010609060101010101" charset="-122"/>
                <a:cs typeface="+mj-cs"/>
                <a:sym typeface="宋体" panose="02010600030101010101" pitchFamily="2" charset="-122"/>
              </a:rPr>
              <a:t>把</a:t>
            </a:r>
            <a:r>
              <a:rPr lang="zh-CN" altLang="en-US" sz="2400" b="1" dirty="0">
                <a:latin typeface="新宋体" panose="02010609030101010101" pitchFamily="49" charset="-122"/>
                <a:ea typeface="新宋体" panose="02010609030101010101" pitchFamily="49" charset="-122"/>
                <a:sym typeface="+mn-ea"/>
              </a:rPr>
              <a:t>排水沟</a:t>
            </a:r>
            <a:r>
              <a:rPr lang="zh-CN" altLang="en-US" sz="2400" b="1" dirty="0">
                <a:solidFill>
                  <a:schemeClr val="tx1"/>
                </a:solidFill>
                <a:latin typeface="新宋体" panose="02010609030101010101" pitchFamily="49" charset="-122"/>
                <a:ea typeface="新宋体" panose="02010609030101010101" pitchFamily="49" charset="-122"/>
              </a:rPr>
              <a:t>挖深</a:t>
            </a:r>
            <a:endParaRPr lang="zh-CN" altLang="en-US" sz="2400" b="1" dirty="0">
              <a:solidFill>
                <a:schemeClr val="tx1"/>
              </a:solidFill>
              <a:latin typeface="新宋体" panose="02010609030101010101" pitchFamily="49" charset="-122"/>
              <a:ea typeface="新宋体" panose="02010609030101010101" pitchFamily="49" charset="-122"/>
            </a:endParaRPr>
          </a:p>
        </p:txBody>
      </p:sp>
      <p:sp>
        <p:nvSpPr>
          <p:cNvPr id="48" name="TextBox 47"/>
          <p:cNvSpPr txBox="1"/>
          <p:nvPr/>
        </p:nvSpPr>
        <p:spPr>
          <a:xfrm>
            <a:off x="2087245" y="3027045"/>
            <a:ext cx="2729230" cy="829945"/>
          </a:xfrm>
          <a:prstGeom prst="rect">
            <a:avLst/>
          </a:prstGeom>
          <a:noFill/>
        </p:spPr>
        <p:txBody>
          <a:bodyPr wrap="square" rtlCol="0">
            <a:spAutoFit/>
          </a:bodyPr>
          <a:lstStyle/>
          <a:p>
            <a:pPr algn="l">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送粮食</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400" b="1" dirty="0">
                <a:latin typeface="新宋体" panose="02010609030101010101" pitchFamily="49" charset="-122"/>
                <a:ea typeface="新宋体" panose="02010609030101010101" pitchFamily="49" charset="-122"/>
                <a:sym typeface="+mn-ea"/>
              </a:rPr>
              <a:t>给</a:t>
            </a:r>
            <a:r>
              <a:rPr lang="zh-CN" altLang="en-US" sz="2400" b="1" dirty="0">
                <a:latin typeface="新宋体" panose="02010609030101010101" pitchFamily="49" charset="-122"/>
                <a:ea typeface="新宋体" panose="02010609030101010101" pitchFamily="49" charset="-122"/>
                <a:sym typeface="+mn-ea"/>
              </a:rPr>
              <a:t>屋顶加草</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en-US" sz="2400" b="1">
                <a:uFillTx/>
                <a:latin typeface="Arial" panose="020B0604020202020204" pitchFamily="34" charset="0"/>
                <a:ea typeface="SimSun-ExtB" panose="02010609060101010101" charset="-122"/>
                <a:cs typeface="+mj-cs"/>
                <a:sym typeface="宋体" panose="02010600030101010101" pitchFamily="2" charset="-122"/>
              </a:rPr>
              <a:t>把</a:t>
            </a:r>
            <a:r>
              <a:rPr lang="zh-CN" altLang="en-US" sz="2400" b="1" dirty="0">
                <a:latin typeface="新宋体" panose="02010609030101010101" pitchFamily="49" charset="-122"/>
                <a:ea typeface="新宋体" panose="02010609030101010101" pitchFamily="49" charset="-122"/>
                <a:sym typeface="+mn-ea"/>
              </a:rPr>
              <a:t>排水沟</a:t>
            </a:r>
            <a:r>
              <a:rPr lang="zh-CN" altLang="en-US" sz="2400" b="1" dirty="0">
                <a:latin typeface="新宋体" panose="02010609030101010101" pitchFamily="49" charset="-122"/>
                <a:ea typeface="新宋体" panose="02010609030101010101" pitchFamily="49" charset="-122"/>
                <a:sym typeface="+mn-ea"/>
              </a:rPr>
              <a:t>挖深</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49" name="TextBox 48"/>
          <p:cNvSpPr txBox="1"/>
          <p:nvPr/>
        </p:nvSpPr>
        <p:spPr>
          <a:xfrm>
            <a:off x="2124075" y="5345430"/>
            <a:ext cx="2693035"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照料小茅屋</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0" name="TextBox 49"/>
          <p:cNvSpPr txBox="1"/>
          <p:nvPr/>
        </p:nvSpPr>
        <p:spPr>
          <a:xfrm>
            <a:off x="2124075" y="4077970"/>
            <a:ext cx="2533650"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常来照管小茅屋</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1" name="TextBox 50"/>
          <p:cNvSpPr txBox="1"/>
          <p:nvPr/>
        </p:nvSpPr>
        <p:spPr>
          <a:xfrm>
            <a:off x="2116455" y="4706620"/>
            <a:ext cx="2758440" cy="460375"/>
          </a:xfrm>
          <a:prstGeom prst="rect">
            <a:avLst/>
          </a:prstGeom>
          <a:noFill/>
        </p:spPr>
        <p:txBody>
          <a:bodyPr wrap="square" rtlCol="0">
            <a:spAutoFit/>
          </a:bodyPr>
          <a:lstStyle/>
          <a:p>
            <a:pPr algn="ctr">
              <a:spcAft>
                <a:spcPts val="0"/>
              </a:spcAft>
            </a:pPr>
            <a:r>
              <a:rPr lang="zh-CN" altLang="zh-CN" sz="2400" b="1" kern="100" dirty="0" smtClean="0">
                <a:solidFill>
                  <a:schemeClr val="tx1"/>
                </a:solidFill>
                <a:latin typeface="新宋体" panose="02010609030101010101" pitchFamily="49" charset="-122"/>
                <a:ea typeface="新宋体" panose="02010609030101010101" pitchFamily="49" charset="-122"/>
              </a:rPr>
              <a:t>砍</a:t>
            </a:r>
            <a:r>
              <a:rPr lang="zh-CN" altLang="zh-CN" sz="2400" b="1" kern="100" dirty="0">
                <a:solidFill>
                  <a:schemeClr val="tx1"/>
                </a:solidFill>
                <a:latin typeface="新宋体" panose="02010609030101010101" pitchFamily="49" charset="-122"/>
                <a:ea typeface="新宋体" panose="02010609030101010101" pitchFamily="49" charset="-122"/>
              </a:rPr>
              <a:t>树割草盖小茅屋</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2" name="TextBox 51"/>
          <p:cNvSpPr txBox="1"/>
          <p:nvPr/>
        </p:nvSpPr>
        <p:spPr>
          <a:xfrm>
            <a:off x="4824730" y="2195830"/>
            <a:ext cx="3575685" cy="829945"/>
          </a:xfrm>
          <a:prstGeom prst="rect">
            <a:avLst/>
          </a:prstGeom>
          <a:noFill/>
        </p:spPr>
        <p:txBody>
          <a:bodyPr wrap="square" rtlCol="0">
            <a:spAutoFit/>
          </a:bodyPr>
          <a:lstStyle/>
          <a:p>
            <a:pPr algn="ctr">
              <a:spcAft>
                <a:spcPts val="0"/>
              </a:spcAft>
            </a:pPr>
            <a:r>
              <a:rPr lang="zh-CN" altLang="en-US" sz="2400" b="1">
                <a:uFillTx/>
                <a:latin typeface="Arial" panose="020B0604020202020204" pitchFamily="34" charset="0"/>
                <a:ea typeface="SimSun-ExtB" panose="02010609060101010101" charset="-122"/>
                <a:cs typeface="+mj-cs"/>
                <a:sym typeface="宋体" panose="02010600030101010101" pitchFamily="2" charset="-122"/>
              </a:rPr>
              <a:t>为群众着想</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solidFill>
                  <a:schemeClr val="tx1"/>
                </a:solidFill>
                <a:latin typeface="新宋体" panose="02010609030101010101" pitchFamily="49" charset="-122"/>
                <a:ea typeface="新宋体" panose="02010609030101010101" pitchFamily="49" charset="-122"/>
              </a:rPr>
              <a:t>向哈尼</a:t>
            </a:r>
            <a:r>
              <a:rPr lang="en-US" altLang="zh-CN" sz="2400" b="1" kern="100" dirty="0">
                <a:solidFill>
                  <a:schemeClr val="tx1"/>
                </a:solidFill>
                <a:latin typeface="新宋体" panose="02010609030101010101" pitchFamily="49" charset="-122"/>
                <a:ea typeface="新宋体" panose="02010609030101010101" pitchFamily="49" charset="-122"/>
              </a:rPr>
              <a:t>     </a:t>
            </a:r>
            <a:r>
              <a:rPr lang="zh-CN" altLang="zh-CN" sz="2400" b="1" kern="100" dirty="0">
                <a:solidFill>
                  <a:schemeClr val="tx1"/>
                </a:solidFill>
                <a:latin typeface="新宋体" panose="02010609030101010101" pitchFamily="49" charset="-122"/>
                <a:ea typeface="新宋体" panose="02010609030101010101" pitchFamily="49" charset="-122"/>
              </a:rPr>
              <a:t>小姑娘学习</a:t>
            </a:r>
            <a:endParaRPr lang="zh-CN" altLang="en-US" sz="2400" b="1" kern="100" dirty="0">
              <a:solidFill>
                <a:schemeClr val="tx1"/>
              </a:solidFill>
              <a:uFillTx/>
              <a:latin typeface="Arial" panose="020B0604020202020204" pitchFamily="34" charset="0"/>
              <a:ea typeface="SimSun-ExtB" panose="02010609060101010101" charset="-122"/>
              <a:cs typeface="+mj-cs"/>
              <a:sym typeface="宋体" panose="02010600030101010101" pitchFamily="2" charset="-122"/>
            </a:endParaRPr>
          </a:p>
        </p:txBody>
      </p:sp>
      <p:sp>
        <p:nvSpPr>
          <p:cNvPr id="53" name="TextBox 52"/>
          <p:cNvSpPr txBox="1"/>
          <p:nvPr/>
        </p:nvSpPr>
        <p:spPr>
          <a:xfrm>
            <a:off x="8248015" y="2350770"/>
            <a:ext cx="2513965"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rPr>
              <a:t>第二天早上</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4" name="TextBox 53"/>
          <p:cNvSpPr txBox="1"/>
          <p:nvPr/>
        </p:nvSpPr>
        <p:spPr>
          <a:xfrm>
            <a:off x="4946015" y="3070225"/>
            <a:ext cx="3352800" cy="829945"/>
          </a:xfrm>
          <a:prstGeom prst="rect">
            <a:avLst/>
          </a:prstGeom>
          <a:noFill/>
        </p:spPr>
        <p:txBody>
          <a:bodyPr wrap="square" rtlCol="0">
            <a:spAutoFit/>
          </a:bodyPr>
          <a:lstStyle/>
          <a:p>
            <a:pPr algn="ctr">
              <a:spcAft>
                <a:spcPts val="0"/>
              </a:spcAft>
            </a:pPr>
            <a:r>
              <a:rPr lang="zh-CN" altLang="en-US" sz="2400" b="1">
                <a:uFillTx/>
                <a:latin typeface="Arial" panose="020B0604020202020204" pitchFamily="34" charset="0"/>
                <a:ea typeface="SimSun-ExtB" panose="02010609060101010101" charset="-122"/>
                <a:cs typeface="+mj-cs"/>
                <a:sym typeface="宋体" panose="02010600030101010101" pitchFamily="2" charset="-122"/>
              </a:rPr>
              <a:t>尽力补上</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solidFill>
                  <a:schemeClr val="tx1"/>
                </a:solidFill>
                <a:latin typeface="新宋体" panose="02010609030101010101" pitchFamily="49" charset="-122"/>
                <a:ea typeface="新宋体" panose="02010609030101010101" pitchFamily="49" charset="-122"/>
              </a:rPr>
              <a:t>方便后来人</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latin typeface="新宋体" panose="02010609030101010101" pitchFamily="49" charset="-122"/>
                <a:ea typeface="新宋体" panose="02010609030101010101" pitchFamily="49" charset="-122"/>
                <a:sym typeface="+mn-ea"/>
              </a:rPr>
              <a:t>向哈尼小姑娘学习</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5" name="TextBox 54"/>
          <p:cNvSpPr txBox="1"/>
          <p:nvPr/>
        </p:nvSpPr>
        <p:spPr>
          <a:xfrm>
            <a:off x="4874895" y="3944620"/>
            <a:ext cx="3373755" cy="82994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向解放军和姐姐学习，</a:t>
            </a:r>
            <a:r>
              <a:rPr lang="zh-CN" altLang="en-US" sz="2400" b="1" kern="100" dirty="0">
                <a:solidFill>
                  <a:schemeClr val="tx1"/>
                </a:solidFill>
                <a:latin typeface="新宋体" panose="02010609030101010101" pitchFamily="49" charset="-122"/>
                <a:ea typeface="新宋体" panose="02010609030101010101" pitchFamily="49" charset="-122"/>
              </a:rPr>
              <a:t>接</a:t>
            </a:r>
            <a:r>
              <a:rPr lang="zh-CN" altLang="zh-CN" sz="2400" b="1" kern="100" dirty="0">
                <a:solidFill>
                  <a:schemeClr val="tx1"/>
                </a:solidFill>
                <a:latin typeface="新宋体" panose="02010609030101010101" pitchFamily="49" charset="-122"/>
                <a:ea typeface="新宋体" panose="02010609030101010101" pitchFamily="49" charset="-122"/>
              </a:rPr>
              <a:t>姐姐的班</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6" name="TextBox 55"/>
          <p:cNvSpPr txBox="1"/>
          <p:nvPr/>
        </p:nvSpPr>
        <p:spPr>
          <a:xfrm>
            <a:off x="4888230" y="4706620"/>
            <a:ext cx="3388995"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向雷锋学习</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solidFill>
                  <a:schemeClr val="tx1"/>
                </a:solidFill>
                <a:latin typeface="新宋体" panose="02010609030101010101" pitchFamily="49" charset="-122"/>
                <a:ea typeface="新宋体" panose="02010609030101010101" pitchFamily="49" charset="-122"/>
              </a:rPr>
              <a:t>方便过路人</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7" name="TextBox 56"/>
          <p:cNvSpPr txBox="1"/>
          <p:nvPr/>
        </p:nvSpPr>
        <p:spPr>
          <a:xfrm>
            <a:off x="4785360" y="5325110"/>
            <a:ext cx="3635375"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向解放军学习</a:t>
            </a:r>
            <a:r>
              <a:rPr lang="en-US" altLang="zh-CN" sz="24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solidFill>
                  <a:schemeClr val="tx1"/>
                </a:solidFill>
                <a:latin typeface="新宋体" panose="02010609030101010101" pitchFamily="49" charset="-122"/>
                <a:ea typeface="新宋体" panose="02010609030101010101" pitchFamily="49" charset="-122"/>
              </a:rPr>
              <a:t>方便过路人</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8" name="TextBox 57"/>
          <p:cNvSpPr txBox="1"/>
          <p:nvPr/>
        </p:nvSpPr>
        <p:spPr>
          <a:xfrm>
            <a:off x="8400415" y="4706620"/>
            <a:ext cx="2622550" cy="46037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十多年前路过时</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59" name="TextBox 58"/>
          <p:cNvSpPr txBox="1"/>
          <p:nvPr/>
        </p:nvSpPr>
        <p:spPr>
          <a:xfrm>
            <a:off x="8369827" y="3152161"/>
            <a:ext cx="2490162" cy="461665"/>
          </a:xfrm>
          <a:prstGeom prst="rect">
            <a:avLst/>
          </a:prstGeom>
          <a:noFill/>
        </p:spPr>
        <p:txBody>
          <a:bodyPr wrap="square" rtlCol="0">
            <a:spAutoFit/>
          </a:bodyPr>
          <a:lstStyle/>
          <a:p>
            <a:pPr algn="ctr">
              <a:spcAft>
                <a:spcPts val="0"/>
              </a:spcAft>
            </a:pPr>
            <a:r>
              <a:rPr lang="zh-CN" altLang="zh-CN" sz="2400" b="1" kern="100" dirty="0" smtClean="0">
                <a:solidFill>
                  <a:schemeClr val="tx1"/>
                </a:solidFill>
                <a:latin typeface="新宋体" panose="02010609030101010101" pitchFamily="49" charset="-122"/>
                <a:ea typeface="新宋体" panose="02010609030101010101" pitchFamily="49" charset="-122"/>
              </a:rPr>
              <a:t>前</a:t>
            </a:r>
            <a:r>
              <a:rPr lang="zh-CN" altLang="zh-CN" sz="2400" b="1" kern="100" dirty="0">
                <a:solidFill>
                  <a:schemeClr val="tx1"/>
                </a:solidFill>
                <a:latin typeface="新宋体" panose="02010609030101010101" pitchFamily="49" charset="-122"/>
                <a:ea typeface="新宋体" panose="02010609030101010101" pitchFamily="49" charset="-122"/>
              </a:rPr>
              <a:t>一天晚上</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60" name="TextBox 59"/>
          <p:cNvSpPr txBox="1"/>
          <p:nvPr/>
        </p:nvSpPr>
        <p:spPr>
          <a:xfrm>
            <a:off x="8399780" y="3895725"/>
            <a:ext cx="2605405" cy="82994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几年前</a:t>
            </a:r>
            <a:r>
              <a:rPr lang="en-US" altLang="zh-CN" sz="24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400" b="1" kern="100" dirty="0">
                <a:solidFill>
                  <a:schemeClr val="tx1"/>
                </a:solidFill>
                <a:latin typeface="新宋体" panose="02010609030101010101" pitchFamily="49" charset="-122"/>
                <a:ea typeface="新宋体" panose="02010609030101010101" pitchFamily="49" charset="-122"/>
              </a:rPr>
              <a:t>姐姐出嫁后开始</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
        <p:nvSpPr>
          <p:cNvPr id="61" name="TextBox 60"/>
          <p:cNvSpPr txBox="1"/>
          <p:nvPr/>
        </p:nvSpPr>
        <p:spPr>
          <a:xfrm>
            <a:off x="8420735" y="5196840"/>
            <a:ext cx="2604135" cy="829945"/>
          </a:xfrm>
          <a:prstGeom prst="rect">
            <a:avLst/>
          </a:prstGeom>
          <a:noFill/>
        </p:spPr>
        <p:txBody>
          <a:bodyPr wrap="square" rtlCol="0">
            <a:spAutoFit/>
          </a:bodyPr>
          <a:lstStyle/>
          <a:p>
            <a:pPr algn="ctr">
              <a:spcAft>
                <a:spcPts val="0"/>
              </a:spcAft>
            </a:pPr>
            <a:r>
              <a:rPr lang="zh-CN" altLang="zh-CN" sz="2400" b="1" kern="100" dirty="0">
                <a:solidFill>
                  <a:schemeClr val="tx1"/>
                </a:solidFill>
                <a:latin typeface="新宋体" panose="02010609030101010101" pitchFamily="49" charset="-122"/>
                <a:ea typeface="新宋体" panose="02010609030101010101" pitchFamily="49" charset="-122"/>
              </a:rPr>
              <a:t>解放军盖小茅屋后至她出嫁前</a:t>
            </a:r>
            <a:endParaRPr lang="zh-CN" altLang="zh-CN" sz="2400" b="1" kern="100" dirty="0">
              <a:solidFill>
                <a:schemeClr val="tx1"/>
              </a:solidFill>
              <a:latin typeface="新宋体" panose="02010609030101010101" pitchFamily="49" charset="-122"/>
              <a:ea typeface="新宋体" panose="0201060903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ppt_x"/>
                                          </p:val>
                                        </p:tav>
                                        <p:tav tm="100000">
                                          <p:val>
                                            <p:strVal val="#ppt_x"/>
                                          </p:val>
                                        </p:tav>
                                      </p:tavLst>
                                    </p:anim>
                                    <p:anim calcmode="lin" valueType="num">
                                      <p:cBhvr additive="base">
                                        <p:cTn id="1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ppt_x"/>
                                          </p:val>
                                        </p:tav>
                                        <p:tav tm="100000">
                                          <p:val>
                                            <p:strVal val="#ppt_x"/>
                                          </p:val>
                                        </p:tav>
                                      </p:tavLst>
                                    </p:anim>
                                    <p:anim calcmode="lin" valueType="num">
                                      <p:cBhvr additive="base">
                                        <p:cTn id="20"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1000"/>
                                        <p:tgtEl>
                                          <p:spTgt spid="48"/>
                                        </p:tgtEl>
                                      </p:cBhvr>
                                    </p:animEffect>
                                    <p:anim calcmode="lin" valueType="num">
                                      <p:cBhvr>
                                        <p:cTn id="26" dur="1000" fill="hold"/>
                                        <p:tgtEl>
                                          <p:spTgt spid="48"/>
                                        </p:tgtEl>
                                        <p:attrNameLst>
                                          <p:attrName>ppt_x</p:attrName>
                                        </p:attrNameLst>
                                      </p:cBhvr>
                                      <p:tavLst>
                                        <p:tav tm="0">
                                          <p:val>
                                            <p:strVal val="#ppt_x"/>
                                          </p:val>
                                        </p:tav>
                                        <p:tav tm="100000">
                                          <p:val>
                                            <p:strVal val="#ppt_x"/>
                                          </p:val>
                                        </p:tav>
                                      </p:tavLst>
                                    </p:anim>
                                    <p:anim calcmode="lin" valueType="num">
                                      <p:cBhvr>
                                        <p:cTn id="27"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down)">
                                      <p:cBhvr>
                                        <p:cTn id="46" dur="5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down)">
                                      <p:cBhvr>
                                        <p:cTn id="51" dur="500"/>
                                        <p:tgtEl>
                                          <p:spTgt spid="5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down)">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21" presetClass="entr" presetSubtype="1"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heel(1)">
                                      <p:cBhvr>
                                        <p:cTn id="61" dur="2000"/>
                                        <p:tgtEl>
                                          <p:spTgt spid="51"/>
                                        </p:tgtEl>
                                      </p:cBhvr>
                                    </p:animEffect>
                                  </p:childTnLst>
                                </p:cTn>
                              </p:par>
                            </p:childTnLst>
                          </p:cTn>
                        </p:par>
                      </p:childTnLst>
                    </p:cTn>
                  </p:par>
                  <p:par>
                    <p:cTn id="62" fill="hold">
                      <p:stCondLst>
                        <p:cond delay="indefinite"/>
                      </p:stCondLst>
                      <p:childTnLst>
                        <p:par>
                          <p:cTn id="63" fill="hold">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heel(1)">
                                      <p:cBhvr>
                                        <p:cTn id="66" dur="2000"/>
                                        <p:tgtEl>
                                          <p:spTgt spid="56"/>
                                        </p:tgtEl>
                                      </p:cBhvr>
                                    </p:animEffect>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grpId="0" nodeType="clickEffect">
                                  <p:stCondLst>
                                    <p:cond delay="0"/>
                                  </p:stCondLst>
                                  <p:childTnLst>
                                    <p:set>
                                      <p:cBhvr>
                                        <p:cTn id="70" dur="1" fill="hold">
                                          <p:stCondLst>
                                            <p:cond delay="0"/>
                                          </p:stCondLst>
                                        </p:cTn>
                                        <p:tgtEl>
                                          <p:spTgt spid="58"/>
                                        </p:tgtEl>
                                        <p:attrNameLst>
                                          <p:attrName>style.visibility</p:attrName>
                                        </p:attrNameLst>
                                      </p:cBhvr>
                                      <p:to>
                                        <p:strVal val="visible"/>
                                      </p:to>
                                    </p:set>
                                    <p:animEffect transition="in" filter="wheel(1)">
                                      <p:cBhvr>
                                        <p:cTn id="71" dur="2000"/>
                                        <p:tgtEl>
                                          <p:spTgt spid="58"/>
                                        </p:tgtEl>
                                      </p:cBhvr>
                                    </p:animEffect>
                                  </p:childTnLst>
                                </p:cTn>
                              </p:par>
                            </p:childTnLst>
                          </p:cTn>
                        </p:par>
                      </p:childTnLst>
                    </p:cTn>
                  </p:par>
                  <p:par>
                    <p:cTn id="72" fill="hold">
                      <p:stCondLst>
                        <p:cond delay="indefinite"/>
                      </p:stCondLst>
                      <p:childTnLst>
                        <p:par>
                          <p:cTn id="73" fill="hold">
                            <p:stCondLst>
                              <p:cond delay="0"/>
                            </p:stCondLst>
                            <p:childTnLst>
                              <p:par>
                                <p:cTn id="74" presetID="31" presetClass="entr" presetSubtype="0" fill="hold" grpId="0" nodeType="click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1000" fill="hold"/>
                                        <p:tgtEl>
                                          <p:spTgt spid="49"/>
                                        </p:tgtEl>
                                        <p:attrNameLst>
                                          <p:attrName>ppt_w</p:attrName>
                                        </p:attrNameLst>
                                      </p:cBhvr>
                                      <p:tavLst>
                                        <p:tav tm="0">
                                          <p:val>
                                            <p:fltVal val="0"/>
                                          </p:val>
                                        </p:tav>
                                        <p:tav tm="100000">
                                          <p:val>
                                            <p:strVal val="#ppt_w"/>
                                          </p:val>
                                        </p:tav>
                                      </p:tavLst>
                                    </p:anim>
                                    <p:anim calcmode="lin" valueType="num">
                                      <p:cBhvr>
                                        <p:cTn id="77" dur="1000" fill="hold"/>
                                        <p:tgtEl>
                                          <p:spTgt spid="49"/>
                                        </p:tgtEl>
                                        <p:attrNameLst>
                                          <p:attrName>ppt_h</p:attrName>
                                        </p:attrNameLst>
                                      </p:cBhvr>
                                      <p:tavLst>
                                        <p:tav tm="0">
                                          <p:val>
                                            <p:fltVal val="0"/>
                                          </p:val>
                                        </p:tav>
                                        <p:tav tm="100000">
                                          <p:val>
                                            <p:strVal val="#ppt_h"/>
                                          </p:val>
                                        </p:tav>
                                      </p:tavLst>
                                    </p:anim>
                                    <p:anim calcmode="lin" valueType="num">
                                      <p:cBhvr>
                                        <p:cTn id="78" dur="1000" fill="hold"/>
                                        <p:tgtEl>
                                          <p:spTgt spid="49"/>
                                        </p:tgtEl>
                                        <p:attrNameLst>
                                          <p:attrName>style.rotation</p:attrName>
                                        </p:attrNameLst>
                                      </p:cBhvr>
                                      <p:tavLst>
                                        <p:tav tm="0">
                                          <p:val>
                                            <p:fltVal val="90"/>
                                          </p:val>
                                        </p:tav>
                                        <p:tav tm="100000">
                                          <p:val>
                                            <p:fltVal val="0"/>
                                          </p:val>
                                        </p:tav>
                                      </p:tavLst>
                                    </p:anim>
                                    <p:animEffect transition="in" filter="fade">
                                      <p:cBhvr>
                                        <p:cTn id="79" dur="1000"/>
                                        <p:tgtEl>
                                          <p:spTgt spid="49"/>
                                        </p:tgtEl>
                                      </p:cBhvr>
                                    </p:animEffect>
                                  </p:childTnLst>
                                </p:cTn>
                              </p:par>
                            </p:childTnLst>
                          </p:cTn>
                        </p:par>
                      </p:childTnLst>
                    </p:cTn>
                  </p:par>
                  <p:par>
                    <p:cTn id="80" fill="hold">
                      <p:stCondLst>
                        <p:cond delay="indefinite"/>
                      </p:stCondLst>
                      <p:childTnLst>
                        <p:par>
                          <p:cTn id="81" fill="hold">
                            <p:stCondLst>
                              <p:cond delay="0"/>
                            </p:stCondLst>
                            <p:childTnLst>
                              <p:par>
                                <p:cTn id="82" presetID="31" presetClass="entr" presetSubtype="0" fill="hold" grpId="0" nodeType="clickEffect">
                                  <p:stCondLst>
                                    <p:cond delay="0"/>
                                  </p:stCondLst>
                                  <p:childTnLst>
                                    <p:set>
                                      <p:cBhvr>
                                        <p:cTn id="83" dur="1" fill="hold">
                                          <p:stCondLst>
                                            <p:cond delay="0"/>
                                          </p:stCondLst>
                                        </p:cTn>
                                        <p:tgtEl>
                                          <p:spTgt spid="57"/>
                                        </p:tgtEl>
                                        <p:attrNameLst>
                                          <p:attrName>style.visibility</p:attrName>
                                        </p:attrNameLst>
                                      </p:cBhvr>
                                      <p:to>
                                        <p:strVal val="visible"/>
                                      </p:to>
                                    </p:set>
                                    <p:anim calcmode="lin" valueType="num">
                                      <p:cBhvr>
                                        <p:cTn id="84" dur="1000" fill="hold"/>
                                        <p:tgtEl>
                                          <p:spTgt spid="57"/>
                                        </p:tgtEl>
                                        <p:attrNameLst>
                                          <p:attrName>ppt_w</p:attrName>
                                        </p:attrNameLst>
                                      </p:cBhvr>
                                      <p:tavLst>
                                        <p:tav tm="0">
                                          <p:val>
                                            <p:fltVal val="0"/>
                                          </p:val>
                                        </p:tav>
                                        <p:tav tm="100000">
                                          <p:val>
                                            <p:strVal val="#ppt_w"/>
                                          </p:val>
                                        </p:tav>
                                      </p:tavLst>
                                    </p:anim>
                                    <p:anim calcmode="lin" valueType="num">
                                      <p:cBhvr>
                                        <p:cTn id="85" dur="1000" fill="hold"/>
                                        <p:tgtEl>
                                          <p:spTgt spid="57"/>
                                        </p:tgtEl>
                                        <p:attrNameLst>
                                          <p:attrName>ppt_h</p:attrName>
                                        </p:attrNameLst>
                                      </p:cBhvr>
                                      <p:tavLst>
                                        <p:tav tm="0">
                                          <p:val>
                                            <p:fltVal val="0"/>
                                          </p:val>
                                        </p:tav>
                                        <p:tav tm="100000">
                                          <p:val>
                                            <p:strVal val="#ppt_h"/>
                                          </p:val>
                                        </p:tav>
                                      </p:tavLst>
                                    </p:anim>
                                    <p:anim calcmode="lin" valueType="num">
                                      <p:cBhvr>
                                        <p:cTn id="86" dur="1000" fill="hold"/>
                                        <p:tgtEl>
                                          <p:spTgt spid="57"/>
                                        </p:tgtEl>
                                        <p:attrNameLst>
                                          <p:attrName>style.rotation</p:attrName>
                                        </p:attrNameLst>
                                      </p:cBhvr>
                                      <p:tavLst>
                                        <p:tav tm="0">
                                          <p:val>
                                            <p:fltVal val="90"/>
                                          </p:val>
                                        </p:tav>
                                        <p:tav tm="100000">
                                          <p:val>
                                            <p:fltVal val="0"/>
                                          </p:val>
                                        </p:tav>
                                      </p:tavLst>
                                    </p:anim>
                                    <p:animEffect transition="in" filter="fade">
                                      <p:cBhvr>
                                        <p:cTn id="87" dur="1000"/>
                                        <p:tgtEl>
                                          <p:spTgt spid="57"/>
                                        </p:tgtEl>
                                      </p:cBhvr>
                                    </p:animEffect>
                                  </p:childTnLst>
                                </p:cTn>
                              </p:par>
                            </p:childTnLst>
                          </p:cTn>
                        </p:par>
                      </p:childTnLst>
                    </p:cTn>
                  </p:par>
                  <p:par>
                    <p:cTn id="88" fill="hold">
                      <p:stCondLst>
                        <p:cond delay="indefinite"/>
                      </p:stCondLst>
                      <p:childTnLst>
                        <p:par>
                          <p:cTn id="89" fill="hold">
                            <p:stCondLst>
                              <p:cond delay="0"/>
                            </p:stCondLst>
                            <p:childTnLst>
                              <p:par>
                                <p:cTn id="90" presetID="31" presetClass="entr" presetSubtype="0" fill="hold" grpId="0" nodeType="clickEffect">
                                  <p:stCondLst>
                                    <p:cond delay="0"/>
                                  </p:stCondLst>
                                  <p:childTnLst>
                                    <p:set>
                                      <p:cBhvr>
                                        <p:cTn id="91" dur="1" fill="hold">
                                          <p:stCondLst>
                                            <p:cond delay="0"/>
                                          </p:stCondLst>
                                        </p:cTn>
                                        <p:tgtEl>
                                          <p:spTgt spid="61"/>
                                        </p:tgtEl>
                                        <p:attrNameLst>
                                          <p:attrName>style.visibility</p:attrName>
                                        </p:attrNameLst>
                                      </p:cBhvr>
                                      <p:to>
                                        <p:strVal val="visible"/>
                                      </p:to>
                                    </p:set>
                                    <p:anim calcmode="lin" valueType="num">
                                      <p:cBhvr>
                                        <p:cTn id="92" dur="1000" fill="hold"/>
                                        <p:tgtEl>
                                          <p:spTgt spid="61"/>
                                        </p:tgtEl>
                                        <p:attrNameLst>
                                          <p:attrName>ppt_w</p:attrName>
                                        </p:attrNameLst>
                                      </p:cBhvr>
                                      <p:tavLst>
                                        <p:tav tm="0">
                                          <p:val>
                                            <p:fltVal val="0"/>
                                          </p:val>
                                        </p:tav>
                                        <p:tav tm="100000">
                                          <p:val>
                                            <p:strVal val="#ppt_w"/>
                                          </p:val>
                                        </p:tav>
                                      </p:tavLst>
                                    </p:anim>
                                    <p:anim calcmode="lin" valueType="num">
                                      <p:cBhvr>
                                        <p:cTn id="93" dur="1000" fill="hold"/>
                                        <p:tgtEl>
                                          <p:spTgt spid="61"/>
                                        </p:tgtEl>
                                        <p:attrNameLst>
                                          <p:attrName>ppt_h</p:attrName>
                                        </p:attrNameLst>
                                      </p:cBhvr>
                                      <p:tavLst>
                                        <p:tav tm="0">
                                          <p:val>
                                            <p:fltVal val="0"/>
                                          </p:val>
                                        </p:tav>
                                        <p:tav tm="100000">
                                          <p:val>
                                            <p:strVal val="#ppt_h"/>
                                          </p:val>
                                        </p:tav>
                                      </p:tavLst>
                                    </p:anim>
                                    <p:anim calcmode="lin" valueType="num">
                                      <p:cBhvr>
                                        <p:cTn id="94" dur="1000" fill="hold"/>
                                        <p:tgtEl>
                                          <p:spTgt spid="61"/>
                                        </p:tgtEl>
                                        <p:attrNameLst>
                                          <p:attrName>style.rotation</p:attrName>
                                        </p:attrNameLst>
                                      </p:cBhvr>
                                      <p:tavLst>
                                        <p:tav tm="0">
                                          <p:val>
                                            <p:fltVal val="90"/>
                                          </p:val>
                                        </p:tav>
                                        <p:tav tm="100000">
                                          <p:val>
                                            <p:fltVal val="0"/>
                                          </p:val>
                                        </p:tav>
                                      </p:tavLst>
                                    </p:anim>
                                    <p:animEffect transition="in" filter="fade">
                                      <p:cBhvr>
                                        <p:cTn id="95"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094105" y="1576705"/>
            <a:ext cx="9134475" cy="953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ct val="50000"/>
              </a:spcBef>
            </a:pPr>
            <a:r>
              <a:rPr lang="en-US" altLang="zh-CN" sz="2800" b="1" dirty="0" smtClean="0">
                <a:solidFill>
                  <a:schemeClr val="tx1"/>
                </a:solidFill>
                <a:latin typeface="宋体" panose="02010600030101010101" pitchFamily="2" charset="-122"/>
              </a:rPr>
              <a:t>4.</a:t>
            </a:r>
            <a:r>
              <a:rPr lang="zh-CN" altLang="en-US" sz="2800" b="1" dirty="0">
                <a:solidFill>
                  <a:schemeClr val="tx1"/>
                </a:solidFill>
                <a:latin typeface="宋体" panose="02010600030101010101" pitchFamily="2" charset="-122"/>
              </a:rPr>
              <a:t>结合以上内容</a:t>
            </a:r>
            <a:r>
              <a:rPr lang="en-US" altLang="zh-CN" sz="2800" b="1">
                <a:uFillTx/>
                <a:ea typeface="SimSun-ExtB" panose="02010609060101010101" charset="-122"/>
                <a:cs typeface="+mj-cs"/>
                <a:sym typeface="宋体" panose="02010600030101010101" pitchFamily="2" charset="-122"/>
              </a:rPr>
              <a:t>,</a:t>
            </a:r>
            <a:r>
              <a:rPr lang="zh-CN" altLang="en-US" sz="2800" b="1" dirty="0">
                <a:solidFill>
                  <a:schemeClr val="tx1"/>
                </a:solidFill>
                <a:latin typeface="宋体" panose="02010600030101010101" pitchFamily="2" charset="-122"/>
              </a:rPr>
              <a:t>你认为到底谁是小茅屋的</a:t>
            </a:r>
            <a:r>
              <a:rPr lang="zh-CN" altLang="en-US" sz="2800" b="1" dirty="0" smtClean="0">
                <a:solidFill>
                  <a:schemeClr val="tx1"/>
                </a:solidFill>
                <a:latin typeface="宋体" panose="02010600030101010101" pitchFamily="2" charset="-122"/>
              </a:rPr>
              <a:t>主人？为什么</a:t>
            </a:r>
            <a:r>
              <a:rPr lang="zh-CN" altLang="zh-CN" sz="2800" b="1" dirty="0">
                <a:latin typeface="宋体" panose="02010600030101010101" pitchFamily="2" charset="-122"/>
                <a:cs typeface="宋体" panose="02010600030101010101" pitchFamily="2" charset="-122"/>
                <a:sym typeface="+mn-ea"/>
              </a:rPr>
              <a:t>(思考探究</a:t>
            </a:r>
            <a:r>
              <a:rPr lang="zh-CN" sz="2800" b="1" dirty="0">
                <a:latin typeface="宋体" panose="02010600030101010101" pitchFamily="2" charset="-122"/>
                <a:sym typeface="+mn-ea"/>
              </a:rPr>
              <a:t>一</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smtClean="0">
                <a:solidFill>
                  <a:schemeClr val="tx1"/>
                </a:solidFill>
                <a:latin typeface="宋体" panose="02010600030101010101" pitchFamily="2" charset="-122"/>
              </a:rPr>
              <a:t>？</a:t>
            </a:r>
            <a:endParaRPr lang="zh-CN" altLang="en-US" sz="2800" b="1" dirty="0" smtClean="0">
              <a:solidFill>
                <a:schemeClr val="tx1"/>
              </a:solidFill>
              <a:latin typeface="宋体" panose="02010600030101010101" pitchFamily="2" charset="-122"/>
            </a:endParaRPr>
          </a:p>
        </p:txBody>
      </p:sp>
      <p:sp>
        <p:nvSpPr>
          <p:cNvPr id="3" name="Rectangle 5"/>
          <p:cNvSpPr>
            <a:spLocks noChangeArrowheads="1"/>
          </p:cNvSpPr>
          <p:nvPr/>
        </p:nvSpPr>
        <p:spPr bwMode="auto">
          <a:xfrm>
            <a:off x="1155700" y="2726055"/>
            <a:ext cx="9611995" cy="181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00000"/>
              </a:lnSpc>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lang="en-US" altLang="zh-CN" sz="2800" b="1" dirty="0" smtClean="0">
                <a:solidFill>
                  <a:schemeClr val="accent1">
                    <a:lumMod val="75000"/>
                  </a:schemeClr>
                </a:solidFill>
                <a:latin typeface="Arial" panose="020B0604020202020204" pitchFamily="34" charset="0"/>
                <a:ea typeface="新宋体" panose="02010609030101010101" pitchFamily="49" charset="-122"/>
                <a:cs typeface="Arial" panose="020B0604020202020204" pitchFamily="34" charset="0"/>
              </a:rPr>
              <a:t>“我”</a:t>
            </a: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和老余</a:t>
            </a:r>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a:t>
            </a:r>
            <a:r>
              <a:rPr lang="zh-CN" altLang="en-US" sz="2800" b="1" dirty="0">
                <a:solidFill>
                  <a:srgbClr val="301EE2"/>
                </a:solidFill>
                <a:latin typeface="宋体" panose="02010600030101010101" pitchFamily="2" charset="-122"/>
                <a:ea typeface="宋体" panose="02010600030101010101" pitchFamily="2" charset="-122"/>
                <a:cs typeface="宋体" panose="02010600030101010101" pitchFamily="2" charset="-122"/>
                <a:sym typeface="+mn-ea"/>
              </a:rPr>
              <a:t>瑶族老人、梨花之妹、解放军战士、梨花姑娘等</a:t>
            </a:r>
            <a:r>
              <a:rPr lang="zh-CN" altLang="en-US" sz="28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小茅屋的建造者及所有的照料者都是主人</a:t>
            </a:r>
            <a:r>
              <a:rPr lang="en-US" altLang="zh-CN" sz="2800" b="1">
                <a:solidFill>
                  <a:srgbClr val="301EE2"/>
                </a:solidFill>
                <a:uFillTx/>
                <a:ea typeface="SimSun-ExtB" panose="02010609060101010101" charset="-122"/>
                <a:cs typeface="+mj-cs"/>
                <a:sym typeface="宋体" panose="02010600030101010101" pitchFamily="2" charset="-122"/>
              </a:rPr>
              <a:t>,因为</a:t>
            </a:r>
            <a:r>
              <a:rPr lang="en-US" altLang="zh-CN" sz="2800" b="1">
                <a:solidFill>
                  <a:srgbClr val="FF0000"/>
                </a:solidFill>
                <a:uFillTx/>
                <a:ea typeface="SimSun-ExtB" panose="02010609060101010101" charset="-122"/>
                <a:cs typeface="+mj-cs"/>
                <a:sym typeface="宋体" panose="02010600030101010101" pitchFamily="2" charset="-122"/>
              </a:rPr>
              <a:t>他们都有着一种为人民服务、方便过路人的雷锋精神</a:t>
            </a:r>
            <a:r>
              <a:rPr lang="en-US" altLang="zh-CN" sz="2800" b="1">
                <a:solidFill>
                  <a:srgbClr val="301EE2"/>
                </a:solidFill>
                <a:uFillTx/>
                <a:ea typeface="SimSun-ExtB" panose="02010609060101010101" charset="-122"/>
                <a:cs typeface="+mj-cs"/>
                <a:sym typeface="宋体" panose="02010600030101010101" pitchFamily="2" charset="-122"/>
              </a:rPr>
              <a:t>,他们都为小茅屋做出过贡献,使小茅屋成了过路人的“驿站”。</a:t>
            </a:r>
            <a:endParaRPr lang="en-US" altLang="zh-CN" sz="2800" b="1">
              <a:solidFill>
                <a:srgbClr val="301EE2"/>
              </a:solidFill>
              <a:uFillTx/>
              <a:ea typeface="SimSun-ExtB" panose="02010609060101010101" charset="-122"/>
              <a:cs typeface="+mj-cs"/>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4" name="Text Box 5"/>
          <p:cNvSpPr txBox="1">
            <a:spLocks noChangeArrowheads="1"/>
          </p:cNvSpPr>
          <p:nvPr/>
        </p:nvSpPr>
        <p:spPr bwMode="auto">
          <a:xfrm>
            <a:off x="617855" y="534035"/>
            <a:ext cx="11142980"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smtClean="0">
                <a:solidFill>
                  <a:schemeClr val="tx1"/>
                </a:solidFill>
                <a:latin typeface="宋体" panose="02010600030101010101" pitchFamily="2" charset="-122"/>
              </a:rPr>
              <a:t>5.</a:t>
            </a:r>
            <a:r>
              <a:rPr lang="zh-CN" altLang="en-US" sz="2800" b="1" dirty="0" smtClean="0">
                <a:solidFill>
                  <a:schemeClr val="tx1"/>
                </a:solidFill>
                <a:latin typeface="宋体" panose="02010600030101010101" pitchFamily="2" charset="-122"/>
              </a:rPr>
              <a:t>文中几次写到</a:t>
            </a:r>
            <a:r>
              <a:rPr lang="zh-CN" altLang="en-US" sz="2800" b="1" dirty="0">
                <a:solidFill>
                  <a:schemeClr val="tx1"/>
                </a:solidFill>
                <a:uFillTx/>
                <a:ea typeface="SimSun-ExtB" panose="02010609060101010101" charset="-122"/>
                <a:cs typeface="Arial" panose="020B0604020202020204" pitchFamily="34" charset="0"/>
              </a:rPr>
              <a:t>“梨花”？将其语句勾画出</a:t>
            </a:r>
            <a:r>
              <a:rPr lang="en-US" altLang="zh-CN" sz="2800" b="1">
                <a:uFillTx/>
                <a:ea typeface="SimSun-ExtB" panose="02010609060101010101" charset="-122"/>
                <a:cs typeface="+mj-cs"/>
                <a:sym typeface="宋体" panose="02010600030101010101" pitchFamily="2" charset="-122"/>
              </a:rPr>
              <a:t>,</a:t>
            </a:r>
            <a:r>
              <a:rPr lang="zh-CN" sz="2800" b="1" dirty="0">
                <a:solidFill>
                  <a:schemeClr val="tx1"/>
                </a:solidFill>
                <a:latin typeface="宋体" panose="02010600030101010101" pitchFamily="2" charset="-122"/>
              </a:rPr>
              <a:t>并思考其</a:t>
            </a:r>
            <a:r>
              <a:rPr lang="zh-CN" altLang="en-US" sz="2800" b="1" dirty="0" smtClean="0">
                <a:solidFill>
                  <a:schemeClr val="tx1"/>
                </a:solidFill>
                <a:latin typeface="宋体" panose="02010600030101010101" pitchFamily="2" charset="-122"/>
              </a:rPr>
              <a:t>作用</a:t>
            </a:r>
            <a:r>
              <a:rPr lang="zh-CN" altLang="zh-CN" sz="2800" b="1" dirty="0">
                <a:latin typeface="宋体" panose="02010600030101010101" pitchFamily="2" charset="-122"/>
                <a:cs typeface="宋体" panose="02010600030101010101" pitchFamily="2" charset="-122"/>
                <a:sym typeface="+mn-ea"/>
              </a:rPr>
              <a:t>(思考探究</a:t>
            </a:r>
            <a:r>
              <a:rPr lang="zh-CN" sz="2800" b="1" dirty="0">
                <a:latin typeface="宋体" panose="02010600030101010101" pitchFamily="2" charset="-122"/>
                <a:sym typeface="+mn-ea"/>
              </a:rPr>
              <a:t>三</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smtClean="0">
                <a:solidFill>
                  <a:schemeClr val="tx1"/>
                </a:solidFill>
                <a:latin typeface="宋体" panose="02010600030101010101" pitchFamily="2" charset="-122"/>
              </a:rPr>
              <a:t>。</a:t>
            </a:r>
            <a:endParaRPr lang="zh-CN" altLang="en-US" sz="2800" b="1" dirty="0" smtClean="0">
              <a:solidFill>
                <a:schemeClr val="tx1"/>
              </a:solidFill>
              <a:latin typeface="宋体" panose="02010600030101010101" pitchFamily="2" charset="-122"/>
            </a:endParaRPr>
          </a:p>
        </p:txBody>
      </p:sp>
      <p:graphicFrame>
        <p:nvGraphicFramePr>
          <p:cNvPr id="8238" name="表格 8237"/>
          <p:cNvGraphicFramePr/>
          <p:nvPr>
            <p:custDataLst>
              <p:tags r:id="rId1"/>
            </p:custDataLst>
          </p:nvPr>
        </p:nvGraphicFramePr>
        <p:xfrm>
          <a:off x="222250" y="1145858"/>
          <a:ext cx="11743055" cy="4537075"/>
        </p:xfrm>
        <a:graphic>
          <a:graphicData uri="http://schemas.openxmlformats.org/drawingml/2006/table">
            <a:tbl>
              <a:tblPr/>
              <a:tblGrid>
                <a:gridCol w="1309370"/>
                <a:gridCol w="10433685"/>
              </a:tblGrid>
              <a:tr h="46418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“梨花”</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buNone/>
                      </a:pPr>
                      <a:r>
                        <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rPr>
                        <a:t>“梨花”含义及作用</a:t>
                      </a:r>
                      <a:endParaRPr lang="zh-CN" altLang="en-US" sz="2800" b="1" dirty="0">
                        <a:solidFill>
                          <a:schemeClr val="tx1"/>
                        </a:solidFill>
                        <a:uFillTx/>
                        <a:latin typeface="Arial" panose="020B0604020202020204" pitchFamily="34" charset="0"/>
                        <a:ea typeface="SimSun-ExtB" panose="02010609060101010101" charset="-122"/>
                        <a:cs typeface="Arial" panose="020B0604020202020204" pitchFamily="34" charset="0"/>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90868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p>
                      <a:pPr marL="0" lvl="0" indent="0">
                        <a:buNone/>
                      </a:pPr>
                      <a:endParaRPr lang="zh-CN" altLang="en-US" sz="2400" b="1"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180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8069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897890">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b="1" dirty="0"/>
                    </a:p>
                    <a:p>
                      <a:pPr marL="0" lvl="0" indent="0">
                        <a:buNone/>
                      </a:pPr>
                      <a:endParaRPr lang="zh-CN" altLang="en-US" sz="2000" b="1" dirty="0"/>
                    </a:p>
                    <a:p>
                      <a:pPr marL="0" lvl="0" indent="0">
                        <a:buNone/>
                      </a:pPr>
                      <a:endParaRPr lang="zh-CN" altLang="en-US" sz="20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400" dirty="0"/>
                    </a:p>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313815">
                <a:tc>
                  <a:txBody>
                    <a:bodyPr/>
                    <a:p>
                      <a:pPr marL="0" lvl="0" indent="0">
                        <a:buNone/>
                      </a:pPr>
                      <a:endParaRPr lang="zh-CN" altLang="en-US" sz="2000" b="1" dirty="0"/>
                    </a:p>
                    <a:p>
                      <a:pPr marL="0" lvl="0" indent="0">
                        <a:buNone/>
                      </a:pPr>
                      <a:endParaRPr lang="zh-CN" altLang="en-US" sz="2000" b="1" dirty="0"/>
                    </a:p>
                    <a:p>
                      <a:pPr marL="0" lvl="0" indent="0">
                        <a:buNone/>
                      </a:pPr>
                      <a:endParaRPr lang="zh-CN" altLang="en-US" sz="2000" b="1" dirty="0"/>
                    </a:p>
                    <a:p>
                      <a:pPr marL="0" lvl="0" indent="0">
                        <a:buNone/>
                      </a:pPr>
                      <a:endParaRPr lang="zh-CN" altLang="en-US" sz="2000" b="1" dirty="0"/>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2400" dirty="0"/>
                    </a:p>
                    <a:p>
                      <a:pPr marL="0" lvl="0" indent="0">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222250" y="1833245"/>
            <a:ext cx="1402080" cy="521970"/>
          </a:xfrm>
          <a:prstGeom prst="rect">
            <a:avLst/>
          </a:prstGeom>
          <a:noFill/>
        </p:spPr>
        <p:txBody>
          <a:bodyPr wrap="squar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4</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a:p>
        </p:txBody>
      </p:sp>
      <p:sp>
        <p:nvSpPr>
          <p:cNvPr id="15" name="文本框 14"/>
          <p:cNvSpPr txBox="1"/>
          <p:nvPr/>
        </p:nvSpPr>
        <p:spPr>
          <a:xfrm>
            <a:off x="222250" y="2551430"/>
            <a:ext cx="1077595" cy="521970"/>
          </a:xfrm>
          <a:prstGeom prst="rect">
            <a:avLst/>
          </a:prstGeom>
          <a:noFill/>
        </p:spPr>
        <p:txBody>
          <a:bodyPr wrap="non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6</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a:p>
        </p:txBody>
      </p:sp>
      <p:sp>
        <p:nvSpPr>
          <p:cNvPr id="6" name="文本框 5"/>
          <p:cNvSpPr txBox="1"/>
          <p:nvPr/>
        </p:nvSpPr>
        <p:spPr>
          <a:xfrm>
            <a:off x="222250" y="3073400"/>
            <a:ext cx="1257300" cy="521970"/>
          </a:xfrm>
          <a:prstGeom prst="rect">
            <a:avLst/>
          </a:prstGeom>
          <a:noFill/>
        </p:spPr>
        <p:txBody>
          <a:bodyPr wrap="non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24</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a:p>
        </p:txBody>
      </p:sp>
      <p:sp>
        <p:nvSpPr>
          <p:cNvPr id="7" name="文本框 6"/>
          <p:cNvSpPr txBox="1"/>
          <p:nvPr/>
        </p:nvSpPr>
        <p:spPr>
          <a:xfrm>
            <a:off x="222250" y="3738880"/>
            <a:ext cx="1257300" cy="521970"/>
          </a:xfrm>
          <a:prstGeom prst="rect">
            <a:avLst/>
          </a:prstGeom>
          <a:noFill/>
        </p:spPr>
        <p:txBody>
          <a:bodyPr wrap="non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27</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a:p>
        </p:txBody>
      </p:sp>
      <p:sp>
        <p:nvSpPr>
          <p:cNvPr id="8" name="文本框 7"/>
          <p:cNvSpPr txBox="1"/>
          <p:nvPr/>
        </p:nvSpPr>
        <p:spPr>
          <a:xfrm>
            <a:off x="214630" y="4811395"/>
            <a:ext cx="1328420" cy="521970"/>
          </a:xfrm>
          <a:prstGeom prst="rect">
            <a:avLst/>
          </a:prstGeom>
          <a:noFill/>
        </p:spPr>
        <p:txBody>
          <a:bodyPr wrap="square" rtlCol="0" anchor="t">
            <a:spAutoFit/>
          </a:bodyPr>
          <a:p>
            <a:r>
              <a:rPr lang="zh-CN" altLang="en-US" sz="2800" b="1" dirty="0">
                <a:latin typeface="新宋体" panose="02010609030101010101" pitchFamily="49" charset="-122"/>
                <a:ea typeface="新宋体" panose="02010609030101010101" pitchFamily="49" charset="-122"/>
                <a:sym typeface="+mn-ea"/>
              </a:rPr>
              <a:t>第</a:t>
            </a:r>
            <a:r>
              <a:rPr lang="en-US" altLang="zh-CN" sz="2800" b="1" dirty="0">
                <a:latin typeface="新宋体" panose="02010609030101010101" pitchFamily="49" charset="-122"/>
                <a:ea typeface="新宋体" panose="02010609030101010101" pitchFamily="49" charset="-122"/>
                <a:sym typeface="+mn-ea"/>
              </a:rPr>
              <a:t>37</a:t>
            </a:r>
            <a:r>
              <a:rPr lang="zh-CN" altLang="en-US" sz="2800" b="1" dirty="0">
                <a:latin typeface="新宋体" panose="02010609030101010101" pitchFamily="49" charset="-122"/>
                <a:ea typeface="新宋体" panose="02010609030101010101" pitchFamily="49" charset="-122"/>
                <a:sym typeface="+mn-ea"/>
              </a:rPr>
              <a:t>段</a:t>
            </a:r>
            <a:endParaRPr lang="zh-CN" altLang="en-US" sz="2800" b="1"/>
          </a:p>
        </p:txBody>
      </p:sp>
      <p:sp>
        <p:nvSpPr>
          <p:cNvPr id="56328" name="矩形 56327"/>
          <p:cNvSpPr/>
          <p:nvPr/>
        </p:nvSpPr>
        <p:spPr>
          <a:xfrm>
            <a:off x="1543050" y="1642110"/>
            <a:ext cx="10422255" cy="953135"/>
          </a:xfrm>
          <a:prstGeom prst="rect">
            <a:avLst/>
          </a:prstGeom>
          <a:noFill/>
          <a:ln w="9525">
            <a:noFill/>
          </a:ln>
        </p:spPr>
        <p:txBody>
          <a:bodyPr wrap="square" anchor="ctr" anchorCtr="0">
            <a:spAutoFit/>
          </a:bodyPr>
          <a:p>
            <a:pPr fontAlgn="auto">
              <a:lnSpc>
                <a:spcPct val="100000"/>
              </a:lnSpc>
              <a:spcBef>
                <a:spcPts val="0"/>
              </a:spcBef>
              <a:spcAft>
                <a:spcPts val="0"/>
              </a:spcAft>
            </a:pPr>
            <a:r>
              <a:rPr lang="zh-CN" altLang="en-US" sz="2800" b="1" dirty="0">
                <a:solidFill>
                  <a:srgbClr val="FF0000"/>
                </a:solidFill>
                <a:uFillTx/>
                <a:latin typeface="宋体" panose="02010600030101010101" pitchFamily="2" charset="-122"/>
                <a:ea typeface="宋体" panose="02010600030101010101" pitchFamily="2" charset="-122"/>
              </a:rPr>
              <a:t>实写</a:t>
            </a:r>
            <a:r>
              <a:rPr lang="en-US" altLang="zh-CN" sz="2800" b="1">
                <a:uFillTx/>
                <a:ea typeface="SimSun-ExtB" panose="02010609060101010101" charset="-122"/>
                <a:cs typeface="+mj-cs"/>
                <a:sym typeface="宋体" panose="02010600030101010101" pitchFamily="2" charset="-122"/>
              </a:rPr>
              <a:t>,</a:t>
            </a:r>
            <a:r>
              <a:rPr lang="zh-CN" altLang="en-US" sz="2800" b="1" dirty="0">
                <a:solidFill>
                  <a:sysClr val="windowText" lastClr="000000"/>
                </a:solidFill>
                <a:latin typeface="宋体" panose="02010600030101010101" pitchFamily="2" charset="-122"/>
                <a:ea typeface="宋体" panose="02010600030101010101" pitchFamily="2" charset="-122"/>
                <a:cs typeface="+mn-ea"/>
                <a:sym typeface="+mn-ea"/>
              </a:rPr>
              <a:t>洁白美丽的梨树林</a:t>
            </a:r>
            <a:r>
              <a:rPr lang="en-US" altLang="zh-CN" sz="2800" b="1">
                <a:uFillTx/>
                <a:ea typeface="SimSun-ExtB" panose="02010609060101010101" charset="-122"/>
                <a:cs typeface="+mj-cs"/>
                <a:sym typeface="宋体" panose="02010600030101010101" pitchFamily="2" charset="-122"/>
              </a:rPr>
              <a:t>,</a:t>
            </a:r>
            <a:r>
              <a:rPr lang="zh-CN" altLang="en-US" sz="2800" b="1" dirty="0">
                <a:solidFill>
                  <a:sysClr val="windowText" lastClr="000000"/>
                </a:solidFill>
                <a:latin typeface="宋体" panose="02010600030101010101" pitchFamily="2" charset="-122"/>
                <a:ea typeface="宋体" panose="02010600030101010101" pitchFamily="2" charset="-122"/>
                <a:cs typeface="+mn-ea"/>
                <a:sym typeface="+mn-ea"/>
              </a:rPr>
              <a:t>给暮色中行走在大山深处的</a:t>
            </a:r>
            <a:r>
              <a:rPr lang="en-US" altLang="zh-CN" sz="2800" b="1">
                <a:solidFill>
                  <a:sysClr val="windowText" lastClr="000000"/>
                </a:solidFill>
                <a:latin typeface="Arial" panose="020B0604020202020204" pitchFamily="34" charset="0"/>
                <a:ea typeface="宋体" panose="02010600030101010101" pitchFamily="2" charset="-122"/>
                <a:cs typeface="+mn-ea"/>
                <a:sym typeface="+mn-ea"/>
              </a:rPr>
              <a:t>“</a:t>
            </a:r>
            <a:r>
              <a:rPr lang="zh-CN" altLang="en-US" sz="2800" b="1" dirty="0">
                <a:solidFill>
                  <a:sysClr val="windowText" lastClr="000000"/>
                </a:solidFill>
                <a:latin typeface="Arial" panose="020B0604020202020204" pitchFamily="34" charset="0"/>
                <a:ea typeface="宋体" panose="02010600030101010101" pitchFamily="2" charset="-122"/>
                <a:cs typeface="+mn-ea"/>
                <a:sym typeface="+mn-ea"/>
              </a:rPr>
              <a:t>我</a:t>
            </a:r>
            <a:r>
              <a:rPr lang="en-US" altLang="zh-CN" sz="2800" b="1">
                <a:solidFill>
                  <a:sysClr val="windowText" lastClr="000000"/>
                </a:solidFill>
                <a:latin typeface="Arial" panose="020B0604020202020204" pitchFamily="34" charset="0"/>
                <a:ea typeface="宋体" panose="02010600030101010101" pitchFamily="2" charset="-122"/>
                <a:cs typeface="+mn-ea"/>
                <a:sym typeface="+mn-ea"/>
              </a:rPr>
              <a:t>”</a:t>
            </a:r>
            <a:r>
              <a:rPr lang="zh-CN" altLang="en-US" sz="2800" b="1" dirty="0">
                <a:solidFill>
                  <a:sysClr val="windowText" lastClr="000000"/>
                </a:solidFill>
                <a:latin typeface="Arial" panose="020B0604020202020204" pitchFamily="34" charset="0"/>
                <a:ea typeface="宋体" panose="02010600030101010101" pitchFamily="2" charset="-122"/>
                <a:cs typeface="+mn-ea"/>
                <a:sym typeface="+mn-ea"/>
              </a:rPr>
              <a:t>和老余</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cs typeface="+mn-ea"/>
                <a:sym typeface="+mn-ea"/>
              </a:rPr>
              <a:t>带去了</a:t>
            </a:r>
            <a:r>
              <a:rPr lang="en-US" altLang="zh-CN" sz="2800" b="1">
                <a:solidFill>
                  <a:srgbClr val="FF0000"/>
                </a:solidFill>
                <a:latin typeface="Arial" panose="020B0604020202020204" pitchFamily="34" charset="0"/>
                <a:ea typeface="宋体" panose="02010600030101010101" pitchFamily="2" charset="-122"/>
                <a:cs typeface="+mn-ea"/>
                <a:sym typeface="+mn-ea"/>
              </a:rPr>
              <a:t>“</a:t>
            </a:r>
            <a:r>
              <a:rPr lang="zh-CN" altLang="en-US" sz="2800" b="1" dirty="0">
                <a:solidFill>
                  <a:srgbClr val="FF0000"/>
                </a:solidFill>
                <a:latin typeface="Arial" panose="020B0604020202020204" pitchFamily="34" charset="0"/>
                <a:ea typeface="宋体" panose="02010600030101010101" pitchFamily="2" charset="-122"/>
                <a:cs typeface="+mn-ea"/>
                <a:sym typeface="+mn-ea"/>
              </a:rPr>
              <a:t>有人家</a:t>
            </a:r>
            <a:r>
              <a:rPr lang="en-US" altLang="zh-CN" sz="2800" b="1">
                <a:solidFill>
                  <a:srgbClr val="FF0000"/>
                </a:solidFill>
                <a:latin typeface="Arial" panose="020B0604020202020204" pitchFamily="34" charset="0"/>
                <a:ea typeface="宋体" panose="02010600030101010101" pitchFamily="2" charset="-122"/>
                <a:cs typeface="+mn-ea"/>
                <a:sym typeface="+mn-ea"/>
              </a:rPr>
              <a:t>”</a:t>
            </a:r>
            <a:r>
              <a:rPr lang="zh-CN" altLang="en-US" sz="2800" b="1" dirty="0">
                <a:solidFill>
                  <a:srgbClr val="FF0000"/>
                </a:solidFill>
                <a:latin typeface="宋体" panose="02010600030101010101" pitchFamily="2" charset="-122"/>
                <a:ea typeface="宋体" panose="02010600030101010101" pitchFamily="2" charset="-122"/>
                <a:cs typeface="+mn-ea"/>
                <a:sym typeface="+mn-ea"/>
              </a:rPr>
              <a:t>的欣喜和希望</a:t>
            </a:r>
            <a:r>
              <a:rPr lang="zh-CN" altLang="en-US" sz="2800" b="1" dirty="0">
                <a:solidFill>
                  <a:sysClr val="windowText" lastClr="000000"/>
                </a:solidFill>
                <a:latin typeface="宋体" panose="02010600030101010101" pitchFamily="2" charset="-122"/>
                <a:ea typeface="宋体" panose="02010600030101010101" pitchFamily="2" charset="-122"/>
                <a:cs typeface="+mn-ea"/>
                <a:sym typeface="+mn-ea"/>
              </a:rPr>
              <a:t>。</a:t>
            </a:r>
            <a:r>
              <a:rPr lang="zh-CN" altLang="en-US" sz="2800" b="1" dirty="0">
                <a:solidFill>
                  <a:srgbClr val="FF0000"/>
                </a:solidFill>
                <a:latin typeface="宋体" panose="02010600030101010101" pitchFamily="2" charset="-122"/>
                <a:ea typeface="宋体" panose="02010600030101010101" pitchFamily="2" charset="-122"/>
                <a:cs typeface="+mn-ea"/>
                <a:sym typeface="+mn-ea"/>
              </a:rPr>
              <a:t>点题</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cs typeface="+mn-ea"/>
                <a:sym typeface="+mn-ea"/>
              </a:rPr>
              <a:t>为故事情节的展开做铺垫</a:t>
            </a:r>
            <a:r>
              <a:rPr lang="zh-CN" altLang="en-US" sz="2800" b="1" dirty="0">
                <a:solidFill>
                  <a:schemeClr val="tx1"/>
                </a:solidFill>
                <a:uFillTx/>
                <a:latin typeface="宋体" panose="02010600030101010101" pitchFamily="2" charset="-122"/>
                <a:ea typeface="宋体" panose="02010600030101010101" pitchFamily="2" charset="-122"/>
              </a:rPr>
              <a:t>。</a:t>
            </a:r>
            <a:endParaRPr lang="zh-CN" altLang="en-US" sz="2800" b="1" dirty="0">
              <a:solidFill>
                <a:schemeClr val="tx1"/>
              </a:solidFill>
              <a:uFillTx/>
              <a:latin typeface="宋体" panose="02010600030101010101" pitchFamily="2" charset="-122"/>
              <a:ea typeface="宋体" panose="02010600030101010101" pitchFamily="2" charset="-122"/>
            </a:endParaRPr>
          </a:p>
        </p:txBody>
      </p:sp>
      <p:sp>
        <p:nvSpPr>
          <p:cNvPr id="85000" name="矩形 84999"/>
          <p:cNvSpPr/>
          <p:nvPr/>
        </p:nvSpPr>
        <p:spPr>
          <a:xfrm>
            <a:off x="1543050" y="2551430"/>
            <a:ext cx="8639175" cy="521970"/>
          </a:xfrm>
          <a:prstGeom prst="rect">
            <a:avLst/>
          </a:prstGeom>
          <a:noFill/>
          <a:ln w="9525">
            <a:noFill/>
          </a:ln>
        </p:spPr>
        <p:txBody>
          <a:bodyPr anchor="ctr" anchorCtr="0">
            <a:spAutoFit/>
          </a:bodyPr>
          <a:p>
            <a:pPr fontAlgn="auto">
              <a:lnSpc>
                <a:spcPct val="100000"/>
              </a:lnSpc>
            </a:pPr>
            <a:r>
              <a:rPr lang="zh-CN" altLang="en-US" sz="2800" b="1" dirty="0">
                <a:solidFill>
                  <a:srgbClr val="FF0000"/>
                </a:solidFill>
                <a:uFillTx/>
                <a:latin typeface="宋体" panose="02010600030101010101" pitchFamily="2" charset="-122"/>
                <a:ea typeface="宋体" panose="02010600030101010101" pitchFamily="2" charset="-122"/>
              </a:rPr>
              <a:t>实写</a:t>
            </a:r>
            <a:r>
              <a:rPr lang="zh-CN" altLang="en-US" sz="2800" b="1" dirty="0">
                <a:solidFill>
                  <a:schemeClr val="tx1"/>
                </a:solidFill>
                <a:uFillTx/>
                <a:latin typeface="宋体" panose="02010600030101010101" pitchFamily="2" charset="-122"/>
                <a:ea typeface="宋体" panose="02010600030101010101" pitchFamily="2" charset="-122"/>
              </a:rPr>
              <a:t>淡淡月光下</a:t>
            </a:r>
            <a:r>
              <a:rPr lang="zh-CN" altLang="en-US" sz="2800" b="1" dirty="0">
                <a:uFillTx/>
                <a:latin typeface="宋体" panose="02010600030101010101" pitchFamily="2" charset="-122"/>
                <a:ea typeface="宋体" panose="02010600030101010101" pitchFamily="2" charset="-122"/>
                <a:sym typeface="+mn-ea"/>
              </a:rPr>
              <a:t>轻轻飘落的</a:t>
            </a:r>
            <a:r>
              <a:rPr lang="zh-CN" altLang="en-US" sz="2800" b="1" dirty="0">
                <a:solidFill>
                  <a:schemeClr val="tx1"/>
                </a:solidFill>
                <a:uFillTx/>
                <a:latin typeface="宋体" panose="02010600030101010101" pitchFamily="2" charset="-122"/>
                <a:ea typeface="宋体" panose="02010600030101010101" pitchFamily="2" charset="-122"/>
              </a:rPr>
              <a:t>梨花瓣</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uFillTx/>
                <a:latin typeface="宋体" panose="02010600030101010101" pitchFamily="2" charset="-122"/>
                <a:ea typeface="宋体" panose="02010600030101010101" pitchFamily="2" charset="-122"/>
              </a:rPr>
              <a:t>营造了美的意境</a:t>
            </a:r>
            <a:r>
              <a:rPr lang="zh-CN" altLang="en-US" sz="2800" b="1" dirty="0">
                <a:solidFill>
                  <a:schemeClr val="tx1"/>
                </a:solidFill>
                <a:uFillTx/>
                <a:latin typeface="宋体" panose="02010600030101010101" pitchFamily="2" charset="-122"/>
                <a:ea typeface="宋体" panose="02010600030101010101" pitchFamily="2" charset="-122"/>
              </a:rPr>
              <a:t>。</a:t>
            </a:r>
            <a:endParaRPr lang="zh-CN" altLang="en-US" sz="2800" b="1" dirty="0">
              <a:solidFill>
                <a:schemeClr val="tx1"/>
              </a:solidFill>
              <a:uFillTx/>
              <a:latin typeface="宋体" panose="02010600030101010101" pitchFamily="2" charset="-122"/>
              <a:ea typeface="宋体" panose="02010600030101010101" pitchFamily="2" charset="-122"/>
            </a:endParaRPr>
          </a:p>
        </p:txBody>
      </p:sp>
      <p:sp>
        <p:nvSpPr>
          <p:cNvPr id="9" name="矩形 8"/>
          <p:cNvSpPr/>
          <p:nvPr/>
        </p:nvSpPr>
        <p:spPr>
          <a:xfrm>
            <a:off x="1543050" y="3001328"/>
            <a:ext cx="8357870" cy="521970"/>
          </a:xfrm>
          <a:prstGeom prst="rect">
            <a:avLst/>
          </a:prstGeom>
          <a:noFill/>
          <a:ln w="9525">
            <a:noFill/>
          </a:ln>
        </p:spPr>
        <p:txBody>
          <a:bodyPr wrap="square" anchor="ctr" anchorCtr="0">
            <a:spAutoFit/>
          </a:bodyPr>
          <a:p>
            <a:pPr fontAlgn="auto">
              <a:lnSpc>
                <a:spcPct val="100000"/>
              </a:lnSpc>
            </a:pPr>
            <a:r>
              <a:rPr lang="zh-CN" altLang="en-US" sz="2800" b="1" dirty="0">
                <a:solidFill>
                  <a:srgbClr val="FF0000"/>
                </a:solidFill>
                <a:uFillTx/>
                <a:latin typeface="宋体" panose="02010600030101010101" pitchFamily="2" charset="-122"/>
                <a:ea typeface="宋体" panose="02010600030101010101" pitchFamily="2" charset="-122"/>
              </a:rPr>
              <a:t>写人</a:t>
            </a:r>
            <a:r>
              <a:rPr lang="en-US" altLang="zh-CN" sz="2800" b="1">
                <a:uFillTx/>
                <a:ea typeface="SimSun-ExtB" panose="02010609060101010101" charset="-122"/>
                <a:cs typeface="+mj-cs"/>
                <a:sym typeface="宋体" panose="02010600030101010101" pitchFamily="2" charset="-122"/>
              </a:rPr>
              <a:t>,</a:t>
            </a:r>
            <a:r>
              <a:rPr sz="2800" b="1">
                <a:solidFill>
                  <a:srgbClr val="FF0000"/>
                </a:solidFill>
                <a:uFillTx/>
                <a:latin typeface="宋体" panose="02010600030101010101" pitchFamily="2" charset="-122"/>
                <a:ea typeface="宋体" panose="02010600030101010101" pitchFamily="2" charset="-122"/>
              </a:rPr>
              <a:t>景物的</a:t>
            </a:r>
            <a:r>
              <a:rPr sz="2800" b="1">
                <a:solidFill>
                  <a:srgbClr val="FF0000"/>
                </a:solidFill>
                <a:uFillTx/>
              </a:rPr>
              <a:t>“</a:t>
            </a:r>
            <a:r>
              <a:rPr sz="2800" b="1">
                <a:solidFill>
                  <a:srgbClr val="FF0000"/>
                </a:solidFill>
                <a:uFillTx/>
                <a:latin typeface="宋体" panose="02010600030101010101" pitchFamily="2" charset="-122"/>
                <a:ea typeface="宋体" panose="02010600030101010101" pitchFamily="2" charset="-122"/>
              </a:rPr>
              <a:t>梨花</a:t>
            </a:r>
            <a:r>
              <a:rPr sz="2800" b="1">
                <a:solidFill>
                  <a:srgbClr val="FF0000"/>
                </a:solidFill>
                <a:uFillTx/>
              </a:rPr>
              <a:t>”</a:t>
            </a:r>
            <a:r>
              <a:rPr sz="2800" b="1">
                <a:solidFill>
                  <a:srgbClr val="FF0000"/>
                </a:solidFill>
                <a:uFillTx/>
                <a:latin typeface="宋体" panose="02010600030101010101" pitchFamily="2" charset="-122"/>
                <a:ea typeface="宋体" panose="02010600030101010101" pitchFamily="2" charset="-122"/>
              </a:rPr>
              <a:t>和人物的</a:t>
            </a:r>
            <a:r>
              <a:rPr sz="2800" b="1">
                <a:solidFill>
                  <a:srgbClr val="FF0000"/>
                </a:solidFill>
                <a:uFillTx/>
              </a:rPr>
              <a:t>“</a:t>
            </a:r>
            <a:r>
              <a:rPr sz="2800" b="1">
                <a:solidFill>
                  <a:srgbClr val="FF0000"/>
                </a:solidFill>
                <a:uFillTx/>
                <a:latin typeface="宋体" panose="02010600030101010101" pitchFamily="2" charset="-122"/>
                <a:ea typeface="宋体" panose="02010600030101010101" pitchFamily="2" charset="-122"/>
              </a:rPr>
              <a:t>梨花</a:t>
            </a:r>
            <a:r>
              <a:rPr sz="2800" b="1">
                <a:solidFill>
                  <a:srgbClr val="FF0000"/>
                </a:solidFill>
                <a:uFillTx/>
              </a:rPr>
              <a:t>”</a:t>
            </a:r>
            <a:r>
              <a:rPr sz="2800" b="1">
                <a:solidFill>
                  <a:srgbClr val="FF0000"/>
                </a:solidFill>
                <a:uFillTx/>
                <a:latin typeface="宋体" panose="02010600030101010101" pitchFamily="2" charset="-122"/>
                <a:ea typeface="宋体" panose="02010600030101010101" pitchFamily="2" charset="-122"/>
              </a:rPr>
              <a:t>建立起关联</a:t>
            </a:r>
            <a:r>
              <a:rPr lang="zh-CN" altLang="en-US" sz="2800" b="1" dirty="0">
                <a:solidFill>
                  <a:schemeClr val="tx1"/>
                </a:solidFill>
                <a:uFillTx/>
                <a:latin typeface="宋体" panose="02010600030101010101" pitchFamily="2" charset="-122"/>
                <a:ea typeface="宋体" panose="02010600030101010101" pitchFamily="2" charset="-122"/>
              </a:rPr>
              <a:t>。</a:t>
            </a:r>
            <a:endParaRPr lang="zh-CN" altLang="en-US" sz="2800" b="1" dirty="0">
              <a:solidFill>
                <a:schemeClr val="tx1"/>
              </a:solidFill>
              <a:uFillTx/>
              <a:latin typeface="宋体" panose="02010600030101010101" pitchFamily="2" charset="-122"/>
              <a:ea typeface="宋体" panose="02010600030101010101" pitchFamily="2" charset="-122"/>
            </a:endParaRPr>
          </a:p>
        </p:txBody>
      </p:sp>
      <p:sp>
        <p:nvSpPr>
          <p:cNvPr id="17" name="文本框 16"/>
          <p:cNvSpPr txBox="1"/>
          <p:nvPr/>
        </p:nvSpPr>
        <p:spPr>
          <a:xfrm>
            <a:off x="470535" y="6118225"/>
            <a:ext cx="11437620" cy="521970"/>
          </a:xfrm>
          <a:prstGeom prst="rect">
            <a:avLst/>
          </a:prstGeom>
          <a:noFill/>
          <a:ln w="9525">
            <a:noFill/>
          </a:ln>
        </p:spPr>
        <p:txBody>
          <a:bodyPr wrap="square">
            <a:spAutoFit/>
          </a:bodyPr>
          <a:p>
            <a:pPr indent="0"/>
            <a:r>
              <a:rPr lang="zh-CN" sz="2800" b="1">
                <a:solidFill>
                  <a:srgbClr val="FF0000"/>
                </a:solidFill>
                <a:ea typeface="宋体" panose="02010600030101010101" pitchFamily="2" charset="-122"/>
              </a:rPr>
              <a:t>五写梨花</a:t>
            </a:r>
            <a:r>
              <a:rPr lang="en-US" altLang="zh-CN" sz="2800">
                <a:solidFill>
                  <a:srgbClr val="FF0000"/>
                </a:solidFill>
                <a:ea typeface="宋体" panose="02010600030101010101" pitchFamily="2" charset="-122"/>
                <a:sym typeface="+mn-ea"/>
              </a:rPr>
              <a:t>:</a:t>
            </a:r>
            <a:r>
              <a:rPr lang="zh-CN" sz="2800" b="1">
                <a:solidFill>
                  <a:srgbClr val="FF0000"/>
                </a:solidFill>
                <a:ea typeface="宋体" panose="02010600030101010101" pitchFamily="2" charset="-122"/>
              </a:rPr>
              <a:t>概括起来主要是三个方面</a:t>
            </a:r>
            <a:r>
              <a:rPr lang="en-US" sz="2800" b="1">
                <a:solidFill>
                  <a:srgbClr val="FF0000"/>
                </a:solidFill>
                <a:latin typeface="Times New Roman" panose="02020603050405020304" pitchFamily="18" charset="0"/>
                <a:ea typeface="宋体" panose="02010600030101010101" pitchFamily="2" charset="-122"/>
                <a:cs typeface="宋体" panose="02010600030101010101" pitchFamily="2" charset="-122"/>
              </a:rPr>
              <a:t>——</a:t>
            </a:r>
            <a:r>
              <a:rPr lang="zh-CN" sz="2800" b="1">
                <a:solidFill>
                  <a:srgbClr val="FF0000"/>
                </a:solidFill>
                <a:ea typeface="宋体" panose="02010600030101010101" pitchFamily="2" charset="-122"/>
              </a:rPr>
              <a:t>自然界的梨花、人名、雷锋精神。</a:t>
            </a:r>
            <a:endParaRPr lang="zh-CN" altLang="en-US" sz="2800" b="1">
              <a:solidFill>
                <a:srgbClr val="FF0000"/>
              </a:solidFill>
              <a:ea typeface="宋体" panose="02010600030101010101" pitchFamily="2" charset="-122"/>
            </a:endParaRPr>
          </a:p>
        </p:txBody>
      </p:sp>
      <p:sp>
        <p:nvSpPr>
          <p:cNvPr id="3" name="矩形 2"/>
          <p:cNvSpPr/>
          <p:nvPr/>
        </p:nvSpPr>
        <p:spPr>
          <a:xfrm>
            <a:off x="1543050" y="3523298"/>
            <a:ext cx="10422255" cy="1212850"/>
          </a:xfrm>
          <a:prstGeom prst="rect">
            <a:avLst/>
          </a:prstGeom>
          <a:noFill/>
          <a:ln w="9525">
            <a:noFill/>
          </a:ln>
        </p:spPr>
        <p:txBody>
          <a:bodyPr wrap="square" anchor="ctr" anchorCtr="0">
            <a:spAutoFit/>
          </a:bodyPr>
          <a:p>
            <a:pPr fontAlgn="auto">
              <a:lnSpc>
                <a:spcPct val="90000"/>
              </a:lnSpc>
            </a:pPr>
            <a:r>
              <a:rPr lang="zh-CN" altLang="en-US" sz="2700" b="1" dirty="0">
                <a:solidFill>
                  <a:srgbClr val="FF0000"/>
                </a:solidFill>
                <a:latin typeface="宋体" panose="02010600030101010101" pitchFamily="2" charset="-122"/>
                <a:ea typeface="宋体" panose="02010600030101010101" pitchFamily="2" charset="-122"/>
              </a:rPr>
              <a:t>虚实映衬</a:t>
            </a:r>
            <a:r>
              <a:rPr lang="en-US" altLang="zh-CN" sz="2700" b="1">
                <a:uFillTx/>
                <a:ea typeface="SimSun-ExtB" panose="02010609060101010101" charset="-122"/>
                <a:cs typeface="+mj-cs"/>
                <a:sym typeface="宋体" panose="02010600030101010101" pitchFamily="2" charset="-122"/>
              </a:rPr>
              <a:t>,</a:t>
            </a:r>
            <a:r>
              <a:rPr lang="zh-CN" altLang="en-US" sz="2700" b="1" dirty="0">
                <a:solidFill>
                  <a:schemeClr val="tx1"/>
                </a:solidFill>
                <a:latin typeface="宋体" panose="02010600030101010101" pitchFamily="2" charset="-122"/>
                <a:ea typeface="宋体" panose="02010600030101010101" pitchFamily="2" charset="-122"/>
              </a:rPr>
              <a:t>香气四溢的梨花林与梨花姑娘相映生辉</a:t>
            </a:r>
            <a:r>
              <a:rPr lang="en-US" altLang="zh-CN" sz="2700" b="1">
                <a:uFillTx/>
                <a:ea typeface="SimSun-ExtB" panose="02010609060101010101" charset="-122"/>
                <a:cs typeface="+mj-cs"/>
                <a:sym typeface="宋体" panose="02010600030101010101" pitchFamily="2" charset="-122"/>
              </a:rPr>
              <a:t>,</a:t>
            </a:r>
            <a:r>
              <a:rPr lang="zh-CN" altLang="en-US" sz="2700" b="1" dirty="0">
                <a:solidFill>
                  <a:schemeClr val="tx1"/>
                </a:solidFill>
                <a:latin typeface="宋体" panose="02010600030101010101" pitchFamily="2" charset="-122"/>
                <a:ea typeface="宋体" panose="02010600030101010101" pitchFamily="2" charset="-122"/>
              </a:rPr>
              <a:t>为全文</a:t>
            </a:r>
            <a:r>
              <a:rPr lang="zh-CN" altLang="en-US" sz="2700" b="1" dirty="0">
                <a:solidFill>
                  <a:srgbClr val="FF0000"/>
                </a:solidFill>
                <a:latin typeface="宋体" panose="02010600030101010101" pitchFamily="2" charset="-122"/>
                <a:ea typeface="宋体" panose="02010600030101010101" pitchFamily="2" charset="-122"/>
              </a:rPr>
              <a:t>营造一种景和人融合的意境</a:t>
            </a:r>
            <a:r>
              <a:rPr lang="en-US" altLang="zh-CN" sz="2700" b="1">
                <a:uFillTx/>
                <a:ea typeface="SimSun-ExtB" panose="02010609060101010101" charset="-122"/>
                <a:cs typeface="+mj-cs"/>
                <a:sym typeface="宋体" panose="02010600030101010101" pitchFamily="2" charset="-122"/>
              </a:rPr>
              <a:t>,</a:t>
            </a:r>
            <a:r>
              <a:rPr lang="zh-CN" altLang="en-US" sz="2700" b="1" dirty="0">
                <a:solidFill>
                  <a:schemeClr val="tx1"/>
                </a:solidFill>
                <a:latin typeface="宋体" panose="02010600030101010101" pitchFamily="2" charset="-122"/>
                <a:ea typeface="宋体" panose="02010600030101010101" pitchFamily="2" charset="-122"/>
              </a:rPr>
              <a:t>也</a:t>
            </a:r>
            <a:r>
              <a:rPr lang="zh-CN" altLang="en-US" sz="2700" b="1" dirty="0">
                <a:solidFill>
                  <a:srgbClr val="FF0000"/>
                </a:solidFill>
                <a:latin typeface="宋体" panose="02010600030101010101" pitchFamily="2" charset="-122"/>
                <a:ea typeface="宋体" panose="02010600030101010101" pitchFamily="2" charset="-122"/>
              </a:rPr>
              <a:t>表达了作者对小茅屋</a:t>
            </a:r>
            <a:r>
              <a:rPr lang="zh-CN" altLang="en-US" sz="2700" b="1" dirty="0">
                <a:solidFill>
                  <a:srgbClr val="FF0000"/>
                </a:solidFill>
                <a:uFillTx/>
                <a:latin typeface="Arial" panose="020B0604020202020204" pitchFamily="34" charset="0"/>
                <a:ea typeface="SimSun-ExtB" panose="02010609060101010101" charset="-122"/>
              </a:rPr>
              <a:t>“主人”</a:t>
            </a:r>
            <a:r>
              <a:rPr lang="zh-CN" altLang="en-US" sz="2700" b="1" dirty="0">
                <a:solidFill>
                  <a:srgbClr val="FF0000"/>
                </a:solidFill>
                <a:latin typeface="宋体" panose="02010600030101010101" pitchFamily="2" charset="-122"/>
                <a:ea typeface="宋体" panose="02010600030101010101" pitchFamily="2" charset="-122"/>
              </a:rPr>
              <a:t>助人为乐精神的赞美之情</a:t>
            </a:r>
            <a:r>
              <a:rPr lang="zh-CN" altLang="en-US" sz="2700" b="1" dirty="0">
                <a:solidFill>
                  <a:schemeClr val="tx1"/>
                </a:solidFill>
                <a:latin typeface="宋体" panose="02010600030101010101" pitchFamily="2" charset="-122"/>
                <a:ea typeface="宋体" panose="02010600030101010101" pitchFamily="2" charset="-122"/>
              </a:rPr>
              <a:t>。</a:t>
            </a:r>
            <a:r>
              <a:rPr lang="zh-CN" altLang="en-US" sz="2700" b="1" dirty="0">
                <a:solidFill>
                  <a:srgbClr val="FF0000"/>
                </a:solidFill>
                <a:latin typeface="宋体" panose="02010600030101010101" pitchFamily="2" charset="-122"/>
                <a:ea typeface="宋体" panose="02010600030101010101" pitchFamily="2" charset="-122"/>
              </a:rPr>
              <a:t>照应文题</a:t>
            </a:r>
            <a:r>
              <a:rPr lang="zh-CN" altLang="en-US" sz="2700" b="1" dirty="0">
                <a:solidFill>
                  <a:schemeClr val="tx1"/>
                </a:solidFill>
                <a:latin typeface="宋体" panose="02010600030101010101" pitchFamily="2" charset="-122"/>
                <a:ea typeface="宋体" panose="02010600030101010101" pitchFamily="2" charset="-122"/>
              </a:rPr>
              <a:t>的同时</a:t>
            </a:r>
            <a:r>
              <a:rPr lang="en-US" altLang="zh-CN" sz="2700" b="1">
                <a:uFillTx/>
                <a:ea typeface="SimSun-ExtB" panose="02010609060101010101" charset="-122"/>
                <a:cs typeface="+mj-cs"/>
                <a:sym typeface="宋体" panose="02010600030101010101" pitchFamily="2" charset="-122"/>
              </a:rPr>
              <a:t>,</a:t>
            </a:r>
            <a:r>
              <a:rPr lang="zh-CN" altLang="en-US" sz="2700" b="1" dirty="0">
                <a:solidFill>
                  <a:schemeClr val="tx1"/>
                </a:solidFill>
                <a:latin typeface="宋体" panose="02010600030101010101" pitchFamily="2" charset="-122"/>
                <a:ea typeface="宋体" panose="02010600030101010101" pitchFamily="2" charset="-122"/>
              </a:rPr>
              <a:t>产生了第二个误会</a:t>
            </a:r>
            <a:r>
              <a:rPr lang="en-US" altLang="zh-CN" sz="2700" b="1">
                <a:uFillTx/>
                <a:ea typeface="SimSun-ExtB" panose="02010609060101010101" charset="-122"/>
                <a:cs typeface="+mj-cs"/>
                <a:sym typeface="宋体" panose="02010600030101010101" pitchFamily="2" charset="-122"/>
              </a:rPr>
              <a:t>,</a:t>
            </a:r>
            <a:r>
              <a:rPr lang="zh-CN" altLang="en-US" sz="2700" b="1" dirty="0">
                <a:solidFill>
                  <a:srgbClr val="FF0000"/>
                </a:solidFill>
                <a:latin typeface="宋体" panose="02010600030101010101" pitchFamily="2" charset="-122"/>
                <a:ea typeface="宋体" panose="02010600030101010101" pitchFamily="2" charset="-122"/>
              </a:rPr>
              <a:t>推动故事情节</a:t>
            </a:r>
            <a:r>
              <a:rPr lang="zh-CN" altLang="en-US" sz="2700" b="1" dirty="0">
                <a:solidFill>
                  <a:schemeClr val="tx1"/>
                </a:solidFill>
                <a:latin typeface="宋体" panose="02010600030101010101" pitchFamily="2" charset="-122"/>
                <a:ea typeface="宋体" panose="02010600030101010101" pitchFamily="2" charset="-122"/>
              </a:rPr>
              <a:t>向纵深</a:t>
            </a:r>
            <a:r>
              <a:rPr lang="zh-CN" altLang="en-US" sz="2700" b="1" dirty="0">
                <a:solidFill>
                  <a:srgbClr val="FF0000"/>
                </a:solidFill>
                <a:latin typeface="宋体" panose="02010600030101010101" pitchFamily="2" charset="-122"/>
                <a:ea typeface="宋体" panose="02010600030101010101" pitchFamily="2" charset="-122"/>
              </a:rPr>
              <a:t>发展</a:t>
            </a:r>
            <a:r>
              <a:rPr lang="zh-CN" altLang="en-US" sz="2700" b="1" dirty="0">
                <a:solidFill>
                  <a:schemeClr val="tx1"/>
                </a:solidFill>
                <a:latin typeface="宋体" panose="02010600030101010101" pitchFamily="2" charset="-122"/>
                <a:ea typeface="宋体" panose="02010600030101010101" pitchFamily="2" charset="-122"/>
              </a:rPr>
              <a:t>。</a:t>
            </a:r>
            <a:endParaRPr lang="zh-CN" altLang="en-US" sz="2700" b="1" dirty="0">
              <a:solidFill>
                <a:schemeClr val="tx1"/>
              </a:solidFill>
              <a:latin typeface="宋体" panose="02010600030101010101" pitchFamily="2" charset="-122"/>
              <a:ea typeface="宋体" panose="02010600030101010101" pitchFamily="2" charset="-122"/>
            </a:endParaRPr>
          </a:p>
        </p:txBody>
      </p:sp>
      <p:sp>
        <p:nvSpPr>
          <p:cNvPr id="2" name="矩形 1"/>
          <p:cNvSpPr/>
          <p:nvPr/>
        </p:nvSpPr>
        <p:spPr>
          <a:xfrm>
            <a:off x="1543050" y="4740910"/>
            <a:ext cx="10422255" cy="1318260"/>
          </a:xfrm>
          <a:prstGeom prst="rect">
            <a:avLst/>
          </a:prstGeom>
          <a:noFill/>
          <a:ln w="9525">
            <a:noFill/>
          </a:ln>
        </p:spPr>
        <p:txBody>
          <a:bodyPr wrap="square" anchor="ctr" anchorCtr="0">
            <a:spAutoFit/>
          </a:bodyPr>
          <a:p>
            <a:pPr fontAlgn="auto">
              <a:lnSpc>
                <a:spcPct val="95000"/>
              </a:lnSpc>
              <a:spcBef>
                <a:spcPts val="0"/>
              </a:spcBef>
              <a:spcAft>
                <a:spcPts val="0"/>
              </a:spcAft>
            </a:pPr>
            <a:r>
              <a:rPr lang="zh-CN" altLang="en-US" sz="2800" b="1" dirty="0">
                <a:solidFill>
                  <a:schemeClr val="tx1"/>
                </a:solidFill>
                <a:latin typeface="宋体" panose="02010600030101010101" pitchFamily="2" charset="-122"/>
                <a:ea typeface="宋体" panose="02010600030101010101" pitchFamily="2" charset="-122"/>
              </a:rPr>
              <a:t>充满朝气的哈尼小姑娘和洁白的梨花</a:t>
            </a:r>
            <a:r>
              <a:rPr lang="zh-CN" altLang="en-US" sz="2800" b="1" dirty="0">
                <a:latin typeface="宋体" panose="02010600030101010101" pitchFamily="2" charset="-122"/>
                <a:ea typeface="宋体" panose="02010600030101010101" pitchFamily="2" charset="-122"/>
              </a:rPr>
              <a:t>融为一体</a:t>
            </a:r>
            <a:r>
              <a:rPr lang="en-US" altLang="zh-CN" sz="2800" b="1">
                <a:uFillTx/>
                <a:ea typeface="SimSun-ExtB" panose="02010609060101010101" charset="-122"/>
                <a:cs typeface="+mj-cs"/>
                <a:sym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花美人更美</a:t>
            </a:r>
            <a:r>
              <a:rPr lang="zh-CN" altLang="en-US" sz="2800" b="1" dirty="0">
                <a:solidFill>
                  <a:schemeClr val="tx1"/>
                </a:solidFill>
                <a:latin typeface="宋体" panose="02010600030101010101" pitchFamily="2" charset="-122"/>
                <a:ea typeface="宋体" panose="02010600030101010101" pitchFamily="2" charset="-122"/>
              </a:rPr>
              <a:t>。</a:t>
            </a:r>
            <a:r>
              <a:rPr lang="en-US" alt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处处开</a:t>
            </a:r>
            <a:r>
              <a:rPr lang="en-US" altLang="zh-CN"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28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展示了雷锋精神不断发扬光大的旺盛生命力</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升华了主题</a:t>
            </a:r>
            <a:r>
              <a:rPr lang="zh-CN" altLang="en-US" sz="2800" b="1">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再次点题</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题文相映</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首尾呼应</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使作品结构严谨</a:t>
            </a:r>
            <a:r>
              <a:rPr lang="en-US" altLang="zh-CN" sz="2800" b="1">
                <a:solidFill>
                  <a:srgbClr val="FF0000"/>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浑然一体</a:t>
            </a:r>
            <a:r>
              <a:rPr lang="zh-CN" altLang="en-US" sz="2800" b="1">
                <a:solidFill>
                  <a:schemeClr val="tx1"/>
                </a:solidFill>
                <a:uFillTx/>
                <a:ea typeface="SimSun-ExtB" panose="02010609060101010101" charset="-122"/>
                <a:cs typeface="+mj-cs"/>
                <a:sym typeface="宋体" panose="02010600030101010101" pitchFamily="2" charset="-122"/>
              </a:rPr>
              <a:t>。</a:t>
            </a:r>
            <a:endParaRPr lang="zh-CN" altLang="en-US" sz="2800" b="1" dirty="0">
              <a:solidFill>
                <a:schemeClr val="tx1"/>
              </a:solidFill>
              <a:uFillTx/>
              <a:latin typeface="Arial" panose="020B0604020202020204" pitchFamily="34" charset="0"/>
              <a:ea typeface="SimSun-ExtB" panose="02010609060101010101" charset="-122"/>
              <a:cs typeface="+mj-cs"/>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6328">
                                            <p:txEl>
                                              <p:charRg st="0" end="62"/>
                                            </p:txEl>
                                          </p:spTgt>
                                        </p:tgtEl>
                                        <p:attrNameLst>
                                          <p:attrName>style.visibility</p:attrName>
                                        </p:attrNameLst>
                                      </p:cBhvr>
                                      <p:to>
                                        <p:strVal val="visible"/>
                                      </p:to>
                                    </p:set>
                                    <p:anim calcmode="lin" valueType="num">
                                      <p:cBhvr>
                                        <p:cTn id="13" dur="500" fill="hold"/>
                                        <p:tgtEl>
                                          <p:spTgt spid="56328">
                                            <p:txEl>
                                              <p:charRg st="0" end="62"/>
                                            </p:txEl>
                                          </p:spTgt>
                                        </p:tgtEl>
                                        <p:attrNameLst>
                                          <p:attrName>ppt_x</p:attrName>
                                        </p:attrNameLst>
                                      </p:cBhvr>
                                      <p:tavLst>
                                        <p:tav tm="0">
                                          <p:val>
                                            <p:strVal val="#ppt_x"/>
                                          </p:val>
                                        </p:tav>
                                        <p:tav tm="100000">
                                          <p:val>
                                            <p:strVal val="#ppt_x"/>
                                          </p:val>
                                        </p:tav>
                                      </p:tavLst>
                                    </p:anim>
                                    <p:anim calcmode="lin" valueType="num">
                                      <p:cBhvr>
                                        <p:cTn id="14" dur="500" fill="hold"/>
                                        <p:tgtEl>
                                          <p:spTgt spid="56328">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5000"/>
                                        </p:tgtEl>
                                        <p:attrNameLst>
                                          <p:attrName>style.visibility</p:attrName>
                                        </p:attrNameLst>
                                      </p:cBhvr>
                                      <p:to>
                                        <p:strVal val="visible"/>
                                      </p:to>
                                    </p:set>
                                    <p:anim calcmode="lin" valueType="num">
                                      <p:cBhvr>
                                        <p:cTn id="25" dur="500" fill="hold"/>
                                        <p:tgtEl>
                                          <p:spTgt spid="85000"/>
                                        </p:tgtEl>
                                        <p:attrNameLst>
                                          <p:attrName>ppt_x</p:attrName>
                                        </p:attrNameLst>
                                      </p:cBhvr>
                                      <p:tavLst>
                                        <p:tav tm="0">
                                          <p:val>
                                            <p:strVal val="#ppt_x"/>
                                          </p:val>
                                        </p:tav>
                                        <p:tav tm="100000">
                                          <p:val>
                                            <p:strVal val="#ppt_x"/>
                                          </p:val>
                                        </p:tav>
                                      </p:tavLst>
                                    </p:anim>
                                    <p:anim calcmode="lin" valueType="num">
                                      <p:cBhvr>
                                        <p:cTn id="26" dur="500" fill="hold"/>
                                        <p:tgtEl>
                                          <p:spTgt spid="8500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charRg st="0" end="62"/>
                                            </p:txEl>
                                          </p:spTgt>
                                        </p:tgtEl>
                                        <p:attrNameLst>
                                          <p:attrName>style.visibility</p:attrName>
                                        </p:attrNameLst>
                                      </p:cBhvr>
                                      <p:to>
                                        <p:strVal val="visible"/>
                                      </p:to>
                                    </p:set>
                                    <p:anim calcmode="lin" valueType="num">
                                      <p:cBhvr>
                                        <p:cTn id="37" dur="500" fill="hold"/>
                                        <p:tgtEl>
                                          <p:spTgt spid="9">
                                            <p:txEl>
                                              <p:charRg st="0" end="62"/>
                                            </p:txEl>
                                          </p:spTgt>
                                        </p:tgtEl>
                                        <p:attrNameLst>
                                          <p:attrName>ppt_x</p:attrName>
                                        </p:attrNameLst>
                                      </p:cBhvr>
                                      <p:tavLst>
                                        <p:tav tm="0">
                                          <p:val>
                                            <p:strVal val="#ppt_x"/>
                                          </p:val>
                                        </p:tav>
                                        <p:tav tm="100000">
                                          <p:val>
                                            <p:strVal val="#ppt_x"/>
                                          </p:val>
                                        </p:tav>
                                      </p:tavLst>
                                    </p:anim>
                                    <p:anim calcmode="lin" valueType="num">
                                      <p:cBhvr>
                                        <p:cTn id="38" dur="500" fill="hold"/>
                                        <p:tgtEl>
                                          <p:spTgt spid="9">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charRg st="0" end="79"/>
                                            </p:txEl>
                                          </p:spTgt>
                                        </p:tgtEl>
                                        <p:attrNameLst>
                                          <p:attrName>style.visibility</p:attrName>
                                        </p:attrNameLst>
                                      </p:cBhvr>
                                      <p:to>
                                        <p:strVal val="visible"/>
                                      </p:to>
                                    </p:set>
                                    <p:anim calcmode="lin" valueType="num">
                                      <p:cBhvr>
                                        <p:cTn id="49" dur="500" fill="hold"/>
                                        <p:tgtEl>
                                          <p:spTgt spid="3">
                                            <p:txEl>
                                              <p:charRg st="0" end="79"/>
                                            </p:txEl>
                                          </p:spTgt>
                                        </p:tgtEl>
                                        <p:attrNameLst>
                                          <p:attrName>ppt_x</p:attrName>
                                        </p:attrNameLst>
                                      </p:cBhvr>
                                      <p:tavLst>
                                        <p:tav tm="0">
                                          <p:val>
                                            <p:strVal val="#ppt_x"/>
                                          </p:val>
                                        </p:tav>
                                        <p:tav tm="100000">
                                          <p:val>
                                            <p:strVal val="#ppt_x"/>
                                          </p:val>
                                        </p:tav>
                                      </p:tavLst>
                                    </p:anim>
                                    <p:anim calcmode="lin" valueType="num">
                                      <p:cBhvr>
                                        <p:cTn id="50" dur="500" fill="hold"/>
                                        <p:tgtEl>
                                          <p:spTgt spid="3">
                                            <p:txEl>
                                              <p:charRg st="0" end="7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
                                            <p:txEl>
                                              <p:charRg st="0" end="28"/>
                                            </p:txEl>
                                          </p:spTgt>
                                        </p:tgtEl>
                                        <p:attrNameLst>
                                          <p:attrName>style.visibility</p:attrName>
                                        </p:attrNameLst>
                                      </p:cBhvr>
                                      <p:to>
                                        <p:strVal val="visible"/>
                                      </p:to>
                                    </p:set>
                                    <p:anim calcmode="lin" valueType="num">
                                      <p:cBhvr>
                                        <p:cTn id="61" dur="500" fill="hold"/>
                                        <p:tgtEl>
                                          <p:spTgt spid="2">
                                            <p:txEl>
                                              <p:charRg st="0" end="28"/>
                                            </p:txEl>
                                          </p:spTgt>
                                        </p:tgtEl>
                                        <p:attrNameLst>
                                          <p:attrName>ppt_x</p:attrName>
                                        </p:attrNameLst>
                                      </p:cBhvr>
                                      <p:tavLst>
                                        <p:tav tm="0">
                                          <p:val>
                                            <p:strVal val="#ppt_x"/>
                                          </p:val>
                                        </p:tav>
                                        <p:tav tm="100000">
                                          <p:val>
                                            <p:strVal val="#ppt_x"/>
                                          </p:val>
                                        </p:tav>
                                      </p:tavLst>
                                    </p:anim>
                                    <p:anim calcmode="lin" valueType="num">
                                      <p:cBhvr>
                                        <p:cTn id="62" dur="500" fill="hold"/>
                                        <p:tgtEl>
                                          <p:spTgt spid="2">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ppt_x"/>
                                          </p:val>
                                        </p:tav>
                                        <p:tav tm="100000">
                                          <p:val>
                                            <p:strVal val="#ppt_x"/>
                                          </p:val>
                                        </p:tav>
                                      </p:tavLst>
                                    </p:anim>
                                    <p:anim calcmode="lin" valueType="num">
                                      <p:cBhvr additive="base">
                                        <p:cTn id="6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5000" grpId="0"/>
      <p:bldP spid="15" grpId="0"/>
      <p:bldP spid="6" grpId="0"/>
      <p:bldP spid="7" grpId="0"/>
      <p:bldP spid="8"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866140" y="1318895"/>
            <a:ext cx="10729595" cy="521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00000"/>
              </a:lnSpc>
              <a:spcBef>
                <a:spcPts val="50"/>
              </a:spcBef>
              <a:spcAft>
                <a:spcPts val="0"/>
              </a:spcAft>
            </a:pPr>
            <a:r>
              <a:rPr lang="en-US" sz="2800" b="1" dirty="0" smtClean="0">
                <a:solidFill>
                  <a:schemeClr val="tx1"/>
                </a:solidFill>
                <a:latin typeface="宋体" panose="02010600030101010101" pitchFamily="2" charset="-122"/>
              </a:rPr>
              <a:t>6.</a:t>
            </a:r>
            <a:r>
              <a:rPr lang="zh-CN" altLang="en-US" sz="2800" b="1" dirty="0" smtClean="0">
                <a:solidFill>
                  <a:schemeClr val="tx1"/>
                </a:solidFill>
                <a:latin typeface="宋体" panose="02010600030101010101" pitchFamily="2" charset="-122"/>
              </a:rPr>
              <a:t>课文用</a:t>
            </a:r>
            <a:r>
              <a:rPr lang="en-US" altLang="zh-CN" sz="2800" b="1" dirty="0">
                <a:cs typeface="Arial" panose="020B0604020202020204" pitchFamily="34" charset="0"/>
                <a:sym typeface="+mn-ea"/>
              </a:rPr>
              <a:t>“</a:t>
            </a:r>
            <a:r>
              <a:rPr lang="zh-CN" altLang="en-US" sz="2800" b="1" dirty="0">
                <a:cs typeface="Arial" panose="020B0604020202020204" pitchFamily="34" charset="0"/>
                <a:sym typeface="+mn-ea"/>
              </a:rPr>
              <a:t>驿路梨花</a:t>
            </a:r>
            <a:r>
              <a:rPr lang="en-US" altLang="zh-CN" sz="2800" b="1" dirty="0">
                <a:cs typeface="Arial" panose="020B0604020202020204" pitchFamily="34" charset="0"/>
                <a:sym typeface="+mn-ea"/>
              </a:rPr>
              <a:t>”</a:t>
            </a:r>
            <a:r>
              <a:rPr lang="zh-CN" altLang="en-US" sz="2800" b="1" dirty="0" smtClean="0">
                <a:solidFill>
                  <a:schemeClr val="tx1"/>
                </a:solidFill>
                <a:latin typeface="宋体" panose="02010600030101010101" pitchFamily="2" charset="-122"/>
              </a:rPr>
              <a:t>做</a:t>
            </a:r>
            <a:r>
              <a:rPr lang="zh-CN" altLang="en-US" sz="2800" b="1" dirty="0">
                <a:solidFill>
                  <a:schemeClr val="tx1"/>
                </a:solidFill>
                <a:latin typeface="宋体" panose="02010600030101010101" pitchFamily="2" charset="-122"/>
              </a:rPr>
              <a:t>标题</a:t>
            </a:r>
            <a:r>
              <a:rPr lang="zh-CN" altLang="en-US" sz="2800" b="1" dirty="0">
                <a:latin typeface="宋体" panose="02010600030101010101" pitchFamily="2" charset="-122"/>
                <a:sym typeface="+mn-ea"/>
              </a:rPr>
              <a:t>有什么</a:t>
            </a:r>
            <a:r>
              <a:rPr lang="zh-CN" altLang="en-US" sz="2800" b="1" dirty="0" smtClean="0">
                <a:latin typeface="宋体" panose="02010600030101010101" pitchFamily="2" charset="-122"/>
                <a:sym typeface="+mn-ea"/>
              </a:rPr>
              <a:t>妙处</a:t>
            </a:r>
            <a:r>
              <a:rPr lang="zh-CN" altLang="zh-CN" sz="2800" b="1" dirty="0">
                <a:latin typeface="宋体" panose="02010600030101010101" pitchFamily="2" charset="-122"/>
                <a:cs typeface="宋体" panose="02010600030101010101" pitchFamily="2" charset="-122"/>
                <a:sym typeface="+mn-ea"/>
              </a:rPr>
              <a:t>(思考探究</a:t>
            </a:r>
            <a:r>
              <a:rPr lang="zh-CN" sz="2800" b="1" dirty="0">
                <a:latin typeface="宋体" panose="02010600030101010101" pitchFamily="2" charset="-122"/>
                <a:sym typeface="+mn-ea"/>
              </a:rPr>
              <a:t>三</a:t>
            </a:r>
            <a:r>
              <a:rPr lang="zh-CN" altLang="zh-CN" sz="2800" b="1" dirty="0">
                <a:uFillTx/>
                <a:latin typeface="宋体" panose="02010600030101010101" pitchFamily="2" charset="-122"/>
                <a:cs typeface="宋体" panose="02010600030101010101" pitchFamily="2" charset="-122"/>
                <a:sym typeface="+mn-ea"/>
              </a:rPr>
              <a:t>)</a:t>
            </a:r>
            <a:r>
              <a:rPr lang="zh-CN" altLang="en-US" sz="2800" b="1" dirty="0">
                <a:solidFill>
                  <a:schemeClr val="tx1"/>
                </a:solidFill>
                <a:latin typeface="宋体" panose="02010600030101010101" pitchFamily="2" charset="-122"/>
              </a:rPr>
              <a:t>？</a:t>
            </a:r>
            <a:endParaRPr lang="zh-CN" altLang="en-US" sz="2800" b="1" dirty="0" smtClean="0">
              <a:solidFill>
                <a:schemeClr val="tx1"/>
              </a:solidFill>
              <a:latin typeface="宋体" panose="02010600030101010101" pitchFamily="2" charset="-122"/>
            </a:endParaRPr>
          </a:p>
        </p:txBody>
      </p:sp>
      <p:sp>
        <p:nvSpPr>
          <p:cNvPr id="3" name="Rectangle 5"/>
          <p:cNvSpPr>
            <a:spLocks noChangeArrowheads="1"/>
          </p:cNvSpPr>
          <p:nvPr/>
        </p:nvSpPr>
        <p:spPr bwMode="auto">
          <a:xfrm>
            <a:off x="691507" y="1904326"/>
            <a:ext cx="10808725" cy="39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fontAlgn="auto">
              <a:lnSpc>
                <a:spcPct val="100000"/>
              </a:lnSpc>
            </a:pPr>
            <a:r>
              <a:rPr lang="en-US" altLang="zh-CN" sz="2800" b="1" dirty="0" smtClean="0">
                <a:solidFill>
                  <a:schemeClr val="accent1">
                    <a:lumMod val="75000"/>
                  </a:schemeClr>
                </a:solidFill>
                <a:latin typeface="新宋体" panose="02010609030101010101" pitchFamily="49" charset="-122"/>
                <a:ea typeface="新宋体" panose="02010609030101010101" pitchFamily="49" charset="-122"/>
              </a:rPr>
              <a:t>    </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文中的</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“驿路”</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指过往行人所走的道路</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它是“我”和老余在边疆行走的道路</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是雷锋助人为乐精神长盛不衰的地域见证。“</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驿路</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梨花”</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是盛开在边疆驿路上的梨花</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在作者笔下</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这</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既是自然界的梨花</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：开满枝头、洁白如雪、香气四溢；</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又是梨花姑娘</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：助人为乐、充满朝气、淳朴热情；</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还是雷锋同志助人为乐精神的象征</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：盛开无华、生生不息、代代相传；</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也是边疆民族优良民风的体现</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：朴实热情、知恩图</a:t>
            </a:r>
            <a:endParaRPr sz="2800" b="1">
              <a:solidFill>
                <a:srgbClr val="301EE2"/>
              </a:solidFill>
              <a:latin typeface="Arial" panose="020B0604020202020204" pitchFamily="34" charset="0"/>
              <a:ea typeface="宋体" panose="02010600030101010101" pitchFamily="2" charset="-122"/>
              <a:cs typeface="Arial" panose="020B0604020202020204" pitchFamily="34" charset="0"/>
            </a:endParaRPr>
          </a:p>
          <a:p>
            <a:pPr algn="just" fontAlgn="auto">
              <a:lnSpc>
                <a:spcPct val="100000"/>
              </a:lnSpc>
            </a:pPr>
            <a:r>
              <a:rPr sz="2800" b="1">
                <a:solidFill>
                  <a:srgbClr val="301EE2"/>
                </a:solidFill>
                <a:latin typeface="Arial" panose="020B0604020202020204" pitchFamily="34" charset="0"/>
                <a:ea typeface="宋体" panose="02010600030101010101" pitchFamily="2" charset="-122"/>
                <a:cs typeface="Arial" panose="020B0604020202020204" pitchFamily="34" charset="0"/>
              </a:rPr>
              <a:t>报、从善如流。</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“驿路梨花”将标题与主题</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形式与内容</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梨花的自然美和人物的心灵美</a:t>
            </a:r>
            <a:r>
              <a:rPr lang="en-US" altLang="zh-CN" sz="2800" b="1">
                <a:solidFill>
                  <a:srgbClr val="301EE2"/>
                </a:solidFill>
                <a:uFillTx/>
                <a:ea typeface="SimSun-ExtB" panose="02010609060101010101" charset="-122"/>
                <a:cs typeface="+mj-cs"/>
                <a:sym typeface="宋体" panose="02010600030101010101" pitchFamily="2" charset="-122"/>
              </a:rPr>
              <a:t>,</a:t>
            </a:r>
            <a:r>
              <a:rPr lang="zh-CN" altLang="en-US" sz="2800" b="1">
                <a:solidFill>
                  <a:srgbClr val="FF0000"/>
                </a:solidFill>
                <a:uFillTx/>
                <a:ea typeface="SimSun-ExtB" panose="02010609060101010101" charset="-122"/>
                <a:cs typeface="+mj-cs"/>
                <a:sym typeface="宋体" panose="02010600030101010101" pitchFamily="2" charset="-122"/>
              </a:rPr>
              <a:t>巧妙</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联系</a:t>
            </a:r>
            <a:r>
              <a:rPr lang="en-US" altLang="zh-CN" sz="2800" b="1">
                <a:solidFill>
                  <a:srgbClr val="FF0000"/>
                </a:solidFill>
                <a:uFillTx/>
                <a:ea typeface="SimSun-ExtB" panose="02010609060101010101" charset="-122"/>
                <a:cs typeface="+mj-cs"/>
                <a:sym typeface="宋体" panose="02010600030101010101" pitchFamily="2" charset="-122"/>
              </a:rPr>
              <a:t>,</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和谐一体；“驿路梨花”语出陆游的诗</a:t>
            </a:r>
            <a:r>
              <a:rPr lang="en-US" altLang="zh-CN" sz="2800" b="1">
                <a:solidFill>
                  <a:srgbClr val="301EE2"/>
                </a:solidFill>
                <a:uFillTx/>
                <a:ea typeface="SimSun-ExtB" panose="02010609060101010101" charset="-122"/>
                <a:cs typeface="+mj-cs"/>
                <a:sym typeface="宋体" panose="02010600030101010101" pitchFamily="2" charset="-122"/>
              </a:rPr>
              <a:t>,</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也</a:t>
            </a:r>
            <a:r>
              <a:rPr sz="2800" b="1">
                <a:solidFill>
                  <a:srgbClr val="FF0000"/>
                </a:solidFill>
                <a:latin typeface="Arial" panose="020B0604020202020204" pitchFamily="34" charset="0"/>
                <a:ea typeface="宋体" panose="02010600030101010101" pitchFamily="2" charset="-122"/>
                <a:cs typeface="Arial" panose="020B0604020202020204" pitchFamily="34" charset="0"/>
              </a:rPr>
              <a:t>为文章增添了文化的韵味</a:t>
            </a:r>
            <a:r>
              <a:rPr sz="2800" b="1">
                <a:solidFill>
                  <a:srgbClr val="301EE2"/>
                </a:solidFill>
                <a:latin typeface="Arial" panose="020B0604020202020204" pitchFamily="34" charset="0"/>
                <a:ea typeface="宋体" panose="02010600030101010101" pitchFamily="2" charset="-122"/>
                <a:cs typeface="Arial" panose="020B0604020202020204" pitchFamily="34" charset="0"/>
              </a:rPr>
              <a:t>。</a:t>
            </a:r>
            <a:r>
              <a:rPr lang="en-US" altLang="zh-CN" sz="2800" b="1">
                <a:solidFill>
                  <a:srgbClr val="FF0000"/>
                </a:solidFill>
                <a:uFillTx/>
                <a:ea typeface="SimSun-ExtB" panose="02010609060101010101" charset="-122"/>
                <a:cs typeface="+mj-cs"/>
                <a:sym typeface="宋体" panose="02010600030101010101" pitchFamily="2" charset="-122"/>
              </a:rPr>
              <a:t> </a:t>
            </a:r>
            <a:endParaRPr lang="zh-CN" altLang="en-US" sz="2800" b="1" dirty="0" smtClean="0">
              <a:solidFill>
                <a:srgbClr val="FF0000"/>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1202" name="矩形 28679"/>
          <p:cNvSpPr/>
          <p:nvPr/>
        </p:nvSpPr>
        <p:spPr>
          <a:xfrm>
            <a:off x="1597660" y="1708785"/>
            <a:ext cx="9436100" cy="583565"/>
          </a:xfrm>
          <a:prstGeom prst="rect">
            <a:avLst/>
          </a:prstGeom>
          <a:noFill/>
          <a:ln w="9525">
            <a:noFill/>
          </a:ln>
        </p:spPr>
        <p:txBody>
          <a:bodyPr wrap="square" anchor="ctr" anchorCtr="0">
            <a:spAutoFit/>
          </a:bodyPr>
          <a:p>
            <a:r>
              <a:rPr lang="zh-CN" altLang="en-US" sz="3200" b="1" dirty="0">
                <a:solidFill>
                  <a:schemeClr val="tx1"/>
                </a:solidFill>
                <a:latin typeface="宋体" panose="02010600030101010101" pitchFamily="2" charset="-122"/>
                <a:ea typeface="宋体" panose="02010600030101010101" pitchFamily="2" charset="-122"/>
              </a:rPr>
              <a:t>请根据课文内容</a:t>
            </a:r>
            <a:r>
              <a:rPr lang="en-US" altLang="zh-CN" sz="3200" b="1">
                <a:uFillTx/>
                <a:ea typeface="SimSun-ExtB" panose="02010609060101010101" charset="-122"/>
                <a:cs typeface="+mj-cs"/>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为结尾</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驿路梨花处处开</a:t>
            </a:r>
            <a:r>
              <a:rPr lang="en-US" altLang="zh-CN" sz="3200" b="1">
                <a:solidFill>
                  <a:schemeClr val="tx1"/>
                </a:solidFill>
                <a:latin typeface="Arial" panose="020B0604020202020204" pitchFamily="34" charset="0"/>
                <a:ea typeface="宋体" panose="02010600030101010101" pitchFamily="2" charset="-122"/>
              </a:rPr>
              <a:t>”</a:t>
            </a:r>
            <a:r>
              <a:rPr lang="zh-CN" altLang="en-US" sz="3200" b="1" dirty="0">
                <a:solidFill>
                  <a:schemeClr val="tx1"/>
                </a:solidFill>
                <a:latin typeface="Arial" panose="020B0604020202020204" pitchFamily="34" charset="0"/>
                <a:ea typeface="宋体" panose="02010600030101010101" pitchFamily="2" charset="-122"/>
              </a:rPr>
              <a:t>拟写下联。</a:t>
            </a:r>
            <a:endParaRPr lang="zh-CN" altLang="en-US" sz="3200" b="1" dirty="0">
              <a:solidFill>
                <a:schemeClr val="tx1"/>
              </a:solidFill>
              <a:latin typeface="Arial" panose="020B0604020202020204" pitchFamily="34" charset="0"/>
              <a:ea typeface="宋体" panose="02010600030101010101" pitchFamily="2" charset="-122"/>
            </a:endParaRPr>
          </a:p>
        </p:txBody>
      </p:sp>
      <p:sp>
        <p:nvSpPr>
          <p:cNvPr id="51203" name="文本框 2"/>
          <p:cNvSpPr txBox="1"/>
          <p:nvPr/>
        </p:nvSpPr>
        <p:spPr>
          <a:xfrm>
            <a:off x="2339023" y="2790825"/>
            <a:ext cx="675005" cy="2936240"/>
          </a:xfrm>
          <a:prstGeom prst="rect">
            <a:avLst/>
          </a:prstGeom>
          <a:noFill/>
          <a:ln w="9525">
            <a:noFill/>
          </a:ln>
        </p:spPr>
        <p:txBody>
          <a:bodyPr vert="eaVert" wrap="none" anchor="t" anchorCtr="0">
            <a:spAutoFit/>
          </a:bodyPr>
          <a:p>
            <a:r>
              <a:rPr lang="zh-CN" altLang="en-US" sz="3200">
                <a:latin typeface="黑体" panose="02010609060101010101" charset="-122"/>
                <a:ea typeface="黑体" panose="02010609060101010101" charset="-122"/>
              </a:rPr>
              <a:t>驿路梨花</a:t>
            </a:r>
            <a:r>
              <a:rPr lang="zh-CN" altLang="en-US" sz="3200">
                <a:solidFill>
                  <a:schemeClr val="tx1"/>
                </a:solidFill>
                <a:latin typeface="黑体" panose="02010609060101010101" charset="-122"/>
                <a:ea typeface="黑体" panose="02010609060101010101" charset="-122"/>
              </a:rPr>
              <a:t>处处开</a:t>
            </a:r>
            <a:endParaRPr lang="zh-CN" altLang="en-US" sz="3200">
              <a:solidFill>
                <a:schemeClr val="tx1"/>
              </a:solidFill>
              <a:latin typeface="黑体" panose="02010609060101010101" charset="-122"/>
              <a:ea typeface="黑体" panose="02010609060101010101" charset="-122"/>
            </a:endParaRPr>
          </a:p>
        </p:txBody>
      </p:sp>
      <p:sp>
        <p:nvSpPr>
          <p:cNvPr id="4" name="文本框 3"/>
          <p:cNvSpPr txBox="1"/>
          <p:nvPr/>
        </p:nvSpPr>
        <p:spPr>
          <a:xfrm>
            <a:off x="6807835" y="2790825"/>
            <a:ext cx="675005" cy="2936240"/>
          </a:xfrm>
          <a:prstGeom prst="rect">
            <a:avLst/>
          </a:prstGeom>
          <a:noFill/>
          <a:ln w="9525">
            <a:noFill/>
          </a:ln>
        </p:spPr>
        <p:txBody>
          <a:bodyPr vert="eaVert" wrap="none" anchor="t" anchorCtr="0">
            <a:spAutoFit/>
          </a:bodyPr>
          <a:p>
            <a:r>
              <a:rPr lang="zh-CN" altLang="en-US" sz="3200">
                <a:latin typeface="黑体" panose="02010609060101010101" charset="-122"/>
                <a:ea typeface="黑体" panose="02010609060101010101" charset="-122"/>
              </a:rPr>
              <a:t>乐于奉献</a:t>
            </a:r>
            <a:r>
              <a:rPr lang="zh-CN" altLang="en-US" sz="3200">
                <a:solidFill>
                  <a:schemeClr val="tx1"/>
                </a:solidFill>
                <a:latin typeface="黑体" panose="02010609060101010101" charset="-122"/>
                <a:ea typeface="黑体" panose="02010609060101010101" charset="-122"/>
              </a:rPr>
              <a:t>人人夸</a:t>
            </a:r>
            <a:endParaRPr lang="zh-CN" altLang="en-US" sz="3200">
              <a:solidFill>
                <a:schemeClr val="tx1"/>
              </a:solidFill>
              <a:latin typeface="黑体" panose="02010609060101010101" charset="-122"/>
              <a:ea typeface="黑体" panose="02010609060101010101" charset="-122"/>
            </a:endParaRPr>
          </a:p>
        </p:txBody>
      </p:sp>
      <p:sp>
        <p:nvSpPr>
          <p:cNvPr id="6" name="文本框 5"/>
          <p:cNvSpPr txBox="1"/>
          <p:nvPr/>
        </p:nvSpPr>
        <p:spPr>
          <a:xfrm>
            <a:off x="5264785" y="2790825"/>
            <a:ext cx="675005" cy="2936240"/>
          </a:xfrm>
          <a:prstGeom prst="rect">
            <a:avLst/>
          </a:prstGeom>
          <a:noFill/>
          <a:ln w="9525">
            <a:noFill/>
          </a:ln>
        </p:spPr>
        <p:txBody>
          <a:bodyPr vert="eaVert" wrap="none" anchor="t" anchorCtr="0">
            <a:spAutoFit/>
          </a:bodyPr>
          <a:p>
            <a:r>
              <a:rPr lang="zh-CN" altLang="en-US" sz="3200">
                <a:solidFill>
                  <a:srgbClr val="301EE2"/>
                </a:solidFill>
                <a:latin typeface="黑体" panose="02010609060101010101" charset="-122"/>
                <a:ea typeface="黑体" panose="02010609060101010101" charset="-122"/>
              </a:rPr>
              <a:t>助人为乐时时有</a:t>
            </a:r>
            <a:endParaRPr lang="zh-CN" altLang="en-US" sz="3200">
              <a:solidFill>
                <a:srgbClr val="301EE2"/>
              </a:solidFill>
              <a:latin typeface="黑体" panose="02010609060101010101" charset="-122"/>
              <a:ea typeface="黑体" panose="02010609060101010101" charset="-122"/>
            </a:endParaRPr>
          </a:p>
        </p:txBody>
      </p:sp>
      <p:sp>
        <p:nvSpPr>
          <p:cNvPr id="7" name="文本框 6"/>
          <p:cNvSpPr txBox="1"/>
          <p:nvPr/>
        </p:nvSpPr>
        <p:spPr>
          <a:xfrm>
            <a:off x="3721735" y="279082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雷锋精神代代传</a:t>
            </a:r>
            <a:endParaRPr lang="zh-CN" altLang="en-US" sz="3200">
              <a:solidFill>
                <a:srgbClr val="FF0000"/>
              </a:solidFill>
              <a:latin typeface="黑体" panose="02010609060101010101" charset="-122"/>
              <a:ea typeface="黑体" panose="02010609060101010101" charset="-122"/>
            </a:endParaRPr>
          </a:p>
        </p:txBody>
      </p:sp>
      <p:sp>
        <p:nvSpPr>
          <p:cNvPr id="8" name="文本框 7"/>
          <p:cNvSpPr txBox="1"/>
          <p:nvPr/>
        </p:nvSpPr>
        <p:spPr>
          <a:xfrm>
            <a:off x="8350568" y="2790825"/>
            <a:ext cx="675005" cy="2936240"/>
          </a:xfrm>
          <a:prstGeom prst="rect">
            <a:avLst/>
          </a:prstGeom>
          <a:noFill/>
          <a:ln w="9525">
            <a:noFill/>
          </a:ln>
        </p:spPr>
        <p:txBody>
          <a:bodyPr vert="eaVert" wrap="none" anchor="t" anchorCtr="0">
            <a:spAutoFit/>
          </a:bodyPr>
          <a:p>
            <a:r>
              <a:rPr lang="zh-CN" altLang="en-US" sz="3200">
                <a:latin typeface="黑体" panose="02010609060101010101" charset="-122"/>
                <a:ea typeface="黑体" panose="02010609060101010101" charset="-122"/>
              </a:rPr>
              <a:t>美好品质</a:t>
            </a:r>
            <a:r>
              <a:rPr lang="zh-CN" altLang="en-US" sz="3200">
                <a:solidFill>
                  <a:schemeClr val="tx1"/>
                </a:solidFill>
                <a:latin typeface="黑体" panose="02010609060101010101" charset="-122"/>
                <a:ea typeface="黑体" panose="02010609060101010101" charset="-122"/>
              </a:rPr>
              <a:t>辈辈承</a:t>
            </a:r>
            <a:endParaRPr lang="zh-CN" altLang="en-US" sz="3200">
              <a:solidFill>
                <a:schemeClr val="tx1"/>
              </a:solidFill>
              <a:latin typeface="黑体" panose="02010609060101010101" charset="-122"/>
              <a:ea typeface="黑体" panose="02010609060101010101" charset="-122"/>
            </a:endParaRPr>
          </a:p>
        </p:txBody>
      </p:sp>
      <p:grpSp>
        <p:nvGrpSpPr>
          <p:cNvPr id="2" name="组合 1"/>
          <p:cNvGrpSpPr/>
          <p:nvPr/>
        </p:nvGrpSpPr>
        <p:grpSpPr>
          <a:xfrm>
            <a:off x="803344" y="322030"/>
            <a:ext cx="2792615" cy="713740"/>
            <a:chOff x="2371" y="690"/>
            <a:chExt cx="3471" cy="1124"/>
          </a:xfrm>
        </p:grpSpPr>
        <p:sp>
          <p:nvSpPr>
            <p:cNvPr id="9"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0"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对联点题</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框 2"/>
          <p:cNvSpPr txBox="1"/>
          <p:nvPr/>
        </p:nvSpPr>
        <p:spPr>
          <a:xfrm>
            <a:off x="9701530" y="2790825"/>
            <a:ext cx="675005" cy="2936240"/>
          </a:xfrm>
          <a:prstGeom prst="rect">
            <a:avLst/>
          </a:prstGeom>
          <a:noFill/>
          <a:ln w="9525">
            <a:noFill/>
          </a:ln>
        </p:spPr>
        <p:txBody>
          <a:bodyPr vert="eaVert" wrap="none" anchor="t" anchorCtr="0">
            <a:spAutoFit/>
          </a:bodyPr>
          <a:p>
            <a:r>
              <a:rPr lang="zh-CN" altLang="en-US" sz="3200">
                <a:solidFill>
                  <a:srgbClr val="FF0000"/>
                </a:solidFill>
                <a:latin typeface="黑体" panose="02010609060101010101" charset="-122"/>
                <a:ea typeface="黑体" panose="02010609060101010101" charset="-122"/>
              </a:rPr>
              <a:t>公德之心人人有</a:t>
            </a:r>
            <a:endParaRPr lang="zh-CN" altLang="en-US" sz="3200">
              <a:solidFill>
                <a:srgbClr val="FF0000"/>
              </a:solidFill>
              <a:latin typeface="黑体" panose="02010609060101010101" charset="-122"/>
              <a:ea typeface="黑体" panose="02010609060101010101" charset="-122"/>
            </a:endParaRPr>
          </a:p>
        </p:txBody>
      </p:sp>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15413" y="41728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拓展延伸</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815413" y="1679415"/>
            <a:ext cx="10373582" cy="1383665"/>
          </a:xfrm>
          <a:prstGeom prst="rect">
            <a:avLst/>
          </a:prstGeom>
        </p:spPr>
        <p:txBody>
          <a:bodyPr wrap="square">
            <a:spAutoFit/>
          </a:bodyPr>
          <a:lstStyle/>
          <a:p>
            <a:pPr algn="just"/>
            <a:r>
              <a:rPr lang="en-US" altLang="zh-CN" sz="2800" b="1" dirty="0" smtClean="0">
                <a:latin typeface="宋体" panose="02010600030101010101" pitchFamily="2" charset="-122"/>
                <a:ea typeface="宋体" panose="02010600030101010101" pitchFamily="2" charset="-122"/>
              </a:rPr>
              <a:t>    </a:t>
            </a:r>
            <a:r>
              <a:rPr lang="zh-CN" altLang="zh-CN" sz="2800" b="1" dirty="0" smtClean="0">
                <a:latin typeface="宋体" panose="02010600030101010101" pitchFamily="2" charset="-122"/>
                <a:ea typeface="宋体" panose="02010600030101010101" pitchFamily="2" charset="-122"/>
              </a:rPr>
              <a:t>同</a:t>
            </a:r>
            <a:r>
              <a:rPr lang="zh-CN" altLang="zh-CN" sz="2800" b="1" dirty="0">
                <a:latin typeface="宋体" panose="02010600030101010101" pitchFamily="2" charset="-122"/>
                <a:ea typeface="宋体" panose="02010600030101010101" pitchFamily="2" charset="-122"/>
              </a:rPr>
              <a:t>学们</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这篇小说所写的朴实民风是否让你感动？读完后</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你对</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“公德”</a:t>
            </a:r>
            <a:r>
              <a:rPr lang="zh-CN" altLang="zh-CN" sz="2800" b="1" dirty="0">
                <a:latin typeface="宋体" panose="02010600030101010101" pitchFamily="2" charset="-122"/>
                <a:ea typeface="宋体" panose="02010600030101010101" pitchFamily="2" charset="-122"/>
              </a:rPr>
              <a:t>这个概念有什么想法？联系现实</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和班上的同学讨论这个话题</a:t>
            </a:r>
            <a:r>
              <a:rPr lang="zh-CN" altLang="zh-CN" sz="2800" b="1" dirty="0">
                <a:latin typeface="宋体" panose="02010600030101010101" pitchFamily="2" charset="-122"/>
                <a:cs typeface="宋体" panose="02010600030101010101" pitchFamily="2" charset="-122"/>
                <a:sym typeface="+mn-ea"/>
              </a:rPr>
              <a:t>(</a:t>
            </a:r>
            <a:r>
              <a:rPr lang="zh-CN" altLang="zh-CN" sz="2800" b="1" dirty="0">
                <a:latin typeface="宋体" panose="02010600030101010101" pitchFamily="2" charset="-122"/>
                <a:ea typeface="宋体" panose="02010600030101010101" pitchFamily="2" charset="-122"/>
                <a:cs typeface="宋体" panose="02010600030101010101" pitchFamily="2" charset="-122"/>
                <a:sym typeface="+mn-ea"/>
              </a:rPr>
              <a:t>思考探究</a:t>
            </a:r>
            <a:r>
              <a:rPr lang="zh-CN" sz="2800" b="1" dirty="0">
                <a:latin typeface="宋体" panose="02010600030101010101" pitchFamily="2" charset="-122"/>
                <a:ea typeface="宋体" panose="02010600030101010101" pitchFamily="2" charset="-122"/>
                <a:sym typeface="+mn-ea"/>
              </a:rPr>
              <a:t>四</a:t>
            </a:r>
            <a:r>
              <a:rPr lang="zh-CN" altLang="zh-CN" sz="2800" b="1" dirty="0">
                <a:uFillTx/>
                <a:latin typeface="宋体" panose="02010600030101010101" pitchFamily="2" charset="-122"/>
                <a:cs typeface="宋体" panose="02010600030101010101" pitchFamily="2" charset="-122"/>
                <a:sym typeface="+mn-ea"/>
              </a:rPr>
              <a:t>)</a:t>
            </a:r>
            <a:r>
              <a:rPr lang="zh-CN" altLang="zh-CN" sz="2800" b="1" dirty="0" smtClean="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
        <p:nvSpPr>
          <p:cNvPr id="8" name="矩形 7"/>
          <p:cNvSpPr/>
          <p:nvPr/>
        </p:nvSpPr>
        <p:spPr>
          <a:xfrm>
            <a:off x="815340" y="3245485"/>
            <a:ext cx="10373360" cy="2676525"/>
          </a:xfrm>
          <a:prstGeom prst="rect">
            <a:avLst/>
          </a:prstGeom>
        </p:spPr>
        <p:txBody>
          <a:bodyPr wrap="square">
            <a:spAutoFit/>
          </a:bodyPr>
          <a:lstStyle/>
          <a:p>
            <a:pPr algn="just"/>
            <a:r>
              <a:rPr lang="zh-CN" altLang="en-US" sz="2800" b="1" dirty="0" smtClean="0">
                <a:solidFill>
                  <a:schemeClr val="accent1">
                    <a:lumMod val="75000"/>
                  </a:schemeClr>
                </a:solidFill>
                <a:latin typeface="新宋体" panose="02010609030101010101" pitchFamily="49" charset="-122"/>
                <a:ea typeface="新宋体" panose="02010609030101010101" pitchFamily="49" charset="-122"/>
              </a:rPr>
              <a:t>    </a:t>
            </a:r>
            <a:r>
              <a:rPr lang="zh-CN" altLang="zh-CN" sz="2800" b="1" dirty="0">
                <a:solidFill>
                  <a:srgbClr val="301EE2"/>
                </a:solidFill>
                <a:latin typeface="新宋体" panose="02010609030101010101" pitchFamily="49" charset="-122"/>
                <a:ea typeface="新宋体" panose="02010609030101010101" pitchFamily="49" charset="-122"/>
              </a:rPr>
              <a:t>小说所写的朴实民风让我很感动</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当</a:t>
            </a:r>
            <a:r>
              <a:rPr 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你</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外出遇到困难的时候</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得到这样周到、细致的帮助</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都会倍加感激。每个人都会觉得</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这样的帮助是雪中送炭。</a:t>
            </a:r>
            <a:r>
              <a:rPr 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可</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如今</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这样助人为乐之事越来越少。这主要是由于人们</a:t>
            </a:r>
            <a:r>
              <a:rPr altLang="zh-CN" sz="2800" b="1">
                <a:solidFill>
                  <a:srgbClr val="301EE2"/>
                </a:solidFill>
                <a:latin typeface="Arial" panose="020B0604020202020204" pitchFamily="34" charset="0"/>
                <a:ea typeface="宋体" panose="02010600030101010101" pitchFamily="2" charset="-122"/>
                <a:cs typeface="Arial" panose="020B0604020202020204" pitchFamily="34" charset="0"/>
              </a:rPr>
              <a:t>“公德”</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观念的缺失</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一些人私欲膨胀</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只顾自己方便</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私自占用公共设施。解决这个问题政府部门要加强管理</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人们也要加强</a:t>
            </a:r>
            <a:r>
              <a:rPr altLang="zh-CN" sz="2800" b="1">
                <a:solidFill>
                  <a:srgbClr val="301EE2"/>
                </a:solidFill>
                <a:latin typeface="Arial" panose="020B0604020202020204" pitchFamily="34" charset="0"/>
                <a:ea typeface="宋体" panose="02010600030101010101" pitchFamily="2" charset="-122"/>
                <a:cs typeface="Arial" panose="020B0604020202020204" pitchFamily="34" charset="0"/>
              </a:rPr>
              <a:t>“公德”</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意识的培养</a:t>
            </a:r>
            <a:r>
              <a:rPr lang="en-US" altLang="zh-CN" sz="2800" b="1">
                <a:solidFill>
                  <a:srgbClr val="301EE2"/>
                </a:solidFill>
                <a:uFillTx/>
                <a:ea typeface="SimSun-ExtB" panose="02010609060101010101" charset="-122"/>
                <a:cs typeface="+mj-cs"/>
                <a:sym typeface="宋体" panose="02010600030101010101" pitchFamily="2" charset="-122"/>
              </a:rPr>
              <a:t>,</a:t>
            </a:r>
            <a:r>
              <a:rPr altLang="zh-CN" sz="2800" b="1">
                <a:solidFill>
                  <a:srgbClr val="301EE2"/>
                </a:solidFill>
                <a:latin typeface="宋体" panose="02010600030101010101" pitchFamily="2" charset="-122"/>
                <a:ea typeface="宋体" panose="02010600030101010101" pitchFamily="2" charset="-122"/>
                <a:cs typeface="宋体" panose="02010600030101010101" pitchFamily="2" charset="-122"/>
              </a:rPr>
              <a:t>学习雷锋助人为乐的精神</a:t>
            </a:r>
            <a:r>
              <a:rPr lang="zh-CN" altLang="zh-CN" sz="2800" b="1" dirty="0">
                <a:solidFill>
                  <a:srgbClr val="301EE2"/>
                </a:solidFill>
                <a:latin typeface="新宋体" panose="02010609030101010101" pitchFamily="49" charset="-122"/>
                <a:ea typeface="新宋体" panose="02010609030101010101" pitchFamily="49" charset="-122"/>
              </a:rPr>
              <a:t>。</a:t>
            </a:r>
            <a:endParaRPr lang="zh-CN" altLang="zh-CN" sz="2800" b="1" dirty="0">
              <a:solidFill>
                <a:srgbClr val="301EE2"/>
              </a:solidFill>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4" name="TextBox 13"/>
          <p:cNvSpPr txBox="1"/>
          <p:nvPr/>
        </p:nvSpPr>
        <p:spPr>
          <a:xfrm>
            <a:off x="2518827" y="1876305"/>
            <a:ext cx="906017"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梨花</a:t>
            </a:r>
            <a:endParaRPr lang="zh-CN" altLang="en-US" sz="2800" b="1" dirty="0">
              <a:latin typeface="新宋体" panose="02010609030101010101" pitchFamily="49" charset="-122"/>
              <a:ea typeface="新宋体" panose="02010609030101010101" pitchFamily="49" charset="-122"/>
            </a:endParaRPr>
          </a:p>
        </p:txBody>
      </p:sp>
      <p:sp>
        <p:nvSpPr>
          <p:cNvPr id="15" name="TextBox 14"/>
          <p:cNvSpPr txBox="1"/>
          <p:nvPr/>
        </p:nvSpPr>
        <p:spPr>
          <a:xfrm>
            <a:off x="5399147" y="1876305"/>
            <a:ext cx="3432350"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洁白如雪  香气四溢</a:t>
            </a:r>
            <a:endParaRPr lang="zh-CN" altLang="en-US" sz="2800" b="1" dirty="0">
              <a:latin typeface="新宋体" panose="02010609030101010101" pitchFamily="49" charset="-122"/>
              <a:ea typeface="新宋体" panose="02010609030101010101" pitchFamily="49" charset="-122"/>
            </a:endParaRPr>
          </a:p>
        </p:txBody>
      </p:sp>
      <p:sp>
        <p:nvSpPr>
          <p:cNvPr id="16" name="TextBox 15"/>
          <p:cNvSpPr txBox="1"/>
          <p:nvPr/>
        </p:nvSpPr>
        <p:spPr>
          <a:xfrm>
            <a:off x="2518827" y="2483727"/>
            <a:ext cx="1627369"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梨花姑娘</a:t>
            </a:r>
            <a:endParaRPr lang="zh-CN" altLang="en-US" sz="2800" b="1" dirty="0">
              <a:latin typeface="新宋体" panose="02010609030101010101" pitchFamily="49" charset="-122"/>
              <a:ea typeface="新宋体" panose="02010609030101010101" pitchFamily="49" charset="-122"/>
            </a:endParaRPr>
          </a:p>
        </p:txBody>
      </p:sp>
      <p:sp>
        <p:nvSpPr>
          <p:cNvPr id="17" name="TextBox 16"/>
          <p:cNvSpPr txBox="1"/>
          <p:nvPr/>
        </p:nvSpPr>
        <p:spPr>
          <a:xfrm>
            <a:off x="5399147" y="2483727"/>
            <a:ext cx="3432350"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照料茅屋  方便路人</a:t>
            </a:r>
            <a:endParaRPr lang="zh-CN" altLang="en-US" sz="2800" b="1" dirty="0">
              <a:latin typeface="新宋体" panose="02010609030101010101" pitchFamily="49" charset="-122"/>
              <a:ea typeface="新宋体" panose="02010609030101010101" pitchFamily="49" charset="-122"/>
            </a:endParaRPr>
          </a:p>
        </p:txBody>
      </p:sp>
      <p:sp>
        <p:nvSpPr>
          <p:cNvPr id="18" name="TextBox 17"/>
          <p:cNvSpPr txBox="1"/>
          <p:nvPr/>
        </p:nvSpPr>
        <p:spPr>
          <a:xfrm>
            <a:off x="2518827" y="3085818"/>
            <a:ext cx="1266693" cy="523220"/>
          </a:xfrm>
          <a:prstGeom prst="rect">
            <a:avLst/>
          </a:prstGeom>
          <a:noFill/>
        </p:spPr>
        <p:txBody>
          <a:bodyPr wrap="none" rtlCol="0">
            <a:spAutoFit/>
          </a:bodyPr>
          <a:lstStyle/>
          <a:p>
            <a:r>
              <a:rPr lang="zh-CN" altLang="en-US" sz="2800" b="1" dirty="0">
                <a:latin typeface="新宋体" panose="02010609030101010101" pitchFamily="49" charset="-122"/>
                <a:ea typeface="新宋体" panose="02010609030101010101" pitchFamily="49" charset="-122"/>
              </a:rPr>
              <a:t>解放军</a:t>
            </a:r>
            <a:endParaRPr lang="zh-CN" altLang="en-US" sz="2800" b="1" dirty="0">
              <a:latin typeface="新宋体" panose="02010609030101010101" pitchFamily="49" charset="-122"/>
              <a:ea typeface="新宋体" panose="02010609030101010101" pitchFamily="49" charset="-122"/>
            </a:endParaRPr>
          </a:p>
        </p:txBody>
      </p:sp>
      <p:sp>
        <p:nvSpPr>
          <p:cNvPr id="19" name="TextBox 18"/>
          <p:cNvSpPr txBox="1"/>
          <p:nvPr/>
        </p:nvSpPr>
        <p:spPr>
          <a:xfrm>
            <a:off x="5399147" y="3085818"/>
            <a:ext cx="3432350"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建造茅屋  服务群众</a:t>
            </a:r>
            <a:endParaRPr lang="zh-CN" altLang="en-US" sz="2800" b="1" dirty="0">
              <a:latin typeface="新宋体" panose="02010609030101010101" pitchFamily="49" charset="-122"/>
              <a:ea typeface="新宋体" panose="02010609030101010101" pitchFamily="49" charset="-122"/>
            </a:endParaRPr>
          </a:p>
        </p:txBody>
      </p:sp>
      <p:sp>
        <p:nvSpPr>
          <p:cNvPr id="20" name="TextBox 19"/>
          <p:cNvSpPr txBox="1"/>
          <p:nvPr/>
        </p:nvSpPr>
        <p:spPr>
          <a:xfrm>
            <a:off x="2518827" y="3765784"/>
            <a:ext cx="1612900"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梨花之妹</a:t>
            </a:r>
            <a:endParaRPr lang="zh-CN" altLang="en-US" sz="2800" b="1" dirty="0">
              <a:latin typeface="新宋体" panose="02010609030101010101" pitchFamily="49" charset="-122"/>
              <a:ea typeface="新宋体" panose="02010609030101010101" pitchFamily="49" charset="-122"/>
            </a:endParaRPr>
          </a:p>
        </p:txBody>
      </p:sp>
      <p:sp>
        <p:nvSpPr>
          <p:cNvPr id="21" name="TextBox 20"/>
          <p:cNvSpPr txBox="1"/>
          <p:nvPr/>
        </p:nvSpPr>
        <p:spPr>
          <a:xfrm>
            <a:off x="5399147" y="3765784"/>
            <a:ext cx="3432350"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接替姐姐  照管茅屋</a:t>
            </a:r>
            <a:endParaRPr lang="zh-CN" altLang="en-US" sz="2800" b="1" dirty="0">
              <a:latin typeface="新宋体" panose="02010609030101010101" pitchFamily="49" charset="-122"/>
              <a:ea typeface="新宋体" panose="02010609030101010101" pitchFamily="49" charset="-122"/>
            </a:endParaRPr>
          </a:p>
        </p:txBody>
      </p:sp>
      <p:sp>
        <p:nvSpPr>
          <p:cNvPr id="22" name="TextBox 21"/>
          <p:cNvSpPr txBox="1"/>
          <p:nvPr/>
        </p:nvSpPr>
        <p:spPr>
          <a:xfrm>
            <a:off x="2518827" y="4393124"/>
            <a:ext cx="1627369"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瑶族老人</a:t>
            </a:r>
            <a:endParaRPr lang="zh-CN" altLang="en-US" sz="2800" b="1" dirty="0">
              <a:latin typeface="新宋体" panose="02010609030101010101" pitchFamily="49" charset="-122"/>
              <a:ea typeface="新宋体" panose="02010609030101010101" pitchFamily="49" charset="-122"/>
            </a:endParaRPr>
          </a:p>
        </p:txBody>
      </p:sp>
      <p:sp>
        <p:nvSpPr>
          <p:cNvPr id="23" name="TextBox 22"/>
          <p:cNvSpPr txBox="1"/>
          <p:nvPr/>
        </p:nvSpPr>
        <p:spPr>
          <a:xfrm>
            <a:off x="5399147" y="4393124"/>
            <a:ext cx="3044825" cy="52197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送粮食  修葺茅屋</a:t>
            </a:r>
            <a:endParaRPr lang="zh-CN" altLang="en-US" sz="2800" b="1" dirty="0">
              <a:latin typeface="新宋体" panose="02010609030101010101" pitchFamily="49" charset="-122"/>
              <a:ea typeface="新宋体" panose="02010609030101010101" pitchFamily="49" charset="-122"/>
            </a:endParaRPr>
          </a:p>
        </p:txBody>
      </p:sp>
      <p:sp>
        <p:nvSpPr>
          <p:cNvPr id="24" name="TextBox 23"/>
          <p:cNvSpPr txBox="1"/>
          <p:nvPr/>
        </p:nvSpPr>
        <p:spPr>
          <a:xfrm>
            <a:off x="2408907" y="4983560"/>
            <a:ext cx="1968500" cy="521970"/>
          </a:xfrm>
          <a:prstGeom prst="rect">
            <a:avLst/>
          </a:prstGeom>
          <a:noFill/>
        </p:spPr>
        <p:txBody>
          <a:bodyPr wrap="none" rtlCol="0">
            <a:spAutoFit/>
          </a:bodyPr>
          <a:lstStyle/>
          <a:p>
            <a:r>
              <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rPr>
              <a:t>“我”和老余</a:t>
            </a:r>
            <a:endParaRPr lang="zh-CN" altLang="en-US" sz="2800" b="1" dirty="0" smtClean="0">
              <a:solidFill>
                <a:schemeClr val="tx1"/>
              </a:solidFill>
              <a:uFillTx/>
              <a:latin typeface="Arial" panose="020B0604020202020204" pitchFamily="34" charset="0"/>
              <a:ea typeface="SimSun-ExtB" panose="02010609060101010101" charset="-122"/>
              <a:cs typeface="Arial" panose="020B0604020202020204" pitchFamily="34" charset="0"/>
            </a:endParaRPr>
          </a:p>
        </p:txBody>
      </p:sp>
      <p:sp>
        <p:nvSpPr>
          <p:cNvPr id="25" name="TextBox 24"/>
          <p:cNvSpPr txBox="1"/>
          <p:nvPr/>
        </p:nvSpPr>
        <p:spPr>
          <a:xfrm>
            <a:off x="5399147" y="4983560"/>
            <a:ext cx="1627369" cy="523220"/>
          </a:xfrm>
          <a:prstGeom prst="rect">
            <a:avLst/>
          </a:prstGeom>
          <a:noFill/>
        </p:spPr>
        <p:txBody>
          <a:bodyPr wrap="none" rtlCol="0">
            <a:spAutoFit/>
          </a:bodyPr>
          <a:lstStyle/>
          <a:p>
            <a:r>
              <a:rPr lang="zh-CN" altLang="en-US" sz="2800" b="1" dirty="0" smtClean="0">
                <a:latin typeface="新宋体" panose="02010609030101010101" pitchFamily="49" charset="-122"/>
                <a:ea typeface="新宋体" panose="02010609030101010101" pitchFamily="49" charset="-122"/>
              </a:rPr>
              <a:t>修葺茅屋</a:t>
            </a:r>
            <a:endParaRPr lang="zh-CN" altLang="en-US" sz="2800" b="1" dirty="0">
              <a:latin typeface="新宋体" panose="02010609030101010101" pitchFamily="49" charset="-122"/>
              <a:ea typeface="新宋体" panose="02010609030101010101" pitchFamily="49" charset="-122"/>
            </a:endParaRPr>
          </a:p>
        </p:txBody>
      </p:sp>
      <p:sp>
        <p:nvSpPr>
          <p:cNvPr id="28" name="AutoShape 3"/>
          <p:cNvSpPr/>
          <p:nvPr/>
        </p:nvSpPr>
        <p:spPr bwMode="auto">
          <a:xfrm>
            <a:off x="9120785" y="1988839"/>
            <a:ext cx="239577" cy="3436651"/>
          </a:xfrm>
          <a:prstGeom prst="rightBrace">
            <a:avLst>
              <a:gd name="adj1" fmla="val 147826"/>
              <a:gd name="adj2" fmla="val 49417"/>
            </a:avLst>
          </a:prstGeom>
          <a:noFill/>
          <a:ln w="28575" cap="sq">
            <a:solidFill>
              <a:srgbClr val="00B05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dirty="0">
              <a:latin typeface="新宋体" panose="02010609030101010101" pitchFamily="49" charset="-122"/>
              <a:ea typeface="新宋体" panose="02010609030101010101" pitchFamily="49" charset="-122"/>
            </a:endParaRPr>
          </a:p>
        </p:txBody>
      </p:sp>
      <p:sp>
        <p:nvSpPr>
          <p:cNvPr id="30" name="TextBox 29"/>
          <p:cNvSpPr txBox="1"/>
          <p:nvPr/>
        </p:nvSpPr>
        <p:spPr>
          <a:xfrm>
            <a:off x="1215133" y="2629537"/>
            <a:ext cx="677108" cy="1708160"/>
          </a:xfrm>
          <a:prstGeom prst="rect">
            <a:avLst/>
          </a:prstGeom>
          <a:noFill/>
        </p:spPr>
        <p:txBody>
          <a:bodyPr vert="eaVert" wrap="none" rtlCol="0">
            <a:spAutoFit/>
          </a:bodyPr>
          <a:lstStyle/>
          <a:p>
            <a:r>
              <a:rPr lang="zh-CN" altLang="en-US" sz="3200" b="1" dirty="0" smtClean="0">
                <a:latin typeface="宋体" panose="02010600030101010101" pitchFamily="2" charset="-122"/>
                <a:ea typeface="宋体" panose="02010600030101010101" pitchFamily="2" charset="-122"/>
              </a:rPr>
              <a:t>驿路梨花</a:t>
            </a:r>
            <a:endParaRPr lang="zh-CN" altLang="en-US" sz="3200" b="1" dirty="0">
              <a:latin typeface="宋体" panose="02010600030101010101" pitchFamily="2" charset="-122"/>
              <a:ea typeface="宋体" panose="02010600030101010101" pitchFamily="2" charset="-122"/>
            </a:endParaRPr>
          </a:p>
        </p:txBody>
      </p:sp>
      <p:sp>
        <p:nvSpPr>
          <p:cNvPr id="31" name="TextBox 30"/>
          <p:cNvSpPr txBox="1"/>
          <p:nvPr/>
        </p:nvSpPr>
        <p:spPr>
          <a:xfrm>
            <a:off x="9440142" y="2584589"/>
            <a:ext cx="1046440" cy="2572179"/>
          </a:xfrm>
          <a:prstGeom prst="rect">
            <a:avLst/>
          </a:prstGeom>
          <a:noFill/>
        </p:spPr>
        <p:txBody>
          <a:bodyPr vert="eaVert" wrap="none" rtlCol="0">
            <a:spAutoFit/>
          </a:bodyPr>
          <a:lstStyle/>
          <a:p>
            <a:r>
              <a:rPr lang="zh-CN" altLang="en-US" sz="2800" b="1" dirty="0" smtClean="0">
                <a:latin typeface="宋体" panose="02010600030101010101" pitchFamily="2" charset="-122"/>
                <a:ea typeface="宋体" panose="02010600030101010101" pitchFamily="2" charset="-122"/>
              </a:rPr>
              <a:t>驿路梨花处处开</a:t>
            </a:r>
            <a:endParaRPr lang="en-US" altLang="zh-CN" sz="2800" b="1" dirty="0" smtClean="0">
              <a:latin typeface="宋体" panose="02010600030101010101" pitchFamily="2" charset="-122"/>
              <a:ea typeface="宋体" panose="02010600030101010101" pitchFamily="2" charset="-122"/>
            </a:endParaRPr>
          </a:p>
          <a:p>
            <a:r>
              <a:rPr lang="zh-CN" altLang="en-US" sz="2800" b="1" dirty="0" smtClean="0">
                <a:latin typeface="宋体" panose="02010600030101010101" pitchFamily="2" charset="-122"/>
                <a:ea typeface="宋体" panose="02010600030101010101" pitchFamily="2" charset="-122"/>
              </a:rPr>
              <a:t>雷锋精神代代传</a:t>
            </a:r>
            <a:endParaRPr lang="zh-CN" altLang="en-US" sz="2800" b="1" dirty="0">
              <a:latin typeface="宋体" panose="02010600030101010101" pitchFamily="2" charset="-122"/>
              <a:ea typeface="宋体" panose="02010600030101010101" pitchFamily="2" charset="-122"/>
            </a:endParaRPr>
          </a:p>
        </p:txBody>
      </p:sp>
      <p:sp>
        <p:nvSpPr>
          <p:cNvPr id="32" name="AutoShape 3"/>
          <p:cNvSpPr/>
          <p:nvPr/>
        </p:nvSpPr>
        <p:spPr bwMode="auto">
          <a:xfrm flipH="1">
            <a:off x="2261179" y="1936566"/>
            <a:ext cx="211855" cy="3436651"/>
          </a:xfrm>
          <a:prstGeom prst="rightBrace">
            <a:avLst>
              <a:gd name="adj1" fmla="val 147826"/>
              <a:gd name="adj2" fmla="val 49417"/>
            </a:avLst>
          </a:prstGeom>
          <a:noFill/>
          <a:ln w="28575" cap="sq">
            <a:solidFill>
              <a:srgbClr val="00B050"/>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dirty="0">
              <a:latin typeface="新宋体" panose="02010609030101010101" pitchFamily="49" charset="-122"/>
              <a:ea typeface="新宋体" panose="02010609030101010101" pitchFamily="49" charset="-122"/>
            </a:endParaRPr>
          </a:p>
        </p:txBody>
      </p:sp>
      <p:grpSp>
        <p:nvGrpSpPr>
          <p:cNvPr id="26" name="组合 25"/>
          <p:cNvGrpSpPr/>
          <p:nvPr/>
        </p:nvGrpSpPr>
        <p:grpSpPr>
          <a:xfrm>
            <a:off x="984804" y="658540"/>
            <a:ext cx="2792615" cy="713740"/>
            <a:chOff x="2371" y="690"/>
            <a:chExt cx="3471" cy="1124"/>
          </a:xfrm>
        </p:grpSpPr>
        <p:sp>
          <p:nvSpPr>
            <p:cNvPr id="27"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29"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6" name="右箭头 35"/>
          <p:cNvSpPr/>
          <p:nvPr/>
        </p:nvSpPr>
        <p:spPr>
          <a:xfrm>
            <a:off x="3533639" y="2041090"/>
            <a:ext cx="1865508" cy="2164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
        <p:nvSpPr>
          <p:cNvPr id="40" name="右箭头 39"/>
          <p:cNvSpPr/>
          <p:nvPr/>
        </p:nvSpPr>
        <p:spPr>
          <a:xfrm>
            <a:off x="4591949" y="5156765"/>
            <a:ext cx="807198" cy="21645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
        <p:nvSpPr>
          <p:cNvPr id="41" name="右箭头 40"/>
          <p:cNvSpPr/>
          <p:nvPr/>
        </p:nvSpPr>
        <p:spPr>
          <a:xfrm>
            <a:off x="4155445" y="4546507"/>
            <a:ext cx="1285731" cy="2164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
        <p:nvSpPr>
          <p:cNvPr id="42" name="右箭头 41"/>
          <p:cNvSpPr/>
          <p:nvPr/>
        </p:nvSpPr>
        <p:spPr>
          <a:xfrm>
            <a:off x="4155445" y="3919167"/>
            <a:ext cx="1285731" cy="2164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
        <p:nvSpPr>
          <p:cNvPr id="43" name="右箭头 42"/>
          <p:cNvSpPr/>
          <p:nvPr/>
        </p:nvSpPr>
        <p:spPr>
          <a:xfrm>
            <a:off x="3785520" y="3248570"/>
            <a:ext cx="1613627" cy="235047"/>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
        <p:nvSpPr>
          <p:cNvPr id="44" name="右箭头 43"/>
          <p:cNvSpPr/>
          <p:nvPr/>
        </p:nvSpPr>
        <p:spPr>
          <a:xfrm>
            <a:off x="4137768" y="2637110"/>
            <a:ext cx="1285731" cy="2164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新宋体" panose="02010609030101010101" pitchFamily="49" charset="-122"/>
              <a:ea typeface="新宋体" panose="02010609030101010101"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719403" y="1833205"/>
            <a:ext cx="10729303" cy="2245360"/>
          </a:xfrm>
          <a:prstGeom prst="rect">
            <a:avLst/>
          </a:prstGeom>
          <a:noFill/>
        </p:spPr>
        <p:txBody>
          <a:bodyPr wrap="square" rtlCol="0">
            <a:spAutoFit/>
          </a:bodyPr>
          <a:lstStyle/>
          <a:p>
            <a:pPr algn="just">
              <a:lnSpc>
                <a:spcPct val="125000"/>
              </a:lnSpc>
              <a:spcBef>
                <a:spcPts val="0"/>
              </a:spcBef>
              <a:spcAft>
                <a:spcPts val="0"/>
              </a:spcAft>
            </a:pPr>
            <a:r>
              <a:rPr lang="zh-CN" altLang="en-US" sz="2800" b="1" dirty="0" smtClean="0">
                <a:latin typeface="宋体" panose="02010600030101010101" pitchFamily="2" charset="-122"/>
              </a:rPr>
              <a:t>    </a:t>
            </a:r>
            <a:r>
              <a:rPr lang="zh-CN" altLang="en-US" sz="2800" b="1" dirty="0" smtClean="0">
                <a:latin typeface="宋体" panose="02010600030101010101" pitchFamily="2" charset="-122"/>
                <a:ea typeface="宋体" panose="02010600030101010101" pitchFamily="2" charset="-122"/>
              </a:rPr>
              <a:t>本文</a:t>
            </a:r>
            <a:r>
              <a:rPr lang="zh-CN" altLang="en-US" sz="2800" b="1" dirty="0">
                <a:latin typeface="宋体" panose="02010600030101010101" pitchFamily="2" charset="-122"/>
                <a:ea typeface="宋体" panose="02010600030101010101" pitchFamily="2" charset="-122"/>
              </a:rPr>
              <a:t>通过叙述一群哈尼族小姑娘在解放军全心全意为人民服务的思想影响下</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甘心当无名英雄</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热情帮助有困难的过路群众的事迹</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显示了社会主义祖国处处有温暖的动人场面</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歌颂了我国人民群众助人为乐的美好心灵</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显示了雷锋精神深入人心</a:t>
            </a:r>
            <a:r>
              <a:rPr lang="en-US" altLang="zh-CN" sz="2800" b="1">
                <a:uFillTx/>
                <a:ea typeface="SimSun-ExtB" panose="02010609060101010101" charset="-122"/>
                <a:cs typeface="+mj-cs"/>
                <a:sym typeface="宋体" panose="02010600030101010101" pitchFamily="2" charset="-122"/>
              </a:rPr>
              <a:t>,</a:t>
            </a:r>
            <a:r>
              <a:rPr lang="zh-CN" altLang="en-US" sz="2800" b="1" dirty="0">
                <a:latin typeface="宋体" panose="02010600030101010101" pitchFamily="2" charset="-122"/>
                <a:ea typeface="宋体" panose="02010600030101010101" pitchFamily="2" charset="-122"/>
              </a:rPr>
              <a:t>弘扬光大</a:t>
            </a:r>
            <a:r>
              <a:rPr lang="zh-CN" altLang="en-US" sz="2800" b="1" dirty="0" smtClean="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grpSp>
        <p:nvGrpSpPr>
          <p:cNvPr id="4" name="组合 3"/>
          <p:cNvGrpSpPr/>
          <p:nvPr/>
        </p:nvGrpSpPr>
        <p:grpSpPr>
          <a:xfrm>
            <a:off x="719403" y="679805"/>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课文主旨</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815413" y="417280"/>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815249" y="1892220"/>
            <a:ext cx="10501173" cy="2784475"/>
          </a:xfrm>
          <a:prstGeom prst="rect">
            <a:avLst/>
          </a:prstGeom>
        </p:spPr>
        <p:txBody>
          <a:bodyPr wrap="square">
            <a:spAutoFit/>
          </a:bodyPr>
          <a:lstStyle/>
          <a:p>
            <a:pPr algn="just" fontAlgn="auto">
              <a:lnSpc>
                <a:spcPct val="125000"/>
              </a:lnSpc>
              <a:spcBef>
                <a:spcPts val="0"/>
              </a:spcBef>
              <a:spcAft>
                <a:spcPts val="0"/>
              </a:spcAft>
            </a:pPr>
            <a:r>
              <a:rPr lang="en-US" altLang="zh-CN" sz="2800" b="1" dirty="0" smtClean="0">
                <a:latin typeface="宋体" panose="02010600030101010101" pitchFamily="2" charset="-122"/>
                <a:ea typeface="宋体" panose="02010600030101010101" pitchFamily="2" charset="-122"/>
              </a:rPr>
              <a:t>    </a:t>
            </a:r>
            <a:r>
              <a:rPr lang="zh-CN" altLang="zh-CN" sz="2800" b="1" dirty="0" smtClean="0">
                <a:latin typeface="宋体" panose="02010600030101010101" pitchFamily="2" charset="-122"/>
                <a:ea typeface="宋体" panose="02010600030101010101" pitchFamily="2" charset="-122"/>
              </a:rPr>
              <a:t>同</a:t>
            </a:r>
            <a:r>
              <a:rPr lang="zh-CN" altLang="zh-CN" sz="2800" b="1" dirty="0">
                <a:latin typeface="宋体" panose="02010600030101010101" pitchFamily="2" charset="-122"/>
                <a:ea typeface="宋体" panose="02010600030101010101" pitchFamily="2" charset="-122"/>
              </a:rPr>
              <a:t>学们</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梨花是洁白的</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给人以纯洁的感受</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梨花姑娘也是美的</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所有为小茅屋的存在做过贡献的人都是美的</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因为他们身上闪耀着雷锋精神。这篇文章让我们看到雷锋精神在祖国的边疆生根、开花</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我们的人民群众已经表现出良好的社会公德。相信</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只要我们不忘初心</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将雷锋精神谨记心头</a:t>
            </a:r>
            <a:r>
              <a:rPr lang="en-US" altLang="zh-CN" sz="2800" b="1">
                <a:uFillTx/>
                <a:ea typeface="SimSun-ExtB" panose="02010609060101010101" charset="-122"/>
                <a:cs typeface="+mj-cs"/>
                <a:sym typeface="宋体" panose="02010600030101010101" pitchFamily="2" charset="-122"/>
              </a:rPr>
              <a:t>,</a:t>
            </a:r>
            <a:r>
              <a:rPr lang="zh-CN" altLang="zh-CN" sz="2800" b="1" dirty="0">
                <a:latin typeface="宋体" panose="02010600030101010101" pitchFamily="2" charset="-122"/>
                <a:ea typeface="宋体" panose="02010600030101010101" pitchFamily="2" charset="-122"/>
              </a:rPr>
              <a:t>我们的未来一定是</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“驿路梨花处处开”</a:t>
            </a:r>
            <a:r>
              <a:rPr lang="zh-CN" altLang="zh-CN" sz="2800" b="1" dirty="0">
                <a:latin typeface="宋体" panose="02010600030101010101" pitchFamily="2" charset="-122"/>
                <a:ea typeface="宋体" panose="02010600030101010101" pitchFamily="2" charset="-122"/>
              </a:rPr>
              <a:t>。</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3" name="TextBox 2"/>
          <p:cNvSpPr txBox="1"/>
          <p:nvPr/>
        </p:nvSpPr>
        <p:spPr>
          <a:xfrm>
            <a:off x="719455" y="1659890"/>
            <a:ext cx="10533380" cy="3044190"/>
          </a:xfrm>
          <a:prstGeom prst="rect">
            <a:avLst/>
          </a:prstGeom>
          <a:noFill/>
        </p:spPr>
        <p:txBody>
          <a:bodyPr wrap="square" rtlCol="0">
            <a:spAutoFit/>
          </a:bodyPr>
          <a:lstStyle/>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1.</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通过略读</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快速把握文章的主要内容</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uFillTx/>
                <a:latin typeface="Arial" panose="020B0604020202020204" pitchFamily="34" charset="0"/>
                <a:ea typeface="SimSun-ExtB" panose="02010609060101010101" charset="-122"/>
                <a:cs typeface="+mj-cs"/>
                <a:sym typeface="宋体" panose="02010600030101010101" pitchFamily="2" charset="-122"/>
              </a:rPr>
              <a:t>理解</a:t>
            </a:r>
            <a:r>
              <a:rPr lang="zh-CN" altLang="en-US" sz="3200" b="1" dirty="0" smtClean="0">
                <a:uFillTx/>
                <a:latin typeface="Arial" panose="020B0604020202020204" pitchFamily="34" charset="0"/>
                <a:ea typeface="SimSun-ExtB" panose="02010609060101010101" charset="-122"/>
                <a:cs typeface="Arial" panose="020B0604020202020204" pitchFamily="34" charset="0"/>
                <a:sym typeface="Arial" panose="020B0604020202020204" pitchFamily="34" charset="0"/>
              </a:rPr>
              <a:t>“梨花”的象征意义和作用</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2.</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理清文章思路</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体会文章构思的巧妙</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a:uFillTx/>
                <a:latin typeface="Arial" panose="020B0604020202020204" pitchFamily="34" charset="0"/>
                <a:ea typeface="SimSun-ExtB" panose="02010609060101010101" charset="-122"/>
                <a:cs typeface="+mj-cs"/>
                <a:sym typeface="宋体" panose="02010600030101010101" pitchFamily="2" charset="-122"/>
              </a:rPr>
              <a:t>学习设置悬念和误会使故事情节一波三折的写法</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a:p>
            <a:pPr algn="just">
              <a:lnSpc>
                <a:spcPct val="120000"/>
              </a:lnSpc>
              <a:spcBef>
                <a:spcPts val="0"/>
              </a:spcBef>
              <a:spcAft>
                <a:spcPts val="0"/>
              </a:spcAft>
            </a:pPr>
            <a:r>
              <a:rPr lang="en-US" altLang="zh-CN" sz="3200" b="1" dirty="0" smtClean="0">
                <a:latin typeface="宋体" panose="02010600030101010101" pitchFamily="2" charset="-122"/>
                <a:ea typeface="宋体" panose="02010600030101010101" pitchFamily="2" charset="-122"/>
                <a:sym typeface="Arial" panose="020B0604020202020204" pitchFamily="34" charset="0"/>
              </a:rPr>
              <a:t>3.</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感受文中的朴实民风</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sym typeface="Arial" panose="020B0604020202020204" pitchFamily="34" charset="0"/>
              </a:rPr>
              <a:t>培养学生修身正己的公德意识。</a:t>
            </a:r>
            <a:endParaRPr lang="zh-CN" altLang="en-US" sz="3200" b="1" dirty="0">
              <a:latin typeface="宋体" panose="02010600030101010101" pitchFamily="2" charset="-122"/>
              <a:ea typeface="宋体" panose="02010600030101010101" pitchFamily="2" charset="-122"/>
              <a:sym typeface="Arial" panose="020B0604020202020204" pitchFamily="34" charset="0"/>
            </a:endParaRPr>
          </a:p>
        </p:txBody>
      </p:sp>
      <p:grpSp>
        <p:nvGrpSpPr>
          <p:cNvPr id="4" name="组合 3"/>
          <p:cNvGrpSpPr/>
          <p:nvPr/>
        </p:nvGrpSpPr>
        <p:grpSpPr>
          <a:xfrm>
            <a:off x="719403" y="435698"/>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4" name="组合 3"/>
          <p:cNvGrpSpPr/>
          <p:nvPr/>
        </p:nvGrpSpPr>
        <p:grpSpPr>
          <a:xfrm>
            <a:off x="719403" y="435698"/>
            <a:ext cx="2792615" cy="713740"/>
            <a:chOff x="2371" y="690"/>
            <a:chExt cx="3471" cy="1124"/>
          </a:xfrm>
        </p:grpSpPr>
        <p:sp>
          <p:nvSpPr>
            <p:cNvPr id="5"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6"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写作背景</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7" name="矩形 6"/>
          <p:cNvSpPr/>
          <p:nvPr/>
        </p:nvSpPr>
        <p:spPr>
          <a:xfrm>
            <a:off x="625904" y="1636292"/>
            <a:ext cx="10600660" cy="3969385"/>
          </a:xfrm>
          <a:prstGeom prst="rect">
            <a:avLst/>
          </a:prstGeom>
        </p:spPr>
        <p:txBody>
          <a:bodyPr wrap="square">
            <a:spAutoFit/>
          </a:bodyPr>
          <a:lstStyle/>
          <a:p>
            <a:pPr algn="just"/>
            <a:r>
              <a:rPr lang="en-US" altLang="zh-CN" sz="2800" b="1" dirty="0" smtClean="0">
                <a:solidFill>
                  <a:schemeClr val="accent1">
                    <a:lumMod val="75000"/>
                  </a:schemeClr>
                </a:solidFill>
                <a:latin typeface="宋体" panose="02010600030101010101" pitchFamily="2" charset="-122"/>
                <a:ea typeface="宋体" panose="02010600030101010101" pitchFamily="2" charset="-122"/>
              </a:rPr>
              <a:t>   </a:t>
            </a:r>
            <a:r>
              <a:rPr lang="zh-CN" altLang="zh-CN" sz="2800" b="1" dirty="0" smtClean="0">
                <a:solidFill>
                  <a:schemeClr val="tx1"/>
                </a:solidFill>
                <a:latin typeface="宋体" panose="02010600030101010101" pitchFamily="2" charset="-122"/>
                <a:ea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驿路梨花》写于</a:t>
            </a:r>
            <a:r>
              <a:rPr lang="en-US" altLang="zh-CN" sz="2800" b="1" dirty="0">
                <a:solidFill>
                  <a:schemeClr val="tx1"/>
                </a:solidFill>
                <a:latin typeface="宋体" panose="02010600030101010101" pitchFamily="2" charset="-122"/>
                <a:ea typeface="宋体" panose="02010600030101010101" pitchFamily="2" charset="-122"/>
              </a:rPr>
              <a:t>1977</a:t>
            </a:r>
            <a:r>
              <a:rPr lang="zh-CN" altLang="zh-CN" sz="2800" b="1" dirty="0">
                <a:solidFill>
                  <a:schemeClr val="tx1"/>
                </a:solidFill>
                <a:latin typeface="宋体" panose="02010600030101010101" pitchFamily="2" charset="-122"/>
                <a:ea typeface="宋体" panose="02010600030101010101" pitchFamily="2" charset="-122"/>
              </a:rPr>
              <a:t>年</a:t>
            </a:r>
            <a:r>
              <a:rPr lang="en-US" altLang="zh-CN" sz="2800" b="1" dirty="0">
                <a:solidFill>
                  <a:schemeClr val="tx1"/>
                </a:solidFill>
                <a:latin typeface="宋体" panose="02010600030101010101" pitchFamily="2" charset="-122"/>
                <a:ea typeface="宋体" panose="02010600030101010101" pitchFamily="2" charset="-122"/>
              </a:rPr>
              <a:t>5</a:t>
            </a:r>
            <a:r>
              <a:rPr lang="zh-CN" altLang="zh-CN" sz="2800" b="1" dirty="0">
                <a:solidFill>
                  <a:schemeClr val="tx1"/>
                </a:solidFill>
                <a:latin typeface="宋体" panose="02010600030101010101" pitchFamily="2" charset="-122"/>
                <a:ea typeface="宋体" panose="02010600030101010101" pitchFamily="2" charset="-122"/>
              </a:rPr>
              <a:t>月。那是</a:t>
            </a:r>
            <a:r>
              <a:rPr lang="en-US" altLang="zh-CN" sz="2800" b="1" dirty="0">
                <a:solidFill>
                  <a:schemeClr val="tx1"/>
                </a:solidFill>
                <a:latin typeface="宋体" panose="02010600030101010101" pitchFamily="2" charset="-122"/>
                <a:ea typeface="宋体" panose="02010600030101010101" pitchFamily="2" charset="-122"/>
              </a:rPr>
              <a:t>5</a:t>
            </a:r>
            <a:r>
              <a:rPr lang="zh-CN" altLang="zh-CN" sz="2800" b="1" dirty="0">
                <a:solidFill>
                  <a:schemeClr val="tx1"/>
                </a:solidFill>
                <a:latin typeface="宋体" panose="02010600030101010101" pitchFamily="2" charset="-122"/>
                <a:ea typeface="宋体" panose="02010600030101010101" pitchFamily="2" charset="-122"/>
              </a:rPr>
              <a:t>月间的一个下午</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作者午睡刚醒</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慵倦地躺在床上读《宋诗选》</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当读到陆游</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“悬知寒食朝陵使</a:t>
            </a:r>
            <a:r>
              <a:rPr lang="en-US" altLang="zh-CN" sz="2800" b="1">
                <a:solidFill>
                  <a:schemeClr val="tx1"/>
                </a:solidFill>
                <a:uFillTx/>
                <a:latin typeface="Arial" panose="020B0604020202020204" pitchFamily="34" charset="0"/>
                <a:ea typeface="SimSun-ExtB" panose="02010609060101010101" charset="-122"/>
                <a:cs typeface="Arial" panose="020B0604020202020204" pitchFamily="34" charset="0"/>
                <a:sym typeface="宋体" panose="02010600030101010101" pitchFamily="2" charset="-122"/>
              </a:rPr>
              <a:t>,</a:t>
            </a:r>
            <a:r>
              <a:rPr lang="zh-CN" altLang="zh-CN" sz="2800" b="1" dirty="0">
                <a:solidFill>
                  <a:schemeClr val="tx1"/>
                </a:solidFill>
                <a:uFillTx/>
                <a:latin typeface="Arial" panose="020B0604020202020204" pitchFamily="34" charset="0"/>
                <a:ea typeface="SimSun-ExtB" panose="02010609060101010101" charset="-122"/>
                <a:cs typeface="Arial" panose="020B0604020202020204" pitchFamily="34" charset="0"/>
              </a:rPr>
              <a:t>驿路梨花处处开”</a:t>
            </a:r>
            <a:r>
              <a:rPr lang="zh-CN" altLang="zh-CN" sz="2800" b="1" dirty="0">
                <a:solidFill>
                  <a:schemeClr val="tx1"/>
                </a:solidFill>
                <a:latin typeface="宋体" panose="02010600030101010101" pitchFamily="2" charset="-122"/>
                <a:ea typeface="宋体" panose="02010600030101010101" pitchFamily="2" charset="-122"/>
              </a:rPr>
              <a:t>的诗句时</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那美丽的意境使作者联想起了过去在滇西南边地大山深处见过的大片梨花林</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以及与梨花有关的许多奇异的故事</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那都是作者长久难以忘怀的。这时候</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一种想用文笔描述那和谐过去的创作愿望也油然而生</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作者忙披衣起床抓过纸笔来写作。情之所钟</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使他的思绪完全进入了诗情画意的梨花林</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以及那些朴实的哈尼族、瑶族人当中</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因此他写得很快</a:t>
            </a:r>
            <a:r>
              <a:rPr lang="en-US" altLang="zh-CN" sz="2800" b="1">
                <a:uFillTx/>
                <a:latin typeface="Arial" panose="020B0604020202020204" pitchFamily="34" charset="0"/>
                <a:ea typeface="SimSun-ExtB" panose="02010609060101010101" charset="-122"/>
                <a:cs typeface="+mj-cs"/>
                <a:sym typeface="宋体" panose="02010600030101010101" pitchFamily="2" charset="-122"/>
              </a:rPr>
              <a:t>,</a:t>
            </a:r>
            <a:r>
              <a:rPr lang="zh-CN" altLang="zh-CN" sz="2800" b="1" dirty="0">
                <a:solidFill>
                  <a:schemeClr val="tx1"/>
                </a:solidFill>
                <a:latin typeface="宋体" panose="02010600030101010101" pitchFamily="2" charset="-122"/>
                <a:ea typeface="宋体" panose="02010600030101010101" pitchFamily="2" charset="-122"/>
              </a:rPr>
              <a:t>一个下午就完成了这篇《驿路梨花》。</a:t>
            </a:r>
            <a:endParaRPr lang="zh-CN" altLang="zh-CN" sz="2800" b="1" dirty="0">
              <a:solidFill>
                <a:schemeClr val="tx1"/>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59716" y="2142275"/>
            <a:ext cx="10515600" cy="1325563"/>
          </a:xfrm>
        </p:spPr>
        <p:txBody>
          <a:bodyPr>
            <a:normAutofit/>
          </a:bodyPr>
          <a:lstStyle/>
          <a:p>
            <a:r>
              <a:rPr lang="zh-CN" altLang="en-US" sz="6600" dirty="0">
                <a:effectLst/>
                <a:latin typeface="黑体" panose="02010609060101010101" charset="-122"/>
                <a:ea typeface="黑体" panose="02010609060101010101" charset="-122"/>
              </a:rPr>
              <a:t>第一课时</a:t>
            </a:r>
            <a:endParaRPr lang="zh-CN" altLang="en-US" sz="6600" dirty="0">
              <a:effectLst/>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nvSpPr>
        <p:spPr>
          <a:xfrm>
            <a:off x="627380" y="1506855"/>
            <a:ext cx="11760200" cy="3576320"/>
          </a:xfrm>
          <a:prstGeom prst="rect">
            <a:avLst/>
          </a:prstGeom>
          <a:noFill/>
          <a:ln w="9525">
            <a:noFill/>
          </a:ln>
        </p:spPr>
        <p:txBody>
          <a:bodyPr anchor="t"/>
          <a:p>
            <a:pPr marL="342900" indent="-342900">
              <a:lnSpc>
                <a:spcPct val="100000"/>
              </a:lnSpc>
              <a:spcBef>
                <a:spcPts val="20"/>
              </a:spcBef>
              <a:spcAft>
                <a:spcPts val="0"/>
              </a:spcAft>
            </a:pPr>
            <a:r>
              <a:rPr lang="en-US" altLang="zh-CN" sz="3600" b="1" dirty="0">
                <a:latin typeface="宋体" panose="02010600030101010101" pitchFamily="2" charset="-122"/>
                <a:ea typeface="宋体" panose="02010600030101010101" pitchFamily="2" charset="-122"/>
                <a:sym typeface="+mn-ea"/>
              </a:rPr>
              <a:t>1.</a:t>
            </a:r>
            <a:r>
              <a:rPr lang="zh-CN" sz="3600" b="1" dirty="0">
                <a:latin typeface="宋体" panose="02010600030101010101" pitchFamily="2" charset="-122"/>
                <a:ea typeface="宋体" panose="02010600030101010101" pitchFamily="2" charset="-122"/>
                <a:sym typeface="+mn-ea"/>
              </a:rPr>
              <a:t>给红色</a:t>
            </a:r>
            <a:r>
              <a:rPr sz="3600" b="1" dirty="0">
                <a:latin typeface="宋体" panose="02010600030101010101" pitchFamily="2" charset="-122"/>
                <a:ea typeface="宋体" panose="02010600030101010101" pitchFamily="2" charset="-122"/>
                <a:sym typeface="+mn-ea"/>
              </a:rPr>
              <a:t>字</a:t>
            </a:r>
            <a:r>
              <a:rPr lang="zh-CN" sz="3600" b="1" dirty="0">
                <a:latin typeface="宋体" panose="02010600030101010101" pitchFamily="2" charset="-122"/>
                <a:ea typeface="宋体" panose="02010600030101010101" pitchFamily="2" charset="-122"/>
                <a:sym typeface="+mn-ea"/>
              </a:rPr>
              <a:t>注</a:t>
            </a:r>
            <a:r>
              <a:rPr sz="3600" b="1" dirty="0">
                <a:latin typeface="宋体" panose="02010600030101010101" pitchFamily="2" charset="-122"/>
                <a:ea typeface="宋体" panose="02010600030101010101" pitchFamily="2" charset="-122"/>
                <a:sym typeface="+mn-ea"/>
              </a:rPr>
              <a:t>音</a:t>
            </a:r>
            <a:r>
              <a:rPr lang="zh-CN" sz="3600" b="1" dirty="0">
                <a:latin typeface="宋体" panose="02010600030101010101" pitchFamily="2" charset="-122"/>
                <a:ea typeface="宋体" panose="02010600030101010101" pitchFamily="2" charset="-122"/>
                <a:sym typeface="+mn-ea"/>
              </a:rPr>
              <a:t>或根据拼音写汉字</a:t>
            </a:r>
            <a:r>
              <a:rPr lang="en-US" altLang="zh-CN" sz="36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600" b="1">
                <a:uFillTx/>
                <a:latin typeface="Arial" panose="020B0604020202020204" pitchFamily="34" charset="0"/>
                <a:ea typeface="SimSun-ExtB" panose="02010609060101010101" charset="-122"/>
                <a:cs typeface="+mj-cs"/>
                <a:sym typeface="宋体" panose="02010600030101010101" pitchFamily="2" charset="-122"/>
              </a:rPr>
              <a:t>了解助词</a:t>
            </a:r>
            <a:r>
              <a:rPr lang="zh-CN" altLang="zh-CN" sz="3600" b="1" dirty="0">
                <a:latin typeface="宋体" panose="02010600030101010101" pitchFamily="2" charset="-122"/>
                <a:ea typeface="宋体" panose="02010600030101010101" pitchFamily="2" charset="-122"/>
                <a:cs typeface="宋体" panose="02010600030101010101" pitchFamily="2" charset="-122"/>
                <a:sym typeface="+mn-ea"/>
              </a:rPr>
              <a:t>(</a:t>
            </a:r>
            <a:r>
              <a:rPr lang="zh-CN" sz="3600" b="1" dirty="0">
                <a:latin typeface="宋体" panose="02010600030101010101" pitchFamily="2" charset="-122"/>
                <a:ea typeface="宋体" panose="02010600030101010101" pitchFamily="2" charset="-122"/>
                <a:sym typeface="+mn-ea"/>
              </a:rPr>
              <a:t>预学二</a:t>
            </a:r>
            <a:r>
              <a:rPr lang="zh-CN" altLang="zh-CN" sz="36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sz="3600" b="1" dirty="0">
              <a:latin typeface="宋体" panose="02010600030101010101" pitchFamily="2" charset="-122"/>
              <a:ea typeface="宋体" panose="02010600030101010101" pitchFamily="2" charset="-122"/>
              <a:sym typeface="+mn-ea"/>
            </a:endParaRPr>
          </a:p>
          <a:p>
            <a:pPr marL="342900" indent="-342900">
              <a:lnSpc>
                <a:spcPct val="110000"/>
              </a:lnSpc>
              <a:spcBef>
                <a:spcPts val="20"/>
              </a:spcBef>
              <a:spcAft>
                <a:spcPts val="0"/>
              </a:spcAft>
            </a:pPr>
            <a:r>
              <a:rPr lang="zh-CN" altLang="zh-CN" sz="3600" b="1" dirty="0" smtClean="0">
                <a:solidFill>
                  <a:srgbClr val="FF0000"/>
                </a:solidFill>
                <a:latin typeface="新宋体" panose="02010609030101010101" pitchFamily="49" charset="-122"/>
                <a:ea typeface="新宋体" panose="02010609030101010101" pitchFamily="49" charset="-122"/>
                <a:sym typeface="+mn-ea"/>
              </a:rPr>
              <a:t>恍惚</a:t>
            </a:r>
            <a:r>
              <a:rPr lang="zh-CN"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chemeClr val="tx1"/>
                </a:solidFill>
                <a:latin typeface="新宋体" panose="02010609030101010101" pitchFamily="49" charset="-122"/>
                <a:ea typeface="新宋体" panose="02010609030101010101" pitchFamily="49" charset="-122"/>
                <a:sym typeface="+mn-ea"/>
              </a:rPr>
              <a:t>       </a:t>
            </a:r>
            <a:r>
              <a:rPr lang="en-US" altLang="zh-CN" sz="3600" b="1" dirty="0" smtClean="0">
                <a:solidFill>
                  <a:srgbClr val="FF0000"/>
                </a:solidFill>
                <a:effectLst/>
                <a:latin typeface="宋体" panose="02010600030101010101" pitchFamily="2" charset="-122"/>
                <a:ea typeface="宋体" panose="02010600030101010101" pitchFamily="2" charset="-122"/>
                <a:sym typeface="+mn-ea"/>
              </a:rPr>
              <a:t>麂</a:t>
            </a:r>
            <a:r>
              <a:rPr lang="zh-CN" altLang="en-US" sz="3600" b="1" dirty="0">
                <a:solidFill>
                  <a:srgbClr val="FF0000"/>
                </a:solidFill>
                <a:latin typeface="宋体" panose="02010600030101010101" pitchFamily="2" charset="-122"/>
                <a:ea typeface="宋体" panose="02010600030101010101" pitchFamily="2" charset="-122"/>
                <a:sym typeface="+mn-ea"/>
              </a:rPr>
              <a:t>      </a:t>
            </a:r>
            <a:r>
              <a:rPr lang="en-US" altLang="zh-CN" sz="3600" b="1" dirty="0">
                <a:solidFill>
                  <a:srgbClr val="FF0000"/>
                </a:solidFill>
                <a:latin typeface="宋体" panose="02010600030101010101" pitchFamily="2" charset="-122"/>
                <a:ea typeface="宋体" panose="02010600030101010101" pitchFamily="2" charset="-122"/>
                <a:sym typeface="+mn-ea"/>
              </a:rPr>
              <a:t>   </a:t>
            </a:r>
            <a:r>
              <a:rPr altLang="zh-CN" sz="3600" b="1" dirty="0">
                <a:solidFill>
                  <a:srgbClr val="FF0000"/>
                </a:solidFill>
                <a:latin typeface="新宋体" panose="02010609030101010101" pitchFamily="49" charset="-122"/>
                <a:ea typeface="新宋体" panose="02010609030101010101" pitchFamily="49" charset="-122"/>
                <a:sym typeface="+mn-ea"/>
              </a:rPr>
              <a:t>菌</a:t>
            </a:r>
            <a:r>
              <a:rPr altLang="zh-CN" sz="3600" b="1" dirty="0">
                <a:latin typeface="新宋体" panose="02010609030101010101" pitchFamily="49" charset="-122"/>
                <a:ea typeface="新宋体" panose="02010609030101010101" pitchFamily="49" charset="-122"/>
                <a:sym typeface="+mn-ea"/>
              </a:rPr>
              <a:t>子</a:t>
            </a:r>
            <a:r>
              <a:rPr lang="en-US" sz="3600" b="1" dirty="0">
                <a:latin typeface="新宋体" panose="02010609030101010101" pitchFamily="49" charset="-122"/>
                <a:ea typeface="新宋体" panose="02010609030101010101" pitchFamily="49" charset="-122"/>
                <a:sym typeface="+mn-ea"/>
              </a:rPr>
              <a:t>       </a:t>
            </a:r>
            <a:r>
              <a:rPr sz="3600" dirty="0">
                <a:latin typeface="Arial" panose="020B0604020202020204" pitchFamily="34" charset="0"/>
                <a:cs typeface="Arial" panose="020B0604020202020204" pitchFamily="34" charset="0"/>
                <a:sym typeface="+mn-ea"/>
              </a:rPr>
              <a:t>yì</a:t>
            </a:r>
            <a:r>
              <a:rPr lang="en-US" sz="3600" dirty="0">
                <a:latin typeface="Arial" panose="020B0604020202020204" pitchFamily="34" charset="0"/>
                <a:cs typeface="Arial" panose="020B0604020202020204" pitchFamily="34" charset="0"/>
                <a:sym typeface="+mn-ea"/>
              </a:rPr>
              <a:t>    </a:t>
            </a:r>
            <a:r>
              <a:rPr sz="3600" b="1" dirty="0">
                <a:latin typeface="宋体" panose="02010600030101010101" pitchFamily="2" charset="-122"/>
                <a:ea typeface="宋体" panose="02010600030101010101" pitchFamily="2" charset="-122"/>
                <a:cs typeface="Arial" panose="020B0604020202020204" pitchFamily="34" charset="0"/>
                <a:sym typeface="+mn-ea"/>
              </a:rPr>
              <a:t>路</a:t>
            </a:r>
            <a:r>
              <a:rPr sz="3600" dirty="0">
                <a:latin typeface="Arial" panose="020B0604020202020204" pitchFamily="34" charset="0"/>
                <a:cs typeface="Arial" panose="020B0604020202020204" pitchFamily="34" charset="0"/>
                <a:sym typeface="+mn-ea"/>
              </a:rPr>
              <a:t>     </a:t>
            </a:r>
            <a:r>
              <a:rPr lang="en-US" sz="3600" dirty="0">
                <a:latin typeface="Arial" panose="020B0604020202020204" pitchFamily="34" charset="0"/>
                <a:cs typeface="Arial" panose="020B0604020202020204" pitchFamily="34" charset="0"/>
                <a:sym typeface="+mn-ea"/>
              </a:rPr>
              <a:t>       </a:t>
            </a:r>
            <a:endParaRPr lang="en-US" sz="3600" dirty="0">
              <a:latin typeface="Arial" panose="020B0604020202020204" pitchFamily="34" charset="0"/>
              <a:cs typeface="Arial" panose="020B0604020202020204" pitchFamily="34" charset="0"/>
              <a:sym typeface="+mn-ea"/>
            </a:endParaRPr>
          </a:p>
          <a:p>
            <a:pPr marL="342900" indent="-342900">
              <a:lnSpc>
                <a:spcPct val="110000"/>
              </a:lnSpc>
              <a:spcBef>
                <a:spcPts val="20"/>
              </a:spcBef>
              <a:spcAft>
                <a:spcPts val="0"/>
              </a:spcAft>
            </a:pPr>
            <a:r>
              <a:rPr sz="3600" b="1" dirty="0">
                <a:latin typeface="宋体" panose="02010600030101010101" pitchFamily="2" charset="-122"/>
                <a:ea typeface="宋体" panose="02010600030101010101" pitchFamily="2" charset="-122"/>
                <a:cs typeface="Arial" panose="020B0604020202020204" pitchFamily="34" charset="0"/>
                <a:sym typeface="+mn-ea"/>
              </a:rPr>
              <a:t>太阳</a:t>
            </a:r>
            <a:r>
              <a:rPr sz="3600" dirty="0">
                <a:latin typeface="Arial" panose="020B0604020202020204" pitchFamily="34" charset="0"/>
                <a:cs typeface="Arial" panose="020B0604020202020204" pitchFamily="34" charset="0"/>
                <a:sym typeface="+mn-ea"/>
              </a:rPr>
              <a:t>zh</a:t>
            </a:r>
            <a:r>
              <a:rPr sz="3600" b="1" dirty="0">
                <a:latin typeface="宋体" panose="02010600030101010101" pitchFamily="2" charset="-122"/>
                <a:ea typeface="宋体" panose="02010600030101010101" pitchFamily="2" charset="-122"/>
                <a:cs typeface="Arial" panose="020B0604020202020204" pitchFamily="34" charset="0"/>
                <a:sym typeface="+mn-ea"/>
              </a:rPr>
              <a:t>à</a:t>
            </a:r>
            <a:r>
              <a:rPr sz="3600" dirty="0">
                <a:latin typeface="Arial" panose="020B0604020202020204" pitchFamily="34" charset="0"/>
                <a:cs typeface="Arial" panose="020B0604020202020204" pitchFamily="34" charset="0"/>
                <a:sym typeface="+mn-ea"/>
              </a:rPr>
              <a:t>i</a:t>
            </a:r>
            <a:r>
              <a:rPr lang="en-US" sz="3600" dirty="0">
                <a:latin typeface="Arial" panose="020B0604020202020204" pitchFamily="34" charset="0"/>
                <a:cs typeface="Arial" panose="020B0604020202020204" pitchFamily="34" charset="0"/>
                <a:sym typeface="+mn-ea"/>
              </a:rPr>
              <a:t>             </a:t>
            </a:r>
            <a:r>
              <a:rPr sz="3600" b="1" dirty="0">
                <a:latin typeface="宋体" panose="02010600030101010101" pitchFamily="2" charset="-122"/>
                <a:ea typeface="宋体" panose="02010600030101010101" pitchFamily="2" charset="-122"/>
                <a:cs typeface="Arial" panose="020B0604020202020204" pitchFamily="34" charset="0"/>
                <a:sym typeface="+mn-ea"/>
              </a:rPr>
              <a:t>竹</a:t>
            </a:r>
            <a:r>
              <a:rPr sz="3600" dirty="0">
                <a:latin typeface="Arial" panose="020B0604020202020204" pitchFamily="34" charset="0"/>
                <a:cs typeface="Arial" panose="020B0604020202020204" pitchFamily="34" charset="0"/>
                <a:sym typeface="+mn-ea"/>
              </a:rPr>
              <a:t>miè    </a:t>
            </a:r>
            <a:r>
              <a:rPr lang="en-US" sz="3600" dirty="0">
                <a:latin typeface="Arial" panose="020B0604020202020204" pitchFamily="34" charset="0"/>
                <a:cs typeface="Arial" panose="020B0604020202020204" pitchFamily="34" charset="0"/>
                <a:sym typeface="+mn-ea"/>
              </a:rPr>
              <a:t>         </a:t>
            </a:r>
            <a:r>
              <a:rPr sz="3600" dirty="0">
                <a:latin typeface="Arial" panose="020B0604020202020204" pitchFamily="34" charset="0"/>
                <a:cs typeface="Arial" panose="020B0604020202020204" pitchFamily="34" charset="0"/>
                <a:sym typeface="+mn-ea"/>
              </a:rPr>
              <a:t>ni</a:t>
            </a:r>
            <a:r>
              <a:rPr sz="3600" b="1" dirty="0">
                <a:latin typeface="宋体" panose="02010600030101010101" pitchFamily="2" charset="-122"/>
                <a:ea typeface="宋体" panose="02010600030101010101" pitchFamily="2" charset="-122"/>
                <a:cs typeface="Arial" panose="020B0604020202020204" pitchFamily="34" charset="0"/>
                <a:sym typeface="+mn-ea"/>
              </a:rPr>
              <a:t>ǎ</a:t>
            </a:r>
            <a:r>
              <a:rPr sz="3600" dirty="0">
                <a:latin typeface="Arial" panose="020B0604020202020204" pitchFamily="34" charset="0"/>
                <a:cs typeface="Arial" panose="020B0604020202020204" pitchFamily="34" charset="0"/>
                <a:sym typeface="+mn-ea"/>
              </a:rPr>
              <a:t>n</a:t>
            </a:r>
            <a:r>
              <a:rPr lang="en-US" sz="3600" dirty="0">
                <a:latin typeface="Arial" panose="020B0604020202020204" pitchFamily="34" charset="0"/>
                <a:cs typeface="Arial" panose="020B0604020202020204" pitchFamily="34" charset="0"/>
                <a:sym typeface="+mn-ea"/>
              </a:rPr>
              <a:t>    </a:t>
            </a:r>
            <a:r>
              <a:rPr sz="3600" b="1" dirty="0">
                <a:latin typeface="宋体" panose="02010600030101010101" pitchFamily="2" charset="-122"/>
                <a:ea typeface="宋体" panose="02010600030101010101" pitchFamily="2" charset="-122"/>
                <a:cs typeface="Arial" panose="020B0604020202020204" pitchFamily="34" charset="0"/>
                <a:sym typeface="+mn-ea"/>
              </a:rPr>
              <a:t>走</a:t>
            </a:r>
            <a:r>
              <a:rPr lang="en-US" sz="3600" b="1" dirty="0">
                <a:latin typeface="宋体" panose="02010600030101010101" pitchFamily="2" charset="-122"/>
                <a:ea typeface="宋体" panose="02010600030101010101" pitchFamily="2" charset="-122"/>
                <a:cs typeface="Arial" panose="020B0604020202020204" pitchFamily="34" charset="0"/>
                <a:sym typeface="+mn-ea"/>
              </a:rPr>
              <a:t>   </a:t>
            </a:r>
            <a:r>
              <a:rPr sz="3600" dirty="0">
                <a:latin typeface="Arial" panose="020B0604020202020204" pitchFamily="34" charset="0"/>
                <a:cs typeface="Arial" panose="020B0604020202020204" pitchFamily="34" charset="0"/>
                <a:sym typeface="+mn-ea"/>
              </a:rPr>
              <a:t>yōu</a:t>
            </a:r>
            <a:r>
              <a:rPr lang="en-US" sz="3600" dirty="0">
                <a:latin typeface="Arial" panose="020B0604020202020204" pitchFamily="34" charset="0"/>
                <a:cs typeface="Arial" panose="020B0604020202020204" pitchFamily="34" charset="0"/>
                <a:sym typeface="+mn-ea"/>
              </a:rPr>
              <a:t>     </a:t>
            </a:r>
            <a:r>
              <a:rPr sz="3600" b="1" dirty="0">
                <a:latin typeface="宋体" panose="02010600030101010101" pitchFamily="2" charset="-122"/>
                <a:ea typeface="宋体" panose="02010600030101010101" pitchFamily="2" charset="-122"/>
                <a:cs typeface="宋体" panose="02010600030101010101" pitchFamily="2" charset="-122"/>
                <a:sym typeface="+mn-ea"/>
              </a:rPr>
              <a:t>闲    </a:t>
            </a:r>
            <a:r>
              <a:rPr lang="en-US" sz="3600" b="1" dirty="0">
                <a:latin typeface="宋体" panose="02010600030101010101" pitchFamily="2" charset="-122"/>
                <a:ea typeface="宋体" panose="02010600030101010101" pitchFamily="2" charset="-122"/>
                <a:cs typeface="宋体" panose="02010600030101010101" pitchFamily="2" charset="-122"/>
                <a:sym typeface="+mn-ea"/>
              </a:rPr>
              <a:t>  </a:t>
            </a:r>
            <a:endParaRPr lang="en-US" sz="36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10000"/>
              </a:lnSpc>
              <a:spcBef>
                <a:spcPts val="20"/>
              </a:spcBef>
              <a:spcAft>
                <a:spcPts val="0"/>
              </a:spcAft>
            </a:pPr>
            <a:r>
              <a:rPr sz="3600" b="1" dirty="0">
                <a:latin typeface="宋体" panose="02010600030101010101" pitchFamily="2" charset="-122"/>
                <a:ea typeface="宋体" panose="02010600030101010101" pitchFamily="2" charset="-122"/>
                <a:cs typeface="宋体" panose="02010600030101010101" pitchFamily="2" charset="-122"/>
                <a:sym typeface="+mn-ea"/>
              </a:rPr>
              <a:t>修</a:t>
            </a:r>
            <a:r>
              <a:rPr sz="3600" dirty="0">
                <a:latin typeface="Arial" panose="020B0604020202020204" pitchFamily="34" charset="0"/>
                <a:cs typeface="Arial" panose="020B0604020202020204" pitchFamily="34" charset="0"/>
                <a:sym typeface="+mn-ea"/>
              </a:rPr>
              <a:t>qì</a:t>
            </a:r>
            <a:r>
              <a:rPr lang="en-US" sz="3600" dirty="0">
                <a:latin typeface="Arial" panose="020B0604020202020204" pitchFamily="34" charset="0"/>
                <a:cs typeface="Arial" panose="020B0604020202020204" pitchFamily="34" charset="0"/>
                <a:sym typeface="+mn-ea"/>
              </a:rPr>
              <a:t>               </a:t>
            </a:r>
            <a:r>
              <a:rPr sz="3600" dirty="0">
                <a:latin typeface="Arial" panose="020B0604020202020204" pitchFamily="34" charset="0"/>
                <a:cs typeface="Arial" panose="020B0604020202020204" pitchFamily="34" charset="0"/>
                <a:sym typeface="+mn-ea"/>
              </a:rPr>
              <a:t>dǒu</a:t>
            </a:r>
            <a:r>
              <a:rPr lang="en-US" sz="3600" dirty="0">
                <a:latin typeface="Arial" panose="020B0604020202020204" pitchFamily="34" charset="0"/>
                <a:cs typeface="Arial" panose="020B0604020202020204" pitchFamily="34" charset="0"/>
                <a:sym typeface="+mn-ea"/>
              </a:rPr>
              <a:t> qi</a:t>
            </a:r>
            <a:r>
              <a:rPr lang="en-US" sz="3600" b="1" dirty="0">
                <a:latin typeface="宋体" panose="02010600030101010101" pitchFamily="2" charset="-122"/>
                <a:ea typeface="宋体" panose="02010600030101010101" pitchFamily="2" charset="-122"/>
                <a:cs typeface="Arial" panose="020B0604020202020204" pitchFamily="34" charset="0"/>
                <a:sym typeface="+mn-ea"/>
              </a:rPr>
              <a:t>à</a:t>
            </a:r>
            <a:r>
              <a:rPr lang="en-US" sz="3600" dirty="0">
                <a:latin typeface="Arial" panose="020B0604020202020204" pitchFamily="34" charset="0"/>
                <a:cs typeface="Arial" panose="020B0604020202020204" pitchFamily="34" charset="0"/>
                <a:sym typeface="+mn-ea"/>
              </a:rPr>
              <a:t>o    </a:t>
            </a:r>
            <a:r>
              <a:rPr lang="en-US" sz="3600" b="1" dirty="0">
                <a:latin typeface="宋体" panose="02010600030101010101" pitchFamily="2" charset="-122"/>
                <a:ea typeface="宋体" panose="02010600030101010101" pitchFamily="2" charset="-122"/>
                <a:cs typeface="Arial" panose="020B0604020202020204" pitchFamily="34" charset="0"/>
                <a:sym typeface="+mn-ea"/>
              </a:rPr>
              <a:t>      </a:t>
            </a:r>
            <a:r>
              <a:rPr sz="3600" b="1" dirty="0">
                <a:latin typeface="宋体" panose="02010600030101010101" pitchFamily="2" charset="-122"/>
                <a:ea typeface="宋体" panose="02010600030101010101" pitchFamily="2" charset="-122"/>
                <a:cs typeface="Arial" panose="020B0604020202020204" pitchFamily="34" charset="0"/>
                <a:sym typeface="+mn-ea"/>
              </a:rPr>
              <a:t>简lòu</a:t>
            </a:r>
            <a:r>
              <a:rPr lang="en-US" sz="3600" b="1" dirty="0">
                <a:latin typeface="宋体" panose="02010600030101010101" pitchFamily="2" charset="-122"/>
                <a:ea typeface="宋体" panose="02010600030101010101" pitchFamily="2" charset="-122"/>
                <a:cs typeface="Arial" panose="020B0604020202020204" pitchFamily="34" charset="0"/>
                <a:sym typeface="+mn-ea"/>
              </a:rPr>
              <a:t>     </a:t>
            </a:r>
            <a:r>
              <a:rPr lang="zh-CN" altLang="en-US" sz="3600" b="1" dirty="0">
                <a:latin typeface="宋体" panose="02010600030101010101" pitchFamily="2" charset="-122"/>
                <a:ea typeface="宋体" panose="02010600030101010101" pitchFamily="2" charset="-122"/>
                <a:cs typeface="Arial" panose="020B0604020202020204" pitchFamily="34" charset="0"/>
                <a:sym typeface="+mn-ea"/>
              </a:rPr>
              <a:t>晶</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yíng</a:t>
            </a:r>
            <a:endParaRPr lang="en-US" altLang="zh-CN" sz="3600" dirty="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110000"/>
              </a:lnSpc>
              <a:spcBef>
                <a:spcPts val="20"/>
              </a:spcBef>
              <a:spcAft>
                <a:spcPts val="0"/>
              </a:spcAft>
            </a:pPr>
            <a:r>
              <a:rPr lang="en-US" altLang="zh-CN" sz="3600" dirty="0">
                <a:latin typeface="Arial" panose="020B0604020202020204" pitchFamily="34" charset="0"/>
                <a:ea typeface="宋体" panose="02010600030101010101" pitchFamily="2" charset="-122"/>
                <a:cs typeface="Arial" panose="020B0604020202020204" pitchFamily="34" charset="0"/>
                <a:sym typeface="+mn-ea"/>
              </a:rPr>
              <a:t>ōu    </a:t>
            </a:r>
            <a:r>
              <a:rPr lang="zh-CN" altLang="en-US" sz="3600" b="1" dirty="0">
                <a:latin typeface="Arial" panose="020B0604020202020204" pitchFamily="34" charset="0"/>
                <a:ea typeface="宋体" panose="02010600030101010101" pitchFamily="2" charset="-122"/>
                <a:cs typeface="Arial" panose="020B0604020202020204" pitchFamily="34" charset="0"/>
                <a:sym typeface="+mn-ea"/>
              </a:rPr>
              <a:t>歌</a:t>
            </a:r>
            <a:r>
              <a:rPr lang="en-US" sz="3600" b="1" dirty="0">
                <a:latin typeface="宋体" panose="02010600030101010101" pitchFamily="2" charset="-122"/>
                <a:ea typeface="宋体" panose="02010600030101010101" pitchFamily="2" charset="-122"/>
                <a:cs typeface="Arial" panose="020B0604020202020204" pitchFamily="34" charset="0"/>
                <a:sym typeface="+mn-ea"/>
              </a:rPr>
              <a:t>       </a:t>
            </a:r>
            <a:r>
              <a:rPr lang="zh-CN" altLang="en-US" sz="3600" b="1" dirty="0">
                <a:latin typeface="宋体" panose="02010600030101010101" pitchFamily="2" charset="-122"/>
                <a:ea typeface="宋体" panose="02010600030101010101" pitchFamily="2" charset="-122"/>
                <a:cs typeface="Arial" panose="020B0604020202020204" pitchFamily="34" charset="0"/>
                <a:sym typeface="+mn-ea"/>
              </a:rPr>
              <a:t>折</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sǔn</a:t>
            </a:r>
            <a:endParaRPr lang="zh-CN" altLang="en-US" sz="3600" b="1" dirty="0">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12291" name="组合 7"/>
          <p:cNvGrpSpPr/>
          <p:nvPr/>
        </p:nvGrpSpPr>
        <p:grpSpPr>
          <a:xfrm>
            <a:off x="776817" y="541867"/>
            <a:ext cx="2791883" cy="715433"/>
            <a:chOff x="2371" y="690"/>
            <a:chExt cx="3471" cy="1124"/>
          </a:xfrm>
        </p:grpSpPr>
        <p:sp>
          <p:nvSpPr>
            <p:cNvPr id="11"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0" tIns="47264" rIns="94530" bIns="4726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900" strike="noStrike" noProof="1">
                <a:sym typeface="Calibri" panose="020F0502020204030204" pitchFamily="34" charset="0"/>
              </a:endParaRPr>
            </a:p>
          </p:txBody>
        </p:sp>
        <p:sp>
          <p:nvSpPr>
            <p:cNvPr id="12293" name="TextBox 18"/>
            <p:cNvSpPr txBox="1"/>
            <p:nvPr/>
          </p:nvSpPr>
          <p:spPr>
            <a:xfrm>
              <a:off x="2644" y="741"/>
              <a:ext cx="2895" cy="921"/>
            </a:xfrm>
            <a:prstGeom prst="rect">
              <a:avLst/>
            </a:prstGeom>
            <a:noFill/>
            <a:ln w="9525">
              <a:noFill/>
            </a:ln>
          </p:spPr>
          <p:txBody>
            <a:bodyPr wrap="square" lIns="94530" tIns="47264" rIns="94530" bIns="47264" anchor="t">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4827" name="文本框 2"/>
          <p:cNvSpPr txBox="1"/>
          <p:nvPr/>
        </p:nvSpPr>
        <p:spPr>
          <a:xfrm>
            <a:off x="323215" y="4653915"/>
            <a:ext cx="11802110" cy="829945"/>
          </a:xfrm>
          <a:prstGeom prst="rect">
            <a:avLst/>
          </a:prstGeom>
          <a:noFill/>
          <a:ln w="9525">
            <a:noFill/>
          </a:ln>
        </p:spPr>
        <p:txBody>
          <a:bodyPr wrap="square" anchor="t" anchorCtr="0">
            <a:spAutoFit/>
          </a:bodyPr>
          <a:p>
            <a:pPr>
              <a:lnSpc>
                <a:spcPct val="150000"/>
              </a:lnSpc>
            </a:pP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结构助词</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动态助词</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3200" b="1" dirty="0">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语气助词</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3804" name="文本框 12"/>
          <p:cNvSpPr txBox="1"/>
          <p:nvPr/>
        </p:nvSpPr>
        <p:spPr>
          <a:xfrm>
            <a:off x="2259965" y="4838700"/>
            <a:ext cx="1564640" cy="583565"/>
          </a:xfrm>
          <a:prstGeom prst="rect">
            <a:avLst/>
          </a:prstGeom>
          <a:noFill/>
          <a:ln w="9525">
            <a:noFill/>
          </a:ln>
        </p:spPr>
        <p:txBody>
          <a:bodyPr wrap="square" anchor="t" anchorCtr="0">
            <a:spAutoFit/>
          </a:bodyPr>
          <a:p>
            <a:r>
              <a:rPr lang="zh-CN" altLang="en-US" sz="3200" dirty="0">
                <a:latin typeface="黑体" panose="02010609060101010101" charset="-122"/>
                <a:ea typeface="黑体" panose="02010609060101010101" charset="-122"/>
                <a:sym typeface="宋体" panose="02010600030101010101" pitchFamily="2" charset="-122"/>
              </a:rPr>
              <a:t>的、地</a:t>
            </a:r>
            <a:endParaRPr lang="zh-CN" altLang="en-US" sz="3200" dirty="0">
              <a:latin typeface="黑体" panose="02010609060101010101" charset="-122"/>
              <a:ea typeface="黑体" panose="02010609060101010101" charset="-122"/>
              <a:sym typeface="宋体" panose="02010600030101010101" pitchFamily="2" charset="-122"/>
            </a:endParaRPr>
          </a:p>
        </p:txBody>
      </p:sp>
      <p:sp>
        <p:nvSpPr>
          <p:cNvPr id="33805" name="文本框 13"/>
          <p:cNvSpPr txBox="1"/>
          <p:nvPr/>
        </p:nvSpPr>
        <p:spPr>
          <a:xfrm>
            <a:off x="6013450" y="4838700"/>
            <a:ext cx="1447165" cy="583565"/>
          </a:xfrm>
          <a:prstGeom prst="rect">
            <a:avLst/>
          </a:prstGeom>
          <a:noFill/>
          <a:ln w="9525">
            <a:noFill/>
          </a:ln>
        </p:spPr>
        <p:txBody>
          <a:bodyPr wrap="square" anchor="t" anchorCtr="0">
            <a:spAutoFit/>
          </a:bodyPr>
          <a:p>
            <a:r>
              <a:rPr lang="zh-CN" altLang="en-US" sz="3200" dirty="0">
                <a:latin typeface="黑体" panose="02010609060101010101" charset="-122"/>
                <a:ea typeface="黑体" panose="02010609060101010101" charset="-122"/>
                <a:sym typeface="宋体" panose="02010600030101010101" pitchFamily="2" charset="-122"/>
              </a:rPr>
              <a:t>着、了</a:t>
            </a:r>
            <a:endParaRPr lang="zh-CN" altLang="en-US" sz="3200" dirty="0">
              <a:latin typeface="黑体" panose="02010609060101010101" charset="-122"/>
              <a:ea typeface="黑体" panose="02010609060101010101" charset="-122"/>
              <a:sym typeface="宋体" panose="02010600030101010101" pitchFamily="2" charset="-122"/>
            </a:endParaRPr>
          </a:p>
        </p:txBody>
      </p:sp>
      <p:sp>
        <p:nvSpPr>
          <p:cNvPr id="33806" name="文本框 14"/>
          <p:cNvSpPr txBox="1"/>
          <p:nvPr/>
        </p:nvSpPr>
        <p:spPr>
          <a:xfrm>
            <a:off x="9584055" y="4838700"/>
            <a:ext cx="1494155" cy="583565"/>
          </a:xfrm>
          <a:prstGeom prst="rect">
            <a:avLst/>
          </a:prstGeom>
          <a:noFill/>
          <a:ln w="9525">
            <a:noFill/>
          </a:ln>
        </p:spPr>
        <p:txBody>
          <a:bodyPr wrap="square" anchor="t" anchorCtr="0">
            <a:spAutoFit/>
          </a:bodyPr>
          <a:p>
            <a:r>
              <a:rPr lang="zh-CN" altLang="en-US" sz="3200" dirty="0">
                <a:latin typeface="黑体" panose="02010609060101010101" charset="-122"/>
                <a:ea typeface="黑体" panose="02010609060101010101" charset="-122"/>
                <a:sym typeface="宋体" panose="02010600030101010101" pitchFamily="2" charset="-122"/>
              </a:rPr>
              <a:t>了、呢</a:t>
            </a:r>
            <a:endParaRPr lang="zh-CN" altLang="en-US" sz="3200" dirty="0">
              <a:latin typeface="黑体" panose="02010609060101010101" charset="-122"/>
              <a:ea typeface="黑体" panose="02010609060101010101" charset="-122"/>
              <a:sym typeface="宋体" panose="02010600030101010101" pitchFamily="2" charset="-122"/>
            </a:endParaRPr>
          </a:p>
        </p:txBody>
      </p:sp>
      <p:sp>
        <p:nvSpPr>
          <p:cNvPr id="3" name="Text Box 4"/>
          <p:cNvSpPr txBox="1"/>
          <p:nvPr/>
        </p:nvSpPr>
        <p:spPr>
          <a:xfrm>
            <a:off x="710777" y="2058247"/>
            <a:ext cx="11027833" cy="2595880"/>
          </a:xfrm>
          <a:prstGeom prst="rect">
            <a:avLst/>
          </a:prstGeom>
          <a:noFill/>
          <a:ln w="9525">
            <a:noFill/>
          </a:ln>
        </p:spPr>
        <p:txBody>
          <a:bodyPr wrap="square" anchor="t">
            <a:spAutoFit/>
          </a:bodyPr>
          <a:p>
            <a:pPr>
              <a:lnSpc>
                <a:spcPct val="110000"/>
              </a:lnSpc>
              <a:spcBef>
                <a:spcPts val="0"/>
              </a:spcBef>
              <a:spcAft>
                <a:spcPts val="0"/>
              </a:spcAft>
            </a:pP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      hu</a:t>
            </a:r>
            <a:r>
              <a:rPr lang="en-US" altLang="zh-CN" sz="40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ǎ</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ng hū</a:t>
            </a:r>
            <a:r>
              <a:rPr lang="en-US" altLang="zh-CN" sz="4000" b="1">
                <a:solidFill>
                  <a:srgbClr val="FF0000"/>
                </a:solidFill>
                <a:latin typeface="宋体" panose="02010600030101010101" pitchFamily="2" charset="-122"/>
                <a:ea typeface="宋体" panose="02010600030101010101" pitchFamily="2" charset="-122"/>
                <a:sym typeface="黑体" panose="02010609060101010101" charset="-122"/>
              </a:rPr>
              <a:t>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jǐ</a:t>
            </a:r>
            <a:r>
              <a:rPr lang="en-US" altLang="zh-CN" sz="40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jùn     </a:t>
            </a:r>
            <a:r>
              <a:rPr lang="en-US" altLang="zh-CN" sz="4000" dirty="0" err="1">
                <a:solidFill>
                  <a:srgbClr val="FF0000"/>
                </a:solidFill>
                <a:latin typeface="Arial" panose="020B0604020202020204" pitchFamily="34" charset="0"/>
                <a:ea typeface="微软雅黑" panose="020B0503020204020204" pitchFamily="34" charset="-122"/>
                <a:cs typeface="Arial" panose="020B0604020202020204" pitchFamily="34" charset="0"/>
                <a:sym typeface="+mn-ea"/>
              </a:rPr>
              <a:t>    </a:t>
            </a:r>
            <a:r>
              <a:rPr lang="en-US" altLang="zh-CN" sz="36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驿                    </a:t>
            </a:r>
            <a:endParaRPr lang="en-US" altLang="zh-CN" sz="36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endParaRPr>
          </a:p>
          <a:p>
            <a:pPr>
              <a:lnSpc>
                <a:spcPct val="110000"/>
              </a:lnSpc>
              <a:spcBef>
                <a:spcPts val="0"/>
              </a:spcBef>
              <a:spcAft>
                <a:spcPts val="0"/>
              </a:spcAft>
            </a:pPr>
            <a:r>
              <a:rPr lang="en-US" altLang="zh-CN" sz="3600" b="1" dirty="0" err="1">
                <a:solidFill>
                  <a:srgbClr val="FF0000"/>
                </a:solidFill>
                <a:latin typeface="宋体" panose="02010600030101010101" pitchFamily="2" charset="-122"/>
                <a:ea typeface="宋体" panose="02010600030101010101" pitchFamily="2" charset="-122"/>
                <a:cs typeface="Arial" panose="020B0604020202020204" pitchFamily="34" charset="0"/>
                <a:sym typeface="+mn-ea"/>
              </a:rPr>
              <a:t>        </a:t>
            </a:r>
            <a:r>
              <a:rPr lang="zh-CN" altLang="en-US" sz="3600" b="1" dirty="0">
                <a:solidFill>
                  <a:srgbClr val="FF0000"/>
                </a:solidFill>
                <a:effectLst/>
                <a:latin typeface="宋体" panose="02010600030101010101" pitchFamily="2" charset="-122"/>
                <a:ea typeface="宋体" panose="02010600030101010101" pitchFamily="2" charset="-122"/>
                <a:sym typeface="+mn-ea"/>
              </a:rPr>
              <a:t>寨</a:t>
            </a:r>
            <a:r>
              <a:rPr lang="en-US" altLang="zh-CN" sz="36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600" b="1">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篾</a:t>
            </a:r>
            <a:r>
              <a:rPr lang="en-US" altLang="zh-CN" sz="36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r>
              <a:rPr lang="en-US" altLang="zh-CN" sz="3600" b="1" dirty="0" err="1" smtClean="0">
                <a:solidFill>
                  <a:srgbClr val="FF0000"/>
                </a:solidFill>
                <a:effectLst/>
                <a:latin typeface="宋体" panose="02010600030101010101" pitchFamily="2" charset="-122"/>
                <a:ea typeface="宋体" panose="02010600030101010101" pitchFamily="2" charset="-122"/>
                <a:sym typeface="+mn-ea"/>
              </a:rPr>
              <a:t>撵</a:t>
            </a:r>
            <a:r>
              <a:rPr lang="en-US" altLang="zh-CN" sz="3600" b="1">
                <a:solidFill>
                  <a:schemeClr val="tx1"/>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3600" b="1">
                <a:solidFill>
                  <a:srgbClr val="FF0000"/>
                </a:solidFill>
                <a:latin typeface="宋体" panose="02010600030101010101" pitchFamily="2" charset="-122"/>
                <a:ea typeface="宋体" panose="02010600030101010101" pitchFamily="2" charset="-122"/>
                <a:cs typeface="Arial" panose="020B0604020202020204" pitchFamily="34" charset="0"/>
                <a:sym typeface="黑体" panose="02010609060101010101" charset="-122"/>
              </a:rPr>
              <a:t>       </a:t>
            </a:r>
            <a:r>
              <a:rPr lang="en-US" altLang="zh-CN" sz="3600" b="1">
                <a:solidFill>
                  <a:srgbClr val="FF0000"/>
                </a:solidFill>
                <a:latin typeface="宋体" panose="02010600030101010101" pitchFamily="2" charset="-122"/>
                <a:ea typeface="宋体" panose="02010600030101010101" pitchFamily="2" charset="-122"/>
                <a:sym typeface="黑体" panose="02010609060101010101" charset="-122"/>
              </a:rPr>
              <a:t>悠</a:t>
            </a:r>
            <a:r>
              <a:rPr lang="zh-CN"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   </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  </a:t>
            </a:r>
            <a:r>
              <a:rPr lang="en-US" altLang="zh-CN" sz="3600" b="1">
                <a:solidFill>
                  <a:srgbClr val="FF0000"/>
                </a:solidFill>
                <a:latin typeface="宋体" panose="02010600030101010101" pitchFamily="2" charset="-122"/>
                <a:ea typeface="宋体" panose="02010600030101010101" pitchFamily="2" charset="-122"/>
              </a:rPr>
              <a:t>     </a:t>
            </a:r>
            <a:endParaRPr lang="en-US" altLang="zh-CN" sz="3600" b="1">
              <a:solidFill>
                <a:srgbClr val="FF0000"/>
              </a:solidFill>
              <a:latin typeface="宋体" panose="02010600030101010101" pitchFamily="2" charset="-122"/>
              <a:ea typeface="宋体" panose="02010600030101010101" pitchFamily="2" charset="-122"/>
            </a:endParaRPr>
          </a:p>
          <a:p>
            <a:pPr>
              <a:lnSpc>
                <a:spcPct val="110000"/>
              </a:lnSpc>
              <a:spcBef>
                <a:spcPts val="0"/>
              </a:spcBef>
              <a:spcAft>
                <a:spcPts val="0"/>
              </a:spcAft>
            </a:pPr>
            <a:r>
              <a:rPr lang="en-US" altLang="zh-CN" sz="3600" b="1">
                <a:solidFill>
                  <a:srgbClr val="FF0000"/>
                </a:solidFill>
                <a:latin typeface="宋体" panose="02010600030101010101" pitchFamily="2" charset="-122"/>
                <a:ea typeface="宋体" panose="02010600030101010101" pitchFamily="2" charset="-122"/>
              </a:rPr>
              <a:t>    </a:t>
            </a:r>
            <a:r>
              <a:rPr lang="zh-CN" altLang="en-US" sz="3600" b="1" dirty="0">
                <a:solidFill>
                  <a:srgbClr val="FF0000"/>
                </a:solidFill>
                <a:effectLst/>
                <a:latin typeface="宋体" panose="02010600030101010101" pitchFamily="2" charset="-122"/>
                <a:ea typeface="宋体" panose="02010600030101010101" pitchFamily="2" charset="-122"/>
                <a:sym typeface="+mn-ea"/>
              </a:rPr>
              <a:t>葺</a:t>
            </a:r>
            <a:r>
              <a:rPr lang="zh-CN" altLang="en-US" sz="3600" b="1">
                <a:solidFill>
                  <a:srgbClr val="FF0000"/>
                </a:solidFill>
                <a:latin typeface="宋体" panose="02010600030101010101" pitchFamily="2" charset="-122"/>
                <a:ea typeface="宋体" panose="02010600030101010101" pitchFamily="2" charset="-122"/>
              </a:rPr>
              <a:t> </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 </a:t>
            </a:r>
            <a:r>
              <a:rPr lang="en-US" altLang="zh-CN" sz="3600" b="1">
                <a:solidFill>
                  <a:srgbClr val="FF0000"/>
                </a:solidFill>
                <a:latin typeface="宋体" panose="02010600030101010101" pitchFamily="2" charset="-122"/>
                <a:ea typeface="宋体" panose="02010600030101010101" pitchFamily="2" charset="-122"/>
              </a:rPr>
              <a:t>   </a:t>
            </a:r>
            <a:r>
              <a:rPr lang="zh-CN" altLang="zh-CN" sz="3600">
                <a:latin typeface="黑体" panose="02010609060101010101" charset="-122"/>
                <a:ea typeface="黑体" panose="02010609060101010101" charset="-122"/>
              </a:rPr>
              <a:t> </a:t>
            </a:r>
            <a:r>
              <a:rPr lang="en-US" altLang="zh-CN" sz="3600">
                <a:latin typeface="黑体" panose="02010609060101010101" charset="-122"/>
                <a:ea typeface="黑体" panose="02010609060101010101" charset="-122"/>
              </a:rPr>
              <a:t>       </a:t>
            </a:r>
            <a:r>
              <a:rPr lang="zh-CN" altLang="zh-CN" sz="3600" b="1" dirty="0">
                <a:solidFill>
                  <a:srgbClr val="FF0000"/>
                </a:solidFill>
                <a:latin typeface="新宋体" panose="02010609030101010101" pitchFamily="49" charset="-122"/>
                <a:ea typeface="新宋体" panose="02010609030101010101" pitchFamily="49" charset="-122"/>
                <a:sym typeface="+mn-ea"/>
              </a:rPr>
              <a:t>陡峭</a:t>
            </a:r>
            <a:r>
              <a:rPr lang="zh-CN" altLang="zh-CN" sz="3600">
                <a:latin typeface="黑体" panose="02010609060101010101" charset="-122"/>
                <a:ea typeface="黑体" panose="02010609060101010101" charset="-122"/>
              </a:rPr>
              <a:t>       </a:t>
            </a:r>
            <a:r>
              <a:rPr lang="en-US" altLang="zh-CN" sz="3600">
                <a:latin typeface="黑体" panose="02010609060101010101" charset="-122"/>
                <a:ea typeface="黑体" panose="02010609060101010101" charset="-122"/>
              </a:rPr>
              <a:t>  </a:t>
            </a:r>
            <a:r>
              <a:rPr lang="zh-CN" altLang="zh-CN" sz="3600" b="1">
                <a:solidFill>
                  <a:srgbClr val="FF0000"/>
                </a:solidFill>
                <a:latin typeface="宋体" panose="02010600030101010101" pitchFamily="2" charset="-122"/>
                <a:ea typeface="宋体" panose="02010600030101010101" pitchFamily="2" charset="-122"/>
              </a:rPr>
              <a:t>陋</a:t>
            </a:r>
            <a:r>
              <a:rPr lang="zh-CN" altLang="zh-CN" sz="3600">
                <a:latin typeface="黑体" panose="02010609060101010101" charset="-122"/>
                <a:ea typeface="黑体" panose="02010609060101010101" charset="-122"/>
              </a:rPr>
              <a:t> </a:t>
            </a:r>
            <a:r>
              <a:rPr lang="en-US" altLang="zh-CN" sz="3600">
                <a:latin typeface="黑体" panose="02010609060101010101" charset="-122"/>
                <a:ea typeface="黑体" panose="02010609060101010101" charset="-122"/>
              </a:rPr>
              <a:t>        </a:t>
            </a:r>
            <a:r>
              <a:rPr lang="zh-CN" altLang="zh-CN" sz="3600" b="1">
                <a:solidFill>
                  <a:srgbClr val="FF0000"/>
                </a:solidFill>
                <a:latin typeface="宋体" panose="02010600030101010101" pitchFamily="2" charset="-122"/>
                <a:ea typeface="宋体" panose="02010600030101010101" pitchFamily="2" charset="-122"/>
              </a:rPr>
              <a:t>莹</a:t>
            </a:r>
            <a:endParaRPr lang="zh-CN" altLang="zh-CN" sz="3600" b="1">
              <a:solidFill>
                <a:srgbClr val="FF0000"/>
              </a:solidFill>
              <a:latin typeface="宋体" panose="02010600030101010101" pitchFamily="2" charset="-122"/>
              <a:ea typeface="宋体" panose="02010600030101010101" pitchFamily="2" charset="-122"/>
            </a:endParaRPr>
          </a:p>
          <a:p>
            <a:pPr>
              <a:lnSpc>
                <a:spcPct val="110000"/>
              </a:lnSpc>
              <a:spcBef>
                <a:spcPts val="0"/>
              </a:spcBef>
              <a:spcAft>
                <a:spcPts val="0"/>
              </a:spcAft>
            </a:pPr>
            <a:r>
              <a:rPr lang="en-US" altLang="zh-CN" sz="3600">
                <a:latin typeface="黑体" panose="02010609060101010101" charset="-122"/>
                <a:ea typeface="黑体" panose="02010609060101010101" charset="-122"/>
              </a:rPr>
              <a:t>  </a:t>
            </a:r>
            <a:r>
              <a:rPr lang="zh-CN" altLang="en-US" sz="3600" b="1">
                <a:solidFill>
                  <a:srgbClr val="FF0000"/>
                </a:solidFill>
                <a:latin typeface="宋体" panose="02010600030101010101" pitchFamily="2" charset="-122"/>
                <a:ea typeface="宋体" panose="02010600030101010101" pitchFamily="2" charset="-122"/>
              </a:rPr>
              <a:t>讴</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损</a:t>
            </a:r>
            <a:r>
              <a:rPr lang="zh-CN" altLang="zh-CN" sz="3600">
                <a:latin typeface="黑体" panose="02010609060101010101" charset="-122"/>
                <a:ea typeface="黑体" panose="02010609060101010101" charset="-122"/>
              </a:rPr>
              <a:t>  </a:t>
            </a:r>
            <a:endParaRPr lang="zh-CN" altLang="zh-CN" sz="3600">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804"/>
                                        </p:tgtEl>
                                        <p:attrNameLst>
                                          <p:attrName>style.visibility</p:attrName>
                                        </p:attrNameLst>
                                      </p:cBhvr>
                                      <p:to>
                                        <p:strVal val="visible"/>
                                      </p:to>
                                    </p:set>
                                    <p:anim calcmode="lin" valueType="num">
                                      <p:cBhvr>
                                        <p:cTn id="13" dur="500" fill="hold"/>
                                        <p:tgtEl>
                                          <p:spTgt spid="33804"/>
                                        </p:tgtEl>
                                        <p:attrNameLst>
                                          <p:attrName>ppt_x</p:attrName>
                                        </p:attrNameLst>
                                      </p:cBhvr>
                                      <p:tavLst>
                                        <p:tav tm="0">
                                          <p:val>
                                            <p:strVal val="#ppt_x"/>
                                          </p:val>
                                        </p:tav>
                                        <p:tav tm="100000">
                                          <p:val>
                                            <p:strVal val="#ppt_x"/>
                                          </p:val>
                                        </p:tav>
                                      </p:tavLst>
                                    </p:anim>
                                    <p:anim calcmode="lin" valueType="num">
                                      <p:cBhvr>
                                        <p:cTn id="14" dur="500" fill="hold"/>
                                        <p:tgtEl>
                                          <p:spTgt spid="3380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805"/>
                                        </p:tgtEl>
                                        <p:attrNameLst>
                                          <p:attrName>style.visibility</p:attrName>
                                        </p:attrNameLst>
                                      </p:cBhvr>
                                      <p:to>
                                        <p:strVal val="visible"/>
                                      </p:to>
                                    </p:set>
                                    <p:anim calcmode="lin" valueType="num">
                                      <p:cBhvr>
                                        <p:cTn id="19" dur="500" fill="hold"/>
                                        <p:tgtEl>
                                          <p:spTgt spid="33805"/>
                                        </p:tgtEl>
                                        <p:attrNameLst>
                                          <p:attrName>ppt_x</p:attrName>
                                        </p:attrNameLst>
                                      </p:cBhvr>
                                      <p:tavLst>
                                        <p:tav tm="0">
                                          <p:val>
                                            <p:strVal val="#ppt_x"/>
                                          </p:val>
                                        </p:tav>
                                        <p:tav tm="100000">
                                          <p:val>
                                            <p:strVal val="#ppt_x"/>
                                          </p:val>
                                        </p:tav>
                                      </p:tavLst>
                                    </p:anim>
                                    <p:anim calcmode="lin" valueType="num">
                                      <p:cBhvr>
                                        <p:cTn id="20" dur="500" fill="hold"/>
                                        <p:tgtEl>
                                          <p:spTgt spid="3380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806"/>
                                        </p:tgtEl>
                                        <p:attrNameLst>
                                          <p:attrName>style.visibility</p:attrName>
                                        </p:attrNameLst>
                                      </p:cBhvr>
                                      <p:to>
                                        <p:strVal val="visible"/>
                                      </p:to>
                                    </p:set>
                                    <p:anim calcmode="lin" valueType="num">
                                      <p:cBhvr>
                                        <p:cTn id="25" dur="500" fill="hold"/>
                                        <p:tgtEl>
                                          <p:spTgt spid="33806"/>
                                        </p:tgtEl>
                                        <p:attrNameLst>
                                          <p:attrName>ppt_x</p:attrName>
                                        </p:attrNameLst>
                                      </p:cBhvr>
                                      <p:tavLst>
                                        <p:tav tm="0">
                                          <p:val>
                                            <p:strVal val="#ppt_x"/>
                                          </p:val>
                                        </p:tav>
                                        <p:tav tm="100000">
                                          <p:val>
                                            <p:strVal val="#ppt_x"/>
                                          </p:val>
                                        </p:tav>
                                      </p:tavLst>
                                    </p:anim>
                                    <p:anim calcmode="lin" valueType="num">
                                      <p:cBhvr>
                                        <p:cTn id="26" dur="500" fill="hold"/>
                                        <p:tgtEl>
                                          <p:spTgt spid="338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4" grpId="0"/>
      <p:bldP spid="33805" grpId="0"/>
      <p:bldP spid="33806" grpId="0"/>
      <p:bldP spid="3"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5" name="图片 3" descr="cf1f93d5c02af18122f94df7ddf283d"/>
          <p:cNvPicPr>
            <a:picLocks noChangeAspect="1"/>
          </p:cNvPicPr>
          <p:nvPr/>
        </p:nvPicPr>
        <p:blipFill>
          <a:blip r:embed="rId1"/>
          <a:stretch>
            <a:fillRect/>
          </a:stretch>
        </p:blipFill>
        <p:spPr>
          <a:xfrm>
            <a:off x="354330" y="1567815"/>
            <a:ext cx="11483975" cy="5001895"/>
          </a:xfrm>
          <a:prstGeom prst="rect">
            <a:avLst/>
          </a:prstGeom>
          <a:noFill/>
          <a:ln w="9525">
            <a:noFill/>
          </a:ln>
        </p:spPr>
      </p:pic>
      <p:sp>
        <p:nvSpPr>
          <p:cNvPr id="31746" name="文本框 4"/>
          <p:cNvSpPr txBox="1"/>
          <p:nvPr/>
        </p:nvSpPr>
        <p:spPr>
          <a:xfrm>
            <a:off x="354965" y="402590"/>
            <a:ext cx="11388090" cy="1076325"/>
          </a:xfrm>
          <a:prstGeom prst="rect">
            <a:avLst/>
          </a:prstGeom>
          <a:noFill/>
          <a:ln w="12700">
            <a:noFill/>
          </a:ln>
        </p:spPr>
        <p:txBody>
          <a:bodyPr wrap="square" anchor="t" anchorCtr="0">
            <a:spAutoFit/>
          </a:bodyPr>
          <a:p>
            <a:r>
              <a:rPr lang="en-US" altLang="zh-CN" sz="3200" b="1" dirty="0">
                <a:solidFill>
                  <a:schemeClr val="tx1"/>
                </a:solidFill>
                <a:latin typeface="宋体" panose="02010600030101010101" pitchFamily="2" charset="-122"/>
                <a:ea typeface="宋体" panose="02010600030101010101" pitchFamily="2" charset="-122"/>
              </a:rPr>
              <a:t>2.</a:t>
            </a:r>
            <a:r>
              <a:rPr lang="zh-CN" altLang="en-US" sz="3200" b="1" dirty="0">
                <a:solidFill>
                  <a:schemeClr val="tx1"/>
                </a:solidFill>
                <a:latin typeface="宋体" panose="02010600030101010101" pitchFamily="2" charset="-122"/>
                <a:ea typeface="宋体" panose="02010600030101010101" pitchFamily="2" charset="-122"/>
              </a:rPr>
              <a:t>仿照示例</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在人物与小茅屋之间的箭头旁边各填</a:t>
            </a:r>
            <a:r>
              <a:rPr lang="zh-CN" altLang="en-US" sz="3200" b="1" dirty="0">
                <a:latin typeface="宋体" panose="02010600030101010101" pitchFamily="2" charset="-122"/>
                <a:ea typeface="宋体" panose="02010600030101010101" pitchFamily="2" charset="-122"/>
              </a:rPr>
              <a:t>两个字</a:t>
            </a:r>
            <a:r>
              <a:rPr lang="en-US" altLang="zh-CN" sz="3200" b="1">
                <a:uFillTx/>
                <a:latin typeface="Arial" panose="020B0604020202020204" pitchFamily="34" charset="0"/>
                <a:ea typeface="SimSun-ExtB" panose="02010609060101010101" charset="-122"/>
                <a:cs typeface="+mj-cs"/>
                <a:sym typeface="宋体" panose="02010600030101010101" pitchFamily="2" charset="-122"/>
              </a:rPr>
              <a:t>,</a:t>
            </a:r>
            <a:r>
              <a:rPr lang="zh-CN" altLang="en-US" sz="3200" b="1" dirty="0">
                <a:solidFill>
                  <a:schemeClr val="tx1"/>
                </a:solidFill>
                <a:latin typeface="宋体" panose="02010600030101010101" pitchFamily="2" charset="-122"/>
                <a:ea typeface="宋体" panose="02010600030101010101" pitchFamily="2" charset="-122"/>
              </a:rPr>
              <a:t>梳理人物与小茅屋之间的关系</a:t>
            </a:r>
            <a:r>
              <a:rPr lang="zh-CN" altLang="zh-CN" sz="3200" b="1" dirty="0">
                <a:latin typeface="宋体" panose="02010600030101010101" pitchFamily="2" charset="-122"/>
                <a:ea typeface="宋体" panose="02010600030101010101" pitchFamily="2" charset="-122"/>
                <a:cs typeface="宋体" panose="02010600030101010101" pitchFamily="2" charset="-122"/>
                <a:sym typeface="+mn-ea"/>
              </a:rPr>
              <a:t>(</a:t>
            </a:r>
            <a:r>
              <a:rPr lang="zh-CN" sz="3200" b="1" dirty="0">
                <a:latin typeface="宋体" panose="02010600030101010101" pitchFamily="2" charset="-122"/>
                <a:ea typeface="宋体" panose="02010600030101010101" pitchFamily="2" charset="-122"/>
                <a:sym typeface="+mn-ea"/>
              </a:rPr>
              <a:t>预学一</a:t>
            </a:r>
            <a:r>
              <a:rPr lang="zh-CN" altLang="zh-CN" sz="3200" b="1" dirty="0">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a:solidFill>
                  <a:schemeClr val="tx1"/>
                </a:solidFill>
                <a:latin typeface="宋体" panose="02010600030101010101" pitchFamily="2" charset="-122"/>
                <a:ea typeface="宋体" panose="02010600030101010101" pitchFamily="2" charset="-122"/>
              </a:rPr>
              <a:t>。</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31748" name="文本框 5"/>
          <p:cNvSpPr txBox="1"/>
          <p:nvPr/>
        </p:nvSpPr>
        <p:spPr>
          <a:xfrm>
            <a:off x="6001068" y="2009458"/>
            <a:ext cx="1108075" cy="583565"/>
          </a:xfrm>
          <a:prstGeom prst="rect">
            <a:avLst/>
          </a:prstGeom>
          <a:noFill/>
          <a:ln w="9525">
            <a:noFill/>
          </a:ln>
        </p:spPr>
        <p:txBody>
          <a:bodyPr anchor="t" anchorCtr="0">
            <a:spAutoFit/>
          </a:bodyPr>
          <a:p>
            <a:r>
              <a:rPr lang="zh-CN" altLang="en-US" sz="3200" b="1" dirty="0">
                <a:solidFill>
                  <a:srgbClr val="FF0000"/>
                </a:solidFill>
                <a:latin typeface="黑体" panose="02010609060101010101" charset="-122"/>
                <a:ea typeface="黑体" panose="02010609060101010101" charset="-122"/>
              </a:rPr>
              <a:t>照料</a:t>
            </a:r>
            <a:endParaRPr lang="zh-CN" altLang="en-US" sz="3200" b="1" dirty="0">
              <a:solidFill>
                <a:srgbClr val="FF0000"/>
              </a:solidFill>
              <a:latin typeface="黑体" panose="02010609060101010101" charset="-122"/>
              <a:ea typeface="黑体" panose="02010609060101010101" charset="-122"/>
            </a:endParaRPr>
          </a:p>
        </p:txBody>
      </p:sp>
      <p:sp>
        <p:nvSpPr>
          <p:cNvPr id="31749" name="文本框 6"/>
          <p:cNvSpPr txBox="1"/>
          <p:nvPr/>
        </p:nvSpPr>
        <p:spPr>
          <a:xfrm>
            <a:off x="2226945" y="3664268"/>
            <a:ext cx="1062038" cy="583565"/>
          </a:xfrm>
          <a:prstGeom prst="rect">
            <a:avLst/>
          </a:prstGeom>
          <a:noFill/>
          <a:ln w="9525">
            <a:noFill/>
          </a:ln>
        </p:spPr>
        <p:txBody>
          <a:bodyPr anchor="t" anchorCtr="0">
            <a:spAutoFit/>
          </a:bodyPr>
          <a:p>
            <a:r>
              <a:rPr lang="zh-CN" altLang="en-US" sz="3200" b="1" dirty="0">
                <a:solidFill>
                  <a:srgbClr val="FF0000"/>
                </a:solidFill>
                <a:latin typeface="黑体" panose="02010609060101010101" charset="-122"/>
                <a:ea typeface="黑体" panose="02010609060101010101" charset="-122"/>
              </a:rPr>
              <a:t>照管</a:t>
            </a:r>
            <a:endParaRPr lang="zh-CN" altLang="en-US" sz="3200" b="1" dirty="0">
              <a:solidFill>
                <a:srgbClr val="FF0000"/>
              </a:solidFill>
              <a:latin typeface="黑体" panose="02010609060101010101" charset="-122"/>
              <a:ea typeface="黑体" panose="02010609060101010101" charset="-122"/>
            </a:endParaRPr>
          </a:p>
        </p:txBody>
      </p:sp>
      <p:sp>
        <p:nvSpPr>
          <p:cNvPr id="31750" name="文本框 7"/>
          <p:cNvSpPr txBox="1"/>
          <p:nvPr/>
        </p:nvSpPr>
        <p:spPr>
          <a:xfrm>
            <a:off x="3665220" y="5374005"/>
            <a:ext cx="1305560" cy="583565"/>
          </a:xfrm>
          <a:prstGeom prst="rect">
            <a:avLst/>
          </a:prstGeom>
          <a:noFill/>
          <a:ln w="9525">
            <a:noFill/>
          </a:ln>
        </p:spPr>
        <p:txBody>
          <a:bodyPr wrap="square" anchor="t" anchorCtr="0">
            <a:spAutoFit/>
          </a:bodyPr>
          <a:p>
            <a:r>
              <a:rPr lang="zh-CN" altLang="en-US" sz="3200" b="1" dirty="0">
                <a:solidFill>
                  <a:srgbClr val="FF0000"/>
                </a:solidFill>
                <a:latin typeface="黑体" panose="02010609060101010101" charset="-122"/>
                <a:ea typeface="黑体" panose="02010609060101010101" charset="-122"/>
              </a:rPr>
              <a:t>回报</a:t>
            </a:r>
            <a:endParaRPr lang="zh-CN" altLang="en-US" sz="3200" b="1" dirty="0">
              <a:solidFill>
                <a:srgbClr val="FF0000"/>
              </a:solidFill>
              <a:latin typeface="黑体" panose="02010609060101010101" charset="-122"/>
              <a:ea typeface="黑体" panose="02010609060101010101" charset="-122"/>
            </a:endParaRPr>
          </a:p>
        </p:txBody>
      </p:sp>
      <p:sp>
        <p:nvSpPr>
          <p:cNvPr id="31751" name="文本框 8"/>
          <p:cNvSpPr txBox="1"/>
          <p:nvPr/>
        </p:nvSpPr>
        <p:spPr>
          <a:xfrm>
            <a:off x="6905308" y="5374005"/>
            <a:ext cx="1162050" cy="583565"/>
          </a:xfrm>
          <a:prstGeom prst="rect">
            <a:avLst/>
          </a:prstGeom>
          <a:noFill/>
          <a:ln w="9525">
            <a:noFill/>
          </a:ln>
        </p:spPr>
        <p:txBody>
          <a:bodyPr anchor="t" anchorCtr="0">
            <a:spAutoFit/>
          </a:bodyPr>
          <a:p>
            <a:r>
              <a:rPr lang="en-US" altLang="en-US" sz="3200" b="1" err="1">
                <a:solidFill>
                  <a:srgbClr val="FF0000"/>
                </a:solidFill>
                <a:latin typeface="黑体" panose="02010609060101010101" charset="-122"/>
                <a:ea typeface="黑体" panose="02010609060101010101" charset="-122"/>
              </a:rPr>
              <a:t>借住</a:t>
            </a:r>
            <a:endParaRPr lang="en-US" altLang="en-US" sz="3200" b="1" err="1">
              <a:solidFill>
                <a:srgbClr val="FF0000"/>
              </a:solidFill>
              <a:latin typeface="黑体" panose="02010609060101010101" charset="-122"/>
              <a:ea typeface="黑体" panose="02010609060101010101"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51"/>
                                        </p:tgtEl>
                                        <p:attrNameLst>
                                          <p:attrName>style.visibility</p:attrName>
                                        </p:attrNameLst>
                                      </p:cBhvr>
                                      <p:to>
                                        <p:strVal val="visible"/>
                                      </p:to>
                                    </p:set>
                                    <p:anim calcmode="lin" valueType="num">
                                      <p:cBhvr additive="base">
                                        <p:cTn id="7" dur="500" fill="hold"/>
                                        <p:tgtEl>
                                          <p:spTgt spid="31751"/>
                                        </p:tgtEl>
                                        <p:attrNameLst>
                                          <p:attrName>ppt_x</p:attrName>
                                        </p:attrNameLst>
                                      </p:cBhvr>
                                      <p:tavLst>
                                        <p:tav tm="0">
                                          <p:val>
                                            <p:strVal val="#ppt_x"/>
                                          </p:val>
                                        </p:tav>
                                        <p:tav tm="100000">
                                          <p:val>
                                            <p:strVal val="#ppt_x"/>
                                          </p:val>
                                        </p:tav>
                                      </p:tavLst>
                                    </p:anim>
                                    <p:anim calcmode="lin" valueType="num">
                                      <p:cBhvr additive="base">
                                        <p:cTn id="8"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50"/>
                                        </p:tgtEl>
                                        <p:attrNameLst>
                                          <p:attrName>style.visibility</p:attrName>
                                        </p:attrNameLst>
                                      </p:cBhvr>
                                      <p:to>
                                        <p:strVal val="visible"/>
                                      </p:to>
                                    </p:set>
                                    <p:anim calcmode="lin" valueType="num">
                                      <p:cBhvr additive="base">
                                        <p:cTn id="13" dur="500" fill="hold"/>
                                        <p:tgtEl>
                                          <p:spTgt spid="31750"/>
                                        </p:tgtEl>
                                        <p:attrNameLst>
                                          <p:attrName>ppt_x</p:attrName>
                                        </p:attrNameLst>
                                      </p:cBhvr>
                                      <p:tavLst>
                                        <p:tav tm="0">
                                          <p:val>
                                            <p:strVal val="#ppt_x"/>
                                          </p:val>
                                        </p:tav>
                                        <p:tav tm="100000">
                                          <p:val>
                                            <p:strVal val="#ppt_x"/>
                                          </p:val>
                                        </p:tav>
                                      </p:tavLst>
                                    </p:anim>
                                    <p:anim calcmode="lin" valueType="num">
                                      <p:cBhvr additive="base">
                                        <p:cTn id="14"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9">
                                            <p:txEl>
                                              <p:charRg st="0" end="3"/>
                                            </p:txEl>
                                          </p:spTgt>
                                        </p:tgtEl>
                                        <p:attrNameLst>
                                          <p:attrName>style.visibility</p:attrName>
                                        </p:attrNameLst>
                                      </p:cBhvr>
                                      <p:to>
                                        <p:strVal val="visible"/>
                                      </p:to>
                                    </p:set>
                                    <p:anim calcmode="lin" valueType="num">
                                      <p:cBhvr additive="base">
                                        <p:cTn id="19" dur="500" fill="hold"/>
                                        <p:tgtEl>
                                          <p:spTgt spid="31749">
                                            <p:txEl>
                                              <p:charRg st="0"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9">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48"/>
                                        </p:tgtEl>
                                        <p:attrNameLst>
                                          <p:attrName>style.visibility</p:attrName>
                                        </p:attrNameLst>
                                      </p:cBhvr>
                                      <p:to>
                                        <p:strVal val="visible"/>
                                      </p:to>
                                    </p:set>
                                    <p:anim calcmode="lin" valueType="num">
                                      <p:cBhvr additive="base">
                                        <p:cTn id="25" dur="500" fill="hold"/>
                                        <p:tgtEl>
                                          <p:spTgt spid="31748"/>
                                        </p:tgtEl>
                                        <p:attrNameLst>
                                          <p:attrName>ppt_x</p:attrName>
                                        </p:attrNameLst>
                                      </p:cBhvr>
                                      <p:tavLst>
                                        <p:tav tm="0">
                                          <p:val>
                                            <p:strVal val="#ppt_x"/>
                                          </p:val>
                                        </p:tav>
                                        <p:tav tm="100000">
                                          <p:val>
                                            <p:strVal val="#ppt_x"/>
                                          </p:val>
                                        </p:tav>
                                      </p:tavLst>
                                    </p:anim>
                                    <p:anim calcmode="lin" valueType="num">
                                      <p:cBhvr additive="base">
                                        <p:cTn id="26" dur="500" fill="hold"/>
                                        <p:tgtEl>
                                          <p:spTgt spid="31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P spid="31750" grpId="0"/>
      <p:bldP spid="3175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719403" y="1124745"/>
            <a:ext cx="9783203" cy="63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50000"/>
              </a:lnSpc>
            </a:pPr>
            <a:r>
              <a:rPr lang="en-US" altLang="zh-CN" sz="2800" b="1" dirty="0" smtClean="0">
                <a:solidFill>
                  <a:srgbClr val="FF0000"/>
                </a:solidFill>
                <a:effectLst/>
                <a:latin typeface="宋体" panose="02010600030101010101" pitchFamily="2" charset="-122"/>
                <a:ea typeface="宋体" panose="02010600030101010101" pitchFamily="2" charset="-122"/>
              </a:rPr>
              <a:t>1.</a:t>
            </a:r>
            <a:r>
              <a:rPr lang="zh-CN" altLang="en-US" sz="2800" b="1" dirty="0" smtClean="0">
                <a:solidFill>
                  <a:srgbClr val="FF0000"/>
                </a:solidFill>
                <a:effectLst/>
                <a:latin typeface="宋体" panose="02010600030101010101" pitchFamily="2" charset="-122"/>
                <a:ea typeface="宋体" panose="02010600030101010101" pitchFamily="2" charset="-122"/>
              </a:rPr>
              <a:t>线索</a:t>
            </a:r>
            <a:endParaRPr lang="zh-CN" altLang="en-US" sz="2800" b="1" dirty="0">
              <a:solidFill>
                <a:srgbClr val="FF0000"/>
              </a:solidFill>
              <a:effectLst/>
              <a:latin typeface="宋体" panose="02010600030101010101" pitchFamily="2" charset="-122"/>
              <a:ea typeface="宋体" panose="02010600030101010101" pitchFamily="2" charset="-122"/>
            </a:endParaRPr>
          </a:p>
        </p:txBody>
      </p:sp>
      <p:sp>
        <p:nvSpPr>
          <p:cNvPr id="3" name="TextBox 2"/>
          <p:cNvSpPr txBox="1"/>
          <p:nvPr/>
        </p:nvSpPr>
        <p:spPr>
          <a:xfrm>
            <a:off x="4619192" y="561289"/>
            <a:ext cx="4311709" cy="583565"/>
          </a:xfrm>
          <a:prstGeom prst="rect">
            <a:avLst/>
          </a:prstGeom>
          <a:noFill/>
        </p:spPr>
        <p:txBody>
          <a:bodyPr wrap="square" rtlCol="0">
            <a:spAutoFit/>
          </a:bodyPr>
          <a:lstStyle/>
          <a:p>
            <a:r>
              <a:rPr lang="zh-CN" altLang="en-US" sz="3200" b="1" dirty="0" smtClean="0">
                <a:solidFill>
                  <a:srgbClr val="FF0000"/>
                </a:solidFill>
                <a:latin typeface="宋体" panose="02010600030101010101" pitchFamily="2" charset="-122"/>
                <a:ea typeface="宋体" panose="02010600030101010101" pitchFamily="2" charset="-122"/>
              </a:rPr>
              <a:t>明确知识点</a:t>
            </a:r>
            <a:endParaRPr lang="zh-CN" altLang="en-US" sz="3200" b="1" dirty="0" smtClean="0">
              <a:solidFill>
                <a:srgbClr val="FF0000"/>
              </a:solidFill>
              <a:latin typeface="宋体" panose="02010600030101010101" pitchFamily="2" charset="-122"/>
              <a:ea typeface="宋体" panose="02010600030101010101" pitchFamily="2" charset="-122"/>
            </a:endParaRPr>
          </a:p>
        </p:txBody>
      </p:sp>
      <p:cxnSp>
        <p:nvCxnSpPr>
          <p:cNvPr id="10" name="直接连接符 5"/>
          <p:cNvCxnSpPr>
            <a:cxnSpLocks noChangeShapeType="1"/>
            <a:endCxn id="14" idx="0"/>
          </p:cNvCxnSpPr>
          <p:nvPr/>
        </p:nvCxnSpPr>
        <p:spPr bwMode="auto">
          <a:xfrm>
            <a:off x="6108700" y="1673860"/>
            <a:ext cx="53340" cy="2976245"/>
          </a:xfrm>
          <a:prstGeom prst="line">
            <a:avLst/>
          </a:prstGeom>
          <a:noFill/>
          <a:ln w="9525" algn="ctr">
            <a:solidFill>
              <a:schemeClr val="tx1"/>
            </a:solidFill>
            <a:round/>
            <a:headEnd type="triangle" w="med" len="med"/>
          </a:ln>
          <a:extLst>
            <a:ext uri="{909E8E84-426E-40DD-AFC4-6F175D3DCCD1}">
              <a14:hiddenFill xmlns:a14="http://schemas.microsoft.com/office/drawing/2010/main">
                <a:noFill/>
              </a14:hiddenFill>
            </a:ext>
          </a:extLst>
        </p:spPr>
      </p:cxnSp>
      <p:sp>
        <p:nvSpPr>
          <p:cNvPr id="11" name="Rectangle 3"/>
          <p:cNvSpPr>
            <a:spLocks noChangeArrowheads="1"/>
          </p:cNvSpPr>
          <p:nvPr/>
        </p:nvSpPr>
        <p:spPr bwMode="auto">
          <a:xfrm>
            <a:off x="1208617" y="2546547"/>
            <a:ext cx="4148667"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algn="ctr" eaLnBrk="1" hangingPunct="1">
              <a:spcBef>
                <a:spcPct val="0"/>
              </a:spcBef>
              <a:buClrTx/>
              <a:buFontTx/>
              <a:buNone/>
            </a:pPr>
            <a:endParaRPr lang="en-US" altLang="zh-CN" sz="1200" b="0" i="0"/>
          </a:p>
        </p:txBody>
      </p:sp>
      <p:grpSp>
        <p:nvGrpSpPr>
          <p:cNvPr id="5" name="组合 4"/>
          <p:cNvGrpSpPr/>
          <p:nvPr/>
        </p:nvGrpSpPr>
        <p:grpSpPr>
          <a:xfrm>
            <a:off x="6287889" y="1772817"/>
            <a:ext cx="4993004" cy="2135837"/>
            <a:chOff x="4715917" y="1772816"/>
            <a:chExt cx="3744753" cy="2135837"/>
          </a:xfrm>
        </p:grpSpPr>
        <p:sp>
          <p:nvSpPr>
            <p:cNvPr id="6" name="圆角矩形 5"/>
            <p:cNvSpPr/>
            <p:nvPr/>
          </p:nvSpPr>
          <p:spPr bwMode="auto">
            <a:xfrm>
              <a:off x="4716016" y="1772816"/>
              <a:ext cx="3744416" cy="2135837"/>
            </a:xfrm>
            <a:prstGeom prst="roundRect">
              <a:avLst>
                <a:gd name="adj" fmla="val 2549"/>
              </a:avLst>
            </a:prstGeom>
            <a:gradFill flip="none" rotWithShape="1">
              <a:gsLst>
                <a:gs pos="0">
                  <a:srgbClr val="DDDDDD"/>
                </a:gs>
                <a:gs pos="100000">
                  <a:schemeClr val="bg1"/>
                </a:gs>
              </a:gsLst>
              <a:path path="circle">
                <a:fillToRect l="100000" t="100000"/>
              </a:path>
              <a:tileRect r="-100000" b="-100000"/>
            </a:gradFill>
            <a:ln w="3175" algn="ctr">
              <a:solidFill>
                <a:srgbClr val="C0C0C0"/>
              </a:solidFill>
              <a:miter lim="800000"/>
            </a:ln>
            <a:effectLst>
              <a:reflection blurRad="6350" stA="52000" endA="300" endPos="35000" dir="5400000" sy="-100000" algn="bl" rotWithShape="0"/>
            </a:effectLst>
          </p:spPr>
          <p:txBody>
            <a:bodyPr wrap="none" anchor="ctr"/>
            <a:lstStyle/>
            <a:p>
              <a:pPr eaLnBrk="1" hangingPunct="1">
                <a:defRPr/>
              </a:pPr>
              <a:endParaRPr lang="zh-CN" altLang="en-US">
                <a:ea typeface="微软雅黑" panose="020B0503020204020204" pitchFamily="34" charset="-122"/>
              </a:endParaRPr>
            </a:p>
          </p:txBody>
        </p:sp>
        <p:sp>
          <p:nvSpPr>
            <p:cNvPr id="12" name="Rectangle 3"/>
            <p:cNvSpPr>
              <a:spLocks noChangeArrowheads="1"/>
            </p:cNvSpPr>
            <p:nvPr/>
          </p:nvSpPr>
          <p:spPr bwMode="auto">
            <a:xfrm>
              <a:off x="4715917" y="2061106"/>
              <a:ext cx="3744753" cy="1641475"/>
            </a:xfrm>
            <a:prstGeom prst="rect">
              <a:avLst/>
            </a:prstGeom>
            <a:noFill/>
            <a:ln w="9525">
              <a:noFill/>
              <a:miter lim="800000"/>
            </a:ln>
            <a:effectLst/>
          </p:spPr>
          <p:txBody>
            <a:bodyPr wrap="square" anchor="ctr">
              <a:spAutoFit/>
            </a:bodyPr>
            <a:lstStyle/>
            <a:p>
              <a:pPr eaLnBrk="1" hangingPunct="1">
                <a:lnSpc>
                  <a:spcPct val="120000"/>
                </a:lnSpc>
                <a:defRPr/>
              </a:pPr>
              <a:r>
                <a:rPr lang="zh-CN" altLang="en-US" sz="2800" b="1" i="0" dirty="0">
                  <a:solidFill>
                    <a:srgbClr val="FF0000"/>
                  </a:solidFill>
                  <a:latin typeface="新宋体" panose="02010609030101010101" pitchFamily="49" charset="-122"/>
                  <a:ea typeface="新宋体" panose="02010609030101010101" pitchFamily="49" charset="-122"/>
                </a:rPr>
                <a:t>作用</a:t>
              </a:r>
              <a:r>
                <a:rPr lang="en-US" altLang="zh-CN" sz="2800" b="1">
                  <a:latin typeface="Arial" panose="020B0604020202020204" pitchFamily="34" charset="0"/>
                  <a:ea typeface="宋体" panose="02010600030101010101" pitchFamily="2" charset="-122"/>
                  <a:sym typeface="+mn-ea"/>
                </a:rPr>
                <a:t>:</a:t>
              </a:r>
              <a:r>
                <a:rPr lang="zh-CN" altLang="en-US" sz="2800" b="1" i="0" dirty="0">
                  <a:solidFill>
                    <a:schemeClr val="tx1"/>
                  </a:solidFill>
                  <a:latin typeface="新宋体" panose="02010609030101010101" pitchFamily="49" charset="-122"/>
                  <a:ea typeface="新宋体" panose="02010609030101010101" pitchFamily="49" charset="-122"/>
                </a:rPr>
                <a:t>是贯穿全文的脉络</a:t>
              </a:r>
              <a:r>
                <a:rPr lang="en-US" altLang="zh-CN" sz="28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i="0" dirty="0">
                  <a:solidFill>
                    <a:schemeClr val="tx1"/>
                  </a:solidFill>
                  <a:latin typeface="新宋体" panose="02010609030101010101" pitchFamily="49" charset="-122"/>
                  <a:ea typeface="新宋体" panose="02010609030101010101" pitchFamily="49" charset="-122"/>
                </a:rPr>
                <a:t>把文中的人物和事件有机地连在一起</a:t>
              </a:r>
              <a:r>
                <a:rPr lang="en-US" altLang="zh-CN" sz="2800" b="1">
                  <a:solidFill>
                    <a:schemeClr val="tx1"/>
                  </a:solidFill>
                  <a:uFillTx/>
                  <a:latin typeface="Arial" panose="020B0604020202020204" pitchFamily="34" charset="0"/>
                  <a:ea typeface="SimSun-ExtB" panose="02010609060101010101" charset="-122"/>
                  <a:cs typeface="+mj-cs"/>
                  <a:sym typeface="宋体" panose="02010600030101010101" pitchFamily="2" charset="-122"/>
                </a:rPr>
                <a:t>,</a:t>
              </a:r>
              <a:r>
                <a:rPr lang="zh-CN" altLang="en-US" sz="2800" b="1" i="0" dirty="0">
                  <a:solidFill>
                    <a:srgbClr val="FF0000"/>
                  </a:solidFill>
                  <a:latin typeface="新宋体" panose="02010609030101010101" pitchFamily="49" charset="-122"/>
                  <a:ea typeface="新宋体" panose="02010609030101010101" pitchFamily="49" charset="-122"/>
                </a:rPr>
                <a:t>使文章条理清楚、层次清晰。</a:t>
              </a:r>
              <a:endParaRPr lang="zh-CN" altLang="en-US" sz="2800" b="1" i="0" dirty="0">
                <a:solidFill>
                  <a:srgbClr val="FF0000"/>
                </a:solidFill>
                <a:latin typeface="新宋体" panose="02010609030101010101" pitchFamily="49" charset="-122"/>
                <a:ea typeface="新宋体" panose="02010609030101010101" pitchFamily="49" charset="-122"/>
              </a:endParaRPr>
            </a:p>
          </p:txBody>
        </p:sp>
      </p:grpSp>
      <p:grpSp>
        <p:nvGrpSpPr>
          <p:cNvPr id="4" name="组合 3"/>
          <p:cNvGrpSpPr/>
          <p:nvPr/>
        </p:nvGrpSpPr>
        <p:grpSpPr>
          <a:xfrm>
            <a:off x="776685" y="1802699"/>
            <a:ext cx="5014595" cy="2197100"/>
            <a:chOff x="582513" y="1802699"/>
            <a:chExt cx="3760946" cy="2197100"/>
          </a:xfrm>
        </p:grpSpPr>
        <p:sp>
          <p:nvSpPr>
            <p:cNvPr id="7" name="圆角矩形 6"/>
            <p:cNvSpPr/>
            <p:nvPr/>
          </p:nvSpPr>
          <p:spPr bwMode="auto">
            <a:xfrm>
              <a:off x="582513" y="1802699"/>
              <a:ext cx="3759399" cy="2147700"/>
            </a:xfrm>
            <a:prstGeom prst="roundRect">
              <a:avLst>
                <a:gd name="adj" fmla="val 2549"/>
              </a:avLst>
            </a:prstGeom>
            <a:gradFill flip="none" rotWithShape="1">
              <a:gsLst>
                <a:gs pos="0">
                  <a:srgbClr val="DDDDDD"/>
                </a:gs>
                <a:gs pos="100000">
                  <a:schemeClr val="bg1"/>
                </a:gs>
              </a:gsLst>
              <a:path path="circle">
                <a:fillToRect l="100000" t="100000"/>
              </a:path>
              <a:tileRect r="-100000" b="-100000"/>
            </a:gradFill>
            <a:ln w="3175" algn="ctr">
              <a:solidFill>
                <a:srgbClr val="C0C0C0"/>
              </a:solidFill>
              <a:miter lim="800000"/>
            </a:ln>
            <a:effectLst>
              <a:reflection blurRad="6350" stA="52000" endA="300" endPos="35000" dir="5400000" sy="-100000" algn="bl" rotWithShape="0"/>
            </a:effectLst>
          </p:spPr>
          <p:txBody>
            <a:bodyPr wrap="none" anchor="ctr"/>
            <a:lstStyle/>
            <a:p>
              <a:pPr eaLnBrk="1" hangingPunct="1">
                <a:defRPr/>
              </a:pPr>
              <a:endParaRPr lang="zh-CN" altLang="en-US" dirty="0">
                <a:ea typeface="微软雅黑" panose="020B0503020204020204" pitchFamily="34" charset="-122"/>
              </a:endParaRPr>
            </a:p>
          </p:txBody>
        </p:sp>
        <p:sp>
          <p:nvSpPr>
            <p:cNvPr id="13" name="文本框 6"/>
            <p:cNvSpPr txBox="1">
              <a:spLocks noChangeArrowheads="1"/>
            </p:cNvSpPr>
            <p:nvPr/>
          </p:nvSpPr>
          <p:spPr bwMode="auto">
            <a:xfrm>
              <a:off x="584418" y="1856674"/>
              <a:ext cx="3759041"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ts val="3200"/>
                </a:lnSpc>
                <a:spcBef>
                  <a:spcPct val="0"/>
                </a:spcBef>
                <a:buClrTx/>
                <a:buFontTx/>
                <a:buNone/>
              </a:pPr>
              <a:r>
                <a:rPr lang="zh-CN" altLang="en-US" sz="2800" i="0" dirty="0" smtClean="0">
                  <a:latin typeface="新宋体" panose="02010609030101010101" pitchFamily="49" charset="-122"/>
                  <a:ea typeface="新宋体" panose="02010609030101010101" pitchFamily="49" charset="-122"/>
                </a:rPr>
                <a:t>线索</a:t>
              </a:r>
              <a:r>
                <a:rPr lang="en-US" altLang="zh-CN" sz="2800">
                  <a:uFillTx/>
                  <a:ea typeface="SimSun-ExtB" panose="02010609060101010101" charset="-122"/>
                  <a:cs typeface="+mj-cs"/>
                  <a:sym typeface="宋体" panose="02010600030101010101" pitchFamily="2" charset="-122"/>
                </a:rPr>
                <a:t>,</a:t>
              </a:r>
              <a:r>
                <a:rPr lang="zh-CN" altLang="en-US" sz="2800" i="0" dirty="0" smtClean="0">
                  <a:latin typeface="新宋体" panose="02010609030101010101" pitchFamily="49" charset="-122"/>
                  <a:ea typeface="新宋体" panose="02010609030101010101" pitchFamily="49" charset="-122"/>
                </a:rPr>
                <a:t>是</a:t>
              </a:r>
              <a:r>
                <a:rPr lang="zh-CN" altLang="en-US" sz="2800" i="0" dirty="0">
                  <a:solidFill>
                    <a:srgbClr val="FF0000"/>
                  </a:solidFill>
                  <a:latin typeface="新宋体" panose="02010609030101010101" pitchFamily="49" charset="-122"/>
                  <a:ea typeface="新宋体" panose="02010609030101010101" pitchFamily="49" charset="-122"/>
                </a:rPr>
                <a:t>贯穿文章始终</a:t>
              </a:r>
              <a:r>
                <a:rPr lang="zh-CN" altLang="en-US" sz="2800" i="0" dirty="0">
                  <a:latin typeface="新宋体" panose="02010609030101010101" pitchFamily="49" charset="-122"/>
                  <a:ea typeface="新宋体" panose="02010609030101010101" pitchFamily="49" charset="-122"/>
                </a:rPr>
                <a:t>的脉络。作者是通过线索将表现中心的材料联珠缀玉般地交织起来</a:t>
              </a:r>
              <a:r>
                <a:rPr lang="en-US" altLang="zh-CN" sz="2800">
                  <a:uFillTx/>
                  <a:ea typeface="SimSun-ExtB" panose="02010609060101010101" charset="-122"/>
                  <a:cs typeface="+mj-cs"/>
                  <a:sym typeface="宋体" panose="02010600030101010101" pitchFamily="2" charset="-122"/>
                </a:rPr>
                <a:t>,</a:t>
              </a:r>
              <a:r>
                <a:rPr lang="zh-CN" altLang="en-US" sz="2800" i="0" dirty="0">
                  <a:latin typeface="新宋体" panose="02010609030101010101" pitchFamily="49" charset="-122"/>
                  <a:ea typeface="新宋体" panose="02010609030101010101" pitchFamily="49" charset="-122"/>
                </a:rPr>
                <a:t>使文章的各个层次贯通弥合</a:t>
              </a:r>
              <a:r>
                <a:rPr lang="en-US" altLang="zh-CN" sz="2800">
                  <a:uFillTx/>
                  <a:ea typeface="SimSun-ExtB" panose="02010609060101010101" charset="-122"/>
                  <a:cs typeface="+mj-cs"/>
                  <a:sym typeface="宋体" panose="02010600030101010101" pitchFamily="2" charset="-122"/>
                </a:rPr>
                <a:t>,</a:t>
              </a:r>
              <a:r>
                <a:rPr lang="zh-CN" altLang="en-US" sz="2800" i="0" dirty="0">
                  <a:latin typeface="新宋体" panose="02010609030101010101" pitchFamily="49" charset="-122"/>
                  <a:ea typeface="新宋体" panose="02010609030101010101" pitchFamily="49" charset="-122"/>
                </a:rPr>
                <a:t>形成一个严密的整体。</a:t>
              </a:r>
              <a:endParaRPr lang="zh-CN" altLang="en-US" sz="2800" i="0" dirty="0">
                <a:latin typeface="新宋体" panose="02010609030101010101" pitchFamily="49" charset="-122"/>
                <a:ea typeface="新宋体" panose="02010609030101010101" pitchFamily="49" charset="-122"/>
              </a:endParaRPr>
            </a:p>
          </p:txBody>
        </p:sp>
      </p:grpSp>
      <p:sp>
        <p:nvSpPr>
          <p:cNvPr id="14" name="文本框 15"/>
          <p:cNvSpPr txBox="1">
            <a:spLocks noChangeArrowheads="1"/>
          </p:cNvSpPr>
          <p:nvPr/>
        </p:nvSpPr>
        <p:spPr bwMode="auto">
          <a:xfrm>
            <a:off x="4618704" y="4650080"/>
            <a:ext cx="3086249" cy="1076325"/>
          </a:xfrm>
          <a:prstGeom prst="rect">
            <a:avLst/>
          </a:prstGeom>
          <a:solidFill>
            <a:schemeClr val="accent3"/>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ct val="100000"/>
              </a:lnSpc>
              <a:spcBef>
                <a:spcPct val="0"/>
              </a:spcBef>
              <a:buClrTx/>
              <a:buFontTx/>
              <a:buNone/>
            </a:pPr>
            <a:r>
              <a:rPr lang="zh-CN" altLang="en-US" sz="3200" i="0" dirty="0">
                <a:solidFill>
                  <a:srgbClr val="301EE2"/>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我和老余的所见所闻</a:t>
            </a:r>
            <a:r>
              <a:rPr lang="zh-CN" altLang="en-US" sz="3200" i="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rPr>
              <a:t>串连起全文</a:t>
            </a:r>
            <a:endParaRPr lang="zh-CN" altLang="en-US" sz="3200" i="0"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endParaRPr>
          </a:p>
        </p:txBody>
      </p:sp>
      <p:grpSp>
        <p:nvGrpSpPr>
          <p:cNvPr id="15" name="组合 14"/>
          <p:cNvGrpSpPr/>
          <p:nvPr/>
        </p:nvGrpSpPr>
        <p:grpSpPr>
          <a:xfrm>
            <a:off x="719403" y="467153"/>
            <a:ext cx="2792615" cy="713740"/>
            <a:chOff x="2371" y="690"/>
            <a:chExt cx="3471" cy="1124"/>
          </a:xfrm>
        </p:grpSpPr>
        <p:sp>
          <p:nvSpPr>
            <p:cNvPr id="16"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7"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整体感知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Rectangle 4"/>
          <p:cNvSpPr>
            <a:spLocks noChangeArrowheads="1"/>
          </p:cNvSpPr>
          <p:nvPr/>
        </p:nvSpPr>
        <p:spPr bwMode="auto">
          <a:xfrm>
            <a:off x="742263" y="597354"/>
            <a:ext cx="10551288"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50000"/>
              </a:lnSpc>
            </a:pPr>
            <a:r>
              <a:rPr lang="en-US" altLang="zh-CN" sz="2800" b="1" dirty="0" smtClean="0">
                <a:solidFill>
                  <a:srgbClr val="FF0000"/>
                </a:solidFill>
                <a:latin typeface="宋体" panose="02010600030101010101" pitchFamily="2" charset="-122"/>
                <a:ea typeface="宋体" panose="02010600030101010101" pitchFamily="2" charset="-122"/>
              </a:rPr>
              <a:t>2.</a:t>
            </a:r>
            <a:r>
              <a:rPr lang="zh-CN" altLang="en-US" sz="2800" b="1" dirty="0" smtClean="0">
                <a:solidFill>
                  <a:srgbClr val="FF0000"/>
                </a:solidFill>
                <a:latin typeface="宋体" panose="02010600030101010101" pitchFamily="2" charset="-122"/>
                <a:ea typeface="宋体" panose="02010600030101010101" pitchFamily="2" charset="-122"/>
              </a:rPr>
              <a:t>记叙的顺序</a:t>
            </a:r>
            <a:endParaRPr lang="zh-CN" altLang="en-US" sz="2800" b="1" dirty="0">
              <a:solidFill>
                <a:srgbClr val="FF0000"/>
              </a:solidFill>
              <a:latin typeface="宋体" panose="02010600030101010101" pitchFamily="2" charset="-122"/>
              <a:ea typeface="宋体" panose="02010600030101010101" pitchFamily="2" charset="-122"/>
            </a:endParaRPr>
          </a:p>
        </p:txBody>
      </p:sp>
      <p:grpSp>
        <p:nvGrpSpPr>
          <p:cNvPr id="3" name="组合 2"/>
          <p:cNvGrpSpPr/>
          <p:nvPr/>
        </p:nvGrpSpPr>
        <p:grpSpPr>
          <a:xfrm>
            <a:off x="401955" y="1325245"/>
            <a:ext cx="11296651" cy="5078373"/>
            <a:chOff x="-299319" y="1268760"/>
            <a:chExt cx="9433170" cy="5184576"/>
          </a:xfrm>
        </p:grpSpPr>
        <p:grpSp>
          <p:nvGrpSpPr>
            <p:cNvPr id="4" name="组合 3"/>
            <p:cNvGrpSpPr/>
            <p:nvPr/>
          </p:nvGrpSpPr>
          <p:grpSpPr>
            <a:xfrm>
              <a:off x="-299319" y="1268760"/>
              <a:ext cx="9119791" cy="5184576"/>
              <a:chOff x="539750" y="1714488"/>
              <a:chExt cx="8064500" cy="3632199"/>
            </a:xfrm>
            <a:scene3d>
              <a:camera prst="perspectiveLeft"/>
              <a:lightRig rig="threePt" dir="t"/>
            </a:scene3d>
          </p:grpSpPr>
          <p:sp>
            <p:nvSpPr>
              <p:cNvPr id="5" name="矩形 4"/>
              <p:cNvSpPr/>
              <p:nvPr/>
            </p:nvSpPr>
            <p:spPr bwMode="auto">
              <a:xfrm>
                <a:off x="1367533" y="1714488"/>
                <a:ext cx="6572296" cy="615976"/>
              </a:xfrm>
              <a:prstGeom prst="rect">
                <a:avLst/>
              </a:prstGeom>
              <a:gradFill flip="none" rotWithShape="1">
                <a:gsLst>
                  <a:gs pos="0">
                    <a:srgbClr val="DDDDDD"/>
                  </a:gs>
                  <a:gs pos="100000">
                    <a:schemeClr val="bg1"/>
                  </a:gs>
                </a:gsLst>
                <a:path path="circle">
                  <a:fillToRect l="100000" t="100000"/>
                </a:path>
                <a:tileRect r="-100000" b="-100000"/>
              </a:gradFill>
              <a:ln w="3175" algn="ctr">
                <a:solidFill>
                  <a:srgbClr val="C0C0C0"/>
                </a:solidFill>
                <a:miter lim="800000"/>
              </a:ln>
              <a:effectLst>
                <a:outerShdw blurRad="50800" dist="38100" dir="2700000" algn="tl" rotWithShape="0">
                  <a:schemeClr val="accent2">
                    <a:alpha val="40000"/>
                  </a:schemeClr>
                </a:outerShdw>
              </a:effectLst>
              <a:sp3d/>
            </p:spPr>
            <p:txBody>
              <a:bodyPr wrap="none" anchor="ctr"/>
              <a:lstStyle/>
              <a:p>
                <a:pPr eaLnBrk="1" hangingPunct="1">
                  <a:defRPr/>
                </a:pPr>
                <a:r>
                  <a:rPr lang="en-US" altLang="zh-CN" dirty="0">
                    <a:ea typeface="微软雅黑" panose="020B0503020204020204" pitchFamily="34" charset="-122"/>
                  </a:rPr>
                  <a:t>  </a:t>
                </a:r>
                <a:endParaRPr lang="zh-CN" altLang="en-US" dirty="0">
                  <a:ea typeface="微软雅黑" panose="020B0503020204020204" pitchFamily="34" charset="-122"/>
                </a:endParaRPr>
              </a:p>
              <a:p>
                <a:pPr eaLnBrk="1" hangingPunct="1">
                  <a:defRPr/>
                </a:pPr>
                <a:endParaRPr lang="zh-CN" altLang="en-US" dirty="0">
                  <a:ea typeface="微软雅黑" panose="020B0503020204020204" pitchFamily="34" charset="-122"/>
                </a:endParaRPr>
              </a:p>
            </p:txBody>
          </p:sp>
          <p:sp>
            <p:nvSpPr>
              <p:cNvPr id="6" name="AutoShape 2"/>
              <p:cNvSpPr>
                <a:spLocks noChangeArrowheads="1"/>
              </p:cNvSpPr>
              <p:nvPr/>
            </p:nvSpPr>
            <p:spPr bwMode="auto">
              <a:xfrm>
                <a:off x="539750" y="3014649"/>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ln>
              <a:effectLst>
                <a:outerShdw blurRad="50800" dist="38100" dir="2700000" algn="tl" rotWithShape="0">
                  <a:schemeClr val="accent2">
                    <a:alpha val="40000"/>
                  </a:schemeClr>
                </a:outerShdw>
              </a:effectLst>
              <a:sp3d/>
            </p:spPr>
            <p:txBody>
              <a:bodyPr wrap="none" anchor="ctr"/>
              <a:lstStyle/>
              <a:p>
                <a:pPr algn="ctr" eaLnBrk="1" hangingPunct="1">
                  <a:defRPr/>
                </a:pPr>
                <a:endParaRPr lang="zh-CN" altLang="zh-CN" b="0" i="0" dirty="0">
                  <a:latin typeface="Arial" panose="020B0604020202020204" pitchFamily="34" charset="0"/>
                  <a:ea typeface="微软雅黑" panose="020B0503020204020204" pitchFamily="34" charset="-122"/>
                </a:endParaRPr>
              </a:p>
            </p:txBody>
          </p:sp>
          <p:sp>
            <p:nvSpPr>
              <p:cNvPr id="7" name="AutoShape 4"/>
              <p:cNvSpPr>
                <a:spLocks noChangeArrowheads="1"/>
              </p:cNvSpPr>
              <p:nvPr/>
            </p:nvSpPr>
            <p:spPr bwMode="auto">
              <a:xfrm>
                <a:off x="3276600" y="3002841"/>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ln>
              <a:effectLst>
                <a:outerShdw blurRad="50800" dist="38100" dir="2700000" algn="tl" rotWithShape="0">
                  <a:schemeClr val="accent2">
                    <a:alpha val="40000"/>
                  </a:schemeClr>
                </a:outerShdw>
              </a:effectLst>
              <a:sp3d/>
            </p:spPr>
            <p:txBody>
              <a:bodyPr wrap="none" anchor="ctr"/>
              <a:lstStyle/>
              <a:p>
                <a:pPr algn="ctr" eaLnBrk="1" hangingPunct="1">
                  <a:defRPr/>
                </a:pPr>
                <a:endParaRPr lang="zh-CN" altLang="zh-CN" b="0" i="0" dirty="0">
                  <a:latin typeface="Arial" panose="020B0604020202020204" pitchFamily="34" charset="0"/>
                  <a:ea typeface="微软雅黑" panose="020B0503020204020204" pitchFamily="34" charset="-122"/>
                </a:endParaRPr>
              </a:p>
            </p:txBody>
          </p:sp>
          <p:sp>
            <p:nvSpPr>
              <p:cNvPr id="8" name="AutoShape 6"/>
              <p:cNvSpPr>
                <a:spLocks noChangeArrowheads="1"/>
              </p:cNvSpPr>
              <p:nvPr/>
            </p:nvSpPr>
            <p:spPr bwMode="auto">
              <a:xfrm>
                <a:off x="6011863" y="3014649"/>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ln>
              <a:effectLst>
                <a:outerShdw blurRad="50800" dist="38100" dir="2700000" algn="tl" rotWithShape="0">
                  <a:schemeClr val="accent2">
                    <a:alpha val="40000"/>
                  </a:schemeClr>
                </a:outerShdw>
              </a:effectLst>
              <a:sp3d/>
            </p:spPr>
            <p:txBody>
              <a:bodyPr wrap="none" anchor="ctr"/>
              <a:lstStyle/>
              <a:p>
                <a:pPr algn="ctr" eaLnBrk="1" hangingPunct="1">
                  <a:defRPr/>
                </a:pPr>
                <a:endParaRPr lang="zh-CN" altLang="zh-CN" b="0" i="0" dirty="0">
                  <a:latin typeface="Arial" panose="020B0604020202020204" pitchFamily="34" charset="0"/>
                  <a:ea typeface="微软雅黑" panose="020B0503020204020204" pitchFamily="34" charset="-122"/>
                </a:endParaRPr>
              </a:p>
            </p:txBody>
          </p:sp>
          <p:sp>
            <p:nvSpPr>
              <p:cNvPr id="9" name="Rectangle 9"/>
              <p:cNvSpPr>
                <a:spLocks noChangeArrowheads="1"/>
              </p:cNvSpPr>
              <p:nvPr/>
            </p:nvSpPr>
            <p:spPr bwMode="auto">
              <a:xfrm>
                <a:off x="571472" y="4497181"/>
                <a:ext cx="2535246" cy="258746"/>
              </a:xfrm>
              <a:prstGeom prst="rect">
                <a:avLst/>
              </a:prstGeom>
              <a:noFill/>
              <a:ln w="9525">
                <a:noFill/>
                <a:miter lim="800000"/>
              </a:ln>
              <a:effectLst/>
              <a:sp3d/>
            </p:spPr>
            <p:txBody>
              <a:bodyPr>
                <a:spAutoFit/>
              </a:bodyPr>
              <a:lstStyle/>
              <a:p>
                <a:pPr algn="ctr" eaLnBrk="1" hangingPunct="1">
                  <a:defRPr/>
                </a:pPr>
                <a:endParaRPr lang="zh-CN" b="0" i="0" dirty="0">
                  <a:latin typeface="Arial" panose="020B0604020202020204" pitchFamily="34" charset="0"/>
                  <a:ea typeface="微软雅黑" panose="020B0503020204020204" pitchFamily="34" charset="-122"/>
                </a:endParaRPr>
              </a:p>
            </p:txBody>
          </p:sp>
          <p:sp>
            <p:nvSpPr>
              <p:cNvPr id="10" name="Rectangle 10"/>
              <p:cNvSpPr>
                <a:spLocks noChangeArrowheads="1"/>
              </p:cNvSpPr>
              <p:nvPr/>
            </p:nvSpPr>
            <p:spPr bwMode="auto">
              <a:xfrm>
                <a:off x="3321050" y="3571862"/>
                <a:ext cx="122516" cy="258746"/>
              </a:xfrm>
              <a:prstGeom prst="rect">
                <a:avLst/>
              </a:prstGeom>
              <a:noFill/>
              <a:ln w="9525">
                <a:noFill/>
                <a:miter lim="800000"/>
              </a:ln>
              <a:effectLst/>
              <a:sp3d/>
            </p:spPr>
            <p:txBody>
              <a:bodyPr wrap="square">
                <a:spAutoFit/>
              </a:bodyPr>
              <a:lstStyle/>
              <a:p>
                <a:pPr eaLnBrk="1" hangingPunct="1">
                  <a:defRPr/>
                </a:pPr>
                <a:endParaRPr lang="zh-CN" b="0" i="0" dirty="0">
                  <a:latin typeface="Arial" panose="020B0604020202020204" pitchFamily="34" charset="0"/>
                  <a:ea typeface="微软雅黑" panose="020B0503020204020204" pitchFamily="34" charset="-122"/>
                </a:endParaRPr>
              </a:p>
            </p:txBody>
          </p:sp>
          <p:sp>
            <p:nvSpPr>
              <p:cNvPr id="11" name="Rectangle 11"/>
              <p:cNvSpPr>
                <a:spLocks noChangeArrowheads="1"/>
              </p:cNvSpPr>
              <p:nvPr/>
            </p:nvSpPr>
            <p:spPr bwMode="auto">
              <a:xfrm>
                <a:off x="3281335" y="4497181"/>
                <a:ext cx="2535246" cy="194059"/>
              </a:xfrm>
              <a:prstGeom prst="rect">
                <a:avLst/>
              </a:prstGeom>
              <a:noFill/>
              <a:ln w="9525">
                <a:noFill/>
                <a:miter lim="800000"/>
              </a:ln>
              <a:effectLst/>
              <a:sp3d/>
            </p:spPr>
            <p:txBody>
              <a:bodyPr>
                <a:spAutoFit/>
              </a:bodyPr>
              <a:lstStyle/>
              <a:p>
                <a:pPr algn="ctr" eaLnBrk="1" hangingPunct="1">
                  <a:defRPr/>
                </a:pPr>
                <a:endParaRPr lang="zh-CN" sz="1200" b="0" i="0" dirty="0">
                  <a:latin typeface="Arial" panose="020B0604020202020204" pitchFamily="34" charset="0"/>
                  <a:ea typeface="微软雅黑" panose="020B0503020204020204" pitchFamily="34" charset="-122"/>
                </a:endParaRPr>
              </a:p>
            </p:txBody>
          </p:sp>
          <p:sp>
            <p:nvSpPr>
              <p:cNvPr id="12" name="Rectangle 12"/>
              <p:cNvSpPr>
                <a:spLocks noChangeArrowheads="1"/>
              </p:cNvSpPr>
              <p:nvPr/>
            </p:nvSpPr>
            <p:spPr bwMode="auto">
              <a:xfrm>
                <a:off x="6086475" y="3571862"/>
                <a:ext cx="122516" cy="258746"/>
              </a:xfrm>
              <a:prstGeom prst="rect">
                <a:avLst/>
              </a:prstGeom>
              <a:noFill/>
              <a:ln w="9525">
                <a:noFill/>
                <a:miter lim="800000"/>
              </a:ln>
              <a:effectLst/>
              <a:sp3d/>
            </p:spPr>
            <p:txBody>
              <a:bodyPr wrap="square">
                <a:spAutoFit/>
              </a:bodyPr>
              <a:lstStyle/>
              <a:p>
                <a:pPr eaLnBrk="1" hangingPunct="1">
                  <a:defRPr/>
                </a:pPr>
                <a:endParaRPr lang="zh-CN" b="0" i="0" dirty="0">
                  <a:latin typeface="Arial" panose="020B0604020202020204" pitchFamily="34" charset="0"/>
                  <a:ea typeface="微软雅黑" panose="020B0503020204020204" pitchFamily="34" charset="-122"/>
                </a:endParaRPr>
              </a:p>
            </p:txBody>
          </p:sp>
          <p:sp>
            <p:nvSpPr>
              <p:cNvPr id="13" name="Rectangle 13"/>
              <p:cNvSpPr>
                <a:spLocks noChangeArrowheads="1"/>
              </p:cNvSpPr>
              <p:nvPr/>
            </p:nvSpPr>
            <p:spPr bwMode="auto">
              <a:xfrm>
                <a:off x="6046760" y="4497181"/>
                <a:ext cx="2535246" cy="194059"/>
              </a:xfrm>
              <a:prstGeom prst="rect">
                <a:avLst/>
              </a:prstGeom>
              <a:noFill/>
              <a:ln w="9525">
                <a:noFill/>
                <a:miter lim="800000"/>
              </a:ln>
              <a:effectLst/>
              <a:sp3d/>
            </p:spPr>
            <p:txBody>
              <a:bodyPr>
                <a:spAutoFit/>
              </a:bodyPr>
              <a:lstStyle/>
              <a:p>
                <a:pPr algn="ctr" eaLnBrk="1" hangingPunct="1">
                  <a:defRPr/>
                </a:pPr>
                <a:endParaRPr lang="zh-CN" sz="1200" b="0" i="0" dirty="0">
                  <a:latin typeface="Arial" panose="020B0604020202020204" pitchFamily="34" charset="0"/>
                  <a:ea typeface="微软雅黑" panose="020B0503020204020204" pitchFamily="34" charset="-122"/>
                </a:endParaRPr>
              </a:p>
            </p:txBody>
          </p:sp>
          <p:sp>
            <p:nvSpPr>
              <p:cNvPr id="14" name="Rectangle 15"/>
              <p:cNvSpPr>
                <a:spLocks noChangeArrowheads="1"/>
              </p:cNvSpPr>
              <p:nvPr/>
            </p:nvSpPr>
            <p:spPr bwMode="auto">
              <a:xfrm>
                <a:off x="611188" y="3571862"/>
                <a:ext cx="122516" cy="258746"/>
              </a:xfrm>
              <a:prstGeom prst="rect">
                <a:avLst/>
              </a:prstGeom>
              <a:noFill/>
              <a:ln w="9525">
                <a:noFill/>
                <a:miter lim="800000"/>
              </a:ln>
              <a:effectLst/>
              <a:sp3d/>
            </p:spPr>
            <p:txBody>
              <a:bodyPr wrap="square">
                <a:spAutoFit/>
              </a:bodyPr>
              <a:lstStyle/>
              <a:p>
                <a:pPr eaLnBrk="1" hangingPunct="1">
                  <a:defRPr/>
                </a:pPr>
                <a:endParaRPr lang="zh-CN" b="0" i="0" dirty="0">
                  <a:latin typeface="Arial" panose="020B0604020202020204" pitchFamily="34" charset="0"/>
                  <a:ea typeface="微软雅黑" panose="020B0503020204020204" pitchFamily="34" charset="-122"/>
                </a:endParaRPr>
              </a:p>
            </p:txBody>
          </p:sp>
          <p:grpSp>
            <p:nvGrpSpPr>
              <p:cNvPr id="18" name="Group 19"/>
              <p:cNvGrpSpPr/>
              <p:nvPr/>
            </p:nvGrpSpPr>
            <p:grpSpPr bwMode="auto">
              <a:xfrm>
                <a:off x="1785938" y="2406637"/>
                <a:ext cx="5545139" cy="608012"/>
                <a:chOff x="666" y="1599"/>
                <a:chExt cx="3398" cy="383"/>
              </a:xfrm>
            </p:grpSpPr>
            <p:cxnSp>
              <p:nvCxnSpPr>
                <p:cNvPr id="21"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tailEnd type="triangle" w="med" len="med"/>
                </a:ln>
                <a:effectLst/>
                <a:sp3d/>
              </p:spPr>
            </p:cxnSp>
            <p:cxnSp>
              <p:nvCxnSpPr>
                <p:cNvPr id="22"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tailEnd type="triangle" w="med" len="med"/>
                </a:ln>
                <a:effectLst/>
                <a:sp3d/>
              </p:spPr>
            </p:cxnSp>
            <p:cxnSp>
              <p:nvCxnSpPr>
                <p:cNvPr id="23"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tailEnd type="triangle" w="med" len="med"/>
                </a:ln>
                <a:effectLst/>
                <a:sp3d/>
              </p:spPr>
            </p:cxnSp>
          </p:grpSp>
          <p:sp>
            <p:nvSpPr>
              <p:cNvPr id="20" name="Rectangle 26"/>
              <p:cNvSpPr>
                <a:spLocks noChangeArrowheads="1"/>
              </p:cNvSpPr>
              <p:nvPr/>
            </p:nvSpPr>
            <p:spPr bwMode="auto">
              <a:xfrm>
                <a:off x="2700338" y="1716074"/>
                <a:ext cx="5616575" cy="568325"/>
              </a:xfrm>
              <a:prstGeom prst="rect">
                <a:avLst/>
              </a:prstGeom>
              <a:noFill/>
              <a:ln w="9525" algn="ctr">
                <a:noFill/>
                <a:miter lim="800000"/>
              </a:ln>
              <a:effectLst/>
              <a:sp3d/>
            </p:spPr>
            <p:txBody>
              <a:bodyPr anchor="ctr"/>
              <a:lstStyle/>
              <a:p>
                <a:pPr eaLnBrk="1" hangingPunct="1">
                  <a:defRPr/>
                </a:pPr>
                <a:endParaRPr lang="en-US" altLang="zh-CN" sz="2400" i="0" dirty="0" smtClean="0">
                  <a:solidFill>
                    <a:schemeClr val="tx2"/>
                  </a:solidFill>
                  <a:latin typeface="华文宋体" panose="02010600040101010101" pitchFamily="2" charset="-122"/>
                  <a:ea typeface="华文宋体" panose="02010600040101010101" pitchFamily="2" charset="-122"/>
                </a:endParaRPr>
              </a:p>
            </p:txBody>
          </p:sp>
        </p:grpSp>
        <p:sp>
          <p:nvSpPr>
            <p:cNvPr id="24" name="矩形 1"/>
            <p:cNvSpPr>
              <a:spLocks noChangeArrowheads="1"/>
            </p:cNvSpPr>
            <p:nvPr/>
          </p:nvSpPr>
          <p:spPr bwMode="auto">
            <a:xfrm>
              <a:off x="487397" y="3212405"/>
              <a:ext cx="2308225" cy="2779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ct val="95000"/>
                </a:lnSpc>
                <a:spcBef>
                  <a:spcPts val="0"/>
                </a:spcBef>
                <a:spcAft>
                  <a:spcPts val="0"/>
                </a:spcAft>
                <a:buClrTx/>
                <a:buFontTx/>
                <a:buNone/>
              </a:pPr>
              <a:r>
                <a:rPr lang="zh-CN" altLang="en-US" sz="3000" i="0" dirty="0">
                  <a:latin typeface="新宋体" panose="02010609030101010101" pitchFamily="49" charset="-122"/>
                  <a:ea typeface="新宋体" panose="02010609030101010101" pitchFamily="49" charset="-122"/>
                </a:rPr>
                <a:t>顺叙</a:t>
              </a:r>
              <a:r>
                <a:rPr lang="en-US" altLang="zh-CN" sz="3000">
                  <a:ea typeface="宋体" panose="02010600030101010101" pitchFamily="2" charset="-122"/>
                  <a:sym typeface="+mn-ea"/>
                </a:rPr>
                <a:t>:</a:t>
              </a:r>
              <a:r>
                <a:rPr lang="zh-CN" altLang="en-US" sz="3000" dirty="0">
                  <a:solidFill>
                    <a:srgbClr val="FF0000"/>
                  </a:solidFill>
                  <a:latin typeface="新宋体" panose="02010609030101010101" pitchFamily="49" charset="-122"/>
                  <a:ea typeface="新宋体" panose="02010609030101010101" pitchFamily="49" charset="-122"/>
                  <a:sym typeface="+mn-ea"/>
                </a:rPr>
                <a:t>按时间顺序</a:t>
              </a:r>
              <a:r>
                <a:rPr lang="zh-CN" altLang="en-US" sz="3000" dirty="0">
                  <a:solidFill>
                    <a:schemeClr val="accent1">
                      <a:lumMod val="75000"/>
                    </a:schemeClr>
                  </a:solidFill>
                  <a:latin typeface="新宋体" panose="02010609030101010101" pitchFamily="49" charset="-122"/>
                  <a:ea typeface="新宋体" panose="02010609030101010101" pitchFamily="49" charset="-122"/>
                  <a:sym typeface="+mn-ea"/>
                </a:rPr>
                <a:t>叙述故事情节和人物性格的发展过程</a:t>
              </a:r>
              <a:r>
                <a:rPr lang="en-US" altLang="zh-CN" sz="3000">
                  <a:solidFill>
                    <a:schemeClr val="tx1"/>
                  </a:solidFill>
                  <a:uFillTx/>
                  <a:ea typeface="SimSun-ExtB" panose="02010609060101010101" charset="-122"/>
                  <a:cs typeface="+mj-cs"/>
                  <a:sym typeface="宋体" panose="02010600030101010101" pitchFamily="2" charset="-122"/>
                </a:rPr>
                <a:t>,</a:t>
              </a:r>
              <a:r>
                <a:rPr lang="zh-CN" altLang="en-US" sz="3000" i="0" dirty="0">
                  <a:solidFill>
                    <a:srgbClr val="FF0000"/>
                  </a:solidFill>
                  <a:latin typeface="新宋体" panose="02010609030101010101" pitchFamily="49" charset="-122"/>
                  <a:ea typeface="新宋体" panose="02010609030101010101" pitchFamily="49" charset="-122"/>
                </a:rPr>
                <a:t>行文自然流畅、脉络清晰</a:t>
              </a:r>
              <a:r>
                <a:rPr lang="zh-CN" altLang="en-US" sz="3000" i="0" dirty="0">
                  <a:latin typeface="新宋体" panose="02010609030101010101" pitchFamily="49" charset="-122"/>
                  <a:ea typeface="新宋体" panose="02010609030101010101" pitchFamily="49" charset="-122"/>
                </a:rPr>
                <a:t>。</a:t>
              </a:r>
              <a:r>
                <a:rPr lang="zh-CN" altLang="en-US" sz="3000" i="0" dirty="0">
                  <a:latin typeface="新宋体" panose="02010609030101010101" pitchFamily="49" charset="-122"/>
                  <a:ea typeface="新宋体" panose="02010609030101010101" pitchFamily="49" charset="-122"/>
                </a:rPr>
                <a:t> </a:t>
              </a:r>
              <a:endParaRPr lang="zh-CN" altLang="en-US" sz="3000" i="0" dirty="0">
                <a:latin typeface="新宋体" panose="02010609030101010101" pitchFamily="49" charset="-122"/>
                <a:ea typeface="新宋体" panose="02010609030101010101" pitchFamily="49" charset="-122"/>
              </a:endParaRPr>
            </a:p>
          </p:txBody>
        </p:sp>
        <p:sp>
          <p:nvSpPr>
            <p:cNvPr id="25" name="矩形 2"/>
            <p:cNvSpPr>
              <a:spLocks noChangeArrowheads="1"/>
            </p:cNvSpPr>
            <p:nvPr/>
          </p:nvSpPr>
          <p:spPr bwMode="auto">
            <a:xfrm>
              <a:off x="5890834" y="3107929"/>
              <a:ext cx="3243017" cy="2449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ct val="100000"/>
                </a:lnSpc>
                <a:spcBef>
                  <a:spcPct val="0"/>
                </a:spcBef>
                <a:buClrTx/>
                <a:buFontTx/>
                <a:buNone/>
              </a:pPr>
              <a:r>
                <a:rPr lang="zh-CN" altLang="en-US" sz="3000" i="0" dirty="0">
                  <a:latin typeface="新宋体" panose="02010609030101010101" pitchFamily="49" charset="-122"/>
                  <a:ea typeface="新宋体" panose="02010609030101010101" pitchFamily="49" charset="-122"/>
                </a:rPr>
                <a:t>插叙</a:t>
              </a:r>
              <a:r>
                <a:rPr lang="en-US" altLang="zh-CN" sz="3000">
                  <a:ea typeface="宋体" panose="02010600030101010101" pitchFamily="2" charset="-122"/>
                  <a:sym typeface="+mn-ea"/>
                </a:rPr>
                <a:t>:</a:t>
              </a:r>
              <a:r>
                <a:rPr lang="zh-CN" altLang="en-US" sz="3000" i="0" dirty="0">
                  <a:solidFill>
                    <a:schemeClr val="accent1">
                      <a:lumMod val="75000"/>
                    </a:schemeClr>
                  </a:solidFill>
                  <a:latin typeface="新宋体" panose="02010609030101010101" pitchFamily="49" charset="-122"/>
                  <a:ea typeface="新宋体" panose="02010609030101010101" pitchFamily="49" charset="-122"/>
                </a:rPr>
                <a:t>在叙述中心事件的过程中</a:t>
              </a:r>
              <a:r>
                <a:rPr lang="en-US" altLang="zh-CN" sz="3000">
                  <a:solidFill>
                    <a:schemeClr val="accent1">
                      <a:lumMod val="75000"/>
                    </a:schemeClr>
                  </a:solidFill>
                  <a:uFillTx/>
                  <a:ea typeface="SimSun-ExtB" panose="02010609060101010101" charset="-122"/>
                  <a:cs typeface="+mj-cs"/>
                  <a:sym typeface="宋体" panose="02010600030101010101" pitchFamily="2" charset="-122"/>
                </a:rPr>
                <a:t>,</a:t>
              </a:r>
              <a:r>
                <a:rPr lang="zh-CN" altLang="en-US" sz="3000" i="0" dirty="0">
                  <a:solidFill>
                    <a:schemeClr val="accent1">
                      <a:lumMod val="75000"/>
                    </a:schemeClr>
                  </a:solidFill>
                  <a:latin typeface="新宋体" panose="02010609030101010101" pitchFamily="49" charset="-122"/>
                  <a:ea typeface="新宋体" panose="02010609030101010101" pitchFamily="49" charset="-122"/>
                </a:rPr>
                <a:t>插入与主要情节相关的内容</a:t>
              </a:r>
              <a:r>
                <a:rPr lang="en-US" altLang="zh-CN" sz="3000">
                  <a:uFillTx/>
                  <a:ea typeface="SimSun-ExtB" panose="02010609060101010101" charset="-122"/>
                  <a:cs typeface="+mj-cs"/>
                  <a:sym typeface="宋体" panose="02010600030101010101" pitchFamily="2" charset="-122"/>
                </a:rPr>
                <a:t>,</a:t>
              </a:r>
              <a:r>
                <a:rPr lang="zh-CN" altLang="en-US" sz="3000" i="0" dirty="0">
                  <a:solidFill>
                    <a:srgbClr val="FF0000"/>
                  </a:solidFill>
                  <a:latin typeface="新宋体" panose="02010609030101010101" pitchFamily="49" charset="-122"/>
                  <a:ea typeface="新宋体" panose="02010609030101010101" pitchFamily="49" charset="-122"/>
                </a:rPr>
                <a:t>对中心内容起补充、解释或衬托作用</a:t>
              </a:r>
              <a:r>
                <a:rPr lang="zh-CN" altLang="en-US" sz="3000" i="0" dirty="0" smtClean="0">
                  <a:latin typeface="新宋体" panose="02010609030101010101" pitchFamily="49" charset="-122"/>
                  <a:ea typeface="新宋体" panose="02010609030101010101" pitchFamily="49" charset="-122"/>
                </a:rPr>
                <a:t>。</a:t>
              </a:r>
              <a:endParaRPr lang="zh-CN" altLang="en-US" sz="3000" i="0" dirty="0">
                <a:latin typeface="新宋体" panose="02010609030101010101" pitchFamily="49" charset="-122"/>
                <a:ea typeface="新宋体" panose="02010609030101010101" pitchFamily="49" charset="-122"/>
              </a:endParaRPr>
            </a:p>
          </p:txBody>
        </p:sp>
        <p:sp>
          <p:nvSpPr>
            <p:cNvPr id="26" name="矩形 29"/>
            <p:cNvSpPr>
              <a:spLocks noChangeArrowheads="1"/>
            </p:cNvSpPr>
            <p:nvPr/>
          </p:nvSpPr>
          <p:spPr bwMode="auto">
            <a:xfrm>
              <a:off x="2935388" y="3124309"/>
              <a:ext cx="2741924" cy="1978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lr>
                  <a:schemeClr val="accent1"/>
                </a:buClr>
                <a:buFont typeface="Wingdings" panose="05000000000000000000" pitchFamily="2" charset="2"/>
                <a:buChar char="n"/>
                <a:defRPr sz="2400" b="1">
                  <a:solidFill>
                    <a:schemeClr val="tx1"/>
                  </a:solidFill>
                  <a:latin typeface="Arial" panose="020B0604020202020204" pitchFamily="34" charset="0"/>
                  <a:ea typeface="微软雅黑" panose="020B0503020204020204" pitchFamily="34" charset="-122"/>
                </a:defRPr>
              </a:lvl1pPr>
              <a:lvl2pPr marL="742950" indent="-285750">
                <a:lnSpc>
                  <a:spcPct val="120000"/>
                </a:lnSpc>
                <a:spcBef>
                  <a:spcPct val="20000"/>
                </a:spcBef>
                <a:buClr>
                  <a:schemeClr val="accent1"/>
                </a:buClr>
                <a:buFont typeface="Wingdings" panose="05000000000000000000" pitchFamily="2" charset="2"/>
                <a:buChar char="n"/>
                <a:defRPr sz="2000" b="1">
                  <a:solidFill>
                    <a:schemeClr val="tx1"/>
                  </a:solidFill>
                  <a:latin typeface="Arial" panose="020B0604020202020204" pitchFamily="34" charset="0"/>
                  <a:ea typeface="微软雅黑" panose="020B0503020204020204" pitchFamily="34" charset="-122"/>
                </a:defRPr>
              </a:lvl2pPr>
              <a:lvl3pPr marL="1143000" indent="-228600">
                <a:lnSpc>
                  <a:spcPct val="120000"/>
                </a:lnSpc>
                <a:spcBef>
                  <a:spcPct val="20000"/>
                </a:spcBef>
                <a:buClr>
                  <a:schemeClr val="accent2"/>
                </a:buClr>
                <a:buFont typeface="Wingdings" panose="05000000000000000000" pitchFamily="2" charset="2"/>
                <a:buChar char="n"/>
                <a:defRPr b="1">
                  <a:solidFill>
                    <a:schemeClr val="tx1"/>
                  </a:solidFill>
                  <a:latin typeface="Arial" panose="020B0604020202020204" pitchFamily="34" charset="0"/>
                  <a:ea typeface="微软雅黑" panose="020B0503020204020204" pitchFamily="34" charset="-122"/>
                </a:defRPr>
              </a:lvl3pPr>
              <a:lvl4pPr marL="1600200" indent="-228600">
                <a:lnSpc>
                  <a:spcPct val="120000"/>
                </a:lnSpc>
                <a:spcBef>
                  <a:spcPct val="20000"/>
                </a:spcBef>
                <a:buClr>
                  <a:schemeClr val="hlink"/>
                </a:buClr>
                <a:buFont typeface="Wingdings" panose="05000000000000000000" pitchFamily="2" charset="2"/>
                <a:buChar char="n"/>
                <a:defRPr sz="1600" b="1">
                  <a:solidFill>
                    <a:schemeClr val="tx1"/>
                  </a:solidFill>
                  <a:latin typeface="Arial" panose="020B0604020202020204" pitchFamily="34" charset="0"/>
                  <a:ea typeface="微软雅黑" panose="020B0503020204020204" pitchFamily="34" charset="-122"/>
                </a:defRPr>
              </a:lvl4pPr>
              <a:lvl5pPr marL="2057400" indent="-228600">
                <a:spcBef>
                  <a:spcPct val="20000"/>
                </a:spcBef>
                <a:buChar char="»"/>
                <a:defRPr sz="2000">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华文细黑" panose="02010600040101010101" pitchFamily="2" charset="-122"/>
                </a:defRPr>
              </a:lvl9pPr>
            </a:lstStyle>
            <a:p>
              <a:pPr eaLnBrk="1" hangingPunct="1">
                <a:lnSpc>
                  <a:spcPct val="100000"/>
                </a:lnSpc>
                <a:spcBef>
                  <a:spcPct val="0"/>
                </a:spcBef>
                <a:buClrTx/>
                <a:buFontTx/>
                <a:buNone/>
              </a:pPr>
              <a:r>
                <a:rPr lang="zh-CN" altLang="en-US" sz="3000" i="0" dirty="0">
                  <a:solidFill>
                    <a:schemeClr val="tx1"/>
                  </a:solidFill>
                  <a:uFillTx/>
                  <a:latin typeface="新宋体" panose="02010609030101010101" pitchFamily="49" charset="-122"/>
                  <a:ea typeface="新宋体" panose="02010609030101010101" pitchFamily="49" charset="-122"/>
                </a:rPr>
                <a:t>倒叙</a:t>
              </a:r>
              <a:r>
                <a:rPr lang="en-US" altLang="zh-CN" sz="3000">
                  <a:ea typeface="宋体" panose="02010600030101010101" pitchFamily="2" charset="-122"/>
                  <a:sym typeface="+mn-ea"/>
                </a:rPr>
                <a:t>:</a:t>
              </a:r>
              <a:r>
                <a:rPr lang="zh-CN" altLang="en-US" sz="3000" i="0" dirty="0">
                  <a:solidFill>
                    <a:schemeClr val="accent1">
                      <a:lumMod val="75000"/>
                    </a:schemeClr>
                  </a:solidFill>
                  <a:uFillTx/>
                  <a:latin typeface="新宋体" panose="02010609030101010101" pitchFamily="49" charset="-122"/>
                  <a:ea typeface="新宋体" panose="02010609030101010101" pitchFamily="49" charset="-122"/>
                </a:rPr>
                <a:t>把后发生的情节或结局</a:t>
              </a:r>
              <a:r>
                <a:rPr lang="zh-CN" altLang="en-US" sz="3000" i="0" dirty="0" smtClean="0">
                  <a:solidFill>
                    <a:schemeClr val="accent1">
                      <a:lumMod val="75000"/>
                    </a:schemeClr>
                  </a:solidFill>
                  <a:uFillTx/>
                  <a:latin typeface="新宋体" panose="02010609030101010101" pitchFamily="49" charset="-122"/>
                  <a:ea typeface="新宋体" panose="02010609030101010101" pitchFamily="49" charset="-122"/>
                </a:rPr>
                <a:t>提</a:t>
              </a:r>
              <a:r>
                <a:rPr lang="zh-CN" altLang="en-US" sz="3000" i="0" dirty="0">
                  <a:solidFill>
                    <a:schemeClr val="accent1">
                      <a:lumMod val="75000"/>
                    </a:schemeClr>
                  </a:solidFill>
                  <a:uFillTx/>
                  <a:latin typeface="新宋体" panose="02010609030101010101" pitchFamily="49" charset="-122"/>
                  <a:ea typeface="新宋体" panose="02010609030101010101" pitchFamily="49" charset="-122"/>
                </a:rPr>
                <a:t>到前面来叙述</a:t>
              </a:r>
              <a:r>
                <a:rPr lang="en-US" altLang="zh-CN" sz="3000">
                  <a:solidFill>
                    <a:schemeClr val="tx1"/>
                  </a:solidFill>
                  <a:uFillTx/>
                  <a:ea typeface="SimSun-ExtB" panose="02010609060101010101" charset="-122"/>
                  <a:cs typeface="+mj-cs"/>
                  <a:sym typeface="宋体" panose="02010600030101010101" pitchFamily="2" charset="-122"/>
                </a:rPr>
                <a:t>,</a:t>
              </a:r>
              <a:r>
                <a:rPr lang="zh-CN" altLang="en-US" sz="3000" i="0" dirty="0">
                  <a:solidFill>
                    <a:srgbClr val="FF0000"/>
                  </a:solidFill>
                  <a:uFillTx/>
                  <a:latin typeface="新宋体" panose="02010609030101010101" pitchFamily="49" charset="-122"/>
                  <a:ea typeface="新宋体" panose="02010609030101010101" pitchFamily="49" charset="-122"/>
                </a:rPr>
                <a:t>常会设置悬念</a:t>
              </a:r>
              <a:r>
                <a:rPr lang="en-US" altLang="zh-CN" sz="3000">
                  <a:solidFill>
                    <a:srgbClr val="FF0000"/>
                  </a:solidFill>
                  <a:uFillTx/>
                  <a:ea typeface="SimSun-ExtB" panose="02010609060101010101" charset="-122"/>
                  <a:cs typeface="+mj-cs"/>
                  <a:sym typeface="宋体" panose="02010600030101010101" pitchFamily="2" charset="-122"/>
                </a:rPr>
                <a:t>,</a:t>
              </a:r>
              <a:r>
                <a:rPr lang="zh-CN" altLang="en-US" sz="3000" i="0" dirty="0">
                  <a:solidFill>
                    <a:srgbClr val="FF0000"/>
                  </a:solidFill>
                  <a:uFillTx/>
                  <a:latin typeface="新宋体" panose="02010609030101010101" pitchFamily="49" charset="-122"/>
                  <a:ea typeface="新宋体" panose="02010609030101010101" pitchFamily="49" charset="-122"/>
                </a:rPr>
                <a:t>引人入胜</a:t>
              </a:r>
              <a:r>
                <a:rPr lang="zh-CN" altLang="en-US" sz="3000" i="0" dirty="0">
                  <a:solidFill>
                    <a:schemeClr val="tx1"/>
                  </a:solidFill>
                  <a:uFillTx/>
                  <a:latin typeface="新宋体" panose="02010609030101010101" pitchFamily="49" charset="-122"/>
                  <a:ea typeface="新宋体" panose="02010609030101010101" pitchFamily="49" charset="-122"/>
                </a:rPr>
                <a:t>。</a:t>
              </a:r>
              <a:r>
                <a:rPr lang="zh-CN" altLang="en-US" sz="2000" i="0" dirty="0">
                  <a:latin typeface="新宋体" panose="02010609030101010101" pitchFamily="49" charset="-122"/>
                  <a:ea typeface="新宋体" panose="02010609030101010101" pitchFamily="49" charset="-122"/>
                </a:rPr>
                <a:t> </a:t>
              </a:r>
              <a:endParaRPr lang="zh-CN" altLang="en-US" sz="2000" i="0" dirty="0">
                <a:latin typeface="新宋体" panose="02010609030101010101" pitchFamily="49" charset="-122"/>
                <a:ea typeface="新宋体" panose="02010609030101010101" pitchFamily="49" charset="-122"/>
              </a:endParaRPr>
            </a:p>
          </p:txBody>
        </p:sp>
        <p:sp>
          <p:nvSpPr>
            <p:cNvPr id="27" name="TextBox 26"/>
            <p:cNvSpPr txBox="1"/>
            <p:nvPr/>
          </p:nvSpPr>
          <p:spPr>
            <a:xfrm rot="21446321">
              <a:off x="2188620" y="1470375"/>
              <a:ext cx="4049529" cy="595769"/>
            </a:xfrm>
            <a:prstGeom prst="rect">
              <a:avLst/>
            </a:prstGeom>
            <a:noFill/>
          </p:spPr>
          <p:txBody>
            <a:bodyPr wrap="square" rtlCol="0">
              <a:spAutoFit/>
            </a:bodyPr>
            <a:lstStyle/>
            <a:p>
              <a:r>
                <a:rPr lang="zh-CN" altLang="en-US" sz="3200" b="1" dirty="0" smtClean="0">
                  <a:latin typeface="新宋体" panose="02010609030101010101" pitchFamily="49" charset="-122"/>
                  <a:ea typeface="新宋体" panose="02010609030101010101" pitchFamily="49" charset="-122"/>
                </a:rPr>
                <a:t>记叙的顺序主要有三种：</a:t>
              </a:r>
              <a:endParaRPr lang="zh-CN" altLang="en-US" sz="3200" b="1" dirty="0">
                <a:latin typeface="新宋体" panose="02010609030101010101" pitchFamily="49" charset="-122"/>
                <a:ea typeface="新宋体"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5.xml><?xml version="1.0" encoding="utf-8"?>
<p:tagLst xmlns:p="http://schemas.openxmlformats.org/presentationml/2006/main">
  <p:tag name="KSO_WM_UNIT_TABLE_BEAUTIFY" val="smartTable{ed64ade8-1d57-4322-8089-05a71b9dfef1}"/>
  <p:tag name="TABLE_ENDDRAG_ORIGIN_RECT" val="814*382"/>
  <p:tag name="TABLE_ENDDRAG_RECT" val="52*121*814*382"/>
</p:tagLst>
</file>

<file path=ppt/tags/tag6.xml><?xml version="1.0" encoding="utf-8"?>
<p:tagLst xmlns:p="http://schemas.openxmlformats.org/presentationml/2006/main">
  <p:tag name="KSO_WM_UNIT_TABLE_BEAUTIFY" val="smartTable{5bdd09d5-10b2-404a-8424-c4f82d47bd68}"/>
  <p:tag name="TABLE_ENDDRAG_ORIGIN_RECT" val="924*357"/>
  <p:tag name="TABLE_ENDDRAG_RECT" val="17*90*924*357"/>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4125</Words>
  <Application>WPS 演示</Application>
  <PresentationFormat>自定义</PresentationFormat>
  <Paragraphs>342</Paragraphs>
  <Slides>28</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28</vt:i4>
      </vt:variant>
    </vt:vector>
  </HeadingPairs>
  <TitlesOfParts>
    <vt:vector size="46" baseType="lpstr">
      <vt:lpstr>Arial</vt:lpstr>
      <vt:lpstr>宋体</vt:lpstr>
      <vt:lpstr>Wingdings</vt:lpstr>
      <vt:lpstr>黑体</vt:lpstr>
      <vt:lpstr>思源黑体 CN Bold</vt:lpstr>
      <vt:lpstr>思源黑体 CN Regular</vt:lpstr>
      <vt:lpstr>微软雅黑</vt:lpstr>
      <vt:lpstr>华文细黑</vt:lpstr>
      <vt:lpstr>Calibri</vt:lpstr>
      <vt:lpstr>思源宋体 CN SemiBold</vt:lpstr>
      <vt:lpstr>SimSun-ExtB</vt:lpstr>
      <vt:lpstr>新宋体</vt:lpstr>
      <vt:lpstr>华文宋体</vt:lpstr>
      <vt:lpstr>Arial Unicode MS</vt:lpstr>
      <vt:lpstr>等线</vt:lpstr>
      <vt:lpstr>楷体</vt:lpstr>
      <vt:lpstr>Times New Roman</vt:lpstr>
      <vt:lpstr>Office 主题​​</vt:lpstr>
      <vt:lpstr>PowerPoint 演示文稿</vt:lpstr>
      <vt:lpstr>PowerPoint 演示文稿</vt:lpstr>
      <vt:lpstr>PowerPoint 演示文稿</vt:lpstr>
      <vt:lpstr>PowerPoint 演示文稿</vt:lpstr>
      <vt:lpstr>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《驿路梨花》教学课件</dc:title>
  <dc:creator>黄红政</dc:creator>
  <cp:lastModifiedBy>黄红政</cp:lastModifiedBy>
  <cp:revision>2</cp:revision>
  <dcterms:created xsi:type="dcterms:W3CDTF">2021-04-28T04:00:00Z</dcterms:created>
  <dcterms:modified xsi:type="dcterms:W3CDTF">2021-04-28T06:54:40Z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2052-11.1.0.10463</vt:lpwstr>
  </property>
  <property fmtid="{D5CDD505-2E9C-101B-9397-08002B2CF9AE}" pid="3" name="ICV">
    <vt:lpwstr>2A67291968A24659AD08CBFADFA20E73</vt:lpwstr>
  </property>
</Properties>
</file>