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83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2" r:id="rId20"/>
    <p:sldId id="271" r:id="rId21"/>
    <p:sldId id="273" r:id="rId22"/>
    <p:sldId id="274" r:id="rId23"/>
    <p:sldId id="275" r:id="rId24"/>
    <p:sldId id="279" r:id="rId25"/>
    <p:sldId id="284" r:id="rId26"/>
    <p:sldId id="276" r:id="rId27"/>
    <p:sldId id="277" r:id="rId28"/>
    <p:sldId id="278" r:id="rId29"/>
    <p:sldId id="280" r:id="rId30"/>
    <p:sldId id="281" r:id="rId31"/>
    <p:sldId id="282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 rtlCol="0">
            <a:normAutofit/>
          </a:bodyPr>
          <a:lstStyle/>
          <a:p>
            <a:pPr lvl="0"/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629F8-E008-44D8-A9A1-0292E9EB0F0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FCDE9-9BE6-44D1-AB35-C200395F5D22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99958-3152-40FF-ACF4-763F7A521890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D1402-64DE-4BFA-901F-CC456B6A0E89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41DA5-1597-409D-B776-645B61218D7E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93FBF-8F8B-48D1-A94F-BC67D3BAEDA5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62BCD-6634-4915-B124-8E91625FF556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47F8D-83E5-412A-81A5-D0578366CCA3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B333A-4BA5-4158-B49A-4E2BDD34BFCE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46965-FF0E-4559-B962-9EDC35BF520B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CB3A9-9639-441F-850D-88426105CCF8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455C7-3E48-4D2F-89A9-AE115C70F0A2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30FCAA2-B715-4026-A5EF-FA9DAA008B4A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slow">
    <p:blinds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16.jpeg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microsoft.com/office/2007/relationships/media" Target="file:///E:\1&#35838;&#20214;&#65288;&#25105;&#20570;&#30340;&#65289;\&#12298;&#40718;&#23574;&#25945;&#26696;&#12299;&#20843;&#24180;&#32423;&#19979;&#35821;&#25991;&#65288;&#20154;&#25945;&#29256;&#65289;&#65288;1~4&#65289;\&#31532;4&#21333;&#20803;\&#31532;13&#35838;%20&#26368;&#21518;&#19968;&#27425;&#35762;&#28436;\&#31532;&#19968;&#35838;&#26102;\&#38395;&#19968;&#22810;&#30340;&#26368;&#21518;&#19968;&#27425;&#28436;&#35762;.wmv" TargetMode="External"/><Relationship Id="rId1" Type="http://schemas.openxmlformats.org/officeDocument/2006/relationships/video" Target="file:///E:\1&#35838;&#20214;&#65288;&#25105;&#20570;&#30340;&#65289;\&#12298;&#40718;&#23574;&#25945;&#26696;&#12299;&#20843;&#24180;&#32423;&#19979;&#35821;&#25991;&#65288;&#20154;&#25945;&#29256;&#65289;&#65288;1~4&#65289;\&#31532;4&#21333;&#20803;\&#31532;13&#35838;%20&#26368;&#21518;&#19968;&#27425;&#35762;&#28436;\&#31532;&#19968;&#35838;&#26102;\&#38395;&#19968;&#22810;&#30340;&#26368;&#21518;&#19968;&#27425;&#28436;&#35762;.wmv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microsoft.com/office/2007/relationships/media" Target="file:///E:\1&#35838;&#20214;&#65288;&#25105;&#20570;&#30340;&#65289;\&#12298;&#40718;&#23574;&#25945;&#26696;&#12299;&#20843;&#24180;&#32423;&#19979;&#35821;&#25991;&#65288;&#20154;&#25945;&#29256;&#65289;&#65288;1~4&#65289;\&#31532;4&#21333;&#20803;\&#31532;13&#35838;%20&#26368;&#21518;&#19968;&#27425;&#35762;&#28436;\&#31532;&#19968;&#35838;&#26102;\&#26031;&#25289;&#22827;&#36827;&#34892;&#26354;.mp3" TargetMode="External"/><Relationship Id="rId3" Type="http://schemas.openxmlformats.org/officeDocument/2006/relationships/audio" Target="file:///E:\1&#35838;&#20214;&#65288;&#25105;&#20570;&#30340;&#65289;\&#12298;&#40718;&#23574;&#25945;&#26696;&#12299;&#20843;&#24180;&#32423;&#19979;&#35821;&#25991;&#65288;&#20154;&#25945;&#29256;&#65289;&#65288;1~4&#65289;\&#31532;4&#21333;&#20803;\&#31532;13&#35838;%20&#26368;&#21518;&#19968;&#27425;&#35762;&#28436;\&#31532;&#19968;&#35838;&#26102;\&#26031;&#25289;&#22827;&#36827;&#34892;&#26354;.mp3" TargetMode="Externa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143000" y="1857375"/>
            <a:ext cx="6786563" cy="3138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单元</a:t>
            </a:r>
            <a:endParaRPr lang="en-US" altLang="zh-CN" sz="5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indent="-742950"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  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最后一次讲演</a:t>
            </a:r>
            <a:endParaRPr lang="zh-CN" altLang="en-US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indent="-742950" algn="ctr"/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indent="-742950"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第一课时</a:t>
            </a:r>
            <a:endParaRPr lang="zh-CN" altLang="en-US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下载 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1934" y="0"/>
            <a:ext cx="5072066" cy="3643314"/>
          </a:xfrm>
          <a:prstGeom prst="rect">
            <a:avLst/>
          </a:prstGeom>
        </p:spPr>
      </p:pic>
      <p:pic>
        <p:nvPicPr>
          <p:cNvPr id="6" name="图片 5" descr="下载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82575"/>
            <a:ext cx="4929190" cy="33754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2844" y="1169243"/>
            <a:ext cx="39290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有感情地朗读</a:t>
            </a:r>
            <a:endParaRPr lang="zh-CN" altLang="en-US" sz="48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57818" y="4121072"/>
            <a:ext cx="35004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注意体味演讲者的气势与感情，画出表达强烈感情的语句。</a:t>
            </a:r>
            <a:endParaRPr lang="zh-CN" altLang="en-US" sz="3600" b="1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863726"/>
            <a:ext cx="78581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闻一多先生演讲的主要内容是什么？</a:t>
            </a:r>
            <a:endParaRPr lang="zh-CN" altLang="en-US" sz="4000" b="1" dirty="0"/>
          </a:p>
        </p:txBody>
      </p:sp>
      <p:sp>
        <p:nvSpPr>
          <p:cNvPr id="3" name="矩形 2"/>
          <p:cNvSpPr/>
          <p:nvPr/>
        </p:nvSpPr>
        <p:spPr>
          <a:xfrm>
            <a:off x="4500498" y="2500306"/>
            <a:ext cx="42863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闻一多在李公朴的追悼会上，义正词严地当众揭露、痛斥反动派的罪恶和卑劣，号召人们斗争，表达了对民主和平的坚定信心。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4" name="图片 3" descr="下载.jpg"/>
          <p:cNvPicPr>
            <a:picLocks noChangeAspect="1"/>
          </p:cNvPicPr>
          <p:nvPr/>
        </p:nvPicPr>
        <p:blipFill>
          <a:blip r:embed="rId1"/>
          <a:srcRect b="10215"/>
          <a:stretch>
            <a:fillRect/>
          </a:stretch>
        </p:blipFill>
        <p:spPr>
          <a:xfrm>
            <a:off x="214314" y="2643182"/>
            <a:ext cx="4000496" cy="3944013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14282" y="214290"/>
            <a:ext cx="3071834" cy="923330"/>
          </a:xfrm>
          <a:prstGeom prst="rect">
            <a:avLst/>
          </a:prstGeom>
          <a:noFill/>
          <a:ln w="19050">
            <a:solidFill>
              <a:srgbClr val="660066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 smtClean="0">
                <a:solidFill>
                  <a:srgbClr val="FF0000"/>
                </a:solidFill>
                <a:ea typeface="华文隶书" panose="02010800040101010101" pitchFamily="2" charset="-122"/>
              </a:rPr>
              <a:t>质疑研讨</a:t>
            </a:r>
            <a:endParaRPr lang="zh-CN" altLang="en-US" sz="5400" b="1" dirty="0">
              <a:solidFill>
                <a:srgbClr val="FF0000"/>
              </a:solidFill>
              <a:ea typeface="华文隶书" panose="02010800040101010101" pitchFamily="2" charset="-122"/>
            </a:endParaRPr>
          </a:p>
        </p:txBody>
      </p:sp>
      <p:sp>
        <p:nvSpPr>
          <p:cNvPr id="3" name="云形 2"/>
          <p:cNvSpPr/>
          <p:nvPr/>
        </p:nvSpPr>
        <p:spPr>
          <a:xfrm>
            <a:off x="1500166" y="1785926"/>
            <a:ext cx="6357982" cy="3357586"/>
          </a:xfrm>
          <a:prstGeom prst="cloud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阅读</a:t>
            </a:r>
            <a:r>
              <a:rPr lang="en-US" altLang="zh-CN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4800" dirty="0" smtClean="0">
                <a:ea typeface="黑体" panose="02010609060101010101" pitchFamily="49" charset="-122"/>
              </a:rPr>
              <a:t>~</a:t>
            </a:r>
            <a:r>
              <a:rPr lang="en-US" altLang="zh-CN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571480"/>
            <a:ext cx="750099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闻一多先生在演讲中一再痛斥敌人“卑劣无耻”，同学们说说它表现在哪几个方面？ 面对最卑劣最无耻的行径，应该用怎样的语气语调来读？</a:t>
            </a:r>
            <a:endParaRPr lang="zh-CN" altLang="en-US" sz="4000" b="1" dirty="0"/>
          </a:p>
        </p:txBody>
      </p:sp>
      <p:pic>
        <p:nvPicPr>
          <p:cNvPr id="3" name="图片 2" descr="下载 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8794" y="3786190"/>
            <a:ext cx="5229225" cy="28575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638116"/>
            <a:ext cx="75724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  <a:latin typeface="+mn-ea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）无罪而施毒手；不敢光明正大地来打来杀，而偷偷摸摸地来暗杀；杀死了人，又不敢承认，还要诬蔑人，说什么“桃色事件”，说什么共产党杀共产党。</a:t>
            </a:r>
            <a:endParaRPr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5" name="图片 4" descr="u=2226589399,2315333683&amp;fm=27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14" y="3286124"/>
            <a:ext cx="4286248" cy="2850355"/>
          </a:xfrm>
          <a:prstGeom prst="rect">
            <a:avLst/>
          </a:prstGeom>
        </p:spPr>
      </p:pic>
      <p:pic>
        <p:nvPicPr>
          <p:cNvPr id="6" name="图片 5" descr="u=202251910,1615262809&amp;fm=27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84" y="3352441"/>
            <a:ext cx="4190996" cy="2791203"/>
          </a:xfrm>
          <a:prstGeom prst="rect">
            <a:avLst/>
          </a:prstGeom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9e3df8dcd100baa1c4e4c9114710b912c9fc2e4b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6" y="2531775"/>
            <a:ext cx="2643174" cy="38976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7488" y="714356"/>
            <a:ext cx="6143668" cy="5927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李公朴</a:t>
            </a:r>
            <a:r>
              <a:rPr lang="zh-CN" altLang="en-US" sz="2400" b="1" dirty="0" smtClean="0">
                <a:solidFill>
                  <a:srgbClr val="002060"/>
                </a:solidFill>
                <a:latin typeface="+mn-ea"/>
              </a:rPr>
              <a:t>先生是一位著名的爱国民主战士。</a:t>
            </a:r>
            <a:r>
              <a:rPr lang="en-US" altLang="zh-CN" sz="2400" b="1" dirty="0" smtClean="0">
                <a:solidFill>
                  <a:srgbClr val="002060"/>
                </a:solidFill>
                <a:latin typeface="+mn-ea"/>
              </a:rPr>
              <a:t>1945</a:t>
            </a:r>
            <a:r>
              <a:rPr lang="zh-CN" altLang="en-US" sz="2400" b="1" dirty="0" smtClean="0">
                <a:solidFill>
                  <a:srgbClr val="002060"/>
                </a:solidFill>
                <a:latin typeface="+mn-ea"/>
              </a:rPr>
              <a:t>年抗日战争胜利后，国民党当局妄图篡夺胜利果实，实行独裁统治，阴谋发动内战。国民党反动派疯狂地镇压民主运动。</a:t>
            </a:r>
            <a:r>
              <a:rPr lang="en-US" altLang="zh-CN" sz="2400" b="1" dirty="0" smtClean="0">
                <a:solidFill>
                  <a:srgbClr val="002060"/>
                </a:solidFill>
                <a:latin typeface="+mn-ea"/>
              </a:rPr>
              <a:t>1946</a:t>
            </a:r>
            <a:r>
              <a:rPr lang="zh-CN" altLang="en-US" sz="2400" b="1" dirty="0" smtClean="0">
                <a:solidFill>
                  <a:srgbClr val="002060"/>
                </a:solidFill>
                <a:latin typeface="+mn-ea"/>
              </a:rPr>
              <a:t>年</a:t>
            </a:r>
            <a:r>
              <a:rPr lang="en-US" altLang="zh-CN" sz="2400" b="1" dirty="0" smtClean="0">
                <a:solidFill>
                  <a:srgbClr val="002060"/>
                </a:solidFill>
                <a:latin typeface="+mn-ea"/>
              </a:rPr>
              <a:t>2</a:t>
            </a:r>
            <a:r>
              <a:rPr lang="zh-CN" altLang="en-US" sz="2400" b="1" dirty="0" smtClean="0">
                <a:solidFill>
                  <a:srgbClr val="002060"/>
                </a:solidFill>
                <a:latin typeface="+mn-ea"/>
              </a:rPr>
              <a:t>月，重庆发生“校场口事件”，重庆各界人士在校场口集会庆祝政治协商会议的召开，国民党特务捣毁会场，大打出手，打伤郭沫若等</a:t>
            </a:r>
            <a:r>
              <a:rPr lang="en-US" altLang="zh-CN" sz="2400" b="1" dirty="0" smtClean="0">
                <a:solidFill>
                  <a:srgbClr val="002060"/>
                </a:solidFill>
                <a:latin typeface="+mn-ea"/>
              </a:rPr>
              <a:t>60</a:t>
            </a:r>
            <a:r>
              <a:rPr lang="zh-CN" altLang="en-US" sz="2400" b="1" dirty="0" smtClean="0">
                <a:solidFill>
                  <a:srgbClr val="002060"/>
                </a:solidFill>
                <a:latin typeface="+mn-ea"/>
              </a:rPr>
              <a:t>多人，李公朴先生当场被特务打伤。</a:t>
            </a:r>
            <a:r>
              <a:rPr lang="en-US" altLang="zh-CN" sz="2400" b="1" dirty="0" smtClean="0">
                <a:solidFill>
                  <a:srgbClr val="002060"/>
                </a:solidFill>
                <a:latin typeface="+mn-ea"/>
              </a:rPr>
              <a:t>5</a:t>
            </a:r>
            <a:r>
              <a:rPr lang="zh-CN" altLang="en-US" sz="2400" b="1" dirty="0" smtClean="0">
                <a:solidFill>
                  <a:srgbClr val="002060"/>
                </a:solidFill>
                <a:latin typeface="+mn-ea"/>
              </a:rPr>
              <a:t>月初，李先生带伤“呼吁和平宣言”回到昆明，又与闻一多先生一起发动万人签名运动。国民党反动派对李先生又恨又怕。</a:t>
            </a:r>
            <a:r>
              <a:rPr lang="en-US" altLang="zh-CN" sz="2400" b="1" dirty="0" smtClean="0">
                <a:solidFill>
                  <a:srgbClr val="002060"/>
                </a:solidFill>
                <a:latin typeface="+mn-ea"/>
              </a:rPr>
              <a:t>7</a:t>
            </a:r>
            <a:r>
              <a:rPr lang="zh-CN" altLang="en-US" sz="2400" b="1" dirty="0" smtClean="0">
                <a:solidFill>
                  <a:srgbClr val="002060"/>
                </a:solidFill>
                <a:latin typeface="+mn-ea"/>
              </a:rPr>
              <a:t>月</a:t>
            </a:r>
            <a:r>
              <a:rPr lang="en-US" altLang="zh-CN" sz="2400" b="1" dirty="0" smtClean="0">
                <a:solidFill>
                  <a:srgbClr val="002060"/>
                </a:solidFill>
                <a:latin typeface="+mn-ea"/>
              </a:rPr>
              <a:t>11</a:t>
            </a:r>
            <a:r>
              <a:rPr lang="zh-CN" altLang="en-US" sz="2400" b="1" dirty="0" smtClean="0">
                <a:solidFill>
                  <a:srgbClr val="002060"/>
                </a:solidFill>
                <a:latin typeface="+mn-ea"/>
              </a:rPr>
              <a:t>日晚</a:t>
            </a:r>
            <a:r>
              <a:rPr lang="en-US" altLang="zh-CN" sz="2400" b="1" dirty="0" smtClean="0">
                <a:solidFill>
                  <a:srgbClr val="002060"/>
                </a:solidFill>
                <a:latin typeface="+mn-ea"/>
              </a:rPr>
              <a:t>10</a:t>
            </a:r>
            <a:r>
              <a:rPr lang="zh-CN" altLang="en-US" sz="2400" b="1" dirty="0" smtClean="0">
                <a:solidFill>
                  <a:srgbClr val="002060"/>
                </a:solidFill>
                <a:latin typeface="+mn-ea"/>
              </a:rPr>
              <a:t>时许，李公朴先生在回家途中被国民党特务用无声手枪暗杀。</a:t>
            </a:r>
            <a:endParaRPr lang="zh-CN" altLang="en-US" sz="2400" b="1" dirty="0">
              <a:solidFill>
                <a:srgbClr val="002060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52" y="571480"/>
            <a:ext cx="20716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4800" dirty="0" smtClean="0">
                <a:solidFill>
                  <a:srgbClr val="FF0000"/>
                </a:solidFill>
                <a:ea typeface="华文隶书" panose="02010800040101010101" pitchFamily="2" charset="-122"/>
              </a:rPr>
              <a:t>李公朴遇害</a:t>
            </a:r>
            <a:endParaRPr lang="zh-CN" altLang="en-US" sz="4800" dirty="0">
              <a:solidFill>
                <a:srgbClr val="FF0000"/>
              </a:solidFill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642918"/>
            <a:ext cx="35004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  <a:latin typeface="+mn-ea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）应该读出一种愤怒，一种痛恨，一种痛斥的情感来。</a:t>
            </a:r>
            <a:endParaRPr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3" name="图片 2" descr="u=202251910,1615262809&amp;fm=27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44" y="3551159"/>
            <a:ext cx="4643470" cy="3092551"/>
          </a:xfrm>
          <a:prstGeom prst="rect">
            <a:avLst/>
          </a:prstGeom>
        </p:spPr>
      </p:pic>
      <p:pic>
        <p:nvPicPr>
          <p:cNvPr id="4" name="图片 3" descr="u=1470134445,1870112999&amp;fm=27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496" y="214290"/>
            <a:ext cx="4961442" cy="3071814"/>
          </a:xfrm>
          <a:prstGeom prst="rect">
            <a:avLst/>
          </a:prstGeom>
        </p:spPr>
      </p:pic>
      <p:pic>
        <p:nvPicPr>
          <p:cNvPr id="5" name="图片 4" descr="下载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222" y="3357562"/>
            <a:ext cx="4071934" cy="3357562"/>
          </a:xfrm>
          <a:prstGeom prst="rect">
            <a:avLst/>
          </a:prstGeom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785786" y="357166"/>
            <a:ext cx="6929486" cy="1643074"/>
          </a:xfrm>
          <a:prstGeom prst="cloud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再次朗读</a:t>
            </a:r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4000" dirty="0" smtClean="0">
                <a:ea typeface="黑体" panose="02010609060101010101" pitchFamily="49" charset="-122"/>
              </a:rPr>
              <a:t>~</a:t>
            </a:r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57818" y="2428868"/>
            <a:ext cx="335758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800" dirty="0" smtClean="0">
                <a:solidFill>
                  <a:srgbClr val="FF0000"/>
                </a:solidFill>
                <a:ea typeface="华文隶书" panose="02010800040101010101" pitchFamily="2" charset="-122"/>
              </a:rPr>
              <a:t>一生朗读，其他同学配合情境，鼓掌、热烈鼓掌。</a:t>
            </a:r>
            <a:endParaRPr lang="zh-CN" altLang="en-US" sz="4800" dirty="0">
              <a:solidFill>
                <a:srgbClr val="FF0000"/>
              </a:solidFill>
              <a:ea typeface="华文隶书" panose="02010800040101010101" pitchFamily="2" charset="-122"/>
            </a:endParaRPr>
          </a:p>
        </p:txBody>
      </p:sp>
      <p:pic>
        <p:nvPicPr>
          <p:cNvPr id="4" name="图片 3" descr="下载 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187" y="3857628"/>
            <a:ext cx="4967755" cy="271462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/>
        </p:nvSpPr>
        <p:spPr>
          <a:xfrm>
            <a:off x="928662" y="857232"/>
            <a:ext cx="7286676" cy="2571768"/>
          </a:xfrm>
          <a:prstGeom prst="cloud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朗读第</a:t>
            </a:r>
            <a:r>
              <a:rPr lang="en-US" altLang="zh-CN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en-US" altLang="zh-CN" sz="4800" dirty="0" smtClean="0">
                <a:ea typeface="黑体" panose="02010609060101010101" pitchFamily="49" charset="-122"/>
              </a:rPr>
              <a:t>~</a:t>
            </a:r>
            <a:r>
              <a:rPr lang="en-US" altLang="zh-CN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786" y="4071942"/>
            <a:ext cx="75009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800" dirty="0" smtClean="0">
                <a:solidFill>
                  <a:srgbClr val="FF0000"/>
                </a:solidFill>
                <a:ea typeface="华文隶书" panose="02010800040101010101" pitchFamily="2" charset="-122"/>
              </a:rPr>
              <a:t>一生朗读，要求结合情境、有肢体表演，其他同学配合鼓掌、热烈鼓掌。</a:t>
            </a:r>
            <a:endParaRPr lang="zh-CN" altLang="en-US" sz="4800" dirty="0">
              <a:solidFill>
                <a:srgbClr val="FF0000"/>
              </a:solidFill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785794"/>
            <a:ext cx="75009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作者是怎样揭露反动派的虚弱本质的？</a:t>
            </a:r>
            <a:endParaRPr lang="zh-CN" altLang="en-US" sz="4000" b="1" dirty="0"/>
          </a:p>
        </p:txBody>
      </p:sp>
      <p:pic>
        <p:nvPicPr>
          <p:cNvPr id="3" name="图片 2" descr="下载 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8794" y="3714752"/>
            <a:ext cx="5229225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4348" y="2357430"/>
            <a:ext cx="8001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揭露</a:t>
            </a:r>
            <a:r>
              <a:rPr lang="en-US" altLang="zh-CN" sz="3200" b="1" dirty="0" smtClean="0">
                <a:solidFill>
                  <a:srgbClr val="FF0000"/>
                </a:solidFill>
                <a:latin typeface="+mn-ea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虚弱本质：自己在慌、害怕、恐怖。</a:t>
            </a:r>
            <a:endParaRPr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2910" y="759109"/>
            <a:ext cx="785818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“人家说了再做，我是做了再说。”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>
              <a:spcAft>
                <a:spcPts val="1800"/>
              </a:spcAft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“人家说了也不一定做，我是做了也不一定说。”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9" descr="C:\Documents and Settings\Administrator\桌面\2.jpg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500298" y="3500438"/>
            <a:ext cx="4110100" cy="310019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418438"/>
            <a:ext cx="75009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闻一多先生预言敌人“快完了”，人民一定胜利，有什么根据？请从文章中找答案。</a:t>
            </a:r>
            <a:endParaRPr lang="zh-CN" altLang="en-US" sz="4000" b="1" dirty="0"/>
          </a:p>
        </p:txBody>
      </p:sp>
      <p:sp>
        <p:nvSpPr>
          <p:cNvPr id="4" name="矩形 3"/>
          <p:cNvSpPr/>
          <p:nvPr/>
        </p:nvSpPr>
        <p:spPr>
          <a:xfrm>
            <a:off x="785786" y="2714620"/>
            <a:ext cx="75724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第一，他们这样疯狂地来制造恐怖，正是他们自己在慌，在害怕，在恐怖；第二，杀死一个李公朴，会有千百万个李公朴站起来；第三，历史上没有一个反人民的势力不被人民毁灭的。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787770"/>
            <a:ext cx="27146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朗读语气语调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 descr="u=202251910,1615262809&amp;fm=27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6" y="3357562"/>
            <a:ext cx="4071934" cy="3357562"/>
          </a:xfrm>
          <a:prstGeom prst="rect">
            <a:avLst/>
          </a:prstGeom>
        </p:spPr>
      </p:pic>
      <p:pic>
        <p:nvPicPr>
          <p:cNvPr id="4" name="图片 3" descr="u=1470134445,1870112999&amp;fm=27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31" y="142852"/>
            <a:ext cx="5076825" cy="314325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72000" y="3851980"/>
            <a:ext cx="42862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揭露其虚弱本质</a:t>
            </a:r>
            <a:r>
              <a:rPr lang="en-US" altLang="zh-CN" sz="3200" b="1" dirty="0" smtClean="0">
                <a:solidFill>
                  <a:srgbClr val="FF0000"/>
                </a:solidFill>
                <a:latin typeface="+mn-ea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要读出蔑视</a:t>
            </a:r>
            <a:endParaRPr lang="zh-CN" altLang="en-US" sz="3200" dirty="0"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2000" y="5137864"/>
            <a:ext cx="42862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指出其末日来临</a:t>
            </a:r>
            <a:r>
              <a:rPr lang="en-US" altLang="zh-CN" sz="3200" b="1" dirty="0" smtClean="0">
                <a:solidFill>
                  <a:srgbClr val="FF0000"/>
                </a:solidFill>
                <a:latin typeface="+mn-ea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要读出信心   </a:t>
            </a:r>
            <a:endParaRPr lang="zh-CN" altLang="en-US" sz="3200" dirty="0">
              <a:latin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214290"/>
            <a:ext cx="23574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重点朗读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5786" y="974780"/>
            <a:ext cx="7572428" cy="3382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31520">
              <a:lnSpc>
                <a:spcPts val="37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反动派暗杀李先生的消息传出以后，大家听了都悲愤痛恨。我心里想，这些无耻的东西，不知他们是怎么想法，他们的心理是什么状态，他们的心怎样长的！（捶击桌子）其实很简单，他们这样疯狂地来制造恐怖，正是他们自己在慌啊！在害怕啊！所以他们制造恐怖，其实是他们自己在恐怖啊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下载 (2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64" y="4314848"/>
            <a:ext cx="5143504" cy="2400300"/>
          </a:xfrm>
          <a:prstGeom prst="rect">
            <a:avLst/>
          </a:prstGeom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974780"/>
            <a:ext cx="7572428" cy="2881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31520">
              <a:lnSpc>
                <a:spcPts val="37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翻开历史看看，你们还站得住几天！你们完了，快完了！我们的光明就要出现了。我们看，光明就在我们眼前，而现在正是黎明之前那个最黑暗的时候。我们有力量打破这个黑暗，争到光明！我们的光明，就是反动派的末日！（热烈的鼓掌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下载 (2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64" y="4314848"/>
            <a:ext cx="5143504" cy="2400300"/>
          </a:xfrm>
          <a:prstGeom prst="rect">
            <a:avLst/>
          </a:prstGeom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/>
        </p:nvSpPr>
        <p:spPr>
          <a:xfrm>
            <a:off x="642910" y="1571612"/>
            <a:ext cx="7786742" cy="3357586"/>
          </a:xfrm>
          <a:prstGeom prst="cloud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默读第</a:t>
            </a:r>
            <a:r>
              <a:rPr lang="en-US" altLang="zh-CN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en-US" altLang="zh-CN" sz="4800" dirty="0" smtClean="0">
                <a:ea typeface="黑体" panose="02010609060101010101" pitchFamily="49" charset="-122"/>
              </a:rPr>
              <a:t>~</a:t>
            </a:r>
            <a:r>
              <a:rPr lang="en-US" altLang="zh-CN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285728"/>
            <a:ext cx="75009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“我们有力量打破这个黑暗，争到光明！我们的光明，就是反动派的末日！”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786" y="2285992"/>
            <a:ext cx="75009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“我们”的力量在哪里？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29256" y="4071942"/>
            <a:ext cx="30718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昆明的青年学生和广大市民。</a:t>
            </a:r>
            <a:endParaRPr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6" name="图片 5" descr="u=169620253,1332405389&amp;fm=27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6" y="3286124"/>
            <a:ext cx="4572000" cy="3438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642918"/>
            <a:ext cx="75009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闻一多先生对进步青年提出了什么样的号召？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5786" y="2143116"/>
            <a:ext cx="75724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热情地号召青年继承传统，争取民主和平的胜利。</a:t>
            </a:r>
            <a:endParaRPr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4" name="图片 3" descr="u=521830145,3715287887&amp;fm=27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201" y="3714752"/>
            <a:ext cx="4397799" cy="2928934"/>
          </a:xfrm>
          <a:prstGeom prst="rect">
            <a:avLst/>
          </a:prstGeom>
        </p:spPr>
      </p:pic>
      <p:sp>
        <p:nvSpPr>
          <p:cNvPr id="5" name="云形 4"/>
          <p:cNvSpPr/>
          <p:nvPr/>
        </p:nvSpPr>
        <p:spPr>
          <a:xfrm>
            <a:off x="4929190" y="4000504"/>
            <a:ext cx="4071966" cy="2214578"/>
          </a:xfrm>
          <a:prstGeom prst="cloud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齐读：第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en-US" altLang="zh-CN" sz="3200" dirty="0" smtClean="0">
                <a:ea typeface="黑体" panose="02010609060101010101" pitchFamily="49" charset="-122"/>
              </a:rPr>
              <a:t>~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714356"/>
            <a:ext cx="75009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文末表达了闻一多先生怎样的斗争决心？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5786" y="2143116"/>
            <a:ext cx="75724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表达自己的决心：义无反顾，随时准备献身。 </a:t>
            </a:r>
            <a:endParaRPr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4" name="图片 3" descr="u=521830145,3715287887&amp;fm=27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077" y="3643314"/>
            <a:ext cx="4397799" cy="2928934"/>
          </a:xfrm>
          <a:prstGeom prst="rect">
            <a:avLst/>
          </a:prstGeom>
        </p:spPr>
      </p:pic>
      <p:sp>
        <p:nvSpPr>
          <p:cNvPr id="5" name="云形 4"/>
          <p:cNvSpPr/>
          <p:nvPr/>
        </p:nvSpPr>
        <p:spPr>
          <a:xfrm>
            <a:off x="5357818" y="4000504"/>
            <a:ext cx="3286148" cy="2214578"/>
          </a:xfrm>
          <a:prstGeom prst="cloud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齐读第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42844" y="142852"/>
            <a:ext cx="3071834" cy="923330"/>
          </a:xfrm>
          <a:prstGeom prst="rect">
            <a:avLst/>
          </a:prstGeom>
          <a:noFill/>
          <a:ln w="19050">
            <a:solidFill>
              <a:srgbClr val="660066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 smtClean="0">
                <a:solidFill>
                  <a:srgbClr val="FF0000"/>
                </a:solidFill>
                <a:ea typeface="华文隶书" panose="02010800040101010101" pitchFamily="2" charset="-122"/>
              </a:rPr>
              <a:t>课堂小结</a:t>
            </a:r>
            <a:endParaRPr lang="zh-CN" altLang="en-US" sz="5400" b="1" dirty="0">
              <a:solidFill>
                <a:srgbClr val="FF0000"/>
              </a:solidFill>
              <a:ea typeface="华文隶书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786" y="1500174"/>
            <a:ext cx="757242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b="1" dirty="0" smtClean="0">
                <a:ln>
                  <a:solidFill>
                    <a:schemeClr val="tx1"/>
                  </a:solidFill>
                </a:ln>
                <a:latin typeface="+mn-ea"/>
              </a:rPr>
              <a:t>这篇演讲表现了闻一多先生强烈的爱憎情感：对李公仆先生被暗杀十分悲痛，赞扬了李公仆先生和昆明人民，他们为争取民主和平献出宝贵生命是昆明无限的光荣，高度评价他们的斗争精神；对国民党特务的罪恶行径质问、痛斥，面对面地揭露反动派的虚伪本性和险恶用心，指出反动派必然灭亡的可耻下场。  </a:t>
            </a:r>
            <a:endParaRPr lang="zh-CN" altLang="en-US" sz="3200" b="1" dirty="0">
              <a:ln>
                <a:solidFill>
                  <a:schemeClr val="tx1"/>
                </a:solidFill>
              </a:ln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57290" y="928670"/>
            <a:ext cx="6535275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ContrastingRightFacing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23900" b="1" cap="all" dirty="0" smtClean="0">
                <a:ln w="0"/>
                <a:solidFill>
                  <a:srgbClr val="CC00FF"/>
                </a:solidFill>
                <a:effectLst>
                  <a:reflection blurRad="12700" stA="50000" endPos="50000" dist="5000" dir="5400000" sy="-100000" rotWithShape="0"/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再见</a:t>
            </a:r>
            <a:endParaRPr lang="zh-CN" altLang="en-US" sz="23900" b="1" cap="all" dirty="0">
              <a:ln w="0"/>
              <a:solidFill>
                <a:srgbClr val="CC00FF"/>
              </a:solidFill>
              <a:effectLst>
                <a:reflection blurRad="12700" stA="50000" endPos="50000" dist="5000" dir="5400000" sy="-100000" rotWithShape="0"/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闻一多的最后一次演讲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1428764"/>
            <a:ext cx="9144000" cy="40005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1000108"/>
            <a:ext cx="7715304" cy="470898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最后</a:t>
            </a:r>
            <a:r>
              <a:rPr lang="zh-CN" altLang="en-US" sz="15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一次讲演</a:t>
            </a:r>
            <a:endParaRPr lang="zh-CN" altLang="en-US" sz="15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C:\Documents and Settings\Administrator\桌面\5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42844" y="142852"/>
            <a:ext cx="3071834" cy="923330"/>
          </a:xfrm>
          <a:prstGeom prst="rect">
            <a:avLst/>
          </a:prstGeom>
          <a:noFill/>
          <a:ln w="19050">
            <a:solidFill>
              <a:srgbClr val="660066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 smtClean="0">
                <a:solidFill>
                  <a:srgbClr val="FF0000"/>
                </a:solidFill>
                <a:ea typeface="华文隶书" panose="02010800040101010101" pitchFamily="2" charset="-122"/>
              </a:rPr>
              <a:t>作者简介</a:t>
            </a:r>
            <a:endParaRPr lang="zh-CN" altLang="en-US" sz="5400" b="1" dirty="0">
              <a:solidFill>
                <a:srgbClr val="FF0000"/>
              </a:solidFill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C:\Documents and Settings\Administrator\桌面\3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72066" y="0"/>
            <a:ext cx="4071934" cy="6858000"/>
          </a:xfrm>
          <a:prstGeom prst="rect">
            <a:avLst/>
          </a:prstGeom>
          <a:noFill/>
        </p:spPr>
      </p:pic>
      <p:pic>
        <p:nvPicPr>
          <p:cNvPr id="3" name="Picture 11" descr="C:\Documents and Settings\Administrator\桌面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72066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 descr="c:\documents and settings\administrator\application data\360se6\User Data\Temp\timg?image&amp;quality=80&amp;size=b9999_10000&amp;sec=1502213290851&amp;di=16a260f6921dae5774d0a8e494acab90&amp;imgtype=jpg&amp;src=http:\\img4.imgtn.bdimg.com\it\u=2111798330,3967897788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604" name="AutoShape 4" descr="c:\documents and settings\administrator\application data\360se6\User Data\Temp\timg?image&amp;quality=80&amp;size=b9999_10000&amp;sec=1502213290851&amp;di=16a260f6921dae5774d0a8e494acab90&amp;imgtype=jpg&amp;src=http:\\img4.imgtn.bdimg.com\it\u=2111798330,3967897788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606" name="AutoShape 6" descr="c:\documents and settings\administrator\application data\360se6\User Data\Temp\timg?image&amp;quality=80&amp;size=b9999_10000&amp;sec=1502213289802&amp;di=a7cc890fb74c9258549d612270ffc299&amp;imgtype=0&amp;src=http:\\img2.artron.net\exhibit\201504\201504161734494623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608" name="AutoShape 8" descr="c:\documents and settings\administrator\application data\360se6\User Data\Temp\timg?image&amp;quality=80&amp;size=b9999_10000&amp;sec=1502213289794&amp;di=78c45eba3517d0b0f5d2abf6d8dbc830&amp;imgtype=0&amp;src=http:\\www.renwen.com\photo\11\399\1139923_140179480440805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5609" name="Picture 9" descr="C:\Documents and Settings\Administrator\桌面\2.jpg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830992" y="0"/>
            <a:ext cx="7482016" cy="564357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357554" y="5715016"/>
            <a:ext cx="2357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《</a:t>
            </a:r>
            <a:r>
              <a:rPr lang="zh-CN" altLang="en-US" sz="44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红烛</a:t>
            </a:r>
            <a:r>
              <a:rPr lang="en-US" altLang="zh-CN" sz="44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》</a:t>
            </a:r>
            <a:endParaRPr lang="zh-CN" altLang="en-US" sz="44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714612" y="868523"/>
            <a:ext cx="6072230" cy="57868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621665" fontAlgn="base">
              <a:lnSpc>
                <a:spcPts val="32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闻一多</a:t>
            </a:r>
            <a:r>
              <a:rPr lang="zh-CN" sz="2400" b="1" dirty="0" smtClean="0">
                <a:latin typeface="+mn-ea"/>
              </a:rPr>
              <a:t>（</a:t>
            </a:r>
            <a:r>
              <a:rPr lang="en-US" altLang="zh-CN" sz="2400" b="1" dirty="0" smtClean="0">
                <a:latin typeface="+mn-ea"/>
              </a:rPr>
              <a:t>1899—1946</a:t>
            </a:r>
            <a:r>
              <a:rPr lang="zh-CN" altLang="en-US" sz="2400" b="1" dirty="0" smtClean="0">
                <a:latin typeface="+mn-ea"/>
              </a:rPr>
              <a:t>），本名家骅，著名诗人、学者、民主战士。湖北浠水人。“五四运动”时在清华大学读书，曾代表学校出席全国学联会议。</a:t>
            </a:r>
            <a:r>
              <a:rPr lang="en-US" altLang="zh-CN" sz="2400" b="1" dirty="0" smtClean="0">
                <a:latin typeface="+mn-ea"/>
              </a:rPr>
              <a:t>1922</a:t>
            </a:r>
            <a:r>
              <a:rPr lang="zh-CN" altLang="en-US" sz="2400" b="1" dirty="0" smtClean="0">
                <a:latin typeface="+mn-ea"/>
              </a:rPr>
              <a:t>年赴美国芝加哥美术学院学习。</a:t>
            </a:r>
            <a:r>
              <a:rPr lang="en-US" altLang="zh-CN" sz="2400" b="1" dirty="0" smtClean="0">
                <a:latin typeface="+mn-ea"/>
              </a:rPr>
              <a:t>1925</a:t>
            </a:r>
            <a:r>
              <a:rPr lang="zh-CN" altLang="en-US" sz="2400" b="1" dirty="0" smtClean="0">
                <a:latin typeface="+mn-ea"/>
              </a:rPr>
              <a:t>年回国后历任青岛大学、清华大学、昆明西南联大教授。</a:t>
            </a:r>
            <a:endParaRPr lang="zh-CN" altLang="en-US" sz="2400" b="1" dirty="0" smtClean="0">
              <a:latin typeface="+mn-ea"/>
            </a:endParaRPr>
          </a:p>
          <a:p>
            <a:pPr marL="0" marR="0" lvl="0" indent="621665" defTabSz="914400" rtl="0" eaLnBrk="0" fontAlgn="base" latinLnBrk="0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b="1" dirty="0" smtClean="0">
                <a:latin typeface="+mn-ea"/>
              </a:rPr>
              <a:t>1946</a:t>
            </a:r>
            <a:r>
              <a:rPr lang="zh-CN" altLang="en-US" sz="2400" b="1" dirty="0" smtClean="0">
                <a:latin typeface="+mn-ea"/>
              </a:rPr>
              <a:t>年</a:t>
            </a:r>
            <a:r>
              <a:rPr lang="en-US" altLang="zh-CN" sz="2400" b="1" dirty="0" smtClean="0">
                <a:latin typeface="+mn-ea"/>
              </a:rPr>
              <a:t>7</a:t>
            </a:r>
            <a:r>
              <a:rPr lang="zh-CN" altLang="en-US" sz="2400" b="1" dirty="0" smtClean="0">
                <a:latin typeface="+mn-ea"/>
              </a:rPr>
              <a:t>月</a:t>
            </a:r>
            <a:r>
              <a:rPr lang="en-US" altLang="zh-CN" sz="2400" b="1" dirty="0" smtClean="0">
                <a:latin typeface="+mn-ea"/>
              </a:rPr>
              <a:t>11</a:t>
            </a:r>
            <a:r>
              <a:rPr lang="zh-CN" altLang="en-US" sz="2400" b="1" dirty="0" smtClean="0">
                <a:latin typeface="+mn-ea"/>
              </a:rPr>
              <a:t>日，著名的爱国民主战士李公朴在昆明遭特务暗杀。</a:t>
            </a:r>
            <a:r>
              <a:rPr lang="en-US" altLang="zh-CN" sz="2400" b="1" dirty="0" smtClean="0">
                <a:latin typeface="+mn-ea"/>
              </a:rPr>
              <a:t>7</a:t>
            </a:r>
            <a:r>
              <a:rPr lang="zh-CN" altLang="en-US" sz="2400" b="1" dirty="0" smtClean="0">
                <a:latin typeface="+mn-ea"/>
              </a:rPr>
              <a:t>月</a:t>
            </a:r>
            <a:r>
              <a:rPr lang="en-US" altLang="zh-CN" sz="2400" b="1" dirty="0" smtClean="0">
                <a:latin typeface="+mn-ea"/>
              </a:rPr>
              <a:t>15</a:t>
            </a:r>
            <a:r>
              <a:rPr lang="zh-CN" altLang="en-US" sz="2400" b="1" dirty="0" smtClean="0">
                <a:latin typeface="+mn-ea"/>
              </a:rPr>
              <a:t>日，闻一多不顾个人安危，毅然参加了追悼李公朴的大会。会场上有特务故意捣乱，闻一多怒不可遏、拍案而起，满腔悲愤地发表了这篇即席讲演。当天下午，他就被特务暗杀了。</a:t>
            </a:r>
            <a:endParaRPr lang="zh-CN" altLang="en-US" sz="2400" b="1" dirty="0" smtClean="0">
              <a:latin typeface="+mn-ea"/>
            </a:endParaRPr>
          </a:p>
          <a:p>
            <a:pPr marL="0" marR="0" lvl="0" indent="621665" defTabSz="914400" rtl="0" eaLnBrk="0" fontAlgn="base" latinLnBrk="0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atin typeface="+mn-ea"/>
              </a:rPr>
              <a:t>他的代表作有</a:t>
            </a:r>
            <a:r>
              <a:rPr lang="en-US" altLang="zh-CN" sz="2400" b="1" dirty="0" smtClean="0">
                <a:latin typeface="+mn-ea"/>
              </a:rPr>
              <a:t>《</a:t>
            </a:r>
            <a:r>
              <a:rPr lang="zh-CN" altLang="en-US" sz="2400" b="1" dirty="0" smtClean="0">
                <a:latin typeface="+mn-ea"/>
              </a:rPr>
              <a:t>红烛</a:t>
            </a:r>
            <a:r>
              <a:rPr lang="en-US" altLang="zh-CN" sz="2400" b="1" dirty="0" smtClean="0">
                <a:latin typeface="+mn-ea"/>
              </a:rPr>
              <a:t>》《</a:t>
            </a:r>
            <a:r>
              <a:rPr lang="zh-CN" altLang="en-US" sz="2400" b="1" dirty="0" smtClean="0">
                <a:latin typeface="+mn-ea"/>
              </a:rPr>
              <a:t>死水</a:t>
            </a:r>
            <a:r>
              <a:rPr lang="en-US" altLang="zh-CN" sz="2400" b="1" dirty="0" smtClean="0">
                <a:latin typeface="+mn-ea"/>
              </a:rPr>
              <a:t>》</a:t>
            </a:r>
            <a:r>
              <a:rPr lang="zh-CN" altLang="en-US" sz="2400" b="1" dirty="0" smtClean="0">
                <a:latin typeface="+mn-ea"/>
              </a:rPr>
              <a:t>等。遗著由朱自清编成</a:t>
            </a:r>
            <a:r>
              <a:rPr lang="en-US" altLang="zh-CN" sz="2400" b="1" dirty="0" smtClean="0">
                <a:latin typeface="+mn-ea"/>
              </a:rPr>
              <a:t>《</a:t>
            </a:r>
            <a:r>
              <a:rPr lang="zh-CN" altLang="en-US" sz="2400" b="1" dirty="0" smtClean="0">
                <a:latin typeface="+mn-ea"/>
              </a:rPr>
              <a:t>闻一多全集</a:t>
            </a:r>
            <a:r>
              <a:rPr lang="en-US" altLang="zh-CN" sz="2400" b="1" dirty="0" smtClean="0">
                <a:latin typeface="+mn-ea"/>
              </a:rPr>
              <a:t>》</a:t>
            </a:r>
            <a:r>
              <a:rPr lang="zh-CN" altLang="en-US" sz="2400" b="1" dirty="0" smtClean="0">
                <a:latin typeface="+mn-ea"/>
              </a:rPr>
              <a:t>四卷。</a:t>
            </a:r>
            <a:endParaRPr lang="zh-CN" altLang="en-US" sz="2400" b="1" dirty="0" smtClean="0">
              <a:latin typeface="+mn-ea"/>
            </a:endParaRPr>
          </a:p>
        </p:txBody>
      </p:sp>
      <p:pic>
        <p:nvPicPr>
          <p:cNvPr id="11" name="图片 10" descr="t01427394dc67f1190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44" y="1000108"/>
            <a:ext cx="2500330" cy="3491244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下载 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1125" y="0"/>
            <a:ext cx="5882875" cy="3643314"/>
          </a:xfrm>
          <a:prstGeom prst="rect">
            <a:avLst/>
          </a:prstGeom>
        </p:spPr>
      </p:pic>
      <p:pic>
        <p:nvPicPr>
          <p:cNvPr id="6" name="图片 5" descr="下载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82575"/>
            <a:ext cx="5357818" cy="3375425"/>
          </a:xfrm>
          <a:prstGeom prst="rect">
            <a:avLst/>
          </a:prstGeom>
        </p:spPr>
      </p:pic>
      <p:pic>
        <p:nvPicPr>
          <p:cNvPr id="7" name="斯拉夫进行曲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00892" y="4857760"/>
            <a:ext cx="804866" cy="8048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1928802"/>
            <a:ext cx="27146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伴乐朗读</a:t>
            </a:r>
            <a:endParaRPr lang="zh-CN" altLang="en-US" sz="48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42844" y="142852"/>
            <a:ext cx="3071834" cy="923330"/>
          </a:xfrm>
          <a:prstGeom prst="rect">
            <a:avLst/>
          </a:prstGeom>
          <a:noFill/>
          <a:ln w="19050">
            <a:solidFill>
              <a:srgbClr val="660066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 smtClean="0">
                <a:solidFill>
                  <a:srgbClr val="FF0000"/>
                </a:solidFill>
                <a:ea typeface="华文隶书" panose="02010800040101010101" pitchFamily="2" charset="-122"/>
              </a:rPr>
              <a:t>把握情感</a:t>
            </a:r>
            <a:endParaRPr lang="zh-CN" altLang="en-US" sz="5400" b="1" dirty="0">
              <a:solidFill>
                <a:srgbClr val="FF0000"/>
              </a:solidFill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9091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1687</Words>
  <Application>WPS 演示</Application>
  <PresentationFormat>全屏显示(4:3)</PresentationFormat>
  <Paragraphs>100</Paragraphs>
  <Slides>29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华文仿宋</vt:lpstr>
      <vt:lpstr>幼圆</vt:lpstr>
      <vt:lpstr>楷体</vt:lpstr>
      <vt:lpstr>微软雅黑</vt:lpstr>
      <vt:lpstr>华文隶书</vt:lpstr>
      <vt:lpstr>华文琥珀</vt:lpstr>
      <vt:lpstr>黑体</vt:lpstr>
      <vt:lpstr>Arial Unicode MS</vt:lpstr>
      <vt:lpstr>华文新魏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相忘于江湖</cp:lastModifiedBy>
  <cp:revision>162</cp:revision>
  <dcterms:created xsi:type="dcterms:W3CDTF">2018-03-08T07:24:06Z</dcterms:created>
  <dcterms:modified xsi:type="dcterms:W3CDTF">2018-03-08T07:24:27Z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