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3" r:id="rId1"/>
    <p:sldMasterId id="2147483685" r:id="rId2"/>
  </p:sldMasterIdLst>
  <p:notesMasterIdLst>
    <p:notesMasterId r:id="rId43"/>
  </p:notesMasterIdLst>
  <p:handoutMasterIdLst>
    <p:handoutMasterId r:id="rId44"/>
  </p:handoutMasterIdLst>
  <p:sldIdLst>
    <p:sldId id="260" r:id="rId3"/>
    <p:sldId id="319" r:id="rId4"/>
    <p:sldId id="591" r:id="rId5"/>
    <p:sldId id="592" r:id="rId6"/>
    <p:sldId id="593" r:id="rId7"/>
    <p:sldId id="594" r:id="rId8"/>
    <p:sldId id="595" r:id="rId9"/>
    <p:sldId id="596" r:id="rId10"/>
    <p:sldId id="597" r:id="rId11"/>
    <p:sldId id="598" r:id="rId12"/>
    <p:sldId id="599" r:id="rId13"/>
    <p:sldId id="601" r:id="rId14"/>
    <p:sldId id="600" r:id="rId15"/>
    <p:sldId id="602" r:id="rId16"/>
    <p:sldId id="603" r:id="rId17"/>
    <p:sldId id="604" r:id="rId18"/>
    <p:sldId id="607" r:id="rId19"/>
    <p:sldId id="605" r:id="rId20"/>
    <p:sldId id="493" r:id="rId21"/>
    <p:sldId id="515" r:id="rId22"/>
    <p:sldId id="514" r:id="rId23"/>
    <p:sldId id="608" r:id="rId24"/>
    <p:sldId id="609" r:id="rId25"/>
    <p:sldId id="610" r:id="rId26"/>
    <p:sldId id="611" r:id="rId27"/>
    <p:sldId id="612" r:id="rId28"/>
    <p:sldId id="613" r:id="rId29"/>
    <p:sldId id="625" r:id="rId30"/>
    <p:sldId id="626" r:id="rId31"/>
    <p:sldId id="627" r:id="rId32"/>
    <p:sldId id="615" r:id="rId33"/>
    <p:sldId id="616" r:id="rId34"/>
    <p:sldId id="617" r:id="rId35"/>
    <p:sldId id="618" r:id="rId36"/>
    <p:sldId id="619" r:id="rId37"/>
    <p:sldId id="620" r:id="rId38"/>
    <p:sldId id="621" r:id="rId39"/>
    <p:sldId id="622" r:id="rId40"/>
    <p:sldId id="623" r:id="rId41"/>
    <p:sldId id="628" r:id="rId4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0000CC"/>
    <a:srgbClr val="0033CC"/>
    <a:srgbClr val="287A9C"/>
    <a:srgbClr val="5858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/>
    <p:restoredTop sz="94598"/>
  </p:normalViewPr>
  <p:slideViewPr>
    <p:cSldViewPr snapToObjects="1">
      <p:cViewPr>
        <p:scale>
          <a:sx n="120" d="100"/>
          <a:sy n="120" d="100"/>
        </p:scale>
        <p:origin x="-72" y="1044"/>
      </p:cViewPr>
      <p:guideLst>
        <p:guide orient="horz" pos="1724"/>
        <p:guide pos="25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/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xmlns="" val="2948806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等线" panose="02010600030101010101" charset="-122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/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xmlns="" val="18915703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8196" name="页脚占位符 1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197" name="页眉占位符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915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 dirty="0"/>
          </a:p>
        </p:txBody>
      </p:sp>
      <p:sp>
        <p:nvSpPr>
          <p:cNvPr id="4915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8808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33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826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59464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218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090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22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0742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6684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436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0484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200154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98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2021-3-17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656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2.jpe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7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8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08563" y="1568451"/>
            <a:ext cx="4608195" cy="2150110"/>
          </a:xfrm>
          <a:prstGeom prst="rect">
            <a:avLst/>
          </a:prstGeom>
          <a:solidFill>
            <a:schemeClr val="accent6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cs typeface="+mn-ea"/>
              <a:sym typeface="+mn-lt"/>
            </a:endParaRPr>
          </a:p>
        </p:txBody>
      </p:sp>
      <p:sp>
        <p:nvSpPr>
          <p:cNvPr id="6146" name="文本框 2"/>
          <p:cNvSpPr txBox="1"/>
          <p:nvPr/>
        </p:nvSpPr>
        <p:spPr>
          <a:xfrm>
            <a:off x="1192451" y="627534"/>
            <a:ext cx="5546725" cy="175964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4400" dirty="0"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en-US" altLang="zh-CN" sz="3200" dirty="0">
                <a:latin typeface="+mn-lt"/>
                <a:ea typeface="+mn-ea"/>
                <a:cs typeface="+mn-ea"/>
                <a:sym typeface="+mn-lt"/>
              </a:rPr>
              <a:t>                                              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3200" dirty="0">
                <a:latin typeface="+mn-lt"/>
                <a:ea typeface="+mn-ea"/>
                <a:cs typeface="+mn-ea"/>
                <a:sym typeface="+mn-lt"/>
              </a:rPr>
              <a:t>              </a:t>
            </a:r>
            <a:r>
              <a:rPr lang="en-US" altLang="zh-CN" sz="3200" b="1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3200" b="1" dirty="0">
                <a:latin typeface="+mn-lt"/>
                <a:ea typeface="+mn-ea"/>
                <a:cs typeface="+mn-ea"/>
                <a:sym typeface="+mn-lt"/>
              </a:rPr>
              <a:t>北朝民歌</a:t>
            </a:r>
          </a:p>
        </p:txBody>
      </p:sp>
      <p:sp>
        <p:nvSpPr>
          <p:cNvPr id="5" name="矩形 4"/>
          <p:cNvSpPr/>
          <p:nvPr/>
        </p:nvSpPr>
        <p:spPr>
          <a:xfrm>
            <a:off x="-14929" y="4443958"/>
            <a:ext cx="9176074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03719" y="-20734898"/>
            <a:ext cx="6697289" cy="46605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军书十二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铁衣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互文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同行十二年，不知木兰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8769" y="864473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北方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93281" y="864473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寒气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36215" y="864477"/>
            <a:ext cx="1071570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指打更声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2206" y="864473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寒冷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7250" y="864473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月光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1201" y="4042128"/>
            <a:ext cx="67736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朝堂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97354" y="864473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铠甲</a:t>
            </a:r>
          </a:p>
        </p:txBody>
      </p:sp>
      <p:sp>
        <p:nvSpPr>
          <p:cNvPr id="10" name="矩形 9"/>
          <p:cNvSpPr/>
          <p:nvPr/>
        </p:nvSpPr>
        <p:spPr>
          <a:xfrm>
            <a:off x="1196530" y="1500184"/>
            <a:ext cx="680447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北方的寒气传送着打更的声音，清冷的月光映照着战士们的铁甲战袍。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290" y="2464597"/>
            <a:ext cx="642942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战士们身经百战，有的战死沙场，有的凯旋而归。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64447" y="4447002"/>
            <a:ext cx="637584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胜利归来朝见天子，天子坐在殿堂上（论功行赏）。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03719" y="-25824854"/>
            <a:ext cx="6697289" cy="46605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军书十二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照铁衣。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同行十二年，不知木兰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540366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07397" y="593942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功勋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50339" y="586843"/>
            <a:ext cx="910835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虚指“多”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68326" y="640426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776" y="640421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有余</a:t>
            </a:r>
          </a:p>
        </p:txBody>
      </p:sp>
      <p:sp>
        <p:nvSpPr>
          <p:cNvPr id="9" name="TextBox 8"/>
          <p:cNvSpPr txBox="1"/>
          <p:nvPr/>
        </p:nvSpPr>
        <p:spPr>
          <a:xfrm flipH="1">
            <a:off x="3393281" y="2299371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想要</a:t>
            </a:r>
          </a:p>
        </p:txBody>
      </p:sp>
      <p:sp>
        <p:nvSpPr>
          <p:cNvPr id="10" name="TextBox 9"/>
          <p:cNvSpPr txBox="1"/>
          <p:nvPr/>
        </p:nvSpPr>
        <p:spPr>
          <a:xfrm flipH="1">
            <a:off x="5589999" y="2245792"/>
            <a:ext cx="267893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不想要</a:t>
            </a:r>
          </a:p>
        </p:txBody>
      </p:sp>
      <p:sp>
        <p:nvSpPr>
          <p:cNvPr id="11" name="TextBox 10"/>
          <p:cNvSpPr txBox="1"/>
          <p:nvPr/>
        </p:nvSpPr>
        <p:spPr>
          <a:xfrm flipH="1">
            <a:off x="6822305" y="2245792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大官</a:t>
            </a:r>
          </a:p>
        </p:txBody>
      </p:sp>
      <p:sp>
        <p:nvSpPr>
          <p:cNvPr id="12" name="TextBox 11"/>
          <p:cNvSpPr txBox="1"/>
          <p:nvPr/>
        </p:nvSpPr>
        <p:spPr>
          <a:xfrm flipH="1">
            <a:off x="1571604" y="3862231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希望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2107397" y="3862231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骑上</a:t>
            </a:r>
          </a:p>
        </p:txBody>
      </p:sp>
      <p:sp>
        <p:nvSpPr>
          <p:cNvPr id="14" name="TextBox 13"/>
          <p:cNvSpPr txBox="1"/>
          <p:nvPr/>
        </p:nvSpPr>
        <p:spPr>
          <a:xfrm flipH="1">
            <a:off x="3286122" y="3862231"/>
            <a:ext cx="267893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千里马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6072206" y="3862235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回</a:t>
            </a:r>
          </a:p>
        </p:txBody>
      </p:sp>
      <p:sp>
        <p:nvSpPr>
          <p:cNvPr id="16" name="矩形 15"/>
          <p:cNvSpPr/>
          <p:nvPr/>
        </p:nvSpPr>
        <p:spPr>
          <a:xfrm>
            <a:off x="1464447" y="1504781"/>
            <a:ext cx="621510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（木兰）被记了很大的功劳，赏赐了很多财物。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18025" y="3165715"/>
            <a:ext cx="616152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天子问（木兰）想要什么，木兰不愿做官，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61535" y="4714894"/>
            <a:ext cx="616152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希望驰骋千里马，返回故乡。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03719" y="-27378632"/>
            <a:ext cx="6697289" cy="46605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军书十二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照铁衣。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同行十二年，不知木兰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21901" y="4020924"/>
            <a:ext cx="1017992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古：外城</a:t>
            </a:r>
            <a:endParaRPr kumimoji="1" lang="en-US" altLang="zh-CN" sz="1500" b="1" dirty="0">
              <a:solidFill>
                <a:srgbClr val="3333CC"/>
              </a:solidFill>
              <a:cs typeface="+mn-ea"/>
              <a:sym typeface="+mn-lt"/>
            </a:endParaRPr>
          </a:p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今：姓氏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22099" y="4109144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扶持</a:t>
            </a:r>
          </a:p>
        </p:txBody>
      </p:sp>
      <p:sp>
        <p:nvSpPr>
          <p:cNvPr id="5" name="矩形 4"/>
          <p:cNvSpPr/>
          <p:nvPr/>
        </p:nvSpPr>
        <p:spPr>
          <a:xfrm>
            <a:off x="1601670" y="4675338"/>
            <a:ext cx="6375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父母听说女儿回来了，互相搀扶着到外城来（迎接木兰）；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5646" y="2414922"/>
            <a:ext cx="432048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希望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33718" y="2414922"/>
            <a:ext cx="432048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骑上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9832" y="2468928"/>
            <a:ext cx="432048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千里马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76156" y="2414922"/>
            <a:ext cx="432048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回到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9992" y="874481"/>
            <a:ext cx="432048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不需要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14747" y="657748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1272" y="657743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整理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39892" y="669390"/>
            <a:ext cx="589364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女子艳妆</a:t>
            </a: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03719" y="-32353202"/>
            <a:ext cx="6697289" cy="46605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军书十二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照铁衣。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同行十二年，不知木兰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0868" y="1651732"/>
            <a:ext cx="659013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姐姐听说妹妹回来了，对着门户梳妆打扮起来；</a:t>
            </a:r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弟弟听说姐姐回来了，忙着霍霍地磨刀准备杀猪宰羊。</a:t>
            </a:r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dist"/>
            <a:r>
              <a:rPr lang="en-US" altLang="zh-CN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木兰回到家里</a:t>
            </a:r>
            <a:r>
              <a:rPr lang="en-US" altLang="zh-CN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打开东阁楼的门，坐一坐西阁楼的床</a:t>
            </a:r>
            <a:endParaRPr kumimoji="1" lang="zh-CN" altLang="en-US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96958" y="2318677"/>
            <a:ext cx="267893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磨刀声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68726" y="2318677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去杀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03719" y="-37344233"/>
            <a:ext cx="6697289" cy="46605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军书十二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照铁衣。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同行十二年，不知木兰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18025" y="1446602"/>
            <a:ext cx="64829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脱去打仗时穿的战袍，</a:t>
            </a:r>
            <a:r>
              <a:rPr lang="zh-CN" altLang="en-US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穿上以前女孩子的美丽衣裳。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对着窗户，对着镜子，整理像云那样的鬓发，贴上花黄。</a:t>
            </a:r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出门去见同去出征的伙伴，伙伴们都很吃惊：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39694" y="745678"/>
            <a:ext cx="374550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65041" y="692095"/>
            <a:ext cx="589364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下身穿的衣裙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2460189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71604" y="2406612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21711" y="2406607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整理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64645" y="2353029"/>
            <a:ext cx="1017992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像云一样的鬓发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0826" y="2278734"/>
            <a:ext cx="428628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同“贴”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768" y="2353029"/>
            <a:ext cx="857232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额头正中装饰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93273" y="4013966"/>
            <a:ext cx="1017992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军中伙伴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8628" y="4013967"/>
            <a:ext cx="321471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18458" y="1589547"/>
            <a:ext cx="80499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同行多年，竟然不知道木兰是个姑娘。   </a:t>
            </a:r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（据说提着兔子的耳朵悬在半空中时）雄兔的两只前脚时时动弹，雌兔的两只眼睛时常眯着。</a:t>
            </a:r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雄雌两兔一起并排着跑，怎能分辨得出哪个是雄兔，哪个是雌兔呢？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03719" y="-42166298"/>
            <a:ext cx="6697289" cy="46605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军书十二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照铁衣。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8622" y="769481"/>
            <a:ext cx="1178726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判断动词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00438" y="2376831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动弹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15100" y="2376835"/>
            <a:ext cx="1045029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眯着眼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77786" y="4037768"/>
            <a:ext cx="1033281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靠近贴着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86124" y="4037764"/>
            <a:ext cx="1178727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古义：跑</a:t>
            </a:r>
            <a:endParaRPr kumimoji="1" lang="en-US" altLang="zh-CN" sz="1500" b="1" dirty="0">
              <a:solidFill>
                <a:srgbClr val="3333CC"/>
              </a:solidFill>
              <a:cs typeface="+mn-ea"/>
              <a:sym typeface="+mn-lt"/>
            </a:endParaRPr>
          </a:p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今义：步行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18429" y="4037764"/>
            <a:ext cx="531675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怎么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75284" y="852278"/>
            <a:ext cx="1178727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虚指“多”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1109663" y="1601741"/>
            <a:ext cx="648335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对镜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花黄      （                              ）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伴      （                    ）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我旧时裳      （                    ）    </a:t>
            </a:r>
          </a:p>
          <a:p>
            <a:pPr eaLnBrk="1" hangingPunct="1">
              <a:lnSpc>
                <a:spcPct val="150000"/>
              </a:lnSpc>
            </a:pP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3491230" y="1853565"/>
            <a:ext cx="28498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通“贴”，粘贴，贴上  </a:t>
            </a:r>
          </a:p>
        </p:txBody>
      </p:sp>
      <p:sp>
        <p:nvSpPr>
          <p:cNvPr id="44038" name="Text Box 7"/>
          <p:cNvSpPr txBox="1">
            <a:spLocks noChangeArrowheads="1"/>
          </p:cNvSpPr>
          <p:nvPr/>
        </p:nvSpPr>
        <p:spPr bwMode="auto">
          <a:xfrm>
            <a:off x="800104" y="1101977"/>
            <a:ext cx="22701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eaLnBrk="1" hangingPunct="1"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通假字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491888" y="2372421"/>
            <a:ext cx="26892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通“伙”，伙伴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571891" y="2918430"/>
            <a:ext cx="26892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通“着”，穿   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428633" y="913134"/>
            <a:ext cx="1377315" cy="37465"/>
          </a:xfrm>
          <a:prstGeom prst="rect">
            <a:avLst/>
          </a:prstGeom>
          <a:solidFill>
            <a:srgbClr val="358CC1"/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strike="noStrike" cap="none" dirty="0">
              <a:ln w="9525" cap="flat" cmpd="sng">
                <a:noFill/>
              </a:ln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805305" y="913134"/>
            <a:ext cx="1375410" cy="37465"/>
          </a:xfrm>
          <a:prstGeom prst="rect">
            <a:avLst/>
          </a:prstGeom>
          <a:solidFill>
            <a:srgbClr val="2D9C9F"/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strike="noStrike" cap="none" dirty="0">
              <a:ln w="9525" cap="flat" cmpd="sng">
                <a:noFill/>
              </a:ln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3180082" y="913134"/>
            <a:ext cx="1377315" cy="37465"/>
          </a:xfrm>
          <a:prstGeom prst="rect">
            <a:avLst/>
          </a:prstGeom>
          <a:solidFill>
            <a:srgbClr val="A4C37B">
              <a:lumMod val="75000"/>
            </a:srgbClr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strike="noStrike" cap="none" dirty="0">
              <a:ln w="9525" cap="flat" cmpd="sng">
                <a:noFill/>
              </a:ln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1454158" y="263529"/>
            <a:ext cx="23971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基础知识</a:t>
            </a:r>
          </a:p>
        </p:txBody>
      </p:sp>
      <p:sp>
        <p:nvSpPr>
          <p:cNvPr id="19" name="矩形 18"/>
          <p:cNvSpPr/>
          <p:nvPr>
            <p:custDataLst>
              <p:tags r:id="rId1"/>
            </p:custDataLst>
          </p:nvPr>
        </p:nvSpPr>
        <p:spPr bwMode="auto">
          <a:xfrm>
            <a:off x="428625" y="913132"/>
            <a:ext cx="1376680" cy="36830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1805313" y="913132"/>
            <a:ext cx="1374775" cy="36830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3180080" y="913132"/>
            <a:ext cx="1376680" cy="36830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utoUpdateAnimBg="0"/>
      <p:bldP spid="44038" grpId="0" bldLvl="0" autoUpdateAnimBg="0"/>
      <p:bldP spid="11" grpId="0" bldLvl="0" autoUpdateAnimBg="0"/>
      <p:bldP spid="13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1131888" y="1330724"/>
            <a:ext cx="6483350" cy="145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东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买骏马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愿为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鞍马</a:t>
            </a:r>
          </a:p>
        </p:txBody>
      </p:sp>
      <p:sp>
        <p:nvSpPr>
          <p:cNvPr id="44038" name="Text Box 7"/>
          <p:cNvSpPr txBox="1">
            <a:spLocks noChangeArrowheads="1"/>
          </p:cNvSpPr>
          <p:nvPr/>
        </p:nvSpPr>
        <p:spPr bwMode="auto">
          <a:xfrm>
            <a:off x="845548" y="987578"/>
            <a:ext cx="22701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eaLnBrk="1" hangingPunct="1"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一词多义</a:t>
            </a:r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 bwMode="auto">
          <a:xfrm>
            <a:off x="493236" y="835661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3195645" y="835661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1819927" y="835661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43010"/>
          <p:cNvSpPr txBox="1"/>
          <p:nvPr/>
        </p:nvSpPr>
        <p:spPr>
          <a:xfrm>
            <a:off x="1311275" y="195490"/>
            <a:ext cx="2397760" cy="646331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文言小结</a:t>
            </a:r>
            <a:endParaRPr lang="ko-KR" altLang="en-US" sz="3600" b="1" strike="noStrike" cap="none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1" name="AutoShape 3"/>
          <p:cNvSpPr/>
          <p:nvPr/>
        </p:nvSpPr>
        <p:spPr bwMode="auto">
          <a:xfrm>
            <a:off x="903295" y="1687990"/>
            <a:ext cx="228600" cy="971550"/>
          </a:xfrm>
          <a:prstGeom prst="leftBrace">
            <a:avLst>
              <a:gd name="adj1" fmla="val 4722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34829" name="AutoShape 13"/>
          <p:cNvCxnSpPr>
            <a:cxnSpLocks noChangeShapeType="1"/>
          </p:cNvCxnSpPr>
          <p:nvPr/>
        </p:nvCxnSpPr>
        <p:spPr bwMode="auto">
          <a:xfrm flipV="1">
            <a:off x="2886075" y="1538496"/>
            <a:ext cx="2508250" cy="321310"/>
          </a:xfrm>
          <a:prstGeom prst="bentConnector3">
            <a:avLst>
              <a:gd name="adj1" fmla="val 50025"/>
            </a:avLst>
          </a:prstGeom>
          <a:noFill/>
          <a:ln w="38100">
            <a:solidFill>
              <a:schemeClr val="tx2"/>
            </a:solidFill>
            <a:miter lim="800000"/>
            <a:tailEnd type="triangle" w="med" len="med"/>
          </a:ln>
        </p:spPr>
      </p:cxnSp>
      <p:cxnSp>
        <p:nvCxnSpPr>
          <p:cNvPr id="34833" name="AutoShape 17"/>
          <p:cNvCxnSpPr>
            <a:cxnSpLocks noChangeShapeType="1"/>
          </p:cNvCxnSpPr>
          <p:nvPr/>
        </p:nvCxnSpPr>
        <p:spPr bwMode="auto">
          <a:xfrm>
            <a:off x="2879852" y="2495877"/>
            <a:ext cx="2514600" cy="2857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tailEnd type="triangle" w="med" len="med"/>
          </a:ln>
        </p:spPr>
      </p:cxn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5394325" y="1275610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市：名词，集市。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5394325" y="2496080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市：动词，买。</a:t>
            </a:r>
            <a:endParaRPr lang="zh-CN" altLang="en-US" sz="3600" b="1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131888" y="2930624"/>
            <a:ext cx="6483350" cy="145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对镜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花黄</a:t>
            </a:r>
          </a:p>
        </p:txBody>
      </p:sp>
      <p:sp>
        <p:nvSpPr>
          <p:cNvPr id="14" name="AutoShape 3"/>
          <p:cNvSpPr/>
          <p:nvPr/>
        </p:nvSpPr>
        <p:spPr bwMode="auto">
          <a:xfrm>
            <a:off x="903295" y="3319513"/>
            <a:ext cx="228600" cy="971550"/>
          </a:xfrm>
          <a:prstGeom prst="leftBrace">
            <a:avLst>
              <a:gd name="adj1" fmla="val 4722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15" name="AutoShape 13"/>
          <p:cNvCxnSpPr>
            <a:cxnSpLocks noChangeShapeType="1"/>
          </p:cNvCxnSpPr>
          <p:nvPr/>
        </p:nvCxnSpPr>
        <p:spPr bwMode="auto">
          <a:xfrm flipV="1">
            <a:off x="2886075" y="3170019"/>
            <a:ext cx="2508250" cy="321310"/>
          </a:xfrm>
          <a:prstGeom prst="bentConnector3">
            <a:avLst>
              <a:gd name="adj1" fmla="val 50025"/>
            </a:avLst>
          </a:prstGeom>
          <a:noFill/>
          <a:ln w="38100">
            <a:solidFill>
              <a:schemeClr val="tx2"/>
            </a:solidFill>
            <a:miter lim="800000"/>
            <a:tailEnd type="triangle" w="med" len="med"/>
          </a:ln>
        </p:spPr>
      </p:cxnSp>
      <p:cxnSp>
        <p:nvCxnSpPr>
          <p:cNvPr id="17" name="AutoShape 17"/>
          <p:cNvCxnSpPr>
            <a:cxnSpLocks noChangeShapeType="1"/>
          </p:cNvCxnSpPr>
          <p:nvPr/>
        </p:nvCxnSpPr>
        <p:spPr bwMode="auto">
          <a:xfrm>
            <a:off x="2879852" y="4127400"/>
            <a:ext cx="2514600" cy="2857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tailEnd type="triangle" w="med" len="med"/>
          </a:ln>
        </p:spPr>
      </p:cxn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5394325" y="2974185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帖：名词，文书。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5394325" y="4127603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帖：通“贴”，贴上。</a:t>
            </a:r>
            <a:endParaRPr lang="zh-CN" altLang="en-US" sz="3600" b="1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bldLvl="0" autoUpdateAnimBg="0"/>
      <p:bldP spid="43011" grpId="0" bldLvl="0" animBg="1"/>
      <p:bldP spid="2" grpId="0"/>
      <p:bldP spid="3" grpId="0"/>
      <p:bldP spid="14" grpId="0" bldLvl="0" animBg="1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矩形 1"/>
          <p:cNvSpPr>
            <a:spLocks noChangeArrowheads="1"/>
          </p:cNvSpPr>
          <p:nvPr/>
        </p:nvSpPr>
        <p:spPr bwMode="auto">
          <a:xfrm>
            <a:off x="990600" y="514350"/>
            <a:ext cx="7391400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四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词类活用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lvl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000" u="sng" dirty="0">
                <a:solidFill>
                  <a:srgbClr val="0C9337"/>
                </a:solidFill>
                <a:latin typeface="+mn-lt"/>
                <a:ea typeface="+mn-ea"/>
                <a:cs typeface="+mn-ea"/>
                <a:sym typeface="+mn-lt"/>
              </a:rPr>
              <a:t>策</a:t>
            </a:r>
            <a:r>
              <a:rPr lang="zh-CN" altLang="en-US" sz="2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勋十二转  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名词用作动词，记录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</a:p>
          <a:p>
            <a:pPr marL="0" lvl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愿为</a:t>
            </a:r>
            <a:r>
              <a:rPr lang="zh-CN" altLang="en-US" sz="2000" u="sng" dirty="0">
                <a:solidFill>
                  <a:srgbClr val="0C9337"/>
                </a:solidFill>
                <a:latin typeface="+mn-lt"/>
                <a:ea typeface="+mn-ea"/>
                <a:cs typeface="+mn-ea"/>
                <a:sym typeface="+mn-lt"/>
              </a:rPr>
              <a:t>市</a:t>
            </a:r>
            <a:r>
              <a:rPr lang="zh-CN" altLang="en-US" sz="2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鞍马  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名词用作为动词，买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</a:p>
          <a:p>
            <a:pPr marL="0" lvl="1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五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文言句式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lvl="1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省略句</a:t>
            </a:r>
          </a:p>
          <a:p>
            <a:pPr marL="0" lvl="1">
              <a:lnSpc>
                <a:spcPct val="150000"/>
              </a:lnSpc>
              <a:defRPr/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愿为市</a:t>
            </a:r>
            <a:r>
              <a:rPr lang="zh-CN" altLang="en-US" sz="2000" dirty="0" smtClean="0">
                <a:latin typeface="+mn-lt"/>
                <a:ea typeface="+mn-ea"/>
                <a:cs typeface="+mn-ea"/>
                <a:sym typeface="+mn-lt"/>
              </a:rPr>
              <a:t>鞍马        </a:t>
            </a:r>
            <a:r>
              <a:rPr lang="zh-CN" altLang="en-US" sz="2000" dirty="0" smtClean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点拨</a:t>
            </a:r>
            <a:r>
              <a:rPr lang="zh-CN" altLang="en-US" sz="20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为”后省略“之”，指代父从军这件事。</a:t>
            </a:r>
            <a:endParaRPr lang="zh-CN" altLang="zh-CN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0600" y="3333754"/>
            <a:ext cx="731520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倒装句</a:t>
            </a:r>
          </a:p>
          <a:p>
            <a:pPr marL="0" lvl="1">
              <a:lnSpc>
                <a:spcPct val="150000"/>
              </a:lnSpc>
              <a:defRPr/>
            </a:pPr>
            <a:r>
              <a:rPr lang="zh-CN" altLang="en-US" sz="2000" dirty="0" smtClean="0">
                <a:latin typeface="+mn-lt"/>
                <a:ea typeface="+mn-ea"/>
                <a:cs typeface="+mn-ea"/>
                <a:sym typeface="+mn-lt"/>
              </a:rPr>
              <a:t>问女何所思        </a:t>
            </a:r>
            <a:r>
              <a:rPr lang="zh-CN" altLang="en-US" sz="2000" dirty="0" smtClean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点拨：</a:t>
            </a:r>
            <a:r>
              <a:rPr lang="zh-CN" altLang="en-US" sz="2000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宾语前置句，应为“问女所思何”。</a:t>
            </a:r>
            <a:endParaRPr lang="en-US" altLang="zh-CN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2"/>
          <p:cNvSpPr txBox="1"/>
          <p:nvPr/>
        </p:nvSpPr>
        <p:spPr>
          <a:xfrm>
            <a:off x="1311283" y="334967"/>
            <a:ext cx="23971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层次结构</a:t>
            </a: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8633" y="984251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179771" y="984251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804996" y="984251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234@|5FFC:14998031|FBC:16777215|LFC:16777215|LBC:16777215"/>
          <p:cNvSpPr/>
          <p:nvPr>
            <p:custDataLst>
              <p:tags r:id="rId4"/>
            </p:custDataLst>
          </p:nvPr>
        </p:nvSpPr>
        <p:spPr bwMode="auto">
          <a:xfrm>
            <a:off x="2969326" y="1563639"/>
            <a:ext cx="1128395" cy="1033780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txBody>
          <a:bodyPr vert="horz" wrap="square" lIns="68580" tIns="34290" rIns="68580" bIns="270000" numCol="1" anchor="ctr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ctr" fontAlgn="base">
              <a:lnSpc>
                <a:spcPct val="150000"/>
              </a:lnSpc>
            </a:pPr>
            <a:r>
              <a:rPr lang="zh-CN" altLang="zh-CN" strike="noStrike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第二部分      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第</a:t>
            </a:r>
            <a:r>
              <a:rPr lang="en-US" altLang="zh-CN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4</a:t>
            </a:r>
            <a:r>
              <a:rPr lang="zh-CN" altLang="zh-CN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段</a:t>
            </a:r>
            <a:endParaRPr lang="en-US" altLang="zh-CN" strike="noStrike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2969324" y="2918728"/>
            <a:ext cx="1377950" cy="5816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征战沙场</a:t>
            </a:r>
            <a:endParaRPr lang="zh-CN" altLang="en-US" sz="2000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234@|5FFC:14998031|FBC:16777215|LFC:16777215|LBC:16777215"/>
          <p:cNvSpPr/>
          <p:nvPr>
            <p:custDataLst>
              <p:tags r:id="rId6"/>
            </p:custDataLst>
          </p:nvPr>
        </p:nvSpPr>
        <p:spPr bwMode="auto">
          <a:xfrm>
            <a:off x="870021" y="1563639"/>
            <a:ext cx="1128395" cy="1033780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D74D6E"/>
          </a:solidFill>
          <a:ln>
            <a:noFill/>
          </a:ln>
        </p:spPr>
        <p:txBody>
          <a:bodyPr vert="horz" wrap="square" lIns="68580" tIns="34290" rIns="68580" bIns="270000" numCol="1" anchor="ctr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ctr" fontAlgn="base">
              <a:lnSpc>
                <a:spcPct val="150000"/>
              </a:lnSpc>
            </a:pPr>
            <a:r>
              <a:rPr lang="zh-CN" altLang="en-US" strike="noStrike" noProof="1">
                <a:solidFill>
                  <a:prstClr val="white"/>
                </a:solidFill>
                <a:latin typeface="+mn-lt"/>
                <a:ea typeface="+mn-ea"/>
                <a:sym typeface="+mn-lt"/>
              </a:rPr>
              <a:t>第一部分</a:t>
            </a:r>
            <a:r>
              <a:rPr lang="zh-CN" altLang="zh-CN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第</a:t>
            </a:r>
            <a:r>
              <a:rPr lang="en-US" altLang="zh-CN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1-3</a:t>
            </a:r>
            <a:r>
              <a:rPr lang="zh-CN" altLang="zh-CN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段</a:t>
            </a:r>
            <a:endParaRPr lang="zh-CN" altLang="en-US" strike="noStrike" noProof="1">
              <a:solidFill>
                <a:prstClr val="white"/>
              </a:solidFill>
              <a:effectLst/>
              <a:latin typeface="+mn-lt"/>
              <a:ea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805244" y="2875548"/>
            <a:ext cx="1257300" cy="6680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替父从军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strike="noStrike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234@|5FFC:14998031|FBC:16777215|LFC:16777215|LBC:16777215"/>
          <p:cNvSpPr/>
          <p:nvPr>
            <p:custDataLst>
              <p:tags r:id="rId8"/>
            </p:custDataLst>
          </p:nvPr>
        </p:nvSpPr>
        <p:spPr bwMode="auto">
          <a:xfrm>
            <a:off x="7166682" y="1563639"/>
            <a:ext cx="1209675" cy="1033780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68580" tIns="34290" rIns="68580" bIns="270000" numCol="1" anchor="ctr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strike="noStrike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第四部分</a:t>
            </a:r>
            <a:endParaRPr lang="en-US" altLang="zh-CN" strike="noStrike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第</a:t>
            </a:r>
            <a:r>
              <a:rPr lang="en-US" altLang="zh-CN" dirty="0">
                <a:latin typeface="+mn-lt"/>
                <a:ea typeface="+mn-ea"/>
                <a:sym typeface="+mn-lt"/>
              </a:rPr>
              <a:t>6-7</a:t>
            </a:r>
            <a:r>
              <a:rPr lang="zh-CN" altLang="en-US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段</a:t>
            </a:r>
            <a:endParaRPr lang="zh-CN" altLang="en-US" strike="noStrike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20" name="矩形 19"/>
          <p:cNvSpPr/>
          <p:nvPr>
            <p:custDataLst>
              <p:tags r:id="rId9"/>
            </p:custDataLst>
          </p:nvPr>
        </p:nvSpPr>
        <p:spPr>
          <a:xfrm>
            <a:off x="7274624" y="2875549"/>
            <a:ext cx="1257816" cy="48828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回乡团聚</a:t>
            </a:r>
          </a:p>
        </p:txBody>
      </p:sp>
      <p:sp>
        <p:nvSpPr>
          <p:cNvPr id="21" name="Freeform 234@|5FFC:14998031|FBC:16777215|LFC:16777215|LBC:16777215"/>
          <p:cNvSpPr/>
          <p:nvPr>
            <p:custDataLst>
              <p:tags r:id="rId10"/>
            </p:custDataLst>
          </p:nvPr>
        </p:nvSpPr>
        <p:spPr bwMode="auto">
          <a:xfrm>
            <a:off x="5068007" y="1563639"/>
            <a:ext cx="1128395" cy="1033780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80" tIns="34290" rIns="68580" bIns="270000" numCol="1" anchor="ctr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strike="noStrike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第三部分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第</a:t>
            </a:r>
            <a:r>
              <a:rPr lang="en-US" altLang="zh-CN" dirty="0">
                <a:latin typeface="+mn-lt"/>
                <a:ea typeface="+mn-ea"/>
                <a:sym typeface="+mn-lt"/>
              </a:rPr>
              <a:t>5</a:t>
            </a:r>
            <a:r>
              <a:rPr lang="zh-CN" altLang="zh-CN" strike="noStrike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lt"/>
              </a:rPr>
              <a:t>段</a:t>
            </a:r>
            <a:endParaRPr lang="zh-CN" altLang="en-US" strike="noStrike" noProof="1">
              <a:solidFill>
                <a:prstClr val="white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5076056" y="2875548"/>
            <a:ext cx="1436370" cy="5346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还朝辞官</a:t>
            </a:r>
            <a:endParaRPr lang="zh-CN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/>
      <p:bldP spid="15" grpId="0" bldLvl="0" animBg="1"/>
      <p:bldP spid="18" grpId="0"/>
      <p:bldP spid="19" grpId="0" bldLvl="0" animBg="1"/>
      <p:bldP spid="20" grpId="0"/>
      <p:bldP spid="21" grpId="0" bldLvl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683568" y="1203598"/>
            <a:ext cx="7999730" cy="249299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strike="noStrike" cap="none" dirty="0">
                <a:latin typeface="+mn-lt"/>
                <a:ea typeface="+mn-ea"/>
                <a:cs typeface="+mn-ea"/>
                <a:sym typeface="+mn-lt"/>
              </a:rPr>
              <a:t>1.理解文中重点实词和虚词，疏通文意，概述故事情节。</a:t>
            </a:r>
            <a:endParaRPr lang="ko-KR" altLang="en-US" sz="2000" b="1" strike="noStrike" cap="none" dirty="0">
              <a:latin typeface="+mn-lt"/>
              <a:ea typeface="+mn-ea"/>
              <a:cs typeface="+mn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strike="noStrike" cap="none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ko-KR" altLang="en-US" sz="2000" b="1" strike="noStrike" cap="none" dirty="0">
              <a:latin typeface="+mn-lt"/>
              <a:ea typeface="+mn-ea"/>
              <a:cs typeface="+mn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strike="noStrike" cap="none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en-US" altLang="ko-KR" sz="2000" b="1" dirty="0">
                <a:latin typeface="+mn-lt"/>
                <a:ea typeface="+mn-ea"/>
                <a:cs typeface="+mn-ea"/>
                <a:sym typeface="+mn-lt"/>
              </a:rPr>
              <a:t>反复诵读，感受诗歌的语言特点，理解诗歌内容，并背诵全诗。</a:t>
            </a:r>
            <a:endParaRPr lang="en-US" altLang="ko-KR" sz="2000" b="1" strike="noStrike" cap="none" dirty="0">
              <a:latin typeface="+mn-lt"/>
              <a:ea typeface="+mn-ea"/>
              <a:cs typeface="+mn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ko-KR" sz="2000" b="1" strike="noStrike" cap="none" dirty="0">
              <a:latin typeface="+mn-lt"/>
              <a:ea typeface="+mn-ea"/>
              <a:cs typeface="+mn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strike="noStrike" cap="none" dirty="0"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en-US" altLang="ko-KR" sz="2000" b="1" dirty="0">
                <a:latin typeface="+mn-lt"/>
                <a:ea typeface="+mn-ea"/>
                <a:cs typeface="+mn-ea"/>
                <a:sym typeface="+mn-lt"/>
              </a:rPr>
              <a:t>了解木兰这一巾帼形象，体会古代劳动人民的爱国精神和对和平的向往。</a:t>
            </a:r>
            <a:endParaRPr lang="en-US" altLang="ko-KR" sz="2000" b="1" strike="noStrike" cap="none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 bwMode="auto">
          <a:xfrm>
            <a:off x="428625" y="913132"/>
            <a:ext cx="1376680" cy="36830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805313" y="913132"/>
            <a:ext cx="1374775" cy="36830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3180080" y="913132"/>
            <a:ext cx="1376680" cy="36830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2" name="文本框 9"/>
          <p:cNvSpPr txBox="1"/>
          <p:nvPr/>
        </p:nvSpPr>
        <p:spPr>
          <a:xfrm>
            <a:off x="1454158" y="263529"/>
            <a:ext cx="23971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uiExpan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2"/>
          <p:cNvSpPr txBox="1"/>
          <p:nvPr/>
        </p:nvSpPr>
        <p:spPr>
          <a:xfrm>
            <a:off x="1331917" y="339729"/>
            <a:ext cx="23971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28633" y="984251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3179771" y="984251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804996" y="984251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036" y="1198016"/>
            <a:ext cx="6790055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诗中是如何安排详略的？为什么要如此安排？</a:t>
            </a:r>
          </a:p>
        </p:txBody>
      </p:sp>
      <p:sp>
        <p:nvSpPr>
          <p:cNvPr id="53252" name="Text Box 4"/>
          <p:cNvSpPr txBox="1"/>
          <p:nvPr/>
        </p:nvSpPr>
        <p:spPr>
          <a:xfrm>
            <a:off x="755650" y="1916117"/>
            <a:ext cx="2303462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替父出征</a:t>
            </a:r>
          </a:p>
        </p:txBody>
      </p:sp>
      <p:sp>
        <p:nvSpPr>
          <p:cNvPr id="53253" name="Text Box 5"/>
          <p:cNvSpPr txBox="1"/>
          <p:nvPr/>
        </p:nvSpPr>
        <p:spPr>
          <a:xfrm>
            <a:off x="755650" y="2636842"/>
            <a:ext cx="2303462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征战沙场</a:t>
            </a:r>
          </a:p>
        </p:txBody>
      </p:sp>
      <p:sp>
        <p:nvSpPr>
          <p:cNvPr id="53254" name="Text Box 6"/>
          <p:cNvSpPr txBox="1"/>
          <p:nvPr/>
        </p:nvSpPr>
        <p:spPr>
          <a:xfrm>
            <a:off x="755650" y="3357567"/>
            <a:ext cx="2449512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凯旋受封</a:t>
            </a:r>
          </a:p>
        </p:txBody>
      </p:sp>
      <p:sp>
        <p:nvSpPr>
          <p:cNvPr id="53255" name="Text Box 7"/>
          <p:cNvSpPr txBox="1"/>
          <p:nvPr/>
        </p:nvSpPr>
        <p:spPr>
          <a:xfrm>
            <a:off x="755650" y="4005267"/>
            <a:ext cx="237490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辞官回乡</a:t>
            </a:r>
          </a:p>
        </p:txBody>
      </p:sp>
      <p:sp>
        <p:nvSpPr>
          <p:cNvPr id="53256" name="Text Box 8"/>
          <p:cNvSpPr txBox="1"/>
          <p:nvPr/>
        </p:nvSpPr>
        <p:spPr>
          <a:xfrm>
            <a:off x="2267752" y="1916117"/>
            <a:ext cx="223202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——  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详 写</a:t>
            </a:r>
          </a:p>
        </p:txBody>
      </p:sp>
      <p:sp>
        <p:nvSpPr>
          <p:cNvPr id="53257" name="Text Box 9"/>
          <p:cNvSpPr txBox="1"/>
          <p:nvPr/>
        </p:nvSpPr>
        <p:spPr>
          <a:xfrm>
            <a:off x="2267752" y="2636842"/>
            <a:ext cx="223202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  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略 写</a:t>
            </a:r>
          </a:p>
        </p:txBody>
      </p:sp>
      <p:sp>
        <p:nvSpPr>
          <p:cNvPr id="53258" name="Text Box 10"/>
          <p:cNvSpPr txBox="1"/>
          <p:nvPr/>
        </p:nvSpPr>
        <p:spPr>
          <a:xfrm>
            <a:off x="2267752" y="3357567"/>
            <a:ext cx="2303463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  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 写</a:t>
            </a:r>
          </a:p>
        </p:txBody>
      </p:sp>
      <p:sp>
        <p:nvSpPr>
          <p:cNvPr id="53259" name="Text Box 11"/>
          <p:cNvSpPr txBox="1"/>
          <p:nvPr/>
        </p:nvSpPr>
        <p:spPr>
          <a:xfrm>
            <a:off x="2267752" y="4076704"/>
            <a:ext cx="2303463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  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详 写</a:t>
            </a:r>
          </a:p>
        </p:txBody>
      </p:sp>
      <p:sp>
        <p:nvSpPr>
          <p:cNvPr id="53260" name="AutoShape 12"/>
          <p:cNvSpPr/>
          <p:nvPr/>
        </p:nvSpPr>
        <p:spPr>
          <a:xfrm>
            <a:off x="4139407" y="2074866"/>
            <a:ext cx="360362" cy="2232025"/>
          </a:xfrm>
          <a:prstGeom prst="rightBrace">
            <a:avLst>
              <a:gd name="adj1" fmla="val 51529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solidFill>
                <a:srgbClr val="00CC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261" name="Text Box 13"/>
          <p:cNvSpPr txBox="1"/>
          <p:nvPr/>
        </p:nvSpPr>
        <p:spPr>
          <a:xfrm>
            <a:off x="4751136" y="2036765"/>
            <a:ext cx="3383483" cy="2169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详写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女儿情态，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略写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英雄气概。因为这首诗所要突出的是对木兰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孝敬父母、深明大义、勇担重任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的性格的颂扬。隐含作者对美好生活的向往和对战争的冷淡。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4" grpId="0"/>
      <p:bldP spid="53255" grpId="0"/>
      <p:bldP spid="53256" grpId="0"/>
      <p:bldP spid="53257" grpId="0"/>
      <p:bldP spid="53258" grpId="0"/>
      <p:bldP spid="53259" grpId="0"/>
      <p:bldP spid="53260" grpId="0" bldLvl="0" animBg="1"/>
      <p:bldP spid="532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2"/>
          <p:cNvSpPr txBox="1"/>
          <p:nvPr/>
        </p:nvSpPr>
        <p:spPr>
          <a:xfrm>
            <a:off x="1331917" y="267974"/>
            <a:ext cx="23971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28633" y="912497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3179771" y="912497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804996" y="912497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262" name="Text Box 14"/>
          <p:cNvSpPr txBox="1"/>
          <p:nvPr/>
        </p:nvSpPr>
        <p:spPr>
          <a:xfrm>
            <a:off x="1525270" y="1160780"/>
            <a:ext cx="728472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（在内容上） </a:t>
            </a:r>
            <a:r>
              <a:rPr lang="zh-CN" altLang="en-US" sz="2000">
                <a:latin typeface="+mn-lt"/>
                <a:ea typeface="+mn-ea"/>
                <a:cs typeface="+mn-ea"/>
                <a:sym typeface="+mn-lt"/>
              </a:rPr>
              <a:t>突出木兰的儿女情态，丰富了木兰的英雄性格，使得人物形象真实感人。这种详略安排似乎还隐含了作者对美好生活的向往祝福，对战争的冷淡和远离。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263" name="Text Box 15"/>
          <p:cNvSpPr txBox="1"/>
          <p:nvPr/>
        </p:nvSpPr>
        <p:spPr>
          <a:xfrm>
            <a:off x="1332228" y="2590028"/>
            <a:ext cx="6086063" cy="4996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（在结构上）  详略得当，使全诗显得简洁紧凑。</a:t>
            </a:r>
          </a:p>
        </p:txBody>
      </p:sp>
      <p:sp>
        <p:nvSpPr>
          <p:cNvPr id="53264" name="AutoShape 16"/>
          <p:cNvSpPr/>
          <p:nvPr/>
        </p:nvSpPr>
        <p:spPr>
          <a:xfrm>
            <a:off x="1393190" y="1497966"/>
            <a:ext cx="215900" cy="1464310"/>
          </a:xfrm>
          <a:prstGeom prst="leftBrace">
            <a:avLst>
              <a:gd name="adj1" fmla="val 44411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000" dirty="0">
              <a:solidFill>
                <a:srgbClr val="00CC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265" name="Text Box 17"/>
          <p:cNvSpPr txBox="1"/>
          <p:nvPr/>
        </p:nvSpPr>
        <p:spPr>
          <a:xfrm>
            <a:off x="845999" y="1642610"/>
            <a:ext cx="591957" cy="10080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好  处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91878" y="2734945"/>
            <a:ext cx="6331911" cy="284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2" grpId="0"/>
      <p:bldP spid="53263" grpId="0"/>
      <p:bldP spid="53264" grpId="0" bldLvl="0" animBg="1"/>
      <p:bldP spid="532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827740" y="1139564"/>
            <a:ext cx="7344510" cy="9612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 dirty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人物形象分析：花木兰是一个怎样的女子？从课文中的哪些语句可以看出？ </a:t>
            </a:r>
          </a:p>
        </p:txBody>
      </p:sp>
      <p:sp>
        <p:nvSpPr>
          <p:cNvPr id="15" name="文本框 12"/>
          <p:cNvSpPr txBox="1"/>
          <p:nvPr/>
        </p:nvSpPr>
        <p:spPr>
          <a:xfrm>
            <a:off x="1402038" y="267844"/>
            <a:ext cx="23971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 bwMode="auto">
          <a:xfrm>
            <a:off x="428633" y="912815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1804996" y="912815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3179771" y="912815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971751" y="2291085"/>
            <a:ext cx="3744260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(1).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唧唧复唧唧，木兰当户织。不闻机杼声，惟闻女叹息。</a:t>
            </a:r>
          </a:p>
        </p:txBody>
      </p:sp>
      <p:pic>
        <p:nvPicPr>
          <p:cNvPr id="5122" name="Picture 5" descr="《木兰诗》意境图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44138" y="2571751"/>
            <a:ext cx="1944135" cy="160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500003" y="2673321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勤劳孝顺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47167" y="3252371"/>
            <a:ext cx="3768844" cy="499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sz="2000" dirty="0">
                <a:latin typeface="+mn-lt"/>
                <a:ea typeface="+mn-ea"/>
                <a:cs typeface="+mn-ea"/>
                <a:sym typeface="+mn-lt"/>
              </a:rPr>
              <a:t>(2).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愿为市鞍马，从此替爷征。</a:t>
            </a:r>
          </a:p>
        </p:txBody>
      </p:sp>
      <p:sp>
        <p:nvSpPr>
          <p:cNvPr id="3" name="矩形 2"/>
          <p:cNvSpPr/>
          <p:nvPr/>
        </p:nvSpPr>
        <p:spPr>
          <a:xfrm>
            <a:off x="2673557" y="3837921"/>
            <a:ext cx="3454792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“愿”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勇敢坚毅，忠孝两全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ldLvl="0" animBg="1"/>
      <p:bldP spid="2" grpId="0"/>
      <p:bldP spid="10" grpId="0" bldLvl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2"/>
          <p:cNvSpPr txBox="1"/>
          <p:nvPr/>
        </p:nvSpPr>
        <p:spPr>
          <a:xfrm>
            <a:off x="1402038" y="267844"/>
            <a:ext cx="23971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 bwMode="auto">
          <a:xfrm>
            <a:off x="428633" y="912815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1804996" y="912815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3179771" y="912815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971757" y="1176468"/>
            <a:ext cx="393650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(3).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“万里赴戎机，关山度若飞。朔气传金柝，寒光照铁衣。将军百战死，壮士十年归。”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242" name="Picture 6" descr="《木兰诗》意境图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08065" y="1429358"/>
            <a:ext cx="2448170" cy="171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053332" y="2715764"/>
            <a:ext cx="2762295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勇敢坚强的英雄气概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71758" y="3296213"/>
            <a:ext cx="6191885" cy="499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(4).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木兰不用尚书郎，愿驰千里足，送儿还故乡。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1053333" y="3939845"/>
            <a:ext cx="4147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不慕荣华富贵，甘过普通百姓生活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ldLvl="0" animBg="1"/>
      <p:bldP spid="2" grpId="0"/>
      <p:bldP spid="9" grpId="0" bldLvl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2"/>
          <p:cNvSpPr txBox="1"/>
          <p:nvPr/>
        </p:nvSpPr>
        <p:spPr>
          <a:xfrm>
            <a:off x="1402038" y="267844"/>
            <a:ext cx="239712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 bwMode="auto">
          <a:xfrm>
            <a:off x="428633" y="912815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1804996" y="912815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3179771" y="912815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3681987" y="1382839"/>
            <a:ext cx="329302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en-US" sz="2000" dirty="0">
                <a:latin typeface="+mn-lt"/>
                <a:ea typeface="+mn-ea"/>
                <a:cs typeface="+mn-ea"/>
                <a:sym typeface="+mn-lt"/>
              </a:rPr>
              <a:t>(5).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出门看火伴，火伴皆惊忙，同行十二年，不知木兰是女郎。</a:t>
            </a:r>
          </a:p>
        </p:txBody>
      </p:sp>
      <p:pic>
        <p:nvPicPr>
          <p:cNvPr id="17410" name="Picture 5" descr="《木兰诗》意境图1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8740" y="1245340"/>
            <a:ext cx="2481705" cy="190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934082" y="2873393"/>
            <a:ext cx="1838965" cy="562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20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机智、谨慎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ldLvl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611725" y="1152350"/>
            <a:ext cx="8484880" cy="54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200" b="1" dirty="0">
                <a:latin typeface="+mn-lt"/>
                <a:ea typeface="+mn-ea"/>
                <a:cs typeface="+mn-ea"/>
                <a:sym typeface="+mn-lt"/>
              </a:rPr>
              <a:t> </a:t>
            </a:r>
            <a:r>
              <a:rPr lang="zh-CN" altLang="en-US" sz="2200" b="1" dirty="0">
                <a:effectLst/>
                <a:latin typeface="+mn-lt"/>
                <a:ea typeface="+mn-ea"/>
                <a:cs typeface="+mn-ea"/>
                <a:sym typeface="+mn-lt"/>
              </a:rPr>
              <a:t>千百年来，木兰的形象一直深受人们喜爱，原因有哪些？</a:t>
            </a:r>
          </a:p>
        </p:txBody>
      </p:sp>
      <p:sp>
        <p:nvSpPr>
          <p:cNvPr id="5" name="文本框 12"/>
          <p:cNvSpPr txBox="1"/>
          <p:nvPr/>
        </p:nvSpPr>
        <p:spPr>
          <a:xfrm>
            <a:off x="1382828" y="334967"/>
            <a:ext cx="21091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 bwMode="auto">
          <a:xfrm>
            <a:off x="428633" y="984251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3179771" y="984251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804996" y="984251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01" name="Rectangle 5"/>
          <p:cNvSpPr/>
          <p:nvPr/>
        </p:nvSpPr>
        <p:spPr>
          <a:xfrm>
            <a:off x="720517" y="1912624"/>
            <a:ext cx="2899093" cy="2137949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</a:ln>
        </p:spPr>
        <p:txBody>
          <a:bodyPr anchor="t"/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勤劳善良  坚毅勇敢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热爱亲人  报效国家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不慕高官  热爱和平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淳厚质朴  机敏活泼</a:t>
            </a:r>
          </a:p>
        </p:txBody>
      </p:sp>
      <p:sp>
        <p:nvSpPr>
          <p:cNvPr id="43010" name="Rectangle 6"/>
          <p:cNvSpPr/>
          <p:nvPr/>
        </p:nvSpPr>
        <p:spPr>
          <a:xfrm>
            <a:off x="3867952" y="1885432"/>
            <a:ext cx="4383319" cy="193899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木兰之所以能流芳百世，因为她既有</a:t>
            </a:r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女儿情怀</a:t>
            </a: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，更具</a:t>
            </a:r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英雄气概</a:t>
            </a: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的古代杰出巾帼英雄形象，在代父从军中看到了她强烈的</a:t>
            </a:r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爱国情怀</a:t>
            </a: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和</a:t>
            </a:r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渴望和平</a:t>
            </a: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的心愿。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090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90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80901" grpId="0" uiExpand="1" build="p" animBg="1"/>
      <p:bldP spid="430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5"/>
          <p:cNvSpPr txBox="1"/>
          <p:nvPr/>
        </p:nvSpPr>
        <p:spPr>
          <a:xfrm>
            <a:off x="788991" y="479425"/>
            <a:ext cx="7654925" cy="18928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    请同学们仔细分析“将军百战死，壮士十年归”一句，并说说在语意表达形式上有何特点？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788988" y="2419352"/>
            <a:ext cx="7561262" cy="23083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  将士们身经百战，有的不幸战死了，有的转战数载（胜利）归来。这两句的意思是将士们征战多年，经历很多战斗，许多将士战死沙场，木兰等幸存者胜利归来。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676275" y="1190625"/>
            <a:ext cx="7977188" cy="2995613"/>
          </a:xfrm>
          <a:prstGeom prst="flowChartAlternate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上下句的意思互相交错、补充。这是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互文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的手法。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（“互文”也称互文见义，是指上下两句或一句话中的两个部分，看似无关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实则相互交错、互相补充、互相渗透来表达一个完整意思的修辞手法。）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2"/>
          <p:cNvSpPr txBox="1">
            <a:spLocks noChangeArrowheads="1"/>
          </p:cNvSpPr>
          <p:nvPr/>
        </p:nvSpPr>
        <p:spPr bwMode="auto">
          <a:xfrm>
            <a:off x="4475170" y="292576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795" name="文本框 34"/>
          <p:cNvSpPr txBox="1">
            <a:spLocks noChangeArrowheads="1"/>
          </p:cNvSpPr>
          <p:nvPr/>
        </p:nvSpPr>
        <p:spPr bwMode="auto">
          <a:xfrm rot="-280097">
            <a:off x="3496344" y="12282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796" name="文本框 36"/>
          <p:cNvSpPr txBox="1">
            <a:spLocks noChangeArrowheads="1"/>
          </p:cNvSpPr>
          <p:nvPr/>
        </p:nvSpPr>
        <p:spPr bwMode="auto">
          <a:xfrm rot="-5350866">
            <a:off x="5924424" y="13163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797" name="文本框 37"/>
          <p:cNvSpPr txBox="1">
            <a:spLocks noChangeArrowheads="1"/>
          </p:cNvSpPr>
          <p:nvPr/>
        </p:nvSpPr>
        <p:spPr bwMode="auto">
          <a:xfrm rot="-4150866">
            <a:off x="5394198" y="17243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798" name="文本框 45"/>
          <p:cNvSpPr txBox="1">
            <a:spLocks noChangeArrowheads="1"/>
          </p:cNvSpPr>
          <p:nvPr/>
        </p:nvSpPr>
        <p:spPr bwMode="auto">
          <a:xfrm rot="-5350866">
            <a:off x="6484811" y="13385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799" name="文本框 46"/>
          <p:cNvSpPr txBox="1">
            <a:spLocks noChangeArrowheads="1"/>
          </p:cNvSpPr>
          <p:nvPr/>
        </p:nvSpPr>
        <p:spPr bwMode="auto">
          <a:xfrm rot="-424911">
            <a:off x="7130131" y="15695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0" name="文本框 47"/>
          <p:cNvSpPr txBox="1">
            <a:spLocks noChangeArrowheads="1"/>
          </p:cNvSpPr>
          <p:nvPr/>
        </p:nvSpPr>
        <p:spPr bwMode="auto">
          <a:xfrm rot="-4150866">
            <a:off x="7718298" y="24990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1" name="文本框 49"/>
          <p:cNvSpPr txBox="1">
            <a:spLocks noChangeArrowheads="1"/>
          </p:cNvSpPr>
          <p:nvPr/>
        </p:nvSpPr>
        <p:spPr bwMode="auto">
          <a:xfrm rot="657351">
            <a:off x="5510881" y="13345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2" name="文本框 50"/>
          <p:cNvSpPr txBox="1">
            <a:spLocks noChangeArrowheads="1"/>
          </p:cNvSpPr>
          <p:nvPr/>
        </p:nvSpPr>
        <p:spPr bwMode="auto">
          <a:xfrm rot="1480325">
            <a:off x="7453980" y="12441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3" name="文本框 51"/>
          <p:cNvSpPr txBox="1">
            <a:spLocks noChangeArrowheads="1"/>
          </p:cNvSpPr>
          <p:nvPr/>
        </p:nvSpPr>
        <p:spPr bwMode="auto">
          <a:xfrm rot="-5350866">
            <a:off x="6043486" y="21767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4" name="文本框 32"/>
          <p:cNvSpPr txBox="1">
            <a:spLocks noChangeArrowheads="1"/>
          </p:cNvSpPr>
          <p:nvPr/>
        </p:nvSpPr>
        <p:spPr bwMode="auto">
          <a:xfrm>
            <a:off x="3262320" y="356076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5" name="文本框 34"/>
          <p:cNvSpPr txBox="1">
            <a:spLocks noChangeArrowheads="1"/>
          </p:cNvSpPr>
          <p:nvPr/>
        </p:nvSpPr>
        <p:spPr bwMode="auto">
          <a:xfrm rot="4149897">
            <a:off x="4526630" y="349835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6" name="文本框 36"/>
          <p:cNvSpPr txBox="1">
            <a:spLocks noChangeArrowheads="1"/>
          </p:cNvSpPr>
          <p:nvPr/>
        </p:nvSpPr>
        <p:spPr bwMode="auto">
          <a:xfrm rot="-1380000">
            <a:off x="3963069" y="130125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7" name="文本框 37"/>
          <p:cNvSpPr txBox="1">
            <a:spLocks noChangeArrowheads="1"/>
          </p:cNvSpPr>
          <p:nvPr/>
        </p:nvSpPr>
        <p:spPr bwMode="auto">
          <a:xfrm rot="-180000">
            <a:off x="4193256" y="20537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8" name="文本框 45"/>
          <p:cNvSpPr txBox="1">
            <a:spLocks noChangeArrowheads="1"/>
          </p:cNvSpPr>
          <p:nvPr/>
        </p:nvSpPr>
        <p:spPr bwMode="auto">
          <a:xfrm rot="-1380000">
            <a:off x="4523456" y="13234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9" name="文本框 46"/>
          <p:cNvSpPr txBox="1">
            <a:spLocks noChangeArrowheads="1"/>
          </p:cNvSpPr>
          <p:nvPr/>
        </p:nvSpPr>
        <p:spPr bwMode="auto">
          <a:xfrm rot="-1380000">
            <a:off x="4893342" y="15377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0" name="文本框 47"/>
          <p:cNvSpPr txBox="1">
            <a:spLocks noChangeArrowheads="1"/>
          </p:cNvSpPr>
          <p:nvPr/>
        </p:nvSpPr>
        <p:spPr bwMode="auto">
          <a:xfrm rot="-180000">
            <a:off x="5126706" y="22347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1" name="文本框 49"/>
          <p:cNvSpPr txBox="1">
            <a:spLocks noChangeArrowheads="1"/>
          </p:cNvSpPr>
          <p:nvPr/>
        </p:nvSpPr>
        <p:spPr bwMode="auto">
          <a:xfrm rot="-5350866">
            <a:off x="6373686" y="21100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2" name="文本框 50"/>
          <p:cNvSpPr txBox="1">
            <a:spLocks noChangeArrowheads="1"/>
          </p:cNvSpPr>
          <p:nvPr/>
        </p:nvSpPr>
        <p:spPr bwMode="auto">
          <a:xfrm rot="-170103">
            <a:off x="5652165" y="25903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3" name="文本框 51"/>
          <p:cNvSpPr txBox="1">
            <a:spLocks noChangeArrowheads="1"/>
          </p:cNvSpPr>
          <p:nvPr/>
        </p:nvSpPr>
        <p:spPr bwMode="auto">
          <a:xfrm rot="-5350866">
            <a:off x="5908549" y="34340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4" name="文本框 32"/>
          <p:cNvSpPr txBox="1">
            <a:spLocks noChangeArrowheads="1"/>
          </p:cNvSpPr>
          <p:nvPr/>
        </p:nvSpPr>
        <p:spPr bwMode="auto">
          <a:xfrm rot="1209897">
            <a:off x="1562769" y="289192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5" name="文本框 34"/>
          <p:cNvSpPr txBox="1">
            <a:spLocks noChangeArrowheads="1"/>
          </p:cNvSpPr>
          <p:nvPr/>
        </p:nvSpPr>
        <p:spPr bwMode="auto">
          <a:xfrm rot="4149897">
            <a:off x="2205705" y="345549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6" name="文本框 36"/>
          <p:cNvSpPr txBox="1">
            <a:spLocks noChangeArrowheads="1"/>
          </p:cNvSpPr>
          <p:nvPr/>
        </p:nvSpPr>
        <p:spPr bwMode="auto">
          <a:xfrm rot="-1380000">
            <a:off x="1667538" y="32284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7" name="文本框 37"/>
          <p:cNvSpPr txBox="1">
            <a:spLocks noChangeArrowheads="1"/>
          </p:cNvSpPr>
          <p:nvPr/>
        </p:nvSpPr>
        <p:spPr bwMode="auto">
          <a:xfrm rot="1029897">
            <a:off x="2548606" y="275381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8" name="文本框 45"/>
          <p:cNvSpPr txBox="1">
            <a:spLocks noChangeArrowheads="1"/>
          </p:cNvSpPr>
          <p:nvPr/>
        </p:nvSpPr>
        <p:spPr bwMode="auto">
          <a:xfrm rot="-1380000">
            <a:off x="3224881" y="314593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9" name="文本框 46"/>
          <p:cNvSpPr txBox="1">
            <a:spLocks noChangeArrowheads="1"/>
          </p:cNvSpPr>
          <p:nvPr/>
        </p:nvSpPr>
        <p:spPr bwMode="auto">
          <a:xfrm rot="-170103">
            <a:off x="849981" y="15298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0" name="文本框 47"/>
          <p:cNvSpPr txBox="1">
            <a:spLocks noChangeArrowheads="1"/>
          </p:cNvSpPr>
          <p:nvPr/>
        </p:nvSpPr>
        <p:spPr bwMode="auto">
          <a:xfrm rot="1029897">
            <a:off x="891256" y="33999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1" name="文本框 49"/>
          <p:cNvSpPr txBox="1">
            <a:spLocks noChangeArrowheads="1"/>
          </p:cNvSpPr>
          <p:nvPr/>
        </p:nvSpPr>
        <p:spPr bwMode="auto">
          <a:xfrm rot="-170103">
            <a:off x="3072481" y="38364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2" name="文本框 50"/>
          <p:cNvSpPr txBox="1">
            <a:spLocks noChangeArrowheads="1"/>
          </p:cNvSpPr>
          <p:nvPr/>
        </p:nvSpPr>
        <p:spPr bwMode="auto">
          <a:xfrm rot="-170103">
            <a:off x="4220244" y="31697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3" name="文本框 51"/>
          <p:cNvSpPr txBox="1">
            <a:spLocks noChangeArrowheads="1"/>
          </p:cNvSpPr>
          <p:nvPr/>
        </p:nvSpPr>
        <p:spPr bwMode="auto">
          <a:xfrm rot="-170103">
            <a:off x="4386931" y="392856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4" name="文本框 32"/>
          <p:cNvSpPr txBox="1">
            <a:spLocks noChangeArrowheads="1"/>
          </p:cNvSpPr>
          <p:nvPr/>
        </p:nvSpPr>
        <p:spPr bwMode="auto">
          <a:xfrm rot="-5070842">
            <a:off x="385635" y="20418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5" name="文本框 34"/>
          <p:cNvSpPr txBox="1">
            <a:spLocks noChangeArrowheads="1"/>
          </p:cNvSpPr>
          <p:nvPr/>
        </p:nvSpPr>
        <p:spPr bwMode="auto">
          <a:xfrm rot="4149897">
            <a:off x="1402430" y="215850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6" name="文本框 36"/>
          <p:cNvSpPr txBox="1">
            <a:spLocks noChangeArrowheads="1"/>
          </p:cNvSpPr>
          <p:nvPr/>
        </p:nvSpPr>
        <p:spPr bwMode="auto">
          <a:xfrm rot="-170103">
            <a:off x="1305594" y="12774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7" name="文本框 37"/>
          <p:cNvSpPr txBox="1">
            <a:spLocks noChangeArrowheads="1"/>
          </p:cNvSpPr>
          <p:nvPr/>
        </p:nvSpPr>
        <p:spPr bwMode="auto">
          <a:xfrm rot="1029897">
            <a:off x="1400844" y="16838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8" name="文本框 45"/>
          <p:cNvSpPr txBox="1">
            <a:spLocks noChangeArrowheads="1"/>
          </p:cNvSpPr>
          <p:nvPr/>
        </p:nvSpPr>
        <p:spPr bwMode="auto">
          <a:xfrm rot="-1380000">
            <a:off x="2180306" y="11456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9" name="文本框 46"/>
          <p:cNvSpPr txBox="1">
            <a:spLocks noChangeArrowheads="1"/>
          </p:cNvSpPr>
          <p:nvPr/>
        </p:nvSpPr>
        <p:spPr bwMode="auto">
          <a:xfrm rot="-1380000">
            <a:off x="2750214" y="13155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0" name="文本框 47"/>
          <p:cNvSpPr txBox="1">
            <a:spLocks noChangeArrowheads="1"/>
          </p:cNvSpPr>
          <p:nvPr/>
        </p:nvSpPr>
        <p:spPr bwMode="auto">
          <a:xfrm rot="-180000">
            <a:off x="2478756" y="1879106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1" name="文本框 49"/>
          <p:cNvSpPr txBox="1">
            <a:spLocks noChangeArrowheads="1"/>
          </p:cNvSpPr>
          <p:nvPr/>
        </p:nvSpPr>
        <p:spPr bwMode="auto">
          <a:xfrm rot="-1380000">
            <a:off x="3339181" y="15377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2" name="文本框 50"/>
          <p:cNvSpPr txBox="1">
            <a:spLocks noChangeArrowheads="1"/>
          </p:cNvSpPr>
          <p:nvPr/>
        </p:nvSpPr>
        <p:spPr bwMode="auto">
          <a:xfrm rot="-1380000">
            <a:off x="2912144" y="21188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3" name="文本框 51"/>
          <p:cNvSpPr txBox="1">
            <a:spLocks noChangeArrowheads="1"/>
          </p:cNvSpPr>
          <p:nvPr/>
        </p:nvSpPr>
        <p:spPr bwMode="auto">
          <a:xfrm rot="-1380000">
            <a:off x="3547144" y="22553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4" name="文本框 32"/>
          <p:cNvSpPr txBox="1">
            <a:spLocks noChangeArrowheads="1"/>
          </p:cNvSpPr>
          <p:nvPr/>
        </p:nvSpPr>
        <p:spPr bwMode="auto">
          <a:xfrm rot="1209897">
            <a:off x="5177506" y="35380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5" name="文本框 34"/>
          <p:cNvSpPr txBox="1">
            <a:spLocks noChangeArrowheads="1"/>
          </p:cNvSpPr>
          <p:nvPr/>
        </p:nvSpPr>
        <p:spPr bwMode="auto">
          <a:xfrm rot="-1030866">
            <a:off x="6376069" y="38936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6" name="文本框 36"/>
          <p:cNvSpPr txBox="1">
            <a:spLocks noChangeArrowheads="1"/>
          </p:cNvSpPr>
          <p:nvPr/>
        </p:nvSpPr>
        <p:spPr bwMode="auto">
          <a:xfrm rot="368503">
            <a:off x="5836319" y="28585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7" name="文本框 37"/>
          <p:cNvSpPr txBox="1">
            <a:spLocks noChangeArrowheads="1"/>
          </p:cNvSpPr>
          <p:nvPr/>
        </p:nvSpPr>
        <p:spPr bwMode="auto">
          <a:xfrm rot="829244">
            <a:off x="5347369" y="397301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8" name="文本框 45"/>
          <p:cNvSpPr txBox="1">
            <a:spLocks noChangeArrowheads="1"/>
          </p:cNvSpPr>
          <p:nvPr/>
        </p:nvSpPr>
        <p:spPr bwMode="auto">
          <a:xfrm rot="-4502722">
            <a:off x="6841998" y="250060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39" name="文本框 46"/>
          <p:cNvSpPr txBox="1">
            <a:spLocks noChangeArrowheads="1"/>
          </p:cNvSpPr>
          <p:nvPr/>
        </p:nvSpPr>
        <p:spPr bwMode="auto">
          <a:xfrm rot="2702238">
            <a:off x="7630986" y="30625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0" name="文本框 47"/>
          <p:cNvSpPr txBox="1">
            <a:spLocks noChangeArrowheads="1"/>
          </p:cNvSpPr>
          <p:nvPr/>
        </p:nvSpPr>
        <p:spPr bwMode="auto">
          <a:xfrm rot="-3456638">
            <a:off x="6807073" y="34038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1" name="文本框 49"/>
          <p:cNvSpPr txBox="1">
            <a:spLocks noChangeArrowheads="1"/>
          </p:cNvSpPr>
          <p:nvPr/>
        </p:nvSpPr>
        <p:spPr bwMode="auto">
          <a:xfrm rot="-3180423">
            <a:off x="2027110" y="23243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2" name="文本框 50"/>
          <p:cNvSpPr txBox="1">
            <a:spLocks noChangeArrowheads="1"/>
          </p:cNvSpPr>
          <p:nvPr/>
        </p:nvSpPr>
        <p:spPr bwMode="auto">
          <a:xfrm rot="-3640556">
            <a:off x="7302373" y="35912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3" name="文本框 51"/>
          <p:cNvSpPr txBox="1">
            <a:spLocks noChangeArrowheads="1"/>
          </p:cNvSpPr>
          <p:nvPr/>
        </p:nvSpPr>
        <p:spPr bwMode="auto">
          <a:xfrm rot="1549510">
            <a:off x="7817514" y="21743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4" name="文本框 32"/>
          <p:cNvSpPr txBox="1">
            <a:spLocks noChangeArrowheads="1"/>
          </p:cNvSpPr>
          <p:nvPr/>
        </p:nvSpPr>
        <p:spPr bwMode="auto">
          <a:xfrm rot="4190103">
            <a:off x="4351211" y="25069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5" name="文本框 34"/>
          <p:cNvSpPr txBox="1">
            <a:spLocks noChangeArrowheads="1"/>
          </p:cNvSpPr>
          <p:nvPr/>
        </p:nvSpPr>
        <p:spPr bwMode="auto">
          <a:xfrm rot="8340000">
            <a:off x="4985419" y="31379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6" name="文本框 36"/>
          <p:cNvSpPr txBox="1">
            <a:spLocks noChangeArrowheads="1"/>
          </p:cNvSpPr>
          <p:nvPr/>
        </p:nvSpPr>
        <p:spPr bwMode="auto">
          <a:xfrm rot="-1160763">
            <a:off x="5836319" y="17505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7" name="文本框 37"/>
          <p:cNvSpPr txBox="1">
            <a:spLocks noChangeArrowheads="1"/>
          </p:cNvSpPr>
          <p:nvPr/>
        </p:nvSpPr>
        <p:spPr bwMode="auto">
          <a:xfrm rot="39237">
            <a:off x="5712494" y="22728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8" name="文本框 45"/>
          <p:cNvSpPr txBox="1">
            <a:spLocks noChangeArrowheads="1"/>
          </p:cNvSpPr>
          <p:nvPr/>
        </p:nvSpPr>
        <p:spPr bwMode="auto">
          <a:xfrm rot="-1160763">
            <a:off x="6396706" y="17727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49" name="文本框 46"/>
          <p:cNvSpPr txBox="1">
            <a:spLocks noChangeArrowheads="1"/>
          </p:cNvSpPr>
          <p:nvPr/>
        </p:nvSpPr>
        <p:spPr bwMode="auto">
          <a:xfrm rot="-1160763">
            <a:off x="6766594" y="19870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0" name="文本框 47"/>
          <p:cNvSpPr txBox="1">
            <a:spLocks noChangeArrowheads="1"/>
          </p:cNvSpPr>
          <p:nvPr/>
        </p:nvSpPr>
        <p:spPr bwMode="auto">
          <a:xfrm rot="39237">
            <a:off x="7247606" y="24569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1" name="文本框 49"/>
          <p:cNvSpPr txBox="1">
            <a:spLocks noChangeArrowheads="1"/>
          </p:cNvSpPr>
          <p:nvPr/>
        </p:nvSpPr>
        <p:spPr bwMode="auto">
          <a:xfrm rot="-1160763">
            <a:off x="7101556" y="21585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2" name="文本框 50"/>
          <p:cNvSpPr txBox="1">
            <a:spLocks noChangeArrowheads="1"/>
          </p:cNvSpPr>
          <p:nvPr/>
        </p:nvSpPr>
        <p:spPr bwMode="auto">
          <a:xfrm rot="-1160763">
            <a:off x="7550819" y="19330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3" name="文本框 51"/>
          <p:cNvSpPr txBox="1">
            <a:spLocks noChangeArrowheads="1"/>
          </p:cNvSpPr>
          <p:nvPr/>
        </p:nvSpPr>
        <p:spPr bwMode="auto">
          <a:xfrm rot="-1160763">
            <a:off x="7352381" y="279350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4" name="文本框 32"/>
          <p:cNvSpPr txBox="1">
            <a:spLocks noChangeArrowheads="1"/>
          </p:cNvSpPr>
          <p:nvPr/>
        </p:nvSpPr>
        <p:spPr bwMode="auto">
          <a:xfrm rot="4190103">
            <a:off x="2828798" y="33403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5" name="文本框 34"/>
          <p:cNvSpPr txBox="1">
            <a:spLocks noChangeArrowheads="1"/>
          </p:cNvSpPr>
          <p:nvPr/>
        </p:nvSpPr>
        <p:spPr bwMode="auto">
          <a:xfrm rot="8340000">
            <a:off x="3986881" y="28157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6" name="文本框 36"/>
          <p:cNvSpPr txBox="1">
            <a:spLocks noChangeArrowheads="1"/>
          </p:cNvSpPr>
          <p:nvPr/>
        </p:nvSpPr>
        <p:spPr bwMode="auto">
          <a:xfrm rot="2810103">
            <a:off x="3876549" y="17354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7" name="文本框 37"/>
          <p:cNvSpPr txBox="1">
            <a:spLocks noChangeArrowheads="1"/>
          </p:cNvSpPr>
          <p:nvPr/>
        </p:nvSpPr>
        <p:spPr bwMode="auto">
          <a:xfrm rot="4010103">
            <a:off x="3876549" y="22783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8" name="文本框 45"/>
          <p:cNvSpPr txBox="1">
            <a:spLocks noChangeArrowheads="1"/>
          </p:cNvSpPr>
          <p:nvPr/>
        </p:nvSpPr>
        <p:spPr bwMode="auto">
          <a:xfrm rot="2810103">
            <a:off x="4436936" y="17576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59" name="文本框 46"/>
          <p:cNvSpPr txBox="1">
            <a:spLocks noChangeArrowheads="1"/>
          </p:cNvSpPr>
          <p:nvPr/>
        </p:nvSpPr>
        <p:spPr bwMode="auto">
          <a:xfrm rot="2810103">
            <a:off x="4806823" y="19719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0" name="文本框 47"/>
          <p:cNvSpPr txBox="1">
            <a:spLocks noChangeArrowheads="1"/>
          </p:cNvSpPr>
          <p:nvPr/>
        </p:nvSpPr>
        <p:spPr bwMode="auto">
          <a:xfrm rot="4010103">
            <a:off x="4806823" y="25148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1" name="文本框 49"/>
          <p:cNvSpPr txBox="1">
            <a:spLocks noChangeArrowheads="1"/>
          </p:cNvSpPr>
          <p:nvPr/>
        </p:nvSpPr>
        <p:spPr bwMode="auto">
          <a:xfrm rot="-1160763">
            <a:off x="6287169" y="254426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2" name="文本框 50"/>
          <p:cNvSpPr txBox="1">
            <a:spLocks noChangeArrowheads="1"/>
          </p:cNvSpPr>
          <p:nvPr/>
        </p:nvSpPr>
        <p:spPr bwMode="auto">
          <a:xfrm rot="4020000">
            <a:off x="5281485" y="26307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3" name="文本框 51"/>
          <p:cNvSpPr txBox="1">
            <a:spLocks noChangeArrowheads="1"/>
          </p:cNvSpPr>
          <p:nvPr/>
        </p:nvSpPr>
        <p:spPr bwMode="auto">
          <a:xfrm rot="-1160763">
            <a:off x="5661694" y="32189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4" name="文本框 32"/>
          <p:cNvSpPr txBox="1">
            <a:spLocks noChangeArrowheads="1"/>
          </p:cNvSpPr>
          <p:nvPr/>
        </p:nvSpPr>
        <p:spPr bwMode="auto">
          <a:xfrm rot="5400000">
            <a:off x="1204784" y="32292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5" name="文本框 34"/>
          <p:cNvSpPr txBox="1">
            <a:spLocks noChangeArrowheads="1"/>
          </p:cNvSpPr>
          <p:nvPr/>
        </p:nvSpPr>
        <p:spPr bwMode="auto">
          <a:xfrm rot="8340000">
            <a:off x="1943769" y="35523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6" name="文本框 36"/>
          <p:cNvSpPr txBox="1">
            <a:spLocks noChangeArrowheads="1"/>
          </p:cNvSpPr>
          <p:nvPr/>
        </p:nvSpPr>
        <p:spPr bwMode="auto">
          <a:xfrm rot="2810103">
            <a:off x="1925511" y="273238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7" name="文本框 37"/>
          <p:cNvSpPr txBox="1">
            <a:spLocks noChangeArrowheads="1"/>
          </p:cNvSpPr>
          <p:nvPr/>
        </p:nvSpPr>
        <p:spPr bwMode="auto">
          <a:xfrm rot="5220000">
            <a:off x="2360485" y="30149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8" name="文本框 45"/>
          <p:cNvSpPr txBox="1">
            <a:spLocks noChangeArrowheads="1"/>
          </p:cNvSpPr>
          <p:nvPr/>
        </p:nvSpPr>
        <p:spPr bwMode="auto">
          <a:xfrm rot="2810103">
            <a:off x="2873248" y="27466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69" name="文本框 46"/>
          <p:cNvSpPr txBox="1">
            <a:spLocks noChangeArrowheads="1"/>
          </p:cNvSpPr>
          <p:nvPr/>
        </p:nvSpPr>
        <p:spPr bwMode="auto">
          <a:xfrm rot="4020000">
            <a:off x="763461" y="19640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0" name="文本框 47"/>
          <p:cNvSpPr txBox="1">
            <a:spLocks noChangeArrowheads="1"/>
          </p:cNvSpPr>
          <p:nvPr/>
        </p:nvSpPr>
        <p:spPr bwMode="auto">
          <a:xfrm rot="5220000">
            <a:off x="765049" y="28974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1" name="文本框 49"/>
          <p:cNvSpPr txBox="1">
            <a:spLocks noChangeArrowheads="1"/>
          </p:cNvSpPr>
          <p:nvPr/>
        </p:nvSpPr>
        <p:spPr bwMode="auto">
          <a:xfrm rot="4020000">
            <a:off x="2527173" y="374044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2" name="文本框 50"/>
          <p:cNvSpPr txBox="1">
            <a:spLocks noChangeArrowheads="1"/>
          </p:cNvSpPr>
          <p:nvPr/>
        </p:nvSpPr>
        <p:spPr bwMode="auto">
          <a:xfrm rot="4020000">
            <a:off x="3765424" y="33673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3" name="文本框 51"/>
          <p:cNvSpPr txBox="1">
            <a:spLocks noChangeArrowheads="1"/>
          </p:cNvSpPr>
          <p:nvPr/>
        </p:nvSpPr>
        <p:spPr bwMode="auto">
          <a:xfrm rot="4020000">
            <a:off x="4135310" y="35816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4" name="文本框 32"/>
          <p:cNvSpPr txBox="1">
            <a:spLocks noChangeArrowheads="1"/>
          </p:cNvSpPr>
          <p:nvPr/>
        </p:nvSpPr>
        <p:spPr bwMode="auto">
          <a:xfrm rot="-880739">
            <a:off x="576931" y="25141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5" name="文本框 34"/>
          <p:cNvSpPr txBox="1">
            <a:spLocks noChangeArrowheads="1"/>
          </p:cNvSpPr>
          <p:nvPr/>
        </p:nvSpPr>
        <p:spPr bwMode="auto">
          <a:xfrm rot="8340000">
            <a:off x="1316706" y="25918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6" name="文本框 36"/>
          <p:cNvSpPr txBox="1">
            <a:spLocks noChangeArrowheads="1"/>
          </p:cNvSpPr>
          <p:nvPr/>
        </p:nvSpPr>
        <p:spPr bwMode="auto">
          <a:xfrm rot="4020000">
            <a:off x="1733423" y="15115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7" name="文本框 37"/>
          <p:cNvSpPr txBox="1">
            <a:spLocks noChangeArrowheads="1"/>
          </p:cNvSpPr>
          <p:nvPr/>
        </p:nvSpPr>
        <p:spPr bwMode="auto">
          <a:xfrm rot="5220000">
            <a:off x="1733423" y="20545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8" name="文本框 45"/>
          <p:cNvSpPr txBox="1">
            <a:spLocks noChangeArrowheads="1"/>
          </p:cNvSpPr>
          <p:nvPr/>
        </p:nvSpPr>
        <p:spPr bwMode="auto">
          <a:xfrm rot="2810103">
            <a:off x="2293810" y="15338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79" name="文本框 46"/>
          <p:cNvSpPr txBox="1">
            <a:spLocks noChangeArrowheads="1"/>
          </p:cNvSpPr>
          <p:nvPr/>
        </p:nvSpPr>
        <p:spPr bwMode="auto">
          <a:xfrm rot="2810103">
            <a:off x="2663699" y="17481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0" name="文本框 47"/>
          <p:cNvSpPr txBox="1">
            <a:spLocks noChangeArrowheads="1"/>
          </p:cNvSpPr>
          <p:nvPr/>
        </p:nvSpPr>
        <p:spPr bwMode="auto">
          <a:xfrm rot="4010103">
            <a:off x="2392236" y="23132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1" name="文本框 49"/>
          <p:cNvSpPr txBox="1">
            <a:spLocks noChangeArrowheads="1"/>
          </p:cNvSpPr>
          <p:nvPr/>
        </p:nvSpPr>
        <p:spPr bwMode="auto">
          <a:xfrm rot="2810103">
            <a:off x="3251073" y="19719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2" name="文本框 50"/>
          <p:cNvSpPr txBox="1">
            <a:spLocks noChangeArrowheads="1"/>
          </p:cNvSpPr>
          <p:nvPr/>
        </p:nvSpPr>
        <p:spPr bwMode="auto">
          <a:xfrm rot="2810103">
            <a:off x="3138360" y="240694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3" name="文本框 51"/>
          <p:cNvSpPr txBox="1">
            <a:spLocks noChangeArrowheads="1"/>
          </p:cNvSpPr>
          <p:nvPr/>
        </p:nvSpPr>
        <p:spPr bwMode="auto">
          <a:xfrm rot="2810103">
            <a:off x="3508249" y="26212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4" name="文本框 32"/>
          <p:cNvSpPr txBox="1">
            <a:spLocks noChangeArrowheads="1"/>
          </p:cNvSpPr>
          <p:nvPr/>
        </p:nvSpPr>
        <p:spPr bwMode="auto">
          <a:xfrm rot="5400000">
            <a:off x="4814760" y="36832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5" name="文本框 34"/>
          <p:cNvSpPr txBox="1">
            <a:spLocks noChangeArrowheads="1"/>
          </p:cNvSpPr>
          <p:nvPr/>
        </p:nvSpPr>
        <p:spPr bwMode="auto">
          <a:xfrm rot="3159237">
            <a:off x="5882355" y="400635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6" name="文本框 36"/>
          <p:cNvSpPr txBox="1">
            <a:spLocks noChangeArrowheads="1"/>
          </p:cNvSpPr>
          <p:nvPr/>
        </p:nvSpPr>
        <p:spPr bwMode="auto">
          <a:xfrm rot="-1160763">
            <a:off x="6299868" y="292526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7" name="文本框 37"/>
          <p:cNvSpPr txBox="1">
            <a:spLocks noChangeArrowheads="1"/>
          </p:cNvSpPr>
          <p:nvPr/>
        </p:nvSpPr>
        <p:spPr bwMode="auto">
          <a:xfrm rot="39237">
            <a:off x="6299868" y="34681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8" name="文本框 45"/>
          <p:cNvSpPr txBox="1">
            <a:spLocks noChangeArrowheads="1"/>
          </p:cNvSpPr>
          <p:nvPr/>
        </p:nvSpPr>
        <p:spPr bwMode="auto">
          <a:xfrm rot="-1160763">
            <a:off x="6860256" y="29474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89" name="文本框 46"/>
          <p:cNvSpPr txBox="1">
            <a:spLocks noChangeArrowheads="1"/>
          </p:cNvSpPr>
          <p:nvPr/>
        </p:nvSpPr>
        <p:spPr bwMode="auto">
          <a:xfrm rot="-1160763">
            <a:off x="7230140" y="31618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90" name="文本框 47"/>
          <p:cNvSpPr txBox="1">
            <a:spLocks noChangeArrowheads="1"/>
          </p:cNvSpPr>
          <p:nvPr/>
        </p:nvSpPr>
        <p:spPr bwMode="auto">
          <a:xfrm rot="39237">
            <a:off x="6917406" y="37301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91" name="文本框 49"/>
          <p:cNvSpPr txBox="1">
            <a:spLocks noChangeArrowheads="1"/>
          </p:cNvSpPr>
          <p:nvPr/>
        </p:nvSpPr>
        <p:spPr bwMode="auto">
          <a:xfrm rot="-1160763">
            <a:off x="7750842" y="34523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92" name="文本框 50"/>
          <p:cNvSpPr txBox="1">
            <a:spLocks noChangeArrowheads="1"/>
          </p:cNvSpPr>
          <p:nvPr/>
        </p:nvSpPr>
        <p:spPr bwMode="auto">
          <a:xfrm rot="-1160763">
            <a:off x="7704806" y="382061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93" name="文本框 51"/>
          <p:cNvSpPr txBox="1">
            <a:spLocks noChangeArrowheads="1"/>
          </p:cNvSpPr>
          <p:nvPr/>
        </p:nvSpPr>
        <p:spPr bwMode="auto">
          <a:xfrm rot="-1160763">
            <a:off x="6842794" y="11456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52438" y="1343025"/>
            <a:ext cx="7899400" cy="123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    1.</a:t>
            </a:r>
            <a:r>
              <a:rPr lang="zh-CN" altLang="en-US" sz="30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东市买骏马，西市买鞍鞯，南市买辔头，北市买长鞭。</a:t>
            </a:r>
          </a:p>
        </p:txBody>
      </p:sp>
      <p:sp>
        <p:nvSpPr>
          <p:cNvPr id="48134" name="Text Box 7"/>
          <p:cNvSpPr txBox="1">
            <a:spLocks noChangeArrowheads="1"/>
          </p:cNvSpPr>
          <p:nvPr/>
        </p:nvSpPr>
        <p:spPr bwMode="auto">
          <a:xfrm>
            <a:off x="452438" y="188914"/>
            <a:ext cx="6862762" cy="123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    文中运用互文手法描写的句子还有哪些？找出来并试着理解。</a:t>
            </a:r>
          </a:p>
        </p:txBody>
      </p:sp>
      <p:grpSp>
        <p:nvGrpSpPr>
          <p:cNvPr id="48136" name="Group 9"/>
          <p:cNvGrpSpPr/>
          <p:nvPr/>
        </p:nvGrpSpPr>
        <p:grpSpPr bwMode="auto">
          <a:xfrm>
            <a:off x="604838" y="2658909"/>
            <a:ext cx="7747000" cy="2246620"/>
            <a:chOff x="1" y="282"/>
            <a:chExt cx="6071" cy="4718"/>
          </a:xfrm>
        </p:grpSpPr>
        <p:sp>
          <p:nvSpPr>
            <p:cNvPr id="21524" name="AutoShape 10"/>
            <p:cNvSpPr>
              <a:spLocks noChangeArrowheads="1"/>
            </p:cNvSpPr>
            <p:nvPr/>
          </p:nvSpPr>
          <p:spPr bwMode="auto">
            <a:xfrm>
              <a:off x="1" y="359"/>
              <a:ext cx="6071" cy="4564"/>
            </a:xfrm>
            <a:prstGeom prst="flowChartAlternateProcess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3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898" name="Rectangle 11"/>
            <p:cNvSpPr>
              <a:spLocks noChangeArrowheads="1"/>
            </p:cNvSpPr>
            <p:nvPr/>
          </p:nvSpPr>
          <p:spPr bwMode="auto">
            <a:xfrm>
              <a:off x="50" y="282"/>
              <a:ext cx="5878" cy="4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4200"/>
                </a:lnSpc>
              </a:pPr>
              <a:r>
                <a:rPr lang="zh-CN" altLang="en-US" sz="3000" b="1">
                  <a:solidFill>
                    <a:srgbClr val="9900CC"/>
                  </a:solidFill>
                  <a:latin typeface="+mn-lt"/>
                  <a:ea typeface="+mn-ea"/>
                  <a:cs typeface="+mn-ea"/>
                  <a:sym typeface="+mn-lt"/>
                </a:rPr>
                <a:t>    到东市买了骏马，去西市买了鞍鞯，往南市买了辔头，从北市买了长鞭。这四句的意思是到各处街市备办鞍马等战具，不是一处地方买一样东西。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443046" y="915988"/>
            <a:ext cx="6257925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开我东阁门，坐我西阁床。</a:t>
            </a:r>
          </a:p>
        </p:txBody>
      </p:sp>
      <p:grpSp>
        <p:nvGrpSpPr>
          <p:cNvPr id="48131" name="Group 3"/>
          <p:cNvGrpSpPr/>
          <p:nvPr/>
        </p:nvGrpSpPr>
        <p:grpSpPr>
          <a:xfrm>
            <a:off x="849321" y="1727204"/>
            <a:ext cx="7445375" cy="2500313"/>
            <a:chOff x="-202" y="-277"/>
            <a:chExt cx="15318" cy="5255"/>
          </a:xfrm>
        </p:grpSpPr>
        <p:sp>
          <p:nvSpPr>
            <p:cNvPr id="21526" name="AutoShape 4"/>
            <p:cNvSpPr>
              <a:spLocks noChangeArrowheads="1"/>
            </p:cNvSpPr>
            <p:nvPr/>
          </p:nvSpPr>
          <p:spPr bwMode="auto">
            <a:xfrm>
              <a:off x="-202" y="-80"/>
              <a:ext cx="15318" cy="5058"/>
            </a:xfrm>
            <a:prstGeom prst="flowChartAlternateProcess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871" name="Rectangle 5"/>
            <p:cNvSpPr/>
            <p:nvPr/>
          </p:nvSpPr>
          <p:spPr>
            <a:xfrm>
              <a:off x="-69" y="-277"/>
              <a:ext cx="15051" cy="5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solidFill>
                    <a:srgbClr val="9900CC"/>
                  </a:solidFill>
                  <a:latin typeface="+mn-lt"/>
                  <a:ea typeface="+mn-ea"/>
                  <a:cs typeface="+mn-ea"/>
                  <a:sym typeface="+mn-lt"/>
                </a:rPr>
                <a:t>    打开我东屋的门，坐在我西屋的床上。这两句的意思是每间房子都要开了门进去看看，不是开了东屋的门而不进去，然后转到西屋的床上去坐着。</a:t>
              </a:r>
            </a:p>
          </p:txBody>
        </p:sp>
      </p:grpSp>
      <p:sp>
        <p:nvSpPr>
          <p:cNvPr id="36868" name="Rectangle 8"/>
          <p:cNvSpPr/>
          <p:nvPr/>
        </p:nvSpPr>
        <p:spPr>
          <a:xfrm>
            <a:off x="1601795" y="2465389"/>
            <a:ext cx="184731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3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869" name="Rectangle 15"/>
          <p:cNvSpPr/>
          <p:nvPr/>
        </p:nvSpPr>
        <p:spPr>
          <a:xfrm>
            <a:off x="1547820" y="3922716"/>
            <a:ext cx="184731" cy="3231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15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矩形 1"/>
          <p:cNvSpPr>
            <a:spLocks noChangeArrowheads="1"/>
          </p:cNvSpPr>
          <p:nvPr/>
        </p:nvSpPr>
        <p:spPr bwMode="auto">
          <a:xfrm>
            <a:off x="877893" y="1166158"/>
            <a:ext cx="5294311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596900" algn="just" eaLnBrk="0" hangingPunct="0">
              <a:lnSpc>
                <a:spcPct val="150000"/>
              </a:lnSpc>
            </a:pP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zh-CN" sz="2000" dirty="0">
                <a:latin typeface="+mn-lt"/>
                <a:ea typeface="+mn-ea"/>
                <a:cs typeface="+mn-ea"/>
                <a:sym typeface="+mn-lt"/>
              </a:rPr>
              <a:t>木兰诗》是我国南北朝时期北方的一首</a:t>
            </a:r>
            <a:r>
              <a:rPr lang="zh-CN" altLang="en-US" sz="2000" u="sng" dirty="0">
                <a:latin typeface="+mn-lt"/>
                <a:ea typeface="+mn-ea"/>
                <a:cs typeface="+mn-ea"/>
                <a:sym typeface="+mn-lt"/>
              </a:rPr>
              <a:t>          </a:t>
            </a: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zh-CN" sz="2000" dirty="0">
                <a:latin typeface="+mn-lt"/>
                <a:ea typeface="+mn-ea"/>
                <a:cs typeface="+mn-ea"/>
                <a:sym typeface="+mn-lt"/>
              </a:rPr>
              <a:t>选自宋代</a:t>
            </a:r>
            <a:r>
              <a:rPr lang="zh-CN" altLang="en-US" sz="2000" u="sng" dirty="0">
                <a:latin typeface="+mn-lt"/>
                <a:ea typeface="+mn-ea"/>
                <a:cs typeface="+mn-ea"/>
                <a:sym typeface="+mn-lt"/>
              </a:rPr>
              <a:t>         </a:t>
            </a:r>
            <a:r>
              <a:rPr lang="zh-CN" altLang="zh-CN" sz="2000" dirty="0">
                <a:latin typeface="+mn-lt"/>
                <a:ea typeface="+mn-ea"/>
                <a:cs typeface="+mn-ea"/>
                <a:sym typeface="+mn-lt"/>
              </a:rPr>
              <a:t>编的《乐府诗集》，在中国文学史上与</a:t>
            </a: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南朝的</a:t>
            </a:r>
            <a:r>
              <a:rPr lang="zh-CN" altLang="en-US" sz="2000" u="sng" dirty="0" smtClean="0">
                <a:latin typeface="+mn-lt"/>
                <a:ea typeface="+mn-ea"/>
                <a:cs typeface="+mn-ea"/>
                <a:sym typeface="+mn-lt"/>
              </a:rPr>
              <a:t>                                </a:t>
            </a:r>
            <a:r>
              <a:rPr lang="en-US" altLang="zh-CN" sz="2000" u="sng" dirty="0" smtClean="0">
                <a:latin typeface="+mn-lt"/>
                <a:ea typeface="+mn-ea"/>
                <a:cs typeface="+mn-ea"/>
                <a:sym typeface="+mn-lt"/>
              </a:rPr>
              <a:t>_____________</a:t>
            </a: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被</a:t>
            </a:r>
            <a:r>
              <a:rPr lang="zh-CN" altLang="zh-CN" sz="2000" dirty="0">
                <a:latin typeface="+mn-lt"/>
                <a:ea typeface="+mn-ea"/>
                <a:cs typeface="+mn-ea"/>
                <a:sym typeface="+mn-lt"/>
              </a:rPr>
              <a:t>合称为“乐府双璧”。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1182689" y="165735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乐府民歌</a:t>
            </a:r>
            <a:endParaRPr lang="zh-CN" altLang="en-US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7864" y="165735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郭茂倩</a:t>
            </a:r>
            <a:endParaRPr lang="zh-CN" altLang="en-US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001" y="2571750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《孔雀东南飞》</a:t>
            </a:r>
            <a:endParaRPr lang="en-US" altLang="zh-CN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Picture 3" descr="木兰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200150"/>
            <a:ext cx="203152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10"/>
          <p:cNvGrpSpPr/>
          <p:nvPr/>
        </p:nvGrpSpPr>
        <p:grpSpPr bwMode="auto">
          <a:xfrm>
            <a:off x="381000" y="361949"/>
            <a:ext cx="1905000" cy="609600"/>
            <a:chOff x="746125" y="1019175"/>
            <a:chExt cx="1687830" cy="641350"/>
          </a:xfrm>
        </p:grpSpPr>
        <p:sp>
          <p:nvSpPr>
            <p:cNvPr id="11" name="AutoShape 118"/>
            <p:cNvSpPr/>
            <p:nvPr/>
          </p:nvSpPr>
          <p:spPr bwMode="auto">
            <a:xfrm>
              <a:off x="746125" y="1019175"/>
              <a:ext cx="1687830" cy="641350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solidFill>
              <a:srgbClr val="0D2644"/>
            </a:solidFill>
            <a:ln>
              <a:noFill/>
            </a:ln>
            <a:effectLst/>
          </p:spPr>
          <p:txBody>
            <a:bodyPr lIns="50800" tIns="50800" rIns="50800" bIns="508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089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"/>
            <p:cNvSpPr txBox="1">
              <a:spLocks noChangeArrowheads="1"/>
            </p:cNvSpPr>
            <p:nvPr/>
          </p:nvSpPr>
          <p:spPr bwMode="auto">
            <a:xfrm>
              <a:off x="922246" y="1094646"/>
              <a:ext cx="1342926" cy="485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预习检测</a:t>
              </a:r>
              <a:endParaRPr lang="zh-CN" altLang="en-US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973138" y="1891183"/>
            <a:ext cx="7332662" cy="1907706"/>
            <a:chOff x="-1217" y="-1444"/>
            <a:chExt cx="8043" cy="4005"/>
          </a:xfrm>
        </p:grpSpPr>
        <p:sp>
          <p:nvSpPr>
            <p:cNvPr id="3" name="AutoShape 13"/>
            <p:cNvSpPr>
              <a:spLocks noChangeArrowheads="1"/>
            </p:cNvSpPr>
            <p:nvPr/>
          </p:nvSpPr>
          <p:spPr bwMode="auto">
            <a:xfrm>
              <a:off x="-1217" y="-1235"/>
              <a:ext cx="7925" cy="3796"/>
            </a:xfrm>
            <a:prstGeom prst="flowChartAlternateProcess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897" name="Rectangle 14"/>
            <p:cNvSpPr/>
            <p:nvPr/>
          </p:nvSpPr>
          <p:spPr>
            <a:xfrm>
              <a:off x="-1119" y="-1444"/>
              <a:ext cx="7945" cy="39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000" b="1" dirty="0">
                  <a:solidFill>
                    <a:srgbClr val="9900CC"/>
                  </a:solidFill>
                  <a:latin typeface="+mn-lt"/>
                  <a:ea typeface="+mn-ea"/>
                  <a:cs typeface="+mn-ea"/>
                  <a:sym typeface="+mn-lt"/>
                </a:rPr>
                <a:t>    对着窗户梳理美丽的头发，对着镜子贴上好看的花黄。这两句的意思是当着窗户，对着镜子，先理云鬓，后贴花黄。</a:t>
              </a:r>
            </a:p>
          </p:txBody>
        </p:sp>
      </p:grp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09700" y="1130300"/>
            <a:ext cx="6256338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当窗理云鬓，对镜帖花黄。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2"/>
          <p:cNvSpPr txBox="1"/>
          <p:nvPr/>
        </p:nvSpPr>
        <p:spPr>
          <a:xfrm>
            <a:off x="309563" y="209553"/>
            <a:ext cx="18986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深入探究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488950" y="768350"/>
            <a:ext cx="8047038" cy="1234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    如何理解“雄兔脚扑朔，雌兔眼迷离；双兔傍地走，安能辨我是雄雌”这四句？</a:t>
            </a:r>
          </a:p>
        </p:txBody>
      </p:sp>
      <p:pic>
        <p:nvPicPr>
          <p:cNvPr id="38916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3875" y="1974850"/>
            <a:ext cx="1684338" cy="2692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2333632" y="2106613"/>
            <a:ext cx="6137275" cy="2190750"/>
            <a:chOff x="2497256" y="2081049"/>
            <a:chExt cx="6137191" cy="2188702"/>
          </a:xfrm>
        </p:grpSpPr>
        <p:sp>
          <p:nvSpPr>
            <p:cNvPr id="20" name="圆角矩形标注 19"/>
            <p:cNvSpPr/>
            <p:nvPr/>
          </p:nvSpPr>
          <p:spPr>
            <a:xfrm>
              <a:off x="2497256" y="2081049"/>
              <a:ext cx="6072105" cy="2188702"/>
            </a:xfrm>
            <a:prstGeom prst="wedgeRoundRectCallout">
              <a:avLst>
                <a:gd name="adj1" fmla="val -60074"/>
                <a:gd name="adj2" fmla="val -7477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2605205" y="2139731"/>
              <a:ext cx="6029242" cy="21216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   这四句诗被认为是吟唱者即叙事人对木兰的赞词，这种说法与将其视为木兰对“火伴”的回答的看法并不矛盾。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52663" y="531815"/>
            <a:ext cx="6069012" cy="4524375"/>
            <a:chOff x="3153102" y="2198404"/>
            <a:chExt cx="6067182" cy="4525708"/>
          </a:xfrm>
        </p:grpSpPr>
        <p:sp>
          <p:nvSpPr>
            <p:cNvPr id="3" name="圆角矩形标注 2"/>
            <p:cNvSpPr/>
            <p:nvPr/>
          </p:nvSpPr>
          <p:spPr>
            <a:xfrm>
              <a:off x="3153102" y="2198404"/>
              <a:ext cx="6067182" cy="4525708"/>
            </a:xfrm>
            <a:prstGeom prst="wedgeRoundRectCallout">
              <a:avLst>
                <a:gd name="adj1" fmla="val -61063"/>
                <a:gd name="adj2" fmla="val -911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3159450" y="2198404"/>
              <a:ext cx="6060834" cy="45256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   这是一个生动的比喻。前两句写兔子被提起时外在行为举止区别很大，一眼就可以辨别出雄雌；而当兔子贴近地面一起奔跑时，就难以分辨出它们的性别了。以此比喻在日常生活中男女性别特征明显，而在战场上厮杀时，要分出男女就十分困难了。</a:t>
              </a:r>
            </a:p>
          </p:txBody>
        </p:sp>
      </p:grpSp>
      <p:pic>
        <p:nvPicPr>
          <p:cNvPr id="39939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88958" y="1554163"/>
            <a:ext cx="1628775" cy="2112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7513" y="303213"/>
            <a:ext cx="7048500" cy="4755440"/>
            <a:chOff x="2342715" y="2081051"/>
            <a:chExt cx="7047850" cy="4753910"/>
          </a:xfrm>
        </p:grpSpPr>
        <p:sp>
          <p:nvSpPr>
            <p:cNvPr id="7" name="圆角矩形标注 6"/>
            <p:cNvSpPr/>
            <p:nvPr/>
          </p:nvSpPr>
          <p:spPr>
            <a:xfrm>
              <a:off x="2342715" y="2081051"/>
              <a:ext cx="7047850" cy="4686381"/>
            </a:xfrm>
            <a:prstGeom prst="wedgeRoundRectCallout">
              <a:avLst>
                <a:gd name="adj1" fmla="val 54418"/>
                <a:gd name="adj2" fmla="val -2862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550658" y="2090573"/>
              <a:ext cx="6689108" cy="47443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cs typeface="+mn-ea"/>
                  <a:sym typeface="+mn-lt"/>
                </a:rPr>
                <a:t>    作者用这样一个比喻结束全诗，首先这个比喻十分形象地解释了“火伴”们的惊异，同时也对读者产生的疑问做出了一个合情合理的解答。其次，可以将这四句诗看作是木兰对“火伴”的回答。从这四句俏皮风趣的回答中，我们可以看到木兰富有智慧而又充满自豪的神态。最后，用雄兔雌兔来比喻人之男女，恰是民歌语言的特点。这一机巧的比喻，使全诗增色。</a:t>
              </a:r>
            </a:p>
          </p:txBody>
        </p:sp>
      </p:grpSp>
      <p:pic>
        <p:nvPicPr>
          <p:cNvPr id="40963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23164" y="1887539"/>
            <a:ext cx="1449387" cy="2078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2"/>
          <p:cNvSpPr txBox="1"/>
          <p:nvPr/>
        </p:nvSpPr>
        <p:spPr>
          <a:xfrm>
            <a:off x="309563" y="209553"/>
            <a:ext cx="18986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写作借鉴</a:t>
            </a:r>
          </a:p>
        </p:txBody>
      </p:sp>
      <p:sp>
        <p:nvSpPr>
          <p:cNvPr id="6" name="Rectangle 5"/>
          <p:cNvSpPr/>
          <p:nvPr/>
        </p:nvSpPr>
        <p:spPr>
          <a:xfrm>
            <a:off x="622300" y="1023942"/>
            <a:ext cx="7937500" cy="599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30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详略得当，结构清楚。</a:t>
            </a:r>
            <a:endParaRPr lang="zh-CN" altLang="zh-CN" sz="3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622300" y="1663700"/>
            <a:ext cx="7937500" cy="286232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    本诗详写了木兰从军缘由、准备行装、出征想家、辞官还家、家人团聚等情节，略写了多年征战的情节。这样的详略处理，既让木兰勤劳、善良、淳朴、机智、淡泊名利的特点更加突出，也让木兰的形象更加丰满。</a:t>
            </a:r>
            <a:endParaRPr lang="zh-CN" altLang="zh-CN" sz="30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/>
          <p:nvPr/>
        </p:nvSpPr>
        <p:spPr>
          <a:xfrm>
            <a:off x="512771" y="344492"/>
            <a:ext cx="8258175" cy="599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30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民歌特色，多用修辞。</a:t>
            </a:r>
            <a:endParaRPr lang="zh-CN" altLang="zh-CN" sz="3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512771" y="1065215"/>
            <a:ext cx="8258175" cy="341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    本诗的语言生动质朴，极少雕饰斧凿，流传千百年来，至今仍被人们津津乐道；除了“万里赴戎机，关山度若飞。朔气传金柝，寒气照铁衣。将军百战死，壮士十年归。”六句文字比较典雅外，其余都保留着民歌的形式和风格。问答、排比、重叠等形式的运用，都与民歌大致相同。</a:t>
            </a:r>
            <a:endParaRPr lang="zh-CN" altLang="zh-CN" sz="30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479428" y="496892"/>
            <a:ext cx="8291513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本诗运用对偶、排比、互文、比喻、夸张等多种修辞手法：排比如“爷娘闻女来，出郭相扶将；阿娣闻妹来，当户理红妆；小弟闻娣来，磨刀霍霍向猪羊”；对偶如“朔气传金柝，寒光照铁衣”；比喻如“雄兔脚扑朔，雌兔眼迷离；双兔傍地走，安能辨我是雄雌”；互文如“当窗理云鬓，对镜贴花黄”。这些修辞手法使人物形象生动立体，使诗歌语气连贯、文辞精练。</a:t>
            </a:r>
            <a:endParaRPr lang="zh-CN" altLang="zh-CN" sz="30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/>
          <p:nvPr/>
        </p:nvSpPr>
        <p:spPr>
          <a:xfrm>
            <a:off x="208280" y="807089"/>
            <a:ext cx="6352540" cy="3533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这首民歌记叙了木兰代父从军、沙场征战和荣归故里的不寻常经历，歌颂了木兰勤劳善良、坚毅勇敢、机敏活泼、不慕名利的优秀品质，集中体现了中华儿女勤劳、智慧、勇敢、坚强的优秀品质。</a:t>
            </a:r>
            <a:endParaRPr lang="zh-CN" altLang="en-US" sz="2800" b="1" dirty="0">
              <a:solidFill>
                <a:schemeClr val="hlin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083" name="文本框 2"/>
          <p:cNvSpPr txBox="1"/>
          <p:nvPr/>
        </p:nvSpPr>
        <p:spPr>
          <a:xfrm>
            <a:off x="257175" y="206379"/>
            <a:ext cx="18986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主旨概括</a:t>
            </a:r>
          </a:p>
        </p:txBody>
      </p:sp>
      <p:pic>
        <p:nvPicPr>
          <p:cNvPr id="10242" name="Picture 6" descr="《木兰诗》意境图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60895" y="1631288"/>
            <a:ext cx="2448170" cy="171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738196" y="1247779"/>
            <a:ext cx="7667625" cy="32470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杨门女将</a:t>
            </a:r>
            <a:r>
              <a:rPr lang="en-US" altLang="zh-CN" sz="3000" b="1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穆桂英</a:t>
            </a: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    穆桂英</a:t>
            </a:r>
            <a:r>
              <a:rPr lang="en-US" altLang="zh-CN" sz="3000" b="1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戏曲及小说</a:t>
            </a:r>
            <a:r>
              <a:rPr lang="en-US" altLang="zh-CN" sz="3000" b="1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杨家将</a:t>
            </a:r>
            <a:r>
              <a:rPr lang="en-US" altLang="zh-CN" sz="3000" b="1" dirty="0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中的人物。原为穆柯寨穆羽之女，武艺超群、机智勇敢，传说有神女传授神箭飞刀之术。因阵前与杨宗保交战，生擒宗保并招之成亲，</a:t>
            </a:r>
            <a:endParaRPr lang="zh-CN" altLang="en-US" sz="3000" b="1" dirty="0">
              <a:solidFill>
                <a:schemeClr val="hlin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107" name="文本框 2"/>
          <p:cNvSpPr txBox="1"/>
          <p:nvPr/>
        </p:nvSpPr>
        <p:spPr>
          <a:xfrm>
            <a:off x="322263" y="200029"/>
            <a:ext cx="18986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拓展延伸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738196" y="931868"/>
            <a:ext cx="7667625" cy="369331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latin typeface="+mn-lt"/>
                <a:ea typeface="+mn-ea"/>
                <a:cs typeface="+mn-ea"/>
                <a:sym typeface="+mn-lt"/>
              </a:rPr>
              <a:t>归于杨家将之列，为杨门女将中的杰出人物。她与杨家将一起征战卫国，屡建战功。佘太君（佘赛花）百岁挂帅，率十二寡妇西征，穆桂英五十三岁犹挂先锋印，深入险境，力战番将，大获全胜，是中国古典文学中巾帼英雄的典型形象。</a:t>
            </a:r>
            <a:endParaRPr lang="zh-CN" altLang="en-US" sz="3000" b="1" dirty="0">
              <a:solidFill>
                <a:schemeClr val="hlin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2"/>
          <p:cNvSpPr txBox="1">
            <a:spLocks noChangeArrowheads="1"/>
          </p:cNvSpPr>
          <p:nvPr/>
        </p:nvSpPr>
        <p:spPr bwMode="auto">
          <a:xfrm>
            <a:off x="4475170" y="292576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1" name="文本框 34"/>
          <p:cNvSpPr txBox="1">
            <a:spLocks noChangeArrowheads="1"/>
          </p:cNvSpPr>
          <p:nvPr/>
        </p:nvSpPr>
        <p:spPr bwMode="auto">
          <a:xfrm rot="-280097">
            <a:off x="3496344" y="12282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2" name="文本框 36"/>
          <p:cNvSpPr txBox="1">
            <a:spLocks noChangeArrowheads="1"/>
          </p:cNvSpPr>
          <p:nvPr/>
        </p:nvSpPr>
        <p:spPr bwMode="auto">
          <a:xfrm rot="-5350866">
            <a:off x="5924424" y="13163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3" name="文本框 37"/>
          <p:cNvSpPr txBox="1">
            <a:spLocks noChangeArrowheads="1"/>
          </p:cNvSpPr>
          <p:nvPr/>
        </p:nvSpPr>
        <p:spPr bwMode="auto">
          <a:xfrm rot="-4150866">
            <a:off x="5394198" y="17243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4" name="文本框 45"/>
          <p:cNvSpPr txBox="1">
            <a:spLocks noChangeArrowheads="1"/>
          </p:cNvSpPr>
          <p:nvPr/>
        </p:nvSpPr>
        <p:spPr bwMode="auto">
          <a:xfrm rot="-5350866">
            <a:off x="6484811" y="13385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5" name="文本框 46"/>
          <p:cNvSpPr txBox="1">
            <a:spLocks noChangeArrowheads="1"/>
          </p:cNvSpPr>
          <p:nvPr/>
        </p:nvSpPr>
        <p:spPr bwMode="auto">
          <a:xfrm rot="-424911">
            <a:off x="7130131" y="15695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6" name="文本框 47"/>
          <p:cNvSpPr txBox="1">
            <a:spLocks noChangeArrowheads="1"/>
          </p:cNvSpPr>
          <p:nvPr/>
        </p:nvSpPr>
        <p:spPr bwMode="auto">
          <a:xfrm rot="-4150866">
            <a:off x="7718298" y="24990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7" name="文本框 49"/>
          <p:cNvSpPr txBox="1">
            <a:spLocks noChangeArrowheads="1"/>
          </p:cNvSpPr>
          <p:nvPr/>
        </p:nvSpPr>
        <p:spPr bwMode="auto">
          <a:xfrm rot="657351">
            <a:off x="5510881" y="13345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8" name="文本框 50"/>
          <p:cNvSpPr txBox="1">
            <a:spLocks noChangeArrowheads="1"/>
          </p:cNvSpPr>
          <p:nvPr/>
        </p:nvSpPr>
        <p:spPr bwMode="auto">
          <a:xfrm rot="1480325">
            <a:off x="7453980" y="12441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9" name="文本框 51"/>
          <p:cNvSpPr txBox="1">
            <a:spLocks noChangeArrowheads="1"/>
          </p:cNvSpPr>
          <p:nvPr/>
        </p:nvSpPr>
        <p:spPr bwMode="auto">
          <a:xfrm rot="-5350866">
            <a:off x="6043486" y="21767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0" name="文本框 32"/>
          <p:cNvSpPr txBox="1">
            <a:spLocks noChangeArrowheads="1"/>
          </p:cNvSpPr>
          <p:nvPr/>
        </p:nvSpPr>
        <p:spPr bwMode="auto">
          <a:xfrm>
            <a:off x="3262320" y="356076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1" name="文本框 34"/>
          <p:cNvSpPr txBox="1">
            <a:spLocks noChangeArrowheads="1"/>
          </p:cNvSpPr>
          <p:nvPr/>
        </p:nvSpPr>
        <p:spPr bwMode="auto">
          <a:xfrm rot="4149897">
            <a:off x="4526630" y="349835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2" name="文本框 36"/>
          <p:cNvSpPr txBox="1">
            <a:spLocks noChangeArrowheads="1"/>
          </p:cNvSpPr>
          <p:nvPr/>
        </p:nvSpPr>
        <p:spPr bwMode="auto">
          <a:xfrm rot="-1380000">
            <a:off x="3963069" y="130125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3" name="文本框 37"/>
          <p:cNvSpPr txBox="1">
            <a:spLocks noChangeArrowheads="1"/>
          </p:cNvSpPr>
          <p:nvPr/>
        </p:nvSpPr>
        <p:spPr bwMode="auto">
          <a:xfrm rot="-180000">
            <a:off x="4193256" y="20537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4" name="文本框 45"/>
          <p:cNvSpPr txBox="1">
            <a:spLocks noChangeArrowheads="1"/>
          </p:cNvSpPr>
          <p:nvPr/>
        </p:nvSpPr>
        <p:spPr bwMode="auto">
          <a:xfrm rot="-1380000">
            <a:off x="4523456" y="13234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5" name="文本框 46"/>
          <p:cNvSpPr txBox="1">
            <a:spLocks noChangeArrowheads="1"/>
          </p:cNvSpPr>
          <p:nvPr/>
        </p:nvSpPr>
        <p:spPr bwMode="auto">
          <a:xfrm rot="-1380000">
            <a:off x="4893342" y="15377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6" name="文本框 47"/>
          <p:cNvSpPr txBox="1">
            <a:spLocks noChangeArrowheads="1"/>
          </p:cNvSpPr>
          <p:nvPr/>
        </p:nvSpPr>
        <p:spPr bwMode="auto">
          <a:xfrm rot="-180000">
            <a:off x="5126706" y="22347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7" name="文本框 49"/>
          <p:cNvSpPr txBox="1">
            <a:spLocks noChangeArrowheads="1"/>
          </p:cNvSpPr>
          <p:nvPr/>
        </p:nvSpPr>
        <p:spPr bwMode="auto">
          <a:xfrm rot="-5350866">
            <a:off x="6373686" y="21100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8" name="文本框 50"/>
          <p:cNvSpPr txBox="1">
            <a:spLocks noChangeArrowheads="1"/>
          </p:cNvSpPr>
          <p:nvPr/>
        </p:nvSpPr>
        <p:spPr bwMode="auto">
          <a:xfrm rot="-170103">
            <a:off x="5652165" y="25903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89" name="文本框 51"/>
          <p:cNvSpPr txBox="1">
            <a:spLocks noChangeArrowheads="1"/>
          </p:cNvSpPr>
          <p:nvPr/>
        </p:nvSpPr>
        <p:spPr bwMode="auto">
          <a:xfrm rot="-5350866">
            <a:off x="5908549" y="34340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0" name="文本框 32"/>
          <p:cNvSpPr txBox="1">
            <a:spLocks noChangeArrowheads="1"/>
          </p:cNvSpPr>
          <p:nvPr/>
        </p:nvSpPr>
        <p:spPr bwMode="auto">
          <a:xfrm rot="1209897">
            <a:off x="1562769" y="289192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1" name="文本框 34"/>
          <p:cNvSpPr txBox="1">
            <a:spLocks noChangeArrowheads="1"/>
          </p:cNvSpPr>
          <p:nvPr/>
        </p:nvSpPr>
        <p:spPr bwMode="auto">
          <a:xfrm rot="4149897">
            <a:off x="2205705" y="345549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2" name="文本框 36"/>
          <p:cNvSpPr txBox="1">
            <a:spLocks noChangeArrowheads="1"/>
          </p:cNvSpPr>
          <p:nvPr/>
        </p:nvSpPr>
        <p:spPr bwMode="auto">
          <a:xfrm rot="-1380000">
            <a:off x="1667538" y="32284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3" name="文本框 37"/>
          <p:cNvSpPr txBox="1">
            <a:spLocks noChangeArrowheads="1"/>
          </p:cNvSpPr>
          <p:nvPr/>
        </p:nvSpPr>
        <p:spPr bwMode="auto">
          <a:xfrm rot="1029897">
            <a:off x="2548606" y="275381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4" name="文本框 45"/>
          <p:cNvSpPr txBox="1">
            <a:spLocks noChangeArrowheads="1"/>
          </p:cNvSpPr>
          <p:nvPr/>
        </p:nvSpPr>
        <p:spPr bwMode="auto">
          <a:xfrm rot="-1380000">
            <a:off x="3224881" y="314593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5" name="文本框 46"/>
          <p:cNvSpPr txBox="1">
            <a:spLocks noChangeArrowheads="1"/>
          </p:cNvSpPr>
          <p:nvPr/>
        </p:nvSpPr>
        <p:spPr bwMode="auto">
          <a:xfrm rot="-170103">
            <a:off x="849981" y="15298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6" name="文本框 47"/>
          <p:cNvSpPr txBox="1">
            <a:spLocks noChangeArrowheads="1"/>
          </p:cNvSpPr>
          <p:nvPr/>
        </p:nvSpPr>
        <p:spPr bwMode="auto">
          <a:xfrm rot="1029897">
            <a:off x="891256" y="33999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7" name="文本框 49"/>
          <p:cNvSpPr txBox="1">
            <a:spLocks noChangeArrowheads="1"/>
          </p:cNvSpPr>
          <p:nvPr/>
        </p:nvSpPr>
        <p:spPr bwMode="auto">
          <a:xfrm rot="-170103">
            <a:off x="3072481" y="38364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8" name="文本框 50"/>
          <p:cNvSpPr txBox="1">
            <a:spLocks noChangeArrowheads="1"/>
          </p:cNvSpPr>
          <p:nvPr/>
        </p:nvSpPr>
        <p:spPr bwMode="auto">
          <a:xfrm rot="-170103">
            <a:off x="4220244" y="31697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99" name="文本框 51"/>
          <p:cNvSpPr txBox="1">
            <a:spLocks noChangeArrowheads="1"/>
          </p:cNvSpPr>
          <p:nvPr/>
        </p:nvSpPr>
        <p:spPr bwMode="auto">
          <a:xfrm rot="-170103">
            <a:off x="4386931" y="392856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0" name="文本框 32"/>
          <p:cNvSpPr txBox="1">
            <a:spLocks noChangeArrowheads="1"/>
          </p:cNvSpPr>
          <p:nvPr/>
        </p:nvSpPr>
        <p:spPr bwMode="auto">
          <a:xfrm rot="-5070842">
            <a:off x="385635" y="20418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1" name="文本框 34"/>
          <p:cNvSpPr txBox="1">
            <a:spLocks noChangeArrowheads="1"/>
          </p:cNvSpPr>
          <p:nvPr/>
        </p:nvSpPr>
        <p:spPr bwMode="auto">
          <a:xfrm rot="4149897">
            <a:off x="1402430" y="215850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2" name="文本框 36"/>
          <p:cNvSpPr txBox="1">
            <a:spLocks noChangeArrowheads="1"/>
          </p:cNvSpPr>
          <p:nvPr/>
        </p:nvSpPr>
        <p:spPr bwMode="auto">
          <a:xfrm rot="-170103">
            <a:off x="1305594" y="12774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3" name="文本框 37"/>
          <p:cNvSpPr txBox="1">
            <a:spLocks noChangeArrowheads="1"/>
          </p:cNvSpPr>
          <p:nvPr/>
        </p:nvSpPr>
        <p:spPr bwMode="auto">
          <a:xfrm rot="1029897">
            <a:off x="1400844" y="16838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4" name="文本框 45"/>
          <p:cNvSpPr txBox="1">
            <a:spLocks noChangeArrowheads="1"/>
          </p:cNvSpPr>
          <p:nvPr/>
        </p:nvSpPr>
        <p:spPr bwMode="auto">
          <a:xfrm rot="-1380000">
            <a:off x="2180306" y="11456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5" name="文本框 46"/>
          <p:cNvSpPr txBox="1">
            <a:spLocks noChangeArrowheads="1"/>
          </p:cNvSpPr>
          <p:nvPr/>
        </p:nvSpPr>
        <p:spPr bwMode="auto">
          <a:xfrm rot="-1380000">
            <a:off x="2750214" y="13155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6" name="文本框 47"/>
          <p:cNvSpPr txBox="1">
            <a:spLocks noChangeArrowheads="1"/>
          </p:cNvSpPr>
          <p:nvPr/>
        </p:nvSpPr>
        <p:spPr bwMode="auto">
          <a:xfrm rot="-180000">
            <a:off x="2478756" y="1879106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7" name="文本框 49"/>
          <p:cNvSpPr txBox="1">
            <a:spLocks noChangeArrowheads="1"/>
          </p:cNvSpPr>
          <p:nvPr/>
        </p:nvSpPr>
        <p:spPr bwMode="auto">
          <a:xfrm rot="-1380000">
            <a:off x="3339181" y="15377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8" name="文本框 50"/>
          <p:cNvSpPr txBox="1">
            <a:spLocks noChangeArrowheads="1"/>
          </p:cNvSpPr>
          <p:nvPr/>
        </p:nvSpPr>
        <p:spPr bwMode="auto">
          <a:xfrm rot="-1380000">
            <a:off x="2912144" y="21188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09" name="文本框 51"/>
          <p:cNvSpPr txBox="1">
            <a:spLocks noChangeArrowheads="1"/>
          </p:cNvSpPr>
          <p:nvPr/>
        </p:nvSpPr>
        <p:spPr bwMode="auto">
          <a:xfrm rot="-1380000">
            <a:off x="3547144" y="22553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0" name="文本框 32"/>
          <p:cNvSpPr txBox="1">
            <a:spLocks noChangeArrowheads="1"/>
          </p:cNvSpPr>
          <p:nvPr/>
        </p:nvSpPr>
        <p:spPr bwMode="auto">
          <a:xfrm rot="1209897">
            <a:off x="5177506" y="35380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1" name="文本框 34"/>
          <p:cNvSpPr txBox="1">
            <a:spLocks noChangeArrowheads="1"/>
          </p:cNvSpPr>
          <p:nvPr/>
        </p:nvSpPr>
        <p:spPr bwMode="auto">
          <a:xfrm rot="-1030866">
            <a:off x="6376069" y="38936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2" name="文本框 36"/>
          <p:cNvSpPr txBox="1">
            <a:spLocks noChangeArrowheads="1"/>
          </p:cNvSpPr>
          <p:nvPr/>
        </p:nvSpPr>
        <p:spPr bwMode="auto">
          <a:xfrm rot="368503">
            <a:off x="5836319" y="28585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3" name="文本框 37"/>
          <p:cNvSpPr txBox="1">
            <a:spLocks noChangeArrowheads="1"/>
          </p:cNvSpPr>
          <p:nvPr/>
        </p:nvSpPr>
        <p:spPr bwMode="auto">
          <a:xfrm rot="829244">
            <a:off x="5347369" y="397301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4" name="文本框 45"/>
          <p:cNvSpPr txBox="1">
            <a:spLocks noChangeArrowheads="1"/>
          </p:cNvSpPr>
          <p:nvPr/>
        </p:nvSpPr>
        <p:spPr bwMode="auto">
          <a:xfrm rot="-4502722">
            <a:off x="6841998" y="250060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5" name="文本框 46"/>
          <p:cNvSpPr txBox="1">
            <a:spLocks noChangeArrowheads="1"/>
          </p:cNvSpPr>
          <p:nvPr/>
        </p:nvSpPr>
        <p:spPr bwMode="auto">
          <a:xfrm rot="2702238">
            <a:off x="7630986" y="30625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6" name="文本框 47"/>
          <p:cNvSpPr txBox="1">
            <a:spLocks noChangeArrowheads="1"/>
          </p:cNvSpPr>
          <p:nvPr/>
        </p:nvSpPr>
        <p:spPr bwMode="auto">
          <a:xfrm rot="-3456638">
            <a:off x="6807073" y="34038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7" name="文本框 49"/>
          <p:cNvSpPr txBox="1">
            <a:spLocks noChangeArrowheads="1"/>
          </p:cNvSpPr>
          <p:nvPr/>
        </p:nvSpPr>
        <p:spPr bwMode="auto">
          <a:xfrm rot="-3180423">
            <a:off x="2027110" y="23243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8" name="文本框 50"/>
          <p:cNvSpPr txBox="1">
            <a:spLocks noChangeArrowheads="1"/>
          </p:cNvSpPr>
          <p:nvPr/>
        </p:nvSpPr>
        <p:spPr bwMode="auto">
          <a:xfrm rot="-3640556">
            <a:off x="7302373" y="35912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19" name="文本框 51"/>
          <p:cNvSpPr txBox="1">
            <a:spLocks noChangeArrowheads="1"/>
          </p:cNvSpPr>
          <p:nvPr/>
        </p:nvSpPr>
        <p:spPr bwMode="auto">
          <a:xfrm rot="1549510">
            <a:off x="7817514" y="21743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0" name="文本框 32"/>
          <p:cNvSpPr txBox="1">
            <a:spLocks noChangeArrowheads="1"/>
          </p:cNvSpPr>
          <p:nvPr/>
        </p:nvSpPr>
        <p:spPr bwMode="auto">
          <a:xfrm rot="4190103">
            <a:off x="4351211" y="25069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1" name="文本框 34"/>
          <p:cNvSpPr txBox="1">
            <a:spLocks noChangeArrowheads="1"/>
          </p:cNvSpPr>
          <p:nvPr/>
        </p:nvSpPr>
        <p:spPr bwMode="auto">
          <a:xfrm rot="8340000">
            <a:off x="4985419" y="31379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2" name="文本框 36"/>
          <p:cNvSpPr txBox="1">
            <a:spLocks noChangeArrowheads="1"/>
          </p:cNvSpPr>
          <p:nvPr/>
        </p:nvSpPr>
        <p:spPr bwMode="auto">
          <a:xfrm rot="-1160763">
            <a:off x="5836319" y="17505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3" name="文本框 37"/>
          <p:cNvSpPr txBox="1">
            <a:spLocks noChangeArrowheads="1"/>
          </p:cNvSpPr>
          <p:nvPr/>
        </p:nvSpPr>
        <p:spPr bwMode="auto">
          <a:xfrm rot="39237">
            <a:off x="5712494" y="22728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4" name="文本框 45"/>
          <p:cNvSpPr txBox="1">
            <a:spLocks noChangeArrowheads="1"/>
          </p:cNvSpPr>
          <p:nvPr/>
        </p:nvSpPr>
        <p:spPr bwMode="auto">
          <a:xfrm rot="-1160763">
            <a:off x="6396706" y="17727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5" name="文本框 46"/>
          <p:cNvSpPr txBox="1">
            <a:spLocks noChangeArrowheads="1"/>
          </p:cNvSpPr>
          <p:nvPr/>
        </p:nvSpPr>
        <p:spPr bwMode="auto">
          <a:xfrm rot="-1160763">
            <a:off x="6766594" y="19870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6" name="文本框 47"/>
          <p:cNvSpPr txBox="1">
            <a:spLocks noChangeArrowheads="1"/>
          </p:cNvSpPr>
          <p:nvPr/>
        </p:nvSpPr>
        <p:spPr bwMode="auto">
          <a:xfrm rot="39237">
            <a:off x="7247606" y="24569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7" name="文本框 49"/>
          <p:cNvSpPr txBox="1">
            <a:spLocks noChangeArrowheads="1"/>
          </p:cNvSpPr>
          <p:nvPr/>
        </p:nvSpPr>
        <p:spPr bwMode="auto">
          <a:xfrm rot="-1160763">
            <a:off x="7101556" y="21585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8" name="文本框 50"/>
          <p:cNvSpPr txBox="1">
            <a:spLocks noChangeArrowheads="1"/>
          </p:cNvSpPr>
          <p:nvPr/>
        </p:nvSpPr>
        <p:spPr bwMode="auto">
          <a:xfrm rot="-1160763">
            <a:off x="7550819" y="19330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29" name="文本框 51"/>
          <p:cNvSpPr txBox="1">
            <a:spLocks noChangeArrowheads="1"/>
          </p:cNvSpPr>
          <p:nvPr/>
        </p:nvSpPr>
        <p:spPr bwMode="auto">
          <a:xfrm rot="-1160763">
            <a:off x="7352381" y="279350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0" name="文本框 32"/>
          <p:cNvSpPr txBox="1">
            <a:spLocks noChangeArrowheads="1"/>
          </p:cNvSpPr>
          <p:nvPr/>
        </p:nvSpPr>
        <p:spPr bwMode="auto">
          <a:xfrm rot="4190103">
            <a:off x="2828798" y="33403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1" name="文本框 34"/>
          <p:cNvSpPr txBox="1">
            <a:spLocks noChangeArrowheads="1"/>
          </p:cNvSpPr>
          <p:nvPr/>
        </p:nvSpPr>
        <p:spPr bwMode="auto">
          <a:xfrm rot="8340000">
            <a:off x="3986881" y="28157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2" name="文本框 36"/>
          <p:cNvSpPr txBox="1">
            <a:spLocks noChangeArrowheads="1"/>
          </p:cNvSpPr>
          <p:nvPr/>
        </p:nvSpPr>
        <p:spPr bwMode="auto">
          <a:xfrm rot="2810103">
            <a:off x="3876549" y="17354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3" name="文本框 37"/>
          <p:cNvSpPr txBox="1">
            <a:spLocks noChangeArrowheads="1"/>
          </p:cNvSpPr>
          <p:nvPr/>
        </p:nvSpPr>
        <p:spPr bwMode="auto">
          <a:xfrm rot="4010103">
            <a:off x="3876549" y="22783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4" name="文本框 45"/>
          <p:cNvSpPr txBox="1">
            <a:spLocks noChangeArrowheads="1"/>
          </p:cNvSpPr>
          <p:nvPr/>
        </p:nvSpPr>
        <p:spPr bwMode="auto">
          <a:xfrm rot="2810103">
            <a:off x="4436936" y="17576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5" name="文本框 46"/>
          <p:cNvSpPr txBox="1">
            <a:spLocks noChangeArrowheads="1"/>
          </p:cNvSpPr>
          <p:nvPr/>
        </p:nvSpPr>
        <p:spPr bwMode="auto">
          <a:xfrm rot="2810103">
            <a:off x="4806823" y="19719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6" name="文本框 47"/>
          <p:cNvSpPr txBox="1">
            <a:spLocks noChangeArrowheads="1"/>
          </p:cNvSpPr>
          <p:nvPr/>
        </p:nvSpPr>
        <p:spPr bwMode="auto">
          <a:xfrm rot="4010103">
            <a:off x="4806823" y="25148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7" name="文本框 49"/>
          <p:cNvSpPr txBox="1">
            <a:spLocks noChangeArrowheads="1"/>
          </p:cNvSpPr>
          <p:nvPr/>
        </p:nvSpPr>
        <p:spPr bwMode="auto">
          <a:xfrm rot="-1160763">
            <a:off x="6287169" y="254426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8" name="文本框 50"/>
          <p:cNvSpPr txBox="1">
            <a:spLocks noChangeArrowheads="1"/>
          </p:cNvSpPr>
          <p:nvPr/>
        </p:nvSpPr>
        <p:spPr bwMode="auto">
          <a:xfrm rot="4020000">
            <a:off x="5281485" y="26307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39" name="文本框 51"/>
          <p:cNvSpPr txBox="1">
            <a:spLocks noChangeArrowheads="1"/>
          </p:cNvSpPr>
          <p:nvPr/>
        </p:nvSpPr>
        <p:spPr bwMode="auto">
          <a:xfrm rot="-1160763">
            <a:off x="5661694" y="32189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0" name="文本框 32"/>
          <p:cNvSpPr txBox="1">
            <a:spLocks noChangeArrowheads="1"/>
          </p:cNvSpPr>
          <p:nvPr/>
        </p:nvSpPr>
        <p:spPr bwMode="auto">
          <a:xfrm rot="5400000">
            <a:off x="1204784" y="32292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1" name="文本框 34"/>
          <p:cNvSpPr txBox="1">
            <a:spLocks noChangeArrowheads="1"/>
          </p:cNvSpPr>
          <p:nvPr/>
        </p:nvSpPr>
        <p:spPr bwMode="auto">
          <a:xfrm rot="8340000">
            <a:off x="1943769" y="35523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2" name="文本框 36"/>
          <p:cNvSpPr txBox="1">
            <a:spLocks noChangeArrowheads="1"/>
          </p:cNvSpPr>
          <p:nvPr/>
        </p:nvSpPr>
        <p:spPr bwMode="auto">
          <a:xfrm rot="2810103">
            <a:off x="1925511" y="273238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3" name="文本框 37"/>
          <p:cNvSpPr txBox="1">
            <a:spLocks noChangeArrowheads="1"/>
          </p:cNvSpPr>
          <p:nvPr/>
        </p:nvSpPr>
        <p:spPr bwMode="auto">
          <a:xfrm rot="5220000">
            <a:off x="2360485" y="30149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4" name="文本框 45"/>
          <p:cNvSpPr txBox="1">
            <a:spLocks noChangeArrowheads="1"/>
          </p:cNvSpPr>
          <p:nvPr/>
        </p:nvSpPr>
        <p:spPr bwMode="auto">
          <a:xfrm rot="2810103">
            <a:off x="2873248" y="27466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5" name="文本框 46"/>
          <p:cNvSpPr txBox="1">
            <a:spLocks noChangeArrowheads="1"/>
          </p:cNvSpPr>
          <p:nvPr/>
        </p:nvSpPr>
        <p:spPr bwMode="auto">
          <a:xfrm rot="4020000">
            <a:off x="763461" y="19640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6" name="文本框 47"/>
          <p:cNvSpPr txBox="1">
            <a:spLocks noChangeArrowheads="1"/>
          </p:cNvSpPr>
          <p:nvPr/>
        </p:nvSpPr>
        <p:spPr bwMode="auto">
          <a:xfrm rot="5220000">
            <a:off x="765049" y="28974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7" name="文本框 49"/>
          <p:cNvSpPr txBox="1">
            <a:spLocks noChangeArrowheads="1"/>
          </p:cNvSpPr>
          <p:nvPr/>
        </p:nvSpPr>
        <p:spPr bwMode="auto">
          <a:xfrm rot="4020000">
            <a:off x="2527173" y="374044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8" name="文本框 50"/>
          <p:cNvSpPr txBox="1">
            <a:spLocks noChangeArrowheads="1"/>
          </p:cNvSpPr>
          <p:nvPr/>
        </p:nvSpPr>
        <p:spPr bwMode="auto">
          <a:xfrm rot="4020000">
            <a:off x="3765424" y="33673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49" name="文本框 51"/>
          <p:cNvSpPr txBox="1">
            <a:spLocks noChangeArrowheads="1"/>
          </p:cNvSpPr>
          <p:nvPr/>
        </p:nvSpPr>
        <p:spPr bwMode="auto">
          <a:xfrm rot="4020000">
            <a:off x="4135310" y="35816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0" name="文本框 32"/>
          <p:cNvSpPr txBox="1">
            <a:spLocks noChangeArrowheads="1"/>
          </p:cNvSpPr>
          <p:nvPr/>
        </p:nvSpPr>
        <p:spPr bwMode="auto">
          <a:xfrm rot="-880739">
            <a:off x="576931" y="25141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1" name="文本框 34"/>
          <p:cNvSpPr txBox="1">
            <a:spLocks noChangeArrowheads="1"/>
          </p:cNvSpPr>
          <p:nvPr/>
        </p:nvSpPr>
        <p:spPr bwMode="auto">
          <a:xfrm rot="8340000">
            <a:off x="1316706" y="25918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2" name="文本框 36"/>
          <p:cNvSpPr txBox="1">
            <a:spLocks noChangeArrowheads="1"/>
          </p:cNvSpPr>
          <p:nvPr/>
        </p:nvSpPr>
        <p:spPr bwMode="auto">
          <a:xfrm rot="4020000">
            <a:off x="1733423" y="15115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3" name="文本框 37"/>
          <p:cNvSpPr txBox="1">
            <a:spLocks noChangeArrowheads="1"/>
          </p:cNvSpPr>
          <p:nvPr/>
        </p:nvSpPr>
        <p:spPr bwMode="auto">
          <a:xfrm rot="5220000">
            <a:off x="1733423" y="20545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4" name="文本框 45"/>
          <p:cNvSpPr txBox="1">
            <a:spLocks noChangeArrowheads="1"/>
          </p:cNvSpPr>
          <p:nvPr/>
        </p:nvSpPr>
        <p:spPr bwMode="auto">
          <a:xfrm rot="2810103">
            <a:off x="2293810" y="15338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5" name="文本框 46"/>
          <p:cNvSpPr txBox="1">
            <a:spLocks noChangeArrowheads="1"/>
          </p:cNvSpPr>
          <p:nvPr/>
        </p:nvSpPr>
        <p:spPr bwMode="auto">
          <a:xfrm rot="2810103">
            <a:off x="2663699" y="17481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6" name="文本框 47"/>
          <p:cNvSpPr txBox="1">
            <a:spLocks noChangeArrowheads="1"/>
          </p:cNvSpPr>
          <p:nvPr/>
        </p:nvSpPr>
        <p:spPr bwMode="auto">
          <a:xfrm rot="4010103">
            <a:off x="2392236" y="23132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7" name="文本框 49"/>
          <p:cNvSpPr txBox="1">
            <a:spLocks noChangeArrowheads="1"/>
          </p:cNvSpPr>
          <p:nvPr/>
        </p:nvSpPr>
        <p:spPr bwMode="auto">
          <a:xfrm rot="2810103">
            <a:off x="3251073" y="19719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8" name="文本框 50"/>
          <p:cNvSpPr txBox="1">
            <a:spLocks noChangeArrowheads="1"/>
          </p:cNvSpPr>
          <p:nvPr/>
        </p:nvSpPr>
        <p:spPr bwMode="auto">
          <a:xfrm rot="2810103">
            <a:off x="3138360" y="240694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59" name="文本框 51"/>
          <p:cNvSpPr txBox="1">
            <a:spLocks noChangeArrowheads="1"/>
          </p:cNvSpPr>
          <p:nvPr/>
        </p:nvSpPr>
        <p:spPr bwMode="auto">
          <a:xfrm rot="2810103">
            <a:off x="3508249" y="26212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0" name="文本框 32"/>
          <p:cNvSpPr txBox="1">
            <a:spLocks noChangeArrowheads="1"/>
          </p:cNvSpPr>
          <p:nvPr/>
        </p:nvSpPr>
        <p:spPr bwMode="auto">
          <a:xfrm rot="5400000">
            <a:off x="4814760" y="36832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1" name="文本框 34"/>
          <p:cNvSpPr txBox="1">
            <a:spLocks noChangeArrowheads="1"/>
          </p:cNvSpPr>
          <p:nvPr/>
        </p:nvSpPr>
        <p:spPr bwMode="auto">
          <a:xfrm rot="3159237">
            <a:off x="5882355" y="400635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2" name="文本框 36"/>
          <p:cNvSpPr txBox="1">
            <a:spLocks noChangeArrowheads="1"/>
          </p:cNvSpPr>
          <p:nvPr/>
        </p:nvSpPr>
        <p:spPr bwMode="auto">
          <a:xfrm rot="-1160763">
            <a:off x="6299868" y="292526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3" name="文本框 37"/>
          <p:cNvSpPr txBox="1">
            <a:spLocks noChangeArrowheads="1"/>
          </p:cNvSpPr>
          <p:nvPr/>
        </p:nvSpPr>
        <p:spPr bwMode="auto">
          <a:xfrm rot="39237">
            <a:off x="6299868" y="34681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4" name="文本框 45"/>
          <p:cNvSpPr txBox="1">
            <a:spLocks noChangeArrowheads="1"/>
          </p:cNvSpPr>
          <p:nvPr/>
        </p:nvSpPr>
        <p:spPr bwMode="auto">
          <a:xfrm rot="-1160763">
            <a:off x="6860256" y="29474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5" name="文本框 46"/>
          <p:cNvSpPr txBox="1">
            <a:spLocks noChangeArrowheads="1"/>
          </p:cNvSpPr>
          <p:nvPr/>
        </p:nvSpPr>
        <p:spPr bwMode="auto">
          <a:xfrm rot="-1160763">
            <a:off x="7230140" y="31618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6" name="文本框 47"/>
          <p:cNvSpPr txBox="1">
            <a:spLocks noChangeArrowheads="1"/>
          </p:cNvSpPr>
          <p:nvPr/>
        </p:nvSpPr>
        <p:spPr bwMode="auto">
          <a:xfrm rot="39237">
            <a:off x="6917406" y="37301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7" name="文本框 49"/>
          <p:cNvSpPr txBox="1">
            <a:spLocks noChangeArrowheads="1"/>
          </p:cNvSpPr>
          <p:nvPr/>
        </p:nvSpPr>
        <p:spPr bwMode="auto">
          <a:xfrm rot="-1160763">
            <a:off x="7750842" y="34523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8" name="文本框 50"/>
          <p:cNvSpPr txBox="1">
            <a:spLocks noChangeArrowheads="1"/>
          </p:cNvSpPr>
          <p:nvPr/>
        </p:nvSpPr>
        <p:spPr bwMode="auto">
          <a:xfrm rot="-1160763">
            <a:off x="7704806" y="382061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69" name="文本框 51"/>
          <p:cNvSpPr txBox="1">
            <a:spLocks noChangeArrowheads="1"/>
          </p:cNvSpPr>
          <p:nvPr/>
        </p:nvSpPr>
        <p:spPr bwMode="auto">
          <a:xfrm rot="-1160763">
            <a:off x="6842794" y="11456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468313" y="1209679"/>
            <a:ext cx="7290061" cy="334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军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）    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可汗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  ）  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   ）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燕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山（    ）    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头（    ）    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戎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机（    ）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气（    ）    金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柝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）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红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妆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  ）  战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袍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）    机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杼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）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啾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啾（    ）  阿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姊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）    云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鬓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）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霍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霍（    ）    策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勋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（    ）    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地（    ）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3675846" y="1193066"/>
            <a:ext cx="13821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kè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hán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1513901" y="1768475"/>
            <a:ext cx="8306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yān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3782935" y="1796123"/>
            <a:ext cx="7377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pèi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6030673" y="1824019"/>
            <a:ext cx="10426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rónɡ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1447986" y="2378752"/>
            <a:ext cx="1063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shuò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6" name="Text Box 9"/>
          <p:cNvSpPr txBox="1">
            <a:spLocks noChangeArrowheads="1"/>
          </p:cNvSpPr>
          <p:nvPr/>
        </p:nvSpPr>
        <p:spPr bwMode="auto">
          <a:xfrm>
            <a:off x="5974720" y="2400057"/>
            <a:ext cx="15119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zhuānɡ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7" name="Text Box 10"/>
          <p:cNvSpPr txBox="1">
            <a:spLocks noChangeArrowheads="1"/>
          </p:cNvSpPr>
          <p:nvPr/>
        </p:nvSpPr>
        <p:spPr bwMode="auto">
          <a:xfrm>
            <a:off x="3737996" y="2367297"/>
            <a:ext cx="8018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tuò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8" name="Text Box 11"/>
          <p:cNvSpPr txBox="1">
            <a:spLocks noChangeArrowheads="1"/>
          </p:cNvSpPr>
          <p:nvPr/>
        </p:nvSpPr>
        <p:spPr bwMode="auto">
          <a:xfrm>
            <a:off x="1589133" y="2885453"/>
            <a:ext cx="814326" cy="5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páo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9" name="Text Box 12"/>
          <p:cNvSpPr txBox="1">
            <a:spLocks noChangeArrowheads="1"/>
          </p:cNvSpPr>
          <p:nvPr/>
        </p:nvSpPr>
        <p:spPr bwMode="auto">
          <a:xfrm>
            <a:off x="6037903" y="1216296"/>
            <a:ext cx="13853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ān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jiān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1620838" y="1193801"/>
            <a:ext cx="6479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tiě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3816586" y="2930113"/>
            <a:ext cx="785794" cy="5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zhù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6466534" y="2941265"/>
            <a:ext cx="583815" cy="5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jiū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749426" y="3384550"/>
            <a:ext cx="426721" cy="5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zǐ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3793381" y="3426498"/>
            <a:ext cx="713658" cy="5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bìn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285" name="组合 6"/>
          <p:cNvGrpSpPr/>
          <p:nvPr/>
        </p:nvGrpSpPr>
        <p:grpSpPr bwMode="auto">
          <a:xfrm>
            <a:off x="306396" y="193679"/>
            <a:ext cx="2593975" cy="944563"/>
            <a:chOff x="286873" y="205103"/>
            <a:chExt cx="2593611" cy="944602"/>
          </a:xfrm>
        </p:grpSpPr>
        <p:sp>
          <p:nvSpPr>
            <p:cNvPr id="7289" name="文本框 2"/>
            <p:cNvSpPr txBox="1">
              <a:spLocks noChangeArrowheads="1"/>
            </p:cNvSpPr>
            <p:nvPr/>
          </p:nvSpPr>
          <p:spPr bwMode="auto">
            <a:xfrm>
              <a:off x="982205" y="439957"/>
              <a:ext cx="1898279" cy="584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 dirty="0">
                  <a:solidFill>
                    <a:srgbClr val="0070C0"/>
                  </a:solidFill>
                  <a:latin typeface="+mn-lt"/>
                  <a:ea typeface="+mn-ea"/>
                  <a:cs typeface="+mn-ea"/>
                  <a:sym typeface="+mn-lt"/>
                </a:rPr>
                <a:t>字词注音</a:t>
              </a:r>
            </a:p>
          </p:txBody>
        </p:sp>
        <p:pic>
          <p:nvPicPr>
            <p:cNvPr id="7290" name="图片 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873" y="205103"/>
              <a:ext cx="864342" cy="94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6033057" y="3432175"/>
            <a:ext cx="837090" cy="5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huò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673232" y="3898900"/>
            <a:ext cx="811442" cy="5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xūn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726235" y="3953402"/>
            <a:ext cx="1049968" cy="5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bànɡ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ldLvl="0" autoUpdateAnimBg="0"/>
      <p:bldP spid="43010" grpId="1" bldLvl="0" autoUpdateAnimBg="0"/>
      <p:bldP spid="43011" grpId="0" bldLvl="0" autoUpdateAnimBg="0"/>
      <p:bldP spid="43011" grpId="1" bldLvl="0" autoUpdateAnimBg="0"/>
      <p:bldP spid="43012" grpId="0" bldLvl="0" autoUpdateAnimBg="0"/>
      <p:bldP spid="43012" grpId="1" bldLvl="0" autoUpdateAnimBg="0"/>
      <p:bldP spid="43013" grpId="0" bldLvl="0" autoUpdateAnimBg="0"/>
      <p:bldP spid="43013" grpId="1" bldLvl="0" autoUpdateAnimBg="0"/>
      <p:bldP spid="43014" grpId="0" bldLvl="0" autoUpdateAnimBg="0"/>
      <p:bldP spid="43014" grpId="1" bldLvl="0" autoUpdateAnimBg="0"/>
      <p:bldP spid="43015" grpId="0" bldLvl="0" autoUpdateAnimBg="0"/>
      <p:bldP spid="43015" grpId="1" bldLvl="0" autoUpdateAnimBg="0"/>
      <p:bldP spid="43016" grpId="0" bldLvl="0" autoUpdateAnimBg="0"/>
      <p:bldP spid="43016" grpId="1" bldLvl="0" autoUpdateAnimBg="0"/>
      <p:bldP spid="43017" grpId="0" bldLvl="0" autoUpdateAnimBg="0"/>
      <p:bldP spid="43017" grpId="1" bldLvl="0" autoUpdateAnimBg="0"/>
      <p:bldP spid="43018" grpId="0" bldLvl="0" autoUpdateAnimBg="0"/>
      <p:bldP spid="43018" grpId="1" bldLvl="0" autoUpdateAnimBg="0"/>
      <p:bldP spid="43019" grpId="0" bldLvl="0" autoUpdateAnimBg="0"/>
      <p:bldP spid="43019" grpId="1" bldLvl="0" autoUpdateAnimBg="0"/>
      <p:bldP spid="18" grpId="0" bldLvl="0" autoUpdateAnimBg="0"/>
      <p:bldP spid="18" grpId="1" bldLvl="0" autoUpdateAnimBg="0"/>
      <p:bldP spid="19" grpId="0" bldLvl="0" autoUpdateAnimBg="0"/>
      <p:bldP spid="19" grpId="1" bldLvl="0" autoUpdateAnimBg="0"/>
      <p:bldP spid="20" grpId="0" bldLvl="0" autoUpdateAnimBg="0"/>
      <p:bldP spid="20" grpId="1" bldLvl="0" autoUpdateAnimBg="0"/>
      <p:bldP spid="21" grpId="0" bldLvl="0" autoUpdateAnimBg="0"/>
      <p:bldP spid="21" grpId="1" bldLvl="0" autoUpdateAnimBg="0"/>
      <p:bldP spid="22" grpId="0" bldLvl="0" autoUpdateAnimBg="0"/>
      <p:bldP spid="22" grpId="1" bldLvl="0" autoUpdateAnimBg="0"/>
      <p:bldP spid="23" grpId="0" bldLvl="0" autoUpdateAnimBg="0"/>
      <p:bldP spid="23" grpId="1" bldLvl="0" autoUpdateAnimBg="0"/>
      <p:bldP spid="24" grpId="0" bldLvl="0" autoUpdateAnimBg="0"/>
      <p:bldP spid="24" grpId="1" bldLvl="0" autoUpdateAnimBg="0"/>
      <p:bldP spid="25" grpId="0" bldLvl="0" autoUpdateAnimBg="0"/>
      <p:bldP spid="25" grpId="1" bldLvl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12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2"/>
          <p:cNvSpPr txBox="1">
            <a:spLocks noChangeArrowheads="1"/>
          </p:cNvSpPr>
          <p:nvPr/>
        </p:nvSpPr>
        <p:spPr bwMode="auto">
          <a:xfrm>
            <a:off x="4475170" y="292576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3" name="文本框 34"/>
          <p:cNvSpPr txBox="1">
            <a:spLocks noChangeArrowheads="1"/>
          </p:cNvSpPr>
          <p:nvPr/>
        </p:nvSpPr>
        <p:spPr bwMode="auto">
          <a:xfrm rot="-280097">
            <a:off x="3496344" y="12282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4" name="文本框 36"/>
          <p:cNvSpPr txBox="1">
            <a:spLocks noChangeArrowheads="1"/>
          </p:cNvSpPr>
          <p:nvPr/>
        </p:nvSpPr>
        <p:spPr bwMode="auto">
          <a:xfrm rot="-5350866">
            <a:off x="5924424" y="13163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5" name="文本框 37"/>
          <p:cNvSpPr txBox="1">
            <a:spLocks noChangeArrowheads="1"/>
          </p:cNvSpPr>
          <p:nvPr/>
        </p:nvSpPr>
        <p:spPr bwMode="auto">
          <a:xfrm rot="-4150866">
            <a:off x="5394198" y="17243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6" name="文本框 45"/>
          <p:cNvSpPr txBox="1">
            <a:spLocks noChangeArrowheads="1"/>
          </p:cNvSpPr>
          <p:nvPr/>
        </p:nvSpPr>
        <p:spPr bwMode="auto">
          <a:xfrm rot="-5350866">
            <a:off x="6484811" y="13385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7" name="文本框 46"/>
          <p:cNvSpPr txBox="1">
            <a:spLocks noChangeArrowheads="1"/>
          </p:cNvSpPr>
          <p:nvPr/>
        </p:nvSpPr>
        <p:spPr bwMode="auto">
          <a:xfrm rot="-424911">
            <a:off x="7130131" y="15695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8" name="文本框 47"/>
          <p:cNvSpPr txBox="1">
            <a:spLocks noChangeArrowheads="1"/>
          </p:cNvSpPr>
          <p:nvPr/>
        </p:nvSpPr>
        <p:spPr bwMode="auto">
          <a:xfrm rot="-4150866">
            <a:off x="7718298" y="24990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9" name="文本框 49"/>
          <p:cNvSpPr txBox="1">
            <a:spLocks noChangeArrowheads="1"/>
          </p:cNvSpPr>
          <p:nvPr/>
        </p:nvSpPr>
        <p:spPr bwMode="auto">
          <a:xfrm rot="657351">
            <a:off x="5510881" y="13345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0" name="文本框 50"/>
          <p:cNvSpPr txBox="1">
            <a:spLocks noChangeArrowheads="1"/>
          </p:cNvSpPr>
          <p:nvPr/>
        </p:nvSpPr>
        <p:spPr bwMode="auto">
          <a:xfrm rot="1480325">
            <a:off x="7453980" y="12441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1" name="文本框 51"/>
          <p:cNvSpPr txBox="1">
            <a:spLocks noChangeArrowheads="1"/>
          </p:cNvSpPr>
          <p:nvPr/>
        </p:nvSpPr>
        <p:spPr bwMode="auto">
          <a:xfrm rot="-5350866">
            <a:off x="6043486" y="21767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2" name="文本框 32"/>
          <p:cNvSpPr txBox="1">
            <a:spLocks noChangeArrowheads="1"/>
          </p:cNvSpPr>
          <p:nvPr/>
        </p:nvSpPr>
        <p:spPr bwMode="auto">
          <a:xfrm>
            <a:off x="3262320" y="356076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3" name="文本框 34"/>
          <p:cNvSpPr txBox="1">
            <a:spLocks noChangeArrowheads="1"/>
          </p:cNvSpPr>
          <p:nvPr/>
        </p:nvSpPr>
        <p:spPr bwMode="auto">
          <a:xfrm rot="4149897">
            <a:off x="4526630" y="349835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4" name="文本框 36"/>
          <p:cNvSpPr txBox="1">
            <a:spLocks noChangeArrowheads="1"/>
          </p:cNvSpPr>
          <p:nvPr/>
        </p:nvSpPr>
        <p:spPr bwMode="auto">
          <a:xfrm rot="-1380000">
            <a:off x="3963069" y="130125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5" name="文本框 37"/>
          <p:cNvSpPr txBox="1">
            <a:spLocks noChangeArrowheads="1"/>
          </p:cNvSpPr>
          <p:nvPr/>
        </p:nvSpPr>
        <p:spPr bwMode="auto">
          <a:xfrm rot="-180000">
            <a:off x="4193256" y="20537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6" name="文本框 45"/>
          <p:cNvSpPr txBox="1">
            <a:spLocks noChangeArrowheads="1"/>
          </p:cNvSpPr>
          <p:nvPr/>
        </p:nvSpPr>
        <p:spPr bwMode="auto">
          <a:xfrm rot="-1380000">
            <a:off x="4523456" y="13234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7" name="文本框 46"/>
          <p:cNvSpPr txBox="1">
            <a:spLocks noChangeArrowheads="1"/>
          </p:cNvSpPr>
          <p:nvPr/>
        </p:nvSpPr>
        <p:spPr bwMode="auto">
          <a:xfrm rot="-1380000">
            <a:off x="4893342" y="15377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8" name="文本框 47"/>
          <p:cNvSpPr txBox="1">
            <a:spLocks noChangeArrowheads="1"/>
          </p:cNvSpPr>
          <p:nvPr/>
        </p:nvSpPr>
        <p:spPr bwMode="auto">
          <a:xfrm rot="-180000">
            <a:off x="5126706" y="22347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9" name="文本框 49"/>
          <p:cNvSpPr txBox="1">
            <a:spLocks noChangeArrowheads="1"/>
          </p:cNvSpPr>
          <p:nvPr/>
        </p:nvSpPr>
        <p:spPr bwMode="auto">
          <a:xfrm rot="-5350866">
            <a:off x="6373686" y="21100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0" name="文本框 50"/>
          <p:cNvSpPr txBox="1">
            <a:spLocks noChangeArrowheads="1"/>
          </p:cNvSpPr>
          <p:nvPr/>
        </p:nvSpPr>
        <p:spPr bwMode="auto">
          <a:xfrm rot="-170103">
            <a:off x="5652165" y="25903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1" name="文本框 51"/>
          <p:cNvSpPr txBox="1">
            <a:spLocks noChangeArrowheads="1"/>
          </p:cNvSpPr>
          <p:nvPr/>
        </p:nvSpPr>
        <p:spPr bwMode="auto">
          <a:xfrm rot="-5350866">
            <a:off x="5908549" y="34340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2" name="文本框 32"/>
          <p:cNvSpPr txBox="1">
            <a:spLocks noChangeArrowheads="1"/>
          </p:cNvSpPr>
          <p:nvPr/>
        </p:nvSpPr>
        <p:spPr bwMode="auto">
          <a:xfrm rot="1209897">
            <a:off x="1562769" y="289192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3" name="文本框 34"/>
          <p:cNvSpPr txBox="1">
            <a:spLocks noChangeArrowheads="1"/>
          </p:cNvSpPr>
          <p:nvPr/>
        </p:nvSpPr>
        <p:spPr bwMode="auto">
          <a:xfrm rot="4149897">
            <a:off x="2205705" y="345549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4" name="文本框 36"/>
          <p:cNvSpPr txBox="1">
            <a:spLocks noChangeArrowheads="1"/>
          </p:cNvSpPr>
          <p:nvPr/>
        </p:nvSpPr>
        <p:spPr bwMode="auto">
          <a:xfrm rot="-1380000">
            <a:off x="1667538" y="32284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5" name="文本框 37"/>
          <p:cNvSpPr txBox="1">
            <a:spLocks noChangeArrowheads="1"/>
          </p:cNvSpPr>
          <p:nvPr/>
        </p:nvSpPr>
        <p:spPr bwMode="auto">
          <a:xfrm rot="1029897">
            <a:off x="2548606" y="275381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6" name="文本框 45"/>
          <p:cNvSpPr txBox="1">
            <a:spLocks noChangeArrowheads="1"/>
          </p:cNvSpPr>
          <p:nvPr/>
        </p:nvSpPr>
        <p:spPr bwMode="auto">
          <a:xfrm rot="-1380000">
            <a:off x="3224881" y="314593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7" name="文本框 46"/>
          <p:cNvSpPr txBox="1">
            <a:spLocks noChangeArrowheads="1"/>
          </p:cNvSpPr>
          <p:nvPr/>
        </p:nvSpPr>
        <p:spPr bwMode="auto">
          <a:xfrm rot="-170103">
            <a:off x="849981" y="15298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8" name="文本框 47"/>
          <p:cNvSpPr txBox="1">
            <a:spLocks noChangeArrowheads="1"/>
          </p:cNvSpPr>
          <p:nvPr/>
        </p:nvSpPr>
        <p:spPr bwMode="auto">
          <a:xfrm rot="1029897">
            <a:off x="891256" y="33999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9" name="文本框 49"/>
          <p:cNvSpPr txBox="1">
            <a:spLocks noChangeArrowheads="1"/>
          </p:cNvSpPr>
          <p:nvPr/>
        </p:nvSpPr>
        <p:spPr bwMode="auto">
          <a:xfrm rot="-170103">
            <a:off x="3072481" y="38364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0" name="文本框 50"/>
          <p:cNvSpPr txBox="1">
            <a:spLocks noChangeArrowheads="1"/>
          </p:cNvSpPr>
          <p:nvPr/>
        </p:nvSpPr>
        <p:spPr bwMode="auto">
          <a:xfrm rot="-170103">
            <a:off x="4220244" y="31697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1" name="文本框 51"/>
          <p:cNvSpPr txBox="1">
            <a:spLocks noChangeArrowheads="1"/>
          </p:cNvSpPr>
          <p:nvPr/>
        </p:nvSpPr>
        <p:spPr bwMode="auto">
          <a:xfrm rot="-170103">
            <a:off x="4386931" y="392856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2" name="文本框 32"/>
          <p:cNvSpPr txBox="1">
            <a:spLocks noChangeArrowheads="1"/>
          </p:cNvSpPr>
          <p:nvPr/>
        </p:nvSpPr>
        <p:spPr bwMode="auto">
          <a:xfrm rot="-5070842">
            <a:off x="385635" y="20418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3" name="文本框 34"/>
          <p:cNvSpPr txBox="1">
            <a:spLocks noChangeArrowheads="1"/>
          </p:cNvSpPr>
          <p:nvPr/>
        </p:nvSpPr>
        <p:spPr bwMode="auto">
          <a:xfrm rot="4149897">
            <a:off x="1402430" y="215850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4" name="文本框 36"/>
          <p:cNvSpPr txBox="1">
            <a:spLocks noChangeArrowheads="1"/>
          </p:cNvSpPr>
          <p:nvPr/>
        </p:nvSpPr>
        <p:spPr bwMode="auto">
          <a:xfrm rot="-170103">
            <a:off x="1305594" y="12774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5" name="文本框 37"/>
          <p:cNvSpPr txBox="1">
            <a:spLocks noChangeArrowheads="1"/>
          </p:cNvSpPr>
          <p:nvPr/>
        </p:nvSpPr>
        <p:spPr bwMode="auto">
          <a:xfrm rot="1029897">
            <a:off x="1400844" y="16838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6" name="文本框 45"/>
          <p:cNvSpPr txBox="1">
            <a:spLocks noChangeArrowheads="1"/>
          </p:cNvSpPr>
          <p:nvPr/>
        </p:nvSpPr>
        <p:spPr bwMode="auto">
          <a:xfrm rot="-1380000">
            <a:off x="2180306" y="11456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7" name="文本框 46"/>
          <p:cNvSpPr txBox="1">
            <a:spLocks noChangeArrowheads="1"/>
          </p:cNvSpPr>
          <p:nvPr/>
        </p:nvSpPr>
        <p:spPr bwMode="auto">
          <a:xfrm rot="-1380000">
            <a:off x="2750214" y="13155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8" name="文本框 47"/>
          <p:cNvSpPr txBox="1">
            <a:spLocks noChangeArrowheads="1"/>
          </p:cNvSpPr>
          <p:nvPr/>
        </p:nvSpPr>
        <p:spPr bwMode="auto">
          <a:xfrm rot="-180000">
            <a:off x="2478756" y="1879106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9" name="文本框 49"/>
          <p:cNvSpPr txBox="1">
            <a:spLocks noChangeArrowheads="1"/>
          </p:cNvSpPr>
          <p:nvPr/>
        </p:nvSpPr>
        <p:spPr bwMode="auto">
          <a:xfrm rot="-1380000">
            <a:off x="3339181" y="15377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0" name="文本框 50"/>
          <p:cNvSpPr txBox="1">
            <a:spLocks noChangeArrowheads="1"/>
          </p:cNvSpPr>
          <p:nvPr/>
        </p:nvSpPr>
        <p:spPr bwMode="auto">
          <a:xfrm rot="-1380000">
            <a:off x="2912144" y="21188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1" name="文本框 51"/>
          <p:cNvSpPr txBox="1">
            <a:spLocks noChangeArrowheads="1"/>
          </p:cNvSpPr>
          <p:nvPr/>
        </p:nvSpPr>
        <p:spPr bwMode="auto">
          <a:xfrm rot="-1380000">
            <a:off x="3547144" y="22553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2" name="文本框 32"/>
          <p:cNvSpPr txBox="1">
            <a:spLocks noChangeArrowheads="1"/>
          </p:cNvSpPr>
          <p:nvPr/>
        </p:nvSpPr>
        <p:spPr bwMode="auto">
          <a:xfrm rot="1209897">
            <a:off x="5177506" y="35380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3" name="文本框 34"/>
          <p:cNvSpPr txBox="1">
            <a:spLocks noChangeArrowheads="1"/>
          </p:cNvSpPr>
          <p:nvPr/>
        </p:nvSpPr>
        <p:spPr bwMode="auto">
          <a:xfrm rot="-1030866">
            <a:off x="6376069" y="389364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4" name="文本框 36"/>
          <p:cNvSpPr txBox="1">
            <a:spLocks noChangeArrowheads="1"/>
          </p:cNvSpPr>
          <p:nvPr/>
        </p:nvSpPr>
        <p:spPr bwMode="auto">
          <a:xfrm rot="368503">
            <a:off x="5836319" y="28585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5" name="文本框 37"/>
          <p:cNvSpPr txBox="1">
            <a:spLocks noChangeArrowheads="1"/>
          </p:cNvSpPr>
          <p:nvPr/>
        </p:nvSpPr>
        <p:spPr bwMode="auto">
          <a:xfrm rot="829244">
            <a:off x="5347369" y="397301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6" name="文本框 45"/>
          <p:cNvSpPr txBox="1">
            <a:spLocks noChangeArrowheads="1"/>
          </p:cNvSpPr>
          <p:nvPr/>
        </p:nvSpPr>
        <p:spPr bwMode="auto">
          <a:xfrm rot="-4502722">
            <a:off x="6841998" y="250060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7" name="文本框 46"/>
          <p:cNvSpPr txBox="1">
            <a:spLocks noChangeArrowheads="1"/>
          </p:cNvSpPr>
          <p:nvPr/>
        </p:nvSpPr>
        <p:spPr bwMode="auto">
          <a:xfrm rot="2702238">
            <a:off x="7630986" y="30625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8" name="文本框 47"/>
          <p:cNvSpPr txBox="1">
            <a:spLocks noChangeArrowheads="1"/>
          </p:cNvSpPr>
          <p:nvPr/>
        </p:nvSpPr>
        <p:spPr bwMode="auto">
          <a:xfrm rot="-3456638">
            <a:off x="6807073" y="34038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29" name="文本框 49"/>
          <p:cNvSpPr txBox="1">
            <a:spLocks noChangeArrowheads="1"/>
          </p:cNvSpPr>
          <p:nvPr/>
        </p:nvSpPr>
        <p:spPr bwMode="auto">
          <a:xfrm rot="-3180423">
            <a:off x="2027110" y="23243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0" name="文本框 50"/>
          <p:cNvSpPr txBox="1">
            <a:spLocks noChangeArrowheads="1"/>
          </p:cNvSpPr>
          <p:nvPr/>
        </p:nvSpPr>
        <p:spPr bwMode="auto">
          <a:xfrm rot="-3640556">
            <a:off x="7302373" y="35912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1" name="文本框 51"/>
          <p:cNvSpPr txBox="1">
            <a:spLocks noChangeArrowheads="1"/>
          </p:cNvSpPr>
          <p:nvPr/>
        </p:nvSpPr>
        <p:spPr bwMode="auto">
          <a:xfrm rot="1549510">
            <a:off x="7817514" y="21743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2" name="文本框 32"/>
          <p:cNvSpPr txBox="1">
            <a:spLocks noChangeArrowheads="1"/>
          </p:cNvSpPr>
          <p:nvPr/>
        </p:nvSpPr>
        <p:spPr bwMode="auto">
          <a:xfrm rot="4190103">
            <a:off x="4351211" y="25069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3" name="文本框 34"/>
          <p:cNvSpPr txBox="1">
            <a:spLocks noChangeArrowheads="1"/>
          </p:cNvSpPr>
          <p:nvPr/>
        </p:nvSpPr>
        <p:spPr bwMode="auto">
          <a:xfrm rot="8340000">
            <a:off x="4985419" y="31379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4" name="文本框 36"/>
          <p:cNvSpPr txBox="1">
            <a:spLocks noChangeArrowheads="1"/>
          </p:cNvSpPr>
          <p:nvPr/>
        </p:nvSpPr>
        <p:spPr bwMode="auto">
          <a:xfrm rot="-1160763">
            <a:off x="5836319" y="17505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5" name="文本框 37"/>
          <p:cNvSpPr txBox="1">
            <a:spLocks noChangeArrowheads="1"/>
          </p:cNvSpPr>
          <p:nvPr/>
        </p:nvSpPr>
        <p:spPr bwMode="auto">
          <a:xfrm rot="39237">
            <a:off x="5712494" y="22728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6" name="文本框 45"/>
          <p:cNvSpPr txBox="1">
            <a:spLocks noChangeArrowheads="1"/>
          </p:cNvSpPr>
          <p:nvPr/>
        </p:nvSpPr>
        <p:spPr bwMode="auto">
          <a:xfrm rot="-1160763">
            <a:off x="6396706" y="177274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7" name="文本框 46"/>
          <p:cNvSpPr txBox="1">
            <a:spLocks noChangeArrowheads="1"/>
          </p:cNvSpPr>
          <p:nvPr/>
        </p:nvSpPr>
        <p:spPr bwMode="auto">
          <a:xfrm rot="-1160763">
            <a:off x="6766594" y="19870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8" name="文本框 47"/>
          <p:cNvSpPr txBox="1">
            <a:spLocks noChangeArrowheads="1"/>
          </p:cNvSpPr>
          <p:nvPr/>
        </p:nvSpPr>
        <p:spPr bwMode="auto">
          <a:xfrm rot="39237">
            <a:off x="7247606" y="24569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39" name="文本框 49"/>
          <p:cNvSpPr txBox="1">
            <a:spLocks noChangeArrowheads="1"/>
          </p:cNvSpPr>
          <p:nvPr/>
        </p:nvSpPr>
        <p:spPr bwMode="auto">
          <a:xfrm rot="-1160763">
            <a:off x="7101556" y="21585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0" name="文本框 50"/>
          <p:cNvSpPr txBox="1">
            <a:spLocks noChangeArrowheads="1"/>
          </p:cNvSpPr>
          <p:nvPr/>
        </p:nvSpPr>
        <p:spPr bwMode="auto">
          <a:xfrm rot="-1160763">
            <a:off x="7550819" y="193308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1" name="文本框 51"/>
          <p:cNvSpPr txBox="1">
            <a:spLocks noChangeArrowheads="1"/>
          </p:cNvSpPr>
          <p:nvPr/>
        </p:nvSpPr>
        <p:spPr bwMode="auto">
          <a:xfrm rot="-1160763">
            <a:off x="7352381" y="279350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2" name="文本框 32"/>
          <p:cNvSpPr txBox="1">
            <a:spLocks noChangeArrowheads="1"/>
          </p:cNvSpPr>
          <p:nvPr/>
        </p:nvSpPr>
        <p:spPr bwMode="auto">
          <a:xfrm rot="4190103">
            <a:off x="2828798" y="33403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3" name="文本框 34"/>
          <p:cNvSpPr txBox="1">
            <a:spLocks noChangeArrowheads="1"/>
          </p:cNvSpPr>
          <p:nvPr/>
        </p:nvSpPr>
        <p:spPr bwMode="auto">
          <a:xfrm rot="8340000">
            <a:off x="3986881" y="28157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4" name="文本框 36"/>
          <p:cNvSpPr txBox="1">
            <a:spLocks noChangeArrowheads="1"/>
          </p:cNvSpPr>
          <p:nvPr/>
        </p:nvSpPr>
        <p:spPr bwMode="auto">
          <a:xfrm rot="2810103">
            <a:off x="3876549" y="17354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5" name="文本框 37"/>
          <p:cNvSpPr txBox="1">
            <a:spLocks noChangeArrowheads="1"/>
          </p:cNvSpPr>
          <p:nvPr/>
        </p:nvSpPr>
        <p:spPr bwMode="auto">
          <a:xfrm rot="4010103">
            <a:off x="3876549" y="22783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6" name="文本框 45"/>
          <p:cNvSpPr txBox="1">
            <a:spLocks noChangeArrowheads="1"/>
          </p:cNvSpPr>
          <p:nvPr/>
        </p:nvSpPr>
        <p:spPr bwMode="auto">
          <a:xfrm rot="2810103">
            <a:off x="4436936" y="17576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7" name="文本框 46"/>
          <p:cNvSpPr txBox="1">
            <a:spLocks noChangeArrowheads="1"/>
          </p:cNvSpPr>
          <p:nvPr/>
        </p:nvSpPr>
        <p:spPr bwMode="auto">
          <a:xfrm rot="2810103">
            <a:off x="4806823" y="19719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8" name="文本框 47"/>
          <p:cNvSpPr txBox="1">
            <a:spLocks noChangeArrowheads="1"/>
          </p:cNvSpPr>
          <p:nvPr/>
        </p:nvSpPr>
        <p:spPr bwMode="auto">
          <a:xfrm rot="4010103">
            <a:off x="4806823" y="25148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9" name="文本框 49"/>
          <p:cNvSpPr txBox="1">
            <a:spLocks noChangeArrowheads="1"/>
          </p:cNvSpPr>
          <p:nvPr/>
        </p:nvSpPr>
        <p:spPr bwMode="auto">
          <a:xfrm rot="-1160763">
            <a:off x="6287169" y="254426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0" name="文本框 50"/>
          <p:cNvSpPr txBox="1">
            <a:spLocks noChangeArrowheads="1"/>
          </p:cNvSpPr>
          <p:nvPr/>
        </p:nvSpPr>
        <p:spPr bwMode="auto">
          <a:xfrm rot="4020000">
            <a:off x="5281485" y="26307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1" name="文本框 51"/>
          <p:cNvSpPr txBox="1">
            <a:spLocks noChangeArrowheads="1"/>
          </p:cNvSpPr>
          <p:nvPr/>
        </p:nvSpPr>
        <p:spPr bwMode="auto">
          <a:xfrm rot="-1160763">
            <a:off x="5661694" y="321895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2" name="文本框 32"/>
          <p:cNvSpPr txBox="1">
            <a:spLocks noChangeArrowheads="1"/>
          </p:cNvSpPr>
          <p:nvPr/>
        </p:nvSpPr>
        <p:spPr bwMode="auto">
          <a:xfrm rot="5400000">
            <a:off x="1204784" y="32292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3" name="文本框 34"/>
          <p:cNvSpPr txBox="1">
            <a:spLocks noChangeArrowheads="1"/>
          </p:cNvSpPr>
          <p:nvPr/>
        </p:nvSpPr>
        <p:spPr bwMode="auto">
          <a:xfrm rot="8340000">
            <a:off x="1943769" y="35523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4" name="文本框 36"/>
          <p:cNvSpPr txBox="1">
            <a:spLocks noChangeArrowheads="1"/>
          </p:cNvSpPr>
          <p:nvPr/>
        </p:nvSpPr>
        <p:spPr bwMode="auto">
          <a:xfrm rot="2810103">
            <a:off x="1925511" y="273238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5" name="文本框 37"/>
          <p:cNvSpPr txBox="1">
            <a:spLocks noChangeArrowheads="1"/>
          </p:cNvSpPr>
          <p:nvPr/>
        </p:nvSpPr>
        <p:spPr bwMode="auto">
          <a:xfrm rot="5220000">
            <a:off x="2360485" y="30149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6" name="文本框 45"/>
          <p:cNvSpPr txBox="1">
            <a:spLocks noChangeArrowheads="1"/>
          </p:cNvSpPr>
          <p:nvPr/>
        </p:nvSpPr>
        <p:spPr bwMode="auto">
          <a:xfrm rot="2810103">
            <a:off x="2873248" y="27466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7" name="文本框 46"/>
          <p:cNvSpPr txBox="1">
            <a:spLocks noChangeArrowheads="1"/>
          </p:cNvSpPr>
          <p:nvPr/>
        </p:nvSpPr>
        <p:spPr bwMode="auto">
          <a:xfrm rot="4020000">
            <a:off x="763461" y="19640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8" name="文本框 47"/>
          <p:cNvSpPr txBox="1">
            <a:spLocks noChangeArrowheads="1"/>
          </p:cNvSpPr>
          <p:nvPr/>
        </p:nvSpPr>
        <p:spPr bwMode="auto">
          <a:xfrm rot="5220000">
            <a:off x="765049" y="28974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59" name="文本框 49"/>
          <p:cNvSpPr txBox="1">
            <a:spLocks noChangeArrowheads="1"/>
          </p:cNvSpPr>
          <p:nvPr/>
        </p:nvSpPr>
        <p:spPr bwMode="auto">
          <a:xfrm rot="4020000">
            <a:off x="2527173" y="374044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0" name="文本框 50"/>
          <p:cNvSpPr txBox="1">
            <a:spLocks noChangeArrowheads="1"/>
          </p:cNvSpPr>
          <p:nvPr/>
        </p:nvSpPr>
        <p:spPr bwMode="auto">
          <a:xfrm rot="4020000">
            <a:off x="3765424" y="33673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1" name="文本框 51"/>
          <p:cNvSpPr txBox="1">
            <a:spLocks noChangeArrowheads="1"/>
          </p:cNvSpPr>
          <p:nvPr/>
        </p:nvSpPr>
        <p:spPr bwMode="auto">
          <a:xfrm rot="4020000">
            <a:off x="4135310" y="35816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2" name="文本框 32"/>
          <p:cNvSpPr txBox="1">
            <a:spLocks noChangeArrowheads="1"/>
          </p:cNvSpPr>
          <p:nvPr/>
        </p:nvSpPr>
        <p:spPr bwMode="auto">
          <a:xfrm rot="-880739">
            <a:off x="576931" y="25141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3" name="文本框 34"/>
          <p:cNvSpPr txBox="1">
            <a:spLocks noChangeArrowheads="1"/>
          </p:cNvSpPr>
          <p:nvPr/>
        </p:nvSpPr>
        <p:spPr bwMode="auto">
          <a:xfrm rot="8340000">
            <a:off x="1316706" y="25918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4" name="文本框 36"/>
          <p:cNvSpPr txBox="1">
            <a:spLocks noChangeArrowheads="1"/>
          </p:cNvSpPr>
          <p:nvPr/>
        </p:nvSpPr>
        <p:spPr bwMode="auto">
          <a:xfrm rot="4020000">
            <a:off x="1733423" y="15115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5" name="文本框 37"/>
          <p:cNvSpPr txBox="1">
            <a:spLocks noChangeArrowheads="1"/>
          </p:cNvSpPr>
          <p:nvPr/>
        </p:nvSpPr>
        <p:spPr bwMode="auto">
          <a:xfrm rot="5220000">
            <a:off x="1733423" y="20545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6" name="文本框 45"/>
          <p:cNvSpPr txBox="1">
            <a:spLocks noChangeArrowheads="1"/>
          </p:cNvSpPr>
          <p:nvPr/>
        </p:nvSpPr>
        <p:spPr bwMode="auto">
          <a:xfrm rot="2810103">
            <a:off x="2293810" y="153382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7" name="文本框 46"/>
          <p:cNvSpPr txBox="1">
            <a:spLocks noChangeArrowheads="1"/>
          </p:cNvSpPr>
          <p:nvPr/>
        </p:nvSpPr>
        <p:spPr bwMode="auto">
          <a:xfrm rot="2810103">
            <a:off x="2663699" y="174813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8" name="文本框 47"/>
          <p:cNvSpPr txBox="1">
            <a:spLocks noChangeArrowheads="1"/>
          </p:cNvSpPr>
          <p:nvPr/>
        </p:nvSpPr>
        <p:spPr bwMode="auto">
          <a:xfrm rot="4010103">
            <a:off x="2392236" y="231328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69" name="文本框 49"/>
          <p:cNvSpPr txBox="1">
            <a:spLocks noChangeArrowheads="1"/>
          </p:cNvSpPr>
          <p:nvPr/>
        </p:nvSpPr>
        <p:spPr bwMode="auto">
          <a:xfrm rot="2810103">
            <a:off x="3251073" y="1971972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0" name="文本框 50"/>
          <p:cNvSpPr txBox="1">
            <a:spLocks noChangeArrowheads="1"/>
          </p:cNvSpPr>
          <p:nvPr/>
        </p:nvSpPr>
        <p:spPr bwMode="auto">
          <a:xfrm rot="2810103">
            <a:off x="3138360" y="240694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1" name="文本框 51"/>
          <p:cNvSpPr txBox="1">
            <a:spLocks noChangeArrowheads="1"/>
          </p:cNvSpPr>
          <p:nvPr/>
        </p:nvSpPr>
        <p:spPr bwMode="auto">
          <a:xfrm rot="2810103">
            <a:off x="3508249" y="262125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2" name="文本框 32"/>
          <p:cNvSpPr txBox="1">
            <a:spLocks noChangeArrowheads="1"/>
          </p:cNvSpPr>
          <p:nvPr/>
        </p:nvSpPr>
        <p:spPr bwMode="auto">
          <a:xfrm rot="5400000">
            <a:off x="4814760" y="3683297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3" name="文本框 34"/>
          <p:cNvSpPr txBox="1">
            <a:spLocks noChangeArrowheads="1"/>
          </p:cNvSpPr>
          <p:nvPr/>
        </p:nvSpPr>
        <p:spPr bwMode="auto">
          <a:xfrm rot="3159237">
            <a:off x="5882355" y="400635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4" name="文本框 36"/>
          <p:cNvSpPr txBox="1">
            <a:spLocks noChangeArrowheads="1"/>
          </p:cNvSpPr>
          <p:nvPr/>
        </p:nvSpPr>
        <p:spPr bwMode="auto">
          <a:xfrm rot="-1160763">
            <a:off x="6299868" y="292526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5" name="文本框 37"/>
          <p:cNvSpPr txBox="1">
            <a:spLocks noChangeArrowheads="1"/>
          </p:cNvSpPr>
          <p:nvPr/>
        </p:nvSpPr>
        <p:spPr bwMode="auto">
          <a:xfrm rot="39237">
            <a:off x="6299868" y="3468194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6" name="文本框 45"/>
          <p:cNvSpPr txBox="1">
            <a:spLocks noChangeArrowheads="1"/>
          </p:cNvSpPr>
          <p:nvPr/>
        </p:nvSpPr>
        <p:spPr bwMode="auto">
          <a:xfrm rot="-1160763">
            <a:off x="6860256" y="2947493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7" name="文本框 46"/>
          <p:cNvSpPr txBox="1">
            <a:spLocks noChangeArrowheads="1"/>
          </p:cNvSpPr>
          <p:nvPr/>
        </p:nvSpPr>
        <p:spPr bwMode="auto">
          <a:xfrm rot="-1160763">
            <a:off x="7230140" y="3161805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8" name="文本框 47"/>
          <p:cNvSpPr txBox="1">
            <a:spLocks noChangeArrowheads="1"/>
          </p:cNvSpPr>
          <p:nvPr/>
        </p:nvSpPr>
        <p:spPr bwMode="auto">
          <a:xfrm rot="39237">
            <a:off x="6917406" y="3730130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79" name="文本框 49"/>
          <p:cNvSpPr txBox="1">
            <a:spLocks noChangeArrowheads="1"/>
          </p:cNvSpPr>
          <p:nvPr/>
        </p:nvSpPr>
        <p:spPr bwMode="auto">
          <a:xfrm rot="-1160763">
            <a:off x="7750842" y="3452318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80" name="文本框 50"/>
          <p:cNvSpPr txBox="1">
            <a:spLocks noChangeArrowheads="1"/>
          </p:cNvSpPr>
          <p:nvPr/>
        </p:nvSpPr>
        <p:spPr bwMode="auto">
          <a:xfrm rot="-1160763">
            <a:off x="7704806" y="3820619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81" name="文本框 51"/>
          <p:cNvSpPr txBox="1">
            <a:spLocks noChangeArrowheads="1"/>
          </p:cNvSpPr>
          <p:nvPr/>
        </p:nvSpPr>
        <p:spPr bwMode="auto">
          <a:xfrm rot="-1160763">
            <a:off x="6842794" y="1145681"/>
            <a:ext cx="18473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4" name="Text Box 30"/>
          <p:cNvSpPr txBox="1">
            <a:spLocks noChangeArrowheads="1"/>
          </p:cNvSpPr>
          <p:nvPr/>
        </p:nvSpPr>
        <p:spPr bwMode="auto">
          <a:xfrm>
            <a:off x="6962775" y="1244604"/>
            <a:ext cx="1778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“二一二”节拍</a:t>
            </a:r>
            <a:endParaRPr lang="zh-CN" altLang="en-US" sz="28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7" name="Text Box 31"/>
          <p:cNvSpPr txBox="1">
            <a:spLocks noChangeArrowheads="1"/>
          </p:cNvSpPr>
          <p:nvPr/>
        </p:nvSpPr>
        <p:spPr bwMode="auto">
          <a:xfrm>
            <a:off x="7131050" y="2852742"/>
            <a:ext cx="1422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“二三” </a:t>
            </a:r>
          </a:p>
          <a:p>
            <a:pPr algn="ctr" eaLnBrk="1" hangingPunct="1"/>
            <a:r>
              <a:rPr lang="zh-CN" altLang="en-US" sz="2800" b="1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节拍</a:t>
            </a:r>
            <a:endParaRPr lang="zh-CN" altLang="en-US" sz="28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9" name="Text Box 32"/>
          <p:cNvSpPr txBox="1">
            <a:spLocks noChangeArrowheads="1"/>
          </p:cNvSpPr>
          <p:nvPr/>
        </p:nvSpPr>
        <p:spPr bwMode="auto">
          <a:xfrm>
            <a:off x="6991350" y="3943354"/>
            <a:ext cx="1778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“二二一”节拍</a:t>
            </a:r>
          </a:p>
        </p:txBody>
      </p:sp>
      <p:sp>
        <p:nvSpPr>
          <p:cNvPr id="63491" name="Text Box 4"/>
          <p:cNvSpPr txBox="1">
            <a:spLocks noChangeArrowheads="1"/>
          </p:cNvSpPr>
          <p:nvPr/>
        </p:nvSpPr>
        <p:spPr bwMode="auto">
          <a:xfrm>
            <a:off x="889000" y="371476"/>
            <a:ext cx="6508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+mn-lt"/>
                <a:ea typeface="+mn-ea"/>
                <a:cs typeface="+mn-ea"/>
                <a:sym typeface="+mn-lt"/>
              </a:rPr>
              <a:t>请同学们根据语意及句式划分节拍。</a:t>
            </a:r>
          </a:p>
        </p:txBody>
      </p:sp>
      <p:sp>
        <p:nvSpPr>
          <p:cNvPr id="63492" name="Text Box 2"/>
          <p:cNvSpPr txBox="1">
            <a:spLocks noChangeArrowheads="1"/>
          </p:cNvSpPr>
          <p:nvPr/>
        </p:nvSpPr>
        <p:spPr bwMode="auto">
          <a:xfrm>
            <a:off x="1193159" y="1003304"/>
            <a:ext cx="5352747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+mn-lt"/>
                <a:ea typeface="+mn-ea"/>
                <a:cs typeface="+mn-ea"/>
                <a:sym typeface="+mn-lt"/>
              </a:rPr>
              <a:t>唧 唧 复 唧 唧　　昨 夜 见 军 帖</a:t>
            </a:r>
          </a:p>
          <a:p>
            <a:pPr algn="di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+mn-lt"/>
                <a:ea typeface="+mn-ea"/>
                <a:cs typeface="+mn-ea"/>
                <a:sym typeface="+mn-lt"/>
              </a:rPr>
              <a:t>可 汗 大 点 兵　　万 里 赴 戎 机</a:t>
            </a:r>
          </a:p>
          <a:p>
            <a:pPr algn="di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+mn-lt"/>
                <a:ea typeface="+mn-ea"/>
                <a:cs typeface="+mn-ea"/>
                <a:sym typeface="+mn-lt"/>
              </a:rPr>
              <a:t>归 来 见 天 子　　天 子 坐 明 堂</a:t>
            </a:r>
          </a:p>
        </p:txBody>
      </p:sp>
      <p:sp>
        <p:nvSpPr>
          <p:cNvPr id="63493" name="AutoShape 33"/>
          <p:cNvSpPr/>
          <p:nvPr/>
        </p:nvSpPr>
        <p:spPr bwMode="auto">
          <a:xfrm>
            <a:off x="6815138" y="1144592"/>
            <a:ext cx="233362" cy="1360487"/>
          </a:xfrm>
          <a:prstGeom prst="rightBrace">
            <a:avLst>
              <a:gd name="adj1" fmla="val 43671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5" name="Text Box 5"/>
          <p:cNvSpPr txBox="1">
            <a:spLocks noChangeArrowheads="1"/>
          </p:cNvSpPr>
          <p:nvPr/>
        </p:nvSpPr>
        <p:spPr bwMode="auto">
          <a:xfrm>
            <a:off x="1193159" y="2608268"/>
            <a:ext cx="5352747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+mn-lt"/>
                <a:ea typeface="+mn-ea"/>
                <a:cs typeface="+mn-ea"/>
                <a:sym typeface="+mn-lt"/>
              </a:rPr>
              <a:t>不 闻 机 杼 声　　唯 闻 女 叹 息</a:t>
            </a:r>
          </a:p>
          <a:p>
            <a:pPr algn="di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+mn-lt"/>
                <a:ea typeface="+mn-ea"/>
                <a:cs typeface="+mn-ea"/>
                <a:sym typeface="+mn-lt"/>
              </a:rPr>
              <a:t>问 女 何 所 思　　问 女 何 所 忆</a:t>
            </a:r>
          </a:p>
          <a:p>
            <a:pPr algn="di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900CC"/>
                </a:solidFill>
                <a:latin typeface="+mn-lt"/>
                <a:ea typeface="+mn-ea"/>
                <a:cs typeface="+mn-ea"/>
                <a:sym typeface="+mn-lt"/>
              </a:rPr>
              <a:t>愿 为 市 鞍 马　　从 此 替 爷 征</a:t>
            </a:r>
          </a:p>
        </p:txBody>
      </p:sp>
      <p:sp>
        <p:nvSpPr>
          <p:cNvPr id="63496" name="AutoShape 34"/>
          <p:cNvSpPr/>
          <p:nvPr/>
        </p:nvSpPr>
        <p:spPr bwMode="auto">
          <a:xfrm>
            <a:off x="6845300" y="2743201"/>
            <a:ext cx="234950" cy="1366838"/>
          </a:xfrm>
          <a:prstGeom prst="rightBrace">
            <a:avLst>
              <a:gd name="adj1" fmla="val 46083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8" name="Text Box 6"/>
          <p:cNvSpPr txBox="1">
            <a:spLocks noChangeArrowheads="1"/>
          </p:cNvSpPr>
          <p:nvPr/>
        </p:nvSpPr>
        <p:spPr bwMode="auto">
          <a:xfrm>
            <a:off x="889000" y="4178300"/>
            <a:ext cx="5208477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9900CC"/>
                </a:solidFill>
                <a:latin typeface="+mn-lt"/>
                <a:ea typeface="+mn-ea"/>
                <a:cs typeface="+mn-ea"/>
                <a:sym typeface="+mn-lt"/>
              </a:rPr>
              <a:t>将 军 百 战 死　  壮 士 十 年 归</a:t>
            </a:r>
          </a:p>
        </p:txBody>
      </p:sp>
      <p:sp>
        <p:nvSpPr>
          <p:cNvPr id="63500" name="Text Box 23"/>
          <p:cNvSpPr txBox="1">
            <a:spLocks noChangeArrowheads="1"/>
          </p:cNvSpPr>
          <p:nvPr/>
        </p:nvSpPr>
        <p:spPr bwMode="auto">
          <a:xfrm>
            <a:off x="1851033" y="1014413"/>
            <a:ext cx="2968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1" name="Text Box 23"/>
          <p:cNvSpPr txBox="1">
            <a:spLocks noChangeArrowheads="1"/>
          </p:cNvSpPr>
          <p:nvPr/>
        </p:nvSpPr>
        <p:spPr bwMode="auto">
          <a:xfrm>
            <a:off x="2374908" y="1011239"/>
            <a:ext cx="2968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2" name="Text Box 23"/>
          <p:cNvSpPr txBox="1">
            <a:spLocks noChangeArrowheads="1"/>
          </p:cNvSpPr>
          <p:nvPr/>
        </p:nvSpPr>
        <p:spPr bwMode="auto">
          <a:xfrm>
            <a:off x="5092701" y="1017589"/>
            <a:ext cx="2968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3" name="Text Box 23"/>
          <p:cNvSpPr txBox="1">
            <a:spLocks noChangeArrowheads="1"/>
          </p:cNvSpPr>
          <p:nvPr/>
        </p:nvSpPr>
        <p:spPr bwMode="auto">
          <a:xfrm>
            <a:off x="5614988" y="1017589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4" name="Text Box 23"/>
          <p:cNvSpPr txBox="1">
            <a:spLocks noChangeArrowheads="1"/>
          </p:cNvSpPr>
          <p:nvPr/>
        </p:nvSpPr>
        <p:spPr bwMode="auto">
          <a:xfrm>
            <a:off x="1868488" y="1543050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5" name="Text Box 23"/>
          <p:cNvSpPr txBox="1">
            <a:spLocks noChangeArrowheads="1"/>
          </p:cNvSpPr>
          <p:nvPr/>
        </p:nvSpPr>
        <p:spPr bwMode="auto">
          <a:xfrm>
            <a:off x="2381250" y="1546225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6" name="Text Box 23"/>
          <p:cNvSpPr txBox="1">
            <a:spLocks noChangeArrowheads="1"/>
          </p:cNvSpPr>
          <p:nvPr/>
        </p:nvSpPr>
        <p:spPr bwMode="auto">
          <a:xfrm>
            <a:off x="5072063" y="1550989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7" name="Text Box 23"/>
          <p:cNvSpPr txBox="1">
            <a:spLocks noChangeArrowheads="1"/>
          </p:cNvSpPr>
          <p:nvPr/>
        </p:nvSpPr>
        <p:spPr bwMode="auto">
          <a:xfrm>
            <a:off x="5638800" y="1549400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8" name="Text Box 23"/>
          <p:cNvSpPr txBox="1">
            <a:spLocks noChangeArrowheads="1"/>
          </p:cNvSpPr>
          <p:nvPr/>
        </p:nvSpPr>
        <p:spPr bwMode="auto">
          <a:xfrm>
            <a:off x="1879600" y="2622550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09" name="Text Box 23"/>
          <p:cNvSpPr txBox="1">
            <a:spLocks noChangeArrowheads="1"/>
          </p:cNvSpPr>
          <p:nvPr/>
        </p:nvSpPr>
        <p:spPr bwMode="auto">
          <a:xfrm>
            <a:off x="5059363" y="2625725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0" name="Text Box 23"/>
          <p:cNvSpPr txBox="1">
            <a:spLocks noChangeArrowheads="1"/>
          </p:cNvSpPr>
          <p:nvPr/>
        </p:nvSpPr>
        <p:spPr bwMode="auto">
          <a:xfrm>
            <a:off x="1833563" y="3173414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1" name="Text Box 23"/>
          <p:cNvSpPr txBox="1">
            <a:spLocks noChangeArrowheads="1"/>
          </p:cNvSpPr>
          <p:nvPr/>
        </p:nvSpPr>
        <p:spPr bwMode="auto">
          <a:xfrm>
            <a:off x="5059363" y="3168650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2" name="Text Box 23"/>
          <p:cNvSpPr txBox="1">
            <a:spLocks noChangeArrowheads="1"/>
          </p:cNvSpPr>
          <p:nvPr/>
        </p:nvSpPr>
        <p:spPr bwMode="auto">
          <a:xfrm>
            <a:off x="1833563" y="3686175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3" name="Text Box 23"/>
          <p:cNvSpPr txBox="1">
            <a:spLocks noChangeArrowheads="1"/>
          </p:cNvSpPr>
          <p:nvPr/>
        </p:nvSpPr>
        <p:spPr bwMode="auto">
          <a:xfrm>
            <a:off x="5065713" y="3698876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4" name="Text Box 23"/>
          <p:cNvSpPr txBox="1">
            <a:spLocks noChangeArrowheads="1"/>
          </p:cNvSpPr>
          <p:nvPr/>
        </p:nvSpPr>
        <p:spPr bwMode="auto">
          <a:xfrm>
            <a:off x="1820863" y="4279900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5" name="Text Box 23"/>
          <p:cNvSpPr txBox="1">
            <a:spLocks noChangeArrowheads="1"/>
          </p:cNvSpPr>
          <p:nvPr/>
        </p:nvSpPr>
        <p:spPr bwMode="auto">
          <a:xfrm>
            <a:off x="2916238" y="4264025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6" name="Text Box 23"/>
          <p:cNvSpPr txBox="1">
            <a:spLocks noChangeArrowheads="1"/>
          </p:cNvSpPr>
          <p:nvPr/>
        </p:nvSpPr>
        <p:spPr bwMode="auto">
          <a:xfrm>
            <a:off x="5092700" y="4267201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7" name="Text Box 23"/>
          <p:cNvSpPr txBox="1">
            <a:spLocks noChangeArrowheads="1"/>
          </p:cNvSpPr>
          <p:nvPr/>
        </p:nvSpPr>
        <p:spPr bwMode="auto">
          <a:xfrm>
            <a:off x="6122988" y="4264025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8" name="Text Box 23"/>
          <p:cNvSpPr txBox="1">
            <a:spLocks noChangeArrowheads="1"/>
          </p:cNvSpPr>
          <p:nvPr/>
        </p:nvSpPr>
        <p:spPr bwMode="auto">
          <a:xfrm>
            <a:off x="1849438" y="2071688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19" name="Text Box 23"/>
          <p:cNvSpPr txBox="1">
            <a:spLocks noChangeArrowheads="1"/>
          </p:cNvSpPr>
          <p:nvPr/>
        </p:nvSpPr>
        <p:spPr bwMode="auto">
          <a:xfrm>
            <a:off x="2374900" y="2070100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20" name="Text Box 23"/>
          <p:cNvSpPr txBox="1">
            <a:spLocks noChangeArrowheads="1"/>
          </p:cNvSpPr>
          <p:nvPr/>
        </p:nvSpPr>
        <p:spPr bwMode="auto">
          <a:xfrm>
            <a:off x="5008563" y="2068514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21" name="Text Box 23"/>
          <p:cNvSpPr txBox="1">
            <a:spLocks noChangeArrowheads="1"/>
          </p:cNvSpPr>
          <p:nvPr/>
        </p:nvSpPr>
        <p:spPr bwMode="auto">
          <a:xfrm>
            <a:off x="5608638" y="2074864"/>
            <a:ext cx="298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rPr>
              <a:t>∕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3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3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3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1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4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6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6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3" dur="500"/>
                                        <p:tgtEl>
                                          <p:spTgt spid="63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499" grpId="0"/>
      <p:bldP spid="63491" grpId="0" bldLvl="0" autoUpdateAnimBg="0"/>
      <p:bldP spid="63492" grpId="0" bldLvl="0" autoUpdateAnimBg="0"/>
      <p:bldP spid="63493" grpId="0" bldLvl="0" animBg="1" autoUpdateAnimBg="0"/>
      <p:bldP spid="63495" grpId="0" bldLvl="0" autoUpdateAnimBg="0"/>
      <p:bldP spid="63496" grpId="0" bldLvl="0" animBg="1" autoUpdateAnimBg="0"/>
      <p:bldP spid="63498" grpId="0" bldLvl="0" autoUpdateAnimBg="0"/>
      <p:bldP spid="63500" grpId="0" bldLvl="0" autoUpdateAnimBg="0"/>
      <p:bldP spid="63501" grpId="0" bldLvl="0" autoUpdateAnimBg="0"/>
      <p:bldP spid="63502" grpId="0" bldLvl="0" autoUpdateAnimBg="0"/>
      <p:bldP spid="63503" grpId="0" bldLvl="0" autoUpdateAnimBg="0"/>
      <p:bldP spid="63504" grpId="0" bldLvl="0" autoUpdateAnimBg="0"/>
      <p:bldP spid="63505" grpId="0" bldLvl="0" autoUpdateAnimBg="0"/>
      <p:bldP spid="63506" grpId="0" bldLvl="0" autoUpdateAnimBg="0"/>
      <p:bldP spid="63507" grpId="0" bldLvl="0" autoUpdateAnimBg="0"/>
      <p:bldP spid="63508" grpId="0"/>
      <p:bldP spid="63509" grpId="0"/>
      <p:bldP spid="63510" grpId="0"/>
      <p:bldP spid="63511" grpId="0"/>
      <p:bldP spid="63512" grpId="0"/>
      <p:bldP spid="63513" grpId="0"/>
      <p:bldP spid="63514" grpId="0"/>
      <p:bldP spid="63515" grpId="0"/>
      <p:bldP spid="63516" grpId="0"/>
      <p:bldP spid="63517" grpId="0"/>
      <p:bldP spid="63518" grpId="0" bldLvl="0" autoUpdateAnimBg="0"/>
      <p:bldP spid="63519" grpId="0" bldLvl="0" autoUpdateAnimBg="0"/>
      <p:bldP spid="63520" grpId="0" bldLvl="0" autoUpdateAnimBg="0"/>
      <p:bldP spid="63521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143008" y="-677001"/>
            <a:ext cx="6697289" cy="469468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61168" y="768634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79363" y="768629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对着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61566" y="768634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14554" y="2429563"/>
            <a:ext cx="750099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织布机梭子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2842" y="2429567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只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60975" y="4036918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zh-CN" sz="1500" b="1" dirty="0">
                <a:solidFill>
                  <a:srgbClr val="3333CC"/>
                </a:solidFill>
                <a:cs typeface="+mn-ea"/>
                <a:sym typeface="+mn-lt"/>
              </a:rPr>
              <a:t>…</a:t>
            </a:r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89801" y="4036918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思念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82446" y="4036922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93474" y="4036922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也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143002" y="1537570"/>
            <a:ext cx="6965205" cy="2654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0" numCol="1" anchor="ctr" anchorCtr="0" compatLnSpc="1">
            <a:spAutoFit/>
          </a:bodyPr>
          <a:lstStyle/>
          <a:p>
            <a:pPr algn="dist"/>
            <a:r>
              <a:rPr lang="zh-CN" altLang="en-US" sz="1500" b="1" dirty="0" smtClean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叹息</a:t>
            </a:r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声响了又响，木兰在对着门织布。</a:t>
            </a:r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0145" y="3267472"/>
            <a:ext cx="664371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听不到织布的声音，只听见木兰的叹气声。</a:t>
            </a:r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0151" y="4503289"/>
            <a:ext cx="669728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问木兰在想什么，在思念什么呢？木兰没有想什么，也没有思念什么</a:t>
            </a:r>
            <a:endParaRPr kumimoji="1" lang="zh-CN" altLang="en-US" sz="15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0241" grpId="0" bldLvl="0" animBg="1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143008" y="-910852"/>
            <a:ext cx="6697289" cy="416190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照铁衣。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同行十二年，不知木兰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6025" y="819196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文告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61395" y="872774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天子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61566" y="819196"/>
            <a:ext cx="267893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大规模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6661" y="2431421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文告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89595" y="2480129"/>
            <a:ext cx="589364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虚指“多”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04511" y="4107317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出征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14950" y="4107322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9992" y="4107317"/>
            <a:ext cx="642942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马和马具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39900" y="4107317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为了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36619" y="819196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征兵</a:t>
            </a:r>
          </a:p>
        </p:txBody>
      </p:sp>
      <p:sp>
        <p:nvSpPr>
          <p:cNvPr id="13" name="矩形 12"/>
          <p:cNvSpPr/>
          <p:nvPr/>
        </p:nvSpPr>
        <p:spPr>
          <a:xfrm>
            <a:off x="1143000" y="1586419"/>
            <a:ext cx="685804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昨夜看见军中的文告，知道皇上（正在）大规模地征兵，</a:t>
            </a:r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0152" y="3348334"/>
            <a:ext cx="648299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征兵的名册很多卷，卷卷（都）有父亲的名字。</a:t>
            </a:r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7895" y="4637117"/>
            <a:ext cx="784400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父亲没有大儿子，木兰没有兄长，（我）愿意为此去买鞍马，从此替代父亲出征。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03719" y="-10930031"/>
            <a:ext cx="6697289" cy="46605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军书十二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照铁衣。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同行十二年，不知木兰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7620" y="713020"/>
            <a:ext cx="642917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马鞍垫子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07793" y="781428"/>
            <a:ext cx="1178727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嚼子和缰绳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37012" y="2450934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>
                <a:solidFill>
                  <a:srgbClr val="3333CC"/>
                </a:solidFill>
                <a:cs typeface="+mn-ea"/>
                <a:sym typeface="+mn-lt"/>
              </a:rPr>
              <a:t>早晨</a:t>
            </a:r>
            <a:endParaRPr kumimoji="1" lang="zh-CN" altLang="en-US" sz="1500" b="1" dirty="0">
              <a:solidFill>
                <a:srgbClr val="3333CC"/>
              </a:solidFill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15978" y="2348330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辞别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93987" y="2373955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离开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93042" y="2417339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晚上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21638" y="2408914"/>
            <a:ext cx="1010124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住，宿营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82644" y="4099538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只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77036" y="4038915"/>
            <a:ext cx="852418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流水声</a:t>
            </a:r>
          </a:p>
        </p:txBody>
      </p:sp>
      <p:sp>
        <p:nvSpPr>
          <p:cNvPr id="13" name="矩形 12"/>
          <p:cNvSpPr/>
          <p:nvPr/>
        </p:nvSpPr>
        <p:spPr>
          <a:xfrm>
            <a:off x="1143000" y="1393023"/>
            <a:ext cx="6858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木兰到集市各处买了骏马，鞍垫子，驾驭牲口用的嚼子和缰绳和长鞭。（东、西、南、北市只是一种名叫互文的修辞手法并不是去东、西、南、北市。）</a:t>
            </a:r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4453" y="3107539"/>
            <a:ext cx="62686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早晨辞别父母上路，傍晚宿营在黄河边，</a:t>
            </a:r>
            <a:endParaRPr lang="en-US" altLang="zh-CN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18033" y="4500580"/>
            <a:ext cx="605437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听不见父母呼唤女儿的声音，只能听到黄河哗啦啦的流水声。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143008" y="-15912833"/>
            <a:ext cx="6697289" cy="466050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ī)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唧唧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当户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织。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机杼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惟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闻女叹息。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问女何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所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思，问女何所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。女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亦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无所思，女亦无所忆。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昨夜见军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ě),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ｋ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è)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大点兵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军书十二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卷，卷卷有爷名。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  <a:spcBef>
                <a:spcPts val="0"/>
              </a:spcBef>
            </a:pP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阿爷无大儿，木兰无长兄，愿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市鞍马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，从此替爷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征</a:t>
            </a:r>
            <a:r>
              <a:rPr kumimoji="1" lang="zh-CN" altLang="en-US" b="1" u="sng" spc="-75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spc="-75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东市买骏马，西市买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鞍鞯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，南市买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辔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ｐ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è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ｉ</a:t>
            </a:r>
            <a:r>
              <a:rPr kumimoji="1" lang="en-US" altLang="zh-CN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spc="-75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kumimoji="1" lang="zh-CN" altLang="en-US" b="1" u="sng" spc="-75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，北市买长鞭</a:t>
            </a: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旦辞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，暮宿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ｓ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ù)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黄河边，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闻黄河流水鸣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溅溅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 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旦辞黄河去，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暮至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黑山头，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不闻爷娘唤女声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闻燕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ｙ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胡骑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ì)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鸣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啾啾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ū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万里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赴戎机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，关山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度若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飞。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朔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ｓｈｕ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传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金柝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ｔｕ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ò),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照铁衣。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将军百战死，壮士十年归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归来见天子，天子　坐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明堂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策勋十二转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，赏赐百千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强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可汗问所欲，木兰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不用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尚书郎；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愿驰千里足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，送儿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还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故乡。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爷娘闻女来，出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郭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相扶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ｊｉ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阿姊闻妹来，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户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红妆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ā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ɡ);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小弟闻姊来，磨刀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霍霍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 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ò)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向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猪羊。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开我东阁门，坐我　西阁床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脱我战时袍，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著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ｚｈｕ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ó)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我旧时裳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ｃｈ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á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ɡ),</a:t>
            </a: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当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理云鬓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ｂ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ì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ｎ</a:t>
            </a:r>
            <a:r>
              <a:rPr kumimoji="1" lang="en-US" altLang="zh-CN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，对　镜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帖花黄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出门看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火伴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，火伴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皆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惊忙：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同行十二年，不知木兰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女郎。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雄兔脚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扑朔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，雌兔眼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迷离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1" u="sng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algn="dist">
              <a:lnSpc>
                <a:spcPct val="600000"/>
              </a:lnSpc>
            </a:pP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双兔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走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安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能辨我</a:t>
            </a:r>
            <a:r>
              <a:rPr kumimoji="1" lang="zh-CN" altLang="en-US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是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雄雌？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22099" y="731715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到达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93281" y="2339074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只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75684" y="2339070"/>
            <a:ext cx="267893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胡战马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2446" y="3946425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奔赴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25380" y="3946429"/>
            <a:ext cx="803678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战事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7892" y="3946425"/>
            <a:ext cx="267893" cy="553998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越过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47250" y="3946429"/>
            <a:ext cx="267893" cy="323165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像</a:t>
            </a:r>
          </a:p>
        </p:txBody>
      </p:sp>
      <p:sp>
        <p:nvSpPr>
          <p:cNvPr id="10" name="矩形 9"/>
          <p:cNvSpPr/>
          <p:nvPr/>
        </p:nvSpPr>
        <p:spPr>
          <a:xfrm>
            <a:off x="1357296" y="1339449"/>
            <a:ext cx="648299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木兰早晨辞别黄河上路，傍晚到达燕山头，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0876" y="3183977"/>
            <a:ext cx="632226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听不见父母呼唤女儿的声音，只能听到燕山胡马的马叫声。</a:t>
            </a:r>
            <a:endParaRPr kumimoji="1" lang="zh-CN" altLang="en-US" sz="15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64466" y="4751506"/>
            <a:ext cx="691209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b="1" dirty="0">
                <a:solidFill>
                  <a:srgbClr val="CC0099"/>
                </a:solidFill>
                <a:latin typeface="+mn-lt"/>
                <a:ea typeface="+mn-ea"/>
                <a:cs typeface="+mn-ea"/>
                <a:sym typeface="+mn-lt"/>
              </a:rPr>
              <a:t>远行万里，投身战事，像飞一样地越过一道道关塞山岭。</a:t>
            </a:r>
            <a:endParaRPr kumimoji="1" lang="zh-CN" altLang="en-US" sz="1500" b="1" dirty="0">
              <a:solidFill>
                <a:srgbClr val="CC00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1566" y="2285491"/>
            <a:ext cx="267893" cy="784830"/>
          </a:xfrm>
          <a:prstGeom prst="rect">
            <a:avLst/>
          </a:prstGeom>
          <a:ln w="6350">
            <a:solidFill>
              <a:srgbClr val="FF33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3333CC"/>
                </a:solidFill>
                <a:cs typeface="+mn-ea"/>
                <a:sym typeface="+mn-lt"/>
              </a:rPr>
              <a:t>马鸣声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  <p:bldP spid="12" grpId="0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0"/>
  <p:tag name="KSO_WM_TAG_VERSION" val="1.0"/>
  <p:tag name="KSO_WM_BEAUTIFY_FLAG" val="#wm#"/>
  <p:tag name="KSO_WM_UNIT_ID" val="diagram160810_6*r_t*1_2"/>
  <p:tag name="KSO_WM_UNIT_TYPE" val="r_t"/>
  <p:tag name="KSO_WM_UNIT_INDEX" val="1_2"/>
  <p:tag name="KSO_WM_UNIT_CLEAR" val="1"/>
  <p:tag name="KSO_WM_UNIT_LAYERLEVEL" val="1_1"/>
  <p:tag name="KSO_WM_UNIT_DIAGRAM_CONTRAST_TITLE_CNT" val="4"/>
  <p:tag name="KSO_WM_UNIT_DIAGRAM_DIMENSION_TITLE_CNT" val="1"/>
  <p:tag name="KSO_WM_UNIT_VALUE" val="16"/>
  <p:tag name="KSO_WM_UNIT_HIGHLIGHT" val="0"/>
  <p:tag name="KSO_WM_UNIT_COMPATIBLE" val="0"/>
  <p:tag name="KSO_WM_UNIT_PRESET_TEXT_INDEX" val="3"/>
  <p:tag name="KSO_WM_UNIT_PRESET_TEXT_LEN" val="5"/>
  <p:tag name="KSO_WM_DIAGRAM_GROUP_CODE" val="r1-1"/>
  <p:tag name="KSO_WM_UNIT_FILL_FORE_SCHEMECOLOR_INDEX" val="5"/>
  <p:tag name="KSO_WM_UNI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0"/>
  <p:tag name="KSO_WM_TAG_VERSION" val="1.0"/>
  <p:tag name="KSO_WM_BEAUTIFY_FLAG" val="#wm#"/>
  <p:tag name="KSO_WM_UNIT_ID" val="diagram160810_6*r_v*1_2"/>
  <p:tag name="KSO_WM_UNIT_TYPE" val="r_v"/>
  <p:tag name="KSO_WM_UNIT_INDEX" val="1_2"/>
  <p:tag name="KSO_WM_UNIT_CLEAR" val="1"/>
  <p:tag name="KSO_WM_UNIT_LAYERLEVEL" val="1_1"/>
  <p:tag name="KSO_WM_UNIT_DIAGRAM_CONTRAST_TITLE_CNT" val="4"/>
  <p:tag name="KSO_WM_UNIT_DIAGRAM_DIMENSION_TITLE_CNT" val="1"/>
  <p:tag name="KSO_WM_UNIT_VALUE" val="30"/>
  <p:tag name="KSO_WM_UNIT_HIGHLIGHT" val="0"/>
  <p:tag name="KSO_WM_UNIT_COMPATIBLE" val="0"/>
  <p:tag name="KSO_WM_UNIT_PRESET_TEXT_INDEX" val="3"/>
  <p:tag name="KSO_WM_UNIT_PRESET_TEXT_LEN" val="30"/>
  <p:tag name="KSO_WM_DIAGRAM_GROUP_CODE" val="r1-1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0"/>
  <p:tag name="KSO_WM_TAG_VERSION" val="1.0"/>
  <p:tag name="KSO_WM_BEAUTIFY_FLAG" val="#wm#"/>
  <p:tag name="KSO_WM_UNIT_ID" val="diagram160810_6*r_t*1_1"/>
  <p:tag name="KSO_WM_UNIT_TYPE" val="r_t"/>
  <p:tag name="KSO_WM_UNIT_INDEX" val="1_1"/>
  <p:tag name="KSO_WM_UNIT_CLEAR" val="1"/>
  <p:tag name="KSO_WM_UNIT_LAYERLEVEL" val="1_1"/>
  <p:tag name="KSO_WM_UNIT_DIAGRAM_CONTRAST_TITLE_CNT" val="4"/>
  <p:tag name="KSO_WM_UNIT_DIAGRAM_DIMENSION_TITLE_CNT" val="1"/>
  <p:tag name="KSO_WM_UNIT_VALUE" val="16"/>
  <p:tag name="KSO_WM_UNIT_HIGHLIGHT" val="0"/>
  <p:tag name="KSO_WM_UNIT_COMPATIBLE" val="0"/>
  <p:tag name="KSO_WM_UNIT_PRESET_TEXT_INDEX" val="3"/>
  <p:tag name="KSO_WM_UNIT_PRESET_TEXT_LEN" val="5"/>
  <p:tag name="KSO_WM_DIAGRAM_GROUP_CODE" val="r1-1"/>
  <p:tag name="KSO_WM_UNIT_FILL_FORE_SCHEMECOLOR_INDEX" val="6"/>
  <p:tag name="KSO_WM_UNI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0"/>
  <p:tag name="KSO_WM_TAG_VERSION" val="1.0"/>
  <p:tag name="KSO_WM_BEAUTIFY_FLAG" val="#wm#"/>
  <p:tag name="KSO_WM_UNIT_ID" val="diagram160810_6*r_v*1_1"/>
  <p:tag name="KSO_WM_UNIT_TYPE" val="r_v"/>
  <p:tag name="KSO_WM_UNIT_INDEX" val="1_1"/>
  <p:tag name="KSO_WM_UNIT_CLEAR" val="1"/>
  <p:tag name="KSO_WM_UNIT_LAYERLEVEL" val="1_1"/>
  <p:tag name="KSO_WM_UNIT_DIAGRAM_CONTRAST_TITLE_CNT" val="4"/>
  <p:tag name="KSO_WM_UNIT_DIAGRAM_DIMENSION_TITLE_CNT" val="1"/>
  <p:tag name="KSO_WM_UNIT_VALUE" val="30"/>
  <p:tag name="KSO_WM_UNIT_HIGHLIGHT" val="0"/>
  <p:tag name="KSO_WM_UNIT_COMPATIBLE" val="0"/>
  <p:tag name="KSO_WM_UNIT_PRESET_TEXT_INDEX" val="3"/>
  <p:tag name="KSO_WM_UNIT_PRESET_TEXT_LEN" val="30"/>
  <p:tag name="KSO_WM_DIAGRAM_GROUP_CODE" val="r1-1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0"/>
  <p:tag name="KSO_WM_TAG_VERSION" val="1.0"/>
  <p:tag name="KSO_WM_BEAUTIFY_FLAG" val="#wm#"/>
  <p:tag name="KSO_WM_UNIT_ID" val="diagram160810_6*r_t*1_4"/>
  <p:tag name="KSO_WM_UNIT_TYPE" val="r_t"/>
  <p:tag name="KSO_WM_UNIT_INDEX" val="1_4"/>
  <p:tag name="KSO_WM_UNIT_CLEAR" val="1"/>
  <p:tag name="KSO_WM_UNIT_LAYERLEVEL" val="1_1"/>
  <p:tag name="KSO_WM_UNIT_DIAGRAM_CONTRAST_TITLE_CNT" val="4"/>
  <p:tag name="KSO_WM_UNIT_DIAGRAM_DIMENSION_TITLE_CNT" val="1"/>
  <p:tag name="KSO_WM_UNIT_VALUE" val="16"/>
  <p:tag name="KSO_WM_UNIT_HIGHLIGHT" val="0"/>
  <p:tag name="KSO_WM_UNIT_COMPATIBLE" val="0"/>
  <p:tag name="KSO_WM_UNIT_PRESET_TEXT_INDEX" val="3"/>
  <p:tag name="KSO_WM_UNIT_PRESET_TEXT_LEN" val="5"/>
  <p:tag name="KSO_WM_DIAGRAM_GROUP_CODE" val="r1-1"/>
  <p:tag name="KSO_WM_UNIT_FILL_FORE_SCHEMECOLOR_INDEX" val="7"/>
  <p:tag name="KSO_WM_UNI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0"/>
  <p:tag name="KSO_WM_TAG_VERSION" val="1.0"/>
  <p:tag name="KSO_WM_BEAUTIFY_FLAG" val="#wm#"/>
  <p:tag name="KSO_WM_UNIT_ID" val="diagram160810_6*r_v*1_4"/>
  <p:tag name="KSO_WM_UNIT_TYPE" val="r_v"/>
  <p:tag name="KSO_WM_UNIT_INDEX" val="1_4"/>
  <p:tag name="KSO_WM_UNIT_CLEAR" val="1"/>
  <p:tag name="KSO_WM_UNIT_LAYERLEVEL" val="1_1"/>
  <p:tag name="KSO_WM_UNIT_DIAGRAM_CONTRAST_TITLE_CNT" val="4"/>
  <p:tag name="KSO_WM_UNIT_DIAGRAM_DIMENSION_TITLE_CNT" val="1"/>
  <p:tag name="KSO_WM_UNIT_VALUE" val="30"/>
  <p:tag name="KSO_WM_UNIT_HIGHLIGHT" val="0"/>
  <p:tag name="KSO_WM_UNIT_COMPATIBLE" val="0"/>
  <p:tag name="KSO_WM_UNIT_PRESET_TEXT_INDEX" val="3"/>
  <p:tag name="KSO_WM_UNIT_PRESET_TEXT_LEN" val="30"/>
  <p:tag name="KSO_WM_DIAGRAM_GROUP_CODE" val="r1-1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0"/>
  <p:tag name="KSO_WM_TAG_VERSION" val="1.0"/>
  <p:tag name="KSO_WM_BEAUTIFY_FLAG" val="#wm#"/>
  <p:tag name="KSO_WM_UNIT_ID" val="diagram160810_6*r_t*1_3"/>
  <p:tag name="KSO_WM_UNIT_TYPE" val="r_t"/>
  <p:tag name="KSO_WM_UNIT_INDEX" val="1_3"/>
  <p:tag name="KSO_WM_UNIT_CLEAR" val="1"/>
  <p:tag name="KSO_WM_UNIT_LAYERLEVEL" val="1_1"/>
  <p:tag name="KSO_WM_UNIT_DIAGRAM_CONTRAST_TITLE_CNT" val="4"/>
  <p:tag name="KSO_WM_UNIT_DIAGRAM_DIMENSION_TITLE_CNT" val="1"/>
  <p:tag name="KSO_WM_UNIT_VALUE" val="16"/>
  <p:tag name="KSO_WM_UNIT_HIGHLIGHT" val="0"/>
  <p:tag name="KSO_WM_UNIT_COMPATIBLE" val="0"/>
  <p:tag name="KSO_WM_UNIT_PRESET_TEXT_INDEX" val="3"/>
  <p:tag name="KSO_WM_UNIT_PRESET_TEXT_LEN" val="5"/>
  <p:tag name="KSO_WM_DIAGRAM_GROUP_CODE" val="r1-1"/>
  <p:tag name="KSO_WM_UNIT_FILL_FORE_SCHEMECOLOR_INDEX" val="8"/>
  <p:tag name="KSO_WM_UNI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0"/>
  <p:tag name="KSO_WM_TAG_VERSION" val="1.0"/>
  <p:tag name="KSO_WM_BEAUTIFY_FLAG" val="#wm#"/>
  <p:tag name="KSO_WM_UNIT_ID" val="diagram160810_6*r_v*1_3"/>
  <p:tag name="KSO_WM_UNIT_TYPE" val="r_v"/>
  <p:tag name="KSO_WM_UNIT_INDEX" val="1_3"/>
  <p:tag name="KSO_WM_UNIT_CLEAR" val="1"/>
  <p:tag name="KSO_WM_UNIT_LAYERLEVEL" val="1_1"/>
  <p:tag name="KSO_WM_UNIT_DIAGRAM_CONTRAST_TITLE_CNT" val="4"/>
  <p:tag name="KSO_WM_UNIT_DIAGRAM_DIMENSION_TITLE_CNT" val="1"/>
  <p:tag name="KSO_WM_UNIT_VALUE" val="30"/>
  <p:tag name="KSO_WM_UNIT_HIGHLIGHT" val="0"/>
  <p:tag name="KSO_WM_UNIT_COMPATIBLE" val="0"/>
  <p:tag name="KSO_WM_UNIT_PRESET_TEXT_INDEX" val="3"/>
  <p:tag name="KSO_WM_UNIT_PRESET_TEXT_LEN" val="30"/>
  <p:tag name="KSO_WM_DIAGRAM_GROUP_CODE" val="r1-1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42618444"/>
  <p:tag name="KSO_WM_UNIT_PLACING_PICTURE_USER_VIEWPORT" val="{&quot;height&quot;:2704.6472440944881,&quot;width&quot;:3855.385826771653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608140520"/>
  <p:tag name="MH_LIBRARY" val="GRAPHIC"/>
  <p:tag name="MH_ORDER" val="矩形 1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3j3331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 fontAlgn="base">
          <a:defRPr lang="zh-CN" altLang="en-US" strike="noStrike" noProof="1"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3j3331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34</Pages>
  <Words>6240</Words>
  <Application>Microsoft Office PowerPoint</Application>
  <PresentationFormat>全屏显示(16:9)</PresentationFormat>
  <Paragraphs>572</Paragraphs>
  <Slides>40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第一PPT模板网-WWW.1PPT.COM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67</cp:revision>
  <dcterms:created xsi:type="dcterms:W3CDTF">2018-11-05T02:25:00Z</dcterms:created>
  <dcterms:modified xsi:type="dcterms:W3CDTF">2021-03-17T06:16:25Z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