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2" r:id="rId2"/>
    <p:sldId id="342" r:id="rId3"/>
    <p:sldId id="284" r:id="rId4"/>
    <p:sldId id="266" r:id="rId5"/>
    <p:sldId id="257" r:id="rId6"/>
    <p:sldId id="319" r:id="rId7"/>
    <p:sldId id="320" r:id="rId8"/>
    <p:sldId id="258" r:id="rId9"/>
    <p:sldId id="321" r:id="rId10"/>
    <p:sldId id="264" r:id="rId11"/>
    <p:sldId id="296" r:id="rId12"/>
    <p:sldId id="327" r:id="rId13"/>
    <p:sldId id="285" r:id="rId14"/>
    <p:sldId id="335" r:id="rId15"/>
    <p:sldId id="306" r:id="rId16"/>
    <p:sldId id="348" r:id="rId17"/>
    <p:sldId id="280" r:id="rId18"/>
    <p:sldId id="272" r:id="rId19"/>
    <p:sldId id="282" r:id="rId20"/>
    <p:sldId id="270" r:id="rId21"/>
    <p:sldId id="302" r:id="rId22"/>
    <p:sldId id="305" r:id="rId23"/>
    <p:sldId id="307" r:id="rId24"/>
    <p:sldId id="308" r:id="rId25"/>
    <p:sldId id="309" r:id="rId26"/>
    <p:sldId id="310" r:id="rId27"/>
    <p:sldId id="343" r:id="rId28"/>
    <p:sldId id="344" r:id="rId29"/>
    <p:sldId id="345" r:id="rId30"/>
    <p:sldId id="346" r:id="rId31"/>
    <p:sldId id="349" r:id="rId32"/>
    <p:sldId id="350" r:id="rId33"/>
    <p:sldId id="351" r:id="rId3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46" autoAdjust="0"/>
    <p:restoredTop sz="94660"/>
  </p:normalViewPr>
  <p:slideViewPr>
    <p:cSldViewPr>
      <p:cViewPr varScale="1">
        <p:scale>
          <a:sx n="70" d="100"/>
          <a:sy n="70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2CB98-B959-4204-B6A0-EB00BD2F0B05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9D73F-4BCE-4E01-92B2-1E021EB937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28005-E2BD-4FC7-B0E5-C454F5D8EB58}" type="datetimeFigureOut">
              <a:rPr lang="zh-CN" altLang="en-US" smtClean="0"/>
              <a:pPr/>
              <a:t>2010-3-26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573B-29FB-4DB2-8706-9AE56D120D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25105;&#30340;&#25991;&#26723;\&#26032;&#24314;&#25991;&#20214;&#22841;\&#20848;&#20141;&#38598;&#24207;\&#20848;&#20141;&#38598;&#24207;%20&#35838;&#22530;\&#12298;&#20848;&#20141;&#38598;&#24207;&#12299;&#38899;&#39057;&#26391;&#35835;1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背景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19250" y="476250"/>
            <a:ext cx="12192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000" b="1">
                <a:solidFill>
                  <a:srgbClr val="0000FF"/>
                </a:solidFill>
                <a:latin typeface="Times New Roman" charset="0"/>
                <a:ea typeface="隶书" pitchFamily="49" charset="-122"/>
              </a:rPr>
              <a:t>兰亭集序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733800" y="3870325"/>
            <a:ext cx="685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0000FF"/>
                </a:solidFill>
                <a:latin typeface="Times New Roman" charset="0"/>
                <a:ea typeface="华文行楷" pitchFamily="2" charset="-122"/>
              </a:rPr>
              <a:t>王</a:t>
            </a:r>
          </a:p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0000FF"/>
                </a:solidFill>
                <a:latin typeface="Times New Roman" charset="0"/>
                <a:ea typeface="华文行楷" pitchFamily="2" charset="-122"/>
              </a:rPr>
              <a:t>羲</a:t>
            </a:r>
          </a:p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0000FF"/>
                </a:solidFill>
                <a:latin typeface="Times New Roman" charset="0"/>
                <a:ea typeface="华文行楷" pitchFamily="2" charset="-122"/>
              </a:rPr>
              <a:t>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785786" y="785794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嘉宾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2214546" y="785794"/>
            <a:ext cx="45434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群贤毕至，少长咸集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785786" y="1571612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美景</a:t>
            </a:r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785786" y="2643182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雅事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857224" y="4071942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良辰</a:t>
            </a: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785786" y="5000636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怡情</a:t>
            </a:r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2214546" y="1643050"/>
            <a:ext cx="47513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此地有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又有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endParaRPr lang="zh-CN" altLang="en-US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2214546" y="2643182"/>
            <a:ext cx="4824413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引以为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虽无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</a:p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亦足以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endParaRPr lang="zh-CN" altLang="en-US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135" name="WordArt 15"/>
          <p:cNvSpPr>
            <a:spLocks noChangeArrowheads="1" noChangeShapeType="1" noTextEdit="1"/>
          </p:cNvSpPr>
          <p:nvPr/>
        </p:nvSpPr>
        <p:spPr bwMode="auto">
          <a:xfrm>
            <a:off x="2285984" y="4000504"/>
            <a:ext cx="2743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是日也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endParaRPr lang="zh-CN" altLang="en-US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136" name="WordArt 16"/>
          <p:cNvSpPr>
            <a:spLocks noChangeArrowheads="1" noChangeShapeType="1" noTextEdit="1"/>
          </p:cNvSpPr>
          <p:nvPr/>
        </p:nvSpPr>
        <p:spPr bwMode="auto">
          <a:xfrm>
            <a:off x="2214546" y="5000636"/>
            <a:ext cx="4572000" cy="110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仰观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俯察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</a:p>
          <a:p>
            <a:pPr algn="ctr"/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所以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r>
              <a:rPr lang="zh-CN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足以</a:t>
            </a:r>
            <a:r>
              <a:rPr lang="en-US" altLang="zh-CN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......</a:t>
            </a:r>
            <a:endParaRPr lang="zh-CN" altLang="en-US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3" name="WordArt 17"/>
          <p:cNvSpPr>
            <a:spLocks noChangeArrowheads="1" noChangeShapeType="1" noTextEdit="1"/>
          </p:cNvSpPr>
          <p:nvPr/>
        </p:nvSpPr>
        <p:spPr bwMode="auto">
          <a:xfrm>
            <a:off x="3857620" y="1857364"/>
            <a:ext cx="5688013" cy="60007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 dirty="0">
                <a:ln w="57150">
                  <a:solidFill>
                    <a:srgbClr val="0099CC"/>
                  </a:solidFill>
                  <a:prstDash val="sysDot"/>
                  <a:round/>
                  <a:headEnd/>
                  <a:tailEnd/>
                </a:ln>
                <a:noFill/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华文行楷"/>
                <a:ea typeface="华文行楷"/>
              </a:rPr>
              <a:t>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755650" y="404813"/>
            <a:ext cx="7920038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effectLst/>
                <a:latin typeface="宋体" pitchFamily="2" charset="-122"/>
                <a:ea typeface="宋体" pitchFamily="2" charset="-122"/>
              </a:rPr>
              <a:t>     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夫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人之相与，俯仰一世。或取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诸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怀抱，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悟言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一室之内；或因寄所托，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放浪形骸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之外。虽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趣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舍万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殊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静躁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不同，当其欣于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所遇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，暂得于己，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快然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自足，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</a:rPr>
              <a:t>曾</a:t>
            </a:r>
            <a:r>
              <a:rPr lang="zh-CN" altLang="en-US" sz="3200" b="1" dirty="0">
                <a:effectLst/>
                <a:latin typeface="宋体" pitchFamily="2" charset="-122"/>
                <a:ea typeface="宋体" pitchFamily="2" charset="-122"/>
              </a:rPr>
              <a:t>不知老之将至。</a:t>
            </a:r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971550" y="2924175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</a:rPr>
              <a:t>或取</a:t>
            </a:r>
            <a:r>
              <a:rPr lang="zh-CN" altLang="en-US" sz="2400" b="1">
                <a:solidFill>
                  <a:srgbClr val="FF0000"/>
                </a:solidFill>
                <a:effectLst/>
              </a:rPr>
              <a:t>诸</a:t>
            </a:r>
            <a:r>
              <a:rPr lang="zh-CN" altLang="en-US" sz="2400" b="1">
                <a:effectLst/>
              </a:rPr>
              <a:t>怀抱，</a:t>
            </a:r>
            <a:r>
              <a:rPr lang="zh-CN" altLang="en-US" sz="2400" b="1">
                <a:solidFill>
                  <a:srgbClr val="FF0000"/>
                </a:solidFill>
                <a:effectLst/>
              </a:rPr>
              <a:t>悟言</a:t>
            </a:r>
            <a:r>
              <a:rPr lang="zh-CN" altLang="en-US" sz="2400" b="1">
                <a:effectLst/>
              </a:rPr>
              <a:t>一室之内</a:t>
            </a:r>
          </a:p>
        </p:txBody>
      </p:sp>
      <p:sp>
        <p:nvSpPr>
          <p:cNvPr id="120846" name="Text Box 14"/>
          <p:cNvSpPr txBox="1">
            <a:spLocks noChangeArrowheads="1"/>
          </p:cNvSpPr>
          <p:nvPr/>
        </p:nvSpPr>
        <p:spPr bwMode="auto">
          <a:xfrm>
            <a:off x="1071538" y="4071942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ffectLst/>
              </a:rPr>
              <a:t>或因寄所托，</a:t>
            </a:r>
            <a:r>
              <a:rPr lang="zh-CN" altLang="en-US" sz="2400" b="1">
                <a:solidFill>
                  <a:srgbClr val="FF0000"/>
                </a:solidFill>
                <a:effectLst/>
              </a:rPr>
              <a:t>放浪形骸</a:t>
            </a:r>
            <a:r>
              <a:rPr lang="zh-CN" altLang="en-US" sz="2400" b="1">
                <a:effectLst/>
              </a:rPr>
              <a:t>之外</a:t>
            </a:r>
            <a:endParaRPr lang="en-US" altLang="zh-CN" sz="2400" b="1">
              <a:effectLst/>
            </a:endParaRPr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857224" y="5357826"/>
            <a:ext cx="7500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effectLst/>
              </a:rPr>
              <a:t>当其欣于</a:t>
            </a:r>
            <a:r>
              <a:rPr lang="zh-CN" altLang="en-US" sz="2400" b="1" dirty="0">
                <a:solidFill>
                  <a:srgbClr val="FF0000"/>
                </a:solidFill>
                <a:effectLst/>
              </a:rPr>
              <a:t>所遇</a:t>
            </a:r>
            <a:r>
              <a:rPr lang="zh-CN" altLang="en-US" sz="2400" b="1" dirty="0">
                <a:effectLst/>
              </a:rPr>
              <a:t>暂得于己，</a:t>
            </a:r>
            <a:r>
              <a:rPr lang="zh-CN" altLang="en-US" sz="2400" b="1" dirty="0">
                <a:solidFill>
                  <a:srgbClr val="FF0000"/>
                </a:solidFill>
                <a:effectLst/>
              </a:rPr>
              <a:t>快然</a:t>
            </a:r>
            <a:r>
              <a:rPr lang="zh-CN" altLang="en-US" sz="2400" b="1" dirty="0" smtClean="0">
                <a:effectLst/>
              </a:rPr>
              <a:t>自足</a:t>
            </a:r>
            <a:r>
              <a:rPr lang="en-US" altLang="zh-CN" sz="2400" b="1" dirty="0" smtClean="0">
                <a:effectLst/>
              </a:rPr>
              <a:t>,</a:t>
            </a:r>
            <a:r>
              <a:rPr lang="zh-CN" altLang="en-US" sz="2400" b="1" dirty="0" smtClean="0">
                <a:solidFill>
                  <a:srgbClr val="FF0000"/>
                </a:solidFill>
                <a:effectLst/>
              </a:rPr>
              <a:t>曾</a:t>
            </a:r>
            <a:r>
              <a:rPr lang="zh-CN" altLang="en-US" sz="2400" b="1" dirty="0" smtClean="0">
                <a:effectLst/>
              </a:rPr>
              <a:t>不知老之将至。</a:t>
            </a:r>
            <a:endParaRPr lang="zh-CN" altLang="en-US" sz="2400" b="1" dirty="0">
              <a:effectLst/>
            </a:endParaRPr>
          </a:p>
        </p:txBody>
      </p:sp>
      <p:sp>
        <p:nvSpPr>
          <p:cNvPr id="120849" name="Text Box 17"/>
          <p:cNvSpPr txBox="1">
            <a:spLocks noChangeArrowheads="1"/>
          </p:cNvSpPr>
          <p:nvPr/>
        </p:nvSpPr>
        <p:spPr bwMode="auto">
          <a:xfrm>
            <a:off x="1187450" y="649128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851" name="Text Box 19"/>
          <p:cNvSpPr txBox="1">
            <a:spLocks noChangeArrowheads="1"/>
          </p:cNvSpPr>
          <p:nvPr/>
        </p:nvSpPr>
        <p:spPr bwMode="auto">
          <a:xfrm>
            <a:off x="857224" y="3286124"/>
            <a:ext cx="6715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有的人喜欢在室内（与朋友）面对面地畅谈自己的志趣抱负。</a:t>
            </a:r>
            <a:endParaRPr lang="zh-CN" altLang="en-US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1000100" y="4429132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有的人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将自己的情怀寄托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于（所喜爱的）事物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之中，无拘无束地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生活。</a:t>
            </a:r>
            <a:endParaRPr lang="zh-CN" altLang="en-US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42976" y="5903893"/>
            <a:ext cx="77041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当他们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对于接触到的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事物感到高兴时，一时很自得，快乐而满足，竟未察觉衰老即将来临。</a:t>
            </a:r>
            <a:endParaRPr lang="zh-CN" altLang="en-US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0" name="Picture 2" descr="谈水画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45436" t="5408" r="1593" b="39415"/>
          <a:stretch>
            <a:fillRect/>
          </a:stretch>
        </p:blipFill>
        <p:spPr bwMode="auto">
          <a:xfrm>
            <a:off x="0" y="0"/>
            <a:ext cx="2339975" cy="338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45" grpId="0"/>
      <p:bldP spid="120846" grpId="0"/>
      <p:bldP spid="120848" grpId="0"/>
      <p:bldP spid="120851" grpId="0"/>
      <p:bldP spid="120852" grpId="0"/>
      <p:bldP spid="1208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100896_IMG_0331"/>
          <p:cNvPicPr>
            <a:picLocks noChangeAspect="1" noChangeArrowheads="1"/>
          </p:cNvPicPr>
          <p:nvPr/>
        </p:nvPicPr>
        <p:blipFill>
          <a:blip r:embed="rId2"/>
          <a:srcRect l="3780" r="12094" b="15820"/>
          <a:stretch>
            <a:fillRect/>
          </a:stretch>
        </p:blipFill>
        <p:spPr bwMode="auto">
          <a:xfrm>
            <a:off x="6429388" y="1"/>
            <a:ext cx="2714612" cy="6858000"/>
          </a:xfrm>
          <a:prstGeom prst="rect">
            <a:avLst/>
          </a:prstGeom>
          <a:noFill/>
          <a:ln w="57150" cmpd="thickThin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0" y="214290"/>
            <a:ext cx="62865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200" b="1" i="1" dirty="0">
                <a:solidFill>
                  <a:srgbClr val="FF0000"/>
                </a:solidFill>
                <a:effectLst/>
              </a:rPr>
              <a:t>及其</a:t>
            </a:r>
            <a:r>
              <a:rPr lang="zh-CN" altLang="en-US" sz="3200" b="1" i="1" dirty="0">
                <a:effectLst/>
              </a:rPr>
              <a:t>所之既倦，情随事迁，</a:t>
            </a:r>
            <a:r>
              <a:rPr lang="zh-CN" altLang="en-US" sz="3200" b="1" i="1" dirty="0" smtClean="0">
                <a:effectLst/>
              </a:rPr>
              <a:t>感慨</a:t>
            </a:r>
            <a:endParaRPr lang="en-US" altLang="zh-CN" sz="3200" b="1" i="1" dirty="0" smtClean="0">
              <a:effectLst/>
            </a:endParaRPr>
          </a:p>
          <a:p>
            <a:endParaRPr lang="en-US" altLang="zh-CN" sz="3200" b="1" i="1" dirty="0" smtClean="0"/>
          </a:p>
          <a:p>
            <a:r>
              <a:rPr lang="zh-CN" altLang="en-US" sz="3200" b="1" i="1" dirty="0" smtClean="0">
                <a:effectLst/>
              </a:rPr>
              <a:t>系</a:t>
            </a:r>
            <a:r>
              <a:rPr lang="zh-CN" altLang="en-US" sz="3200" b="1" i="1" dirty="0">
                <a:effectLst/>
              </a:rPr>
              <a:t>之矣！</a:t>
            </a:r>
            <a:r>
              <a:rPr lang="zh-CN" altLang="en-US" sz="3200" b="1" i="1" dirty="0" smtClean="0">
                <a:solidFill>
                  <a:srgbClr val="FF0000"/>
                </a:solidFill>
                <a:effectLst/>
              </a:rPr>
              <a:t>向</a:t>
            </a:r>
            <a:r>
              <a:rPr lang="zh-CN" altLang="en-US" sz="3200" b="1" i="1" dirty="0" smtClean="0">
                <a:effectLst/>
              </a:rPr>
              <a:t>之</a:t>
            </a:r>
            <a:r>
              <a:rPr lang="zh-CN" altLang="en-US" sz="3200" b="1" i="1" dirty="0">
                <a:solidFill>
                  <a:srgbClr val="FF0000"/>
                </a:solidFill>
                <a:effectLst/>
              </a:rPr>
              <a:t>所欣</a:t>
            </a:r>
            <a:r>
              <a:rPr lang="zh-CN" altLang="en-US" sz="3200" b="1" i="1" dirty="0">
                <a:effectLst/>
              </a:rPr>
              <a:t>，</a:t>
            </a:r>
            <a:r>
              <a:rPr lang="zh-CN" altLang="en-US" sz="3200" b="1" i="1" dirty="0" smtClean="0">
                <a:effectLst/>
              </a:rPr>
              <a:t>俯仰之间，</a:t>
            </a:r>
            <a:endParaRPr lang="en-US" altLang="zh-CN" sz="3200" b="1" i="1" dirty="0" smtClean="0">
              <a:effectLst/>
            </a:endParaRPr>
          </a:p>
          <a:p>
            <a:endParaRPr lang="en-US" altLang="zh-CN" sz="3200" b="1" i="1" dirty="0" smtClean="0"/>
          </a:p>
          <a:p>
            <a:r>
              <a:rPr lang="zh-CN" altLang="en-US" sz="3200" b="1" i="1" dirty="0" smtClean="0">
                <a:effectLst/>
              </a:rPr>
              <a:t>已</a:t>
            </a:r>
            <a:r>
              <a:rPr lang="zh-CN" altLang="en-US" sz="3200" b="1" i="1" dirty="0">
                <a:effectLst/>
              </a:rPr>
              <a:t>为陈迹，犹不能不</a:t>
            </a:r>
            <a:r>
              <a:rPr lang="zh-CN" altLang="en-US" sz="3200" b="1" i="1" dirty="0" smtClean="0">
                <a:effectLst/>
              </a:rPr>
              <a:t>以之</a:t>
            </a:r>
            <a:r>
              <a:rPr lang="zh-CN" altLang="en-US" sz="3200" b="1" i="1" dirty="0">
                <a:solidFill>
                  <a:srgbClr val="FF0000"/>
                </a:solidFill>
                <a:effectLst/>
              </a:rPr>
              <a:t>兴怀</a:t>
            </a:r>
            <a:r>
              <a:rPr lang="zh-CN" altLang="en-US" sz="3200" b="1" i="1" dirty="0" smtClean="0">
                <a:effectLst/>
              </a:rPr>
              <a:t>，</a:t>
            </a:r>
            <a:endParaRPr lang="en-US" altLang="zh-CN" sz="3200" b="1" i="1" dirty="0" smtClean="0">
              <a:effectLst/>
            </a:endParaRPr>
          </a:p>
          <a:p>
            <a:endParaRPr lang="en-US" altLang="zh-CN" sz="3200" b="1" i="1" dirty="0" smtClean="0"/>
          </a:p>
          <a:p>
            <a:r>
              <a:rPr lang="zh-CN" altLang="en-US" sz="3200" b="1" i="1" dirty="0" smtClean="0">
                <a:effectLst/>
              </a:rPr>
              <a:t>况</a:t>
            </a:r>
            <a:r>
              <a:rPr lang="zh-CN" altLang="en-US" sz="3200" b="1" i="1" dirty="0">
                <a:solidFill>
                  <a:srgbClr val="FF0000"/>
                </a:solidFill>
                <a:effectLst/>
              </a:rPr>
              <a:t>修短</a:t>
            </a:r>
            <a:r>
              <a:rPr lang="zh-CN" altLang="en-US" sz="3200" b="1" i="1" dirty="0">
                <a:effectLst/>
              </a:rPr>
              <a:t>随 </a:t>
            </a:r>
            <a:r>
              <a:rPr lang="zh-CN" altLang="en-US" sz="3200" b="1" i="1" dirty="0">
                <a:solidFill>
                  <a:srgbClr val="FF0000"/>
                </a:solidFill>
                <a:effectLst/>
              </a:rPr>
              <a:t>化</a:t>
            </a:r>
            <a:r>
              <a:rPr lang="zh-CN" altLang="en-US" sz="3200" b="1" i="1" dirty="0">
                <a:effectLst/>
              </a:rPr>
              <a:t>，终期于尽！古人云</a:t>
            </a:r>
            <a:r>
              <a:rPr lang="zh-CN" altLang="en-US" sz="3200" b="1" i="1" dirty="0" smtClean="0">
                <a:effectLst/>
              </a:rPr>
              <a:t>：</a:t>
            </a:r>
            <a:endParaRPr lang="en-US" altLang="zh-CN" sz="3200" b="1" i="1" dirty="0" smtClean="0">
              <a:effectLst/>
            </a:endParaRPr>
          </a:p>
          <a:p>
            <a:endParaRPr lang="zh-CN" altLang="en-US" sz="3200" b="1" i="1" dirty="0">
              <a:effectLst/>
            </a:endParaRPr>
          </a:p>
          <a:p>
            <a:r>
              <a:rPr lang="zh-CN" altLang="en-US" sz="3200" b="1" i="1" dirty="0" smtClean="0">
                <a:effectLst/>
              </a:rPr>
              <a:t>“</a:t>
            </a:r>
            <a:r>
              <a:rPr lang="zh-CN" altLang="en-US" sz="3200" b="1" i="1" dirty="0">
                <a:effectLst/>
              </a:rPr>
              <a:t>死生亦大矣”，岂不痛哉！</a:t>
            </a:r>
            <a:r>
              <a:rPr lang="zh-CN" altLang="en-US" sz="3200" b="1" dirty="0">
                <a:effectLst/>
              </a:rPr>
              <a:t> </a:t>
            </a:r>
          </a:p>
          <a:p>
            <a:pPr>
              <a:spcBef>
                <a:spcPct val="50000"/>
              </a:spcBef>
            </a:pPr>
            <a:endParaRPr lang="zh-CN" altLang="en-US" sz="3200" b="1" dirty="0">
              <a:effectLst/>
            </a:endParaRP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0" y="714356"/>
            <a:ext cx="2000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待到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他们</a:t>
            </a: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1071538" y="1643050"/>
            <a:ext cx="1366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从前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1785918" y="1643050"/>
            <a:ext cx="4105276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喜欢的事物</a:t>
            </a: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3929058" y="2571744"/>
            <a:ext cx="2017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动怀</a:t>
            </a: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0" y="3714752"/>
            <a:ext cx="128585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长短</a:t>
            </a:r>
            <a:r>
              <a:rPr lang="en-US" altLang="zh-CN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.</a:t>
            </a:r>
            <a:endParaRPr lang="en-US" altLang="zh-CN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1571604" y="3714752"/>
            <a:ext cx="1214446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造化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/>
      <p:bldP spid="121860" grpId="0"/>
      <p:bldP spid="121861" grpId="0"/>
      <p:bldP spid="121862" grpId="0"/>
      <p:bldP spid="121863" grpId="0"/>
      <p:bldP spid="1218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990600"/>
            <a:ext cx="6715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0066FF"/>
                </a:solidFill>
                <a:ea typeface="隶书" pitchFamily="49" charset="-122"/>
              </a:rPr>
              <a:t>感      慨      人      生</a:t>
            </a:r>
          </a:p>
        </p:txBody>
      </p:sp>
      <p:sp>
        <p:nvSpPr>
          <p:cNvPr id="11267" name="AutoShape 3"/>
          <p:cNvSpPr>
            <a:spLocks/>
          </p:cNvSpPr>
          <p:nvPr/>
        </p:nvSpPr>
        <p:spPr bwMode="auto">
          <a:xfrm>
            <a:off x="1981200" y="1143000"/>
            <a:ext cx="228600" cy="4572000"/>
          </a:xfrm>
          <a:prstGeom prst="leftBrace">
            <a:avLst>
              <a:gd name="adj1" fmla="val 166667"/>
              <a:gd name="adj2" fmla="val 50000"/>
            </a:avLst>
          </a:prstGeom>
          <a:noFill/>
          <a:ln w="50800" cmpd="sng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62200" y="5334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>
                <a:solidFill>
                  <a:srgbClr val="000099"/>
                </a:solidFill>
                <a:ea typeface="隶书" pitchFamily="49" charset="-122"/>
              </a:rPr>
              <a:t>取诸怀抱，晤言一室之内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09800" y="56388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>
                <a:solidFill>
                  <a:srgbClr val="000099"/>
                </a:solidFill>
                <a:ea typeface="隶书" pitchFamily="49" charset="-122"/>
              </a:rPr>
              <a:t>因寄所托，放浪形骸之外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219200" y="1371600"/>
            <a:ext cx="6715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 i="1">
                <a:solidFill>
                  <a:srgbClr val="660066"/>
                </a:solidFill>
                <a:ea typeface="隶书" pitchFamily="49" charset="-122"/>
              </a:rPr>
              <a:t>夫人之相与，俯仰一世</a:t>
            </a:r>
          </a:p>
        </p:txBody>
      </p:sp>
      <p:sp>
        <p:nvSpPr>
          <p:cNvPr id="11271" name="AutoShape 7"/>
          <p:cNvSpPr>
            <a:spLocks/>
          </p:cNvSpPr>
          <p:nvPr/>
        </p:nvSpPr>
        <p:spPr bwMode="auto">
          <a:xfrm>
            <a:off x="6934200" y="18288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63500" cmpd="sng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315200" y="2133600"/>
            <a:ext cx="6715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660066"/>
                </a:solidFill>
                <a:ea typeface="隶书" pitchFamily="49" charset="-122"/>
              </a:rPr>
              <a:t>死生亦大矣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357422" y="2143116"/>
            <a:ext cx="457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sz="2800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欣于所遇，暂得于己，快然自足</a:t>
            </a:r>
            <a:r>
              <a:rPr lang="zh-CN" altLang="zh-CN" sz="2800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,</a:t>
            </a:r>
            <a:r>
              <a:rPr lang="zh-CN" sz="2800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曾不知老之将至</a:t>
            </a:r>
          </a:p>
          <a:p>
            <a:pPr algn="l">
              <a:spcBef>
                <a:spcPct val="50000"/>
              </a:spcBef>
            </a:pPr>
            <a:r>
              <a:rPr lang="zh-CN" sz="2800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及其所知既倦，情随事迁，感慨系之</a:t>
            </a:r>
            <a:r>
              <a:rPr lang="zh-CN" sz="2800" dirty="0" smtClean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矣</a:t>
            </a:r>
            <a:endParaRPr lang="en-US" altLang="zh-CN" sz="2800" dirty="0" smtClean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修</a:t>
            </a:r>
            <a:r>
              <a:rPr lang="zh-CN" altLang="en-US" sz="2800" dirty="0" smtClean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短随化，终期于尽</a:t>
            </a:r>
            <a:endParaRPr lang="zh-CN" sz="2800" dirty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4343400" y="1219200"/>
            <a:ext cx="381000" cy="781040"/>
          </a:xfrm>
          <a:prstGeom prst="downArrow">
            <a:avLst>
              <a:gd name="adj1" fmla="val 50000"/>
              <a:gd name="adj2" fmla="val 70000"/>
            </a:avLst>
          </a:prstGeom>
          <a:noFill/>
          <a:ln w="76200" cmpd="sng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343400" y="4714884"/>
            <a:ext cx="381000" cy="923916"/>
          </a:xfrm>
          <a:prstGeom prst="upArrow">
            <a:avLst>
              <a:gd name="adj1" fmla="val 50000"/>
              <a:gd name="adj2" fmla="val 75000"/>
            </a:avLst>
          </a:prstGeom>
          <a:noFill/>
          <a:ln w="76200" cmpd="sng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428728" y="-785842"/>
            <a:ext cx="6847660" cy="88024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华文行楷" pitchFamily="2" charset="-122"/>
              </a:rPr>
              <a:t>痛</a:t>
            </a:r>
            <a:endParaRPr lang="zh-CN" altLang="en-US" sz="5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noFill/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nimBg="1"/>
      <p:bldP spid="11268" grpId="0" animBg="1" autoUpdateAnimBg="0"/>
      <p:bldP spid="11269" grpId="0" animBg="1" autoUpdateAnimBg="0"/>
      <p:bldP spid="11270" grpId="0" animBg="1" autoUpdateAnimBg="0"/>
      <p:bldP spid="11271" grpId="0" animBg="1"/>
      <p:bldP spid="11272" grpId="0" animBg="1" autoUpdateAnimBg="0"/>
      <p:bldP spid="11274" grpId="0" animBg="1" autoUpdateAnimBg="0"/>
      <p:bldP spid="11275" grpId="0" animBg="1"/>
      <p:bldP spid="11276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6588125" y="1052513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zh-CN" altLang="en-US">
              <a:effectLst/>
            </a:endParaRP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250825" y="0"/>
            <a:ext cx="88931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i="1" dirty="0" smtClean="0"/>
              <a:t>       每</a:t>
            </a:r>
            <a:r>
              <a:rPr lang="zh-CN" altLang="en-US" sz="3200" b="1" i="1" dirty="0"/>
              <a:t>览昔人兴感之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由</a:t>
            </a:r>
            <a:r>
              <a:rPr lang="zh-CN" altLang="en-US" sz="3200" b="1" i="1" dirty="0"/>
              <a:t>，若合一契，未尝不</a:t>
            </a:r>
            <a:r>
              <a:rPr lang="zh-CN" altLang="en-US" sz="3200" b="1" i="1" dirty="0" smtClean="0"/>
              <a:t>临</a:t>
            </a:r>
            <a:endParaRPr lang="en-US" altLang="zh-CN" sz="3200" b="1" i="1" dirty="0" smtClean="0"/>
          </a:p>
          <a:p>
            <a:pPr algn="ctr">
              <a:spcBef>
                <a:spcPct val="50000"/>
              </a:spcBef>
            </a:pPr>
            <a:r>
              <a:rPr lang="zh-CN" altLang="en-US" sz="3200" b="1" i="1" dirty="0" smtClean="0"/>
              <a:t>文嗟悼</a:t>
            </a:r>
            <a:r>
              <a:rPr lang="zh-CN" altLang="en-US" sz="3200" b="1" i="1" dirty="0"/>
              <a:t>，不能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喻</a:t>
            </a:r>
            <a:r>
              <a:rPr lang="zh-CN" altLang="en-US" sz="3200" b="1" i="1" dirty="0"/>
              <a:t>之于怀。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固</a:t>
            </a:r>
            <a:r>
              <a:rPr lang="zh-CN" altLang="en-US" sz="3200" b="1" i="1" dirty="0"/>
              <a:t>知一死生为虚诞</a:t>
            </a:r>
            <a:r>
              <a:rPr lang="zh-CN" altLang="en-US" sz="3200" b="1" i="1" dirty="0" smtClean="0"/>
              <a:t>，</a:t>
            </a:r>
            <a:endParaRPr lang="en-US" altLang="zh-CN" sz="3200" b="1" i="1" dirty="0" smtClean="0"/>
          </a:p>
          <a:p>
            <a:pPr algn="ctr">
              <a:spcBef>
                <a:spcPct val="50000"/>
              </a:spcBef>
            </a:pPr>
            <a:r>
              <a:rPr lang="zh-CN" altLang="en-US" sz="3200" b="1" i="1" dirty="0" smtClean="0"/>
              <a:t>齐彭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殇</a:t>
            </a:r>
            <a:r>
              <a:rPr lang="zh-CN" altLang="en-US" sz="3200" b="1" i="1" dirty="0"/>
              <a:t>为妄作，后之视今，亦犹今之视昔，</a:t>
            </a:r>
            <a:r>
              <a:rPr lang="zh-CN" altLang="en-US" sz="3200" b="1" i="1" dirty="0" smtClean="0"/>
              <a:t>悲</a:t>
            </a:r>
            <a:endParaRPr lang="en-US" altLang="zh-CN" sz="3200" b="1" i="1" dirty="0" smtClean="0"/>
          </a:p>
          <a:p>
            <a:pPr algn="ctr">
              <a:spcBef>
                <a:spcPct val="50000"/>
              </a:spcBef>
            </a:pPr>
            <a:r>
              <a:rPr lang="zh-CN" altLang="en-US" sz="3200" b="1" i="1" dirty="0" smtClean="0"/>
              <a:t>夫！故</a:t>
            </a:r>
            <a:r>
              <a:rPr lang="zh-CN" altLang="en-US" sz="3200" b="1" i="1" dirty="0"/>
              <a:t>列叙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时人</a:t>
            </a:r>
            <a:r>
              <a:rPr lang="zh-CN" altLang="en-US" sz="3200" b="1" i="1" dirty="0"/>
              <a:t>，录其所述，虽世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殊</a:t>
            </a:r>
            <a:r>
              <a:rPr lang="zh-CN" altLang="en-US" sz="3200" b="1" i="1" dirty="0"/>
              <a:t>事异，</a:t>
            </a:r>
            <a:r>
              <a:rPr lang="zh-CN" altLang="en-US" sz="3200" b="1" i="1" dirty="0" smtClean="0"/>
              <a:t>所</a:t>
            </a:r>
            <a:endParaRPr lang="en-US" altLang="zh-CN" sz="3200" b="1" i="1" dirty="0" smtClean="0"/>
          </a:p>
          <a:p>
            <a:pPr algn="ctr">
              <a:spcBef>
                <a:spcPct val="50000"/>
              </a:spcBef>
            </a:pPr>
            <a:r>
              <a:rPr lang="zh-CN" altLang="en-US" sz="3200" b="1" i="1" dirty="0" smtClean="0"/>
              <a:t>以兴怀</a:t>
            </a:r>
            <a:r>
              <a:rPr lang="zh-CN" altLang="en-US" sz="3200" b="1" i="1" dirty="0"/>
              <a:t>，其致一也。后之览者，亦将有感于</a:t>
            </a: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斯文</a:t>
            </a:r>
            <a:r>
              <a:rPr lang="zh-CN" altLang="en-US" sz="3200" b="1" i="1" dirty="0"/>
              <a:t>。 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3143240" y="357166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原因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142976" y="1142984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明白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理解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714744" y="1142984"/>
            <a:ext cx="381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通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”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故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”,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乃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于是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357158" y="1928802"/>
            <a:ext cx="3024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早死者称为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”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殇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”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1000100" y="2643182"/>
            <a:ext cx="324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当下集会的人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5715008" y="2643182"/>
            <a:ext cx="18732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不同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6929454" y="3286124"/>
            <a:ext cx="1871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此文</a:t>
            </a:r>
          </a:p>
        </p:txBody>
      </p:sp>
      <p:pic>
        <p:nvPicPr>
          <p:cNvPr id="13" name="Picture 2" descr="2004371743311940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1EDE1"/>
              </a:clrFrom>
              <a:clrTo>
                <a:srgbClr val="F1EDE1">
                  <a:alpha val="0"/>
                </a:srgbClr>
              </a:clrTo>
            </a:clrChange>
          </a:blip>
          <a:srcRect t="53473" r="42088"/>
          <a:stretch>
            <a:fillRect/>
          </a:stretch>
        </p:blipFill>
        <p:spPr bwMode="auto">
          <a:xfrm>
            <a:off x="5038725" y="5589588"/>
            <a:ext cx="4105275" cy="1268412"/>
          </a:xfrm>
          <a:prstGeom prst="rect">
            <a:avLst/>
          </a:prstGeom>
          <a:noFill/>
        </p:spPr>
      </p:pic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00034" y="5572140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一死生 齐彭殇</a:t>
            </a:r>
            <a:endParaRPr lang="zh-CN" altLang="en-US" sz="32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/>
      <p:bldP spid="138245" grpId="0"/>
      <p:bldP spid="138246" grpId="0"/>
      <p:bldP spid="138247" grpId="0"/>
      <p:bldP spid="138248" grpId="0"/>
      <p:bldP spid="138249" grpId="0"/>
      <p:bldP spid="1382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571472" y="1428736"/>
            <a:ext cx="75596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幼圆" pitchFamily="49" charset="-122"/>
              </a:rPr>
              <a:t>        </a:t>
            </a:r>
            <a:r>
              <a:rPr lang="zh-CN" altLang="en-US" sz="32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东晋是名士风流的时代。他们崇尚老庄，大谈玄理，不务实际，思想虚无，寄情山水，笑傲山野。他们思想消极，行动无为，就像浮萍之于海水，随波荡漾，飘到哪里就是哪里。当然，死了就死了，无所谓，因为死就是生，生就是死，“一死生”“齐彭殇”。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214290"/>
            <a:ext cx="82573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6000" b="1" dirty="0" smtClean="0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“一死生”  “齐彭殇”</a:t>
            </a:r>
            <a:endParaRPr lang="zh-CN" altLang="en-US" sz="6000" b="1" dirty="0" smtClean="0">
              <a:solidFill>
                <a:schemeClr val="accent2"/>
              </a:solidFill>
              <a:latin typeface="华文行楷" pitchFamily="2" charset="-122"/>
              <a:ea typeface="华文行楷" pitchFamily="2" charset="-122"/>
              <a:cs typeface="+mj-cs"/>
            </a:endParaRPr>
          </a:p>
        </p:txBody>
      </p:sp>
      <p:sp>
        <p:nvSpPr>
          <p:cNvPr id="5" name="椭圆 4">
            <a:hlinkClick r:id="rId3" action="ppaction://hlinksldjump"/>
          </p:cNvPr>
          <p:cNvSpPr/>
          <p:nvPr/>
        </p:nvSpPr>
        <p:spPr>
          <a:xfrm>
            <a:off x="8001024" y="6000768"/>
            <a:ext cx="928662" cy="571480"/>
          </a:xfrm>
          <a:prstGeom prst="ellipse">
            <a:avLst/>
          </a:prstGeom>
          <a:solidFill>
            <a:schemeClr val="accent3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hlinkClick r:id="rId4" action="ppaction://hlinksldjump"/>
              </a:rPr>
              <a:t>返回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642910" y="1785926"/>
            <a:ext cx="1295400" cy="392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宋体" pitchFamily="2" charset="-122"/>
              </a:rPr>
              <a:t>死生亦大矣</a:t>
            </a:r>
            <a:endParaRPr lang="zh-CN" altLang="en-US" sz="4800" b="1" dirty="0">
              <a:solidFill>
                <a:srgbClr val="0000FF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2051050" y="1470025"/>
            <a:ext cx="5235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昔人兴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感之由     若合一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契</a:t>
            </a:r>
            <a:r>
              <a:rPr lang="zh-CN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（古）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785918" y="3214686"/>
            <a:ext cx="5072098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临文嗟悼     不能喻之于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怀</a:t>
            </a:r>
            <a:endParaRPr lang="en-US" altLang="zh-CN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一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死生为虚诞  齐彭殇为妄作</a:t>
            </a: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1928813" y="5502275"/>
            <a:ext cx="42259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后之视今     亦由今之视昔</a:t>
            </a:r>
          </a:p>
        </p:txBody>
      </p:sp>
      <p:sp>
        <p:nvSpPr>
          <p:cNvPr id="130055" name="AutoShape 7"/>
          <p:cNvSpPr>
            <a:spLocks/>
          </p:cNvSpPr>
          <p:nvPr/>
        </p:nvSpPr>
        <p:spPr bwMode="auto">
          <a:xfrm>
            <a:off x="1403350" y="1844674"/>
            <a:ext cx="239692" cy="4013217"/>
          </a:xfrm>
          <a:prstGeom prst="leftBrace">
            <a:avLst>
              <a:gd name="adj1" fmla="val 10515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6911975" y="3500438"/>
            <a:ext cx="2232025" cy="584775"/>
          </a:xfrm>
          <a:prstGeom prst="rect">
            <a:avLst/>
          </a:prstGeom>
          <a:noFill/>
          <a:ln w="57150" cmpd="thinThick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（</a:t>
            </a:r>
            <a:r>
              <a:rPr lang="zh-CN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今</a:t>
            </a:r>
            <a:r>
              <a:rPr kumimoji="0" lang="zh-CN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）</a:t>
            </a:r>
            <a:endParaRPr kumimoji="0" lang="zh-CN" alt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572264" y="5500702"/>
            <a:ext cx="2232025" cy="584775"/>
          </a:xfrm>
          <a:prstGeom prst="rect">
            <a:avLst/>
          </a:prstGeom>
          <a:noFill/>
          <a:ln w="57150" cmpd="thinThick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（后）</a:t>
            </a:r>
            <a:endParaRPr kumimoji="0" lang="zh-CN" alt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43042" y="-357214"/>
            <a:ext cx="6603090" cy="77867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0000" b="1" cap="none" spc="0" dirty="0" smtClean="0">
                <a:ln w="28575" cmpd="sng">
                  <a:solidFill>
                    <a:srgbClr val="92D050"/>
                  </a:solidFill>
                  <a:prstDash val="sysDash"/>
                  <a:miter lim="800000"/>
                </a:ln>
                <a:noFill/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华文行楷" pitchFamily="2" charset="-122"/>
              </a:rPr>
              <a:t>悲</a:t>
            </a:r>
            <a:endParaRPr lang="zh-CN" altLang="en-US" sz="50000" b="1" cap="none" spc="0" dirty="0">
              <a:ln w="28575" cmpd="sng">
                <a:solidFill>
                  <a:srgbClr val="92D050"/>
                </a:solidFill>
                <a:prstDash val="sysDash"/>
                <a:miter lim="800000"/>
              </a:ln>
              <a:noFill/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  <p:bldP spid="130051" grpId="0" autoUpdateAnimBg="0"/>
      <p:bldP spid="130052" grpId="0" autoUpdateAnimBg="0"/>
      <p:bldP spid="130054" grpId="0" autoUpdateAnimBg="0"/>
      <p:bldP spid="130055" grpId="0" animBg="1"/>
      <p:bldP spid="130059" grpId="0" animBg="1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20713"/>
            <a:ext cx="6696075" cy="58324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>
                <a:ea typeface="隶书" pitchFamily="49" charset="-122"/>
              </a:rPr>
              <a:t>           </a:t>
            </a:r>
            <a:r>
              <a:rPr lang="zh-CN" altLang="en-US" sz="3600">
                <a:ea typeface="隶书" pitchFamily="49" charset="-122"/>
              </a:rPr>
              <a:t>王羲之所处的时代政治极为严酷，社会极剧动荡，因此有人谈玄悟道，“悟言一室之内”，有人归隐山林，“放浪形骸”之外。他们陶醉于一时的快乐，追求暂时的满足。但时光飘忽，人生短促，即使明了“修短随化，终期于尽”，也无法摆脱“死”给内心带来的煎熬。此处之“痛”，痛在人生无常，欢乐短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第三段表达了作者怎样的感情？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/>
              <a:t>          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为了证明第二段观点，作者便用自己读古人文章的体验，并用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“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若合一契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”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说明古人也有感于死生，再联系当时士大夫中崇尚虚无的思想（一死生、齐彭殇），并力批其非（为虚诞、为妄作），然后把眼光转向未来，以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“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后之视今，由今之视昔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”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、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“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世殊事异------其致一也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”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，把话题巧妙地引到诗集的编成和意义上来，意义即使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“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后之览者</a:t>
            </a:r>
            <a:r>
              <a:rPr lang="zh-CN" altLang="en-US" sz="2800">
                <a:latin typeface="Times New Roman"/>
                <a:ea typeface="华文行楷" pitchFamily="2" charset="-122"/>
              </a:rPr>
              <a:t>”</a:t>
            </a:r>
            <a:r>
              <a:rPr lang="zh-CN" altLang="en-US" sz="2800">
                <a:latin typeface="华文行楷" pitchFamily="2" charset="-122"/>
                <a:ea typeface="华文行楷" pitchFamily="2" charset="-122"/>
              </a:rPr>
              <a:t>亦有感于死生之大。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147050" cy="4321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3600">
                <a:ea typeface="隶书" pitchFamily="49" charset="-122"/>
              </a:rPr>
              <a:t>          </a:t>
            </a:r>
            <a:r>
              <a:rPr lang="zh-CN" altLang="en-US" sz="3600">
                <a:ea typeface="隶书" pitchFamily="49" charset="-122"/>
              </a:rPr>
              <a:t>作者将心中所思所感推及人类：昔人兴感，已契我心，“后之视今，亦犹今之视昔”。对生命的思考是人类永无止境的话题，也是人类永远无法克服的矛盾，而玄学家的所谓“一死生”、“齐彭殇”，不过是些虚妄无稽之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潇湘图  五代  董 源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97100" y="0"/>
            <a:ext cx="1298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3213100"/>
            <a:ext cx="9144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一千六百五十一年前的一个晚春的日子。</a:t>
            </a:r>
          </a:p>
          <a:p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        东晋名士王羲之邀朋携友来到兰亭，曲水流觞，饮酒赋诗。风景清秀，春光融融，使人陶醉。        </a:t>
            </a:r>
          </a:p>
        </p:txBody>
      </p:sp>
      <p:pic>
        <p:nvPicPr>
          <p:cNvPr id="4100" name="Picture 5" descr="王羲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95488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0" y="3032125"/>
            <a:ext cx="9144000" cy="3749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蓦地，王羲之想到：良辰美景，固然使人暂忘生命之水的流逝，但欢愉过后，岂不是留下更多的怅惘伤感？进而又想：眼前欢愉之逝去，尚且使人感喟；美好生命之逝去，又如何不使人扼腕痛惜呢！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0" y="2498725"/>
            <a:ext cx="9144000" cy="435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想到这里，王羲之更觉得时下许多人宣扬的</a:t>
            </a:r>
            <a:r>
              <a:rPr lang="zh-CN" altLang="en-US" sz="4000" b="1">
                <a:solidFill>
                  <a:schemeClr val="bg1"/>
                </a:solidFill>
                <a:ea typeface="华文新魏" pitchFamily="2" charset="-122"/>
              </a:rPr>
              <a:t>“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生死无界</a:t>
            </a:r>
            <a:r>
              <a:rPr lang="zh-CN" altLang="en-US" sz="4000" b="1">
                <a:solidFill>
                  <a:schemeClr val="bg1"/>
                </a:solidFill>
                <a:ea typeface="华文新魏" pitchFamily="2" charset="-122"/>
              </a:rPr>
              <a:t>”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之荒谬绝伦。他相信，对生的渴望，对生命质量的执著，千载而下，古今同一。想到这里，他文思如涌，挥洒成章，遂成此千古佳作</a:t>
            </a:r>
            <a:r>
              <a:rPr lang="en-US" altLang="zh-CN" sz="4000" b="1">
                <a:solidFill>
                  <a:schemeClr val="bg1"/>
                </a:solidFill>
                <a:ea typeface="华文新魏" pitchFamily="2" charset="-122"/>
              </a:rPr>
              <a:t>——</a:t>
            </a:r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兰亭集序</a:t>
            </a:r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！ </a:t>
            </a:r>
          </a:p>
          <a:p>
            <a:endParaRPr lang="en-US" altLang="zh-CN" sz="4000" b="1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83" grpId="0" autoUpdateAnimBg="0"/>
      <p:bldP spid="308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怎样看待作者的思想感情？</a:t>
            </a:r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/>
              <a:t>         </a:t>
            </a:r>
            <a:r>
              <a:rPr lang="zh-CN" altLang="en-US">
                <a:ea typeface="华文行楷" pitchFamily="2" charset="-122"/>
              </a:rPr>
              <a:t>作者不为玄学家们的论凋所蔽，阐明他的生死观，是他性格旷达的表现；但他毕竟生活在国势日衰的东晋时期，士大夫们大多意志消沉，不求进取，对他也不能说没有影响，因此文中出现了低沉的调子，例如以</a:t>
            </a:r>
            <a:r>
              <a:rPr lang="zh-CN" altLang="en-US">
                <a:latin typeface="Times New Roman"/>
                <a:ea typeface="华文行楷" pitchFamily="2" charset="-122"/>
              </a:rPr>
              <a:t>“</a:t>
            </a:r>
            <a:r>
              <a:rPr lang="zh-CN" altLang="en-US">
                <a:ea typeface="华文行楷" pitchFamily="2" charset="-122"/>
              </a:rPr>
              <a:t>修短随化，终期于尽</a:t>
            </a:r>
            <a:r>
              <a:rPr lang="zh-CN" altLang="en-US">
                <a:latin typeface="Times New Roman"/>
                <a:ea typeface="华文行楷" pitchFamily="2" charset="-122"/>
              </a:rPr>
              <a:t>”</a:t>
            </a:r>
            <a:r>
              <a:rPr lang="zh-CN" altLang="en-US">
                <a:ea typeface="华文行楷" pitchFamily="2" charset="-122"/>
              </a:rPr>
              <a:t>说死，这是难以苛求的。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993063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effectLst/>
              </a:rPr>
              <a:t>       每当看到前人所发的感慨，其缘由竟像一张符契那样一致，总难免要在前人的文章面前嗟叹一番，不过心里却弄不明白这是怎么回事。我当然知道把死和生混为一谈是虚诞的，把长寿与夭亡等量齐观是荒谬的，后人看待今人，也就像今人看待前人，这正是事情的可悲之处。所以我要列出到会者的姓名，录下他们所作的诗篇。尽管时代有别，行事各异，但触发人们情怀的动因，无疑会是相通的。后人阅读这些诗篇，恐怕也会由此引发同样的感慨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900113" y="1844675"/>
            <a:ext cx="78025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    两晋政治恐怖，统治集团内部互相倾轧，残杀现象时有发生。士大夫不满，普遍崇尚老庄，追求清静无为自由放任的生活。玄学盛行，对士人的思想，生活以及文学创作都产生了很复杂的影响。文学创作内容消沉，出世入仙和逃避现实的情调很浓。东晋时期，清谈老庄玄理的风气很盛，是玄言文学泛滥之时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ChangeArrowheads="1"/>
          </p:cNvSpPr>
          <p:nvPr/>
        </p:nvSpPr>
        <p:spPr bwMode="auto">
          <a:xfrm>
            <a:off x="971550" y="1844675"/>
            <a:ext cx="76327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“人生苦短”无论对凡夫俗子，还是英雄伟人似乎都是一个万古恒新的话题。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且不必说《古诗十九首》中的“人生天地间，忽如远行客”“人生寄一世，奄忽若飙尘”；也不必说汉武帝的“少壮几时奈老何”；就是一代伟人毛泽东不也发出“人生易老，天难老”的感叹吗?可以说，“人生苦短”是人类的一种普遍心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755650" y="1052513"/>
            <a:ext cx="7920038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   那么王羲之对此感慨万千，有什么不可呢?何况，作者并没有因人生短促、“人生无常”就醉生梦死，及时行乐，了此一生，而是以“一死生为虚诞，齐彭殇为妄作”，暗含对人生的眷恋和热爱之情，这在玄学盛行，士大夫普遍崇尚老庄哲学的东晋是难能可贵的。</a:t>
            </a:r>
            <a:r>
              <a:rPr lang="zh-CN" altLang="en-US" sz="3200" b="1">
                <a:solidFill>
                  <a:srgbClr val="0000FF"/>
                </a:solidFill>
                <a:effectLst/>
                <a:latin typeface="宋体" pitchFamily="2" charset="-122"/>
                <a:ea typeface="宋体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900113" y="1628775"/>
            <a:ext cx="7704137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我认为王羲之的人生观不消极，悲叹并不等于悲观，历史上悲叹人生的往往是最富有创造价值的人士，比如曹操、李白。曹操在诗中写道\"人生几何，对酒当歌，譬如朝霞，去日苦多\"，但这并不妨碍他成为乱世英雄，正是因为他们对人生充满了执着，对岁月的流逝才如此悲叹。王羲之的文章多在是\"消极其表，执着其里\"，王羲之在书法上的卓越成就正是他对抗人生虚无的最执着的努力。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755650" y="1916113"/>
            <a:ext cx="7848600" cy="35131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 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作者由兰亭盛会写起，极写盛会之\"乐\"。可大凡美景盛事，都极易引发人的愁思和感慨，面对兰亭美景，不由得兴尽悲来，感慨万千，进而展开议论，抒发了\"人生苦短，命运难测\"的痛惜之情，由己悲人，沟通古今。全文情景交融，文简而意深，不愧为千古名篇。 </a:t>
            </a:r>
          </a:p>
        </p:txBody>
      </p:sp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609600" y="304800"/>
            <a:ext cx="6096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隶书"/>
                <a:ea typeface="隶书"/>
              </a:rPr>
              <a:t>总结全文：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nimBg="1" autoUpdateAnimBg="0"/>
      <p:bldP spid="10035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谈水画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45436" t="5408" r="1593" b="39415"/>
          <a:stretch>
            <a:fillRect/>
          </a:stretch>
        </p:blipFill>
        <p:spPr bwMode="auto">
          <a:xfrm>
            <a:off x="0" y="0"/>
            <a:ext cx="2339975" cy="3384550"/>
          </a:xfrm>
          <a:prstGeom prst="rect">
            <a:avLst/>
          </a:prstGeom>
          <a:noFill/>
        </p:spPr>
      </p:pic>
      <p:pic>
        <p:nvPicPr>
          <p:cNvPr id="123907" name="Picture 3" descr="图片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3573463"/>
            <a:ext cx="1835150" cy="3284537"/>
          </a:xfrm>
          <a:prstGeom prst="rect">
            <a:avLst/>
          </a:prstGeom>
          <a:noFill/>
        </p:spPr>
      </p:pic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0" y="47625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      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夫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人之相与，俯仰</a:t>
            </a:r>
            <a:r>
              <a:rPr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一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世，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或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取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诸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怀抱，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晤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言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一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室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之内；或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因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寄所托，放浪形骸之外。虽取舍万殊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，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静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躁不同，当其欣于所遇，暂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得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于己，快然自足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，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曾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不知老之将至。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及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其所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之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既倦，情随事迁，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感慨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系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之矣。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向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之所欣，俯仰之间，已为陈迹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，犹不能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不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以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之兴怀。况修短随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化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，终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期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于尽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。古人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云</a:t>
            </a: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：</a:t>
            </a:r>
            <a:endParaRPr kumimoji="0"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kumimoji="0"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“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死生亦</a:t>
            </a:r>
            <a:r>
              <a:rPr kumimoji="0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大</a:t>
            </a: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矣。”岂不痛哉！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5380672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“魏晋风度”的基本内涵是指</a:t>
            </a:r>
            <a:r>
              <a:rPr lang="en-US" altLang="zh-CN" dirty="0" smtClean="0"/>
              <a:t>:</a:t>
            </a:r>
            <a:r>
              <a:rPr lang="zh-CN" altLang="en-US" dirty="0" smtClean="0"/>
              <a:t>魏晋士人及与士人有联系、交往的妇女、儿童</a:t>
            </a:r>
            <a:r>
              <a:rPr lang="en-US" altLang="zh-CN" dirty="0" smtClean="0"/>
              <a:t>,</a:t>
            </a:r>
            <a:r>
              <a:rPr lang="zh-CN" altLang="en-US" dirty="0" smtClean="0"/>
              <a:t>他们所具有的反抗虚伪的礼教、追求独立的人格、探寻“生死”价值与宇宙终极的时代精神。这种时代精神具体表现为药、酒、姿容、文章、清谈玄学、山水隐逸。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250825" y="2349500"/>
            <a:ext cx="73342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660066"/>
                </a:solidFill>
                <a:effectLst/>
                <a:latin typeface="Times New Roman" pitchFamily="18" charset="0"/>
                <a:ea typeface="隶书" pitchFamily="49" charset="-122"/>
              </a:rPr>
              <a:t>集会盛况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9900FF"/>
                </a:solidFill>
                <a:effectLst/>
                <a:latin typeface="Times New Roman" pitchFamily="18" charset="0"/>
                <a:ea typeface="隶书" pitchFamily="49" charset="-122"/>
              </a:rPr>
              <a:t>时间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971800" y="2286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永和九年，岁在癸丑，暮春之初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143000" y="9144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9900FF"/>
                </a:solidFill>
                <a:effectLst/>
                <a:latin typeface="Times New Roman" pitchFamily="18" charset="0"/>
                <a:ea typeface="隶书" pitchFamily="49" charset="-122"/>
              </a:rPr>
              <a:t>地点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3352800" y="990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0000FF"/>
                </a:solidFill>
                <a:effectLst/>
                <a:latin typeface="Times New Roman" pitchFamily="18" charset="0"/>
              </a:rPr>
              <a:t>会稽山阴之兰亭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143000" y="18288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9900FF"/>
                </a:solidFill>
                <a:effectLst/>
                <a:latin typeface="Times New Roman" pitchFamily="18" charset="0"/>
                <a:ea typeface="隶书" pitchFamily="49" charset="-122"/>
              </a:rPr>
              <a:t>事由</a:t>
            </a: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0000FF"/>
                </a:solidFill>
                <a:effectLst/>
                <a:latin typeface="Times New Roman" pitchFamily="18" charset="0"/>
              </a:rPr>
              <a:t>修禊</a:t>
            </a:r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2133600" y="457200"/>
            <a:ext cx="990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22" name="Line 10"/>
          <p:cNvSpPr>
            <a:spLocks noChangeShapeType="1"/>
          </p:cNvSpPr>
          <p:nvPr/>
        </p:nvSpPr>
        <p:spPr bwMode="auto">
          <a:xfrm flipV="1">
            <a:off x="2133600" y="1295400"/>
            <a:ext cx="990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2057400" y="22098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24" name="Text Box 12"/>
          <p:cNvSpPr txBox="1">
            <a:spLocks noChangeArrowheads="1"/>
          </p:cNvSpPr>
          <p:nvPr/>
        </p:nvSpPr>
        <p:spPr bwMode="auto">
          <a:xfrm>
            <a:off x="1143000" y="3352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9900FF"/>
                </a:solidFill>
                <a:effectLst/>
                <a:latin typeface="Times New Roman" pitchFamily="18" charset="0"/>
                <a:ea typeface="隶书" pitchFamily="49" charset="-122"/>
              </a:rPr>
              <a:t>环境</a:t>
            </a:r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3352800" y="2667000"/>
            <a:ext cx="4724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崇山峻岭，茂林修竹， </a:t>
            </a:r>
          </a:p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清流激湍，映带左右。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3429000" y="54864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引以为流觞曲水，列坐其次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3352800" y="3962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天朗气清，惠风和畅</a:t>
            </a:r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 flipV="1">
            <a:off x="2057400" y="3276600"/>
            <a:ext cx="11430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>
            <a:off x="2057400" y="3733800"/>
            <a:ext cx="10668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30" name="AutoShape 18"/>
          <p:cNvSpPr>
            <a:spLocks/>
          </p:cNvSpPr>
          <p:nvPr/>
        </p:nvSpPr>
        <p:spPr bwMode="auto">
          <a:xfrm>
            <a:off x="838200" y="533400"/>
            <a:ext cx="381000" cy="5181600"/>
          </a:xfrm>
          <a:prstGeom prst="leftBrace">
            <a:avLst>
              <a:gd name="adj1" fmla="val 113333"/>
              <a:gd name="adj2" fmla="val 50000"/>
            </a:avLst>
          </a:prstGeom>
          <a:noFill/>
          <a:ln w="38100">
            <a:solidFill>
              <a:srgbClr val="CC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1143000" y="5410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9900FF"/>
                </a:solidFill>
                <a:effectLst/>
                <a:latin typeface="Times New Roman" pitchFamily="18" charset="0"/>
                <a:ea typeface="隶书" pitchFamily="49" charset="-122"/>
              </a:rPr>
              <a:t>人物</a:t>
            </a:r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4267200" y="5410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zh-CN" altLang="en-US" sz="2400"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3352800" y="60960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一觞一咏，亦足以畅叙幽情</a:t>
            </a:r>
          </a:p>
        </p:txBody>
      </p:sp>
      <p:sp>
        <p:nvSpPr>
          <p:cNvPr id="141334" name="Line 22"/>
          <p:cNvSpPr>
            <a:spLocks noChangeShapeType="1"/>
          </p:cNvSpPr>
          <p:nvPr/>
        </p:nvSpPr>
        <p:spPr bwMode="auto">
          <a:xfrm flipV="1">
            <a:off x="2133600" y="5181600"/>
            <a:ext cx="12192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35" name="Line 23"/>
          <p:cNvSpPr>
            <a:spLocks noChangeShapeType="1"/>
          </p:cNvSpPr>
          <p:nvPr/>
        </p:nvSpPr>
        <p:spPr bwMode="auto">
          <a:xfrm>
            <a:off x="2133600" y="5867400"/>
            <a:ext cx="11430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1336" name="AutoShape 24"/>
          <p:cNvSpPr>
            <a:spLocks/>
          </p:cNvSpPr>
          <p:nvPr/>
        </p:nvSpPr>
        <p:spPr bwMode="auto">
          <a:xfrm>
            <a:off x="8153400" y="457200"/>
            <a:ext cx="228600" cy="5867400"/>
          </a:xfrm>
          <a:prstGeom prst="rightBrace">
            <a:avLst>
              <a:gd name="adj1" fmla="val 213889"/>
              <a:gd name="adj2" fmla="val 50000"/>
            </a:avLst>
          </a:prstGeom>
          <a:noFill/>
          <a:ln w="38100">
            <a:solidFill>
              <a:srgbClr val="CC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8472488" y="1981200"/>
            <a:ext cx="67151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660066"/>
                </a:solidFill>
                <a:effectLst/>
                <a:latin typeface="Times New Roman" pitchFamily="18" charset="0"/>
                <a:ea typeface="隶书" pitchFamily="49" charset="-122"/>
              </a:rPr>
              <a:t>信  可</a:t>
            </a:r>
            <a:r>
              <a:rPr lang="zh-CN" altLang="en-US" sz="3200" b="1">
                <a:solidFill>
                  <a:srgbClr val="00CC00"/>
                </a:solidFill>
                <a:effectLst/>
                <a:latin typeface="Times New Roman" pitchFamily="18" charset="0"/>
                <a:ea typeface="隶书" pitchFamily="49" charset="-122"/>
              </a:rPr>
              <a:t>     </a:t>
            </a:r>
            <a:r>
              <a:rPr lang="zh-CN" altLang="en-US" sz="3200" b="1" i="1">
                <a:solidFill>
                  <a:srgbClr val="FF0000"/>
                </a:solidFill>
                <a:effectLst/>
                <a:latin typeface="Times New Roman" pitchFamily="18" charset="0"/>
                <a:ea typeface="隶书" pitchFamily="49" charset="-122"/>
              </a:rPr>
              <a:t>乐</a:t>
            </a:r>
            <a:r>
              <a:rPr lang="zh-CN" altLang="en-US" sz="32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itchFamily="18" charset="0"/>
                <a:ea typeface="隶书" pitchFamily="49" charset="-122"/>
              </a:rPr>
              <a:t> </a:t>
            </a:r>
            <a:r>
              <a:rPr lang="zh-CN" altLang="en-US" sz="3200" b="1">
                <a:solidFill>
                  <a:srgbClr val="00CC00"/>
                </a:solidFill>
                <a:effectLst/>
                <a:latin typeface="Times New Roman" pitchFamily="18" charset="0"/>
                <a:ea typeface="隶书" pitchFamily="49" charset="-122"/>
              </a:rPr>
              <a:t>      </a:t>
            </a:r>
            <a:r>
              <a:rPr lang="zh-CN" altLang="en-US" sz="3200" b="1">
                <a:solidFill>
                  <a:srgbClr val="660066"/>
                </a:solidFill>
                <a:effectLst/>
                <a:latin typeface="Times New Roman" pitchFamily="18" charset="0"/>
                <a:ea typeface="隶书" pitchFamily="49" charset="-122"/>
              </a:rPr>
              <a:t>也</a:t>
            </a:r>
          </a:p>
        </p:txBody>
      </p:sp>
      <p:sp>
        <p:nvSpPr>
          <p:cNvPr id="141338" name="Text Box 26"/>
          <p:cNvSpPr txBox="1">
            <a:spLocks noChangeArrowheads="1"/>
          </p:cNvSpPr>
          <p:nvPr/>
        </p:nvSpPr>
        <p:spPr bwMode="auto">
          <a:xfrm>
            <a:off x="3276600" y="480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ffectLst/>
                <a:latin typeface="Times New Roman" pitchFamily="18" charset="0"/>
              </a:rPr>
              <a:t>群贤毕至，少长咸集</a:t>
            </a:r>
          </a:p>
        </p:txBody>
      </p:sp>
      <p:sp>
        <p:nvSpPr>
          <p:cNvPr id="141339" name="Line 27"/>
          <p:cNvSpPr>
            <a:spLocks noChangeShapeType="1"/>
          </p:cNvSpPr>
          <p:nvPr/>
        </p:nvSpPr>
        <p:spPr bwMode="auto">
          <a:xfrm>
            <a:off x="2133600" y="5715000"/>
            <a:ext cx="1219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4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autoUpdateAnimBg="0"/>
      <p:bldP spid="141315" grpId="0" autoUpdateAnimBg="0"/>
      <p:bldP spid="141316" grpId="0" autoUpdateAnimBg="0"/>
      <p:bldP spid="141317" grpId="0" autoUpdateAnimBg="0"/>
      <p:bldP spid="141318" grpId="0" autoUpdateAnimBg="0"/>
      <p:bldP spid="141319" grpId="0" autoUpdateAnimBg="0"/>
      <p:bldP spid="141320" grpId="0" autoUpdateAnimBg="0"/>
      <p:bldP spid="141321" grpId="0" animBg="1"/>
      <p:bldP spid="141322" grpId="0" animBg="1"/>
      <p:bldP spid="141323" grpId="0" animBg="1"/>
      <p:bldP spid="141324" grpId="0" autoUpdateAnimBg="0"/>
      <p:bldP spid="141325" grpId="0" autoUpdateAnimBg="0"/>
      <p:bldP spid="141326" grpId="0" autoUpdateAnimBg="0"/>
      <p:bldP spid="141327" grpId="0" autoUpdateAnimBg="0"/>
      <p:bldP spid="141328" grpId="0" animBg="1"/>
      <p:bldP spid="141329" grpId="0" animBg="1"/>
      <p:bldP spid="141330" grpId="0" animBg="1"/>
      <p:bldP spid="141331" grpId="0" autoUpdateAnimBg="0"/>
      <p:bldP spid="141333" grpId="0" autoUpdateAnimBg="0"/>
      <p:bldP spid="141334" grpId="0" animBg="1"/>
      <p:bldP spid="141335" grpId="0" animBg="1"/>
      <p:bldP spid="141336" grpId="0" animBg="1"/>
      <p:bldP spid="141337" grpId="0" autoUpdateAnimBg="0"/>
      <p:bldP spid="141338" grpId="0" autoUpdateAnimBg="0"/>
      <p:bldP spid="1413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0010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zh-CN" altLang="en-US">
                <a:latin typeface="华文行楷" pitchFamily="2" charset="-122"/>
                <a:ea typeface="华文行楷" pitchFamily="2" charset="-122"/>
              </a:rPr>
              <a:t>第二段所议论的问题是</a:t>
            </a:r>
            <a:r>
              <a:rPr lang="zh-CN" altLang="en-US">
                <a:latin typeface="Times New Roman"/>
                <a:ea typeface="华文行楷" pitchFamily="2" charset="-122"/>
              </a:rPr>
              <a:t>———————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>
                <a:latin typeface="华文行楷" pitchFamily="2" charset="-122"/>
                <a:ea typeface="华文行楷" pitchFamily="2" charset="-122"/>
              </a:rPr>
              <a:t>                 死生亦大矣。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华文行楷" pitchFamily="2" charset="-122"/>
                <a:ea typeface="华文行楷" pitchFamily="2" charset="-122"/>
              </a:rPr>
              <a:t>作者的议论跟前一段是怎样联系的？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>
                <a:latin typeface="华文行楷" pitchFamily="2" charset="-122"/>
                <a:ea typeface="华文行楷" pitchFamily="2" charset="-122"/>
              </a:rPr>
              <a:t>            用</a:t>
            </a:r>
            <a:r>
              <a:rPr lang="zh-CN" altLang="en-US">
                <a:latin typeface="Times New Roman"/>
                <a:ea typeface="华文行楷" pitchFamily="2" charset="-122"/>
              </a:rPr>
              <a:t>“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人之相与（人的交往），俯仰一世（过得很快）</a:t>
            </a:r>
            <a:r>
              <a:rPr lang="zh-CN" altLang="en-US">
                <a:latin typeface="Times New Roman"/>
                <a:ea typeface="华文行楷" pitchFamily="2" charset="-122"/>
              </a:rPr>
              <a:t>”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句承上启下，由此引发对生活的感慨，自然之极。接着作者指出两种生活方式的人，都是在美好的时光中</a:t>
            </a:r>
            <a:r>
              <a:rPr lang="zh-CN" altLang="en-US">
                <a:latin typeface="Times New Roman"/>
                <a:ea typeface="华文行楷" pitchFamily="2" charset="-122"/>
              </a:rPr>
              <a:t>“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快然自足，曾不知老之将至</a:t>
            </a:r>
            <a:r>
              <a:rPr lang="zh-CN" altLang="en-US">
                <a:latin typeface="Times New Roman"/>
                <a:ea typeface="华文行楷" pitchFamily="2" charset="-122"/>
              </a:rPr>
              <a:t>”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，事过境迁，又留恋于过去的美好时光，即留恋于生之乐 。接着笔锋一转，由生说到死（终期于尽），死即失去美好的生活，多让人心痛，至此，作者得出</a:t>
            </a:r>
            <a:r>
              <a:rPr lang="zh-CN" altLang="en-US">
                <a:latin typeface="Times New Roman"/>
                <a:ea typeface="华文行楷" pitchFamily="2" charset="-122"/>
              </a:rPr>
              <a:t>“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死生之大</a:t>
            </a:r>
            <a:r>
              <a:rPr lang="zh-CN" altLang="en-US">
                <a:latin typeface="Times New Roman"/>
                <a:ea typeface="华文行楷" pitchFamily="2" charset="-122"/>
              </a:rPr>
              <a:t>”</a:t>
            </a:r>
            <a:r>
              <a:rPr lang="zh-CN" altLang="en-US">
                <a:latin typeface="华文行楷" pitchFamily="2" charset="-122"/>
                <a:ea typeface="华文行楷" pitchFamily="2" charset="-122"/>
              </a:rPr>
              <a:t>的观点是水到渠成。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图片\068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0" y="4357694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 dirty="0" smtClean="0">
                <a:ea typeface="隶书" pitchFamily="49" charset="-122"/>
              </a:rPr>
              <a:t>天下第一行书</a:t>
            </a:r>
            <a:r>
              <a:rPr lang="en-US" altLang="zh-CN" sz="5400" b="1" dirty="0" smtClean="0">
                <a:ea typeface="隶书" pitchFamily="49" charset="-122"/>
              </a:rPr>
              <a:t>       </a:t>
            </a:r>
            <a:r>
              <a:rPr lang="zh-CN" altLang="en-US" sz="5400" b="1" dirty="0" smtClean="0">
                <a:ea typeface="隶书" pitchFamily="49" charset="-122"/>
              </a:rPr>
              <a:t>兰亭</a:t>
            </a:r>
            <a:r>
              <a:rPr lang="zh-CN" altLang="en-US" sz="5400" b="1" dirty="0">
                <a:ea typeface="隶书" pitchFamily="49" charset="-122"/>
              </a:rPr>
              <a:t>集序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2004371743311940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EDE1"/>
              </a:clrFrom>
              <a:clrTo>
                <a:srgbClr val="F1EDE1">
                  <a:alpha val="0"/>
                </a:srgbClr>
              </a:clrTo>
            </a:clrChange>
          </a:blip>
          <a:srcRect t="53473" r="42088"/>
          <a:stretch>
            <a:fillRect/>
          </a:stretch>
        </p:blipFill>
        <p:spPr bwMode="auto">
          <a:xfrm>
            <a:off x="5038725" y="5589588"/>
            <a:ext cx="4105275" cy="1268412"/>
          </a:xfrm>
          <a:prstGeom prst="rect">
            <a:avLst/>
          </a:prstGeom>
          <a:noFill/>
        </p:spPr>
      </p:pic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863600" y="188913"/>
            <a:ext cx="8280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华文新魏" pitchFamily="2" charset="-122"/>
              </a:rPr>
              <a:t>理清背诵思路：</a:t>
            </a:r>
          </a:p>
          <a:p>
            <a:pPr>
              <a:spcBef>
                <a:spcPct val="50000"/>
              </a:spcBef>
            </a:pPr>
            <a:r>
              <a:rPr kumimoji="0"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迷你简硬笔楷书" pitchFamily="65" charset="-122"/>
              </a:rPr>
              <a:t>      </a:t>
            </a: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由兰亭集会联想到现今人们的相处往来，即便为人处世方法各异，静躁不同，但从中提示了人生忧患的来源。</a:t>
            </a:r>
          </a:p>
          <a:p>
            <a:pPr>
              <a:spcBef>
                <a:spcPct val="50000"/>
              </a:spcBef>
            </a:pP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       首先来自</a:t>
            </a:r>
            <a:r>
              <a:rPr kumimoji="0"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生命本体永不满足的内在欲望</a:t>
            </a: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，“欣于所遇”便“快然自足”，及其“所之既倦”“感慨系之矣”。</a:t>
            </a:r>
          </a:p>
          <a:p>
            <a:pPr>
              <a:spcBef>
                <a:spcPct val="50000"/>
              </a:spcBef>
            </a:pP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       其次来自</a:t>
            </a:r>
            <a:r>
              <a:rPr kumimoji="0"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外在世界的流转不定，难以依持</a:t>
            </a: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，即“向之所欣，俯仰之间，已为陈迹”。</a:t>
            </a:r>
          </a:p>
          <a:p>
            <a:pPr>
              <a:spcBef>
                <a:spcPct val="50000"/>
              </a:spcBef>
            </a:pP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       第三来自</a:t>
            </a:r>
            <a:r>
              <a:rPr kumimoji="0"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个体生命的短暂有限</a:t>
            </a:r>
            <a:r>
              <a:rPr kumimoji="0"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，即“修短随化，终期于尽”。最后以“死生亦大矣，岂不痛哉？”作结。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 flipV="1">
            <a:off x="3492500" y="2854325"/>
            <a:ext cx="2397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     妄作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1835150" y="2852738"/>
            <a:ext cx="2303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齐彭殇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187450" y="2492375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en-US">
              <a:effectLst/>
            </a:endParaRP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1619250" y="23495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知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1239838" y="4437063"/>
            <a:ext cx="884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zh-CN" altLang="en-US">
              <a:effectLst/>
            </a:endParaRPr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1547813" y="4005263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故</a:t>
            </a:r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2339975" y="3787775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列叙时人</a:t>
            </a: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2339975" y="4508500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录其所述</a:t>
            </a:r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6300788" y="2565400"/>
            <a:ext cx="12827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后之览者将有感于斯文</a:t>
            </a:r>
          </a:p>
        </p:txBody>
      </p:sp>
      <p:sp>
        <p:nvSpPr>
          <p:cNvPr id="145419" name="AutoShape 11"/>
          <p:cNvSpPr>
            <a:spLocks/>
          </p:cNvSpPr>
          <p:nvPr/>
        </p:nvSpPr>
        <p:spPr bwMode="auto">
          <a:xfrm flipH="1">
            <a:off x="5724525" y="3141663"/>
            <a:ext cx="71438" cy="1274762"/>
          </a:xfrm>
          <a:prstGeom prst="rightBrace">
            <a:avLst>
              <a:gd name="adj1" fmla="val 148703"/>
              <a:gd name="adj2" fmla="val 42213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0" name="AutoShape 12"/>
          <p:cNvSpPr>
            <a:spLocks/>
          </p:cNvSpPr>
          <p:nvPr/>
        </p:nvSpPr>
        <p:spPr bwMode="auto">
          <a:xfrm>
            <a:off x="5219700" y="2565400"/>
            <a:ext cx="720725" cy="2447925"/>
          </a:xfrm>
          <a:prstGeom prst="rightBrace">
            <a:avLst>
              <a:gd name="adj1" fmla="val 84912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1" name="AutoShape 13"/>
          <p:cNvSpPr>
            <a:spLocks/>
          </p:cNvSpPr>
          <p:nvPr/>
        </p:nvSpPr>
        <p:spPr bwMode="auto">
          <a:xfrm>
            <a:off x="5580063" y="2349500"/>
            <a:ext cx="144462" cy="2520950"/>
          </a:xfrm>
          <a:prstGeom prst="rightBrace">
            <a:avLst>
              <a:gd name="adj1" fmla="val 145422"/>
              <a:gd name="adj2" fmla="val 48361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2" name="AutoShape 14"/>
          <p:cNvSpPr>
            <a:spLocks/>
          </p:cNvSpPr>
          <p:nvPr/>
        </p:nvSpPr>
        <p:spPr bwMode="auto">
          <a:xfrm>
            <a:off x="5508625" y="2276475"/>
            <a:ext cx="592138" cy="2665413"/>
          </a:xfrm>
          <a:prstGeom prst="rightBrace">
            <a:avLst>
              <a:gd name="adj1" fmla="val 37511"/>
              <a:gd name="adj2" fmla="val 50000"/>
            </a:avLst>
          </a:prstGeom>
          <a:noFill/>
          <a:ln w="6350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7554913" y="2741613"/>
            <a:ext cx="10493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6000">
                <a:solidFill>
                  <a:srgbClr val="000000"/>
                </a:solidFill>
                <a:effectLst/>
                <a:ea typeface="宋体" pitchFamily="2" charset="-122"/>
              </a:rPr>
              <a:t>悲</a:t>
            </a:r>
          </a:p>
        </p:txBody>
      </p:sp>
      <p:sp>
        <p:nvSpPr>
          <p:cNvPr id="145424" name="AutoShape 16"/>
          <p:cNvSpPr>
            <a:spLocks/>
          </p:cNvSpPr>
          <p:nvPr/>
        </p:nvSpPr>
        <p:spPr bwMode="auto">
          <a:xfrm>
            <a:off x="1258888" y="2636838"/>
            <a:ext cx="287337" cy="1728787"/>
          </a:xfrm>
          <a:prstGeom prst="leftBrace">
            <a:avLst>
              <a:gd name="adj1" fmla="val 50138"/>
              <a:gd name="adj2" fmla="val 50000"/>
            </a:avLst>
          </a:prstGeom>
          <a:noFill/>
          <a:ln w="50800">
            <a:solidFill>
              <a:srgbClr val="CCFFFF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609600" y="2436813"/>
            <a:ext cx="733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作序缘由</a:t>
            </a:r>
          </a:p>
        </p:txBody>
      </p: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2339975" y="1989138"/>
            <a:ext cx="155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一死生</a:t>
            </a:r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4427538" y="1989138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effectLst/>
                <a:ea typeface="隶书" pitchFamily="49" charset="-122"/>
              </a:rPr>
              <a:t>虚诞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4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14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30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/>
      <p:bldP spid="145413" grpId="0"/>
      <p:bldP spid="145415" grpId="0"/>
      <p:bldP spid="145416" grpId="0"/>
      <p:bldP spid="145417" grpId="0"/>
      <p:bldP spid="145418" grpId="0"/>
      <p:bldP spid="145422" grpId="0" animBg="1"/>
      <p:bldP spid="145423" grpId="0"/>
      <p:bldP spid="145424" grpId="0" animBg="1"/>
      <p:bldP spid="145425" grpId="0"/>
      <p:bldP spid="145426" grpId="0"/>
      <p:bldP spid="1454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611188" y="27813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FF"/>
                </a:solidFill>
                <a:effectLst/>
                <a:latin typeface="Times New Roman" pitchFamily="18" charset="0"/>
                <a:ea typeface="宋体" pitchFamily="2" charset="-122"/>
              </a:rPr>
              <a:t>悲夫</a:t>
            </a: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2051050" y="1470025"/>
            <a:ext cx="450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兴感之由     若合一契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906588" y="2909888"/>
            <a:ext cx="44386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临文嗟悼     不能喻之于怀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762125" y="4205288"/>
            <a:ext cx="50895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一死生为虚诞  齐彭殇为妄作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1928813" y="5502275"/>
            <a:ext cx="42259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后之视今     亦由今之视昔</a:t>
            </a:r>
          </a:p>
        </p:txBody>
      </p:sp>
      <p:sp>
        <p:nvSpPr>
          <p:cNvPr id="130055" name="AutoShape 7"/>
          <p:cNvSpPr>
            <a:spLocks/>
          </p:cNvSpPr>
          <p:nvPr/>
        </p:nvSpPr>
        <p:spPr bwMode="auto">
          <a:xfrm>
            <a:off x="1403350" y="1844675"/>
            <a:ext cx="287338" cy="3625850"/>
          </a:xfrm>
          <a:prstGeom prst="leftBrace">
            <a:avLst>
              <a:gd name="adj1" fmla="val 10515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3635375" y="2349500"/>
            <a:ext cx="360363" cy="384175"/>
          </a:xfrm>
          <a:prstGeom prst="downArrow">
            <a:avLst>
              <a:gd name="adj1" fmla="val 50000"/>
              <a:gd name="adj2" fmla="val 26652"/>
            </a:avLst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30057" name="AutoShape 9"/>
          <p:cNvSpPr>
            <a:spLocks noChangeArrowheads="1"/>
          </p:cNvSpPr>
          <p:nvPr/>
        </p:nvSpPr>
        <p:spPr bwMode="auto">
          <a:xfrm>
            <a:off x="3633788" y="3644900"/>
            <a:ext cx="361950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 cmpd="thinThick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30058" name="AutoShape 10"/>
          <p:cNvSpPr>
            <a:spLocks noChangeArrowheads="1"/>
          </p:cNvSpPr>
          <p:nvPr/>
        </p:nvSpPr>
        <p:spPr bwMode="auto">
          <a:xfrm>
            <a:off x="3635375" y="4941888"/>
            <a:ext cx="361950" cy="431800"/>
          </a:xfrm>
          <a:prstGeom prst="downArrow">
            <a:avLst>
              <a:gd name="adj1" fmla="val 50000"/>
              <a:gd name="adj2" fmla="val 29825"/>
            </a:avLst>
          </a:prstGeom>
          <a:solidFill>
            <a:schemeClr val="bg1"/>
          </a:solidFill>
          <a:ln w="57150" cmpd="thinThick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6659563" y="2205038"/>
            <a:ext cx="2232025" cy="2832100"/>
          </a:xfrm>
          <a:prstGeom prst="rect">
            <a:avLst/>
          </a:prstGeom>
          <a:noFill/>
          <a:ln w="57150" cmpd="thinThick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以今及古</a:t>
            </a:r>
          </a:p>
          <a:p>
            <a:pPr>
              <a:spcBef>
                <a:spcPct val="50000"/>
              </a:spcBef>
            </a:pPr>
            <a:r>
              <a:rPr kumimoji="0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以今推来</a:t>
            </a:r>
          </a:p>
          <a:p>
            <a:pPr>
              <a:spcBef>
                <a:spcPct val="50000"/>
              </a:spcBef>
            </a:pPr>
            <a:r>
              <a:rPr kumimoji="0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沧桑感、</a:t>
            </a:r>
          </a:p>
          <a:p>
            <a:pPr>
              <a:spcBef>
                <a:spcPct val="50000"/>
              </a:spcBef>
            </a:pPr>
            <a:r>
              <a:rPr kumimoji="0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厚重感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  <p:bldP spid="130051" grpId="0" autoUpdateAnimBg="0"/>
      <p:bldP spid="130052" grpId="0" autoUpdateAnimBg="0"/>
      <p:bldP spid="130053" grpId="0" autoUpdateAnimBg="0"/>
      <p:bldP spid="130054" grpId="0" autoUpdateAnimBg="0"/>
      <p:bldP spid="130055" grpId="0" animBg="1"/>
      <p:bldP spid="130056" grpId="0" animBg="1"/>
      <p:bldP spid="130057" grpId="0" animBg="1"/>
      <p:bldP spid="130058" grpId="0" animBg="1"/>
      <p:bldP spid="13005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468313" y="1624013"/>
            <a:ext cx="122396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隶书" pitchFamily="2" charset="-122"/>
              </a:rPr>
              <a:t>岂不痛哉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2484438" y="1052513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人之相与，俯仰一世</a:t>
            </a:r>
            <a:endParaRPr lang="zh-CN" altLang="en-US" sz="2400" b="1"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6615113" y="533400"/>
            <a:ext cx="2133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Times New Roman" pitchFamily="18" charset="0"/>
                <a:ea typeface="宋体" pitchFamily="2" charset="-122"/>
              </a:rPr>
              <a:t>或取诸怀抱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6588125" y="1412875"/>
            <a:ext cx="2057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ffectLst/>
                <a:latin typeface="Times New Roman" pitchFamily="18" charset="0"/>
                <a:ea typeface="宋体" pitchFamily="2" charset="-122"/>
              </a:rPr>
              <a:t>或因寄所托</a:t>
            </a:r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2363788" y="2209800"/>
            <a:ext cx="426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当其欣于所遇，快然自足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2439988" y="3048000"/>
            <a:ext cx="3962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情随事迁，感慨系之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2363788" y="4038600"/>
            <a:ext cx="3810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俯仰之间，已为陈迹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2363788" y="4876800"/>
            <a:ext cx="3429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修短随化，终期于尽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2987675" y="6021388"/>
            <a:ext cx="2590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</a:rPr>
              <a:t>死生亦大矣</a:t>
            </a:r>
          </a:p>
        </p:txBody>
      </p:sp>
      <p:sp>
        <p:nvSpPr>
          <p:cNvPr id="128011" name="AutoShape 11"/>
          <p:cNvSpPr>
            <a:spLocks noChangeArrowheads="1"/>
          </p:cNvSpPr>
          <p:nvPr/>
        </p:nvSpPr>
        <p:spPr bwMode="auto">
          <a:xfrm>
            <a:off x="3887788" y="1676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noFill/>
          <a:ln w="57150" cmpd="thickThin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8012" name="AutoShape 12"/>
          <p:cNvSpPr>
            <a:spLocks noChangeArrowheads="1"/>
          </p:cNvSpPr>
          <p:nvPr/>
        </p:nvSpPr>
        <p:spPr bwMode="auto">
          <a:xfrm>
            <a:off x="3887788" y="3733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57150" cmpd="thickThin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8013" name="AutoShape 13"/>
          <p:cNvSpPr>
            <a:spLocks noChangeArrowheads="1"/>
          </p:cNvSpPr>
          <p:nvPr/>
        </p:nvSpPr>
        <p:spPr bwMode="auto">
          <a:xfrm>
            <a:off x="3851275" y="5495925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noFill/>
          <a:ln w="57150" cmpd="thickThin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8014" name="AutoShape 14"/>
          <p:cNvSpPr>
            <a:spLocks/>
          </p:cNvSpPr>
          <p:nvPr/>
        </p:nvSpPr>
        <p:spPr bwMode="auto">
          <a:xfrm>
            <a:off x="2124075" y="2514600"/>
            <a:ext cx="215900" cy="838200"/>
          </a:xfrm>
          <a:prstGeom prst="leftBrace">
            <a:avLst>
              <a:gd name="adj1" fmla="val 32353"/>
              <a:gd name="adj2" fmla="val 50000"/>
            </a:avLst>
          </a:prstGeom>
          <a:noFill/>
          <a:ln w="444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28015" name="AutoShape 15"/>
          <p:cNvSpPr>
            <a:spLocks/>
          </p:cNvSpPr>
          <p:nvPr/>
        </p:nvSpPr>
        <p:spPr bwMode="auto">
          <a:xfrm>
            <a:off x="2135188" y="4191000"/>
            <a:ext cx="204787" cy="990600"/>
          </a:xfrm>
          <a:prstGeom prst="leftBrace">
            <a:avLst>
              <a:gd name="adj1" fmla="val 40310"/>
              <a:gd name="adj2" fmla="val 50000"/>
            </a:avLst>
          </a:prstGeom>
          <a:noFill/>
          <a:ln w="444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28016" name="AutoShape 16"/>
          <p:cNvSpPr>
            <a:spLocks/>
          </p:cNvSpPr>
          <p:nvPr/>
        </p:nvSpPr>
        <p:spPr bwMode="auto">
          <a:xfrm>
            <a:off x="6364288" y="836613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444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6300788" y="3079750"/>
            <a:ext cx="2700337" cy="3502025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b="1">
                <a:effectLst/>
                <a:latin typeface="Arial" pitchFamily="34" charset="0"/>
                <a:ea typeface="宋体" pitchFamily="2" charset="-122"/>
              </a:rPr>
              <a:t>人生百年</a:t>
            </a:r>
          </a:p>
          <a:p>
            <a:pPr>
              <a:spcBef>
                <a:spcPct val="50000"/>
              </a:spcBef>
            </a:pPr>
            <a:r>
              <a:rPr kumimoji="0" lang="zh-CN" altLang="en-US" sz="4000" b="1">
                <a:effectLst/>
                <a:latin typeface="Arial" pitchFamily="34" charset="0"/>
                <a:ea typeface="宋体" pitchFamily="2" charset="-122"/>
              </a:rPr>
              <a:t>乐境易逝</a:t>
            </a:r>
          </a:p>
          <a:p>
            <a:pPr>
              <a:spcBef>
                <a:spcPct val="50000"/>
              </a:spcBef>
            </a:pPr>
            <a:r>
              <a:rPr kumimoji="0" lang="zh-CN" altLang="en-US" sz="4000" b="1">
                <a:effectLst/>
                <a:latin typeface="Arial" pitchFamily="34" charset="0"/>
                <a:ea typeface="宋体" pitchFamily="2" charset="-122"/>
              </a:rPr>
              <a:t>生命短促</a:t>
            </a:r>
          </a:p>
          <a:p>
            <a:pPr>
              <a:spcBef>
                <a:spcPct val="50000"/>
              </a:spcBef>
            </a:pPr>
            <a:r>
              <a:rPr kumimoji="0" lang="zh-CN" altLang="en-US" sz="4000" b="1">
                <a:effectLst/>
                <a:latin typeface="Arial" pitchFamily="34" charset="0"/>
                <a:ea typeface="宋体" pitchFamily="2" charset="-122"/>
              </a:rPr>
              <a:t>感慨万千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autoUpdateAnimBg="0"/>
      <p:bldP spid="128004" grpId="0" autoUpdateAnimBg="0"/>
      <p:bldP spid="128005" grpId="0" autoUpdateAnimBg="0"/>
      <p:bldP spid="128006" grpId="0" autoUpdateAnimBg="0"/>
      <p:bldP spid="128007" grpId="0" autoUpdateAnimBg="0"/>
      <p:bldP spid="128008" grpId="0" autoUpdateAnimBg="0"/>
      <p:bldP spid="128009" grpId="0" autoUpdateAnimBg="0"/>
      <p:bldP spid="128010" grpId="0" autoUpdateAnimBg="0"/>
      <p:bldP spid="128011" grpId="0" animBg="1"/>
      <p:bldP spid="128012" grpId="0" animBg="1"/>
      <p:bldP spid="128013" grpId="0" animBg="1"/>
      <p:bldP spid="128014" grpId="0" animBg="1"/>
      <p:bldP spid="128015" grpId="0" animBg="1"/>
      <p:bldP spid="128016" grpId="0" animBg="1"/>
      <p:bldP spid="1280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14678" y="0"/>
            <a:ext cx="3571900" cy="928670"/>
          </a:xfrm>
          <a:ln cap="rnd" cmpd="tri">
            <a:noFill/>
            <a:prstDash val="sysDot"/>
          </a:ln>
        </p:spPr>
        <p:txBody>
          <a:bodyPr>
            <a:noAutofit/>
          </a:bodyPr>
          <a:lstStyle/>
          <a:p>
            <a:r>
              <a:rPr lang="zh-CN" altLang="en-US" sz="6000" b="1" dirty="0" smtClean="0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</a:rPr>
              <a:t>王羲之</a:t>
            </a:r>
            <a:endParaRPr lang="zh-CN" altLang="en-US" sz="6000" b="1" dirty="0">
              <a:solidFill>
                <a:schemeClr val="accent2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500430" y="1371600"/>
            <a:ext cx="511017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/>
              <a:t>         </a:t>
            </a:r>
            <a:r>
              <a:rPr lang="zh-CN" altLang="en-US" sz="2800" dirty="0">
                <a:ea typeface="华文行楷" pitchFamily="2" charset="-122"/>
              </a:rPr>
              <a:t>东晋书法家、文学家。字逸少。为官至右军参军，世称王右军</a:t>
            </a:r>
            <a:r>
              <a:rPr lang="zh-CN" altLang="en-US" sz="2800" dirty="0" smtClean="0">
                <a:ea typeface="华文行楷" pitchFamily="2" charset="-122"/>
              </a:rPr>
              <a:t>。后人</a:t>
            </a:r>
            <a:r>
              <a:rPr lang="zh-CN" altLang="en-US" sz="2800" dirty="0">
                <a:ea typeface="华文行楷" pitchFamily="2" charset="-122"/>
              </a:rPr>
              <a:t>辑有《王右军集》2卷。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>
                <a:ea typeface="华文行楷" pitchFamily="2" charset="-122"/>
              </a:rPr>
              <a:t>         相传王羲之7岁学书</a:t>
            </a:r>
            <a:r>
              <a:rPr lang="zh-CN" altLang="en-US" sz="2800" dirty="0" smtClean="0">
                <a:ea typeface="华文行楷" pitchFamily="2" charset="-122"/>
              </a:rPr>
              <a:t>，少时</a:t>
            </a:r>
            <a:r>
              <a:rPr lang="zh-CN" altLang="en-US" sz="2800" dirty="0">
                <a:ea typeface="华文行楷" pitchFamily="2" charset="-122"/>
              </a:rPr>
              <a:t>曾学卫铄，自以为学得不差。</a:t>
            </a:r>
            <a:r>
              <a:rPr lang="zh-CN" altLang="en-US" sz="2800" dirty="0" smtClean="0">
                <a:ea typeface="华文行楷" pitchFamily="2" charset="-122"/>
              </a:rPr>
              <a:t>后游览名山</a:t>
            </a:r>
            <a:r>
              <a:rPr lang="zh-CN" altLang="en-US" sz="2800" dirty="0">
                <a:ea typeface="华文行楷" pitchFamily="2" charset="-122"/>
              </a:rPr>
              <a:t>，见李斯、锺</a:t>
            </a:r>
            <a:r>
              <a:rPr lang="zh-CN" altLang="en-US" sz="2800" dirty="0" smtClean="0">
                <a:ea typeface="华文行楷" pitchFamily="2" charset="-122"/>
              </a:rPr>
              <a:t>繇，蔡邕等</a:t>
            </a:r>
            <a:r>
              <a:rPr lang="zh-CN" altLang="en-US" sz="2800" dirty="0">
                <a:ea typeface="华文行楷" pitchFamily="2" charset="-122"/>
              </a:rPr>
              <a:t>名家书法</a:t>
            </a:r>
            <a:r>
              <a:rPr lang="zh-CN" altLang="en-US" sz="2800" dirty="0" smtClean="0">
                <a:ea typeface="华文行楷" pitchFamily="2" charset="-122"/>
              </a:rPr>
              <a:t>，开始</a:t>
            </a:r>
            <a:r>
              <a:rPr lang="zh-CN" altLang="en-US" sz="2800" dirty="0">
                <a:ea typeface="华文行楷" pitchFamily="2" charset="-122"/>
              </a:rPr>
              <a:t>意识到自己不及。于是遍学众碑，从此书艺大进</a:t>
            </a:r>
            <a:r>
              <a:rPr lang="zh-CN" altLang="en-US" sz="2800" dirty="0" smtClean="0">
                <a:ea typeface="华文行楷" pitchFamily="2" charset="-122"/>
              </a:rPr>
              <a:t>。论</a:t>
            </a:r>
            <a:r>
              <a:rPr lang="zh-CN" altLang="en-US" sz="2800" dirty="0">
                <a:ea typeface="华文行楷" pitchFamily="2" charset="-122"/>
              </a:rPr>
              <a:t>者称其笔势，</a:t>
            </a:r>
            <a:r>
              <a:rPr lang="zh-CN" altLang="en-US" sz="2800" dirty="0" smtClean="0">
                <a:ea typeface="华文行楷" pitchFamily="2" charset="-122"/>
              </a:rPr>
              <a:t>以为“飘</a:t>
            </a:r>
            <a:r>
              <a:rPr lang="zh-CN" altLang="en-US" sz="2800" dirty="0">
                <a:ea typeface="华文行楷" pitchFamily="2" charset="-122"/>
              </a:rPr>
              <a:t>若浮云，矫若惊龙</a:t>
            </a:r>
            <a:r>
              <a:rPr lang="zh-CN" altLang="en-US" sz="2800" dirty="0" smtClean="0">
                <a:ea typeface="华文行楷" pitchFamily="2" charset="-122"/>
              </a:rPr>
              <a:t>。”后世</a:t>
            </a:r>
            <a:r>
              <a:rPr lang="zh-CN" altLang="en-US" sz="2800" dirty="0">
                <a:ea typeface="华文行楷" pitchFamily="2" charset="-122"/>
              </a:rPr>
              <a:t>誉之</a:t>
            </a:r>
            <a:r>
              <a:rPr lang="zh-CN" altLang="en-US" sz="2800" dirty="0" smtClean="0">
                <a:ea typeface="华文行楷" pitchFamily="2" charset="-122"/>
              </a:rPr>
              <a:t>为</a:t>
            </a:r>
            <a:r>
              <a:rPr lang="en-US" altLang="zh-CN" sz="2800" dirty="0" smtClean="0">
                <a:ea typeface="华文行楷" pitchFamily="2" charset="-122"/>
              </a:rPr>
              <a:t>”</a:t>
            </a:r>
            <a:r>
              <a:rPr lang="zh-CN" altLang="en-US" sz="2800" dirty="0" smtClean="0">
                <a:solidFill>
                  <a:srgbClr val="C00000"/>
                </a:solidFill>
                <a:ea typeface="华文行楷" pitchFamily="2" charset="-122"/>
              </a:rPr>
              <a:t>书圣</a:t>
            </a:r>
            <a:r>
              <a:rPr lang="en-US" altLang="zh-CN" sz="2800" dirty="0" smtClean="0">
                <a:ea typeface="华文行楷" pitchFamily="2" charset="-122"/>
              </a:rPr>
              <a:t>”</a:t>
            </a:r>
            <a:r>
              <a:rPr lang="zh-CN" altLang="en-US" sz="2800" dirty="0" smtClean="0">
                <a:ea typeface="华文行楷" pitchFamily="2" charset="-122"/>
              </a:rPr>
              <a:t>。</a:t>
            </a:r>
            <a:endParaRPr lang="zh-CN" altLang="en-US" sz="2800" dirty="0">
              <a:ea typeface="华文行楷" pitchFamily="2" charset="-122"/>
            </a:endParaRPr>
          </a:p>
        </p:txBody>
      </p:sp>
      <p:pic>
        <p:nvPicPr>
          <p:cNvPr id="4" name="Picture 2" descr="D:\彭芳文件\新建文件夹\ltf23.jpg"/>
          <p:cNvPicPr>
            <a:picLocks noChangeAspect="1" noChangeArrowheads="1"/>
          </p:cNvPicPr>
          <p:nvPr/>
        </p:nvPicPr>
        <p:blipFill>
          <a:blip r:embed="rId3">
            <a:lum contrast="24000"/>
          </a:blip>
          <a:srcRect/>
          <a:stretch>
            <a:fillRect/>
          </a:stretch>
        </p:blipFill>
        <p:spPr bwMode="auto">
          <a:xfrm>
            <a:off x="0" y="1071546"/>
            <a:ext cx="3714776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</a:rPr>
              <a:t>“序跋”</a:t>
            </a:r>
            <a:endParaRPr lang="zh-CN" altLang="en-US" sz="6000" b="1" dirty="0">
              <a:solidFill>
                <a:schemeClr val="accent2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85860"/>
            <a:ext cx="8001000" cy="4733940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dirty="0"/>
              <a:t>         </a:t>
            </a:r>
            <a:r>
              <a:rPr lang="zh-CN" altLang="en-US" dirty="0" smtClean="0">
                <a:ea typeface="华文行楷" pitchFamily="2" charset="-122"/>
              </a:rPr>
              <a:t>序言简称“序”，也叫着</a:t>
            </a:r>
            <a:r>
              <a:rPr lang="zh-CN" altLang="en-US" dirty="0" smtClean="0">
                <a:latin typeface="Times New Roman"/>
                <a:ea typeface="华文行楷" pitchFamily="2" charset="-122"/>
              </a:rPr>
              <a:t>“</a:t>
            </a:r>
            <a:r>
              <a:rPr lang="zh-CN" altLang="en-US" dirty="0" smtClean="0">
                <a:solidFill>
                  <a:srgbClr val="FF0000"/>
                </a:solidFill>
                <a:ea typeface="华文行楷" pitchFamily="2" charset="-122"/>
              </a:rPr>
              <a:t>前言</a:t>
            </a:r>
            <a:r>
              <a:rPr lang="zh-CN" altLang="en-US" dirty="0" smtClean="0">
                <a:latin typeface="Times New Roman"/>
                <a:ea typeface="华文行楷" pitchFamily="2" charset="-122"/>
              </a:rPr>
              <a:t>”或“</a:t>
            </a:r>
            <a:r>
              <a:rPr lang="zh-CN" altLang="en-US" dirty="0" smtClean="0">
                <a:ea typeface="华文行楷" pitchFamily="2" charset="-122"/>
              </a:rPr>
              <a:t>引言</a:t>
            </a:r>
            <a:r>
              <a:rPr lang="zh-CN" altLang="en-US" dirty="0" smtClean="0">
                <a:latin typeface="Times New Roman"/>
                <a:ea typeface="华文行楷" pitchFamily="2" charset="-122"/>
              </a:rPr>
              <a:t>”，</a:t>
            </a:r>
            <a:r>
              <a:rPr lang="zh-CN" altLang="en-US" dirty="0" smtClean="0">
                <a:ea typeface="华文行楷" pitchFamily="2" charset="-122"/>
              </a:rPr>
              <a:t>一般写在书前面。</a:t>
            </a:r>
            <a:endParaRPr lang="en-US" altLang="zh-CN" dirty="0" smtClean="0">
              <a:ea typeface="华文行楷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dirty="0" smtClean="0">
              <a:ea typeface="华文行楷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ea typeface="华文行楷" pitchFamily="2" charset="-122"/>
              </a:rPr>
              <a:t>          </a:t>
            </a:r>
            <a:r>
              <a:rPr lang="zh-CN" altLang="en-US" dirty="0" smtClean="0">
                <a:ea typeface="华文行楷" pitchFamily="2" charset="-122"/>
              </a:rPr>
              <a:t>其作用在于说明</a:t>
            </a:r>
            <a:r>
              <a:rPr lang="zh-CN" altLang="en-US" u="wavy" dirty="0" smtClean="0">
                <a:ea typeface="华文行楷" pitchFamily="2" charset="-122"/>
              </a:rPr>
              <a:t>写作目的、成书经过、主要内容、或说明同本书相关的一些事情</a:t>
            </a:r>
            <a:r>
              <a:rPr lang="zh-CN" altLang="en-US" dirty="0" smtClean="0">
                <a:ea typeface="华文行楷" pitchFamily="2" charset="-122"/>
              </a:rPr>
              <a:t>，帮助读者更好地去阅读和理解。</a:t>
            </a:r>
            <a:endParaRPr lang="en-US" altLang="zh-CN" dirty="0" smtClean="0">
              <a:ea typeface="华文行楷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dirty="0" smtClean="0">
              <a:ea typeface="华文行楷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dirty="0" smtClean="0">
                <a:ea typeface="华文行楷" pitchFamily="2" charset="-122"/>
              </a:rPr>
              <a:t>          列</a:t>
            </a:r>
            <a:r>
              <a:rPr lang="zh-CN" altLang="en-US" dirty="0">
                <a:ea typeface="华文行楷" pitchFamily="2" charset="-122"/>
              </a:rPr>
              <a:t>于书后称为</a:t>
            </a:r>
            <a:r>
              <a:rPr lang="zh-CN" altLang="en-US" dirty="0">
                <a:latin typeface="Times New Roman"/>
                <a:ea typeface="华文行楷" pitchFamily="2" charset="-122"/>
              </a:rPr>
              <a:t>“</a:t>
            </a:r>
            <a:r>
              <a:rPr lang="zh-CN" altLang="en-US" dirty="0">
                <a:solidFill>
                  <a:srgbClr val="FF0000"/>
                </a:solidFill>
                <a:ea typeface="华文行楷" pitchFamily="2" charset="-122"/>
              </a:rPr>
              <a:t>跋</a:t>
            </a:r>
            <a:r>
              <a:rPr lang="zh-CN" altLang="en-US" dirty="0">
                <a:latin typeface="Times New Roman"/>
                <a:ea typeface="华文行楷" pitchFamily="2" charset="-122"/>
              </a:rPr>
              <a:t>”</a:t>
            </a:r>
            <a:r>
              <a:rPr lang="zh-CN" altLang="en-US" dirty="0">
                <a:ea typeface="华文行楷" pitchFamily="2" charset="-122"/>
              </a:rPr>
              <a:t>或</a:t>
            </a:r>
            <a:r>
              <a:rPr lang="zh-CN" altLang="en-US" dirty="0">
                <a:latin typeface="Times New Roman"/>
                <a:ea typeface="华文行楷" pitchFamily="2" charset="-122"/>
              </a:rPr>
              <a:t>“</a:t>
            </a:r>
            <a:r>
              <a:rPr lang="zh-CN" altLang="en-US" dirty="0">
                <a:ea typeface="华文行楷" pitchFamily="2" charset="-122"/>
              </a:rPr>
              <a:t>后序</a:t>
            </a:r>
            <a:r>
              <a:rPr lang="zh-CN" altLang="en-US" dirty="0">
                <a:latin typeface="Times New Roman"/>
                <a:ea typeface="华文行楷" pitchFamily="2" charset="-122"/>
              </a:rPr>
              <a:t>”</a:t>
            </a:r>
            <a:r>
              <a:rPr lang="zh-CN" altLang="en-US" dirty="0" smtClean="0">
                <a:ea typeface="华文行楷" pitchFamily="2" charset="-122"/>
              </a:rPr>
              <a:t>。</a:t>
            </a:r>
            <a:endParaRPr lang="zh-CN" altLang="en-US" dirty="0">
              <a:ea typeface="华文行楷" pitchFamily="2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图片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95725"/>
            <a:ext cx="3132138" cy="2962275"/>
          </a:xfrm>
          <a:prstGeom prst="rect">
            <a:avLst/>
          </a:prstGeom>
          <a:noFill/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785786" y="3214686"/>
            <a:ext cx="803119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癸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丑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guǐ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）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      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会</a:t>
            </a:r>
            <a:r>
              <a:rPr lang="zh-CN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稽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ku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"/>
                <a:ea typeface="黑体" pitchFamily="2" charset="-122"/>
              </a:rPr>
              <a:t>à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i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  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jī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）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修</a:t>
            </a:r>
            <a:r>
              <a:rPr lang="zh-CN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禊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事也（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x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"/>
                <a:ea typeface="黑体" pitchFamily="2" charset="-122"/>
              </a:rPr>
              <a:t>ì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）      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激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湍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（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tuān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）</a:t>
            </a:r>
            <a:endParaRPr lang="en-US" altLang="zh-CN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黑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感慨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系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之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x</a:t>
            </a:r>
            <a:r>
              <a:rPr lang="en-US" altLang="zh-CN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"/>
                <a:ea typeface="黑体" pitchFamily="2" charset="-122"/>
              </a:rPr>
              <a:t>ì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） 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    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       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 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流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觞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（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shāng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）曲水</a:t>
            </a:r>
            <a:endParaRPr lang="en-US" altLang="zh-CN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黑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游目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骋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（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chěng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）怀            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趋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（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qū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）舍万殊 </a:t>
            </a:r>
            <a:endParaRPr lang="en-US" altLang="zh-CN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黑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齐彭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殇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（</a:t>
            </a:r>
            <a:r>
              <a:rPr lang="en-US" altLang="zh-CN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 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shāng</a:t>
            </a:r>
            <a:r>
              <a:rPr lang="en-US" altLang="zh-CN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黑体" pitchFamily="2" charset="-122"/>
              </a:rPr>
              <a:t>）           </a:t>
            </a:r>
            <a:r>
              <a:rPr lang="zh-CN" altLang="en-US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曾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不知老之将至（</a:t>
            </a:r>
            <a:r>
              <a:rPr lang="en-US" altLang="zh-CN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zēng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）</a:t>
            </a:r>
            <a:endParaRPr lang="zh-CN" alt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42852"/>
            <a:ext cx="5929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6000" b="1" dirty="0" smtClean="0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课文朗诵</a:t>
            </a:r>
            <a:endParaRPr lang="zh-CN" altLang="en-US" sz="6000" b="1" dirty="0" smtClean="0">
              <a:solidFill>
                <a:schemeClr val="accent2"/>
              </a:solidFill>
              <a:latin typeface="华文行楷" pitchFamily="2" charset="-122"/>
              <a:ea typeface="华文行楷" pitchFamily="2" charset="-122"/>
              <a:cs typeface="+mj-cs"/>
            </a:endParaRPr>
          </a:p>
        </p:txBody>
      </p:sp>
      <p:pic>
        <p:nvPicPr>
          <p:cNvPr id="6" name="《兰亭集序》音频朗读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43834" y="857232"/>
            <a:ext cx="304800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596" y="1714488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、标示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出生字的字音，句读停顿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，以及重音。</a:t>
            </a:r>
            <a:endParaRPr lang="en-US" altLang="zh-CN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、体会作者的情感变化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60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图片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4143380"/>
            <a:ext cx="1835150" cy="2714620"/>
          </a:xfrm>
          <a:prstGeom prst="rect">
            <a:avLst/>
          </a:prstGeom>
          <a:noFill/>
        </p:spPr>
      </p:pic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468313" y="188913"/>
            <a:ext cx="8675687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effectLst/>
              </a:rPr>
              <a:t>      </a:t>
            </a:r>
            <a:r>
              <a:rPr lang="zh-CN" altLang="en-US" sz="3200" b="1" dirty="0">
                <a:effectLst/>
              </a:rPr>
              <a:t>永和九年，岁在癸丑，暮春之初，会于会</a:t>
            </a:r>
          </a:p>
          <a:p>
            <a:pPr algn="ctr"/>
            <a:endParaRPr lang="zh-CN" altLang="en-US" sz="3200" b="1" dirty="0">
              <a:effectLst/>
            </a:endParaRPr>
          </a:p>
          <a:p>
            <a:pPr algn="ctr"/>
            <a:r>
              <a:rPr lang="zh-CN" altLang="en-US" sz="3200" b="1" dirty="0">
                <a:effectLst/>
              </a:rPr>
              <a:t>稽山阴之兰亭，修禊事也。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群</a:t>
            </a:r>
            <a:r>
              <a:rPr lang="zh-CN" altLang="en-US" sz="3200" b="1" dirty="0"/>
              <a:t>贤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毕</a:t>
            </a:r>
            <a:r>
              <a:rPr lang="zh-CN" altLang="en-US" sz="3200" b="1" dirty="0">
                <a:effectLst/>
              </a:rPr>
              <a:t>至，少长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咸</a:t>
            </a:r>
          </a:p>
          <a:p>
            <a:pPr algn="ctr"/>
            <a:endParaRPr lang="zh-CN" altLang="en-US" sz="3200" b="1" dirty="0">
              <a:effectLst/>
            </a:endParaRPr>
          </a:p>
          <a:p>
            <a:pPr algn="ctr"/>
            <a:r>
              <a:rPr lang="zh-CN" altLang="en-US" sz="3200" b="1" dirty="0">
                <a:effectLst/>
              </a:rPr>
              <a:t>集。此地有崇山峻岭，茂林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修</a:t>
            </a:r>
            <a:r>
              <a:rPr lang="zh-CN" altLang="en-US" sz="3200" b="1" dirty="0">
                <a:effectLst/>
              </a:rPr>
              <a:t>竹，又有清流</a:t>
            </a:r>
            <a:r>
              <a:rPr lang="zh-CN" altLang="en-US" sz="3200" b="1" dirty="0" smtClean="0">
                <a:effectLst/>
              </a:rPr>
              <a:t>急</a:t>
            </a:r>
          </a:p>
          <a:p>
            <a:pPr algn="ctr"/>
            <a:endParaRPr lang="zh-CN" altLang="en-US" sz="3200" b="1" dirty="0">
              <a:effectLst/>
            </a:endParaRPr>
          </a:p>
          <a:p>
            <a:pPr algn="ctr"/>
            <a:r>
              <a:rPr lang="zh-CN" altLang="en-US" sz="3200" b="1" dirty="0">
                <a:effectLst/>
              </a:rPr>
              <a:t>湍</a:t>
            </a:r>
            <a:r>
              <a:rPr lang="zh-CN" altLang="en-US" sz="3200" b="1" dirty="0">
                <a:solidFill>
                  <a:schemeClr val="tx2"/>
                </a:solidFill>
                <a:effectLst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映带</a:t>
            </a:r>
            <a:r>
              <a:rPr lang="zh-CN" altLang="en-US" sz="3200" b="1" dirty="0">
                <a:effectLst/>
              </a:rPr>
              <a:t>左右。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引以为</a:t>
            </a:r>
            <a:r>
              <a:rPr lang="zh-CN" altLang="en-US" sz="3200" b="1" dirty="0">
                <a:effectLst/>
              </a:rPr>
              <a:t>流觞曲水，列坐其</a:t>
            </a:r>
            <a:r>
              <a:rPr lang="zh-CN" altLang="en-US" sz="3200" b="1" dirty="0">
                <a:solidFill>
                  <a:srgbClr val="FF0000"/>
                </a:solidFill>
              </a:rPr>
              <a:t>次</a:t>
            </a:r>
            <a:r>
              <a:rPr lang="zh-CN" altLang="en-US" sz="3200" b="1" dirty="0">
                <a:effectLst/>
              </a:rPr>
              <a:t>，</a:t>
            </a:r>
          </a:p>
          <a:p>
            <a:pPr algn="ctr"/>
            <a:endParaRPr lang="zh-CN" altLang="en-US" sz="3200" b="1" dirty="0">
              <a:effectLst/>
            </a:endParaRPr>
          </a:p>
          <a:p>
            <a:r>
              <a:rPr lang="zh-CN" altLang="en-US" sz="3200" b="1" dirty="0">
                <a:effectLst/>
              </a:rPr>
              <a:t>虽无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丝竹管弦</a:t>
            </a:r>
            <a:r>
              <a:rPr lang="zh-CN" altLang="en-US" sz="3200" b="1" dirty="0">
                <a:effectLst/>
              </a:rPr>
              <a:t>之盛</a:t>
            </a:r>
            <a:r>
              <a:rPr lang="zh-CN" altLang="en-US" sz="3200" b="1" dirty="0" smtClean="0">
                <a:effectLst/>
              </a:rPr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一觞一咏</a:t>
            </a:r>
            <a:r>
              <a:rPr lang="zh-CN" altLang="en-US" sz="3200" b="1" dirty="0" smtClean="0"/>
              <a:t>，亦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足以</a:t>
            </a:r>
            <a:r>
              <a:rPr lang="zh-CN" altLang="en-US" sz="3200" b="1" dirty="0" smtClean="0"/>
              <a:t>畅叙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幽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情</a:t>
            </a:r>
            <a:r>
              <a:rPr lang="zh-CN" altLang="en-US" sz="3200" b="1" dirty="0" smtClean="0"/>
              <a:t>。</a:t>
            </a:r>
            <a:endParaRPr lang="zh-CN" altLang="en-US" sz="3200" b="1" dirty="0">
              <a:effectLst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7885113" y="1484313"/>
            <a:ext cx="45878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endParaRPr lang="zh-CN" altLang="en-US">
              <a:effectLst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072462" y="1643050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都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5143504" y="2714620"/>
            <a:ext cx="1439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长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1357290" y="3571876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映衬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5357818" y="1700213"/>
            <a:ext cx="100013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众多</a:t>
            </a:r>
            <a:endParaRPr lang="zh-CN" altLang="en-US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17771" name="Text Box 11"/>
          <p:cNvSpPr txBox="1">
            <a:spLocks noChangeArrowheads="1"/>
          </p:cNvSpPr>
          <p:nvPr/>
        </p:nvSpPr>
        <p:spPr bwMode="auto">
          <a:xfrm>
            <a:off x="1714480" y="3643314"/>
            <a:ext cx="4895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引之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以为</a:t>
            </a:r>
            <a:endParaRPr lang="en-US" altLang="zh-CN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785785" y="4643446"/>
            <a:ext cx="15716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effectLst/>
                <a:latin typeface="华文行楷" pitchFamily="2" charset="-122"/>
                <a:ea typeface="华文行楷" pitchFamily="2" charset="-122"/>
              </a:rPr>
              <a:t>音乐</a:t>
            </a:r>
            <a:endParaRPr lang="zh-CN" altLang="en-US" sz="2800" dirty="0">
              <a:solidFill>
                <a:srgbClr val="00B0F0"/>
              </a:solidFill>
              <a:effectLst/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3" name="Picture 2" descr="谈水画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45436" t="5408" r="1593" b="39415"/>
          <a:stretch>
            <a:fillRect/>
          </a:stretch>
        </p:blipFill>
        <p:spPr bwMode="auto">
          <a:xfrm>
            <a:off x="0" y="0"/>
            <a:ext cx="2339975" cy="3384550"/>
          </a:xfrm>
          <a:prstGeom prst="rect">
            <a:avLst/>
          </a:prstGeom>
          <a:noFill/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786578" y="1643050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都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86116" y="4714884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指饮酒和赋诗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000760" y="4714884"/>
            <a:ext cx="2592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能够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-785850" y="5715016"/>
            <a:ext cx="3529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深情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7758096" y="3643314"/>
            <a:ext cx="1385904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旁边</a:t>
            </a:r>
          </a:p>
        </p:txBody>
      </p:sp>
      <p:sp>
        <p:nvSpPr>
          <p:cNvPr id="20" name="TextBox 19">
            <a:hlinkClick r:id="rId4" action="ppaction://hlinksldjump"/>
          </p:cNvPr>
          <p:cNvSpPr txBox="1"/>
          <p:nvPr/>
        </p:nvSpPr>
        <p:spPr>
          <a:xfrm>
            <a:off x="5643570" y="633478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7030A0"/>
                </a:solidFill>
                <a:latin typeface="华文行楷" pitchFamily="2" charset="-122"/>
                <a:ea typeface="华文行楷" pitchFamily="2" charset="-122"/>
              </a:rPr>
              <a:t>流觞曲水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/>
      <p:bldP spid="117766" grpId="0"/>
      <p:bldP spid="117767" grpId="0"/>
      <p:bldP spid="117770" grpId="0"/>
      <p:bldP spid="117771" grpId="0"/>
      <p:bldP spid="117772" grpId="0"/>
      <p:bldP spid="15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彭芳文件\新建文件夹\ltj07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contrast="42000"/>
          </a:blip>
          <a:srcRect t="7455" r="2499" b="4936"/>
          <a:stretch>
            <a:fillRect/>
          </a:stretch>
        </p:blipFill>
        <p:spPr bwMode="auto">
          <a:xfrm>
            <a:off x="0" y="2071678"/>
            <a:ext cx="9144000" cy="4786322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34" y="0"/>
            <a:ext cx="82296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3600" b="1" spc="3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              </a:t>
            </a:r>
            <a:r>
              <a:rPr lang="zh-CN" altLang="en-US" sz="4000" b="1" dirty="0" smtClean="0">
                <a:solidFill>
                  <a:schemeClr val="accent2"/>
                </a:solidFill>
                <a:latin typeface="华文行楷" pitchFamily="2" charset="-122"/>
                <a:ea typeface="华文行楷" pitchFamily="2" charset="-122"/>
              </a:rPr>
              <a:t>曲水流觞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   </a:t>
            </a:r>
            <a:r>
              <a:rPr lang="zh-CN" altLang="en-US" sz="3200" dirty="0" smtClean="0">
                <a:effectLst/>
                <a:latin typeface="华文行楷" pitchFamily="2" charset="-122"/>
                <a:ea typeface="华文行楷" pitchFamily="2" charset="-122"/>
              </a:rPr>
              <a:t>古人</a:t>
            </a:r>
            <a:r>
              <a:rPr lang="zh-CN" altLang="en-US" sz="3200" dirty="0">
                <a:effectLst/>
                <a:latin typeface="华文行楷" pitchFamily="2" charset="-122"/>
                <a:ea typeface="华文行楷" pitchFamily="2" charset="-122"/>
              </a:rPr>
              <a:t>的一种游艺项目，众人坐在环曲的溪水边，把酒杯放在水面上任其漂动，停于某人处，即取而饮之，或吟咏诗赋来代替。 </a:t>
            </a:r>
          </a:p>
        </p:txBody>
      </p:sp>
      <p:sp>
        <p:nvSpPr>
          <p:cNvPr id="6" name="椭圆 5">
            <a:hlinkClick r:id="rId4" action="ppaction://hlinksldjump"/>
          </p:cNvPr>
          <p:cNvSpPr/>
          <p:nvPr/>
        </p:nvSpPr>
        <p:spPr>
          <a:xfrm>
            <a:off x="8215338" y="6286520"/>
            <a:ext cx="928662" cy="571480"/>
          </a:xfrm>
          <a:prstGeom prst="ellipse">
            <a:avLst/>
          </a:prstGeom>
          <a:solidFill>
            <a:srgbClr val="FFCC6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返回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图片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714752"/>
            <a:ext cx="1835150" cy="3143248"/>
          </a:xfrm>
          <a:prstGeom prst="rect">
            <a:avLst/>
          </a:prstGeom>
          <a:noFill/>
        </p:spPr>
      </p:pic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0" y="549275"/>
            <a:ext cx="91440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rgbClr val="FF0000"/>
                </a:solidFill>
              </a:rPr>
              <a:t>是</a:t>
            </a:r>
            <a:r>
              <a:rPr lang="zh-CN" altLang="en-US" sz="3200" b="1" dirty="0" smtClean="0">
                <a:effectLst/>
              </a:rPr>
              <a:t>日也</a:t>
            </a:r>
            <a:r>
              <a:rPr lang="zh-CN" altLang="en-US" sz="3200" b="1" dirty="0">
                <a:effectLst/>
              </a:rPr>
              <a:t>，</a:t>
            </a:r>
            <a:r>
              <a:rPr lang="zh-CN" altLang="en-US" sz="3200" b="1" dirty="0" smtClean="0">
                <a:effectLst/>
              </a:rPr>
              <a:t>天朗气清</a:t>
            </a:r>
            <a:r>
              <a:rPr lang="zh-CN" altLang="en-US" sz="3200" b="1" dirty="0">
                <a:effectLst/>
              </a:rPr>
              <a:t>，惠风和畅。仰观宇宙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之</a:t>
            </a:r>
            <a:r>
              <a:rPr lang="zh-CN" altLang="en-US" sz="3200" b="1" dirty="0">
                <a:effectLst/>
              </a:rPr>
              <a:t>大</a:t>
            </a:r>
            <a:r>
              <a:rPr lang="zh-CN" altLang="en-US" sz="3200" b="1" dirty="0" smtClean="0">
                <a:effectLst/>
              </a:rPr>
              <a:t>，</a:t>
            </a:r>
            <a:endParaRPr lang="en-US" altLang="zh-CN" sz="3200" b="1" dirty="0" smtClean="0">
              <a:effectLst/>
            </a:endParaRPr>
          </a:p>
          <a:p>
            <a:pPr algn="ctr"/>
            <a:endParaRPr lang="en-US" altLang="zh-CN" sz="3200" b="1" dirty="0" smtClean="0"/>
          </a:p>
          <a:p>
            <a:r>
              <a:rPr lang="zh-CN" altLang="en-US" sz="3200" b="1" dirty="0" smtClean="0">
                <a:effectLst/>
              </a:rPr>
              <a:t>俯察</a:t>
            </a:r>
            <a:r>
              <a:rPr lang="zh-CN" altLang="en-US" sz="3200" b="1" dirty="0">
                <a:effectLst/>
              </a:rPr>
              <a:t>品类</a:t>
            </a:r>
            <a:r>
              <a:rPr lang="zh-CN" altLang="en-US" sz="3200" b="1" dirty="0" smtClean="0">
                <a:solidFill>
                  <a:srgbClr val="FF0000"/>
                </a:solidFill>
                <a:effectLst/>
              </a:rPr>
              <a:t>之</a:t>
            </a:r>
            <a:r>
              <a:rPr lang="zh-CN" altLang="en-US" sz="3200" b="1" dirty="0" smtClean="0">
                <a:effectLst/>
              </a:rPr>
              <a:t>盛</a:t>
            </a:r>
            <a:r>
              <a:rPr lang="zh-CN" altLang="en-US" sz="3200" b="1" dirty="0">
                <a:effectLst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所以</a:t>
            </a:r>
            <a:r>
              <a:rPr lang="zh-CN" altLang="en-US" sz="3200" b="1" dirty="0">
                <a:effectLst/>
              </a:rPr>
              <a:t>游目骋怀，足以</a:t>
            </a:r>
            <a:r>
              <a:rPr lang="zh-CN" altLang="en-US" sz="3200" b="1" dirty="0">
                <a:solidFill>
                  <a:srgbClr val="FF0000"/>
                </a:solidFill>
                <a:effectLst/>
              </a:rPr>
              <a:t>极</a:t>
            </a:r>
            <a:r>
              <a:rPr lang="zh-CN" altLang="en-US" sz="3200" b="1" dirty="0">
                <a:effectLst/>
              </a:rPr>
              <a:t>视听之娱</a:t>
            </a:r>
            <a:r>
              <a:rPr lang="zh-CN" altLang="en-US" sz="3200" b="1" dirty="0" smtClean="0">
                <a:effectLst/>
              </a:rPr>
              <a:t>，</a:t>
            </a:r>
            <a:endParaRPr lang="en-US" altLang="zh-CN" sz="3200" b="1" dirty="0" smtClean="0">
              <a:effectLst/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effectLst/>
              </a:rPr>
              <a:t>信</a:t>
            </a:r>
            <a:r>
              <a:rPr lang="zh-CN" altLang="en-US" sz="3200" b="1" dirty="0" smtClean="0">
                <a:effectLst/>
              </a:rPr>
              <a:t>可乐</a:t>
            </a:r>
            <a:r>
              <a:rPr lang="zh-CN" altLang="en-US" sz="3200" b="1" dirty="0" smtClean="0">
                <a:solidFill>
                  <a:srgbClr val="FF0000"/>
                </a:solidFill>
                <a:effectLst/>
              </a:rPr>
              <a:t>也</a:t>
            </a:r>
            <a:r>
              <a:rPr lang="zh-CN" altLang="en-US" sz="3200" b="1" dirty="0">
                <a:effectLst/>
              </a:rPr>
              <a:t>。</a:t>
            </a:r>
          </a:p>
          <a:p>
            <a:pPr algn="ctr">
              <a:spcBef>
                <a:spcPct val="50000"/>
              </a:spcBef>
            </a:pPr>
            <a:endParaRPr lang="zh-CN" altLang="en-US" sz="28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4000496" y="1071546"/>
            <a:ext cx="4897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结构助词</a:t>
            </a:r>
            <a:r>
              <a:rPr lang="en-US" altLang="zh-CN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定语结构的标志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2143108" y="2071678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可以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6072198" y="2071678"/>
            <a:ext cx="1873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尽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0" y="3000372"/>
            <a:ext cx="10001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的确</a:t>
            </a:r>
            <a:r>
              <a:rPr lang="en-US" altLang="zh-CN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实在</a:t>
            </a:r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1428728" y="3214686"/>
            <a:ext cx="2665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表判断语气词</a:t>
            </a:r>
          </a:p>
        </p:txBody>
      </p:sp>
      <p:pic>
        <p:nvPicPr>
          <p:cNvPr id="12" name="Picture 2" descr="谈水画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45436" t="5408" r="1593" b="39415"/>
          <a:stretch>
            <a:fillRect/>
          </a:stretch>
        </p:blipFill>
        <p:spPr bwMode="auto">
          <a:xfrm>
            <a:off x="0" y="0"/>
            <a:ext cx="2339975" cy="3429000"/>
          </a:xfrm>
          <a:prstGeom prst="rect">
            <a:avLst/>
          </a:prstGeom>
          <a:noFill/>
        </p:spPr>
      </p:pic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0" y="1071546"/>
            <a:ext cx="1143009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这</a:t>
            </a:r>
            <a:endParaRPr lang="zh-CN" altLang="en-US" sz="28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1" grpId="0"/>
      <p:bldP spid="118792" grpId="0"/>
      <p:bldP spid="118793" grpId="0"/>
      <p:bldP spid="118794" grpId="0"/>
      <p:bldP spid="118795" grpId="0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2749</Words>
  <Application>Microsoft Office PowerPoint</Application>
  <PresentationFormat>全屏显示(4:3)</PresentationFormat>
  <Paragraphs>209</Paragraphs>
  <Slides>33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幻灯片 1</vt:lpstr>
      <vt:lpstr>幻灯片 2</vt:lpstr>
      <vt:lpstr>幻灯片 3</vt:lpstr>
      <vt:lpstr>王羲之</vt:lpstr>
      <vt:lpstr>“序跋”</vt:lpstr>
      <vt:lpstr>幻灯片 6</vt:lpstr>
      <vt:lpstr>幻灯片 7</vt:lpstr>
      <vt:lpstr>                  曲水流觞        古人的一种游艺项目，众人坐在环曲的溪水边，把酒杯放在水面上任其漂动，停于某人处，即取而饮之，或吟咏诗赋来代替。 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第三段表达了作者怎样的感情？</vt:lpstr>
      <vt:lpstr>幻灯片 19</vt:lpstr>
      <vt:lpstr>怎样看待作者的思想感情？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77</cp:revision>
  <dcterms:created xsi:type="dcterms:W3CDTF">2010-03-25T04:56:04Z</dcterms:created>
  <dcterms:modified xsi:type="dcterms:W3CDTF">2010-03-26T16:26:33Z</dcterms:modified>
</cp:coreProperties>
</file>