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7" r:id="rId22"/>
    <p:sldId id="280" r:id="rId23"/>
    <p:sldId id="281" r:id="rId24"/>
    <p:sldId id="276" r:id="rId2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33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2969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2970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2970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1CA62E8-6FFB-4422-9E8C-55879CEB5349}" type="slidenum">
              <a:rPr lang="en-US" altLang="zh-CN"/>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286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28676"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86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6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286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4B7F2730-87D7-499F-9737-B1A082F21B27}"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E5A554-606B-4C57-B83A-CD5E028AA5ED}" type="slidenum">
              <a:rPr lang="en-US" altLang="zh-CN"/>
              <a:pPr/>
              <a:t>1</a:t>
            </a:fld>
            <a:endParaRPr lang="en-US" altLang="zh-CN"/>
          </a:p>
        </p:txBody>
      </p:sp>
      <p:sp>
        <p:nvSpPr>
          <p:cNvPr id="30722" name="Rectangle 2"/>
          <p:cNvSpPr>
            <a:spLocks noRot="1" noChangeArrowheads="1" noTextEdit="1"/>
          </p:cNvSpPr>
          <p:nvPr>
            <p:ph type="sldImg"/>
          </p:nvPr>
        </p:nvSpPr>
        <p:spPr>
          <a:ln/>
        </p:spPr>
      </p:sp>
      <p:sp>
        <p:nvSpPr>
          <p:cNvPr id="3072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1535CA-B8AB-4E4B-8981-4AF7732497CF}" type="slidenum">
              <a:rPr lang="en-US" altLang="zh-CN"/>
              <a:pPr/>
              <a:t>10</a:t>
            </a:fld>
            <a:endParaRPr lang="en-US" altLang="zh-CN"/>
          </a:p>
        </p:txBody>
      </p:sp>
      <p:sp>
        <p:nvSpPr>
          <p:cNvPr id="39938" name="Rectangle 2"/>
          <p:cNvSpPr>
            <a:spLocks noRot="1" noChangeArrowheads="1" noTextEdit="1"/>
          </p:cNvSpPr>
          <p:nvPr>
            <p:ph type="sldImg"/>
          </p:nvPr>
        </p:nvSpPr>
        <p:spPr>
          <a:ln/>
        </p:spPr>
      </p:sp>
      <p:sp>
        <p:nvSpPr>
          <p:cNvPr id="399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921220-E8C3-4AF9-8D1D-D8EAAE2EC2ED}" type="slidenum">
              <a:rPr lang="en-US" altLang="zh-CN"/>
              <a:pPr/>
              <a:t>11</a:t>
            </a:fld>
            <a:endParaRPr lang="en-US" altLang="zh-CN"/>
          </a:p>
        </p:txBody>
      </p:sp>
      <p:sp>
        <p:nvSpPr>
          <p:cNvPr id="40962" name="Rectangle 2"/>
          <p:cNvSpPr>
            <a:spLocks noRo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558F85-65AF-4A9C-B031-DAD95D8936F7}" type="slidenum">
              <a:rPr lang="en-US" altLang="zh-CN"/>
              <a:pPr/>
              <a:t>12</a:t>
            </a:fld>
            <a:endParaRPr lang="en-US" altLang="zh-CN"/>
          </a:p>
        </p:txBody>
      </p:sp>
      <p:sp>
        <p:nvSpPr>
          <p:cNvPr id="41986" name="Rectangle 2"/>
          <p:cNvSpPr>
            <a:spLocks noRot="1" noChangeArrowheads="1" noTextEdit="1"/>
          </p:cNvSpPr>
          <p:nvPr>
            <p:ph type="sldImg"/>
          </p:nvPr>
        </p:nvSpPr>
        <p:spPr>
          <a:ln/>
        </p:spPr>
      </p:sp>
      <p:sp>
        <p:nvSpPr>
          <p:cNvPr id="4198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669B4D-95BE-4447-AAAC-BD217A15D61B}" type="slidenum">
              <a:rPr lang="en-US" altLang="zh-CN"/>
              <a:pPr/>
              <a:t>13</a:t>
            </a:fld>
            <a:endParaRPr lang="en-US" altLang="zh-CN"/>
          </a:p>
        </p:txBody>
      </p:sp>
      <p:sp>
        <p:nvSpPr>
          <p:cNvPr id="43010" name="Rectangle 2"/>
          <p:cNvSpPr>
            <a:spLocks noRot="1" noChangeArrowheads="1" noTextEdit="1"/>
          </p:cNvSpPr>
          <p:nvPr>
            <p:ph type="sldImg"/>
          </p:nvPr>
        </p:nvSpPr>
        <p:spPr>
          <a:ln/>
        </p:spPr>
      </p:sp>
      <p:sp>
        <p:nvSpPr>
          <p:cNvPr id="4301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621DF1-9D8E-4416-BE1F-520F1EF688AA}" type="slidenum">
              <a:rPr lang="en-US" altLang="zh-CN"/>
              <a:pPr/>
              <a:t>14</a:t>
            </a:fld>
            <a:endParaRPr lang="en-US" altLang="zh-CN"/>
          </a:p>
        </p:txBody>
      </p:sp>
      <p:sp>
        <p:nvSpPr>
          <p:cNvPr id="44034" name="Rectangle 2"/>
          <p:cNvSpPr>
            <a:spLocks noRot="1" noChangeArrowheads="1" noTextEdit="1"/>
          </p:cNvSpPr>
          <p:nvPr>
            <p:ph type="sldImg"/>
          </p:nvPr>
        </p:nvSpPr>
        <p:spPr>
          <a:ln/>
        </p:spPr>
      </p:sp>
      <p:sp>
        <p:nvSpPr>
          <p:cNvPr id="4403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B7F492-3D45-4D7E-B16D-C3F712DA188F}" type="slidenum">
              <a:rPr lang="en-US" altLang="zh-CN"/>
              <a:pPr/>
              <a:t>15</a:t>
            </a:fld>
            <a:endParaRPr lang="en-US" altLang="zh-CN"/>
          </a:p>
        </p:txBody>
      </p:sp>
      <p:sp>
        <p:nvSpPr>
          <p:cNvPr id="45058" name="Rectangle 2"/>
          <p:cNvSpPr>
            <a:spLocks noRot="1" noChangeArrowheads="1" noTextEdit="1"/>
          </p:cNvSpPr>
          <p:nvPr>
            <p:ph type="sldImg"/>
          </p:nvPr>
        </p:nvSpPr>
        <p:spPr>
          <a:ln/>
        </p:spPr>
      </p:sp>
      <p:sp>
        <p:nvSpPr>
          <p:cNvPr id="4505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D88F3A-82D2-4B48-98D5-76BB68B5D61A}" type="slidenum">
              <a:rPr lang="en-US" altLang="zh-CN"/>
              <a:pPr/>
              <a:t>16</a:t>
            </a:fld>
            <a:endParaRPr lang="en-US" altLang="zh-CN"/>
          </a:p>
        </p:txBody>
      </p:sp>
      <p:sp>
        <p:nvSpPr>
          <p:cNvPr id="46082" name="Rectangle 2"/>
          <p:cNvSpPr>
            <a:spLocks noRot="1" noChangeArrowheads="1" noTextEdit="1"/>
          </p:cNvSpPr>
          <p:nvPr>
            <p:ph type="sldImg"/>
          </p:nvPr>
        </p:nvSpPr>
        <p:spPr>
          <a:ln/>
        </p:spPr>
      </p:sp>
      <p:sp>
        <p:nvSpPr>
          <p:cNvPr id="4608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7B3F1F-8380-4A7D-997D-C325BDEB3C1A}" type="slidenum">
              <a:rPr lang="en-US" altLang="zh-CN"/>
              <a:pPr/>
              <a:t>17</a:t>
            </a:fld>
            <a:endParaRPr lang="en-US" altLang="zh-CN"/>
          </a:p>
        </p:txBody>
      </p:sp>
      <p:sp>
        <p:nvSpPr>
          <p:cNvPr id="47106" name="Rectangle 2"/>
          <p:cNvSpPr>
            <a:spLocks noRot="1" noChangeArrowheads="1" noTextEdit="1"/>
          </p:cNvSpPr>
          <p:nvPr>
            <p:ph type="sldImg"/>
          </p:nvPr>
        </p:nvSpPr>
        <p:spPr>
          <a:ln/>
        </p:spPr>
      </p:sp>
      <p:sp>
        <p:nvSpPr>
          <p:cNvPr id="4710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33DD94-9BB7-4779-B2BF-66FB8427545D}" type="slidenum">
              <a:rPr lang="en-US" altLang="zh-CN"/>
              <a:pPr/>
              <a:t>18</a:t>
            </a:fld>
            <a:endParaRPr lang="en-US" altLang="zh-CN"/>
          </a:p>
        </p:txBody>
      </p:sp>
      <p:sp>
        <p:nvSpPr>
          <p:cNvPr id="48130" name="Rectangle 2"/>
          <p:cNvSpPr>
            <a:spLocks noRot="1" noChangeArrowheads="1" noTextEdit="1"/>
          </p:cNvSpPr>
          <p:nvPr>
            <p:ph type="sldImg"/>
          </p:nvPr>
        </p:nvSpPr>
        <p:spPr>
          <a:ln/>
        </p:spPr>
      </p:sp>
      <p:sp>
        <p:nvSpPr>
          <p:cNvPr id="4813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06C8D0-080D-4CFC-A4E9-C20AD0ECCDE9}" type="slidenum">
              <a:rPr lang="en-US" altLang="zh-CN"/>
              <a:pPr/>
              <a:t>19</a:t>
            </a:fld>
            <a:endParaRPr lang="en-US" altLang="zh-CN"/>
          </a:p>
        </p:txBody>
      </p:sp>
      <p:sp>
        <p:nvSpPr>
          <p:cNvPr id="49154" name="Rectangle 2"/>
          <p:cNvSpPr>
            <a:spLocks noRot="1" noChangeArrowheads="1" noTextEdit="1"/>
          </p:cNvSpPr>
          <p:nvPr>
            <p:ph type="sldImg"/>
          </p:nvPr>
        </p:nvSpPr>
        <p:spPr>
          <a:ln/>
        </p:spPr>
      </p:sp>
      <p:sp>
        <p:nvSpPr>
          <p:cNvPr id="4915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B72307-D44F-42BD-8AA5-2FFEDB64F1C6}" type="slidenum">
              <a:rPr lang="en-US" altLang="zh-CN"/>
              <a:pPr/>
              <a:t>2</a:t>
            </a:fld>
            <a:endParaRPr lang="en-US" altLang="zh-CN"/>
          </a:p>
        </p:txBody>
      </p:sp>
      <p:sp>
        <p:nvSpPr>
          <p:cNvPr id="31746" name="Rectangle 2"/>
          <p:cNvSpPr>
            <a:spLocks noRot="1" noChangeArrowheads="1" noTextEdit="1"/>
          </p:cNvSpPr>
          <p:nvPr>
            <p:ph type="sldImg"/>
          </p:nvPr>
        </p:nvSpPr>
        <p:spPr>
          <a:ln/>
        </p:spPr>
      </p:sp>
      <p:sp>
        <p:nvSpPr>
          <p:cNvPr id="3174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176181-AC11-49E8-B089-74500679A9C7}" type="slidenum">
              <a:rPr lang="en-US" altLang="zh-CN"/>
              <a:pPr/>
              <a:t>20</a:t>
            </a:fld>
            <a:endParaRPr lang="en-US" altLang="zh-CN"/>
          </a:p>
        </p:txBody>
      </p:sp>
      <p:sp>
        <p:nvSpPr>
          <p:cNvPr id="50178" name="Rectangle 2"/>
          <p:cNvSpPr>
            <a:spLocks noRo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A5F161-8D27-4742-9EB1-FDC47B16B2EC}" type="slidenum">
              <a:rPr lang="en-US" altLang="zh-CN"/>
              <a:pPr/>
              <a:t>21</a:t>
            </a:fld>
            <a:endParaRPr lang="en-US" altLang="zh-CN"/>
          </a:p>
        </p:txBody>
      </p:sp>
      <p:sp>
        <p:nvSpPr>
          <p:cNvPr id="51202" name="Rectangle 2"/>
          <p:cNvSpPr>
            <a:spLocks noRot="1"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C8A759-759A-40F1-8183-18A0CB7885DA}" type="slidenum">
              <a:rPr lang="en-US" altLang="zh-CN"/>
              <a:pPr/>
              <a:t>22</a:t>
            </a:fld>
            <a:endParaRPr lang="en-US" altLang="zh-CN"/>
          </a:p>
        </p:txBody>
      </p:sp>
      <p:sp>
        <p:nvSpPr>
          <p:cNvPr id="52226" name="Rectangle 2"/>
          <p:cNvSpPr>
            <a:spLocks noRot="1" noChangeArrowheads="1" noTextEdit="1"/>
          </p:cNvSpPr>
          <p:nvPr>
            <p:ph type="sldImg"/>
          </p:nvPr>
        </p:nvSpPr>
        <p:spPr>
          <a:ln/>
        </p:spPr>
      </p:sp>
      <p:sp>
        <p:nvSpPr>
          <p:cNvPr id="5222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5FAFD7E-4F46-4015-BA40-FF3F39D0F3A9}" type="slidenum">
              <a:rPr lang="en-US" altLang="zh-CN"/>
              <a:pPr/>
              <a:t>23</a:t>
            </a:fld>
            <a:endParaRPr lang="en-US" altLang="zh-CN"/>
          </a:p>
        </p:txBody>
      </p:sp>
      <p:sp>
        <p:nvSpPr>
          <p:cNvPr id="53250" name="Rectangle 2"/>
          <p:cNvSpPr>
            <a:spLocks noRot="1"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9515E2-3AC0-4396-8399-5F969F3260F8}" type="slidenum">
              <a:rPr lang="en-US" altLang="zh-CN"/>
              <a:pPr/>
              <a:t>24</a:t>
            </a:fld>
            <a:endParaRPr lang="en-US" altLang="zh-CN"/>
          </a:p>
        </p:txBody>
      </p:sp>
      <p:sp>
        <p:nvSpPr>
          <p:cNvPr id="54274" name="Rectangle 2"/>
          <p:cNvSpPr>
            <a:spLocks noRot="1" noChangeArrowheads="1" noTextEdit="1"/>
          </p:cNvSpPr>
          <p:nvPr>
            <p:ph type="sldImg"/>
          </p:nvPr>
        </p:nvSpPr>
        <p:spPr>
          <a:ln/>
        </p:spPr>
      </p:sp>
      <p:sp>
        <p:nvSpPr>
          <p:cNvPr id="5427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B6DE74-C5D6-4B16-BA3A-260BEAA6781B}" type="slidenum">
              <a:rPr lang="en-US" altLang="zh-CN"/>
              <a:pPr/>
              <a:t>3</a:t>
            </a:fld>
            <a:endParaRPr lang="en-US" altLang="zh-CN"/>
          </a:p>
        </p:txBody>
      </p:sp>
      <p:sp>
        <p:nvSpPr>
          <p:cNvPr id="32770" name="Rectangle 2"/>
          <p:cNvSpPr>
            <a:spLocks noRot="1" noChangeArrowheads="1" noTextEdit="1"/>
          </p:cNvSpPr>
          <p:nvPr>
            <p:ph type="sldImg"/>
          </p:nvPr>
        </p:nvSpPr>
        <p:spPr>
          <a:ln/>
        </p:spPr>
      </p:sp>
      <p:sp>
        <p:nvSpPr>
          <p:cNvPr id="3277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F92F2E-FED9-4257-8468-1126E3F1FB81}" type="slidenum">
              <a:rPr lang="en-US" altLang="zh-CN"/>
              <a:pPr/>
              <a:t>4</a:t>
            </a:fld>
            <a:endParaRPr lang="en-US" altLang="zh-CN"/>
          </a:p>
        </p:txBody>
      </p:sp>
      <p:sp>
        <p:nvSpPr>
          <p:cNvPr id="33794" name="Rectangle 2"/>
          <p:cNvSpPr>
            <a:spLocks noRot="1" noChangeArrowheads="1" noTextEdit="1"/>
          </p:cNvSpPr>
          <p:nvPr>
            <p:ph type="sldImg"/>
          </p:nvPr>
        </p:nvSpPr>
        <p:spPr>
          <a:ln/>
        </p:spPr>
      </p:sp>
      <p:sp>
        <p:nvSpPr>
          <p:cNvPr id="3379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74B0A2-21AC-4BA8-BAFC-D4283B0E51DA}" type="slidenum">
              <a:rPr lang="en-US" altLang="zh-CN"/>
              <a:pPr/>
              <a:t>5</a:t>
            </a:fld>
            <a:endParaRPr lang="en-US" altLang="zh-CN"/>
          </a:p>
        </p:txBody>
      </p:sp>
      <p:sp>
        <p:nvSpPr>
          <p:cNvPr id="34818" name="Rectangle 2"/>
          <p:cNvSpPr>
            <a:spLocks noRot="1" noChangeArrowheads="1" noTextEdit="1"/>
          </p:cNvSpPr>
          <p:nvPr>
            <p:ph type="sldImg"/>
          </p:nvPr>
        </p:nvSpPr>
        <p:spPr>
          <a:ln/>
        </p:spPr>
      </p:sp>
      <p:sp>
        <p:nvSpPr>
          <p:cNvPr id="3481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0E9B73-1F5C-42F3-A56F-77B89F703208}" type="slidenum">
              <a:rPr lang="en-US" altLang="zh-CN"/>
              <a:pPr/>
              <a:t>6</a:t>
            </a:fld>
            <a:endParaRPr lang="en-US" altLang="zh-CN"/>
          </a:p>
        </p:txBody>
      </p:sp>
      <p:sp>
        <p:nvSpPr>
          <p:cNvPr id="35842" name="Rectangle 2"/>
          <p:cNvSpPr>
            <a:spLocks noRot="1" noChangeArrowheads="1" noTextEdit="1"/>
          </p:cNvSpPr>
          <p:nvPr>
            <p:ph type="sldImg"/>
          </p:nvPr>
        </p:nvSpPr>
        <p:spPr>
          <a:ln/>
        </p:spPr>
      </p:sp>
      <p:sp>
        <p:nvSpPr>
          <p:cNvPr id="3584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D03A7C-DE2A-4DC8-86B5-C685DF75D49D}" type="slidenum">
              <a:rPr lang="en-US" altLang="zh-CN"/>
              <a:pPr/>
              <a:t>7</a:t>
            </a:fld>
            <a:endParaRPr lang="en-US" altLang="zh-CN"/>
          </a:p>
        </p:txBody>
      </p:sp>
      <p:sp>
        <p:nvSpPr>
          <p:cNvPr id="36866" name="Rectangle 2"/>
          <p:cNvSpPr>
            <a:spLocks noRot="1" noChangeArrowheads="1" noTextEdit="1"/>
          </p:cNvSpPr>
          <p:nvPr>
            <p:ph type="sldImg"/>
          </p:nvPr>
        </p:nvSpPr>
        <p:spPr>
          <a:ln/>
        </p:spPr>
      </p:sp>
      <p:sp>
        <p:nvSpPr>
          <p:cNvPr id="3686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1C6321-9CBD-4ED3-BB76-1881FD24E9AF}" type="slidenum">
              <a:rPr lang="en-US" altLang="zh-CN"/>
              <a:pPr/>
              <a:t>8</a:t>
            </a:fld>
            <a:endParaRPr lang="en-US" altLang="zh-CN"/>
          </a:p>
        </p:txBody>
      </p:sp>
      <p:sp>
        <p:nvSpPr>
          <p:cNvPr id="37890" name="Rectangle 2"/>
          <p:cNvSpPr>
            <a:spLocks noRot="1" noChangeArrowheads="1" noTextEdit="1"/>
          </p:cNvSpPr>
          <p:nvPr>
            <p:ph type="sldImg"/>
          </p:nvPr>
        </p:nvSpPr>
        <p:spPr>
          <a:ln/>
        </p:spPr>
      </p:sp>
      <p:sp>
        <p:nvSpPr>
          <p:cNvPr id="3789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8AF017-C3C0-4775-B296-7F0CF20DE881}" type="slidenum">
              <a:rPr lang="en-US" altLang="zh-CN"/>
              <a:pPr/>
              <a:t>9</a:t>
            </a:fld>
            <a:endParaRPr lang="en-US" altLang="zh-CN"/>
          </a:p>
        </p:txBody>
      </p:sp>
      <p:sp>
        <p:nvSpPr>
          <p:cNvPr id="38914" name="Rectangle 2"/>
          <p:cNvSpPr>
            <a:spLocks noRot="1" noChangeArrowheads="1" noTextEdit="1"/>
          </p:cNvSpPr>
          <p:nvPr>
            <p:ph type="sldImg"/>
          </p:nvPr>
        </p:nvSpPr>
        <p:spPr>
          <a:ln/>
        </p:spPr>
      </p:sp>
      <p:sp>
        <p:nvSpPr>
          <p:cNvPr id="38915"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3FDA343-47C4-46E7-95E5-82DD1676A5BB}" type="slidenum">
              <a:rPr lang="en-US" altLang="zh-CN"/>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31C320D-DF0B-45EB-9405-E1CB9D778C53}"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A9A80A2-192D-4607-B158-089807610EA1}"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152BEC2-69AE-4F39-B96D-95D0D1E638F4}" type="slidenum">
              <a:rPr lang="en-US" altLang="zh-CN"/>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B53B7C8-62EB-4D00-B90D-9ED315B5AFB3}" type="slidenum">
              <a:rPr lang="en-US" altLang="zh-CN"/>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66027BF4-1BBC-4A19-B111-F556839CAF1E}"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45F3B987-AC4B-476F-9196-455C9FF9D876}"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76FD5C10-E9BA-4911-B74A-98B5E6B56259}"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B9BF11A5-9D60-4B8D-9227-4FEF2E55FCF2}"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6FF7CA87-ECE4-4697-9811-2D8FA0D67D8C}"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A4FE6085-3D45-49C6-BEA5-6576B4620545}"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ltLang="zh-CN" smtClean="0"/>
              <a:t> </a:t>
            </a:r>
            <a:r>
              <a:rPr lang="zh-CN" altLang="en-US" smtClean="0"/>
              <a:t>语文</a:t>
            </a:r>
            <a:r>
              <a:rPr lang="en-US" altLang="zh-CN" smtClean="0"/>
              <a:t>PPT</a:t>
            </a:r>
            <a:r>
              <a:rPr lang="zh-CN" altLang="en-US" smtClean="0"/>
              <a:t>课件资料店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BB4152C-7F32-42B3-8ECB-023130A36F95}"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0" y="404813"/>
            <a:ext cx="7772400" cy="1470025"/>
          </a:xfrm>
        </p:spPr>
        <p:txBody>
          <a:bodyPr/>
          <a:lstStyle/>
          <a:p>
            <a:r>
              <a:rPr lang="zh-CN" altLang="en-US" b="1">
                <a:solidFill>
                  <a:schemeClr val="tx1"/>
                </a:solidFill>
                <a:latin typeface="宋体" pitchFamily="2" charset="-122"/>
              </a:rPr>
              <a:t>第三单元写作  　</a:t>
            </a:r>
          </a:p>
        </p:txBody>
      </p:sp>
      <p:sp>
        <p:nvSpPr>
          <p:cNvPr id="2051" name="Rectangle 3"/>
          <p:cNvSpPr>
            <a:spLocks noGrp="1" noChangeArrowheads="1"/>
          </p:cNvSpPr>
          <p:nvPr>
            <p:ph type="subTitle" idx="1"/>
          </p:nvPr>
        </p:nvSpPr>
        <p:spPr>
          <a:xfrm>
            <a:off x="2268538" y="2205038"/>
            <a:ext cx="6400800" cy="1752600"/>
          </a:xfrm>
        </p:spPr>
        <p:txBody>
          <a:bodyPr/>
          <a:lstStyle/>
          <a:p>
            <a:pPr algn="l">
              <a:spcBef>
                <a:spcPct val="0"/>
              </a:spcBef>
            </a:pPr>
            <a:r>
              <a:rPr lang="zh-CN" altLang="en-US" sz="6600" b="1">
                <a:solidFill>
                  <a:srgbClr val="0033CC"/>
                </a:solidFill>
                <a:latin typeface="黑体" pitchFamily="49" charset="-122"/>
                <a:ea typeface="黑体" pitchFamily="49" charset="-122"/>
              </a:rPr>
              <a:t>学写读后感 </a:t>
            </a:r>
          </a:p>
          <a:p>
            <a:endParaRPr lang="en-US" altLang="zh-CN" sz="6600" b="1">
              <a:solidFill>
                <a:srgbClr val="0033CC"/>
              </a:solidFill>
              <a:latin typeface="黑体" pitchFamily="49" charset="-122"/>
              <a:ea typeface="黑体" pitchFamily="49" charset="-122"/>
            </a:endParaRPr>
          </a:p>
        </p:txBody>
      </p:sp>
      <p:pic>
        <p:nvPicPr>
          <p:cNvPr id="2054" name="Picture 6" descr="t01169eadb34de0bbc6"/>
          <p:cNvPicPr>
            <a:picLocks noChangeAspect="1" noChangeArrowheads="1"/>
          </p:cNvPicPr>
          <p:nvPr/>
        </p:nvPicPr>
        <p:blipFill>
          <a:blip r:embed="rId3" cstate="print"/>
          <a:srcRect/>
          <a:stretch>
            <a:fillRect/>
          </a:stretch>
        </p:blipFill>
        <p:spPr bwMode="auto">
          <a:xfrm>
            <a:off x="2916238" y="3860800"/>
            <a:ext cx="3352800" cy="22860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endParaRPr lang="zh-CN" altLang="zh-CN"/>
          </a:p>
        </p:txBody>
      </p:sp>
      <p:sp>
        <p:nvSpPr>
          <p:cNvPr id="11267" name="Rectangle 3"/>
          <p:cNvSpPr>
            <a:spLocks noGrp="1" noChangeArrowheads="1"/>
          </p:cNvSpPr>
          <p:nvPr>
            <p:ph type="body" idx="1"/>
          </p:nvPr>
        </p:nvSpPr>
        <p:spPr/>
        <p:txBody>
          <a:bodyPr/>
          <a:lstStyle/>
          <a:p>
            <a:r>
              <a:rPr lang="en-US" altLang="zh-CN" b="1">
                <a:solidFill>
                  <a:srgbClr val="0033CC"/>
                </a:solidFill>
              </a:rPr>
              <a:t>3</a:t>
            </a:r>
            <a:r>
              <a:rPr lang="zh-CN" altLang="en-US" b="1">
                <a:solidFill>
                  <a:srgbClr val="0033CC"/>
                </a:solidFill>
              </a:rPr>
              <a:t>．克服常犯的毛病</a:t>
            </a:r>
          </a:p>
          <a:p>
            <a:r>
              <a:rPr lang="zh-CN" altLang="en-US" b="1"/>
              <a:t>根据以往经验，最常见的毛病有四点：</a:t>
            </a:r>
          </a:p>
          <a:p>
            <a:r>
              <a:rPr lang="en-US" altLang="zh-CN" b="1">
                <a:solidFill>
                  <a:srgbClr val="FF0000"/>
                </a:solidFill>
              </a:rPr>
              <a:t>(1)</a:t>
            </a:r>
            <a:r>
              <a:rPr lang="zh-CN" altLang="en-US" b="1">
                <a:solidFill>
                  <a:srgbClr val="FF0000"/>
                </a:solidFill>
              </a:rPr>
              <a:t>大量引述原文。</a:t>
            </a:r>
            <a:r>
              <a:rPr lang="zh-CN" altLang="en-US" b="1"/>
              <a:t>读后感，顾名思义，主要是写“感”，引述是为写“感”服务的，但有些同学偏偏忘记了这一条，本末倒置，大量抄录或复述原文，结果犯了以“引”代“感”、代“联”的毛病。</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endParaRPr lang="zh-CN" altLang="zh-CN"/>
          </a:p>
        </p:txBody>
      </p:sp>
      <p:sp>
        <p:nvSpPr>
          <p:cNvPr id="12291" name="Rectangle 3"/>
          <p:cNvSpPr>
            <a:spLocks noGrp="1" noChangeArrowheads="1"/>
          </p:cNvSpPr>
          <p:nvPr>
            <p:ph type="body" idx="1"/>
          </p:nvPr>
        </p:nvSpPr>
        <p:spPr/>
        <p:txBody>
          <a:bodyPr/>
          <a:lstStyle/>
          <a:p>
            <a:r>
              <a:rPr lang="en-US" altLang="zh-CN" b="1">
                <a:solidFill>
                  <a:srgbClr val="FF0000"/>
                </a:solidFill>
                <a:latin typeface="宋体" pitchFamily="2" charset="-122"/>
              </a:rPr>
              <a:t>(2)</a:t>
            </a:r>
            <a:r>
              <a:rPr lang="zh-CN" altLang="en-US" b="1">
                <a:solidFill>
                  <a:srgbClr val="FF0000"/>
                </a:solidFill>
                <a:latin typeface="宋体" pitchFamily="2" charset="-122"/>
              </a:rPr>
              <a:t>脱离原文空写“感”。</a:t>
            </a:r>
            <a:r>
              <a:rPr lang="zh-CN" altLang="en-US" b="1">
                <a:latin typeface="宋体" pitchFamily="2" charset="-122"/>
              </a:rPr>
              <a:t>任何事物都非凭空而生，都有个由来。“读”是“感”的基础，“感”由“读”而生发。只写感想而不交代其来由，不知“感”从何来，使“感”成了无本之木、无源之水，让人感到莫名其妙，不知就里。因此，写“感”应当与原文自然结合起来。</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endParaRPr lang="zh-CN" altLang="zh-CN"/>
          </a:p>
        </p:txBody>
      </p:sp>
      <p:sp>
        <p:nvSpPr>
          <p:cNvPr id="13315" name="Rectangle 3"/>
          <p:cNvSpPr>
            <a:spLocks noGrp="1" noChangeArrowheads="1"/>
          </p:cNvSpPr>
          <p:nvPr>
            <p:ph type="body" idx="1"/>
          </p:nvPr>
        </p:nvSpPr>
        <p:spPr/>
        <p:txBody>
          <a:bodyPr/>
          <a:lstStyle/>
          <a:p>
            <a:r>
              <a:rPr lang="en-US" altLang="zh-CN" b="1">
                <a:solidFill>
                  <a:srgbClr val="FF0000"/>
                </a:solidFill>
                <a:latin typeface="宋体" pitchFamily="2" charset="-122"/>
              </a:rPr>
              <a:t>(3)</a:t>
            </a:r>
            <a:r>
              <a:rPr lang="zh-CN" altLang="en-US" b="1">
                <a:solidFill>
                  <a:srgbClr val="FF0000"/>
                </a:solidFill>
                <a:latin typeface="宋体" pitchFamily="2" charset="-122"/>
              </a:rPr>
              <a:t>内容杂乱无中心。</a:t>
            </a:r>
            <a:r>
              <a:rPr lang="zh-CN" altLang="en-US" b="1">
                <a:latin typeface="宋体" pitchFamily="2" charset="-122"/>
              </a:rPr>
              <a:t>写出的读后感无中心，是犯了作文之大忌，也不符合写读后感应“抓要领”“突出重点”的要求。因此，一定要确定好中心，不可漫无边际地想到什么写什么。</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endParaRPr lang="zh-CN" altLang="zh-CN"/>
          </a:p>
        </p:txBody>
      </p:sp>
      <p:sp>
        <p:nvSpPr>
          <p:cNvPr id="14339" name="Rectangle 3"/>
          <p:cNvSpPr>
            <a:spLocks noGrp="1" noChangeArrowheads="1"/>
          </p:cNvSpPr>
          <p:nvPr>
            <p:ph type="body" idx="1"/>
          </p:nvPr>
        </p:nvSpPr>
        <p:spPr/>
        <p:txBody>
          <a:bodyPr/>
          <a:lstStyle/>
          <a:p>
            <a:r>
              <a:rPr lang="en-US" altLang="zh-CN" b="1">
                <a:solidFill>
                  <a:srgbClr val="FF0000"/>
                </a:solidFill>
                <a:latin typeface="宋体" pitchFamily="2" charset="-122"/>
              </a:rPr>
              <a:t>(4)</a:t>
            </a:r>
            <a:r>
              <a:rPr lang="zh-CN" altLang="en-US" b="1">
                <a:solidFill>
                  <a:srgbClr val="FF0000"/>
                </a:solidFill>
                <a:latin typeface="宋体" pitchFamily="2" charset="-122"/>
              </a:rPr>
              <a:t>感受认识太肤浅。</a:t>
            </a:r>
            <a:r>
              <a:rPr lang="zh-CN" altLang="en-US" b="1">
                <a:latin typeface="宋体" pitchFamily="2" charset="-122"/>
              </a:rPr>
              <a:t>读后感要求写个人在感情上最受触动，在认识上最受启发的内容。因此，一定要联系和对照生活现实和个人实际，写与个人真情实感相结合的内容。但是，在不少同学的读后感中，看不到作者读后的动情点和深刻的启示点，内容浮浅杂乱。</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endParaRPr lang="zh-CN" altLang="zh-CN"/>
          </a:p>
        </p:txBody>
      </p:sp>
      <p:sp>
        <p:nvSpPr>
          <p:cNvPr id="15363" name="Rectangle 3"/>
          <p:cNvSpPr>
            <a:spLocks noGrp="1" noChangeArrowheads="1"/>
          </p:cNvSpPr>
          <p:nvPr>
            <p:ph type="body" idx="1"/>
          </p:nvPr>
        </p:nvSpPr>
        <p:spPr>
          <a:xfrm>
            <a:off x="468313" y="1628775"/>
            <a:ext cx="8229600" cy="4525963"/>
          </a:xfrm>
        </p:spPr>
        <p:txBody>
          <a:bodyPr/>
          <a:lstStyle/>
          <a:p>
            <a:r>
              <a:rPr lang="zh-CN" altLang="en-US" b="1"/>
              <a:t>读后感是一种重要的作文形式，只要同学们多读、多想、多练，不断总结写作经验，就一定会把读后感写好的。</a:t>
            </a:r>
          </a:p>
        </p:txBody>
      </p:sp>
      <p:pic>
        <p:nvPicPr>
          <p:cNvPr id="15365" name="Picture 5" descr="t01c09d66f181376f6f"/>
          <p:cNvPicPr>
            <a:picLocks noChangeAspect="1" noChangeArrowheads="1"/>
          </p:cNvPicPr>
          <p:nvPr/>
        </p:nvPicPr>
        <p:blipFill>
          <a:blip r:embed="rId3" cstate="print"/>
          <a:srcRect/>
          <a:stretch>
            <a:fillRect/>
          </a:stretch>
        </p:blipFill>
        <p:spPr bwMode="auto">
          <a:xfrm>
            <a:off x="4787900" y="4221163"/>
            <a:ext cx="3048000" cy="20955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68313" y="0"/>
            <a:ext cx="8229600" cy="1143000"/>
          </a:xfrm>
        </p:spPr>
        <p:txBody>
          <a:bodyPr/>
          <a:lstStyle/>
          <a:p>
            <a:r>
              <a:rPr lang="en-US" altLang="zh-CN" b="1">
                <a:solidFill>
                  <a:srgbClr val="0033CC"/>
                </a:solidFill>
              </a:rPr>
              <a:t> </a:t>
            </a:r>
            <a:r>
              <a:rPr lang="zh-CN" altLang="en-US" b="1">
                <a:solidFill>
                  <a:srgbClr val="0033CC"/>
                </a:solidFill>
              </a:rPr>
              <a:t>文题展示</a:t>
            </a:r>
          </a:p>
        </p:txBody>
      </p:sp>
      <p:sp>
        <p:nvSpPr>
          <p:cNvPr id="16387" name="Rectangle 3"/>
          <p:cNvSpPr>
            <a:spLocks noGrp="1" noChangeArrowheads="1"/>
          </p:cNvSpPr>
          <p:nvPr>
            <p:ph type="body" idx="1"/>
          </p:nvPr>
        </p:nvSpPr>
        <p:spPr>
          <a:xfrm>
            <a:off x="539750" y="836613"/>
            <a:ext cx="8374063" cy="4525962"/>
          </a:xfrm>
        </p:spPr>
        <p:txBody>
          <a:bodyPr/>
          <a:lstStyle/>
          <a:p>
            <a:pPr>
              <a:lnSpc>
                <a:spcPct val="80000"/>
              </a:lnSpc>
            </a:pPr>
            <a:r>
              <a:rPr lang="en-US" altLang="zh-CN" sz="2800" b="1">
                <a:latin typeface="宋体" pitchFamily="2" charset="-122"/>
              </a:rPr>
              <a:t>1</a:t>
            </a:r>
            <a:r>
              <a:rPr lang="zh-CN" altLang="en-US" sz="2800" b="1">
                <a:latin typeface="宋体" pitchFamily="2" charset="-122"/>
              </a:rPr>
              <a:t>．就本学期学过的某篇课文或推荐阅读的某部名著，写一篇读后感，题目自拟。不少于</a:t>
            </a:r>
            <a:r>
              <a:rPr lang="en-US" altLang="zh-CN" sz="2800" b="1">
                <a:latin typeface="宋体" pitchFamily="2" charset="-122"/>
              </a:rPr>
              <a:t>600</a:t>
            </a:r>
            <a:r>
              <a:rPr lang="zh-CN" altLang="en-US" sz="2800" b="1">
                <a:latin typeface="宋体" pitchFamily="2" charset="-122"/>
              </a:rPr>
              <a:t>字。</a:t>
            </a:r>
          </a:p>
          <a:p>
            <a:pPr>
              <a:lnSpc>
                <a:spcPct val="80000"/>
              </a:lnSpc>
            </a:pPr>
            <a:r>
              <a:rPr lang="en-US" altLang="zh-CN" sz="2800" b="1">
                <a:latin typeface="宋体" pitchFamily="2" charset="-122"/>
              </a:rPr>
              <a:t>2</a:t>
            </a:r>
            <a:r>
              <a:rPr lang="zh-CN" altLang="en-US" sz="2800" b="1">
                <a:latin typeface="宋体" pitchFamily="2" charset="-122"/>
              </a:rPr>
              <a:t>．阅读下面的材料，写一篇读后感。不少于</a:t>
            </a:r>
            <a:r>
              <a:rPr lang="en-US" altLang="zh-CN" sz="2800" b="1">
                <a:latin typeface="宋体" pitchFamily="2" charset="-122"/>
              </a:rPr>
              <a:t>600</a:t>
            </a:r>
            <a:r>
              <a:rPr lang="zh-CN" altLang="en-US" sz="2800" b="1">
                <a:latin typeface="宋体" pitchFamily="2" charset="-122"/>
              </a:rPr>
              <a:t>字。</a:t>
            </a:r>
          </a:p>
          <a:p>
            <a:pPr>
              <a:lnSpc>
                <a:spcPct val="80000"/>
              </a:lnSpc>
            </a:pPr>
            <a:r>
              <a:rPr lang="zh-CN" altLang="en-US" sz="2800" b="1">
                <a:latin typeface="宋体" pitchFamily="2" charset="-122"/>
              </a:rPr>
              <a:t>一个船夫在湍急的河中驾驶小船，上面坐着一个哲学家。哲学家问船夫：“你懂得历史吗？”船夫说：“不懂。”哲学家说：“那你失去了一半的生命。”哲学家又问：“你研究过数学吗？”船夫说：“没有。”哲学家说：“那你失去了一半以上的生命。”刚说完这句话，风把船吹翻了，两人都掉入水中。船夫喊到：“你会游泳吗？”哲学家说：“不会。”船夫说：“那你失去了整个生命。”</a:t>
            </a:r>
          </a:p>
          <a:p>
            <a:pPr>
              <a:lnSpc>
                <a:spcPct val="80000"/>
              </a:lnSpc>
            </a:pPr>
            <a:r>
              <a:rPr lang="en-US" altLang="zh-CN" sz="2800" b="1">
                <a:latin typeface="宋体" pitchFamily="2" charset="-122"/>
              </a:rPr>
              <a:t>3</a:t>
            </a:r>
            <a:r>
              <a:rPr lang="zh-CN" altLang="en-US" sz="2800" b="1">
                <a:latin typeface="宋体" pitchFamily="2" charset="-122"/>
              </a:rPr>
              <a:t>．你看过不少电影电视吧？其中哪一部给你的印象最深？为什么？就此写一篇观后感，题目自拟。不少于</a:t>
            </a:r>
            <a:r>
              <a:rPr lang="en-US" altLang="zh-CN" sz="2800" b="1">
                <a:latin typeface="宋体" pitchFamily="2" charset="-122"/>
              </a:rPr>
              <a:t>600</a:t>
            </a:r>
            <a:r>
              <a:rPr lang="zh-CN" altLang="en-US" sz="2800" b="1">
                <a:latin typeface="宋体" pitchFamily="2" charset="-122"/>
              </a:rPr>
              <a:t>字。</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zh-CN" altLang="en-US" b="1">
                <a:solidFill>
                  <a:srgbClr val="0033CC"/>
                </a:solidFill>
              </a:rPr>
              <a:t>写作指导</a:t>
            </a:r>
            <a:r>
              <a:rPr lang="zh-CN" altLang="en-US">
                <a:solidFill>
                  <a:srgbClr val="0033CC"/>
                </a:solidFill>
              </a:rPr>
              <a:t> </a:t>
            </a:r>
          </a:p>
        </p:txBody>
      </p:sp>
      <p:sp>
        <p:nvSpPr>
          <p:cNvPr id="17411" name="Rectangle 3"/>
          <p:cNvSpPr>
            <a:spLocks noGrp="1" noChangeArrowheads="1"/>
          </p:cNvSpPr>
          <p:nvPr>
            <p:ph type="body" idx="1"/>
          </p:nvPr>
        </p:nvSpPr>
        <p:spPr/>
        <p:txBody>
          <a:bodyPr/>
          <a:lstStyle/>
          <a:p>
            <a:pPr>
              <a:lnSpc>
                <a:spcPct val="90000"/>
              </a:lnSpc>
            </a:pPr>
            <a:r>
              <a:rPr lang="en-US" altLang="zh-CN" sz="2800" b="1">
                <a:latin typeface="宋体" pitchFamily="2" charset="-122"/>
              </a:rPr>
              <a:t>1</a:t>
            </a:r>
            <a:r>
              <a:rPr lang="zh-CN" altLang="en-US" sz="2800" b="1">
                <a:latin typeface="宋体" pitchFamily="2" charset="-122"/>
              </a:rPr>
              <a:t>．就本学期学过的某篇课文或推荐阅读的某部名著，写一篇读后感，题目自拟。不少于</a:t>
            </a:r>
            <a:r>
              <a:rPr lang="en-US" altLang="zh-CN" sz="2800" b="1">
                <a:latin typeface="宋体" pitchFamily="2" charset="-122"/>
              </a:rPr>
              <a:t>600</a:t>
            </a:r>
            <a:r>
              <a:rPr lang="zh-CN" altLang="en-US" sz="2800" b="1">
                <a:latin typeface="宋体" pitchFamily="2" charset="-122"/>
              </a:rPr>
              <a:t>字。</a:t>
            </a:r>
          </a:p>
          <a:p>
            <a:pPr>
              <a:lnSpc>
                <a:spcPct val="90000"/>
              </a:lnSpc>
            </a:pPr>
            <a:r>
              <a:rPr lang="zh-CN" altLang="en-US" sz="2800" b="1">
                <a:latin typeface="宋体" pitchFamily="2" charset="-122"/>
              </a:rPr>
              <a:t>提示：</a:t>
            </a:r>
          </a:p>
          <a:p>
            <a:pPr>
              <a:lnSpc>
                <a:spcPct val="90000"/>
              </a:lnSpc>
            </a:pPr>
            <a:r>
              <a:rPr lang="en-US" altLang="zh-CN" sz="2800" b="1">
                <a:solidFill>
                  <a:srgbClr val="FF0000"/>
                </a:solidFill>
                <a:latin typeface="宋体" pitchFamily="2" charset="-122"/>
              </a:rPr>
              <a:t>1</a:t>
            </a:r>
            <a:r>
              <a:rPr lang="zh-CN" altLang="en-US" sz="2800" b="1">
                <a:solidFill>
                  <a:srgbClr val="FF0000"/>
                </a:solidFill>
                <a:latin typeface="宋体" pitchFamily="2" charset="-122"/>
              </a:rPr>
              <a:t>．可以针对这部名著的整体或其中某一个章节、片段来写。选定之后，重读一遍，然后从多方面的阅读感受中选择一点来写。</a:t>
            </a:r>
          </a:p>
          <a:p>
            <a:pPr>
              <a:lnSpc>
                <a:spcPct val="90000"/>
              </a:lnSpc>
            </a:pPr>
            <a:r>
              <a:rPr lang="en-US" altLang="zh-CN" sz="2800" b="1">
                <a:solidFill>
                  <a:srgbClr val="FF0000"/>
                </a:solidFill>
                <a:latin typeface="宋体" pitchFamily="2" charset="-122"/>
              </a:rPr>
              <a:t>2</a:t>
            </a:r>
            <a:r>
              <a:rPr lang="zh-CN" altLang="en-US" sz="2800" b="1">
                <a:solidFill>
                  <a:srgbClr val="FF0000"/>
                </a:solidFill>
                <a:latin typeface="宋体" pitchFamily="2" charset="-122"/>
              </a:rPr>
              <a:t>．引用名著原文时，要仔细核对，以保证引文与原文一致。</a:t>
            </a:r>
          </a:p>
          <a:p>
            <a:pPr>
              <a:lnSpc>
                <a:spcPct val="90000"/>
              </a:lnSpc>
            </a:pPr>
            <a:r>
              <a:rPr lang="en-US" altLang="zh-CN" sz="2800" b="1">
                <a:solidFill>
                  <a:srgbClr val="FF0000"/>
                </a:solidFill>
                <a:latin typeface="宋体" pitchFamily="2" charset="-122"/>
              </a:rPr>
              <a:t>3</a:t>
            </a:r>
            <a:r>
              <a:rPr lang="zh-CN" altLang="en-US" sz="2800" b="1">
                <a:solidFill>
                  <a:srgbClr val="FF0000"/>
                </a:solidFill>
                <a:latin typeface="宋体" pitchFamily="2" charset="-122"/>
              </a:rPr>
              <a:t>．要写出自己独特的感受，力求新颖，并联系个人生活经验来谈，但不能脱离原著任意发挥。</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68313" y="0"/>
            <a:ext cx="8229600" cy="1143000"/>
          </a:xfrm>
        </p:spPr>
        <p:txBody>
          <a:bodyPr/>
          <a:lstStyle/>
          <a:p>
            <a:r>
              <a:rPr lang="zh-CN" altLang="en-US" b="1">
                <a:solidFill>
                  <a:srgbClr val="0033CC"/>
                </a:solidFill>
              </a:rPr>
              <a:t>佳作欣赏</a:t>
            </a:r>
          </a:p>
        </p:txBody>
      </p:sp>
      <p:sp>
        <p:nvSpPr>
          <p:cNvPr id="18435" name="Rectangle 3"/>
          <p:cNvSpPr>
            <a:spLocks noGrp="1" noChangeArrowheads="1"/>
          </p:cNvSpPr>
          <p:nvPr>
            <p:ph type="body" idx="1"/>
          </p:nvPr>
        </p:nvSpPr>
        <p:spPr>
          <a:xfrm>
            <a:off x="0" y="981075"/>
            <a:ext cx="8893175" cy="4525963"/>
          </a:xfrm>
        </p:spPr>
        <p:txBody>
          <a:bodyPr/>
          <a:lstStyle/>
          <a:p>
            <a:pPr>
              <a:lnSpc>
                <a:spcPct val="90000"/>
              </a:lnSpc>
              <a:buFontTx/>
              <a:buNone/>
            </a:pPr>
            <a:r>
              <a:rPr lang="en-US" altLang="zh-CN" b="1">
                <a:latin typeface="宋体" pitchFamily="2" charset="-122"/>
              </a:rPr>
              <a:t>                 </a:t>
            </a:r>
            <a:r>
              <a:rPr lang="zh-CN" altLang="zh-CN" b="1">
                <a:latin typeface="宋体" pitchFamily="2" charset="-122"/>
              </a:rPr>
              <a:t>梦想≠空想</a:t>
            </a:r>
            <a:r>
              <a:rPr lang="zh-CN" altLang="en-US" b="1">
                <a:latin typeface="宋体" pitchFamily="2" charset="-122"/>
              </a:rPr>
              <a:t> </a:t>
            </a:r>
          </a:p>
          <a:p>
            <a:pPr>
              <a:lnSpc>
                <a:spcPct val="90000"/>
              </a:lnSpc>
              <a:buFontTx/>
              <a:buNone/>
            </a:pPr>
            <a:r>
              <a:rPr lang="zh-CN" altLang="en-US" b="1">
                <a:latin typeface="宋体" pitchFamily="2" charset="-122"/>
              </a:rPr>
              <a:t>              </a:t>
            </a:r>
            <a:r>
              <a:rPr lang="en-US" altLang="zh-CN" b="1">
                <a:latin typeface="宋体" pitchFamily="2" charset="-122"/>
              </a:rPr>
              <a:t>——《</a:t>
            </a:r>
            <a:r>
              <a:rPr lang="zh-CN" altLang="en-US" b="1">
                <a:latin typeface="宋体" pitchFamily="2" charset="-122"/>
              </a:rPr>
              <a:t>海底两万里</a:t>
            </a:r>
            <a:r>
              <a:rPr lang="en-US" altLang="zh-CN" b="1">
                <a:latin typeface="宋体" pitchFamily="2" charset="-122"/>
              </a:rPr>
              <a:t>》</a:t>
            </a:r>
            <a:r>
              <a:rPr lang="zh-CN" altLang="en-US" b="1">
                <a:latin typeface="宋体" pitchFamily="2" charset="-122"/>
              </a:rPr>
              <a:t>读后感</a:t>
            </a:r>
          </a:p>
          <a:p>
            <a:pPr>
              <a:lnSpc>
                <a:spcPct val="90000"/>
              </a:lnSpc>
            </a:pPr>
            <a:r>
              <a:rPr lang="zh-CN" altLang="en-US" b="1">
                <a:latin typeface="宋体" pitchFamily="2" charset="-122"/>
              </a:rPr>
              <a:t>　　海底，一个充满恐怖却又令人好奇的地方，一个充满幻想并且美丽的地方。多少人梦寐以求的地方，多少人为了去揭开她那神秘的面纱而丢掉了性命。现在，就让我们跟着鹦鹉螺号一起去探索那海底的世界，去发现她隐藏在深处的美丽。</a:t>
            </a:r>
          </a:p>
          <a:p>
            <a:pPr>
              <a:lnSpc>
                <a:spcPct val="90000"/>
              </a:lnSpc>
            </a:pPr>
            <a:r>
              <a:rPr lang="zh-CN" altLang="en-US" b="1">
                <a:latin typeface="宋体" pitchFamily="2" charset="-122"/>
              </a:rPr>
              <a:t>　　</a:t>
            </a:r>
            <a:r>
              <a:rPr lang="en-US" altLang="zh-CN" b="1">
                <a:latin typeface="宋体" pitchFamily="2" charset="-122"/>
              </a:rPr>
              <a:t>《</a:t>
            </a:r>
            <a:r>
              <a:rPr lang="zh-CN" altLang="en-US" b="1">
                <a:latin typeface="宋体" pitchFamily="2" charset="-122"/>
              </a:rPr>
              <a:t>海底两万里</a:t>
            </a:r>
            <a:r>
              <a:rPr lang="en-US" altLang="zh-CN" b="1">
                <a:latin typeface="宋体" pitchFamily="2" charset="-122"/>
              </a:rPr>
              <a:t>》</a:t>
            </a:r>
            <a:r>
              <a:rPr lang="zh-CN" altLang="en-US" b="1">
                <a:latin typeface="宋体" pitchFamily="2" charset="-122"/>
              </a:rPr>
              <a:t>是儒勒。凡尔纳的一篇巨着，鹦鹉螺号是他虚构出来的一辆潜水艇。但文章中的植物，动物，却又能带给人那么真实的感受。鹦鹉螺号带我们一起周游了太平洋、</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endParaRPr lang="zh-CN" altLang="zh-CN"/>
          </a:p>
        </p:txBody>
      </p:sp>
      <p:sp>
        <p:nvSpPr>
          <p:cNvPr id="19459" name="Rectangle 3"/>
          <p:cNvSpPr>
            <a:spLocks noGrp="1" noChangeArrowheads="1"/>
          </p:cNvSpPr>
          <p:nvPr>
            <p:ph type="body" idx="1"/>
          </p:nvPr>
        </p:nvSpPr>
        <p:spPr>
          <a:xfrm>
            <a:off x="250825" y="260350"/>
            <a:ext cx="8569325" cy="6408738"/>
          </a:xfrm>
        </p:spPr>
        <p:txBody>
          <a:bodyPr/>
          <a:lstStyle/>
          <a:p>
            <a:pPr>
              <a:lnSpc>
                <a:spcPct val="90000"/>
              </a:lnSpc>
            </a:pPr>
            <a:r>
              <a:rPr lang="zh-CN" altLang="en-US" b="1">
                <a:latin typeface="宋体" pitchFamily="2" charset="-122"/>
              </a:rPr>
              <a:t>印度洋、红海、地中海、大西洋以及南极和北冰洋，遇见了许多罕见海底动植物，还有海底洞穴、暗道和遗址等等。其中有一些惊险刺激的情节，例如，探索海底森林和珊瑚王国，去南极点、捕杀章鱼群、独角鲸</a:t>
            </a:r>
            <a:r>
              <a:rPr lang="en-US" altLang="zh-CN" b="1">
                <a:latin typeface="宋体" pitchFamily="2" charset="-122"/>
              </a:rPr>
              <a:t>……</a:t>
            </a:r>
            <a:r>
              <a:rPr lang="zh-CN" altLang="en-US" b="1">
                <a:latin typeface="宋体" pitchFamily="2" charset="-122"/>
              </a:rPr>
              <a:t>从文章的字里行间中，我们都能真真实实的感受到凡尔纳丰富的想象力。竟能在潜艇未发明之前想象出潜艇的构造，电灯未问世前预料到未来生活，充分把科学与故事情节相结合，创造出一个充满奥秘的深海世界。</a:t>
            </a:r>
          </a:p>
          <a:p>
            <a:pPr>
              <a:lnSpc>
                <a:spcPct val="90000"/>
              </a:lnSpc>
            </a:pPr>
            <a:r>
              <a:rPr lang="zh-CN" altLang="en-US" b="1">
                <a:latin typeface="宋体" pitchFamily="2" charset="-122"/>
              </a:rPr>
              <a:t>　　海底中有无穷无尽的奥秘，丰富多彩的动植物。凡尔纳想象的梦幻世界，和现在的海底状况截然不同，而凡尔纳在文中写到的，是想让人们读完他的文章后，也能想象</a:t>
            </a:r>
          </a:p>
          <a:p>
            <a:pPr>
              <a:lnSpc>
                <a:spcPct val="90000"/>
              </a:lnSpc>
            </a:pPr>
            <a:endParaRPr lang="en-US" altLang="zh-CN" b="1">
              <a:latin typeface="宋体"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endParaRPr lang="zh-CN" altLang="zh-CN"/>
          </a:p>
        </p:txBody>
      </p:sp>
      <p:sp>
        <p:nvSpPr>
          <p:cNvPr id="20483" name="Rectangle 3"/>
          <p:cNvSpPr>
            <a:spLocks noGrp="1" noChangeArrowheads="1"/>
          </p:cNvSpPr>
          <p:nvPr>
            <p:ph type="body" idx="1"/>
          </p:nvPr>
        </p:nvSpPr>
        <p:spPr>
          <a:xfrm>
            <a:off x="179388" y="404813"/>
            <a:ext cx="8640762" cy="5794375"/>
          </a:xfrm>
        </p:spPr>
        <p:txBody>
          <a:bodyPr/>
          <a:lstStyle/>
          <a:p>
            <a:pPr>
              <a:lnSpc>
                <a:spcPct val="80000"/>
              </a:lnSpc>
            </a:pPr>
            <a:r>
              <a:rPr lang="zh-CN" altLang="en-US" b="1">
                <a:latin typeface="宋体" pitchFamily="2" charset="-122"/>
              </a:rPr>
              <a:t>出美丽的意</a:t>
            </a:r>
            <a:r>
              <a:rPr lang="zh-CN" altLang="en-US" b="1"/>
              <a:t>境，从而唤醒人们保护海洋的意识。他更加要谴责那些污染海洋，随意捕杀动物的人们，是他们让海洋不再绚丽多彩，让海洋不再蒙上美丽的面纱，而是成天受到现在社会化学物质的污染。作者从描写海洋的美丽，侧面呼吁人们保护海洋，珍稀海洋，不要让海洋成为幻想。从故事中的人物来看，他们那一个个坚定的眼神，一句句不放弃的话语。海洋，就是他们的家，就是他们的梦想，他们始终不肯放弃，一直在探索海底的奥秘，哪怕会失败，哪怕会献出生命，他们终究不逃避，终究会坚持不懈。</a:t>
            </a:r>
          </a:p>
          <a:p>
            <a:pPr>
              <a:lnSpc>
                <a:spcPct val="80000"/>
              </a:lnSpc>
            </a:pPr>
            <a:r>
              <a:rPr lang="zh-CN" altLang="en-US" b="1"/>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altLang="zh-CN" b="1">
                <a:solidFill>
                  <a:srgbClr val="0033CC"/>
                </a:solidFill>
              </a:rPr>
              <a:t> </a:t>
            </a:r>
            <a:r>
              <a:rPr lang="zh-CN" altLang="en-US" b="1">
                <a:solidFill>
                  <a:srgbClr val="0033CC"/>
                </a:solidFill>
              </a:rPr>
              <a:t>新课导入</a:t>
            </a:r>
          </a:p>
        </p:txBody>
      </p:sp>
      <p:sp>
        <p:nvSpPr>
          <p:cNvPr id="3075" name="Rectangle 3"/>
          <p:cNvSpPr>
            <a:spLocks noGrp="1" noChangeArrowheads="1"/>
          </p:cNvSpPr>
          <p:nvPr>
            <p:ph type="body" idx="1"/>
          </p:nvPr>
        </p:nvSpPr>
        <p:spPr>
          <a:xfrm>
            <a:off x="446856" y="1600200"/>
            <a:ext cx="8229600" cy="4525963"/>
          </a:xfrm>
        </p:spPr>
        <p:txBody>
          <a:bodyPr/>
          <a:lstStyle/>
          <a:p>
            <a:r>
              <a:rPr lang="en-US" altLang="zh-CN" b="1" dirty="0">
                <a:latin typeface="宋体" pitchFamily="2" charset="-122"/>
              </a:rPr>
              <a:t>    </a:t>
            </a:r>
            <a:r>
              <a:rPr lang="zh-CN" altLang="en-US" b="1" dirty="0">
                <a:latin typeface="宋体" pitchFamily="2" charset="-122"/>
              </a:rPr>
              <a:t>一篇诗文或一本著作</a:t>
            </a:r>
            <a:r>
              <a:rPr lang="en-US" altLang="zh-CN" b="1" dirty="0">
                <a:latin typeface="宋体" pitchFamily="2" charset="-122"/>
              </a:rPr>
              <a:t>(</a:t>
            </a:r>
            <a:r>
              <a:rPr lang="zh-CN" altLang="en-US" b="1" dirty="0">
                <a:latin typeface="宋体" pitchFamily="2" charset="-122"/>
              </a:rPr>
              <a:t>也包括一部影视作品</a:t>
            </a:r>
            <a:r>
              <a:rPr lang="en-US" altLang="zh-CN" b="1" dirty="0">
                <a:latin typeface="宋体" pitchFamily="2" charset="-122"/>
              </a:rPr>
              <a:t>)</a:t>
            </a:r>
            <a:r>
              <a:rPr lang="zh-CN" altLang="en-US" b="1" dirty="0">
                <a:latin typeface="宋体" pitchFamily="2" charset="-122"/>
              </a:rPr>
              <a:t>，我们读过</a:t>
            </a:r>
            <a:r>
              <a:rPr lang="en-US" altLang="zh-CN" b="1" dirty="0">
                <a:latin typeface="宋体" pitchFamily="2" charset="-122"/>
              </a:rPr>
              <a:t>(</a:t>
            </a:r>
            <a:r>
              <a:rPr lang="zh-CN" altLang="en-US" b="1" dirty="0">
                <a:latin typeface="宋体" pitchFamily="2" charset="-122"/>
              </a:rPr>
              <a:t>或看过</a:t>
            </a:r>
            <a:r>
              <a:rPr lang="en-US" altLang="zh-CN" b="1" dirty="0">
                <a:latin typeface="宋体" pitchFamily="2" charset="-122"/>
              </a:rPr>
              <a:t>)</a:t>
            </a:r>
            <a:r>
              <a:rPr lang="zh-CN" altLang="en-US" b="1" dirty="0">
                <a:latin typeface="宋体" pitchFamily="2" charset="-122"/>
              </a:rPr>
              <a:t>之后，总会有些触动，或得到一些启发，把这些写下来，就是读</a:t>
            </a:r>
            <a:r>
              <a:rPr lang="en-US" altLang="zh-CN" b="1" dirty="0">
                <a:latin typeface="宋体" pitchFamily="2" charset="-122"/>
              </a:rPr>
              <a:t>(</a:t>
            </a:r>
            <a:r>
              <a:rPr lang="zh-CN" altLang="en-US" b="1" dirty="0">
                <a:latin typeface="宋体" pitchFamily="2" charset="-122"/>
              </a:rPr>
              <a:t>观</a:t>
            </a:r>
            <a:r>
              <a:rPr lang="en-US" altLang="zh-CN" b="1" dirty="0">
                <a:latin typeface="宋体" pitchFamily="2" charset="-122"/>
              </a:rPr>
              <a:t>)</a:t>
            </a:r>
            <a:r>
              <a:rPr lang="zh-CN" altLang="en-US" b="1" dirty="0">
                <a:latin typeface="宋体" pitchFamily="2" charset="-122"/>
              </a:rPr>
              <a:t>后感。如果我们能坚持写读后感，既可以加深对原作的理解，也可以提高写作能力。</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endParaRPr lang="zh-CN" altLang="zh-CN"/>
          </a:p>
        </p:txBody>
      </p:sp>
      <p:sp>
        <p:nvSpPr>
          <p:cNvPr id="21507" name="Rectangle 3"/>
          <p:cNvSpPr>
            <a:spLocks noGrp="1" noChangeArrowheads="1"/>
          </p:cNvSpPr>
          <p:nvPr>
            <p:ph type="body" idx="1"/>
          </p:nvPr>
        </p:nvSpPr>
        <p:spPr>
          <a:xfrm>
            <a:off x="468313" y="404813"/>
            <a:ext cx="8229600" cy="4525962"/>
          </a:xfrm>
        </p:spPr>
        <p:txBody>
          <a:bodyPr/>
          <a:lstStyle/>
          <a:p>
            <a:r>
              <a:rPr lang="zh-CN" altLang="en-US" b="1"/>
              <a:t>　    而</a:t>
            </a:r>
            <a:r>
              <a:rPr lang="en-US" altLang="zh-CN" b="1"/>
              <a:t>《</a:t>
            </a:r>
            <a:r>
              <a:rPr lang="zh-CN" altLang="en-US" b="1"/>
              <a:t>海底两万里</a:t>
            </a:r>
            <a:r>
              <a:rPr lang="en-US" altLang="zh-CN" b="1"/>
              <a:t>》</a:t>
            </a:r>
            <a:r>
              <a:rPr lang="zh-CN" altLang="en-US" b="1"/>
              <a:t>这本书最终是想要告诫人们：没有梦想，没有理想，是不行的。但梦想也不代表着空想，需要实际行动来实现。没有做不到，只有想不到，不怕失败，只怕没有承受失败的能力。只有梦想，加上行动，才会有进步，才会成功。</a:t>
            </a:r>
          </a:p>
          <a:p>
            <a:endParaRPr lang="en-US" altLang="zh-CN"/>
          </a:p>
        </p:txBody>
      </p:sp>
      <p:pic>
        <p:nvPicPr>
          <p:cNvPr id="21509" name="Picture 5" descr="t01347eb22b39acf673"/>
          <p:cNvPicPr>
            <a:picLocks noChangeAspect="1" noChangeArrowheads="1"/>
          </p:cNvPicPr>
          <p:nvPr/>
        </p:nvPicPr>
        <p:blipFill>
          <a:blip r:embed="rId3" cstate="print"/>
          <a:srcRect/>
          <a:stretch>
            <a:fillRect/>
          </a:stretch>
        </p:blipFill>
        <p:spPr bwMode="auto">
          <a:xfrm>
            <a:off x="4643438" y="4005263"/>
            <a:ext cx="3619500" cy="228600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endParaRPr lang="zh-CN" altLang="zh-CN"/>
          </a:p>
        </p:txBody>
      </p:sp>
      <p:sp>
        <p:nvSpPr>
          <p:cNvPr id="23555" name="Rectangle 3"/>
          <p:cNvSpPr>
            <a:spLocks noGrp="1" noChangeArrowheads="1"/>
          </p:cNvSpPr>
          <p:nvPr>
            <p:ph type="body" idx="1"/>
          </p:nvPr>
        </p:nvSpPr>
        <p:spPr>
          <a:xfrm>
            <a:off x="0" y="260350"/>
            <a:ext cx="8675688" cy="6597650"/>
          </a:xfrm>
        </p:spPr>
        <p:txBody>
          <a:bodyPr/>
          <a:lstStyle/>
          <a:p>
            <a:pPr algn="ctr">
              <a:lnSpc>
                <a:spcPct val="80000"/>
              </a:lnSpc>
            </a:pPr>
            <a:r>
              <a:rPr lang="en-US" altLang="zh-CN" b="1"/>
              <a:t>《</a:t>
            </a:r>
            <a:r>
              <a:rPr lang="zh-CN" altLang="en-US" b="1"/>
              <a:t>草房子</a:t>
            </a:r>
            <a:r>
              <a:rPr lang="en-US" altLang="zh-CN" b="1"/>
              <a:t>》</a:t>
            </a:r>
            <a:r>
              <a:rPr lang="zh-CN" altLang="en-US" b="1"/>
              <a:t>观后感</a:t>
            </a:r>
          </a:p>
          <a:p>
            <a:pPr>
              <a:lnSpc>
                <a:spcPct val="80000"/>
              </a:lnSpc>
            </a:pPr>
            <a:r>
              <a:rPr lang="zh-CN" altLang="en-US" b="1"/>
              <a:t>　　人们常说：父爱如山，母爱似水。但在关键时刻父爱和母爱一样的气吞山河。</a:t>
            </a:r>
          </a:p>
          <a:p>
            <a:pPr>
              <a:lnSpc>
                <a:spcPct val="80000"/>
              </a:lnSpc>
            </a:pPr>
            <a:r>
              <a:rPr lang="zh-CN" altLang="en-US" b="1"/>
              <a:t>　　桑校长便是一位好父亲，在</a:t>
            </a:r>
            <a:r>
              <a:rPr lang="en-US" altLang="zh-CN" b="1"/>
              <a:t>《</a:t>
            </a:r>
            <a:r>
              <a:rPr lang="zh-CN" altLang="en-US" b="1"/>
              <a:t>草房子</a:t>
            </a:r>
            <a:r>
              <a:rPr lang="en-US" altLang="zh-CN" b="1"/>
              <a:t>》</a:t>
            </a:r>
            <a:r>
              <a:rPr lang="zh-CN" altLang="en-US" b="1"/>
              <a:t>这部电影中，他既是一位山区孩子的好校长，且是个孩子心中的好父亲。桑校长在孩子们心中树立着光辉的榜样。</a:t>
            </a:r>
          </a:p>
          <a:p>
            <a:pPr>
              <a:lnSpc>
                <a:spcPct val="80000"/>
              </a:lnSpc>
            </a:pPr>
            <a:r>
              <a:rPr lang="zh-CN" altLang="en-US" b="1"/>
              <a:t>　　他年纪轻轻便有一个可爱的儿子，开始对其子十分严厉，但在一次意外中，其子不知得了一种不愈之症，桑校长带着病危的儿子四处寻医访药，最后还是在老天的感动下一位老先生的帮助下得以康复。</a:t>
            </a:r>
          </a:p>
          <a:p>
            <a:pPr>
              <a:lnSpc>
                <a:spcPct val="80000"/>
              </a:lnSpc>
            </a:pPr>
            <a:r>
              <a:rPr lang="zh-CN" altLang="en-US" b="1"/>
              <a:t>　　这虽是个微不足道的细节情景，当作者把人物刻画得富有丰富的情感，使我们切身感受到了父与子之间那般淳淳的亲情。</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endParaRPr lang="zh-CN" altLang="zh-CN"/>
          </a:p>
        </p:txBody>
      </p:sp>
      <p:sp>
        <p:nvSpPr>
          <p:cNvPr id="26627" name="Rectangle 3"/>
          <p:cNvSpPr>
            <a:spLocks noGrp="1" noChangeArrowheads="1"/>
          </p:cNvSpPr>
          <p:nvPr>
            <p:ph type="body" idx="1"/>
          </p:nvPr>
        </p:nvSpPr>
        <p:spPr>
          <a:xfrm>
            <a:off x="0" y="333375"/>
            <a:ext cx="9144000" cy="4525963"/>
          </a:xfrm>
        </p:spPr>
        <p:txBody>
          <a:bodyPr/>
          <a:lstStyle/>
          <a:p>
            <a:pPr>
              <a:lnSpc>
                <a:spcPct val="80000"/>
              </a:lnSpc>
            </a:pPr>
            <a:r>
              <a:rPr lang="en-US" altLang="zh-CN" b="1"/>
              <a:t>       </a:t>
            </a:r>
            <a:r>
              <a:rPr lang="zh-CN" altLang="en-US" b="1"/>
              <a:t>这种朴实而真诚的父爱不正是我们这代青年人所应具有的吗？</a:t>
            </a:r>
          </a:p>
          <a:p>
            <a:pPr>
              <a:lnSpc>
                <a:spcPct val="80000"/>
              </a:lnSpc>
            </a:pPr>
            <a:r>
              <a:rPr lang="zh-CN" altLang="en-US" b="1"/>
              <a:t>　   在如今的社会中仍存在一些虐待子女的父母，他们这种行为难道不应遭到世人的唾弃吗？</a:t>
            </a:r>
          </a:p>
          <a:p>
            <a:pPr>
              <a:lnSpc>
                <a:spcPct val="80000"/>
              </a:lnSpc>
            </a:pPr>
            <a:r>
              <a:rPr lang="zh-CN" altLang="en-US" b="1"/>
              <a:t>　　想想电影中的桑校长，自己非但没有在儿子最困难的时候遗弃放手，而是在背后默默的为儿子的生存发展绞尽脑汁。</a:t>
            </a:r>
          </a:p>
          <a:p>
            <a:pPr>
              <a:lnSpc>
                <a:spcPct val="80000"/>
              </a:lnSpc>
            </a:pPr>
            <a:r>
              <a:rPr lang="zh-CN" altLang="en-US" b="1"/>
              <a:t>　　当儿子看到好友杜小康因家变失学落魄到摆摊为生时，儿子毅然将父亲多年授奖的本子拿来给杜小康抄写课本。父亲不知情的条件下打了儿子，得知实情后的父亲心痛如刀割，但面对儿子的病情桑校长以顽强的勇气承担起了一个父亲对儿子的职责，毅然用真爱的伟大来拯救病危的儿子，亲情父爱，在这一刻得到了伟大的诠释。</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endParaRPr lang="zh-CN" altLang="zh-CN"/>
          </a:p>
        </p:txBody>
      </p:sp>
      <p:sp>
        <p:nvSpPr>
          <p:cNvPr id="27651" name="Rectangle 3"/>
          <p:cNvSpPr>
            <a:spLocks noGrp="1" noChangeArrowheads="1"/>
          </p:cNvSpPr>
          <p:nvPr>
            <p:ph type="body" idx="1"/>
          </p:nvPr>
        </p:nvSpPr>
        <p:spPr>
          <a:xfrm>
            <a:off x="468313" y="404813"/>
            <a:ext cx="8229600" cy="4525962"/>
          </a:xfrm>
        </p:spPr>
        <p:txBody>
          <a:bodyPr/>
          <a:lstStyle/>
          <a:p>
            <a:r>
              <a:rPr lang="en-US" altLang="zh-CN" b="1"/>
              <a:t>       </a:t>
            </a:r>
            <a:r>
              <a:rPr lang="zh-CN" altLang="en-US" b="1"/>
              <a:t>父爱如山不假，但此时此刻它已不再单纯，得以使真爱的它立升父爱如山，危机之秋，更显大爱。</a:t>
            </a:r>
          </a:p>
          <a:p>
            <a:r>
              <a:rPr lang="zh-CN" altLang="en-US" b="1"/>
              <a:t>       草房虽陋，人心却澈。父爱的感人形式让我们遐想的心灵顿时成熟，以至于更加关注父母对我们付出的那份爱，想到这里我惭愧不已。</a:t>
            </a:r>
          </a:p>
        </p:txBody>
      </p:sp>
      <p:sp>
        <p:nvSpPr>
          <p:cNvPr id="27653" name="AutoShape 5" descr="t0152ac5423628bde74"/>
          <p:cNvSpPr>
            <a:spLocks noChangeAspect="1" noChangeArrowheads="1"/>
          </p:cNvSpPr>
          <p:nvPr/>
        </p:nvSpPr>
        <p:spPr bwMode="auto">
          <a:xfrm>
            <a:off x="4419600" y="3276600"/>
            <a:ext cx="304800" cy="304800"/>
          </a:xfrm>
          <a:prstGeom prst="rect">
            <a:avLst/>
          </a:prstGeom>
          <a:noFill/>
        </p:spPr>
        <p:txBody>
          <a:bodyPr/>
          <a:lstStyle/>
          <a:p>
            <a:endParaRPr lang="zh-CN" altLang="en-US"/>
          </a:p>
        </p:txBody>
      </p:sp>
      <p:sp>
        <p:nvSpPr>
          <p:cNvPr id="27655" name="AutoShape 7" descr="t0152ac5423628bde74"/>
          <p:cNvSpPr>
            <a:spLocks noChangeAspect="1" noChangeArrowheads="1"/>
          </p:cNvSpPr>
          <p:nvPr/>
        </p:nvSpPr>
        <p:spPr bwMode="auto">
          <a:xfrm>
            <a:off x="4419600" y="3276600"/>
            <a:ext cx="304800" cy="304800"/>
          </a:xfrm>
          <a:prstGeom prst="rect">
            <a:avLst/>
          </a:prstGeom>
          <a:noFill/>
        </p:spPr>
        <p:txBody>
          <a:bodyPr/>
          <a:lstStyle/>
          <a:p>
            <a:endParaRPr lang="zh-CN" altLang="en-US"/>
          </a:p>
        </p:txBody>
      </p:sp>
      <p:pic>
        <p:nvPicPr>
          <p:cNvPr id="27657" name="Picture 9" descr="t0152ac5423628bde74"/>
          <p:cNvPicPr>
            <a:picLocks noChangeAspect="1" noChangeArrowheads="1"/>
          </p:cNvPicPr>
          <p:nvPr/>
        </p:nvPicPr>
        <p:blipFill>
          <a:blip r:embed="rId3" cstate="print"/>
          <a:srcRect/>
          <a:stretch>
            <a:fillRect/>
          </a:stretch>
        </p:blipFill>
        <p:spPr bwMode="auto">
          <a:xfrm>
            <a:off x="4356100" y="4076700"/>
            <a:ext cx="3560763" cy="230505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68313" y="260350"/>
            <a:ext cx="8229600" cy="1143000"/>
          </a:xfrm>
        </p:spPr>
        <p:txBody>
          <a:bodyPr/>
          <a:lstStyle/>
          <a:p>
            <a:r>
              <a:rPr lang="zh-CN" altLang="en-US" sz="4000" b="1">
                <a:solidFill>
                  <a:srgbClr val="0033CC"/>
                </a:solidFill>
              </a:rPr>
              <a:t>布置作业</a:t>
            </a:r>
            <a:r>
              <a:rPr lang="zh-CN" altLang="en-US" sz="4000">
                <a:solidFill>
                  <a:srgbClr val="0033CC"/>
                </a:solidFill>
              </a:rPr>
              <a:t/>
            </a:r>
            <a:br>
              <a:rPr lang="zh-CN" altLang="en-US" sz="4000">
                <a:solidFill>
                  <a:srgbClr val="0033CC"/>
                </a:solidFill>
              </a:rPr>
            </a:br>
            <a:endParaRPr lang="zh-CN" altLang="en-US" sz="4000">
              <a:solidFill>
                <a:srgbClr val="0033CC"/>
              </a:solidFill>
            </a:endParaRPr>
          </a:p>
        </p:txBody>
      </p:sp>
      <p:sp>
        <p:nvSpPr>
          <p:cNvPr id="22531" name="Rectangle 3"/>
          <p:cNvSpPr>
            <a:spLocks noGrp="1" noChangeArrowheads="1"/>
          </p:cNvSpPr>
          <p:nvPr>
            <p:ph type="body" idx="1"/>
          </p:nvPr>
        </p:nvSpPr>
        <p:spPr/>
        <p:txBody>
          <a:bodyPr/>
          <a:lstStyle/>
          <a:p>
            <a:r>
              <a:rPr lang="zh-CN" altLang="en-US" b="1"/>
              <a:t>完成读后感写作。</a:t>
            </a:r>
          </a:p>
        </p:txBody>
      </p:sp>
      <p:pic>
        <p:nvPicPr>
          <p:cNvPr id="22535" name="Picture 7" descr="t018ea383becf77a736"/>
          <p:cNvPicPr>
            <a:picLocks noChangeAspect="1" noChangeArrowheads="1"/>
          </p:cNvPicPr>
          <p:nvPr/>
        </p:nvPicPr>
        <p:blipFill>
          <a:blip r:embed="rId3" cstate="print"/>
          <a:srcRect/>
          <a:stretch>
            <a:fillRect/>
          </a:stretch>
        </p:blipFill>
        <p:spPr bwMode="auto">
          <a:xfrm>
            <a:off x="2843213" y="2708275"/>
            <a:ext cx="5545137" cy="3217863"/>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zh-CN" altLang="en-US" b="1">
                <a:solidFill>
                  <a:srgbClr val="0033CC"/>
                </a:solidFill>
              </a:rPr>
              <a:t>认知读后感</a:t>
            </a:r>
            <a:r>
              <a:rPr lang="zh-CN" altLang="en-US">
                <a:solidFill>
                  <a:srgbClr val="0033CC"/>
                </a:solidFill>
              </a:rPr>
              <a:t> </a:t>
            </a:r>
          </a:p>
        </p:txBody>
      </p:sp>
      <p:sp>
        <p:nvSpPr>
          <p:cNvPr id="4099" name="Rectangle 3"/>
          <p:cNvSpPr>
            <a:spLocks noGrp="1" noChangeArrowheads="1"/>
          </p:cNvSpPr>
          <p:nvPr>
            <p:ph type="body" idx="1"/>
          </p:nvPr>
        </p:nvSpPr>
        <p:spPr/>
        <p:txBody>
          <a:bodyPr/>
          <a:lstStyle/>
          <a:p>
            <a:r>
              <a:rPr lang="zh-CN" altLang="en-US" b="1">
                <a:latin typeface="宋体" pitchFamily="2" charset="-122"/>
              </a:rPr>
              <a:t>读后感作文，是指看了某篇文章或某部作品后，根据自己的感想所写的文章</a:t>
            </a:r>
            <a:r>
              <a:rPr lang="en-US" altLang="zh-CN" b="1">
                <a:latin typeface="宋体" pitchFamily="2" charset="-122"/>
              </a:rPr>
              <a:t>(</a:t>
            </a:r>
            <a:r>
              <a:rPr lang="zh-CN" altLang="en-US" b="1">
                <a:latin typeface="宋体" pitchFamily="2" charset="-122"/>
              </a:rPr>
              <a:t>如果是看了某部影片或戏剧后所写的感想，叫“观后感”，与“读后感”的性质相同</a:t>
            </a:r>
            <a:r>
              <a:rPr lang="en-US" altLang="zh-CN" b="1">
                <a:latin typeface="宋体" pitchFamily="2" charset="-122"/>
              </a:rPr>
              <a:t>)</a:t>
            </a:r>
            <a:r>
              <a:rPr lang="zh-CN" altLang="en-US" b="1">
                <a:latin typeface="宋体" pitchFamily="2" charset="-122"/>
              </a:rPr>
              <a:t>。</a:t>
            </a:r>
          </a:p>
        </p:txBody>
      </p:sp>
      <p:pic>
        <p:nvPicPr>
          <p:cNvPr id="4101" name="Picture 5" descr="t01806aee354bda4538"/>
          <p:cNvPicPr>
            <a:picLocks noChangeAspect="1" noChangeArrowheads="1"/>
          </p:cNvPicPr>
          <p:nvPr/>
        </p:nvPicPr>
        <p:blipFill>
          <a:blip r:embed="rId3" cstate="print"/>
          <a:srcRect/>
          <a:stretch>
            <a:fillRect/>
          </a:stretch>
        </p:blipFill>
        <p:spPr bwMode="auto">
          <a:xfrm>
            <a:off x="4716463" y="4076700"/>
            <a:ext cx="3048000" cy="228600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endParaRPr lang="zh-CN" altLang="zh-CN"/>
          </a:p>
        </p:txBody>
      </p:sp>
      <p:sp>
        <p:nvSpPr>
          <p:cNvPr id="5123" name="Rectangle 3"/>
          <p:cNvSpPr>
            <a:spLocks noGrp="1" noChangeArrowheads="1"/>
          </p:cNvSpPr>
          <p:nvPr>
            <p:ph type="body" idx="1"/>
          </p:nvPr>
        </p:nvSpPr>
        <p:spPr>
          <a:xfrm>
            <a:off x="539750" y="1341438"/>
            <a:ext cx="8229600" cy="4525962"/>
          </a:xfrm>
        </p:spPr>
        <p:txBody>
          <a:bodyPr/>
          <a:lstStyle/>
          <a:p>
            <a:pPr>
              <a:lnSpc>
                <a:spcPct val="90000"/>
              </a:lnSpc>
            </a:pPr>
            <a:r>
              <a:rPr lang="en-US" altLang="zh-CN" b="1">
                <a:latin typeface="宋体" pitchFamily="2" charset="-122"/>
              </a:rPr>
              <a:t>    </a:t>
            </a:r>
            <a:r>
              <a:rPr lang="zh-CN" altLang="en-US" b="1">
                <a:latin typeface="宋体" pitchFamily="2" charset="-122"/>
              </a:rPr>
              <a:t>读后感作文属于议论文的范畴，但又不同于一般的议论文。</a:t>
            </a:r>
          </a:p>
          <a:p>
            <a:pPr>
              <a:lnSpc>
                <a:spcPct val="90000"/>
              </a:lnSpc>
            </a:pPr>
            <a:r>
              <a:rPr lang="zh-CN" altLang="en-US" b="1"/>
              <a:t>        一般议论文，要求观点明确，论据典型，论证严密；而读后感最突出的特点是</a:t>
            </a:r>
            <a:r>
              <a:rPr lang="zh-CN" altLang="en-US" b="1">
                <a:latin typeface="宋体"/>
              </a:rPr>
              <a:t>“</a:t>
            </a:r>
            <a:r>
              <a:rPr lang="zh-CN" altLang="en-US" b="1"/>
              <a:t>读</a:t>
            </a:r>
            <a:r>
              <a:rPr lang="zh-CN" altLang="en-US" b="1">
                <a:latin typeface="宋体"/>
              </a:rPr>
              <a:t>”</a:t>
            </a:r>
            <a:r>
              <a:rPr lang="zh-CN" altLang="en-US" b="1"/>
              <a:t>和</a:t>
            </a:r>
            <a:r>
              <a:rPr lang="zh-CN" altLang="en-US" b="1">
                <a:latin typeface="宋体"/>
              </a:rPr>
              <a:t>“</a:t>
            </a:r>
            <a:r>
              <a:rPr lang="zh-CN" altLang="en-US" b="1"/>
              <a:t>感</a:t>
            </a:r>
            <a:r>
              <a:rPr lang="zh-CN" altLang="en-US" b="1">
                <a:latin typeface="宋体"/>
              </a:rPr>
              <a:t>”</a:t>
            </a:r>
            <a:r>
              <a:rPr lang="zh-CN" altLang="en-US" b="1"/>
              <a:t>的紧密结合。</a:t>
            </a:r>
            <a:r>
              <a:rPr lang="zh-CN" altLang="en-US" b="1">
                <a:latin typeface="宋体"/>
              </a:rPr>
              <a:t>“</a:t>
            </a:r>
            <a:r>
              <a:rPr lang="zh-CN" altLang="en-US" b="1"/>
              <a:t>感</a:t>
            </a:r>
            <a:r>
              <a:rPr lang="zh-CN" altLang="en-US" b="1">
                <a:latin typeface="宋体"/>
              </a:rPr>
              <a:t>”</a:t>
            </a:r>
            <a:r>
              <a:rPr lang="zh-CN" altLang="en-US" b="1"/>
              <a:t>是重点。</a:t>
            </a:r>
            <a:r>
              <a:rPr lang="zh-CN" altLang="en-US" b="1">
                <a:latin typeface="宋体"/>
              </a:rPr>
              <a:t>“</a:t>
            </a:r>
            <a:r>
              <a:rPr lang="zh-CN" altLang="en-US" b="1"/>
              <a:t>读</a:t>
            </a:r>
            <a:r>
              <a:rPr lang="zh-CN" altLang="en-US" b="1">
                <a:latin typeface="宋体"/>
              </a:rPr>
              <a:t>”</a:t>
            </a:r>
            <a:r>
              <a:rPr lang="zh-CN" altLang="en-US" b="1"/>
              <a:t>，指读了何人、何文，文中有何事、何观点；</a:t>
            </a:r>
            <a:r>
              <a:rPr lang="zh-CN" altLang="en-US" b="1">
                <a:latin typeface="宋体"/>
              </a:rPr>
              <a:t>“</a:t>
            </a:r>
            <a:r>
              <a:rPr lang="zh-CN" altLang="en-US" b="1"/>
              <a:t>感</a:t>
            </a:r>
            <a:r>
              <a:rPr lang="zh-CN" altLang="en-US" b="1">
                <a:latin typeface="宋体"/>
              </a:rPr>
              <a:t>”</a:t>
            </a:r>
            <a:r>
              <a:rPr lang="zh-CN" altLang="en-US" b="1"/>
              <a:t>，是指读后有何感受。</a:t>
            </a:r>
            <a:r>
              <a:rPr lang="zh-CN" altLang="en-US" b="1">
                <a:latin typeface="宋体"/>
              </a:rPr>
              <a:t>“</a:t>
            </a:r>
            <a:r>
              <a:rPr lang="zh-CN" altLang="en-US" b="1"/>
              <a:t>读</a:t>
            </a:r>
            <a:r>
              <a:rPr lang="zh-CN" altLang="en-US" b="1">
                <a:latin typeface="宋体"/>
              </a:rPr>
              <a:t>”</a:t>
            </a:r>
            <a:r>
              <a:rPr lang="zh-CN" altLang="en-US" b="1"/>
              <a:t>是</a:t>
            </a:r>
            <a:r>
              <a:rPr lang="zh-CN" altLang="en-US" b="1">
                <a:latin typeface="宋体"/>
              </a:rPr>
              <a:t>“</a:t>
            </a:r>
            <a:r>
              <a:rPr lang="zh-CN" altLang="en-US" b="1"/>
              <a:t>感</a:t>
            </a:r>
            <a:r>
              <a:rPr lang="zh-CN" altLang="en-US" b="1">
                <a:latin typeface="宋体"/>
              </a:rPr>
              <a:t>”</a:t>
            </a:r>
            <a:r>
              <a:rPr lang="zh-CN" altLang="en-US" b="1"/>
              <a:t>的基础，</a:t>
            </a:r>
            <a:r>
              <a:rPr lang="zh-CN" altLang="en-US" b="1">
                <a:latin typeface="宋体"/>
              </a:rPr>
              <a:t>“</a:t>
            </a:r>
            <a:r>
              <a:rPr lang="zh-CN" altLang="en-US" b="1"/>
              <a:t>感</a:t>
            </a:r>
            <a:r>
              <a:rPr lang="zh-CN" altLang="en-US" b="1">
                <a:latin typeface="宋体"/>
              </a:rPr>
              <a:t>”</a:t>
            </a:r>
            <a:r>
              <a:rPr lang="zh-CN" altLang="en-US" b="1"/>
              <a:t>是</a:t>
            </a:r>
            <a:r>
              <a:rPr lang="zh-CN" altLang="en-US" b="1">
                <a:latin typeface="宋体"/>
              </a:rPr>
              <a:t>“</a:t>
            </a:r>
            <a:r>
              <a:rPr lang="zh-CN" altLang="en-US" b="1"/>
              <a:t>读</a:t>
            </a:r>
            <a:r>
              <a:rPr lang="zh-CN" altLang="en-US" b="1">
                <a:latin typeface="宋体"/>
              </a:rPr>
              <a:t>”</a:t>
            </a:r>
            <a:r>
              <a:rPr lang="zh-CN" altLang="en-US" b="1"/>
              <a:t>的升华。</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zh-CN" altLang="en-US" b="1">
                <a:solidFill>
                  <a:srgbClr val="0033CC"/>
                </a:solidFill>
              </a:rPr>
              <a:t>学写读后感</a:t>
            </a:r>
            <a:r>
              <a:rPr lang="zh-CN" altLang="en-US">
                <a:solidFill>
                  <a:srgbClr val="0033CC"/>
                </a:solidFill>
              </a:rPr>
              <a:t> </a:t>
            </a:r>
          </a:p>
        </p:txBody>
      </p:sp>
      <p:sp>
        <p:nvSpPr>
          <p:cNvPr id="6147" name="Rectangle 3"/>
          <p:cNvSpPr>
            <a:spLocks noGrp="1" noChangeArrowheads="1"/>
          </p:cNvSpPr>
          <p:nvPr>
            <p:ph type="body" idx="1"/>
          </p:nvPr>
        </p:nvSpPr>
        <p:spPr/>
        <p:txBody>
          <a:bodyPr/>
          <a:lstStyle/>
          <a:p>
            <a:r>
              <a:rPr lang="zh-CN" altLang="en-US" b="1">
                <a:latin typeface="宋体" pitchFamily="2" charset="-122"/>
              </a:rPr>
              <a:t>如何写出一篇优秀的读后感文章来：</a:t>
            </a:r>
          </a:p>
          <a:p>
            <a:r>
              <a:rPr lang="en-US" altLang="zh-CN" b="1">
                <a:solidFill>
                  <a:srgbClr val="0033CC"/>
                </a:solidFill>
                <a:latin typeface="宋体" pitchFamily="2" charset="-122"/>
              </a:rPr>
              <a:t>1</a:t>
            </a:r>
            <a:r>
              <a:rPr lang="zh-CN" altLang="en-US" b="1">
                <a:solidFill>
                  <a:srgbClr val="0033CC"/>
                </a:solidFill>
                <a:latin typeface="宋体" pitchFamily="2" charset="-122"/>
              </a:rPr>
              <a:t>．写好读后感的三点要求</a:t>
            </a:r>
          </a:p>
          <a:p>
            <a:r>
              <a:rPr lang="en-US" altLang="zh-CN" b="1">
                <a:solidFill>
                  <a:srgbClr val="FF0000"/>
                </a:solidFill>
                <a:latin typeface="宋体" pitchFamily="2" charset="-122"/>
              </a:rPr>
              <a:t>(1)</a:t>
            </a:r>
            <a:r>
              <a:rPr lang="zh-CN" altLang="en-US" b="1">
                <a:solidFill>
                  <a:srgbClr val="FF0000"/>
                </a:solidFill>
                <a:latin typeface="宋体" pitchFamily="2" charset="-122"/>
              </a:rPr>
              <a:t>理解原文抓要领。</a:t>
            </a:r>
            <a:r>
              <a:rPr lang="zh-CN" altLang="en-US" b="1">
                <a:latin typeface="宋体" pitchFamily="2" charset="-122"/>
              </a:rPr>
              <a:t>要想“读”后生“感”，不仅要读懂原文，而且要能够理解原文的精神实质，抓准文章的要领。这样才能领悟其中的道理，从而引发出自己的感想。</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endParaRPr lang="zh-CN" altLang="zh-CN"/>
          </a:p>
        </p:txBody>
      </p:sp>
      <p:sp>
        <p:nvSpPr>
          <p:cNvPr id="7171" name="Rectangle 3"/>
          <p:cNvSpPr>
            <a:spLocks noGrp="1" noChangeArrowheads="1"/>
          </p:cNvSpPr>
          <p:nvPr>
            <p:ph type="body" idx="1"/>
          </p:nvPr>
        </p:nvSpPr>
        <p:spPr/>
        <p:txBody>
          <a:bodyPr/>
          <a:lstStyle/>
          <a:p>
            <a:r>
              <a:rPr lang="en-US" altLang="zh-CN" b="1">
                <a:solidFill>
                  <a:srgbClr val="FF0000"/>
                </a:solidFill>
                <a:latin typeface="宋体" pitchFamily="2" charset="-122"/>
              </a:rPr>
              <a:t>(2)</a:t>
            </a:r>
            <a:r>
              <a:rPr lang="zh-CN" altLang="en-US" b="1">
                <a:solidFill>
                  <a:srgbClr val="FF0000"/>
                </a:solidFill>
                <a:latin typeface="宋体" pitchFamily="2" charset="-122"/>
              </a:rPr>
              <a:t>突出重点谈感受。</a:t>
            </a:r>
            <a:r>
              <a:rPr lang="zh-CN" altLang="en-US" b="1">
                <a:latin typeface="宋体" pitchFamily="2" charset="-122"/>
              </a:rPr>
              <a:t>读的内容往往是丰富的，涉及的问题较多，读后的感受和启示也是多方面的。而读后感则应当围绕某一中心有重点地来写，要在思考、分析的基础上，选择感受最深、最有启发教育意义、确有独到见解的内容来写。要突出重点，切忌面面俱到、中心模糊或内容空泛。</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endParaRPr lang="zh-CN" altLang="zh-CN"/>
          </a:p>
        </p:txBody>
      </p:sp>
      <p:sp>
        <p:nvSpPr>
          <p:cNvPr id="8195" name="Rectangle 3"/>
          <p:cNvSpPr>
            <a:spLocks noGrp="1" noChangeArrowheads="1"/>
          </p:cNvSpPr>
          <p:nvPr>
            <p:ph type="body" idx="1"/>
          </p:nvPr>
        </p:nvSpPr>
        <p:spPr>
          <a:xfrm>
            <a:off x="468313" y="1125538"/>
            <a:ext cx="8229600" cy="4525962"/>
          </a:xfrm>
        </p:spPr>
        <p:txBody>
          <a:bodyPr/>
          <a:lstStyle/>
          <a:p>
            <a:r>
              <a:rPr lang="en-US" altLang="zh-CN" b="1">
                <a:solidFill>
                  <a:srgbClr val="FF0000"/>
                </a:solidFill>
                <a:latin typeface="宋体" pitchFamily="2" charset="-122"/>
              </a:rPr>
              <a:t>(3)</a:t>
            </a:r>
            <a:r>
              <a:rPr lang="zh-CN" altLang="en-US" b="1">
                <a:solidFill>
                  <a:srgbClr val="FF0000"/>
                </a:solidFill>
                <a:latin typeface="宋体" pitchFamily="2" charset="-122"/>
              </a:rPr>
              <a:t>联系实际深开掘。</a:t>
            </a:r>
            <a:r>
              <a:rPr lang="zh-CN" altLang="en-US" b="1">
                <a:latin typeface="宋体" pitchFamily="2" charset="-122"/>
              </a:rPr>
              <a:t>写读后感受必须结合自己的生活经历来谈，要把所读的内容与自己在生活中体会较深的有典型意义的人和事有机结合起来，要尽可能使感想有一定的针对性和深刻的现实意义。</a:t>
            </a:r>
          </a:p>
        </p:txBody>
      </p:sp>
      <p:pic>
        <p:nvPicPr>
          <p:cNvPr id="8197" name="Picture 5" descr="t01fb49e635aa1ab2d6"/>
          <p:cNvPicPr>
            <a:picLocks noChangeAspect="1" noChangeArrowheads="1"/>
          </p:cNvPicPr>
          <p:nvPr/>
        </p:nvPicPr>
        <p:blipFill>
          <a:blip r:embed="rId3" cstate="print"/>
          <a:srcRect/>
          <a:stretch>
            <a:fillRect/>
          </a:stretch>
        </p:blipFill>
        <p:spPr bwMode="auto">
          <a:xfrm>
            <a:off x="6300788" y="3933825"/>
            <a:ext cx="2095500" cy="22860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endParaRPr lang="zh-CN" altLang="zh-CN"/>
          </a:p>
        </p:txBody>
      </p:sp>
      <p:sp>
        <p:nvSpPr>
          <p:cNvPr id="9219" name="Rectangle 3"/>
          <p:cNvSpPr>
            <a:spLocks noGrp="1" noChangeArrowheads="1"/>
          </p:cNvSpPr>
          <p:nvPr>
            <p:ph type="body" idx="1"/>
          </p:nvPr>
        </p:nvSpPr>
        <p:spPr>
          <a:xfrm>
            <a:off x="539750" y="404813"/>
            <a:ext cx="8229600" cy="4741862"/>
          </a:xfrm>
        </p:spPr>
        <p:txBody>
          <a:bodyPr/>
          <a:lstStyle/>
          <a:p>
            <a:r>
              <a:rPr lang="en-US" altLang="zh-CN" b="1">
                <a:latin typeface="宋体" pitchFamily="2" charset="-122"/>
              </a:rPr>
              <a:t>2</a:t>
            </a:r>
            <a:r>
              <a:rPr lang="zh-CN" altLang="en-US" b="1">
                <a:latin typeface="宋体" pitchFamily="2" charset="-122"/>
              </a:rPr>
              <a:t>．读后感的一般写法</a:t>
            </a:r>
          </a:p>
          <a:p>
            <a:r>
              <a:rPr lang="zh-CN" altLang="en-US" b="1">
                <a:latin typeface="宋体" pitchFamily="2" charset="-122"/>
              </a:rPr>
              <a:t>根据以上要求，读后感的一般写法可概括为四个字：</a:t>
            </a:r>
          </a:p>
          <a:p>
            <a:r>
              <a:rPr lang="en-US" altLang="zh-CN" b="1">
                <a:solidFill>
                  <a:srgbClr val="FF0000"/>
                </a:solidFill>
                <a:latin typeface="宋体" pitchFamily="2" charset="-122"/>
              </a:rPr>
              <a:t>(1)</a:t>
            </a:r>
            <a:r>
              <a:rPr lang="zh-CN" altLang="en-US" b="1">
                <a:solidFill>
                  <a:srgbClr val="FF0000"/>
                </a:solidFill>
                <a:latin typeface="宋体" pitchFamily="2" charset="-122"/>
              </a:rPr>
              <a:t>引</a:t>
            </a:r>
            <a:r>
              <a:rPr lang="zh-CN" altLang="en-US" b="1">
                <a:latin typeface="宋体" pitchFamily="2" charset="-122"/>
              </a:rPr>
              <a:t>，概括地引述原文观点或具体文字的内容。</a:t>
            </a:r>
          </a:p>
          <a:p>
            <a:r>
              <a:rPr lang="en-US" altLang="zh-CN" b="1">
                <a:solidFill>
                  <a:srgbClr val="FF0000"/>
                </a:solidFill>
                <a:latin typeface="宋体" pitchFamily="2" charset="-122"/>
              </a:rPr>
              <a:t>(2)</a:t>
            </a:r>
            <a:r>
              <a:rPr lang="zh-CN" altLang="en-US" b="1">
                <a:solidFill>
                  <a:srgbClr val="FF0000"/>
                </a:solidFill>
                <a:latin typeface="宋体" pitchFamily="2" charset="-122"/>
              </a:rPr>
              <a:t>议</a:t>
            </a:r>
            <a:r>
              <a:rPr lang="zh-CN" altLang="en-US" b="1">
                <a:latin typeface="宋体" pitchFamily="2" charset="-122"/>
              </a:rPr>
              <a:t>，以所引内容为基点生发展开，发表议论。</a:t>
            </a:r>
          </a:p>
          <a:p>
            <a:r>
              <a:rPr lang="en-US" altLang="zh-CN" b="1">
                <a:solidFill>
                  <a:srgbClr val="FF0000"/>
                </a:solidFill>
                <a:latin typeface="宋体" pitchFamily="2" charset="-122"/>
              </a:rPr>
              <a:t>(3)</a:t>
            </a:r>
            <a:r>
              <a:rPr lang="zh-CN" altLang="en-US" b="1">
                <a:solidFill>
                  <a:srgbClr val="FF0000"/>
                </a:solidFill>
                <a:latin typeface="宋体" pitchFamily="2" charset="-122"/>
              </a:rPr>
              <a:t>联</a:t>
            </a:r>
            <a:r>
              <a:rPr lang="zh-CN" altLang="en-US" b="1">
                <a:latin typeface="宋体" pitchFamily="2" charset="-122"/>
              </a:rPr>
              <a:t>，在所引原文的基础上联系个人生活实际或现实生活中相关的现象或问题。</a:t>
            </a:r>
          </a:p>
          <a:p>
            <a:r>
              <a:rPr lang="en-US" altLang="zh-CN" b="1">
                <a:solidFill>
                  <a:srgbClr val="FF0000"/>
                </a:solidFill>
                <a:latin typeface="宋体" pitchFamily="2" charset="-122"/>
              </a:rPr>
              <a:t>(4)</a:t>
            </a:r>
            <a:r>
              <a:rPr lang="zh-CN" altLang="en-US" b="1">
                <a:solidFill>
                  <a:srgbClr val="FF0000"/>
                </a:solidFill>
                <a:latin typeface="宋体" pitchFamily="2" charset="-122"/>
              </a:rPr>
              <a:t>结</a:t>
            </a:r>
            <a:r>
              <a:rPr lang="zh-CN" altLang="en-US" b="1">
                <a:latin typeface="宋体" pitchFamily="2" charset="-122"/>
              </a:rPr>
              <a:t>，提出看法，小结全文。</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endParaRPr lang="zh-CN" altLang="zh-CN"/>
          </a:p>
        </p:txBody>
      </p:sp>
      <p:sp>
        <p:nvSpPr>
          <p:cNvPr id="10243" name="Rectangle 3"/>
          <p:cNvSpPr>
            <a:spLocks noGrp="1" noChangeArrowheads="1"/>
          </p:cNvSpPr>
          <p:nvPr>
            <p:ph type="body" idx="1"/>
          </p:nvPr>
        </p:nvSpPr>
        <p:spPr>
          <a:xfrm>
            <a:off x="468313" y="981075"/>
            <a:ext cx="8229600" cy="4525963"/>
          </a:xfrm>
        </p:spPr>
        <p:txBody>
          <a:bodyPr/>
          <a:lstStyle/>
          <a:p>
            <a:r>
              <a:rPr lang="zh-CN" altLang="en-US" b="1"/>
              <a:t>当然，任何文章的写法都不应该受某种框框的局限，以上所讲的写法只是给同学们提供一个参考的内容和思路。具体写起来应灵活掌握。</a:t>
            </a:r>
          </a:p>
        </p:txBody>
      </p:sp>
      <p:pic>
        <p:nvPicPr>
          <p:cNvPr id="10245" name="Picture 5" descr="t0106bb19f9c952e40a"/>
          <p:cNvPicPr>
            <a:picLocks noChangeAspect="1" noChangeArrowheads="1"/>
          </p:cNvPicPr>
          <p:nvPr/>
        </p:nvPicPr>
        <p:blipFill>
          <a:blip r:embed="rId3" cstate="print"/>
          <a:srcRect/>
          <a:stretch>
            <a:fillRect/>
          </a:stretch>
        </p:blipFill>
        <p:spPr bwMode="auto">
          <a:xfrm>
            <a:off x="5651500" y="3573463"/>
            <a:ext cx="1714500" cy="22860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 语文PPT课件资料店 ">
  <a:themeElements>
    <a:clrScheme name=" 语文PPT课件资料店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 语文PPT课件资料店 ">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语文PPT课件资料店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语文PPT课件资料店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语文PPT课件资料店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语文PPT课件资料店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语文PPT课件资料店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语文PPT课件资料店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 语文PPT课件资料店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 语文PPT课件资料店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 语文PPT课件资料店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 语文PPT课件资料店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 语文PPT课件资料店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 语文PPT课件资料店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TotalTime>
  <Words>1601</Words>
  <Application>Microsoft Office PowerPoint</Application>
  <PresentationFormat>全屏显示(4:3)</PresentationFormat>
  <Paragraphs>86</Paragraphs>
  <Slides>24</Slides>
  <Notes>24</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24</vt:i4>
      </vt:variant>
    </vt:vector>
  </HeadingPairs>
  <TitlesOfParts>
    <vt:vector size="28" baseType="lpstr">
      <vt:lpstr>Arial</vt:lpstr>
      <vt:lpstr>宋体</vt:lpstr>
      <vt:lpstr>黑体</vt:lpstr>
      <vt:lpstr> 语文PPT课件资料店 </vt:lpstr>
      <vt:lpstr>第三单元写作  　</vt:lpstr>
      <vt:lpstr> 新课导入</vt:lpstr>
      <vt:lpstr>认知读后感 </vt:lpstr>
      <vt:lpstr>幻灯片 4</vt:lpstr>
      <vt:lpstr>学写读后感 </vt:lpstr>
      <vt:lpstr>幻灯片 6</vt:lpstr>
      <vt:lpstr>幻灯片 7</vt:lpstr>
      <vt:lpstr>幻灯片 8</vt:lpstr>
      <vt:lpstr>幻灯片 9</vt:lpstr>
      <vt:lpstr>幻灯片 10</vt:lpstr>
      <vt:lpstr>幻灯片 11</vt:lpstr>
      <vt:lpstr>幻灯片 12</vt:lpstr>
      <vt:lpstr>幻灯片 13</vt:lpstr>
      <vt:lpstr>幻灯片 14</vt:lpstr>
      <vt:lpstr> 文题展示</vt:lpstr>
      <vt:lpstr>写作指导 </vt:lpstr>
      <vt:lpstr>佳作欣赏</vt:lpstr>
      <vt:lpstr>幻灯片 18</vt:lpstr>
      <vt:lpstr>幻灯片 19</vt:lpstr>
      <vt:lpstr>幻灯片 20</vt:lpstr>
      <vt:lpstr>幻灯片 21</vt:lpstr>
      <vt:lpstr>幻灯片 22</vt:lpstr>
      <vt:lpstr>幻灯片 23</vt:lpstr>
      <vt:lpstr>布置作业 </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第三单元写作</dc:title>
  <dc:creator>语文PPT课件资料店</dc:creator>
  <cp:lastModifiedBy>LRGM-</cp:lastModifiedBy>
  <cp:revision>5</cp:revision>
  <dcterms:created xsi:type="dcterms:W3CDTF">2018-02-02T13:58:51Z</dcterms:created>
  <dcterms:modified xsi:type="dcterms:W3CDTF">2018-02-25T10:40:39Z</dcterms:modified>
</cp:coreProperties>
</file>