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0"/>
  </p:handoutMasterIdLst>
  <p:sldIdLst>
    <p:sldId id="260" r:id="rId2"/>
    <p:sldId id="261" r:id="rId3"/>
    <p:sldId id="494" r:id="rId4"/>
    <p:sldId id="533" r:id="rId5"/>
    <p:sldId id="534" r:id="rId6"/>
    <p:sldId id="535" r:id="rId7"/>
    <p:sldId id="725" r:id="rId8"/>
    <p:sldId id="537" r:id="rId9"/>
    <p:sldId id="544" r:id="rId10"/>
    <p:sldId id="545" r:id="rId11"/>
    <p:sldId id="546" r:id="rId12"/>
    <p:sldId id="547" r:id="rId13"/>
    <p:sldId id="548" r:id="rId14"/>
    <p:sldId id="726" r:id="rId15"/>
    <p:sldId id="565" r:id="rId16"/>
    <p:sldId id="272" r:id="rId17"/>
    <p:sldId id="566" r:id="rId18"/>
    <p:sldId id="495" r:id="rId19"/>
    <p:sldId id="496" r:id="rId20"/>
    <p:sldId id="550" r:id="rId21"/>
    <p:sldId id="727" r:id="rId22"/>
    <p:sldId id="728" r:id="rId23"/>
    <p:sldId id="729" r:id="rId24"/>
    <p:sldId id="554" r:id="rId25"/>
    <p:sldId id="555" r:id="rId26"/>
    <p:sldId id="556" r:id="rId27"/>
    <p:sldId id="557" r:id="rId28"/>
    <p:sldId id="259" r:id="rId2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8D3C32A1-84B6-4B9B-A2E1-273321B5DFEB}"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CC9EBE4-1E7D-4A52-8E4F-D9044F08A10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1967C850-A5B1-467C-8628-7F729699746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26B609BD-3745-4B3E-B36A-D0F4F0A86B2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14E8C490-AB6F-440B-903F-C2E8FF01E90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35420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6BC280F2-60C2-4B7B-9EFF-D0B647E90C8A}"/>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1D4D47F7-C3E9-4401-B893-020233BEEAB1}"/>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343C1DA9-3531-496A-840A-AAE671206ACC}"/>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AECD6C0-EB04-46A6-AAFD-90CC8B254D69}"/>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33FBE891-8F42-4069-BB68-75DC033ADCEE}"/>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80690C3A-CEB1-4FCD-B58F-6D3A2301AD6C}"/>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543EA9E8-C1B6-49D0-921A-8931A60F591E}"/>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1D38266B-4C2C-4DAB-9CBE-54D363D37FF4}"/>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DFC3856F-5EFD-430F-BFCF-867AADCEC7B9}"/>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92830E06-6C7D-4ABF-9235-D13A89D0D5E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57725101-85E2-4304-A6E6-A18B83FBA6A6}"/>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0437D3F4-D20F-475C-89D1-A742214E6904}"/>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8CF88510-68B3-4804-A06D-87794ECF5D53}"/>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226688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53228B3-5AB6-4E52-9178-4CF91DA0DC22}"/>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25848974-84AE-460B-91C8-B7CE45EDFE5B}"/>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02CAE638-D82F-4404-B3C1-E207ED1C05FD}"/>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4A422A57-ADFE-450B-9DC6-DB6DA1B104B3}"/>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8A2A87DF-3624-4FD7-B801-3E94E0B1E5CC}"/>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430E8C7D-5D1D-48FB-AC4B-420C756E153C}"/>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CDDF1978-40AC-4DFA-91EA-9F88097BE0CE}"/>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26F82432-C110-4030-B5AA-7E8AB3733886}"/>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338D536F-53FA-432B-AA54-47646A779D27}"/>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01EBF591-5A05-406E-9205-1387980345A3}"/>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D48C3941-229E-4830-8782-7A79D17E85D6}"/>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1E103DB3-095C-42E0-B049-C0E68F1C8751}"/>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5E166E83-F817-43FA-8C68-A935E14BCCCD}"/>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8C03570D-C298-450E-BB4D-FA31EC9DF9E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573C58C9-7995-44CF-A0BC-A373C8041B3B}"/>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9B50ACF6-2638-459F-B08A-825B74AD3609}"/>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1696FF8A-2D2D-4E3E-B781-78417AA4824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CA4D1A10-E5F3-480D-98C1-301C43C49B4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1EA3BDE8-4DC3-4053-8767-B2C9CB6BD63D}"/>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309E62C4-EA79-4259-B6E2-B5429280651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4C0D2CCD-D675-4F2F-B4FD-04A33E518C06}"/>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B1C0BA23-8FAF-4E1A-B272-EBFF29AE8BA3}"/>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2E58FA0E-582B-4274-AD50-FCF561EDEFF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00E630CC-8087-43D6-B867-A1FE0700578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347A4956-5D8C-4016-8C81-1C45CCADC514}"/>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3EFAEA8D-71C6-400D-94E9-5F77858418E8}"/>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3ADD433B-27A7-40BB-8524-75E0072B9536}"/>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28407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C111AD97-4A9C-469B-9C73-98E7EDB82594}"/>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92E31989-7783-4985-9F9D-4D508C0CA46F}"/>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3232A183-4690-42E5-8570-EFED02DD2A7A}"/>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E31DFA52-647A-4FD3-BF90-FC0794DB8941}"/>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2BCBA4A-B94D-453A-AE92-76D7BBECD689}"/>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41F1B3F8-5423-4510-93B1-E43BCD97F3D7}"/>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5F0A058A-4AB8-4719-8A6C-6205A9ACB0A6}"/>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D675C55A-B140-4AB2-BE42-24FC76D20393}"/>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B5126048-0B08-4FE1-9E45-48848C246925}"/>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F5CD558B-CDC4-47F3-B099-FA217D0E2E2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49C15281-4355-4884-9C93-670C82ABF898}"/>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5C54FC2A-FDBC-41F9-B24A-7A0AF95C6B32}"/>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4078E6A8-9DC0-46C0-B480-4DDE629EF01B}"/>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409476EA-09C1-40C9-921D-2E148DD0188A}"/>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F75B49FD-4C80-422A-9CB2-DFC9E59C9115}"/>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9F982F9F-A480-4346-9FB4-C384E20D894B}"/>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C0A26950-7F78-4E45-82AF-09FD923344D1}"/>
              </a:ext>
            </a:extLst>
          </p:cNvPr>
          <p:cNvSpPr>
            <a:spLocks noGrp="1"/>
          </p:cNvSpPr>
          <p:nvPr>
            <p:ph type="sldNum" sz="quarter" idx="10"/>
          </p:nvPr>
        </p:nvSpPr>
        <p:spPr>
          <a:xfrm>
            <a:off x="488950" y="6430963"/>
            <a:ext cx="373063" cy="365125"/>
          </a:xfrm>
        </p:spPr>
        <p:txBody>
          <a:bodyPr/>
          <a:lstStyle>
            <a:lvl1pPr>
              <a:defRPr/>
            </a:lvl1pPr>
          </a:lstStyle>
          <a:p>
            <a:pPr>
              <a:defRPr/>
            </a:pPr>
            <a:fld id="{8CAA99B2-0FE4-437D-9011-952B4514339C}" type="slidenum">
              <a:rPr lang="zh-CN" altLang="en-US"/>
              <a:pPr>
                <a:defRPr/>
              </a:pPr>
              <a:t>‹#›</a:t>
            </a:fld>
            <a:endParaRPr lang="zh-CN" altLang="en-US"/>
          </a:p>
        </p:txBody>
      </p:sp>
    </p:spTree>
    <p:extLst>
      <p:ext uri="{BB962C8B-B14F-4D97-AF65-F5344CB8AC3E}">
        <p14:creationId xmlns:p14="http://schemas.microsoft.com/office/powerpoint/2010/main" val="3704956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B4885418-D815-4825-B68D-41372883967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A626D15A-C240-499E-BF13-B9C428839713}"/>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78B07AA-D00D-43D4-AE3C-35ADFC96028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C2C03E44-0319-4450-9153-A2D1B99A88BD}"/>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B49F7906-0C36-4585-B919-B60ADCC846FC}"/>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C1B69DBB-3E63-4539-AF80-49D9228FE655}"/>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205593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F502699E-CFFF-432E-9EA3-0319B0880C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1F63825C-8D00-434D-91ED-EC3BB701A99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65DE0709-249D-423C-840F-1E7A142379CB}"/>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5372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3B29C12D-2B39-4EFF-811A-DF59563174BB}"/>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E41A90A9-80DB-49EF-B619-6C13A2CD4131}"/>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1165D607-21E3-428A-BA1F-AA080DFEE35A}"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43BD821-285C-43B0-8792-52AA06CADC2E}" type="slidenum">
              <a:rPr lang="zh-CN" altLang="en-US"/>
              <a:pPr>
                <a:defRPr/>
              </a:pPr>
              <a:t>‹#›</a:t>
            </a:fld>
            <a:endParaRPr lang="zh-CN" altLang="en-US"/>
          </a:p>
        </p:txBody>
      </p:sp>
      <p:pic>
        <p:nvPicPr>
          <p:cNvPr id="1031" name="图片 6">
            <a:extLst>
              <a:ext uri="{FF2B5EF4-FFF2-40B4-BE49-F238E27FC236}">
                <a16:creationId xmlns:a16="http://schemas.microsoft.com/office/drawing/2014/main" id="{925A6AAB-7C07-4C93-9705-82F90D6E41E9}"/>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678EA14-4A0A-4BAD-A477-EEBB00815AF1}"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20.png"/><Relationship Id="rId7"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21.png"/><Relationship Id="rId5" Type="http://schemas.openxmlformats.org/officeDocument/2006/relationships/image" Target="../media/image18.emf"/><Relationship Id="rId4" Type="http://schemas.openxmlformats.org/officeDocument/2006/relationships/package" Target="../embeddings/Microsoft_Word_Document3.docx"/></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file:///D:\&#26753;&#36154;\2019\&#35838;&#20214;\2019&#65288;&#31179;&#65289;&#35821;&#25991;&#12288;&#36873;&#20462;&#12288;&#19978;&#20876;&#65288;&#26032;&#25945;&#26448;&#26032;&#26631;&#20934;&#65289;\A158.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59.TIF" TargetMode="Externa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61.TIF" TargetMode="External"/><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3706" y="2348862"/>
            <a:ext cx="5974713"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6</a:t>
            </a:r>
            <a:r>
              <a:rPr lang="zh-CN" altLang="zh-CN" sz="3600" b="1" kern="2200" dirty="0">
                <a:latin typeface="Times New Roman"/>
                <a:ea typeface="方正小标宋_GBK"/>
              </a:rPr>
              <a:t>　芣苢　文氏外孙入村收麦</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317772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3222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52408"/>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薄</a:t>
            </a:r>
            <a:endParaRPr lang="zh-CN" altLang="zh-CN" sz="1050" kern="100" dirty="0">
              <a:effectLst/>
              <a:latin typeface="宋体"/>
              <a:cs typeface="Courier New"/>
            </a:endParaRPr>
          </a:p>
        </p:txBody>
      </p:sp>
      <p:sp>
        <p:nvSpPr>
          <p:cNvPr id="5" name="矩形 4"/>
          <p:cNvSpPr/>
          <p:nvPr/>
        </p:nvSpPr>
        <p:spPr>
          <a:xfrm>
            <a:off x="2434850" y="2447825"/>
            <a:ext cx="2040943" cy="461665"/>
          </a:xfrm>
          <a:prstGeom prst="rect">
            <a:avLst/>
          </a:prstGeom>
        </p:spPr>
        <p:txBody>
          <a:bodyPr wrap="none">
            <a:spAutoFit/>
          </a:bodyPr>
          <a:lstStyle/>
          <a:p>
            <a:r>
              <a:rPr lang="zh-CN" altLang="en-US" sz="2400" b="1" dirty="0">
                <a:solidFill>
                  <a:srgbClr val="FF0000"/>
                </a:solidFill>
              </a:rPr>
              <a:t>助词，无实义</a:t>
            </a:r>
          </a:p>
        </p:txBody>
      </p:sp>
      <p:graphicFrame>
        <p:nvGraphicFramePr>
          <p:cNvPr id="2" name="对象 1"/>
          <p:cNvGraphicFramePr>
            <a:graphicFrameLocks noChangeAspect="1"/>
          </p:cNvGraphicFramePr>
          <p:nvPr>
            <p:extLst>
              <p:ext uri="{D42A27DB-BD31-4B8C-83A1-F6EECF244321}">
                <p14:modId xmlns:p14="http://schemas.microsoft.com/office/powerpoint/2010/main" val="630162279"/>
              </p:ext>
            </p:extLst>
          </p:nvPr>
        </p:nvGraphicFramePr>
        <p:xfrm>
          <a:off x="692150" y="2458091"/>
          <a:ext cx="9001125" cy="2951162"/>
        </p:xfrm>
        <a:graphic>
          <a:graphicData uri="http://schemas.openxmlformats.org/presentationml/2006/ole">
            <mc:AlternateContent xmlns:mc="http://schemas.openxmlformats.org/markup-compatibility/2006">
              <mc:Choice xmlns:v="urn:schemas-microsoft-com:vml" Requires="v">
                <p:oleObj spid="_x0000_s63490" name="文档" r:id="rId3" imgW="9109600" imgH="3002969" progId="Word.Document.12">
                  <p:embed/>
                </p:oleObj>
              </mc:Choice>
              <mc:Fallback>
                <p:oleObj name="文档" r:id="rId3" imgW="9109600" imgH="3002969" progId="Word.Document.12">
                  <p:embed/>
                  <p:pic>
                    <p:nvPicPr>
                      <p:cNvPr id="2" name="对象 1"/>
                      <p:cNvPicPr/>
                      <p:nvPr/>
                    </p:nvPicPr>
                    <p:blipFill>
                      <a:blip r:embed="rId4"/>
                      <a:stretch>
                        <a:fillRect/>
                      </a:stretch>
                    </p:blipFill>
                    <p:spPr>
                      <a:xfrm>
                        <a:off x="692150" y="2458091"/>
                        <a:ext cx="9001125" cy="2951162"/>
                      </a:xfrm>
                      <a:prstGeom prst="rect">
                        <a:avLst/>
                      </a:prstGeom>
                    </p:spPr>
                  </p:pic>
                </p:oleObj>
              </mc:Fallback>
            </mc:AlternateContent>
          </a:graphicData>
        </a:graphic>
      </p:graphicFrame>
      <p:sp>
        <p:nvSpPr>
          <p:cNvPr id="7" name="矩形 6"/>
          <p:cNvSpPr/>
          <p:nvPr/>
        </p:nvSpPr>
        <p:spPr>
          <a:xfrm>
            <a:off x="3284298" y="3036505"/>
            <a:ext cx="1731564" cy="461665"/>
          </a:xfrm>
          <a:prstGeom prst="rect">
            <a:avLst/>
          </a:prstGeom>
        </p:spPr>
        <p:txBody>
          <a:bodyPr wrap="none">
            <a:spAutoFit/>
          </a:bodyPr>
          <a:lstStyle/>
          <a:p>
            <a:r>
              <a:rPr lang="zh-CN" altLang="en-US" sz="2400" b="1" dirty="0">
                <a:solidFill>
                  <a:srgbClr val="FF0000"/>
                </a:solidFill>
              </a:rPr>
              <a:t>迫近，靠近</a:t>
            </a:r>
          </a:p>
        </p:txBody>
      </p:sp>
      <p:sp>
        <p:nvSpPr>
          <p:cNvPr id="8" name="矩形 7"/>
          <p:cNvSpPr/>
          <p:nvPr/>
        </p:nvSpPr>
        <p:spPr>
          <a:xfrm>
            <a:off x="5652621" y="3594223"/>
            <a:ext cx="2040943" cy="461665"/>
          </a:xfrm>
          <a:prstGeom prst="rect">
            <a:avLst/>
          </a:prstGeom>
        </p:spPr>
        <p:txBody>
          <a:bodyPr wrap="none">
            <a:spAutoFit/>
          </a:bodyPr>
          <a:lstStyle/>
          <a:p>
            <a:r>
              <a:rPr lang="zh-CN" altLang="en-US" sz="2400" b="1" dirty="0">
                <a:solidFill>
                  <a:srgbClr val="FF0000"/>
                </a:solidFill>
              </a:rPr>
              <a:t>轻视，看不起</a:t>
            </a:r>
          </a:p>
        </p:txBody>
      </p:sp>
      <p:sp>
        <p:nvSpPr>
          <p:cNvPr id="9" name="矩形 8"/>
          <p:cNvSpPr/>
          <p:nvPr/>
        </p:nvSpPr>
        <p:spPr>
          <a:xfrm>
            <a:off x="3991138" y="4156399"/>
            <a:ext cx="1731564" cy="461665"/>
          </a:xfrm>
          <a:prstGeom prst="rect">
            <a:avLst/>
          </a:prstGeom>
        </p:spPr>
        <p:txBody>
          <a:bodyPr wrap="none">
            <a:spAutoFit/>
          </a:bodyPr>
          <a:lstStyle/>
          <a:p>
            <a:r>
              <a:rPr lang="zh-CN" altLang="en-US" sz="2400" b="1" dirty="0">
                <a:solidFill>
                  <a:srgbClr val="FF0000"/>
                </a:solidFill>
              </a:rPr>
              <a:t>减轻，减少</a:t>
            </a:r>
          </a:p>
        </p:txBody>
      </p:sp>
    </p:spTree>
    <p:extLst>
      <p:ext uri="{BB962C8B-B14F-4D97-AF65-F5344CB8AC3E}">
        <p14:creationId xmlns:p14="http://schemas.microsoft.com/office/powerpoint/2010/main" val="423203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425459" y="1360380"/>
            <a:ext cx="1731564" cy="461665"/>
          </a:xfrm>
          <a:prstGeom prst="rect">
            <a:avLst/>
          </a:prstGeom>
        </p:spPr>
        <p:txBody>
          <a:bodyPr wrap="none">
            <a:spAutoFit/>
          </a:bodyPr>
          <a:lstStyle/>
          <a:p>
            <a:r>
              <a:rPr lang="zh-CN" altLang="en-US" sz="2400" b="1" dirty="0">
                <a:solidFill>
                  <a:srgbClr val="FF0000"/>
                </a:solidFill>
              </a:rPr>
              <a:t>茂盛的样子</a:t>
            </a:r>
          </a:p>
        </p:txBody>
      </p:sp>
      <p:graphicFrame>
        <p:nvGraphicFramePr>
          <p:cNvPr id="2" name="对象 1"/>
          <p:cNvGraphicFramePr>
            <a:graphicFrameLocks noChangeAspect="1"/>
          </p:cNvGraphicFramePr>
          <p:nvPr>
            <p:extLst>
              <p:ext uri="{D42A27DB-BD31-4B8C-83A1-F6EECF244321}">
                <p14:modId xmlns:p14="http://schemas.microsoft.com/office/powerpoint/2010/main" val="1697164191"/>
              </p:ext>
            </p:extLst>
          </p:nvPr>
        </p:nvGraphicFramePr>
        <p:xfrm>
          <a:off x="874713" y="809625"/>
          <a:ext cx="8334375" cy="5421313"/>
        </p:xfrm>
        <a:graphic>
          <a:graphicData uri="http://schemas.openxmlformats.org/presentationml/2006/ole">
            <mc:AlternateContent xmlns:mc="http://schemas.openxmlformats.org/markup-compatibility/2006">
              <mc:Choice xmlns:v="urn:schemas-microsoft-com:vml" Requires="v">
                <p:oleObj spid="_x0000_s64514" name="文档" r:id="rId3" imgW="8686960" imgH="5648794" progId="Word.Document.12">
                  <p:embed/>
                </p:oleObj>
              </mc:Choice>
              <mc:Fallback>
                <p:oleObj name="文档" r:id="rId3" imgW="8686960" imgH="5648794" progId="Word.Document.12">
                  <p:embed/>
                  <p:pic>
                    <p:nvPicPr>
                      <p:cNvPr id="2" name="对象 1"/>
                      <p:cNvPicPr/>
                      <p:nvPr/>
                    </p:nvPicPr>
                    <p:blipFill>
                      <a:blip r:embed="rId4"/>
                      <a:stretch>
                        <a:fillRect/>
                      </a:stretch>
                    </p:blipFill>
                    <p:spPr>
                      <a:xfrm>
                        <a:off x="874713" y="809625"/>
                        <a:ext cx="8334375" cy="5421313"/>
                      </a:xfrm>
                      <a:prstGeom prst="rect">
                        <a:avLst/>
                      </a:prstGeom>
                    </p:spPr>
                  </p:pic>
                </p:oleObj>
              </mc:Fallback>
            </mc:AlternateContent>
          </a:graphicData>
        </a:graphic>
      </p:graphicFrame>
      <p:sp>
        <p:nvSpPr>
          <p:cNvPr id="6" name="矩形 5"/>
          <p:cNvSpPr/>
          <p:nvPr/>
        </p:nvSpPr>
        <p:spPr>
          <a:xfrm>
            <a:off x="2451963" y="1900449"/>
            <a:ext cx="803425" cy="461665"/>
          </a:xfrm>
          <a:prstGeom prst="rect">
            <a:avLst/>
          </a:prstGeom>
        </p:spPr>
        <p:txBody>
          <a:bodyPr wrap="none">
            <a:spAutoFit/>
          </a:bodyPr>
          <a:lstStyle/>
          <a:p>
            <a:r>
              <a:rPr lang="zh-CN" altLang="en-US" sz="2400" b="1" dirty="0">
                <a:solidFill>
                  <a:srgbClr val="FF0000"/>
                </a:solidFill>
              </a:rPr>
              <a:t>采摘</a:t>
            </a:r>
          </a:p>
        </p:txBody>
      </p:sp>
      <p:sp>
        <p:nvSpPr>
          <p:cNvPr id="7" name="矩形 6"/>
          <p:cNvSpPr/>
          <p:nvPr/>
        </p:nvSpPr>
        <p:spPr>
          <a:xfrm>
            <a:off x="2766871" y="2480274"/>
            <a:ext cx="2969083" cy="461665"/>
          </a:xfrm>
          <a:prstGeom prst="rect">
            <a:avLst/>
          </a:prstGeom>
        </p:spPr>
        <p:txBody>
          <a:bodyPr wrap="none">
            <a:spAutoFit/>
          </a:bodyPr>
          <a:lstStyle/>
          <a:p>
            <a:r>
              <a:rPr lang="zh-CN" altLang="en-US" sz="2400" b="1" dirty="0">
                <a:solidFill>
                  <a:srgbClr val="FF0000"/>
                </a:solidFill>
              </a:rPr>
              <a:t>精神上的活力或生气</a:t>
            </a:r>
          </a:p>
        </p:txBody>
      </p:sp>
      <p:sp>
        <p:nvSpPr>
          <p:cNvPr id="8" name="矩形 7"/>
          <p:cNvSpPr/>
          <p:nvPr/>
        </p:nvSpPr>
        <p:spPr>
          <a:xfrm>
            <a:off x="3297550" y="3595771"/>
            <a:ext cx="1731564" cy="461665"/>
          </a:xfrm>
          <a:prstGeom prst="rect">
            <a:avLst/>
          </a:prstGeom>
        </p:spPr>
        <p:txBody>
          <a:bodyPr wrap="none">
            <a:spAutoFit/>
          </a:bodyPr>
          <a:lstStyle/>
          <a:p>
            <a:r>
              <a:rPr lang="zh-CN" altLang="en-US" sz="2400" b="1" dirty="0">
                <a:solidFill>
                  <a:srgbClr val="FF0000"/>
                </a:solidFill>
              </a:rPr>
              <a:t>讨取，换取</a:t>
            </a:r>
          </a:p>
        </p:txBody>
      </p:sp>
      <p:sp>
        <p:nvSpPr>
          <p:cNvPr id="9" name="矩形 8"/>
          <p:cNvSpPr/>
          <p:nvPr/>
        </p:nvSpPr>
        <p:spPr>
          <a:xfrm>
            <a:off x="3848465" y="4202100"/>
            <a:ext cx="2040943" cy="461665"/>
          </a:xfrm>
          <a:prstGeom prst="rect">
            <a:avLst/>
          </a:prstGeom>
        </p:spPr>
        <p:txBody>
          <a:bodyPr wrap="none">
            <a:spAutoFit/>
          </a:bodyPr>
          <a:lstStyle/>
          <a:p>
            <a:r>
              <a:rPr lang="zh-CN" altLang="en-US" sz="2400" b="1" dirty="0">
                <a:solidFill>
                  <a:srgbClr val="FF0000"/>
                </a:solidFill>
              </a:rPr>
              <a:t>与“小”相对</a:t>
            </a:r>
          </a:p>
        </p:txBody>
      </p:sp>
      <p:sp>
        <p:nvSpPr>
          <p:cNvPr id="10" name="矩形 9"/>
          <p:cNvSpPr/>
          <p:nvPr/>
        </p:nvSpPr>
        <p:spPr>
          <a:xfrm>
            <a:off x="5332331" y="4754313"/>
            <a:ext cx="1731564" cy="461665"/>
          </a:xfrm>
          <a:prstGeom prst="rect">
            <a:avLst/>
          </a:prstGeom>
        </p:spPr>
        <p:txBody>
          <a:bodyPr wrap="none">
            <a:spAutoFit/>
          </a:bodyPr>
          <a:lstStyle/>
          <a:p>
            <a:r>
              <a:rPr lang="zh-CN" altLang="en-US" sz="2400" b="1" dirty="0">
                <a:solidFill>
                  <a:srgbClr val="FF0000"/>
                </a:solidFill>
              </a:rPr>
              <a:t>宽广，广博</a:t>
            </a:r>
          </a:p>
        </p:txBody>
      </p:sp>
      <p:sp>
        <p:nvSpPr>
          <p:cNvPr id="11" name="矩形 10"/>
          <p:cNvSpPr/>
          <p:nvPr/>
        </p:nvSpPr>
        <p:spPr>
          <a:xfrm>
            <a:off x="3193876" y="5307634"/>
            <a:ext cx="1422184" cy="461665"/>
          </a:xfrm>
          <a:prstGeom prst="rect">
            <a:avLst/>
          </a:prstGeom>
        </p:spPr>
        <p:txBody>
          <a:bodyPr wrap="none">
            <a:spAutoFit/>
          </a:bodyPr>
          <a:lstStyle/>
          <a:p>
            <a:r>
              <a:rPr lang="zh-CN" altLang="en-US" sz="2400" b="1" dirty="0">
                <a:solidFill>
                  <a:srgbClr val="FF0000"/>
                </a:solidFill>
              </a:rPr>
              <a:t>赌</a:t>
            </a:r>
            <a:r>
              <a:rPr lang="en-US" altLang="zh-CN" sz="2400" b="1" dirty="0">
                <a:solidFill>
                  <a:srgbClr val="FF0000"/>
                </a:solidFill>
              </a:rPr>
              <a:t>，</a:t>
            </a:r>
            <a:r>
              <a:rPr lang="zh-CN" altLang="en-US" sz="2400" b="1" dirty="0">
                <a:solidFill>
                  <a:srgbClr val="FF0000"/>
                </a:solidFill>
              </a:rPr>
              <a:t>博弈</a:t>
            </a:r>
          </a:p>
        </p:txBody>
      </p:sp>
    </p:spTree>
    <p:extLst>
      <p:ext uri="{BB962C8B-B14F-4D97-AF65-F5344CB8AC3E}">
        <p14:creationId xmlns:p14="http://schemas.microsoft.com/office/powerpoint/2010/main" val="81235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附文白对译</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芣　苢</a:t>
            </a:r>
            <a:endParaRPr lang="zh-CN" altLang="zh-CN" sz="1050" kern="100" dirty="0">
              <a:effectLst/>
              <a:latin typeface="宋体"/>
              <a:cs typeface="Courier New"/>
            </a:endParaRPr>
          </a:p>
        </p:txBody>
      </p:sp>
      <p:sp>
        <p:nvSpPr>
          <p:cNvPr id="6" name="矩形 5"/>
          <p:cNvSpPr>
            <a:spLocks noChangeArrowheads="1"/>
          </p:cNvSpPr>
          <p:nvPr/>
        </p:nvSpPr>
        <p:spPr bwMode="auto">
          <a:xfrm>
            <a:off x="324191" y="3962621"/>
            <a:ext cx="11417796"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《诗经》中的民间歌谣，有很多用重章叠句的形式，但这一篇重叠得如此厉害却也是绝无仅有的。</a:t>
            </a:r>
            <a:endParaRPr lang="zh-CN" altLang="zh-CN" sz="1050" kern="100" dirty="0">
              <a:solidFill>
                <a:srgbClr val="3366FF"/>
              </a:solidFill>
              <a:effectLst/>
              <a:latin typeface="宋体"/>
              <a:cs typeface="Courier New"/>
            </a:endParaRPr>
          </a:p>
        </p:txBody>
      </p:sp>
      <p:pic>
        <p:nvPicPr>
          <p:cNvPr id="512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658" y="2140507"/>
            <a:ext cx="11577299" cy="18558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847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3004809"/>
            <a:ext cx="1153197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诗中完全没有写采</a:t>
            </a:r>
            <a:r>
              <a:rPr lang="zh-CN" altLang="zh-CN" sz="2400" b="1" kern="100" dirty="0">
                <a:solidFill>
                  <a:srgbClr val="3366FF"/>
                </a:solidFill>
                <a:latin typeface="宋体"/>
                <a:cs typeface="宋体"/>
              </a:rPr>
              <a:t>芣苢</a:t>
            </a:r>
            <a:r>
              <a:rPr lang="zh-CN" altLang="zh-CN" sz="2400" b="1" kern="100" dirty="0">
                <a:solidFill>
                  <a:srgbClr val="3366FF"/>
                </a:solidFill>
                <a:latin typeface="Times New Roman"/>
                <a:ea typeface="华文行楷"/>
                <a:cs typeface="Times New Roman"/>
              </a:rPr>
              <a:t>的人，令人读起来却能够明白地感受到她们欢快的心情，这就是诗歌的魅力。</a:t>
            </a:r>
            <a:endParaRPr lang="zh-CN" altLang="zh-CN" sz="1050" kern="100" dirty="0">
              <a:solidFill>
                <a:srgbClr val="3366FF"/>
              </a:solidFill>
              <a:effectLst/>
              <a:latin typeface="宋体"/>
              <a:cs typeface="Courier New"/>
            </a:endParaRPr>
          </a:p>
        </p:txBody>
      </p:sp>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185987"/>
            <a:ext cx="11349180" cy="18915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096" y="4185996"/>
            <a:ext cx="2414743" cy="1111209"/>
          </a:xfrm>
          <a:prstGeom prst="rect">
            <a:avLst/>
          </a:prstGeom>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0" y="132110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50963" algn="l"/>
                <a:tab pos="3870325" algn="l"/>
              </a:tabLst>
            </a:pPr>
            <a:endParaRPr kumimoji="0" lang="zh-CN" altLang="zh-CN"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15919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47799"/>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文氏外孙入村收麦</a:t>
            </a:r>
            <a:endParaRPr lang="zh-CN" altLang="zh-CN" sz="1050" kern="100" dirty="0">
              <a:effectLst/>
              <a:latin typeface="宋体"/>
              <a:cs typeface="Courier New"/>
            </a:endParaRPr>
          </a:p>
        </p:txBody>
      </p:sp>
      <p:sp>
        <p:nvSpPr>
          <p:cNvPr id="6" name="矩形 5"/>
          <p:cNvSpPr>
            <a:spLocks noChangeArrowheads="1"/>
          </p:cNvSpPr>
          <p:nvPr/>
        </p:nvSpPr>
        <p:spPr bwMode="auto">
          <a:xfrm>
            <a:off x="255752" y="2304775"/>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⑨</a:t>
            </a:r>
            <a:r>
              <a:rPr lang="zh-CN" altLang="zh-CN" sz="2400" b="1" kern="100" dirty="0">
                <a:solidFill>
                  <a:srgbClr val="3366FF"/>
                </a:solidFill>
                <a:latin typeface="Times New Roman"/>
                <a:ea typeface="华文行楷"/>
                <a:cs typeface="Times New Roman"/>
              </a:rPr>
              <a:t>人人亲其亲，长其长，而天下平。</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孟子</a:t>
            </a:r>
            <a:endParaRPr lang="zh-CN" altLang="zh-CN" sz="1050" kern="100" dirty="0">
              <a:solidFill>
                <a:srgbClr val="3366FF"/>
              </a:solidFill>
              <a:effectLst/>
              <a:latin typeface="宋体"/>
              <a:cs typeface="Courier New"/>
            </a:endParaRPr>
          </a:p>
        </p:txBody>
      </p:sp>
      <p:pic>
        <p:nvPicPr>
          <p:cNvPr id="921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1531675"/>
            <a:ext cx="11528855" cy="8873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965281"/>
            <a:ext cx="11528855" cy="190146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269004" y="4811845"/>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⑩</a:t>
            </a:r>
            <a:r>
              <a:rPr lang="zh-CN" altLang="zh-CN" sz="2400" b="1" kern="100" dirty="0">
                <a:solidFill>
                  <a:srgbClr val="3366FF"/>
                </a:solidFill>
                <a:latin typeface="Times New Roman"/>
                <a:ea typeface="华文行楷"/>
                <a:cs typeface="Times New Roman"/>
              </a:rPr>
              <a:t>久雨忽晴，农人们的惊喜从字里行间洋溢出来。</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02992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6174" y="1073232"/>
            <a:ext cx="11760585" cy="171849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118771118"/>
              </p:ext>
            </p:extLst>
          </p:nvPr>
        </p:nvGraphicFramePr>
        <p:xfrm>
          <a:off x="515287" y="2873390"/>
          <a:ext cx="5329237" cy="593725"/>
        </p:xfrm>
        <a:graphic>
          <a:graphicData uri="http://schemas.openxmlformats.org/presentationml/2006/ole">
            <mc:AlternateContent xmlns:mc="http://schemas.openxmlformats.org/markup-compatibility/2006">
              <mc:Choice xmlns:v="urn:schemas-microsoft-com:vml" Requires="v">
                <p:oleObj spid="_x0000_s65538" name="文档" r:id="rId4" imgW="5329141" imgH="594051" progId="Word.Document.12">
                  <p:embed/>
                </p:oleObj>
              </mc:Choice>
              <mc:Fallback>
                <p:oleObj name="文档" r:id="rId4" imgW="5329141" imgH="594051" progId="Word.Document.12">
                  <p:embed/>
                  <p:pic>
                    <p:nvPicPr>
                      <p:cNvPr id="2" name="对象 1"/>
                      <p:cNvPicPr/>
                      <p:nvPr/>
                    </p:nvPicPr>
                    <p:blipFill>
                      <a:blip r:embed="rId5"/>
                      <a:stretch>
                        <a:fillRect/>
                      </a:stretch>
                    </p:blipFill>
                    <p:spPr>
                      <a:xfrm>
                        <a:off x="515287" y="2873390"/>
                        <a:ext cx="5329237" cy="593725"/>
                      </a:xfrm>
                      <a:prstGeom prst="rect">
                        <a:avLst/>
                      </a:prstGeom>
                    </p:spPr>
                  </p:pic>
                </p:oleObj>
              </mc:Fallback>
            </mc:AlternateContent>
          </a:graphicData>
        </a:graphic>
      </p:graphicFrame>
      <p:pic>
        <p:nvPicPr>
          <p:cNvPr id="1024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8516" y="3426711"/>
            <a:ext cx="11414708" cy="11659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3063485747"/>
              </p:ext>
            </p:extLst>
          </p:nvPr>
        </p:nvGraphicFramePr>
        <p:xfrm>
          <a:off x="515287" y="4726628"/>
          <a:ext cx="5329237" cy="682625"/>
        </p:xfrm>
        <a:graphic>
          <a:graphicData uri="http://schemas.openxmlformats.org/presentationml/2006/ole">
            <mc:AlternateContent xmlns:mc="http://schemas.openxmlformats.org/markup-compatibility/2006">
              <mc:Choice xmlns:v="urn:schemas-microsoft-com:vml" Requires="v">
                <p:oleObj spid="_x0000_s65539" name="文档" r:id="rId7" imgW="5329141" imgH="682924" progId="Word.Document.12">
                  <p:embed/>
                </p:oleObj>
              </mc:Choice>
              <mc:Fallback>
                <p:oleObj name="文档" r:id="rId7" imgW="5329141" imgH="682924" progId="Word.Document.12">
                  <p:embed/>
                  <p:pic>
                    <p:nvPicPr>
                      <p:cNvPr id="6" name="对象 5"/>
                      <p:cNvPicPr/>
                      <p:nvPr/>
                    </p:nvPicPr>
                    <p:blipFill>
                      <a:blip r:embed="rId8"/>
                      <a:stretch>
                        <a:fillRect/>
                      </a:stretch>
                    </p:blipFill>
                    <p:spPr>
                      <a:xfrm>
                        <a:off x="515287" y="4726628"/>
                        <a:ext cx="5329237" cy="682625"/>
                      </a:xfrm>
                      <a:prstGeom prst="rect">
                        <a:avLst/>
                      </a:prstGeom>
                    </p:spPr>
                  </p:pic>
                </p:oleObj>
              </mc:Fallback>
            </mc:AlternateContent>
          </a:graphicData>
        </a:graphic>
      </p:graphicFrame>
    </p:spTree>
    <p:extLst>
      <p:ext uri="{BB962C8B-B14F-4D97-AF65-F5344CB8AC3E}">
        <p14:creationId xmlns:p14="http://schemas.microsoft.com/office/powerpoint/2010/main" val="303359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39969"/>
            <a:ext cx="7721295" cy="16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cs typeface="宋体"/>
              </a:rPr>
              <a:t>芣</a:t>
            </a:r>
            <a:r>
              <a:rPr lang="zh-CN" altLang="zh-CN" sz="2400" b="1" kern="100" dirty="0">
                <a:latin typeface="宋体"/>
                <a:ea typeface="华文新魏"/>
                <a:cs typeface="华文新魏"/>
              </a:rPr>
              <a:t>　</a:t>
            </a:r>
            <a:r>
              <a:rPr lang="zh-CN" altLang="zh-CN" sz="2400" b="1" kern="100" dirty="0">
                <a:latin typeface="宋体"/>
                <a:cs typeface="宋体"/>
              </a:rPr>
              <a:t>苢</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591949"/>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849175"/>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435047" y="2939854"/>
            <a:ext cx="5433550"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本诗通过六个动词的变化，表现了古代女子采芣苢时越采越多直到满载而归的过程，充满了劳动的欢欣，洋溢着劳动的热情，也从侧面烘托出了采芣苢的女子朴素、自然之美。</a:t>
            </a:r>
            <a:endParaRPr lang="zh-CN" altLang="zh-CN" sz="1050" kern="100" dirty="0">
              <a:effectLst/>
              <a:latin typeface="宋体"/>
              <a:cs typeface="Courier New"/>
            </a:endParaRPr>
          </a:p>
        </p:txBody>
      </p:sp>
      <p:pic>
        <p:nvPicPr>
          <p:cNvPr id="1126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15402" y="3491158"/>
            <a:ext cx="3372829" cy="2952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6725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6339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文氏外孙入村收麦</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899472"/>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1229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52" y="2619564"/>
            <a:ext cx="5223109" cy="25601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6848360" y="1899472"/>
            <a:ext cx="444607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诗歌反映了农忙时节诗人及家人亲耕务农的场景，表现了农人抢收时的繁忙与喜悦，让人感受到浓浓的亲情和劳动的欢乐。</a:t>
            </a:r>
            <a:endParaRPr lang="zh-CN" altLang="zh-CN" sz="1050" kern="100" dirty="0">
              <a:effectLst/>
              <a:latin typeface="宋体"/>
              <a:cs typeface="Courier New"/>
            </a:endParaRPr>
          </a:p>
        </p:txBody>
      </p:sp>
    </p:spTree>
    <p:extLst>
      <p:ext uri="{BB962C8B-B14F-4D97-AF65-F5344CB8AC3E}">
        <p14:creationId xmlns:p14="http://schemas.microsoft.com/office/powerpoint/2010/main" val="3677324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448121"/>
            <a:ext cx="11647294"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章法各异，古韵悠长——理解诗歌的结构特点</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《诗经》是我国文化的源头，诗歌结构形式重章复沓，节奏鲜明，音韵谐洽，有天然音乐美感。而苏诗则为律诗，律诗的格律非常严整。在学习时要注意对这两首不同体裁诗歌结构进行赏析。</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《芣苢》这首诗在结构上有何特点？</a:t>
            </a:r>
            <a:endParaRPr lang="zh-CN" altLang="zh-CN" sz="1050" kern="100" dirty="0">
              <a:effectLst/>
              <a:latin typeface="宋体"/>
              <a:cs typeface="Courier New"/>
            </a:endParaRPr>
          </a:p>
        </p:txBody>
      </p:sp>
      <p:sp>
        <p:nvSpPr>
          <p:cNvPr id="3" name="矩形 2"/>
          <p:cNvSpPr>
            <a:spLocks noChangeArrowheads="1"/>
          </p:cNvSpPr>
          <p:nvPr/>
        </p:nvSpPr>
        <p:spPr bwMode="auto">
          <a:xfrm>
            <a:off x="550210" y="4796249"/>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全诗只有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六个动词的变换运用，其余文字均无改变，全诗重章复沓，在看起来很单调的不断重叠中，产生了简单明快、往复回环的音乐感，更好地表达了情绪与情感。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6178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《文氏外孙入村收麦》是一首格律严整的律诗，请赏析其</a:t>
            </a:r>
            <a:r>
              <a:rPr lang="zh-CN" altLang="zh-CN" sz="2400" b="1" u="sng" kern="100" dirty="0">
                <a:latin typeface="Times New Roman"/>
                <a:ea typeface="黑体"/>
                <a:cs typeface="Times New Roman"/>
              </a:rPr>
              <a:t>结构特点</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8862"/>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不妨先思考：古诗、律诗、绝句的区别是什么？</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41791" y="1931068"/>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这首诗具有律诗的格律特点：</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句数固定。总计八句，句子字数整齐划一，每句七言。</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押韵严格。律诗要求第二、四、六、八句押韵，首句可押可不押；这首诗通押一韵，韵脚是</a:t>
            </a:r>
            <a:r>
              <a:rPr lang="en-US" altLang="zh-CN" sz="2400" b="1" kern="100" dirty="0">
                <a:solidFill>
                  <a:srgbClr val="FF0000"/>
                </a:solidFill>
                <a:latin typeface="Times New Roman"/>
                <a:cs typeface="Courier New"/>
              </a:rPr>
              <a:t>en</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Times New Roman"/>
                <a:cs typeface="Courier New"/>
              </a:rPr>
              <a:t>in(</a:t>
            </a:r>
            <a:r>
              <a:rPr lang="zh-CN" altLang="zh-CN" sz="2400" b="1" kern="100" dirty="0">
                <a:solidFill>
                  <a:srgbClr val="FF0000"/>
                </a:solidFill>
                <a:latin typeface="Times New Roman"/>
                <a:cs typeface="Times New Roman"/>
              </a:rPr>
              <a:t>在古代属于一个韵脚，即人辰辙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，一韵到底，中间没有换韵。</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要求对仗。律诗要求中间两联对仗，这首诗的颔联、颈联是严整的对仗。如就颔联而言，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一竿</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阴霪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晴日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败场圃</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舞比邻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讲究平仄。律诗每句的句式和字的平仄都有规定：讲究粘和对。本诗完全符合律诗的平仄要求。</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82883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335264" y="1202464"/>
            <a:ext cx="9625863" cy="316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4100"/>
              </a:lnSpc>
              <a:spcAft>
                <a:spcPts val="0"/>
              </a:spcAft>
              <a:tabLst>
                <a:tab pos="1350645" algn="l"/>
                <a:tab pos="3870960" algn="l"/>
              </a:tabLst>
            </a:pPr>
            <a:r>
              <a:rPr lang="zh-CN" altLang="zh-CN" sz="2400" b="1" kern="100" dirty="0">
                <a:latin typeface="Times New Roman"/>
                <a:ea typeface="黑体"/>
                <a:cs typeface="Times New Roman"/>
              </a:rPr>
              <a:t>小苏</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苏辙</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苏辙</a:t>
            </a:r>
            <a:r>
              <a:rPr lang="en-US" altLang="zh-CN" sz="2400" b="1" kern="100" dirty="0">
                <a:latin typeface="Times New Roman"/>
                <a:cs typeface="Courier New"/>
              </a:rPr>
              <a:t>(1039—1112)</a:t>
            </a:r>
            <a:r>
              <a:rPr lang="zh-CN" altLang="zh-CN" sz="2400" b="1" kern="100" dirty="0">
                <a:latin typeface="Times New Roman"/>
                <a:cs typeface="Times New Roman"/>
              </a:rPr>
              <a:t>，字子由，一字同叔，晚号颍滨遗老，眉州眉山</a:t>
            </a:r>
            <a:r>
              <a:rPr lang="en-US" altLang="zh-CN" sz="2400" b="1" kern="100" dirty="0">
                <a:latin typeface="Times New Roman"/>
                <a:cs typeface="Courier New"/>
              </a:rPr>
              <a:t>(</a:t>
            </a:r>
            <a:r>
              <a:rPr lang="zh-CN" altLang="zh-CN" sz="2400" b="1" kern="100" dirty="0">
                <a:latin typeface="Times New Roman"/>
                <a:cs typeface="Times New Roman"/>
              </a:rPr>
              <a:t>今属四川</a:t>
            </a:r>
            <a:r>
              <a:rPr lang="en-US" altLang="zh-CN" sz="2400" b="1" kern="100" dirty="0">
                <a:latin typeface="Times New Roman"/>
                <a:cs typeface="Courier New"/>
              </a:rPr>
              <a:t>)</a:t>
            </a:r>
            <a:r>
              <a:rPr lang="zh-CN" altLang="zh-CN" sz="2400" b="1" kern="100" dirty="0">
                <a:latin typeface="Times New Roman"/>
                <a:cs typeface="Times New Roman"/>
              </a:rPr>
              <a:t>人，北宋文学家、宰相，</a:t>
            </a:r>
            <a:r>
              <a:rPr lang="zh-CN" altLang="zh-CN" sz="2400" b="1" kern="100" dirty="0">
                <a:latin typeface="宋体"/>
                <a:cs typeface="Times New Roman"/>
              </a:rPr>
              <a:t>“</a:t>
            </a:r>
            <a:r>
              <a:rPr lang="zh-CN" altLang="zh-CN" sz="2400" b="1" kern="100" dirty="0">
                <a:latin typeface="Times New Roman"/>
                <a:cs typeface="Times New Roman"/>
              </a:rPr>
              <a:t>唐宋八大家</a:t>
            </a:r>
            <a:r>
              <a:rPr lang="zh-CN" altLang="zh-CN" sz="2400" b="1" kern="100" dirty="0">
                <a:latin typeface="宋体"/>
                <a:cs typeface="Times New Roman"/>
              </a:rPr>
              <a:t>”</a:t>
            </a:r>
            <a:r>
              <a:rPr lang="zh-CN" altLang="zh-CN" sz="2400" b="1" kern="100" dirty="0">
                <a:latin typeface="Times New Roman"/>
                <a:cs typeface="Times New Roman"/>
              </a:rPr>
              <a:t>之一。</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苏辙与父亲苏洵、</a:t>
            </a:r>
            <a:r>
              <a:rPr lang="zh-CN" altLang="zh-CN" sz="2400" b="1" u="sng" kern="100" dirty="0">
                <a:latin typeface="Times New Roman"/>
                <a:ea typeface="黑体"/>
                <a:cs typeface="Times New Roman"/>
              </a:rPr>
              <a:t>兄长苏轼</a:t>
            </a:r>
            <a:r>
              <a:rPr lang="en-US" altLang="zh-CN" sz="2400" b="1" kern="100" baseline="30000" dirty="0">
                <a:latin typeface="宋体"/>
                <a:cs typeface="Times New Roman"/>
              </a:rPr>
              <a:t>①</a:t>
            </a:r>
            <a:r>
              <a:rPr lang="zh-CN" altLang="zh-CN" sz="2400" b="1" kern="100" dirty="0">
                <a:latin typeface="Times New Roman"/>
                <a:cs typeface="Times New Roman"/>
              </a:rPr>
              <a:t>齐名，合称</a:t>
            </a:r>
            <a:r>
              <a:rPr lang="en-US" altLang="zh-CN" sz="2400" b="1" kern="100" dirty="0">
                <a:latin typeface="宋体"/>
                <a:cs typeface="Times New Roman"/>
              </a:rPr>
              <a:t>“</a:t>
            </a:r>
            <a:r>
              <a:rPr lang="zh-CN" altLang="zh-CN" sz="2400" b="1" kern="100" dirty="0">
                <a:latin typeface="Times New Roman"/>
                <a:cs typeface="Times New Roman"/>
              </a:rPr>
              <a:t>三苏</a:t>
            </a:r>
            <a:r>
              <a:rPr lang="en-US" altLang="zh-CN" sz="2400" b="1" kern="100" dirty="0">
                <a:latin typeface="宋体"/>
                <a:cs typeface="Times New Roman"/>
              </a:rPr>
              <a:t>”</a:t>
            </a:r>
            <a:r>
              <a:rPr lang="zh-CN" altLang="zh-CN" sz="2400" b="1" kern="100" dirty="0">
                <a:latin typeface="Times New Roman"/>
                <a:cs typeface="Times New Roman"/>
              </a:rPr>
              <a:t>。其生平学问深受其父兄影响，以散文著称，擅长政论和史论，苏轼称其散文</a:t>
            </a:r>
            <a:r>
              <a:rPr lang="en-US" altLang="zh-CN" sz="2400" b="1" kern="100" dirty="0">
                <a:latin typeface="宋体"/>
                <a:cs typeface="Times New Roman"/>
              </a:rPr>
              <a:t>“</a:t>
            </a:r>
            <a:r>
              <a:rPr lang="zh-CN" altLang="zh-CN" sz="2400" b="1" kern="100" dirty="0">
                <a:latin typeface="Times New Roman"/>
                <a:cs typeface="Times New Roman"/>
              </a:rPr>
              <a:t>汪洋</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56017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158.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68078" y="1922556"/>
            <a:ext cx="1788658" cy="244112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41286" y="4329115"/>
            <a:ext cx="11417796" cy="219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ts val="4100"/>
              </a:lnSpc>
              <a:tabLst>
                <a:tab pos="1350645" algn="l"/>
                <a:tab pos="3870960" algn="l"/>
              </a:tabLst>
            </a:pPr>
            <a:r>
              <a:rPr lang="zh-CN" altLang="zh-CN" sz="2400" b="1" kern="100" dirty="0">
                <a:solidFill>
                  <a:prstClr val="black"/>
                </a:solidFill>
                <a:latin typeface="Times New Roman"/>
                <a:cs typeface="Times New Roman"/>
              </a:rPr>
              <a:t>澹泊，有一唱三叹之声，而其秀杰之气终不可没</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。其诗风格淳朴无华。</a:t>
            </a:r>
            <a:r>
              <a:rPr lang="zh-CN" altLang="zh-CN" sz="2400" b="1" u="sng" kern="100" dirty="0">
                <a:solidFill>
                  <a:prstClr val="black"/>
                </a:solidFill>
                <a:latin typeface="Times New Roman"/>
                <a:ea typeface="黑体"/>
                <a:cs typeface="Times New Roman"/>
              </a:rPr>
              <a:t>苏辙亦善书</a:t>
            </a:r>
            <a:r>
              <a:rPr lang="en-US" altLang="zh-CN" sz="2400" b="1" kern="100" baseline="30000" dirty="0">
                <a:solidFill>
                  <a:prstClr val="black"/>
                </a:solidFill>
                <a:latin typeface="宋体"/>
                <a:cs typeface="Times New Roman"/>
              </a:rPr>
              <a:t>②</a:t>
            </a:r>
            <a:r>
              <a:rPr lang="zh-CN" altLang="zh-CN" sz="2400" b="1" kern="100" dirty="0">
                <a:solidFill>
                  <a:prstClr val="black"/>
                </a:solidFill>
                <a:latin typeface="Times New Roman"/>
                <a:cs typeface="Times New Roman"/>
              </a:rPr>
              <a:t>，其书法潇洒自如，工整有序。著有《栾城集》等，行于世。</a:t>
            </a:r>
            <a:endParaRPr lang="zh-CN" altLang="zh-CN" sz="1050" kern="100" dirty="0">
              <a:solidFill>
                <a:prstClr val="black"/>
              </a:solidFill>
              <a:latin typeface="宋体"/>
              <a:cs typeface="Courier New"/>
            </a:endParaRPr>
          </a:p>
          <a:p>
            <a:pPr lvl="0" indent="612140" algn="just">
              <a:lnSpc>
                <a:spcPts val="4100"/>
              </a:lnSpc>
              <a:tabLst>
                <a:tab pos="1350645" algn="l"/>
                <a:tab pos="3870960" algn="l"/>
              </a:tabLst>
            </a:pP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伴读</a:t>
            </a:r>
            <a:r>
              <a:rPr lang="en-US" altLang="zh-CN" sz="2400" b="1" kern="100" dirty="0">
                <a:solidFill>
                  <a:prstClr val="black"/>
                </a:solidFill>
                <a:latin typeface="Times New Roman"/>
                <a:ea typeface="黑体"/>
                <a:cs typeface="Courier New"/>
              </a:rPr>
              <a:t>] </a:t>
            </a:r>
            <a:r>
              <a:rPr lang="en-US" altLang="zh-CN" sz="2400" b="1" kern="100" dirty="0">
                <a:solidFill>
                  <a:prstClr val="black"/>
                </a:solidFill>
                <a:latin typeface="宋体"/>
                <a:ea typeface="华文行楷"/>
                <a:cs typeface="Times New Roman"/>
              </a:rPr>
              <a:t>①</a:t>
            </a:r>
            <a:r>
              <a:rPr lang="zh-CN" altLang="zh-CN" sz="2400" b="1" kern="100" dirty="0">
                <a:solidFill>
                  <a:prstClr val="black"/>
                </a:solidFill>
                <a:latin typeface="Times New Roman"/>
                <a:ea typeface="华文行楷"/>
                <a:cs typeface="Times New Roman"/>
              </a:rPr>
              <a:t>苏轼被称为</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ea typeface="华文行楷"/>
                <a:cs typeface="Times New Roman"/>
              </a:rPr>
              <a:t>大苏</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ea typeface="华文行楷"/>
                <a:cs typeface="Times New Roman"/>
              </a:rPr>
              <a:t>，苏辙就是</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ea typeface="华文行楷"/>
                <a:cs typeface="Times New Roman"/>
              </a:rPr>
              <a:t>小苏</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ea typeface="华文行楷"/>
                <a:cs typeface="Times New Roman"/>
              </a:rPr>
              <a:t>。</a:t>
            </a:r>
            <a:endParaRPr lang="zh-CN" altLang="zh-CN" sz="1050" kern="100" dirty="0">
              <a:solidFill>
                <a:prstClr val="black"/>
              </a:solidFill>
              <a:latin typeface="宋体"/>
              <a:cs typeface="Courier New"/>
            </a:endParaRPr>
          </a:p>
          <a:p>
            <a:pPr lvl="0" indent="457200">
              <a:lnSpc>
                <a:spcPts val="4100"/>
              </a:lnSpc>
            </a:pPr>
            <a:r>
              <a:rPr lang="zh-CN" altLang="zh-CN" sz="2400" b="1" kern="100" dirty="0">
                <a:solidFill>
                  <a:prstClr val="black"/>
                </a:solidFill>
                <a:ea typeface="华文行楷"/>
                <a:cs typeface="Times New Roman"/>
              </a:rPr>
              <a:t>②</a:t>
            </a:r>
            <a:r>
              <a:rPr lang="zh-CN" altLang="zh-CN" sz="2400" b="1" kern="100" dirty="0">
                <a:solidFill>
                  <a:prstClr val="black"/>
                </a:solidFill>
                <a:latin typeface="Times New Roman"/>
                <a:ea typeface="华文行楷"/>
                <a:cs typeface="Times New Roman"/>
              </a:rPr>
              <a:t>小苏的书法：</a:t>
            </a:r>
            <a:endParaRPr lang="zh-CN" altLang="zh-CN" sz="1050" kern="100" dirty="0">
              <a:solidFill>
                <a:prstClr val="black"/>
              </a:solidFill>
              <a:latin typeface="宋体"/>
              <a:cs typeface="Courier New"/>
            </a:endParaRPr>
          </a:p>
        </p:txBody>
      </p:sp>
      <p:pic>
        <p:nvPicPr>
          <p:cNvPr id="1027" name="Picture 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5609" y="5938671"/>
            <a:ext cx="553753" cy="5877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0513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692696"/>
            <a:ext cx="11763767"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多种手法，异彩纷呈——赏析诗歌表现手法</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古人在诗词创作中非常注重表现艺术，在写景、状物、言情、述志时，往往采用各种表现手法，让读者在品味赏读中获得无穷的艺术享受。学习本课两首诗歌时要注意赏析不同的表现手法。</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《芣苢》生动地表现了采集野菜的劳动过程。这种过程在诗中是</a:t>
            </a:r>
            <a:r>
              <a:rPr lang="zh-CN" altLang="zh-CN" sz="2400" b="1" u="sng" kern="100" dirty="0">
                <a:latin typeface="Times New Roman"/>
                <a:ea typeface="黑体"/>
                <a:cs typeface="Times New Roman"/>
              </a:rPr>
              <a:t>怎样具体表现出来</a:t>
            </a:r>
            <a:r>
              <a:rPr lang="zh-CN" altLang="zh-CN" sz="2400" b="1" kern="100" dirty="0">
                <a:latin typeface="Times New Roman"/>
                <a:cs typeface="Times New Roman"/>
              </a:rPr>
              <a:t>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509138"/>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诗经手法，要从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赋比兴</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的角度思考。</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28539" y="5016255"/>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使用的手法是赋。通过动词的变换表现了采集野菜的劳作过程。此诗直叙其事，通过妇女们的动作写出了采集野菜的过程，描绘了一幅其乐融融的劳动画面。</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00981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60109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《文氏外孙入村收麦》中的颔联运用了什么手法？表达了什么情感？</a:t>
            </a:r>
            <a:r>
              <a:rPr lang="zh-CN" altLang="zh-CN" sz="2400" b="1" kern="100" dirty="0">
                <a:latin typeface="宋体"/>
                <a:ea typeface="Times New Roman"/>
                <a:cs typeface="Courier New"/>
              </a:rPr>
              <a:t> </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121282"/>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诗歌紧扣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阴霪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晴日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两种不同景象展开对比。麦收时节，接连三天的阴雨，让打麦场遭到破坏而无法使用；而天气转晴，红日初升，给农人们带来了希望。诗歌通过晴日前后的强烈对比，表达了久雨忽晴、宜事农桑的喜悦。</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1982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226537" y="10887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sp>
        <p:nvSpPr>
          <p:cNvPr id="6" name="矩形 5"/>
          <p:cNvSpPr>
            <a:spLocks noChangeArrowheads="1"/>
          </p:cNvSpPr>
          <p:nvPr/>
        </p:nvSpPr>
        <p:spPr bwMode="auto">
          <a:xfrm>
            <a:off x="550210" y="160888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请指出下列诗句分别运用了赋、比、兴的哪种手法。</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蒹葭苍苍，白露为霜。所谓伊人，在水一方。</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有匪君子，如切如磋，如琢如磨。</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东市买骏马，西市买鞍鞯，南市买辔头，北市买长鞭。</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问君能有几多愁？恰似一江春水向东流。</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关关雎鸠，在河之洲。窈窕淑女，君子好逑。</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兴　</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比　</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赋　</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比　</a:t>
            </a:r>
            <a:r>
              <a:rPr lang="zh-CN"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兴</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98508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blinds(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258351" y="368609"/>
            <a:ext cx="1153197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阅读下面这首诗，然后回答问题。</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春日耕者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苏　辙</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阳气先从土脉知，老农夜起饲牛饥。</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雨深一尺春耕利，日出三竿晓饷</a:t>
            </a:r>
            <a:r>
              <a:rPr lang="en-US" altLang="zh-CN" sz="2400" b="1" kern="100" baseline="30000" dirty="0">
                <a:latin typeface="宋体"/>
                <a:ea typeface="楷体_GB2312"/>
                <a:cs typeface="Times New Roman"/>
              </a:rPr>
              <a:t>①</a:t>
            </a:r>
            <a:r>
              <a:rPr lang="zh-CN" altLang="zh-CN" sz="2400" b="1" kern="100" dirty="0">
                <a:latin typeface="Times New Roman"/>
                <a:ea typeface="楷体_GB2312"/>
                <a:cs typeface="Times New Roman"/>
              </a:rPr>
              <a:t>迟。</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妇子同来相妩媚，乌鸢飞下巧追随。</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纷纭政令</a:t>
            </a:r>
            <a:r>
              <a:rPr lang="en-US" altLang="zh-CN" sz="2400" b="1" kern="100" baseline="30000" dirty="0">
                <a:latin typeface="宋体"/>
                <a:ea typeface="楷体_GB2312"/>
                <a:cs typeface="Times New Roman"/>
              </a:rPr>
              <a:t>②</a:t>
            </a:r>
            <a:r>
              <a:rPr lang="zh-CN" altLang="zh-CN" sz="2400" b="1" kern="100" dirty="0">
                <a:latin typeface="Times New Roman"/>
                <a:ea typeface="楷体_GB2312"/>
                <a:cs typeface="Times New Roman"/>
              </a:rPr>
              <a:t>曾何补，要取终年风雨时。</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en-US" altLang="zh-CN" sz="2400" b="1" kern="100" dirty="0">
                <a:latin typeface="宋体"/>
                <a:ea typeface="仿宋_GB2312"/>
                <a:cs typeface="Times New Roman"/>
              </a:rPr>
              <a:t>①</a:t>
            </a:r>
            <a:r>
              <a:rPr lang="zh-CN" altLang="zh-CN" sz="2400" b="1" kern="100" dirty="0">
                <a:latin typeface="Times New Roman"/>
                <a:ea typeface="仿宋_GB2312"/>
                <a:cs typeface="Times New Roman"/>
              </a:rPr>
              <a:t>晓饷，指送早饭到田间。</a:t>
            </a:r>
            <a:r>
              <a:rPr lang="en-US" altLang="zh-CN" sz="2400" b="1" kern="100" dirty="0">
                <a:latin typeface="宋体"/>
                <a:ea typeface="仿宋_GB2312"/>
                <a:cs typeface="Times New Roman"/>
              </a:rPr>
              <a:t>②</a:t>
            </a:r>
            <a:r>
              <a:rPr lang="zh-CN" altLang="zh-CN" sz="2400" b="1" kern="100" dirty="0">
                <a:latin typeface="Times New Roman"/>
                <a:ea typeface="仿宋_GB2312"/>
                <a:cs typeface="Times New Roman"/>
              </a:rPr>
              <a:t>政令，指当时王安石变法所颁布的各种法令。</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请对颈联作简要赏析。</a:t>
            </a:r>
            <a:endParaRPr lang="zh-CN" altLang="zh-CN" sz="1050" kern="100" dirty="0">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用妇子前来探看和取悦，侧面表现农家耕作的繁忙；运用拟人的修辞格，描绘了鸟儿上下翻飞相随的情景，渲染了温馨和欢快的氛围，并为后面的议论作了铺垫。</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1631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blinds(horizontal)">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65452"/>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四时田园杂兴</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范成大</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昼出耘田夜绩麻，村庄儿女各当家。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童孙未解供耕织，也傍桑阴学种瓜。</a:t>
            </a:r>
            <a:endParaRPr lang="zh-CN" altLang="zh-CN" sz="1050" kern="100" dirty="0">
              <a:effectLst/>
              <a:latin typeface="宋体"/>
              <a:cs typeface="Courier New"/>
            </a:endParaRPr>
          </a:p>
        </p:txBody>
      </p:sp>
    </p:spTree>
    <p:extLst>
      <p:ext uri="{BB962C8B-B14F-4D97-AF65-F5344CB8AC3E}">
        <p14:creationId xmlns:p14="http://schemas.microsoft.com/office/powerpoint/2010/main" val="370052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55260"/>
            <a:ext cx="11647294"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35064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黑体"/>
                <a:cs typeface="Times New Roman"/>
              </a:rPr>
              <a:t>归园田居·其三</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cs typeface="Times New Roman"/>
              </a:rPr>
              <a:t>陶渊明</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种豆南山下，草盛豆苗稀。</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晨兴理荒秽，带月荷锄归。</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道狭草木长，夕露沾我衣。</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衣沾不足惜，但使愿无违。</a:t>
            </a:r>
            <a:endParaRPr lang="zh-CN" altLang="zh-CN" sz="1050" kern="100" dirty="0">
              <a:latin typeface="宋体"/>
              <a:cs typeface="Courier New"/>
            </a:endParaRPr>
          </a:p>
          <a:p>
            <a:pPr indent="612140" algn="just">
              <a:lnSpc>
                <a:spcPts val="3900"/>
              </a:lnSpc>
              <a:spcAft>
                <a:spcPts val="0"/>
              </a:spcAft>
              <a:tabLst>
                <a:tab pos="135064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黑体"/>
                <a:cs typeface="Times New Roman"/>
              </a:rPr>
              <a:t>田　上</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cs typeface="Times New Roman"/>
              </a:rPr>
              <a:t>崔道融</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雨足高田白，披蓑半夜耕。</a:t>
            </a:r>
            <a:endParaRPr lang="zh-CN" altLang="zh-CN" sz="1050" kern="100" dirty="0">
              <a:latin typeface="宋体"/>
              <a:cs typeface="Courier New"/>
            </a:endParaRPr>
          </a:p>
          <a:p>
            <a:pPr algn="ctr">
              <a:lnSpc>
                <a:spcPts val="3900"/>
              </a:lnSpc>
              <a:spcAft>
                <a:spcPts val="0"/>
              </a:spcAft>
              <a:tabLst>
                <a:tab pos="1350645" algn="l"/>
                <a:tab pos="3870960" algn="l"/>
              </a:tabLst>
            </a:pPr>
            <a:r>
              <a:rPr lang="zh-CN" altLang="zh-CN" sz="2400" b="1" kern="100" dirty="0">
                <a:latin typeface="Times New Roman"/>
                <a:ea typeface="楷体_GB2312"/>
                <a:cs typeface="Times New Roman"/>
              </a:rPr>
              <a:t>人牛力俱尽，东方殊未明。</a:t>
            </a:r>
            <a:endParaRPr lang="zh-CN" altLang="zh-CN" sz="1050" kern="100" dirty="0">
              <a:effectLst/>
              <a:latin typeface="宋体"/>
              <a:cs typeface="Courier New"/>
            </a:endParaRPr>
          </a:p>
        </p:txBody>
      </p:sp>
    </p:spTree>
    <p:extLst>
      <p:ext uri="{BB962C8B-B14F-4D97-AF65-F5344CB8AC3E}">
        <p14:creationId xmlns:p14="http://schemas.microsoft.com/office/powerpoint/2010/main" val="2406703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9511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下列对以上诗歌的理解，不正确的一项是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15297"/>
            <a:ext cx="11304749"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A.</a:t>
            </a:r>
            <a:r>
              <a:rPr lang="zh-CN" altLang="zh-CN" sz="2400" b="1" kern="100" dirty="0">
                <a:latin typeface="Times New Roman"/>
                <a:cs typeface="Times New Roman"/>
              </a:rPr>
              <a:t>范成大的诗中一个</a:t>
            </a:r>
            <a:r>
              <a:rPr lang="en-US" altLang="zh-CN" sz="2400" b="1" kern="100" dirty="0">
                <a:latin typeface="宋体"/>
                <a:cs typeface="Times New Roman"/>
              </a:rPr>
              <a:t>“</a:t>
            </a:r>
            <a:r>
              <a:rPr lang="zh-CN" altLang="zh-CN" sz="2400" b="1" kern="100" dirty="0">
                <a:latin typeface="Times New Roman"/>
                <a:cs typeface="Times New Roman"/>
              </a:rPr>
              <a:t>学</a:t>
            </a:r>
            <a:r>
              <a:rPr lang="en-US" altLang="zh-CN" sz="2400" b="1" kern="100" dirty="0">
                <a:latin typeface="宋体"/>
                <a:cs typeface="Times New Roman"/>
              </a:rPr>
              <a:t>”</a:t>
            </a:r>
            <a:r>
              <a:rPr lang="zh-CN" altLang="zh-CN" sz="2400" b="1" kern="100" dirty="0">
                <a:latin typeface="Times New Roman"/>
                <a:cs typeface="Times New Roman"/>
              </a:rPr>
              <a:t>字，透出儿童的天真活泼，极富生活情趣，读来意趣横生，给人以极美的艺术享受。</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B.</a:t>
            </a:r>
            <a:r>
              <a:rPr lang="zh-CN" altLang="zh-CN" sz="2400" b="1" kern="100" dirty="0">
                <a:latin typeface="Times New Roman"/>
                <a:cs typeface="Times New Roman"/>
              </a:rPr>
              <a:t>陶渊明的诗在普普通通、平平常常四十个字的小空间里，表达出了深刻的思想内容，描写了诗人隐居之后躬耕劳动的情景。</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崔道融的诗用</a:t>
            </a:r>
            <a:r>
              <a:rPr lang="en-US" altLang="zh-CN" sz="2400" b="1" kern="100" dirty="0">
                <a:latin typeface="宋体"/>
                <a:cs typeface="Times New Roman"/>
              </a:rPr>
              <a:t>“</a:t>
            </a:r>
            <a:r>
              <a:rPr lang="zh-CN" altLang="zh-CN" sz="2400" b="1" kern="100" dirty="0">
                <a:latin typeface="Times New Roman"/>
                <a:cs typeface="Times New Roman"/>
              </a:rPr>
              <a:t>足</a:t>
            </a:r>
            <a:r>
              <a:rPr lang="en-US" altLang="zh-CN" sz="2400" b="1" kern="100" dirty="0">
                <a:latin typeface="宋体"/>
                <a:cs typeface="Times New Roman"/>
              </a:rPr>
              <a:t>”“</a:t>
            </a:r>
            <a:r>
              <a:rPr lang="zh-CN" altLang="zh-CN" sz="2400" b="1" kern="100" dirty="0">
                <a:latin typeface="Times New Roman"/>
                <a:cs typeface="Times New Roman"/>
              </a:rPr>
              <a:t>白</a:t>
            </a:r>
            <a:r>
              <a:rPr lang="en-US" altLang="zh-CN" sz="2400" b="1" kern="100" dirty="0">
                <a:latin typeface="宋体"/>
                <a:cs typeface="Times New Roman"/>
              </a:rPr>
              <a:t>”</a:t>
            </a:r>
            <a:r>
              <a:rPr lang="zh-CN" altLang="zh-CN" sz="2400" b="1" kern="100" dirty="0">
                <a:latin typeface="Times New Roman"/>
                <a:cs typeface="Times New Roman"/>
              </a:rPr>
              <a:t>二字，既突出强调了雨水之多，又暗示了农夫耕田将会倍加艰难和辛劳，为下文作了铺垫。</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这三首诗的语言亲切明快、通俗易懂，体现了诗歌的音乐美。体裁有绝句有律诗，属于近体诗。</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有绝句有律诗</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错误，陶渊明的诗不是律诗，应该属于</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古体诗</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endParaRPr lang="zh-CN" altLang="zh-CN" sz="1050" kern="100" dirty="0">
              <a:solidFill>
                <a:srgbClr val="0000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D</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2190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4874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这三首诗都是写劳动的诗歌，表达的感情有何不同？</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68931"/>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范诗描绘出春耕时节男耕女织、老幼不息的忙碌景象，流露出诗人对劳动者的赞美；陶诗通过描写自己劳动的情景，洋溢着诗人心情的愉快和归隐的自豪，抒写了作者经过生活的磨砺和对社会与人生深刻思索之后，对真善美理想的执着追求和与现实社会污浊官场的决裂；崔诗写一位农民在雨天半夜就辛劳耕作的情形，表达了诗人对农夫苦难生活的满腔同情，具有一定的现实性。</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338690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927975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《芣苢》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经》中的诗的作者，绝大部分已经无法考证。作者成分很复杂，产生的地域也很广。除了周王朝乐官制作的乐歌，公卿、列士进献的乐歌内文，还有许多原来流传于民间的歌谣。《芣苢》是《诗经》中的一篇，是当时人们采芣苢时所唱的歌谣。</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《文氏外孙入村收麦》</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苏辙写诗力图追步苏轼，早年诗大都写生活琐事，咏物写景，风格淳朴无华。晚年退居颍川后，对农民生活了解较多，写出了一些反映现实生活较为深刻的诗。本诗写于苏辙晚年时，很有现实意义。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1675854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359403"/>
            <a:ext cx="1153197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重章叠句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重章叠句是诗歌的一种常见手法，即上下句或者上下段用相同的结构形式反复咏唱的一种表情达意的方法。在内容和主题上：深化意境，渲染气氛，强化感情，突出主题。在诗歌表现力上：增强了诗歌的节奏感、音乐感，形成了一种回环往复的美，带给人一种委婉而深长的韵味。</a:t>
            </a:r>
            <a:endParaRPr lang="zh-CN" altLang="zh-CN" sz="1050" kern="100" dirty="0">
              <a:effectLst/>
              <a:latin typeface="宋体"/>
              <a:cs typeface="Courier New"/>
            </a:endParaRPr>
          </a:p>
        </p:txBody>
      </p:sp>
    </p:spTree>
    <p:extLst>
      <p:ext uri="{BB962C8B-B14F-4D97-AF65-F5344CB8AC3E}">
        <p14:creationId xmlns:p14="http://schemas.microsoft.com/office/powerpoint/2010/main" val="409679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675647"/>
            <a:ext cx="8627890"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关于《诗经》</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中国最早的诗歌总集。它收集了从西周初期至春秋中叶大约</a:t>
            </a:r>
            <a:r>
              <a:rPr lang="en-US" altLang="zh-CN" sz="2400" b="1" kern="100" dirty="0">
                <a:latin typeface="Times New Roman"/>
                <a:cs typeface="Courier New"/>
              </a:rPr>
              <a:t>500</a:t>
            </a:r>
            <a:r>
              <a:rPr lang="zh-CN" altLang="zh-CN" sz="2400" b="1" kern="100" dirty="0">
                <a:latin typeface="Times New Roman"/>
                <a:cs typeface="Times New Roman"/>
              </a:rPr>
              <a:t>年间的诗歌</a:t>
            </a:r>
            <a:r>
              <a:rPr lang="en-US" altLang="zh-CN" sz="2400" b="1" kern="100" dirty="0">
                <a:latin typeface="Times New Roman"/>
                <a:cs typeface="Courier New"/>
              </a:rPr>
              <a:t>305</a:t>
            </a:r>
            <a:r>
              <a:rPr lang="zh-CN" altLang="zh-CN" sz="2400" b="1" kern="100" dirty="0">
                <a:latin typeface="Times New Roman"/>
                <a:cs typeface="Times New Roman"/>
              </a:rPr>
              <a:t>篇。先秦称为《诗》或《诗三百》。西汉时被尊为儒家经典，始称</a:t>
            </a:r>
            <a:r>
              <a:rPr lang="en-US" altLang="zh-CN" sz="2400" b="1" kern="100" dirty="0">
                <a:latin typeface="宋体"/>
                <a:cs typeface="Times New Roman"/>
              </a:rPr>
              <a:t>“</a:t>
            </a:r>
            <a:r>
              <a:rPr lang="zh-CN" altLang="zh-CN" sz="2400" b="1" kern="100" dirty="0">
                <a:latin typeface="Times New Roman"/>
                <a:cs typeface="Times New Roman"/>
              </a:rPr>
              <a:t>诗经</a:t>
            </a:r>
            <a:r>
              <a:rPr lang="en-US" altLang="zh-CN" sz="2400" b="1" kern="100" dirty="0">
                <a:latin typeface="宋体"/>
                <a:cs typeface="Times New Roman"/>
              </a:rPr>
              <a:t>”</a:t>
            </a:r>
            <a:r>
              <a:rPr lang="zh-CN" altLang="zh-CN" sz="2400" b="1" kern="100" dirty="0">
                <a:latin typeface="Times New Roman"/>
                <a:cs typeface="Times New Roman"/>
              </a:rPr>
              <a:t>。</a:t>
            </a:r>
            <a:r>
              <a:rPr lang="zh-CN" altLang="zh-CN" sz="2400" b="1" u="sng" kern="100" dirty="0">
                <a:latin typeface="Times New Roman"/>
                <a:ea typeface="黑体"/>
                <a:cs typeface="Times New Roman"/>
              </a:rPr>
              <a:t>《诗经》</a:t>
            </a:r>
            <a:r>
              <a:rPr lang="en-US" altLang="zh-CN" sz="2400" b="1" kern="100" baseline="30000" dirty="0">
                <a:latin typeface="宋体"/>
                <a:cs typeface="Times New Roman"/>
              </a:rPr>
              <a:t>③</a:t>
            </a:r>
            <a:r>
              <a:rPr lang="zh-CN" altLang="zh-CN" sz="2400" b="1" kern="100" dirty="0">
                <a:latin typeface="Times New Roman"/>
                <a:cs typeface="Times New Roman"/>
              </a:rPr>
              <a:t>是中国现实主义文学的光辉起点。由于其内容丰富、思想和艺术上的高度成就，在中国以至世界文化史上都占有重要地位。它开创了中国诗歌的优秀传统，对后世文学产生了不可磨灭的影响。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子曰：</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《诗》三百，一言以蔽之，曰：</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思无邪</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不学诗，无以言。</a:t>
            </a:r>
            <a:r>
              <a:rPr lang="en-US" altLang="zh-CN" sz="2400" b="1" kern="100" dirty="0">
                <a:solidFill>
                  <a:srgbClr val="3366FF"/>
                </a:solidFill>
                <a:latin typeface="宋体"/>
                <a:cs typeface="Times New Roman"/>
              </a:rPr>
              <a:t>”</a:t>
            </a:r>
            <a:endParaRPr lang="zh-CN" altLang="zh-CN" sz="1050" kern="100" dirty="0">
              <a:solidFill>
                <a:srgbClr val="3366FF"/>
              </a:solidFill>
              <a:effectLst/>
              <a:latin typeface="宋体"/>
              <a:cs typeface="Courier New"/>
            </a:endParaRPr>
          </a:p>
        </p:txBody>
      </p:sp>
      <p:pic>
        <p:nvPicPr>
          <p:cNvPr id="2050" name="Picture 2" descr="D:\梁贺\2019\课件\2019（秋）语文　选修　上册（新教材新标准）\A159.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07134" y="2079615"/>
            <a:ext cx="2404658" cy="35246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126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919932"/>
            <a:ext cx="11192821"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《诗经》六义</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六义</a:t>
            </a:r>
            <a:r>
              <a:rPr lang="en-US" altLang="zh-CN" sz="2400" b="1" kern="100" dirty="0">
                <a:latin typeface="宋体"/>
                <a:cs typeface="Times New Roman"/>
              </a:rPr>
              <a:t>”</a:t>
            </a:r>
            <a:r>
              <a:rPr lang="zh-CN" altLang="zh-CN" sz="2400" b="1" kern="100" dirty="0">
                <a:latin typeface="Times New Roman"/>
                <a:cs typeface="Times New Roman"/>
              </a:rPr>
              <a:t>，即是指</a:t>
            </a:r>
            <a:r>
              <a:rPr lang="en-US" altLang="zh-CN" sz="2400" b="1" kern="100" dirty="0">
                <a:latin typeface="宋体"/>
                <a:cs typeface="Times New Roman"/>
              </a:rPr>
              <a:t>“</a:t>
            </a:r>
            <a:r>
              <a:rPr lang="zh-CN" altLang="zh-CN" sz="2400" b="1" kern="100" dirty="0">
                <a:latin typeface="Times New Roman"/>
                <a:cs typeface="Times New Roman"/>
              </a:rPr>
              <a:t>风、雅、颂</a:t>
            </a:r>
            <a:r>
              <a:rPr lang="en-US" altLang="zh-CN" sz="2400" b="1" kern="100" dirty="0">
                <a:latin typeface="宋体"/>
                <a:cs typeface="Times New Roman"/>
              </a:rPr>
              <a:t>”</a:t>
            </a:r>
            <a:r>
              <a:rPr lang="zh-CN" altLang="zh-CN" sz="2400" b="1" kern="100" dirty="0">
                <a:latin typeface="Times New Roman"/>
                <a:cs typeface="Times New Roman"/>
              </a:rPr>
              <a:t>三种诗歌形式与</a:t>
            </a:r>
            <a:r>
              <a:rPr lang="en-US" altLang="zh-CN" sz="2400" b="1" kern="100" dirty="0">
                <a:latin typeface="宋体"/>
                <a:cs typeface="Times New Roman"/>
              </a:rPr>
              <a:t>“</a:t>
            </a:r>
            <a:r>
              <a:rPr lang="zh-CN" altLang="zh-CN" sz="2400" b="1" kern="100" dirty="0">
                <a:latin typeface="Times New Roman"/>
                <a:cs typeface="Times New Roman"/>
              </a:rPr>
              <a:t>赋、比、</a:t>
            </a:r>
            <a:r>
              <a:rPr lang="zh-CN" altLang="zh-CN" sz="2400" b="1" u="sng" kern="100" dirty="0">
                <a:latin typeface="Times New Roman"/>
                <a:ea typeface="黑体"/>
                <a:cs typeface="Times New Roman"/>
              </a:rPr>
              <a:t>兴</a:t>
            </a:r>
            <a:r>
              <a:rPr lang="en-US" altLang="zh-CN" sz="2400" b="1" kern="100" dirty="0">
                <a:latin typeface="宋体"/>
                <a:cs typeface="Times New Roman"/>
              </a:rPr>
              <a:t>”</a:t>
            </a:r>
            <a:r>
              <a:rPr lang="zh-CN" altLang="zh-CN" sz="2400" b="1" kern="100" dirty="0">
                <a:latin typeface="Times New Roman"/>
                <a:cs typeface="Times New Roman"/>
              </a:rPr>
              <a:t>三种表现手法。　　　　　　　　　　　　　　　　　　　　　　　　　</a:t>
            </a:r>
            <a:endParaRPr lang="zh-CN" altLang="zh-CN" sz="1050" kern="100" dirty="0">
              <a:solidFill>
                <a:srgbClr val="3366FF"/>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风是带有地方色彩的音乐，包括十五</a:t>
            </a:r>
            <a:r>
              <a:rPr lang="en-US" altLang="zh-CN" sz="2400" b="1" kern="100" dirty="0">
                <a:latin typeface="宋体"/>
                <a:cs typeface="Times New Roman"/>
              </a:rPr>
              <a:t>“</a:t>
            </a:r>
            <a:r>
              <a:rPr lang="zh-CN" altLang="zh-CN" sz="2400" b="1" kern="100" dirty="0">
                <a:latin typeface="Times New Roman"/>
                <a:cs typeface="Times New Roman"/>
              </a:rPr>
              <a:t>国风</a:t>
            </a:r>
            <a:r>
              <a:rPr lang="en-US" altLang="zh-CN" sz="2400" b="1" kern="100" dirty="0">
                <a:latin typeface="宋体"/>
                <a:cs typeface="Times New Roman"/>
              </a:rPr>
              <a:t>”</a:t>
            </a:r>
            <a:r>
              <a:rPr lang="zh-CN" altLang="zh-CN" sz="2400" b="1" kern="100" dirty="0">
                <a:latin typeface="Times New Roman"/>
                <a:cs typeface="Times New Roman"/>
              </a:rPr>
              <a:t>，即十五个地方的民间歌谣。</a:t>
            </a:r>
            <a:r>
              <a:rPr lang="en-US" altLang="zh-CN" sz="2400" b="1" kern="100" dirty="0">
                <a:latin typeface="宋体"/>
                <a:cs typeface="Times New Roman"/>
              </a:rPr>
              <a:t>“</a:t>
            </a:r>
            <a:r>
              <a:rPr lang="zh-CN" altLang="zh-CN" sz="2400" b="1" kern="100" dirty="0">
                <a:latin typeface="Times New Roman"/>
                <a:cs typeface="Times New Roman"/>
              </a:rPr>
              <a:t>国风</a:t>
            </a:r>
            <a:r>
              <a:rPr lang="en-US" altLang="zh-CN" sz="2400" b="1" kern="100" dirty="0">
                <a:latin typeface="宋体"/>
                <a:cs typeface="Times New Roman"/>
              </a:rPr>
              <a:t>”</a:t>
            </a:r>
            <a:r>
              <a:rPr lang="zh-CN" altLang="zh-CN" sz="2400" b="1" kern="100" dirty="0">
                <a:latin typeface="Times New Roman"/>
                <a:cs typeface="Times New Roman"/>
              </a:rPr>
              <a:t>保存了大量劳动人民的口头创作，具有浓厚的民歌特色。这部分诗歌的内容具有鲜明的</a:t>
            </a:r>
            <a:r>
              <a:rPr lang="zh-CN" altLang="zh-CN" sz="2400" b="1" u="sng" kern="100" dirty="0">
                <a:latin typeface="Times New Roman"/>
                <a:ea typeface="黑体"/>
                <a:cs typeface="Times New Roman"/>
              </a:rPr>
              <a:t>现实主义特色</a:t>
            </a:r>
            <a:r>
              <a:rPr lang="en-US" altLang="zh-CN" sz="2400" b="1" kern="100" baseline="30000" dirty="0">
                <a:latin typeface="宋体"/>
                <a:cs typeface="Times New Roman"/>
              </a:rPr>
              <a:t>④</a:t>
            </a:r>
            <a:r>
              <a:rPr lang="zh-CN" altLang="zh-CN" sz="2400" b="1" kern="100" dirty="0">
                <a:latin typeface="Times New Roman"/>
                <a:cs typeface="Times New Roman"/>
              </a:rPr>
              <a:t>，表达了劳动人民对社会生活的真实感受和深刻认识。是《诗经》的精华部分。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《诗经》是现实主义诗歌的源头。十个字概括：饥者歌其食，劳者歌其事。</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9248981" y="1988816"/>
            <a:ext cx="1527617"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zh-CN" altLang="zh-CN" sz="2400" b="1" kern="100" dirty="0">
                <a:solidFill>
                  <a:srgbClr val="3366FF"/>
                </a:solidFill>
                <a:latin typeface="Times New Roman"/>
                <a:ea typeface="华文行楷"/>
                <a:cs typeface="Times New Roman"/>
              </a:rPr>
              <a:t>读</a:t>
            </a:r>
            <a:r>
              <a:rPr lang="en-US" altLang="zh-CN" sz="2400" b="1" kern="100" dirty="0" err="1">
                <a:solidFill>
                  <a:srgbClr val="3366FF"/>
                </a:solidFill>
                <a:latin typeface="Times New Roman"/>
                <a:cs typeface="Courier New"/>
              </a:rPr>
              <a:t>xìng</a:t>
            </a:r>
            <a:r>
              <a:rPr lang="zh-CN" altLang="zh-CN" sz="2400" b="1" kern="100" dirty="0">
                <a:solidFill>
                  <a:srgbClr val="3366FF"/>
                </a:solidFill>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5042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5115"/>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雅诗的内容多描写统治阶级的日常生活，常用在宴会歌舞中。</a:t>
            </a:r>
            <a:r>
              <a:rPr lang="zh-CN" altLang="zh-CN" sz="2400" b="1" u="sng" kern="100" dirty="0">
                <a:latin typeface="Times New Roman"/>
                <a:ea typeface="黑体"/>
                <a:cs typeface="Times New Roman"/>
              </a:rPr>
              <a:t>分</a:t>
            </a:r>
            <a:r>
              <a:rPr lang="en-US" altLang="zh-CN" sz="2400" b="1" u="sng" kern="100" dirty="0">
                <a:latin typeface="宋体"/>
                <a:cs typeface="Times New Roman"/>
              </a:rPr>
              <a:t>“</a:t>
            </a:r>
            <a:r>
              <a:rPr lang="zh-CN" altLang="zh-CN" sz="2400" b="1" u="sng" kern="100" dirty="0">
                <a:latin typeface="Times New Roman"/>
                <a:ea typeface="黑体"/>
                <a:cs typeface="Times New Roman"/>
              </a:rPr>
              <a:t>大雅</a:t>
            </a:r>
            <a:r>
              <a:rPr lang="en-US" altLang="zh-CN" sz="2400" b="1" u="sng" kern="100" dirty="0">
                <a:latin typeface="宋体"/>
                <a:cs typeface="Times New Roman"/>
              </a:rPr>
              <a:t>”</a:t>
            </a:r>
            <a:r>
              <a:rPr lang="zh-CN" altLang="zh-CN" sz="2400" b="1" u="sng" kern="100" dirty="0">
                <a:latin typeface="Times New Roman"/>
                <a:ea typeface="黑体"/>
                <a:cs typeface="Times New Roman"/>
              </a:rPr>
              <a:t>和</a:t>
            </a:r>
            <a:r>
              <a:rPr lang="en-US" altLang="zh-CN" sz="2400" b="1" u="sng" kern="100" dirty="0">
                <a:latin typeface="宋体"/>
                <a:cs typeface="Times New Roman"/>
              </a:rPr>
              <a:t>“</a:t>
            </a:r>
            <a:r>
              <a:rPr lang="zh-CN" altLang="zh-CN" sz="2400" b="1" u="sng" kern="100" dirty="0">
                <a:latin typeface="Times New Roman"/>
                <a:ea typeface="黑体"/>
                <a:cs typeface="Times New Roman"/>
              </a:rPr>
              <a:t>小雅</a:t>
            </a:r>
            <a:r>
              <a:rPr lang="en-US" altLang="zh-CN" sz="2400" b="1" u="sng" kern="100" dirty="0">
                <a:latin typeface="宋体"/>
                <a:cs typeface="Times New Roman"/>
              </a:rPr>
              <a:t>”</a:t>
            </a:r>
            <a:r>
              <a:rPr lang="en-US" altLang="zh-CN" sz="2400" b="1" kern="100" baseline="30000" dirty="0">
                <a:latin typeface="宋体"/>
                <a:cs typeface="Times New Roman"/>
              </a:rPr>
              <a:t>⑤</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有一副精绝的对联：三星日月光，四诗风雅颂。知道为什么叫四诗了吗？</a:t>
            </a:r>
            <a:endParaRPr lang="zh-CN" altLang="zh-CN" sz="1050" kern="100" dirty="0">
              <a:solidFill>
                <a:srgbClr val="3366FF"/>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颂诗的内容多是歌颂周王朝祖先的</a:t>
            </a:r>
            <a:r>
              <a:rPr lang="en-US" altLang="zh-CN" sz="2400" b="1" kern="100" dirty="0">
                <a:latin typeface="宋体"/>
                <a:cs typeface="Times New Roman"/>
              </a:rPr>
              <a:t>“</a:t>
            </a:r>
            <a:r>
              <a:rPr lang="zh-CN" altLang="zh-CN" sz="2400" b="1" kern="100" dirty="0">
                <a:latin typeface="Times New Roman"/>
                <a:cs typeface="Times New Roman"/>
              </a:rPr>
              <a:t>功德</a:t>
            </a:r>
            <a:r>
              <a:rPr lang="en-US" altLang="zh-CN" sz="2400" b="1" kern="100" dirty="0">
                <a:latin typeface="宋体"/>
                <a:cs typeface="Times New Roman"/>
              </a:rPr>
              <a:t>”</a:t>
            </a:r>
            <a:r>
              <a:rPr lang="zh-CN" altLang="zh-CN" sz="2400" b="1" kern="100" dirty="0">
                <a:latin typeface="Times New Roman"/>
                <a:cs typeface="Times New Roman"/>
              </a:rPr>
              <a:t>，常在宗庙祭祀时演出。</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赋是直接铺陈叙述，是最基本的表现手法。朱熹《诗集传》：</a:t>
            </a:r>
            <a:r>
              <a:rPr lang="zh-CN" altLang="zh-CN" sz="2400" b="1" kern="100" dirty="0">
                <a:latin typeface="宋体"/>
                <a:cs typeface="Times New Roman"/>
              </a:rPr>
              <a:t>“</a:t>
            </a:r>
            <a:r>
              <a:rPr lang="zh-CN" altLang="zh-CN" sz="2400" b="1" kern="100" dirty="0">
                <a:latin typeface="Times New Roman"/>
                <a:cs typeface="Times New Roman"/>
              </a:rPr>
              <a:t>赋者，敷也，敷陈其事而直言之也。</a:t>
            </a:r>
            <a:r>
              <a:rPr lang="zh-CN"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比即比喻，明喻和暗喻均属此类。</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朱熹：</a:t>
            </a:r>
            <a:r>
              <a:rPr lang="zh-CN" altLang="zh-CN" sz="2400" b="1" kern="100" dirty="0">
                <a:latin typeface="宋体"/>
                <a:cs typeface="Times New Roman"/>
              </a:rPr>
              <a:t>“</a:t>
            </a:r>
            <a:r>
              <a:rPr lang="zh-CN" altLang="zh-CN" sz="2400" b="1" kern="100" dirty="0">
                <a:latin typeface="Times New Roman"/>
                <a:cs typeface="Times New Roman"/>
              </a:rPr>
              <a:t>比者，以彼物比此物也。</a:t>
            </a:r>
            <a:r>
              <a:rPr lang="zh-CN"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兴即起兴，用其他东西引出要说的内容。</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朱熹：</a:t>
            </a:r>
            <a:r>
              <a:rPr lang="zh-CN" altLang="zh-CN" sz="2400" b="1" kern="100" dirty="0">
                <a:latin typeface="宋体"/>
                <a:cs typeface="Times New Roman"/>
              </a:rPr>
              <a:t>“</a:t>
            </a:r>
            <a:r>
              <a:rPr lang="zh-CN" altLang="zh-CN" sz="2400" b="1" kern="100" dirty="0">
                <a:latin typeface="Times New Roman"/>
                <a:cs typeface="Times New Roman"/>
              </a:rPr>
              <a:t>兴者，先言他物以引起所咏之词也。</a:t>
            </a:r>
            <a:r>
              <a:rPr lang="zh-CN" altLang="zh-CN" sz="2400" b="1" kern="100" dirty="0">
                <a:latin typeface="宋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5490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79102" y="1127812"/>
            <a:ext cx="875078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芣　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即车前草，多年生草本，高</a:t>
            </a:r>
            <a:r>
              <a:rPr lang="en-US" altLang="zh-CN" sz="2400" b="1" kern="100" dirty="0">
                <a:latin typeface="Times New Roman"/>
                <a:cs typeface="Courier New"/>
              </a:rPr>
              <a:t>20</a:t>
            </a:r>
            <a:r>
              <a:rPr lang="zh-CN" altLang="zh-CN" sz="2400" b="1" kern="100" dirty="0">
                <a:latin typeface="Times New Roman"/>
                <a:cs typeface="Times New Roman"/>
              </a:rPr>
              <a:t>～</a:t>
            </a:r>
            <a:r>
              <a:rPr lang="en-US" altLang="zh-CN" sz="2400" b="1" kern="100" dirty="0">
                <a:latin typeface="Times New Roman"/>
                <a:cs typeface="Courier New"/>
              </a:rPr>
              <a:t>60</a:t>
            </a:r>
            <a:r>
              <a:rPr lang="zh-CN" altLang="zh-CN" sz="2400" b="1" kern="100" dirty="0">
                <a:latin typeface="Times New Roman"/>
                <a:cs typeface="Times New Roman"/>
              </a:rPr>
              <a:t>厘米，全体光滑或稍有短毛。根茎短而肥厚，着生多数须根。</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荒地或路旁常见，分布几遍全国。</a:t>
            </a:r>
            <a:r>
              <a:rPr lang="zh-CN" altLang="zh-CN" sz="2400" b="1" u="sng" kern="100" dirty="0">
                <a:latin typeface="Times New Roman"/>
                <a:ea typeface="黑体"/>
                <a:cs typeface="Times New Roman"/>
              </a:rPr>
              <a:t>嫩叶可食，有些地区用作饲料；全草与种子都可入药，能利尿、清热、止咳。</a:t>
            </a:r>
            <a:r>
              <a:rPr lang="en-US" altLang="zh-CN" sz="2400" b="1" kern="100" baseline="30000" dirty="0">
                <a:latin typeface="宋体"/>
                <a:cs typeface="Times New Roman"/>
              </a:rPr>
              <a:t>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有种说法，先民们认为</a:t>
            </a:r>
            <a:r>
              <a:rPr lang="zh-CN" altLang="zh-CN" sz="2400" b="1" kern="100" dirty="0">
                <a:solidFill>
                  <a:srgbClr val="3366FF"/>
                </a:solidFill>
                <a:latin typeface="宋体"/>
                <a:cs typeface="宋体"/>
              </a:rPr>
              <a:t>芣苢</a:t>
            </a:r>
            <a:r>
              <a:rPr lang="zh-CN" altLang="zh-CN" sz="2400" b="1" kern="100" dirty="0">
                <a:solidFill>
                  <a:srgbClr val="3366FF"/>
                </a:solidFill>
                <a:latin typeface="Times New Roman"/>
                <a:ea typeface="华文行楷"/>
                <a:cs typeface="Times New Roman"/>
              </a:rPr>
              <a:t>主子，采</a:t>
            </a:r>
            <a:r>
              <a:rPr lang="zh-CN" altLang="zh-CN" sz="2400" b="1" kern="100" dirty="0">
                <a:solidFill>
                  <a:srgbClr val="3366FF"/>
                </a:solidFill>
                <a:latin typeface="宋体"/>
                <a:cs typeface="宋体"/>
              </a:rPr>
              <a:t>芣苢</a:t>
            </a:r>
            <a:r>
              <a:rPr lang="zh-CN" altLang="zh-CN" sz="2400" b="1" kern="100" dirty="0">
                <a:solidFill>
                  <a:srgbClr val="3366FF"/>
                </a:solidFill>
                <a:latin typeface="Times New Roman"/>
                <a:ea typeface="华文行楷"/>
                <a:cs typeface="Times New Roman"/>
              </a:rPr>
              <a:t>可以满足妇女们多子多孙的愿望。</a:t>
            </a:r>
            <a:endParaRPr lang="zh-CN" altLang="zh-CN" sz="1050" kern="100" dirty="0">
              <a:solidFill>
                <a:srgbClr val="3366FF"/>
              </a:solidFill>
              <a:effectLst/>
              <a:latin typeface="宋体"/>
              <a:cs typeface="Courier New"/>
            </a:endParaRPr>
          </a:p>
        </p:txBody>
      </p:sp>
      <p:pic>
        <p:nvPicPr>
          <p:cNvPr id="3074" name="Picture 2" descr="D:\梁贺\2019\课件\2019（秋）语文　选修　上册（新教材新标准）\A161.T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16437" y="1628770"/>
            <a:ext cx="2246544" cy="29168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543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62092"/>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595425" y="2533029"/>
            <a:ext cx="77457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fú</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yǐ</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03291955"/>
              </p:ext>
            </p:extLst>
          </p:nvPr>
        </p:nvGraphicFramePr>
        <p:xfrm>
          <a:off x="587375" y="2583184"/>
          <a:ext cx="10137775" cy="2286000"/>
        </p:xfrm>
        <a:graphic>
          <a:graphicData uri="http://schemas.openxmlformats.org/presentationml/2006/ole">
            <mc:AlternateContent xmlns:mc="http://schemas.openxmlformats.org/markup-compatibility/2006">
              <mc:Choice xmlns:v="urn:schemas-microsoft-com:vml" Requires="v">
                <p:oleObj spid="_x0000_s62466" name="文档" r:id="rId3" imgW="10428596" imgH="2347724" progId="Word.Document.12">
                  <p:embed/>
                </p:oleObj>
              </mc:Choice>
              <mc:Fallback>
                <p:oleObj name="文档" r:id="rId3" imgW="10428596" imgH="2347724" progId="Word.Document.12">
                  <p:embed/>
                  <p:pic>
                    <p:nvPicPr>
                      <p:cNvPr id="2" name="对象 1"/>
                      <p:cNvPicPr/>
                      <p:nvPr/>
                    </p:nvPicPr>
                    <p:blipFill>
                      <a:blip r:embed="rId4"/>
                      <a:stretch>
                        <a:fillRect/>
                      </a:stretch>
                    </p:blipFill>
                    <p:spPr>
                      <a:xfrm>
                        <a:off x="587375" y="2583184"/>
                        <a:ext cx="10137775" cy="2286000"/>
                      </a:xfrm>
                      <a:prstGeom prst="rect">
                        <a:avLst/>
                      </a:prstGeom>
                    </p:spPr>
                  </p:pic>
                </p:oleObj>
              </mc:Fallback>
            </mc:AlternateContent>
          </a:graphicData>
        </a:graphic>
      </p:graphicFrame>
      <p:sp>
        <p:nvSpPr>
          <p:cNvPr id="6" name="矩形 5"/>
          <p:cNvSpPr/>
          <p:nvPr/>
        </p:nvSpPr>
        <p:spPr>
          <a:xfrm>
            <a:off x="5142877" y="2524174"/>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duō</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896230" y="2537426"/>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luō</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468410" y="3099602"/>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jié</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200250" y="3112854"/>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xié</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201310" y="3099602"/>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yín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761304" y="3644068"/>
            <a:ext cx="52770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pǔ</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502923" y="3666175"/>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gū</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8247389" y="3692679"/>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lǐn</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9168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1500</Words>
  <Application>Microsoft Office PowerPoint</Application>
  <PresentationFormat>宽屏</PresentationFormat>
  <Paragraphs>143</Paragraphs>
  <Slides>28</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7"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