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535" r:id="rId5"/>
    <p:sldId id="634" r:id="rId6"/>
    <p:sldId id="439" r:id="rId7"/>
    <p:sldId id="260" r:id="rId8"/>
    <p:sldId id="507" r:id="rId9"/>
    <p:sldId id="566" r:id="rId10"/>
    <p:sldId id="615" r:id="rId11"/>
    <p:sldId id="506" r:id="rId12"/>
    <p:sldId id="508" r:id="rId13"/>
    <p:sldId id="509" r:id="rId14"/>
    <p:sldId id="591" r:id="rId15"/>
    <p:sldId id="592" r:id="rId16"/>
    <p:sldId id="624" r:id="rId17"/>
    <p:sldId id="616" r:id="rId18"/>
    <p:sldId id="625" r:id="rId19"/>
    <p:sldId id="617" r:id="rId20"/>
    <p:sldId id="626" r:id="rId21"/>
    <p:sldId id="618" r:id="rId22"/>
    <p:sldId id="627" r:id="rId23"/>
    <p:sldId id="619" r:id="rId24"/>
    <p:sldId id="620" r:id="rId25"/>
    <p:sldId id="622" r:id="rId26"/>
    <p:sldId id="638" r:id="rId27"/>
    <p:sldId id="639" r:id="rId28"/>
    <p:sldId id="623" r:id="rId29"/>
    <p:sldId id="629" r:id="rId30"/>
    <p:sldId id="635" r:id="rId31"/>
    <p:sldId id="637" r:id="rId32"/>
    <p:sldId id="301"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100" d="100"/>
          <a:sy n="100" d="100"/>
        </p:scale>
        <p:origin x="-1062" y="-282"/>
      </p:cViewPr>
      <p:guideLst>
        <p:guide orient="horz" pos="2122"/>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282.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040507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2021/12/24</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2021/12/24</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tags" Target="../tags/tag241.xml" /><Relationship Id="rId4" Type="http://schemas.openxmlformats.org/officeDocument/2006/relationships/image" Target="../media/image17.jpeg" /><Relationship Id="rId5" Type="http://schemas.openxmlformats.org/officeDocument/2006/relationships/tags" Target="../tags/tag242.xml" /><Relationship Id="rId6" Type="http://schemas.openxmlformats.org/officeDocument/2006/relationships/tags" Target="../tags/tag24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8.png" /><Relationship Id="rId3" Type="http://schemas.openxmlformats.org/officeDocument/2006/relationships/tags" Target="../tags/tag244.xml" /><Relationship Id="rId4" Type="http://schemas.openxmlformats.org/officeDocument/2006/relationships/tags" Target="../tags/tag24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png" /><Relationship Id="rId3" Type="http://schemas.openxmlformats.org/officeDocument/2006/relationships/image" Target="../media/image20.png" /><Relationship Id="rId4" Type="http://schemas.openxmlformats.org/officeDocument/2006/relationships/tags" Target="../tags/tag24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jpeg" /><Relationship Id="rId3" Type="http://schemas.openxmlformats.org/officeDocument/2006/relationships/tags" Target="../tags/tag24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1.jpeg" /><Relationship Id="rId3" Type="http://schemas.openxmlformats.org/officeDocument/2006/relationships/tags" Target="../tags/tag24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2.jpeg" /><Relationship Id="rId3" Type="http://schemas.openxmlformats.org/officeDocument/2006/relationships/tags" Target="../tags/tag250.xml" /><Relationship Id="rId4" Type="http://schemas.openxmlformats.org/officeDocument/2006/relationships/tags" Target="../tags/tag25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3.jpeg" /><Relationship Id="rId3" Type="http://schemas.openxmlformats.org/officeDocument/2006/relationships/tags" Target="../tags/tag252.xml" /><Relationship Id="rId4" Type="http://schemas.openxmlformats.org/officeDocument/2006/relationships/tags" Target="../tags/tag25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4.jpeg" /><Relationship Id="rId3" Type="http://schemas.openxmlformats.org/officeDocument/2006/relationships/image" Target="../media/image25.png" /><Relationship Id="rId4" Type="http://schemas.openxmlformats.org/officeDocument/2006/relationships/tags" Target="../tags/tag25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6.jpeg" /><Relationship Id="rId3" Type="http://schemas.openxmlformats.org/officeDocument/2006/relationships/tags" Target="../tags/tag25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5.jpeg" /><Relationship Id="rId11" Type="http://schemas.openxmlformats.org/officeDocument/2006/relationships/tags" Target="../tags/tag227.xml" /><Relationship Id="rId12" Type="http://schemas.openxmlformats.org/officeDocument/2006/relationships/tags" Target="../tags/tag228.xml" /><Relationship Id="rId13" Type="http://schemas.openxmlformats.org/officeDocument/2006/relationships/image" Target="../media/image6.png" /><Relationship Id="rId14" Type="http://schemas.openxmlformats.org/officeDocument/2006/relationships/tags" Target="../tags/tag229.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2.png" /><Relationship Id="rId7" Type="http://schemas.openxmlformats.org/officeDocument/2006/relationships/tags" Target="../tags/tag225.xml" /><Relationship Id="rId8" Type="http://schemas.openxmlformats.org/officeDocument/2006/relationships/image" Target="../media/image3.png" /><Relationship Id="rId9" Type="http://schemas.openxmlformats.org/officeDocument/2006/relationships/tags" Target="../tags/tag2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7.jpeg" /><Relationship Id="rId3" Type="http://schemas.openxmlformats.org/officeDocument/2006/relationships/tags" Target="../tags/tag25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8.jpeg" /><Relationship Id="rId3" Type="http://schemas.openxmlformats.org/officeDocument/2006/relationships/tags" Target="../tags/tag25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29.jpeg" /><Relationship Id="rId11" Type="http://schemas.openxmlformats.org/officeDocument/2006/relationships/tags" Target="../tags/tag263.xml" /><Relationship Id="rId2" Type="http://schemas.openxmlformats.org/officeDocument/2006/relationships/image" Target="../media/image1.jpeg"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image" Target="../media/image2.png" /><Relationship Id="rId6" Type="http://schemas.openxmlformats.org/officeDocument/2006/relationships/tags" Target="../tags/tag260.xml" /><Relationship Id="rId7" Type="http://schemas.openxmlformats.org/officeDocument/2006/relationships/image" Target="../media/image3.png" /><Relationship Id="rId8" Type="http://schemas.openxmlformats.org/officeDocument/2006/relationships/tags" Target="../tags/tag261.xml" /><Relationship Id="rId9" Type="http://schemas.openxmlformats.org/officeDocument/2006/relationships/tags" Target="../tags/tag26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jpeg" /><Relationship Id="rId3" Type="http://schemas.openxmlformats.org/officeDocument/2006/relationships/tags" Target="../tags/tag26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xml" /><Relationship Id="rId3" Type="http://schemas.openxmlformats.org/officeDocument/2006/relationships/tags" Target="../tags/tag265.xml" /><Relationship Id="rId4" Type="http://schemas.openxmlformats.org/officeDocument/2006/relationships/image" Target="../media/image30.png" /><Relationship Id="rId5" Type="http://schemas.openxmlformats.org/officeDocument/2006/relationships/tags" Target="../tags/tag26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73.xml" /><Relationship Id="rId11" Type="http://schemas.openxmlformats.org/officeDocument/2006/relationships/image" Target="../media/image33.png" /><Relationship Id="rId12" Type="http://schemas.openxmlformats.org/officeDocument/2006/relationships/image" Target="../media/image34.gif" /><Relationship Id="rId13" Type="http://schemas.openxmlformats.org/officeDocument/2006/relationships/tags" Target="../tags/tag274.xml" /><Relationship Id="rId2" Type="http://schemas.openxmlformats.org/officeDocument/2006/relationships/tags" Target="../tags/tag267.xml" /><Relationship Id="rId3" Type="http://schemas.openxmlformats.org/officeDocument/2006/relationships/image" Target="../media/image31.png" /><Relationship Id="rId4" Type="http://schemas.openxmlformats.org/officeDocument/2006/relationships/tags" Target="../tags/tag268.xml" /><Relationship Id="rId5" Type="http://schemas.openxmlformats.org/officeDocument/2006/relationships/image" Target="../media/image32.png"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5.jpeg" /><Relationship Id="rId3" Type="http://schemas.openxmlformats.org/officeDocument/2006/relationships/image" Target="../media/image36.jpeg" /><Relationship Id="rId4" Type="http://schemas.openxmlformats.org/officeDocument/2006/relationships/image" Target="../media/image37.jpeg" /><Relationship Id="rId5" Type="http://schemas.openxmlformats.org/officeDocument/2006/relationships/tags" Target="../tags/tag27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8.png" /><Relationship Id="rId3" Type="http://schemas.openxmlformats.org/officeDocument/2006/relationships/tags" Target="../tags/tag27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7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7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gif" /><Relationship Id="rId3" Type="http://schemas.openxmlformats.org/officeDocument/2006/relationships/image" Target="../media/image8.jpeg" /><Relationship Id="rId4" Type="http://schemas.openxmlformats.org/officeDocument/2006/relationships/tags" Target="../tags/tag23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xml" /><Relationship Id="rId3" Type="http://schemas.openxmlformats.org/officeDocument/2006/relationships/tags" Target="../tags/tag279.xml" /><Relationship Id="rId4" Type="http://schemas.openxmlformats.org/officeDocument/2006/relationships/tags" Target="../tags/tag280.xml" /><Relationship Id="rId5" Type="http://schemas.openxmlformats.org/officeDocument/2006/relationships/tags" Target="../tags/tag28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jpeg" /><Relationship Id="rId3" Type="http://schemas.openxmlformats.org/officeDocument/2006/relationships/image" Target="../media/image10.png" /><Relationship Id="rId4" Type="http://schemas.openxmlformats.org/officeDocument/2006/relationships/tags" Target="../tags/tag2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 Id="rId3" Type="http://schemas.openxmlformats.org/officeDocument/2006/relationships/image" Target="../media/image11.png" /><Relationship Id="rId4" Type="http://schemas.openxmlformats.org/officeDocument/2006/relationships/tags" Target="../tags/tag233.xml" /><Relationship Id="rId5" Type="http://schemas.openxmlformats.org/officeDocument/2006/relationships/image" Target="../media/image12.png" /><Relationship Id="rId6" Type="http://schemas.openxmlformats.org/officeDocument/2006/relationships/image" Target="../media/image13.png" /><Relationship Id="rId7" Type="http://schemas.openxmlformats.org/officeDocument/2006/relationships/tags" Target="../tags/tag23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7.xml" /><Relationship Id="rId3" Type="http://schemas.openxmlformats.org/officeDocument/2006/relationships/tags" Target="../tags/tag23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9.xml" /><Relationship Id="rId3" Type="http://schemas.openxmlformats.org/officeDocument/2006/relationships/image" Target="../media/image14.png" /><Relationship Id="rId4" Type="http://schemas.openxmlformats.org/officeDocument/2006/relationships/image" Target="../media/image15.png" /><Relationship Id="rId5" Type="http://schemas.openxmlformats.org/officeDocument/2006/relationships/tags" Target="../tags/tag24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779270"/>
            <a:ext cx="10610850" cy="316992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chemeClr val="tx1"/>
                </a:solidFill>
                <a:sym typeface="+mn-ea"/>
              </a:rPr>
              <a:t>备战</a:t>
            </a:r>
            <a:r>
              <a:rPr lang="en-US" altLang="zh-CN" sz="4800" b="1">
                <a:solidFill>
                  <a:schemeClr val="tx1"/>
                </a:solidFill>
                <a:sym typeface="+mn-ea"/>
              </a:rPr>
              <a:t>2022</a:t>
            </a:r>
            <a:r>
              <a:rPr lang="zh-CN" altLang="en-US" sz="4800" b="1">
                <a:solidFill>
                  <a:schemeClr val="tx1"/>
                </a:solidFill>
                <a:sym typeface="+mn-ea"/>
              </a:rPr>
              <a:t>新高考作文</a:t>
            </a:r>
            <a:endParaRPr lang="zh-CN" altLang="en-US" sz="4400" b="1">
              <a:solidFill>
                <a:schemeClr val="tx1"/>
              </a:solidFill>
              <a:sym typeface="+mn-ea"/>
            </a:endParaRPr>
          </a:p>
          <a:p>
            <a:pPr algn="ctr">
              <a:lnSpc>
                <a:spcPct val="150000"/>
              </a:lnSpc>
            </a:pPr>
            <a:r>
              <a:rPr lang="zh-CN" altLang="en-US" sz="4400" b="1">
                <a:solidFill>
                  <a:schemeClr val="tx1"/>
                </a:solidFill>
                <a:sym typeface="+mn-ea"/>
              </a:rPr>
              <a:t>热点素材（七）</a:t>
            </a:r>
            <a:r>
              <a:rPr lang="en-US" altLang="zh-CN" sz="4400" b="1">
                <a:solidFill>
                  <a:srgbClr val="002060"/>
                </a:solidFill>
                <a:sym typeface="+mn-ea"/>
              </a:rPr>
              <a:t> </a:t>
            </a:r>
          </a:p>
          <a:p>
            <a:pPr algn="ctr">
              <a:lnSpc>
                <a:spcPct val="150000"/>
              </a:lnSpc>
            </a:pPr>
            <a:r>
              <a:rPr lang="zh-CN" altLang="en-US" sz="5400" b="1">
                <a:solidFill>
                  <a:srgbClr val="002060"/>
                </a:solidFill>
                <a:latin typeface="楷体" panose="02010609060101010101" charset="-122"/>
                <a:ea typeface="楷体" panose="02010609060101010101" charset="-122"/>
                <a:sym typeface="+mn-ea"/>
              </a:rPr>
              <a:t>第</a:t>
            </a:r>
            <a:r>
              <a:rPr lang="en-US" altLang="zh-CN" sz="5400" b="1">
                <a:solidFill>
                  <a:srgbClr val="002060"/>
                </a:solidFill>
                <a:latin typeface="楷体" panose="02010609060101010101" charset="-122"/>
                <a:ea typeface="楷体" panose="02010609060101010101" charset="-122"/>
                <a:sym typeface="+mn-ea"/>
              </a:rPr>
              <a:t>14</a:t>
            </a:r>
            <a:r>
              <a:rPr lang="zh-CN" altLang="en-US" sz="5400" b="1">
                <a:solidFill>
                  <a:srgbClr val="002060"/>
                </a:solidFill>
                <a:latin typeface="楷体" panose="02010609060101010101" charset="-122"/>
                <a:ea typeface="楷体" panose="02010609060101010101" charset="-122"/>
                <a:sym typeface="+mn-ea"/>
              </a:rPr>
              <a:t>讲</a:t>
            </a:r>
            <a:r>
              <a:rPr lang="en-US" altLang="zh-CN" sz="4800" b="1">
                <a:solidFill>
                  <a:srgbClr val="002060"/>
                </a:solidFill>
                <a:sym typeface="+mn-ea"/>
              </a:rPr>
              <a:t>  </a:t>
            </a:r>
            <a:r>
              <a:rPr lang="zh-CN" altLang="en-US" sz="5400" b="1">
                <a:solidFill>
                  <a:srgbClr val="002060"/>
                </a:solidFill>
                <a:latin typeface="楷体" panose="02010609060101010101" charset="-122"/>
                <a:ea typeface="楷体" panose="02010609060101010101" charset="-122"/>
                <a:sym typeface="+mn-ea"/>
              </a:rPr>
              <a:t>新奥运，更团结</a:t>
            </a:r>
          </a:p>
        </p:txBody>
      </p:sp>
      <p:sp>
        <p:nvSpPr>
          <p:cNvPr id="9" name="矩形 8"/>
          <p:cNvSpPr/>
          <p:nvPr/>
        </p:nvSpPr>
        <p:spPr>
          <a:xfrm>
            <a:off x="9716770" y="5368290"/>
            <a:ext cx="165227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2021.12</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527050" y="996315"/>
            <a:ext cx="6042025" cy="5459730"/>
          </a:xfrm>
        </p:spPr>
        <p:style>
          <a:lnRef idx="1">
            <a:schemeClr val="accent6"/>
          </a:lnRef>
          <a:fillRef idx="2">
            <a:schemeClr val="accent6"/>
          </a:fillRef>
          <a:effectRef idx="1">
            <a:schemeClr val="accent6"/>
          </a:effectRef>
          <a:fontRef idx="minor">
            <a:schemeClr val="dk1"/>
          </a:fontRef>
        </p:style>
        <p:txBody>
          <a:bodyPr anchor="ctr" anchorCtr="0">
            <a:noAutofit/>
          </a:bodyPr>
          <a:lstStyle/>
          <a:p>
            <a:r>
              <a:rPr lang="zh-CN" altLang="en-US" sz="2800"/>
              <a:t>1913年，顾拜旦为国际奥委会设计了会徽、会旗。会旗图案白底无边、上面有</a:t>
            </a:r>
            <a:r>
              <a:rPr lang="zh-CN" altLang="en-US" sz="3200">
                <a:solidFill>
                  <a:srgbClr val="FF0000"/>
                </a:solidFill>
              </a:rPr>
              <a:t>五个环环相扣的彩色圆环</a:t>
            </a:r>
            <a:r>
              <a:rPr lang="zh-CN" altLang="en-US" sz="2800"/>
              <a:t>；其中蓝色代表欧洲，黄色代表亚洲，黑色代表非洲，绿色代表大洋洲，红色代表美洲；象征着</a:t>
            </a:r>
            <a:r>
              <a:rPr sz="2800">
                <a:solidFill>
                  <a:srgbClr val="FF0000"/>
                </a:solidFill>
              </a:rPr>
              <a:t>五</a:t>
            </a:r>
            <a:r>
              <a:rPr lang="zh-CN" altLang="en-US" sz="2800">
                <a:solidFill>
                  <a:srgbClr val="FF0000"/>
                </a:solidFill>
              </a:rPr>
              <a:t>大洲的团结以及全世界运动员以公正、坦率的比赛和友好的精神在奥林匹克运动会上相聚。</a:t>
            </a:r>
          </a:p>
        </p:txBody>
      </p:sp>
      <p:pic>
        <p:nvPicPr>
          <p:cNvPr id="3" name="图片 2"/>
          <p:cNvPicPr>
            <a:picLocks noChangeAspect="1"/>
          </p:cNvPicPr>
          <p:nvPr>
            <p:custDataLst>
              <p:tags r:id="rId3"/>
            </p:custDataLst>
          </p:nvPr>
        </p:nvPicPr>
        <p:blipFill>
          <a:blip r:embed="rId2"/>
          <a:stretch>
            <a:fillRect/>
          </a:stretch>
        </p:blipFill>
        <p:spPr>
          <a:xfrm>
            <a:off x="6734810" y="996315"/>
            <a:ext cx="4862830" cy="2782570"/>
          </a:xfrm>
          <a:prstGeom prst="rect">
            <a:avLst/>
          </a:prstGeom>
        </p:spPr>
      </p:pic>
      <p:pic>
        <p:nvPicPr>
          <p:cNvPr id="4" name="图片 3"/>
          <p:cNvPicPr>
            <a:picLocks noChangeAspect="1"/>
          </p:cNvPicPr>
          <p:nvPr>
            <p:custDataLst>
              <p:tags r:id="rId5"/>
            </p:custDataLst>
          </p:nvPr>
        </p:nvPicPr>
        <p:blipFill>
          <a:blip r:embed="rId4"/>
          <a:stretch>
            <a:fillRect/>
          </a:stretch>
        </p:blipFill>
        <p:spPr>
          <a:xfrm>
            <a:off x="6974205" y="3778885"/>
            <a:ext cx="4179570" cy="2551430"/>
          </a:xfrm>
          <a:prstGeom prst="rect">
            <a:avLst/>
          </a:prstGeom>
        </p:spPr>
      </p:pic>
    </p:spTree>
    <p:custDataLst>
      <p:tags r:id="rId6"/>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147695" y="742315"/>
            <a:ext cx="8667750" cy="5613400"/>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lnSpc>
                <a:spcPct val="100000"/>
              </a:lnSpc>
              <a:buNone/>
            </a:pPr>
            <a:r>
              <a:rPr lang="en-US" altLang="zh-CN" sz="2800">
                <a:solidFill>
                  <a:schemeClr val="tx1"/>
                </a:solidFill>
                <a:effectLst/>
                <a:latin typeface="+mn-ea"/>
                <a:ea typeface="+mn-ea"/>
                <a:cs typeface="+mn-ea"/>
              </a:rPr>
              <a:t>   </a:t>
            </a:r>
            <a:r>
              <a:rPr lang="zh-CN" altLang="en-US" sz="2800">
                <a:solidFill>
                  <a:schemeClr val="tx1"/>
                </a:solidFill>
                <a:effectLst/>
                <a:latin typeface="+mn-ea"/>
                <a:ea typeface="+mn-ea"/>
                <a:cs typeface="+mn-ea"/>
              </a:rPr>
              <a:t>第29届夏季奥林匹克运动会，又称2008年北京奥运会，2008年8月8日晚上8时整在中国首都北京开幕。8月24日闭幕。</a:t>
            </a:r>
          </a:p>
          <a:p>
            <a:pPr marL="0" indent="0">
              <a:lnSpc>
                <a:spcPct val="100000"/>
              </a:lnSpc>
              <a:buNone/>
            </a:pPr>
            <a:r>
              <a:rPr lang="en-US" altLang="zh-CN" sz="2800">
                <a:solidFill>
                  <a:schemeClr val="tx1"/>
                </a:solidFill>
                <a:effectLst/>
                <a:latin typeface="+mn-ea"/>
                <a:ea typeface="+mn-ea"/>
                <a:cs typeface="+mn-ea"/>
              </a:rPr>
              <a:t>  </a:t>
            </a:r>
            <a:r>
              <a:rPr lang="zh-CN" altLang="en-US" sz="2800">
                <a:solidFill>
                  <a:schemeClr val="tx1"/>
                </a:solidFill>
                <a:effectLst/>
                <a:latin typeface="+mn-ea"/>
                <a:ea typeface="+mn-ea"/>
                <a:cs typeface="+mn-ea"/>
              </a:rPr>
              <a:t>2008年北京奥运会主办城市是北京，上海、天津、沈阳、秦皇岛、青岛为协办城市。香港承办马术项目。2008年北京奥运会共有参赛国家及地区204个，参赛运动员11438人，设28个大项、302小项，共有60000多名运动员、教练员和官员参加。</a:t>
            </a:r>
          </a:p>
          <a:p>
            <a:pPr marL="0" indent="0">
              <a:lnSpc>
                <a:spcPct val="100000"/>
              </a:lnSpc>
              <a:buNone/>
            </a:pPr>
            <a:r>
              <a:rPr lang="en-US" altLang="zh-CN" sz="2800">
                <a:solidFill>
                  <a:schemeClr val="tx1"/>
                </a:solidFill>
                <a:effectLst/>
                <a:latin typeface="+mn-ea"/>
                <a:ea typeface="+mn-ea"/>
                <a:cs typeface="+mn-ea"/>
              </a:rPr>
              <a:t>  </a:t>
            </a:r>
            <a:r>
              <a:rPr lang="zh-CN" altLang="en-US" sz="2800">
                <a:solidFill>
                  <a:schemeClr val="tx1"/>
                </a:solidFill>
                <a:effectLst/>
                <a:latin typeface="+mn-ea"/>
                <a:ea typeface="+mn-ea"/>
                <a:cs typeface="+mn-ea"/>
              </a:rPr>
              <a:t>2008年北京奥运会共创造43项新世界纪录及132项新奥运纪录，共有87个国家和地区在赛事中取得奖牌，中国以51枚金牌居金牌榜首名，是奥运历史上首个登上金牌榜首的亚洲国家。</a:t>
            </a:r>
          </a:p>
        </p:txBody>
      </p:sp>
      <p:pic>
        <p:nvPicPr>
          <p:cNvPr id="2" name="图片 1"/>
          <p:cNvPicPr>
            <a:picLocks noChangeAspect="1"/>
          </p:cNvPicPr>
          <p:nvPr>
            <p:custDataLst>
              <p:tags r:id="rId3"/>
            </p:custDataLst>
          </p:nvPr>
        </p:nvPicPr>
        <p:blipFill>
          <a:blip r:embed="rId2"/>
          <a:stretch>
            <a:fillRect/>
          </a:stretch>
        </p:blipFill>
        <p:spPr>
          <a:xfrm>
            <a:off x="442595" y="1247140"/>
            <a:ext cx="2705100" cy="3676650"/>
          </a:xfrm>
          <a:prstGeom prst="rect">
            <a:avLst/>
          </a:prstGeom>
        </p:spPr>
      </p:pic>
    </p:spTree>
    <p:custDataLst>
      <p:tags r:id="rId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76250" y="556895"/>
            <a:ext cx="5427980" cy="1943735"/>
          </a:xfrm>
        </p:spPr>
        <p:style>
          <a:lnRef idx="1">
            <a:schemeClr val="accent6"/>
          </a:lnRef>
          <a:fillRef idx="2">
            <a:schemeClr val="accent6"/>
          </a:fillRef>
          <a:effectRef idx="1">
            <a:schemeClr val="accent6"/>
          </a:effectRef>
          <a:fontRef idx="minor">
            <a:schemeClr val="dk1"/>
          </a:fontRef>
        </p:style>
        <p:txBody>
          <a:bodyPr>
            <a:normAutofit/>
          </a:bodyPr>
          <a:lstStyle/>
          <a:p>
            <a:pPr algn="ctr"/>
            <a:r>
              <a:rPr lang="zh-CN" altLang="en-US"/>
              <a:t>2008年第29届北京奥运会口号是：</a:t>
            </a:r>
            <a:br>
              <a:rPr lang="zh-CN" altLang="en-US"/>
            </a:br>
            <a:r>
              <a:rPr lang="zh-CN" altLang="en-US" sz="3100">
                <a:solidFill>
                  <a:srgbClr val="FF0000"/>
                </a:solidFill>
              </a:rPr>
              <a:t>同一个世界，同一个梦想。</a:t>
            </a:r>
            <a:endParaRPr lang="zh-CN" altLang="en-US"/>
          </a:p>
        </p:txBody>
      </p:sp>
      <p:pic>
        <p:nvPicPr>
          <p:cNvPr id="4" name="内容占位符 3"/>
          <p:cNvPicPr>
            <a:picLocks noGrp="1" noChangeAspect="1"/>
          </p:cNvPicPr>
          <p:nvPr>
            <p:ph idx="1"/>
          </p:nvPr>
        </p:nvPicPr>
        <p:blipFill>
          <a:blip r:embed="rId2"/>
          <a:stretch>
            <a:fillRect/>
          </a:stretch>
        </p:blipFill>
        <p:spPr>
          <a:xfrm>
            <a:off x="5952490" y="279400"/>
            <a:ext cx="5690235" cy="2393950"/>
          </a:xfrm>
          <a:prstGeom prst="rect">
            <a:avLst/>
          </a:prstGeom>
        </p:spPr>
      </p:pic>
      <p:sp>
        <p:nvSpPr>
          <p:cNvPr id="5" name="标题 1"/>
          <p:cNvSpPr>
            <a:spLocks noGrp="1"/>
          </p:cNvSpPr>
          <p:nvPr/>
        </p:nvSpPr>
        <p:spPr>
          <a:xfrm>
            <a:off x="5904230" y="2673350"/>
            <a:ext cx="5739130" cy="3561080"/>
          </a:xfrm>
          <a:prstGeom prst="rect">
            <a:avLst/>
          </a:prstGeom>
        </p:spPr>
        <p:style>
          <a:lnRef idx="1">
            <a:schemeClr val="accent6"/>
          </a:lnRef>
          <a:fillRef idx="2">
            <a:schemeClr val="accent6"/>
          </a:fillRef>
          <a:effectRef idx="1">
            <a:schemeClr val="accent6"/>
          </a:effectRef>
          <a:fontRef idx="minor">
            <a:schemeClr val="dk1"/>
          </a:fontRef>
        </p:style>
        <p:txBody>
          <a:bodyPr vert="horz" wrap="square" lIns="90170" tIns="46990" rIns="90170" bIns="46990" rtlCol="0" anchor="ctr" anchorCtr="0"/>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dk1"/>
                </a:solidFill>
                <a:uFillTx/>
                <a:latin typeface="Arial" panose="020b0604020202020204" pitchFamily="34" charset="0"/>
                <a:ea typeface="微软雅黑" panose="020b0503020204020204" pitchFamily="34" charset="-122"/>
                <a:cs typeface="+mj-cs"/>
                <a:sym typeface="+mn-ea"/>
              </a:defRPr>
            </a:lvl1pPr>
          </a:lstStyle>
          <a:p>
            <a:pPr algn="l"/>
            <a:r>
              <a:rPr lang="zh-CN" altLang="en-US" sz="2000"/>
              <a:t>五位福娃分别为“贝贝”、“晶晶”、“欢欢”、“迎迎”和“妮妮”，把五个福娃的名字连在一起，会读出北京对世界的盛情邀请</a:t>
            </a:r>
            <a:r>
              <a:rPr lang="zh-CN" altLang="en-US">
                <a:solidFill>
                  <a:srgbClr val="FF0000"/>
                </a:solidFill>
              </a:rPr>
              <a:t>"北京欢迎你"</a:t>
            </a:r>
            <a:r>
              <a:rPr lang="zh-CN" altLang="en-US" sz="2000"/>
              <a:t>。福娃向世界各地的孩子们传递友谊、和平、积极进取的精神和人与自然和谐相处的美好愿望。福娃也代表了中国的奥运梦想以及中国人民的渴望。他们的原型和头饰蕴含着其与海洋、森林、火、大地和天空的联系，其形象设计应用了中国传统艺术的表现方式，展现了中国的灿烂文化。</a:t>
            </a:r>
          </a:p>
        </p:txBody>
      </p:sp>
      <p:pic>
        <p:nvPicPr>
          <p:cNvPr id="6" name="图片 5"/>
          <p:cNvPicPr>
            <a:picLocks noChangeAspect="1"/>
          </p:cNvPicPr>
          <p:nvPr/>
        </p:nvPicPr>
        <p:blipFill>
          <a:blip r:embed="rId3"/>
          <a:stretch>
            <a:fillRect/>
          </a:stretch>
        </p:blipFill>
        <p:spPr>
          <a:xfrm>
            <a:off x="427990" y="2500630"/>
            <a:ext cx="5337810" cy="3200400"/>
          </a:xfrm>
          <a:prstGeom prst="rect">
            <a:avLst/>
          </a:prstGeom>
        </p:spPr>
      </p:pic>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768350"/>
            <a:ext cx="5584825" cy="799465"/>
          </a:xfrm>
        </p:spPr>
        <p:txBody>
          <a:bodyPr>
            <a:noAutofit/>
          </a:bodyPr>
          <a:lstStyle/>
          <a:p>
            <a:r>
              <a:rPr lang="en-US" altLang="zh-CN" sz="3200" b="0"/>
              <a:t>2008</a:t>
            </a:r>
            <a:r>
              <a:rPr sz="3200" b="0"/>
              <a:t>北京奥运会</a:t>
            </a:r>
            <a:r>
              <a:rPr lang="zh-CN" altLang="en-US" sz="3200" b="0"/>
              <a:t>赛事评价：</a:t>
            </a:r>
          </a:p>
        </p:txBody>
      </p:sp>
      <p:sp>
        <p:nvSpPr>
          <p:cNvPr id="3" name="内容占位符 2"/>
          <p:cNvSpPr>
            <a:spLocks noGrp="1"/>
          </p:cNvSpPr>
          <p:nvPr>
            <p:ph idx="1"/>
          </p:nvPr>
        </p:nvSpPr>
        <p:spPr>
          <a:xfrm>
            <a:off x="669925" y="1567815"/>
            <a:ext cx="10852150" cy="4773295"/>
          </a:xfrm>
        </p:spPr>
        <p:style>
          <a:lnRef idx="1">
            <a:schemeClr val="accent5"/>
          </a:lnRef>
          <a:fillRef idx="2">
            <a:schemeClr val="accent5"/>
          </a:fillRef>
          <a:effectRef idx="1">
            <a:schemeClr val="accent5"/>
          </a:effectRef>
          <a:fontRef idx="minor">
            <a:schemeClr val="dk1"/>
          </a:fontRef>
        </p:style>
        <p:txBody>
          <a:bodyPr>
            <a:noAutofit/>
          </a:bodyPr>
          <a:lstStyle/>
          <a:p>
            <a:r>
              <a:rPr lang="zh-CN" altLang="en-US" sz="2800" b="1">
                <a:solidFill>
                  <a:srgbClr val="FF0000"/>
                </a:solidFill>
                <a:latin typeface="楷体" panose="02010609060101010101" charset="-122"/>
                <a:ea typeface="楷体" panose="02010609060101010101" charset="-122"/>
                <a:cs typeface="楷体" panose="02010609060101010101" charset="-122"/>
              </a:rPr>
              <a:t>北京奥运会是所有奥运会中最好的一届奥运会。</a:t>
            </a:r>
            <a:r>
              <a:rPr lang="zh-CN" altLang="en-US" sz="2400" b="1">
                <a:latin typeface="楷体" panose="02010609060101010101" charset="-122"/>
                <a:ea typeface="楷体" panose="02010609060101010101" charset="-122"/>
                <a:cs typeface="楷体" panose="02010609060101010101" charset="-122"/>
              </a:rPr>
              <a:t>在未来应该很少有人可以做到这种程度。这不光是我个人的看法，同时也是绝大部分媒体和国际奥委会的官员们的看法。（国际奥委会前主席萨马兰奇评）</a:t>
            </a:r>
          </a:p>
          <a:p>
            <a:r>
              <a:rPr lang="zh-CN" altLang="en-US" sz="2800" b="1">
                <a:solidFill>
                  <a:srgbClr val="FF0000"/>
                </a:solidFill>
                <a:latin typeface="楷体" panose="02010609060101010101" charset="-122"/>
                <a:ea typeface="楷体" panose="02010609060101010101" charset="-122"/>
                <a:cs typeface="楷体" panose="02010609060101010101" charset="-122"/>
              </a:rPr>
              <a:t>激情和梦想齐飞，奋斗与超越同在</a:t>
            </a:r>
            <a:r>
              <a:rPr lang="zh-CN" altLang="en-US" sz="2400" b="1">
                <a:latin typeface="楷体" panose="02010609060101010101" charset="-122"/>
                <a:ea typeface="楷体" panose="02010609060101010101" charset="-122"/>
                <a:cs typeface="楷体" panose="02010609060101010101" charset="-122"/>
              </a:rPr>
              <a:t>。盛会虽然很快就将过去，而奥林匹克圣火却将永远在13亿人心中燃烧。北京奥运会，不仅为我们留下了丰富的物质遗产，更留下了宝贵的精神遗产；不仅促进了中国竞技体育的新跨越和不同文明之间的交流，更促进了世界对中国的认识。新北京，新奥运。</a:t>
            </a:r>
            <a:r>
              <a:rPr lang="zh-CN" altLang="en-US" sz="2400" b="1">
                <a:solidFill>
                  <a:srgbClr val="7030A0"/>
                </a:solidFill>
                <a:latin typeface="楷体" panose="02010609060101010101" charset="-122"/>
                <a:ea typeface="楷体" panose="02010609060101010101" charset="-122"/>
                <a:cs typeface="楷体" panose="02010609060101010101" charset="-122"/>
              </a:rPr>
              <a:t>经历奥运洗礼的中国人，将以更加自信、开放的姿态，为全面建设小康社会、实现民族伟大复兴而努力奋斗。</a:t>
            </a:r>
            <a:r>
              <a:rPr lang="zh-CN" altLang="en-US" sz="2400" b="1">
                <a:latin typeface="楷体" panose="02010609060101010101" charset="-122"/>
                <a:ea typeface="楷体" panose="02010609060101010101" charset="-122"/>
                <a:cs typeface="楷体" panose="02010609060101010101" charset="-122"/>
              </a:rPr>
              <a:t>（新华网评、腾讯网评）</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26353" y="-73025"/>
            <a:ext cx="12203112" cy="6858000"/>
          </a:xfrm>
          <a:prstGeom prst="rect">
            <a:avLst/>
          </a:prstGeom>
          <a:noFill/>
          <a:ln w="9525">
            <a:noFill/>
          </a:ln>
        </p:spPr>
      </p:pic>
      <p:sp>
        <p:nvSpPr>
          <p:cNvPr id="1048880" name="直角三角形 4"/>
          <p:cNvSpPr/>
          <p:nvPr/>
        </p:nvSpPr>
        <p:spPr>
          <a:xfrm>
            <a:off x="-266700" y="-7334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02</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611" name="文本框 2"/>
          <p:cNvSpPr txBox="1"/>
          <p:nvPr/>
        </p:nvSpPr>
        <p:spPr>
          <a:xfrm>
            <a:off x="0" y="5307330"/>
            <a:ext cx="9312910" cy="64516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rPr>
              <a:t>对人生而言，重要的绝不是凯旋，而是战斗。</a:t>
            </a:r>
          </a:p>
        </p:txBody>
      </p:sp>
      <p:sp>
        <p:nvSpPr>
          <p:cNvPr id="2" name="文本框 1"/>
          <p:cNvSpPr txBox="1"/>
          <p:nvPr/>
        </p:nvSpPr>
        <p:spPr>
          <a:xfrm>
            <a:off x="4758690" y="4075430"/>
            <a:ext cx="2658745" cy="829945"/>
          </a:xfrm>
          <a:prstGeom prst="rect">
            <a:avLst/>
          </a:prstGeom>
          <a:noFill/>
        </p:spPr>
        <p:txBody>
          <a:bodyPr wrap="square" rtlCol="0">
            <a:spAutoFit/>
          </a:bodyPr>
          <a:lstStyle/>
          <a:p>
            <a:r>
              <a:rPr lang="zh-CN" altLang="en-US" sz="4800" b="1">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rPr>
              <a:t>奥运健儿</a:t>
            </a: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3" name="文本框 2"/>
          <p:cNvSpPr txBox="1"/>
          <p:nvPr/>
        </p:nvSpPr>
        <p:spPr>
          <a:xfrm>
            <a:off x="4391025" y="336550"/>
            <a:ext cx="7338695" cy="6462395"/>
          </a:xfrm>
          <a:prstGeom prst="rect">
            <a:avLst/>
          </a:prstGeom>
          <a:solidFill>
            <a:schemeClr val="accent4">
              <a:lumMod val="20000"/>
              <a:lumOff val="80000"/>
            </a:schemeClr>
          </a:solidFill>
        </p:spPr>
        <p:txBody>
          <a:bodyPr wrap="square" rtlCol="0">
            <a:spAutoFit/>
          </a:bodyPr>
          <a:lstStyle/>
          <a:p>
            <a:pPr>
              <a:lnSpc>
                <a:spcPct val="150000"/>
              </a:lnSpc>
            </a:pPr>
            <a:r>
              <a:rPr lang="en-US" altLang="zh-CN" sz="2400" b="1">
                <a:uFillTx/>
                <a:latin typeface="楷体" panose="02010609060101010101" charset="-122"/>
                <a:ea typeface="楷体" panose="02010609060101010101" charset="-122"/>
                <a:cs typeface="楷体" panose="02010609060101010101" charset="-122"/>
              </a:rPr>
              <a:t>1932</a:t>
            </a:r>
            <a:r>
              <a:rPr lang="zh-CN" altLang="en-US" sz="2400" b="1">
                <a:uFillTx/>
                <a:latin typeface="楷体" panose="02010609060101010101" charset="-122"/>
                <a:ea typeface="楷体" panose="02010609060101010101" charset="-122"/>
                <a:cs typeface="楷体" panose="02010609060101010101" charset="-122"/>
              </a:rPr>
              <a:t>年</a:t>
            </a:r>
            <a:r>
              <a:rPr lang="en-US" altLang="zh-CN" sz="2400" b="1">
                <a:uFillTx/>
                <a:latin typeface="楷体" panose="02010609060101010101" charset="-122"/>
                <a:ea typeface="楷体" panose="02010609060101010101" charset="-122"/>
                <a:cs typeface="楷体" panose="02010609060101010101" charset="-122"/>
              </a:rPr>
              <a:t>7</a:t>
            </a:r>
            <a:r>
              <a:rPr lang="zh-CN" altLang="en-US" sz="2400" b="1">
                <a:uFillTx/>
                <a:latin typeface="楷体" panose="02010609060101010101" charset="-122"/>
                <a:ea typeface="楷体" panose="02010609060101010101" charset="-122"/>
                <a:cs typeface="楷体" panose="02010609060101010101" charset="-122"/>
              </a:rPr>
              <a:t>月</a:t>
            </a:r>
            <a:r>
              <a:rPr lang="en-US" altLang="zh-CN" sz="2400" b="1">
                <a:uFillTx/>
                <a:latin typeface="楷体" panose="02010609060101010101" charset="-122"/>
                <a:ea typeface="楷体" panose="02010609060101010101" charset="-122"/>
                <a:cs typeface="楷体" panose="02010609060101010101" charset="-122"/>
              </a:rPr>
              <a:t>31</a:t>
            </a:r>
            <a:r>
              <a:rPr lang="zh-CN" altLang="en-US" sz="2400" b="1">
                <a:uFillTx/>
                <a:latin typeface="楷体" panose="02010609060101010101" charset="-122"/>
                <a:ea typeface="楷体" panose="02010609060101010101" charset="-122"/>
                <a:cs typeface="楷体" panose="02010609060101010101" charset="-122"/>
              </a:rPr>
              <a:t>日</a:t>
            </a:r>
            <a:r>
              <a:rPr lang="en-US" altLang="zh-CN" sz="2400" b="1">
                <a:uFillTx/>
                <a:latin typeface="楷体" panose="02010609060101010101" charset="-122"/>
                <a:ea typeface="楷体" panose="02010609060101010101" charset="-122"/>
                <a:cs typeface="楷体" panose="02010609060101010101" charset="-122"/>
              </a:rPr>
              <a:t>15</a:t>
            </a:r>
            <a:r>
              <a:rPr lang="zh-CN" altLang="en-US" sz="2400" b="1">
                <a:uFillTx/>
                <a:latin typeface="楷体" panose="02010609060101010101" charset="-122"/>
                <a:ea typeface="楷体" panose="02010609060101010101" charset="-122"/>
                <a:cs typeface="楷体" panose="02010609060101010101" charset="-122"/>
              </a:rPr>
              <a:t>时，美国洛杉矶市。这是</a:t>
            </a:r>
            <a:r>
              <a:rPr lang="zh-CN" altLang="en-US" sz="2400" b="1">
                <a:solidFill>
                  <a:srgbClr val="FF0000"/>
                </a:solidFill>
                <a:uFillTx/>
                <a:latin typeface="楷体" panose="02010609060101010101" charset="-122"/>
                <a:ea typeface="楷体" panose="02010609060101010101" charset="-122"/>
                <a:cs typeface="楷体" panose="02010609060101010101" charset="-122"/>
              </a:rPr>
              <a:t>第十届奥林匹克运动会</a:t>
            </a:r>
            <a:r>
              <a:rPr lang="zh-CN" altLang="en-US" sz="2400" b="1">
                <a:uFillTx/>
                <a:latin typeface="楷体" panose="02010609060101010101" charset="-122"/>
                <a:ea typeface="楷体" panose="02010609060101010101" charset="-122"/>
                <a:cs typeface="楷体" panose="02010609060101010101" charset="-122"/>
              </a:rPr>
              <a:t>开幕后的第二天，男子</a:t>
            </a:r>
            <a:r>
              <a:rPr lang="en-US" altLang="zh-CN" sz="2400" b="1">
                <a:uFillTx/>
                <a:latin typeface="楷体" panose="02010609060101010101" charset="-122"/>
                <a:ea typeface="楷体" panose="02010609060101010101" charset="-122"/>
                <a:cs typeface="楷体" panose="02010609060101010101" charset="-122"/>
              </a:rPr>
              <a:t>100</a:t>
            </a:r>
            <a:r>
              <a:rPr lang="zh-CN" altLang="en-US" sz="2400" b="1">
                <a:uFillTx/>
                <a:latin typeface="楷体" panose="02010609060101010101" charset="-122"/>
                <a:ea typeface="楷体" panose="02010609060101010101" charset="-122"/>
                <a:cs typeface="楷体" panose="02010609060101010101" charset="-122"/>
              </a:rPr>
              <a:t>米短跑预赛正在田径场上进行。起跑线前，在那些高大魁梧的欧美运动员中间，一个身材矮小、肤色黝黑的中国选手，吸引了众人好奇的目光。他是第一位走进奥运赛场的中国人，四万万人口大国的唯一参赛者</a:t>
            </a:r>
            <a:r>
              <a:rPr lang="zh-CN" altLang="en-US" sz="3600" b="1">
                <a:solidFill>
                  <a:srgbClr val="FF0000"/>
                </a:solidFill>
                <a:uFillTx/>
                <a:latin typeface="楷体" panose="02010609060101010101" charset="-122"/>
                <a:ea typeface="楷体" panose="02010609060101010101" charset="-122"/>
                <a:cs typeface="楷体" panose="02010609060101010101" charset="-122"/>
              </a:rPr>
              <a:t>刘长春</a:t>
            </a:r>
            <a:r>
              <a:rPr lang="zh-CN" altLang="en-US" sz="2400" b="1">
                <a:uFillTx/>
                <a:latin typeface="楷体" panose="02010609060101010101" charset="-122"/>
                <a:ea typeface="楷体" panose="02010609060101010101" charset="-122"/>
                <a:cs typeface="楷体" panose="02010609060101010101" charset="-122"/>
              </a:rPr>
              <a:t>。在侵略者的压制和恐吓中，刘长春毫不惧怕，以一己之力向世界展示了自己是一个不屈服的中国人，生动地诠释了</a:t>
            </a:r>
            <a:r>
              <a:rPr lang="zh-CN" altLang="en-US" sz="2400" b="1">
                <a:solidFill>
                  <a:srgbClr val="FF0000"/>
                </a:solidFill>
                <a:uFillTx/>
                <a:latin typeface="楷体" panose="02010609060101010101" charset="-122"/>
                <a:ea typeface="楷体" panose="02010609060101010101" charset="-122"/>
                <a:cs typeface="楷体" panose="02010609060101010101" charset="-122"/>
              </a:rPr>
              <a:t>爱国主义情怀</a:t>
            </a:r>
            <a:r>
              <a:rPr lang="zh-CN" altLang="en-US" sz="2400" b="1">
                <a:uFillTx/>
                <a:latin typeface="楷体" panose="02010609060101010101" charset="-122"/>
                <a:ea typeface="楷体" panose="02010609060101010101" charset="-122"/>
                <a:cs typeface="楷体" panose="02010609060101010101" charset="-122"/>
              </a:rPr>
              <a:t>。他的情感和精神从根本上超越了体育精神本身，早已升华为一个国家、一个民族的尊严与存在。</a:t>
            </a:r>
          </a:p>
        </p:txBody>
      </p:sp>
      <p:pic>
        <p:nvPicPr>
          <p:cNvPr id="4" name="图片 3"/>
          <p:cNvPicPr>
            <a:picLocks noChangeAspect="1"/>
          </p:cNvPicPr>
          <p:nvPr/>
        </p:nvPicPr>
        <p:blipFill>
          <a:blip r:embed="rId2"/>
          <a:stretch>
            <a:fillRect/>
          </a:stretch>
        </p:blipFill>
        <p:spPr>
          <a:xfrm>
            <a:off x="713105" y="579120"/>
            <a:ext cx="3379470" cy="5699760"/>
          </a:xfrm>
          <a:prstGeom prst="rect">
            <a:avLst/>
          </a:prstGeom>
        </p:spPr>
      </p:pic>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905510"/>
            <a:ext cx="6510020" cy="5707380"/>
          </a:xfrm>
          <a:solidFill>
            <a:srgbClr val="D9EBED"/>
          </a:solidFill>
        </p:spPr>
        <p:style>
          <a:lnRef idx="1">
            <a:schemeClr val="accent1"/>
          </a:lnRef>
          <a:fillRef idx="2">
            <a:schemeClr val="accent1"/>
          </a:fillRef>
          <a:effectRef idx="1">
            <a:schemeClr val="accent1"/>
          </a:effectRef>
          <a:fontRef idx="minor">
            <a:schemeClr val="dk1"/>
          </a:fontRef>
        </p:style>
        <p:txBody>
          <a:bodyPr>
            <a:noAutofit/>
          </a:bodyPr>
          <a:lstStyle/>
          <a:p>
            <a:pPr>
              <a:lnSpc>
                <a:spcPct val="100000"/>
              </a:lnSpc>
            </a:pPr>
            <a:r>
              <a:rPr sz="3600" b="1">
                <a:solidFill>
                  <a:srgbClr val="FF0000"/>
                </a:solidFill>
                <a:latin typeface="仿宋" panose="02010609060101010101" charset="-122"/>
                <a:ea typeface="仿宋" panose="02010609060101010101" charset="-122"/>
                <a:cs typeface="仿宋" panose="02010609060101010101" charset="-122"/>
                <a:sym typeface="+mn-ea"/>
              </a:rPr>
              <a:t>许海峰</a:t>
            </a:r>
            <a:r>
              <a:rPr sz="2800" b="1">
                <a:latin typeface="仿宋" panose="02010609060101010101" charset="-122"/>
                <a:ea typeface="仿宋" panose="02010609060101010101" charset="-122"/>
                <a:cs typeface="仿宋" panose="02010609060101010101" charset="-122"/>
                <a:sym typeface="+mn-ea"/>
              </a:rPr>
              <a:t>在1984年洛杉矶奥运会上夺得男子手枪60发慢射冠军，成为本届奥运会首金得主，同时也是中国首位奥运冠军，实现了中国奥运会历史上金牌“零”的突破。</a:t>
            </a:r>
            <a:endParaRPr lang="zh-CN" altLang="en-US" sz="2800" b="1">
              <a:uFillTx/>
              <a:latin typeface="仿宋" panose="02010609060101010101" charset="-122"/>
              <a:ea typeface="仿宋" panose="02010609060101010101" charset="-122"/>
              <a:cs typeface="仿宋" panose="02010609060101010101" charset="-122"/>
            </a:endParaRPr>
          </a:p>
          <a:p>
            <a:pPr>
              <a:lnSpc>
                <a:spcPct val="100000"/>
              </a:lnSpc>
            </a:pPr>
            <a:r>
              <a:rPr lang="en-US" altLang="zh-CN" sz="2800" b="1">
                <a:latin typeface="仿宋" panose="02010609060101010101" charset="-122"/>
                <a:ea typeface="仿宋" panose="02010609060101010101" charset="-122"/>
                <a:cs typeface="仿宋" panose="02010609060101010101" charset="-122"/>
                <a:sym typeface="+mn-ea"/>
              </a:rPr>
              <a:t>·</a:t>
            </a:r>
            <a:r>
              <a:rPr sz="2800" b="1">
                <a:latin typeface="仿宋" panose="02010609060101010101" charset="-122"/>
                <a:ea typeface="仿宋" panose="02010609060101010101" charset="-122"/>
                <a:cs typeface="仿宋" panose="02010609060101010101" charset="-122"/>
                <a:sym typeface="+mn-ea"/>
              </a:rPr>
              <a:t>2012年10月14日传记电影</a:t>
            </a:r>
            <a:r>
              <a:rPr sz="3200" b="1">
                <a:solidFill>
                  <a:srgbClr val="FF0000"/>
                </a:solidFill>
                <a:latin typeface="仿宋" panose="02010609060101010101" charset="-122"/>
                <a:ea typeface="仿宋" panose="02010609060101010101" charset="-122"/>
                <a:cs typeface="仿宋" panose="02010609060101010101" charset="-122"/>
                <a:sym typeface="+mn-ea"/>
              </a:rPr>
              <a:t>《许海峰的枪》</a:t>
            </a:r>
            <a:r>
              <a:rPr sz="2800" b="1">
                <a:latin typeface="仿宋" panose="02010609060101010101" charset="-122"/>
                <a:ea typeface="仿宋" panose="02010609060101010101" charset="-122"/>
                <a:cs typeface="仿宋" panose="02010609060101010101" charset="-122"/>
                <a:sym typeface="+mn-ea"/>
              </a:rPr>
              <a:t>上映。2016年1月，许海峰为“奥运最长油画”添彩第一笔。2018年12月18日，党中央、国务院授予许海峰同志</a:t>
            </a:r>
            <a:r>
              <a:rPr sz="2800" b="1">
                <a:solidFill>
                  <a:srgbClr val="FF0000"/>
                </a:solidFill>
                <a:latin typeface="仿宋" panose="02010609060101010101" charset="-122"/>
                <a:ea typeface="仿宋" panose="02010609060101010101" charset="-122"/>
                <a:cs typeface="仿宋" panose="02010609060101010101" charset="-122"/>
                <a:sym typeface="+mn-ea"/>
              </a:rPr>
              <a:t>改革先锋</a:t>
            </a:r>
            <a:r>
              <a:rPr sz="2800" b="1">
                <a:latin typeface="仿宋" panose="02010609060101010101" charset="-122"/>
                <a:ea typeface="仿宋" panose="02010609060101010101" charset="-122"/>
                <a:cs typeface="仿宋" panose="02010609060101010101" charset="-122"/>
                <a:sym typeface="+mn-ea"/>
              </a:rPr>
              <a:t>称号，颁授改革先锋奖章，并获评“</a:t>
            </a:r>
            <a:r>
              <a:rPr sz="2800" b="1">
                <a:solidFill>
                  <a:srgbClr val="FF0000"/>
                </a:solidFill>
                <a:latin typeface="仿宋" panose="02010609060101010101" charset="-122"/>
                <a:ea typeface="仿宋" panose="02010609060101010101" charset="-122"/>
                <a:cs typeface="仿宋" panose="02010609060101010101" charset="-122"/>
                <a:sym typeface="+mn-ea"/>
              </a:rPr>
              <a:t>我国首位奥运冠军</a:t>
            </a:r>
            <a:r>
              <a:rPr sz="2800" b="1">
                <a:latin typeface="仿宋" panose="02010609060101010101" charset="-122"/>
                <a:ea typeface="仿宋" panose="02010609060101010101" charset="-122"/>
                <a:cs typeface="仿宋" panose="02010609060101010101" charset="-122"/>
                <a:sym typeface="+mn-ea"/>
              </a:rPr>
              <a:t>”。</a:t>
            </a:r>
            <a:endParaRPr lang="zh-CN" altLang="en-US" sz="2800" b="1">
              <a:uFillTx/>
              <a:latin typeface="仿宋" panose="02010609060101010101" charset="-122"/>
              <a:ea typeface="仿宋" panose="02010609060101010101" charset="-122"/>
              <a:cs typeface="仿宋" panose="02010609060101010101" charset="-122"/>
            </a:endParaRPr>
          </a:p>
        </p:txBody>
      </p:sp>
      <p:pic>
        <p:nvPicPr>
          <p:cNvPr id="4" name="图片 3"/>
          <p:cNvPicPr>
            <a:picLocks noChangeAspect="1"/>
          </p:cNvPicPr>
          <p:nvPr>
            <p:custDataLst>
              <p:tags r:id="rId3"/>
            </p:custDataLst>
          </p:nvPr>
        </p:nvPicPr>
        <p:blipFill>
          <a:blip r:embed="rId2"/>
          <a:stretch>
            <a:fillRect/>
          </a:stretch>
        </p:blipFill>
        <p:spPr>
          <a:xfrm>
            <a:off x="7179945" y="906145"/>
            <a:ext cx="4415155" cy="5706745"/>
          </a:xfrm>
          <a:prstGeom prst="rect">
            <a:avLst/>
          </a:prstGeom>
        </p:spPr>
      </p:pic>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832350" y="820420"/>
            <a:ext cx="6326505" cy="5614670"/>
          </a:xfrm>
          <a:solidFill>
            <a:schemeClr val="accent1">
              <a:lumMod val="20000"/>
              <a:lumOff val="80000"/>
            </a:schemeClr>
          </a:solidFill>
        </p:spPr>
        <p:txBody>
          <a:bodyPr>
            <a:normAutofit/>
          </a:bodyPr>
          <a:lstStyle/>
          <a:p>
            <a:pPr marL="0" indent="0">
              <a:lnSpc>
                <a:spcPct val="150000"/>
              </a:lnSpc>
              <a:buNone/>
            </a:pPr>
            <a:r>
              <a:rPr lang="en-US" altLang="zh-CN" sz="2400" b="1" spc="0">
                <a:latin typeface="仿宋" panose="02010609060101010101" charset="-122"/>
                <a:ea typeface="仿宋" panose="02010609060101010101" charset="-122"/>
                <a:cs typeface="仿宋" panose="02010609060101010101" charset="-122"/>
                <a:sym typeface="+mn-ea"/>
              </a:rPr>
              <a:t>·</a:t>
            </a:r>
            <a:r>
              <a:rPr lang="en-US" altLang="zh-CN" sz="2500" b="1" spc="0">
                <a:latin typeface="仿宋" panose="02010609060101010101" charset="-122"/>
                <a:ea typeface="仿宋" panose="02010609060101010101" charset="-122"/>
                <a:cs typeface="仿宋" panose="02010609060101010101" charset="-122"/>
                <a:sym typeface="+mn-ea"/>
              </a:rPr>
              <a:t>2021</a:t>
            </a:r>
            <a:r>
              <a:rPr sz="2500" b="1" spc="0">
                <a:latin typeface="仿宋" panose="02010609060101010101" charset="-122"/>
                <a:ea typeface="仿宋" panose="02010609060101010101" charset="-122"/>
                <a:cs typeface="仿宋" panose="02010609060101010101" charset="-122"/>
                <a:sym typeface="+mn-ea"/>
              </a:rPr>
              <a:t>年7月24日，2020年东京奥运会女子10米气步枪决赛，中国选手</a:t>
            </a:r>
            <a:r>
              <a:rPr sz="3200" b="1" spc="0">
                <a:solidFill>
                  <a:srgbClr val="FF0000"/>
                </a:solidFill>
                <a:latin typeface="仿宋" panose="02010609060101010101" charset="-122"/>
                <a:ea typeface="仿宋" panose="02010609060101010101" charset="-122"/>
                <a:cs typeface="仿宋" panose="02010609060101010101" charset="-122"/>
                <a:sym typeface="+mn-ea"/>
              </a:rPr>
              <a:t>杨倩</a:t>
            </a:r>
            <a:r>
              <a:rPr sz="2500" b="1" spc="0">
                <a:latin typeface="仿宋" panose="02010609060101010101" charset="-122"/>
                <a:ea typeface="仿宋" panose="02010609060101010101" charset="-122"/>
                <a:cs typeface="仿宋" panose="02010609060101010101" charset="-122"/>
                <a:sym typeface="+mn-ea"/>
              </a:rPr>
              <a:t>夺得冠军，为中国代表团揽入本届奥运会第一枚金牌。</a:t>
            </a:r>
          </a:p>
          <a:p>
            <a:pPr>
              <a:lnSpc>
                <a:spcPct val="150000"/>
              </a:lnSpc>
            </a:pPr>
            <a:r>
              <a:rPr sz="2500" b="1" spc="0">
                <a:latin typeface="仿宋" panose="02010609060101010101" charset="-122"/>
                <a:ea typeface="仿宋" panose="02010609060101010101" charset="-122"/>
                <a:cs typeface="仿宋" panose="02010609060101010101" charset="-122"/>
                <a:sym typeface="+mn-ea"/>
              </a:rPr>
              <a:t>赛后，中国奥运金牌第一人、射击传奇许海峰录制了一段视频祝福杨倩。视频中，许海峰“霸气”地说自己要写一个成语，结果拿起毛笔，书写了流行语“YYDS”，首先祝贺杨倩夺冠，然后表示，“中国队永远的神！”</a:t>
            </a:r>
          </a:p>
        </p:txBody>
      </p:sp>
      <p:pic>
        <p:nvPicPr>
          <p:cNvPr id="4" name="图片 3"/>
          <p:cNvPicPr>
            <a:picLocks noChangeAspect="1"/>
          </p:cNvPicPr>
          <p:nvPr>
            <p:custDataLst>
              <p:tags r:id="rId3"/>
            </p:custDataLst>
          </p:nvPr>
        </p:nvPicPr>
        <p:blipFill>
          <a:blip r:embed="rId2"/>
          <a:stretch>
            <a:fillRect/>
          </a:stretch>
        </p:blipFill>
        <p:spPr>
          <a:xfrm>
            <a:off x="467995" y="820420"/>
            <a:ext cx="4364355" cy="5614670"/>
          </a:xfrm>
          <a:prstGeom prst="rect">
            <a:avLst/>
          </a:prstGeom>
        </p:spPr>
      </p:pic>
    </p:spTree>
    <p:custDataLst>
      <p:tags r:id="rId4"/>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6" name="文本框 1"/>
          <p:cNvSpPr txBox="1"/>
          <p:nvPr/>
        </p:nvSpPr>
        <p:spPr>
          <a:xfrm>
            <a:off x="439420" y="373380"/>
            <a:ext cx="11249660" cy="2630170"/>
          </a:xfrm>
          <a:prstGeom prst="rect">
            <a:avLst/>
          </a:prstGeom>
          <a:solidFill>
            <a:schemeClr val="accent3">
              <a:lumMod val="20000"/>
              <a:lumOff val="80000"/>
            </a:schemeClr>
          </a:solidFill>
        </p:spPr>
        <p:txBody>
          <a:bodyPr wrap="square" rtlCol="0">
            <a:spAutoFit/>
          </a:bodyPr>
          <a:lstStyle/>
          <a:p>
            <a:pPr fontAlgn="auto">
              <a:lnSpc>
                <a:spcPct val="125000"/>
              </a:lnSpc>
            </a:pPr>
            <a:r>
              <a:rPr lang="en-US" altLang="zh-CN" sz="2400">
                <a:latin typeface="楷体" panose="02010609060101010101" charset="-122"/>
                <a:ea typeface="楷体" panose="02010609060101010101" charset="-122"/>
                <a:cs typeface="楷体" panose="02010609060101010101" charset="-122"/>
              </a:rPr>
              <a:t>·</a:t>
            </a:r>
            <a:r>
              <a:rPr lang="zh-CN" altLang="en-US" sz="3600" b="1">
                <a:solidFill>
                  <a:srgbClr val="FF0000"/>
                </a:solidFill>
                <a:latin typeface="楷体" panose="02010609060101010101" charset="-122"/>
                <a:ea typeface="楷体" panose="02010609060101010101" charset="-122"/>
                <a:cs typeface="楷体" panose="02010609060101010101" charset="-122"/>
              </a:rPr>
              <a:t>刘翔</a:t>
            </a:r>
            <a:r>
              <a:rPr lang="zh-CN" altLang="en-US" sz="2400" b="1">
                <a:latin typeface="楷体" panose="02010609060101010101" charset="-122"/>
                <a:ea typeface="楷体" panose="02010609060101010101" charset="-122"/>
                <a:cs typeface="楷体" panose="02010609060101010101" charset="-122"/>
              </a:rPr>
              <a:t>，男，汉族，中国男子田径队110米栏运动员。他是中国体育田径史上、也是亚洲田径史上第一个集奥运会、室内室外世锦赛、国际田联大奖赛总决赛冠军和世界纪录保持者多项荣誉于一身的运动员。</a:t>
            </a:r>
          </a:p>
          <a:p>
            <a:pPr fontAlgn="auto">
              <a:lnSpc>
                <a:spcPct val="125000"/>
              </a:lnSpc>
            </a:pP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2004年雅典奥运会男子110米栏，以12秒91的成绩追平了由英国选手科林·杰克逊创造的世界纪录夺冠。</a:t>
            </a:r>
          </a:p>
        </p:txBody>
      </p:sp>
      <p:pic>
        <p:nvPicPr>
          <p:cNvPr id="6" name="内容占位符 3"/>
          <p:cNvPicPr>
            <a:picLocks noGrp="1" noChangeAspect="1"/>
          </p:cNvPicPr>
          <p:nvPr>
            <p:ph idx="1"/>
          </p:nvPr>
        </p:nvPicPr>
        <p:blipFill>
          <a:blip r:embed="rId2"/>
          <a:stretch>
            <a:fillRect/>
          </a:stretch>
        </p:blipFill>
        <p:spPr>
          <a:xfrm>
            <a:off x="5238750" y="2697480"/>
            <a:ext cx="6350000" cy="3873500"/>
          </a:xfrm>
          <a:prstGeom prst="rect">
            <a:avLst/>
          </a:prstGeom>
        </p:spPr>
      </p:pic>
      <p:pic>
        <p:nvPicPr>
          <p:cNvPr id="8" name="图片 7"/>
          <p:cNvPicPr>
            <a:picLocks noChangeAspect="1"/>
          </p:cNvPicPr>
          <p:nvPr/>
        </p:nvPicPr>
        <p:blipFill>
          <a:blip r:embed="rId3">
            <a:alphaModFix amt="60000"/>
          </a:blip>
          <a:stretch>
            <a:fillRect/>
          </a:stretch>
        </p:blipFill>
        <p:spPr>
          <a:xfrm>
            <a:off x="821690" y="3427730"/>
            <a:ext cx="4219575" cy="3143250"/>
          </a:xfrm>
          <a:prstGeom prst="rect">
            <a:avLst/>
          </a:prstGeom>
        </p:spPr>
      </p:pic>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内容占位符 7"/>
          <p:cNvSpPr>
            <a:spLocks noGrp="1"/>
          </p:cNvSpPr>
          <p:nvPr>
            <p:ph idx="1"/>
          </p:nvPr>
        </p:nvSpPr>
        <p:spPr>
          <a:xfrm>
            <a:off x="709930" y="565785"/>
            <a:ext cx="6849745" cy="5389880"/>
          </a:xfrm>
          <a:solidFill>
            <a:schemeClr val="accent1">
              <a:lumMod val="20000"/>
              <a:lumOff val="80000"/>
            </a:schemeClr>
          </a:solidFill>
        </p:spPr>
        <p:txBody>
          <a:bodyPr>
            <a:noAutofit/>
          </a:bodyPr>
          <a:lstStyle/>
          <a:p>
            <a:pPr marL="0" indent="0">
              <a:lnSpc>
                <a:spcPct val="150000"/>
              </a:lnSpc>
              <a:buNone/>
            </a:pPr>
            <a:r>
              <a:rPr lang="en-US" altLang="zh-CN" sz="2000" b="1" spc="0">
                <a:solidFill>
                  <a:srgbClr val="FF0000"/>
                </a:solidFill>
                <a:latin typeface="仿宋" panose="02010609060101010101" charset="-122"/>
                <a:ea typeface="仿宋" panose="02010609060101010101" charset="-122"/>
                <a:cs typeface="仿宋" panose="02010609060101010101" charset="-122"/>
                <a:sym typeface="+mn-ea"/>
              </a:rPr>
              <a:t>·</a:t>
            </a:r>
            <a:r>
              <a:rPr sz="3200" b="1" spc="0">
                <a:solidFill>
                  <a:srgbClr val="FF0000"/>
                </a:solidFill>
                <a:latin typeface="仿宋" panose="02010609060101010101" charset="-122"/>
                <a:ea typeface="仿宋" panose="02010609060101010101" charset="-122"/>
                <a:cs typeface="仿宋" panose="02010609060101010101" charset="-122"/>
                <a:sym typeface="+mn-ea"/>
              </a:rPr>
              <a:t>苏炳添</a:t>
            </a:r>
            <a:r>
              <a:rPr sz="2800" b="1" spc="0">
                <a:latin typeface="仿宋" panose="02010609060101010101" charset="-122"/>
                <a:ea typeface="仿宋" panose="02010609060101010101" charset="-122"/>
                <a:cs typeface="仿宋" panose="02010609060101010101" charset="-122"/>
                <a:sym typeface="+mn-ea"/>
              </a:rPr>
              <a:t>，中国男子短跑运动员，</a:t>
            </a:r>
            <a:r>
              <a:rPr lang="en-US" altLang="zh-CN" sz="2800" b="1" spc="0">
                <a:latin typeface="仿宋" panose="02010609060101010101" charset="-122"/>
                <a:ea typeface="仿宋" panose="02010609060101010101" charset="-122"/>
                <a:cs typeface="仿宋" panose="02010609060101010101" charset="-122"/>
                <a:sym typeface="+mn-ea"/>
              </a:rPr>
              <a:t>2021</a:t>
            </a:r>
            <a:r>
              <a:rPr sz="2800" b="1" spc="0">
                <a:latin typeface="仿宋" panose="02010609060101010101" charset="-122"/>
                <a:ea typeface="仿宋" panose="02010609060101010101" charset="-122"/>
                <a:cs typeface="仿宋" panose="02010609060101010101" charset="-122"/>
                <a:sym typeface="+mn-ea"/>
              </a:rPr>
              <a:t>年8月1日，在东京奥运会男子100米半决赛中以9.83秒刷新亚洲纪录。 8月8日，苏炳添在奥运闭幕式中担任中国代表团旗手。</a:t>
            </a:r>
          </a:p>
          <a:p>
            <a:pPr marL="0" indent="0">
              <a:lnSpc>
                <a:spcPct val="100000"/>
              </a:lnSpc>
              <a:buNone/>
            </a:pPr>
            <a:r>
              <a:rPr lang="en-US" altLang="zh-CN" sz="2800" b="1" spc="0">
                <a:latin typeface="仿宋" panose="02010609060101010101" charset="-122"/>
                <a:ea typeface="仿宋" panose="02010609060101010101" charset="-122"/>
                <a:cs typeface="仿宋" panose="02010609060101010101" charset="-122"/>
                <a:sym typeface="+mn-ea"/>
              </a:rPr>
              <a:t>·</a:t>
            </a:r>
            <a:r>
              <a:rPr sz="2800" b="1" spc="0">
                <a:latin typeface="仿宋" panose="02010609060101010101" charset="-122"/>
                <a:ea typeface="仿宋" panose="02010609060101010101" charset="-122"/>
                <a:cs typeface="仿宋" panose="02010609060101010101" charset="-122"/>
                <a:sym typeface="+mn-ea"/>
              </a:rPr>
              <a:t>正如他所言，他已经体验过职业生涯成就的高峰，成为了首位跑进10秒大关的亚洲本土选手、首位踏上世界大赛百米飞人大战决赛的亚洲选手、亚洲纪录保持者……这些成就已无需也无法用一个简单的‘苏神’绰号所体现。</a:t>
            </a:r>
          </a:p>
        </p:txBody>
      </p:sp>
      <p:pic>
        <p:nvPicPr>
          <p:cNvPr id="2" name="内容占位符 5"/>
          <p:cNvPicPr>
            <a:picLocks noChangeAspect="1"/>
          </p:cNvPicPr>
          <p:nvPr/>
        </p:nvPicPr>
        <p:blipFill>
          <a:blip r:embed="rId2"/>
          <a:stretch>
            <a:fillRect/>
          </a:stretch>
        </p:blipFill>
        <p:spPr>
          <a:xfrm>
            <a:off x="7559675" y="566420"/>
            <a:ext cx="3914140" cy="5388610"/>
          </a:xfrm>
          <a:prstGeom prst="rect">
            <a:avLst/>
          </a:prstGeom>
        </p:spPr>
      </p:pic>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2963545"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pic>
        <p:nvPicPr>
          <p:cNvPr id="10" name="图片 9"/>
          <p:cNvPicPr/>
          <p:nvPr>
            <p:custDataLst>
              <p:tags r:id="rId11"/>
            </p:custDataLst>
          </p:nvPr>
        </p:nvPicPr>
        <p:blipFill>
          <a:blip r:embed="rId10"/>
          <a:stretch>
            <a:fillRect/>
          </a:stretch>
        </p:blipFill>
        <p:spPr>
          <a:xfrm>
            <a:off x="720090" y="838835"/>
            <a:ext cx="10970895" cy="5474335"/>
          </a:xfrm>
          <a:prstGeom prst="rect">
            <a:avLst/>
          </a:prstGeom>
        </p:spPr>
      </p:pic>
      <p:sp>
        <p:nvSpPr>
          <p:cNvPr id="3" name="文本框 2"/>
          <p:cNvSpPr txBox="1"/>
          <p:nvPr>
            <p:custDataLst>
              <p:tags r:id="rId12"/>
            </p:custDataLst>
          </p:nvPr>
        </p:nvSpPr>
        <p:spPr>
          <a:xfrm>
            <a:off x="719455" y="838835"/>
            <a:ext cx="7131050" cy="1826260"/>
          </a:xfrm>
          <a:prstGeom prst="rect">
            <a:avLst/>
          </a:prstGeom>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rtlCol="0" anchor="ctr" anchorCtr="0"/>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l">
              <a:lnSpc>
                <a:spcPct val="150000"/>
              </a:lnSpc>
            </a:pPr>
            <a:r>
              <a:rPr altLang="zh-CN" sz="2800" b="0">
                <a:sym typeface="+mn-ea"/>
              </a:rPr>
              <a:t>新闻：</a:t>
            </a:r>
            <a:r>
              <a:rPr lang="en-US" altLang="zh-CN" sz="2800" b="0">
                <a:sym typeface="+mn-ea"/>
              </a:rPr>
              <a:t>2021.7.20 </a:t>
            </a:r>
            <a:r>
              <a:rPr sz="2800" b="0">
                <a:sym typeface="+mn-ea"/>
              </a:rPr>
              <a:t>奥林匹克新格言</a:t>
            </a:r>
          </a:p>
          <a:p>
            <a:pPr algn="ctr">
              <a:lnSpc>
                <a:spcPct val="150000"/>
              </a:lnSpc>
            </a:pPr>
            <a:r>
              <a:rPr sz="3200" b="0">
                <a:highlight>
                  <a:srgbClr val="FFFF00"/>
                </a:highlight>
                <a:sym typeface="+mn-ea"/>
              </a:rPr>
              <a:t>更快、更高、更强、</a:t>
            </a:r>
            <a:r>
              <a:rPr sz="4000" b="0">
                <a:solidFill>
                  <a:srgbClr val="FF0000"/>
                </a:solidFill>
                <a:highlight>
                  <a:srgbClr val="FFFF00"/>
                </a:highlight>
                <a:sym typeface="+mn-ea"/>
              </a:rPr>
              <a:t>更团结</a:t>
            </a:r>
          </a:p>
        </p:txBody>
      </p:sp>
      <p:sp>
        <p:nvSpPr>
          <p:cNvPr id="2" name="内容占位符 2"/>
          <p:cNvSpPr>
            <a:spLocks noGrp="1"/>
          </p:cNvSpPr>
          <p:nvPr/>
        </p:nvSpPr>
        <p:spPr>
          <a:xfrm>
            <a:off x="720090" y="2663825"/>
            <a:ext cx="7130415" cy="2996565"/>
          </a:xfrm>
          <a:prstGeom prst="rect">
            <a:avLst/>
          </a:prstGeom>
        </p:spPr>
        <p:style>
          <a:lnRef idx="1">
            <a:schemeClr val="accent1"/>
          </a:lnRef>
          <a:fillRef idx="2">
            <a:schemeClr val="accent1"/>
          </a:fillRef>
          <a:effectRef idx="1">
            <a:schemeClr val="accent1"/>
          </a:effectRef>
          <a:fontRef idx="minor">
            <a:schemeClr val="dk1"/>
          </a:fontRef>
        </p:style>
        <p:txBody>
          <a:bodyPr vert="horz" wrap="square" lIns="90170" tIns="46990" rIns="90170" bIns="46990" rtlCol="0"/>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Font typeface="Wingdings" panose="05000000000000000000" charset="0"/>
              <a:buChar char="Ø"/>
            </a:pPr>
            <a:r>
              <a:rPr sz="2400" b="1">
                <a:latin typeface="仿宋" panose="02010609060101010101" charset="-122"/>
                <a:ea typeface="仿宋" panose="02010609060101010101" charset="-122"/>
                <a:cs typeface="仿宋" panose="02010609060101010101" charset="-122"/>
              </a:rPr>
              <a:t>这是自1894年“现代奥林匹克之父”顾拜旦建议设立奥林匹克格言后的第一次更新。国际奥委会介绍，当初，设立格言是为了表达体育运动的卓越含义，100多年后的这次更新，是为了完善国际奥委会的目标，即围绕体育的价值观，</a:t>
            </a:r>
            <a:r>
              <a:rPr sz="3200" b="1">
                <a:solidFill>
                  <a:srgbClr val="FF0000"/>
                </a:solidFill>
                <a:latin typeface="仿宋" panose="02010609060101010101" charset="-122"/>
                <a:ea typeface="仿宋" panose="02010609060101010101" charset="-122"/>
                <a:cs typeface="仿宋" panose="02010609060101010101" charset="-122"/>
              </a:rPr>
              <a:t>通过体育来鼓励全球更加团结。</a:t>
            </a:r>
          </a:p>
        </p:txBody>
      </p:sp>
      <p:pic>
        <p:nvPicPr>
          <p:cNvPr id="100" name="图片 99"/>
          <p:cNvPicPr/>
          <p:nvPr/>
        </p:nvPicPr>
        <p:blipFill>
          <a:blip r:embed="rId13">
            <a:alphaModFix amt="60000"/>
          </a:blip>
          <a:stretch>
            <a:fillRect/>
          </a:stretch>
        </p:blipFill>
        <p:spPr>
          <a:xfrm>
            <a:off x="7922895" y="839470"/>
            <a:ext cx="3767455" cy="5474335"/>
          </a:xfrm>
          <a:prstGeom prst="rect">
            <a:avLst/>
          </a:prstGeom>
          <a:noFill/>
          <a:ln w="9525">
            <a:noFill/>
          </a:ln>
        </p:spPr>
      </p:pic>
    </p:spTree>
    <p:custDataLst>
      <p:tags r:id="rId14"/>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内容占位符 4"/>
          <p:cNvPicPr>
            <a:picLocks noGrp="1" noChangeAspect="1"/>
          </p:cNvPicPr>
          <p:nvPr>
            <p:ph idx="1"/>
          </p:nvPr>
        </p:nvPicPr>
        <p:blipFill>
          <a:blip r:embed="rId2"/>
          <a:stretch>
            <a:fillRect/>
          </a:stretch>
        </p:blipFill>
        <p:spPr>
          <a:xfrm>
            <a:off x="6768465" y="549275"/>
            <a:ext cx="5090795" cy="3427095"/>
          </a:xfrm>
          <a:prstGeom prst="rect">
            <a:avLst/>
          </a:prstGeom>
        </p:spPr>
      </p:pic>
      <p:sp>
        <p:nvSpPr>
          <p:cNvPr id="1048645" name="文本框 4"/>
          <p:cNvSpPr txBox="1"/>
          <p:nvPr/>
        </p:nvSpPr>
        <p:spPr>
          <a:xfrm>
            <a:off x="693420" y="549275"/>
            <a:ext cx="6075680" cy="359981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t">
            <a:spAutoFit/>
          </a:bodyPr>
          <a:lstStyle/>
          <a:p>
            <a:pPr indent="0" algn="ctr" fontAlgn="auto">
              <a:lnSpc>
                <a:spcPct val="150000"/>
              </a:lnSpc>
              <a:buFont typeface="Wingdings" panose="05000000000000000000" charset="0"/>
              <a:buNone/>
            </a:pPr>
            <a:r>
              <a:rPr lang="zh-CN" altLang="en-US" sz="3600" b="1">
                <a:solidFill>
                  <a:srgbClr val="FF0000"/>
                </a:solidFill>
                <a:latin typeface="楷体" panose="02010609060101010101" charset="-122"/>
                <a:ea typeface="楷体" panose="02010609060101010101" charset="-122"/>
                <a:cs typeface="楷体" panose="02010609060101010101" charset="-122"/>
              </a:rPr>
              <a:t>陈若琳</a:t>
            </a:r>
            <a:r>
              <a:rPr lang="en-US" altLang="zh-CN" sz="3600" b="1">
                <a:solidFill>
                  <a:srgbClr val="FF0000"/>
                </a:solidFill>
                <a:latin typeface="楷体" panose="02010609060101010101" charset="-122"/>
                <a:ea typeface="楷体" panose="02010609060101010101" charset="-122"/>
                <a:cs typeface="楷体" panose="02010609060101010101" charset="-122"/>
              </a:rPr>
              <a:t>——“</a:t>
            </a:r>
            <a:r>
              <a:rPr lang="zh-CN" altLang="en-US" sz="3600" b="1">
                <a:solidFill>
                  <a:srgbClr val="FF0000"/>
                </a:solidFill>
                <a:latin typeface="楷体" panose="02010609060101010101" charset="-122"/>
                <a:ea typeface="楷体" panose="02010609060101010101" charset="-122"/>
                <a:cs typeface="楷体" panose="02010609060101010101" charset="-122"/>
              </a:rPr>
              <a:t>奥运五金王</a:t>
            </a:r>
            <a:r>
              <a:rPr lang="en-US" altLang="zh-CN" sz="3600" b="1">
                <a:solidFill>
                  <a:srgbClr val="FF0000"/>
                </a:solidFill>
                <a:latin typeface="楷体" panose="02010609060101010101" charset="-122"/>
                <a:ea typeface="楷体" panose="02010609060101010101" charset="-122"/>
                <a:cs typeface="楷体" panose="02010609060101010101" charset="-122"/>
              </a:rPr>
              <a:t>”</a:t>
            </a:r>
            <a:endParaRPr lang="zh-CN" altLang="en-US" sz="3600" b="1">
              <a:solidFill>
                <a:srgbClr val="FF0000"/>
              </a:solidFill>
              <a:latin typeface="楷体" panose="02010609060101010101" charset="-122"/>
              <a:ea typeface="楷体" panose="02010609060101010101" charset="-122"/>
              <a:cs typeface="楷体" panose="02010609060101010101" charset="-122"/>
            </a:endParaRPr>
          </a:p>
          <a:p>
            <a:pPr marL="342900" indent="-342900" fontAlgn="auto">
              <a:lnSpc>
                <a:spcPct val="150000"/>
              </a:lnSpc>
              <a:buFont typeface="Wingdings" panose="05000000000000000000" charset="0"/>
              <a:buChar char="l"/>
            </a:pPr>
            <a:r>
              <a:rPr lang="zh-CN" altLang="en-US" sz="2800" b="1">
                <a:solidFill>
                  <a:schemeClr val="tx1"/>
                </a:solidFill>
                <a:uFillTx/>
                <a:latin typeface="仿宋" panose="02010609060101010101" charset="-122"/>
                <a:ea typeface="仿宋" panose="02010609060101010101" charset="-122"/>
                <a:cs typeface="仿宋" panose="02010609060101010101" charset="-122"/>
              </a:rPr>
              <a:t>1992年12月12日出生，</a:t>
            </a:r>
          </a:p>
          <a:p>
            <a:pPr marL="342900" indent="-342900" fontAlgn="auto">
              <a:lnSpc>
                <a:spcPct val="150000"/>
              </a:lnSpc>
              <a:buFont typeface="Wingdings" panose="05000000000000000000" charset="0"/>
              <a:buChar char="l"/>
            </a:pPr>
            <a:r>
              <a:rPr lang="zh-CN" altLang="en-US" sz="2800" b="1">
                <a:solidFill>
                  <a:schemeClr val="tx1"/>
                </a:solidFill>
                <a:uFillTx/>
                <a:latin typeface="仿宋" panose="02010609060101010101" charset="-122"/>
                <a:ea typeface="仿宋" panose="02010609060101010101" charset="-122"/>
                <a:cs typeface="仿宋" panose="02010609060101010101" charset="-122"/>
              </a:rPr>
              <a:t>中国前女子跳水运动员，</a:t>
            </a:r>
          </a:p>
          <a:p>
            <a:pPr marL="342900" indent="-342900" fontAlgn="auto">
              <a:lnSpc>
                <a:spcPct val="150000"/>
              </a:lnSpc>
              <a:buFont typeface="Wingdings" panose="05000000000000000000" charset="0"/>
              <a:buChar char="l"/>
            </a:pPr>
            <a:r>
              <a:rPr lang="zh-CN" altLang="en-US" sz="2800" b="1">
                <a:solidFill>
                  <a:schemeClr val="tx1"/>
                </a:solidFill>
                <a:uFillTx/>
                <a:latin typeface="仿宋" panose="02010609060101010101" charset="-122"/>
                <a:ea typeface="仿宋" panose="02010609060101010101" charset="-122"/>
                <a:cs typeface="仿宋" panose="02010609060101010101" charset="-122"/>
              </a:rPr>
              <a:t>中国国家跳水队教练。</a:t>
            </a:r>
          </a:p>
          <a:p>
            <a:pPr marL="342900" indent="-342900" fontAlgn="auto">
              <a:lnSpc>
                <a:spcPct val="150000"/>
              </a:lnSpc>
              <a:buFont typeface="Wingdings" panose="05000000000000000000" charset="0"/>
              <a:buChar char="l"/>
            </a:pPr>
            <a:endParaRPr lang="zh-CN" altLang="en-US" sz="3200">
              <a:latin typeface="楷体" panose="02010609060101010101" charset="-122"/>
              <a:ea typeface="楷体" panose="02010609060101010101" charset="-122"/>
              <a:cs typeface="楷体" panose="02010609060101010101" charset="-122"/>
            </a:endParaRPr>
          </a:p>
        </p:txBody>
      </p:sp>
      <p:sp>
        <p:nvSpPr>
          <p:cNvPr id="7" name="文本框 4"/>
          <p:cNvSpPr txBox="1"/>
          <p:nvPr/>
        </p:nvSpPr>
        <p:spPr>
          <a:xfrm>
            <a:off x="693420" y="3976370"/>
            <a:ext cx="11165205" cy="224536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t">
            <a:spAutoFit/>
          </a:bodyPr>
          <a:lstStyle/>
          <a:p>
            <a:pPr fontAlgn="auto">
              <a:lnSpc>
                <a:spcPct val="125000"/>
              </a:lnSpc>
            </a:pPr>
            <a:r>
              <a:rPr lang="zh-CN" altLang="en-US" sz="2800" b="1">
                <a:solidFill>
                  <a:schemeClr val="tx1"/>
                </a:solidFill>
                <a:uFillTx/>
                <a:latin typeface="仿宋" panose="02010609060101010101" charset="-122"/>
                <a:ea typeface="仿宋" panose="02010609060101010101" charset="-122"/>
                <a:cs typeface="仿宋" panose="02010609060101010101" charset="-122"/>
              </a:rPr>
              <a:t>2008年北京奥运会，她成功包揽10米跳台单人及双人项目两枚金牌。2012年，陈若琳在伦敦奥运会成功卫冕10米跳台单人及双人项目。2016年里约奥运会跳水女子双人10米台决赛中，陈若琳与刘蕙瑕以354分夺得冠军。</a:t>
            </a: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4"/>
          <p:cNvSpPr txBox="1"/>
          <p:nvPr/>
        </p:nvSpPr>
        <p:spPr>
          <a:xfrm>
            <a:off x="353060" y="4834255"/>
            <a:ext cx="11488420" cy="14763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t">
            <a:spAutoFit/>
          </a:bodyPr>
          <a:lstStyle/>
          <a:p>
            <a:pPr fontAlgn="auto">
              <a:lnSpc>
                <a:spcPct val="125000"/>
              </a:lnSpc>
            </a:pPr>
            <a:r>
              <a:rPr lang="en-US" altLang="zh-CN" sz="2400" b="1">
                <a:solidFill>
                  <a:schemeClr val="tx1"/>
                </a:solidFill>
                <a:uFillTx/>
                <a:latin typeface="仿宋" panose="02010609060101010101" charset="-122"/>
                <a:ea typeface="仿宋" panose="02010609060101010101" charset="-122"/>
                <a:cs typeface="仿宋" panose="02010609060101010101" charset="-122"/>
              </a:rPr>
              <a:t>      </a:t>
            </a:r>
            <a:r>
              <a:rPr lang="zh-CN" altLang="en-US" sz="2400" b="1">
                <a:solidFill>
                  <a:schemeClr val="tx1"/>
                </a:solidFill>
                <a:uFillTx/>
                <a:latin typeface="仿宋" panose="02010609060101010101" charset="-122"/>
                <a:ea typeface="仿宋" panose="02010609060101010101" charset="-122"/>
                <a:cs typeface="仿宋" panose="02010609060101010101" charset="-122"/>
              </a:rPr>
              <a:t>全红婵是</a:t>
            </a:r>
            <a:r>
              <a:rPr lang="zh-CN" altLang="en-US" sz="2400" b="1">
                <a:solidFill>
                  <a:srgbClr val="FF0000"/>
                </a:solidFill>
                <a:uFillTx/>
                <a:latin typeface="仿宋" panose="02010609060101010101" charset="-122"/>
                <a:ea typeface="仿宋" panose="02010609060101010101" charset="-122"/>
                <a:cs typeface="仿宋" panose="02010609060101010101" charset="-122"/>
              </a:rPr>
              <a:t>“天赋型+努力型”</a:t>
            </a:r>
            <a:r>
              <a:rPr lang="zh-CN" altLang="en-US" sz="2400" b="1">
                <a:solidFill>
                  <a:schemeClr val="tx1"/>
                </a:solidFill>
                <a:uFillTx/>
                <a:latin typeface="仿宋" panose="02010609060101010101" charset="-122"/>
                <a:ea typeface="仿宋" panose="02010609060101010101" charset="-122"/>
                <a:cs typeface="仿宋" panose="02010609060101010101" charset="-122"/>
              </a:rPr>
              <a:t>选手，她的弹跳力、腰腹能力在同龄人里突出。</a:t>
            </a:r>
            <a:r>
              <a:rPr lang="en-US" altLang="zh-CN" sz="2400" b="1">
                <a:solidFill>
                  <a:schemeClr val="tx1"/>
                </a:solidFill>
                <a:uFillTx/>
                <a:latin typeface="仿宋" panose="02010609060101010101" charset="-122"/>
                <a:ea typeface="仿宋" panose="02010609060101010101" charset="-122"/>
                <a:cs typeface="仿宋" panose="02010609060101010101" charset="-122"/>
              </a:rPr>
              <a:t>  </a:t>
            </a:r>
            <a:r>
              <a:rPr lang="zh-CN" altLang="en-US" sz="2400" b="1">
                <a:solidFill>
                  <a:schemeClr val="tx1"/>
                </a:solidFill>
                <a:uFillTx/>
                <a:latin typeface="仿宋" panose="02010609060101010101" charset="-122"/>
                <a:ea typeface="仿宋" panose="02010609060101010101" charset="-122"/>
                <a:cs typeface="仿宋" panose="02010609060101010101" charset="-122"/>
              </a:rPr>
              <a:t>她非常能吃苦，对待训练的态度也非常认真，每次训练都是全力以赴地把自己的能力表现出来。（广东省队教练何威仪评）</a:t>
            </a:r>
            <a:endParaRPr lang="zh-CN" sz="2000">
              <a:latin typeface="楷体" panose="02010609060101010101" charset="-122"/>
              <a:ea typeface="楷体" panose="02010609060101010101" charset="-122"/>
              <a:cs typeface="楷体" panose="02010609060101010101" charset="-122"/>
            </a:endParaRPr>
          </a:p>
        </p:txBody>
      </p:sp>
      <p:pic>
        <p:nvPicPr>
          <p:cNvPr id="2" name="内容占位符 1"/>
          <p:cNvPicPr>
            <a:picLocks noGrp="1" noChangeAspect="1"/>
          </p:cNvPicPr>
          <p:nvPr>
            <p:ph idx="1"/>
          </p:nvPr>
        </p:nvPicPr>
        <p:blipFill>
          <a:blip r:embed="rId2"/>
          <a:srcRect l="13105" r="15415"/>
          <a:stretch>
            <a:fillRect/>
          </a:stretch>
        </p:blipFill>
        <p:spPr>
          <a:xfrm>
            <a:off x="7258685" y="394335"/>
            <a:ext cx="4582160" cy="4338320"/>
          </a:xfrm>
          <a:prstGeom prst="rect">
            <a:avLst/>
          </a:prstGeom>
        </p:spPr>
      </p:pic>
      <p:sp>
        <p:nvSpPr>
          <p:cNvPr id="3" name="文本框 4"/>
          <p:cNvSpPr txBox="1"/>
          <p:nvPr/>
        </p:nvSpPr>
        <p:spPr>
          <a:xfrm>
            <a:off x="353060" y="394335"/>
            <a:ext cx="6904990" cy="43383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t">
            <a:spAutoFit/>
          </a:bodyPr>
          <a:lstStyle/>
          <a:p>
            <a:pPr indent="0" algn="ctr" fontAlgn="auto">
              <a:lnSpc>
                <a:spcPct val="150000"/>
              </a:lnSpc>
              <a:buFont typeface="Wingdings" panose="05000000000000000000" charset="0"/>
              <a:buNone/>
            </a:pP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全红婵，国家跳水队女运动员。</a:t>
            </a:r>
            <a:endParaRPr lang="zh-CN" altLang="en-US" sz="3600" b="1">
              <a:solidFill>
                <a:srgbClr val="FF0000"/>
              </a:solidFill>
              <a:latin typeface="楷体" panose="02010609060101010101" charset="-122"/>
              <a:ea typeface="楷体" panose="02010609060101010101" charset="-122"/>
              <a:cs typeface="楷体" panose="02010609060101010101" charset="-122"/>
            </a:endParaRPr>
          </a:p>
          <a:p>
            <a:pPr marL="342900" indent="-342900" fontAlgn="auto">
              <a:lnSpc>
                <a:spcPct val="150000"/>
              </a:lnSpc>
              <a:buFont typeface="Wingdings" panose="05000000000000000000" charset="0"/>
              <a:buChar char="l"/>
            </a:pPr>
            <a:r>
              <a:rPr lang="en-US" altLang="zh-CN" sz="3600">
                <a:latin typeface="楷体" panose="02010609060101010101" charset="-122"/>
                <a:ea typeface="楷体" panose="02010609060101010101" charset="-122"/>
                <a:cs typeface="楷体" panose="02010609060101010101" charset="-122"/>
                <a:sym typeface="+mn-ea"/>
              </a:rPr>
              <a:t> </a:t>
            </a:r>
            <a:r>
              <a:rPr lang="zh-CN" altLang="en-US" sz="2800" b="1">
                <a:solidFill>
                  <a:schemeClr val="tx1"/>
                </a:solidFill>
                <a:uFillTx/>
                <a:latin typeface="仿宋" panose="02010609060101010101" charset="-122"/>
                <a:ea typeface="仿宋" panose="02010609060101010101" charset="-122"/>
                <a:cs typeface="仿宋" panose="02010609060101010101" charset="-122"/>
                <a:sym typeface="+mn-ea"/>
              </a:rPr>
              <a:t>2021年8月，全红婵以五跳三跳满分总466.2分历史最高分夺得2020东京奥运会跳水女子单人10米跳台金牌。</a:t>
            </a:r>
            <a:endParaRPr lang="zh-CN" altLang="en-US" sz="3600" b="1">
              <a:solidFill>
                <a:schemeClr val="tx1"/>
              </a:solidFill>
              <a:uFillTx/>
              <a:latin typeface="仿宋" panose="02010609060101010101" charset="-122"/>
              <a:ea typeface="仿宋" panose="02010609060101010101" charset="-122"/>
              <a:cs typeface="仿宋" panose="02010609060101010101" charset="-122"/>
              <a:sym typeface="+mn-ea"/>
            </a:endParaRPr>
          </a:p>
          <a:p>
            <a:pPr marL="342900" indent="-342900" fontAlgn="auto">
              <a:lnSpc>
                <a:spcPct val="150000"/>
              </a:lnSpc>
              <a:buFont typeface="Wingdings" panose="05000000000000000000" charset="0"/>
              <a:buChar char="l"/>
            </a:pPr>
            <a:r>
              <a:rPr lang="zh-CN" altLang="en-US" sz="2800" b="1">
                <a:solidFill>
                  <a:schemeClr val="tx1"/>
                </a:solidFill>
                <a:uFillTx/>
                <a:latin typeface="仿宋" panose="02010609060101010101" charset="-122"/>
                <a:ea typeface="仿宋" panose="02010609060101010101" charset="-122"/>
                <a:cs typeface="仿宋" panose="02010609060101010101" charset="-122"/>
              </a:rPr>
              <a:t>2021年8月，全红婵被共青团中央、全国青联授予“中国青年五四奖章”；</a:t>
            </a: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6"/>
            </p:custDataLst>
          </p:nvPr>
        </p:nvPicPr>
        <p:blipFill>
          <a:blip r:embed="rId5"/>
          <a:stretch>
            <a:fillRect/>
          </a:stretch>
        </p:blipFill>
        <p:spPr>
          <a:xfrm>
            <a:off x="0" y="0"/>
            <a:ext cx="720090" cy="944799"/>
          </a:xfrm>
          <a:prstGeom prst="rect">
            <a:avLst/>
          </a:prstGeom>
        </p:spPr>
      </p:pic>
      <p:pic>
        <p:nvPicPr>
          <p:cNvPr id="8" name="图片 7"/>
          <p:cNvPicPr/>
          <p:nvPr>
            <p:custDataLst>
              <p:tags r:id="rId8"/>
            </p:custDataLst>
          </p:nvPr>
        </p:nvPicPr>
        <p:blipFill>
          <a:blip r:embed="rId7"/>
          <a:stretch>
            <a:fillRect/>
          </a:stretch>
        </p:blipFill>
        <p:spPr>
          <a:xfrm>
            <a:off x="11471910" y="0"/>
            <a:ext cx="720090" cy="944118"/>
          </a:xfrm>
          <a:prstGeom prst="rect">
            <a:avLst/>
          </a:prstGeom>
        </p:spPr>
      </p:pic>
      <p:sp>
        <p:nvSpPr>
          <p:cNvPr id="3" name="文本框 2"/>
          <p:cNvSpPr txBox="1"/>
          <p:nvPr>
            <p:custDataLst>
              <p:tags r:id="rId9"/>
            </p:custDataLst>
          </p:nvPr>
        </p:nvSpPr>
        <p:spPr>
          <a:xfrm>
            <a:off x="209550" y="1003300"/>
            <a:ext cx="8101330" cy="1236345"/>
          </a:xfrm>
          <a:prstGeom prst="rect">
            <a:avLst/>
          </a:prstGeom>
          <a:extLst>
            <a:ext uri="{909E8E84-426E-40DD-AFC4-6F175D3DCCD1}">
              <a14:hiddenFill xmlns:a14="http://schemas.microsoft.com/office/drawing/2010/main">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14:hiddenFill>
            </a:ext>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algn="l"/>
            <a:r>
              <a:rPr sz="3430">
                <a:cs typeface="微软雅黑" panose="020b0503020204020204" pitchFamily="34" charset="-122"/>
                <a:sym typeface="+mn-ea"/>
              </a:rPr>
              <a:t>来自十多个国家，经历不同寻常，</a:t>
            </a:r>
          </a:p>
          <a:p>
            <a:pPr algn="l"/>
            <a:r>
              <a:rPr sz="3430">
                <a:cs typeface="微软雅黑" panose="020b0503020204020204" pitchFamily="34" charset="-122"/>
                <a:sym typeface="+mn-ea"/>
              </a:rPr>
              <a:t>东京奥运会29人难民代表团引发关注！</a:t>
            </a:r>
          </a:p>
        </p:txBody>
      </p:sp>
      <p:sp>
        <p:nvSpPr>
          <p:cNvPr id="9" name="文本框 8"/>
          <p:cNvSpPr txBox="1"/>
          <p:nvPr/>
        </p:nvSpPr>
        <p:spPr>
          <a:xfrm>
            <a:off x="209550" y="2239645"/>
            <a:ext cx="8101330" cy="415417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a:t>   </a:t>
            </a:r>
            <a:r>
              <a:rPr lang="en-US" altLang="zh-CN" sz="2400">
                <a:latin typeface="楷体" panose="02010609060101010101" charset="-122"/>
                <a:ea typeface="楷体" panose="02010609060101010101" charset="-122"/>
                <a:cs typeface="楷体" panose="02010609060101010101" charset="-122"/>
              </a:rPr>
              <a:t> </a:t>
            </a:r>
            <a:r>
              <a:rPr lang="en-US" altLang="zh-CN" sz="2400" b="1">
                <a:latin typeface="仿宋" panose="02010609060101010101" charset="-122"/>
                <a:ea typeface="仿宋" panose="02010609060101010101" charset="-122"/>
                <a:cs typeface="仿宋" panose="02010609060101010101" charset="-122"/>
              </a:rPr>
              <a:t> </a:t>
            </a:r>
            <a:r>
              <a:rPr lang="zh-CN" altLang="en-US" sz="2400" b="1">
                <a:latin typeface="仿宋" panose="02010609060101010101" charset="-122"/>
                <a:ea typeface="仿宋" panose="02010609060101010101" charset="-122"/>
                <a:cs typeface="仿宋" panose="02010609060101010101" charset="-122"/>
              </a:rPr>
              <a:t>在今年的东京奥运会上，有一个代表团格外引人关注，团队成员来自不同国家，说着不同的语言，但有着共同的奥运精神，这支队伍就是难民代表团。国际奥委会主席巴赫表示</a:t>
            </a:r>
            <a:r>
              <a:rPr lang="zh-CN" altLang="en-US" sz="2400" b="1">
                <a:solidFill>
                  <a:srgbClr val="FF0000"/>
                </a:solidFill>
                <a:latin typeface="仿宋" panose="02010609060101010101" charset="-122"/>
                <a:ea typeface="仿宋" panose="02010609060101010101" charset="-122"/>
                <a:cs typeface="仿宋" panose="02010609060101010101" charset="-122"/>
              </a:rPr>
              <a:t>，这些来自全球各地的难民运动员登上东京奥运会的舞台，是对全世界发出的关于团结、坚韧和希望的有力信息。</a:t>
            </a:r>
          </a:p>
          <a:p>
            <a:r>
              <a:rPr lang="en-US" altLang="zh-CN" sz="2400" b="1">
                <a:latin typeface="仿宋" panose="02010609060101010101" charset="-122"/>
                <a:ea typeface="仿宋" panose="02010609060101010101" charset="-122"/>
                <a:cs typeface="仿宋" panose="02010609060101010101" charset="-122"/>
              </a:rPr>
              <a:t>    </a:t>
            </a:r>
            <a:r>
              <a:rPr lang="zh-CN" altLang="en-US" sz="2400" b="1">
                <a:latin typeface="仿宋" panose="02010609060101010101" charset="-122"/>
                <a:ea typeface="仿宋" panose="02010609060101010101" charset="-122"/>
                <a:cs typeface="仿宋" panose="02010609060101010101" charset="-122"/>
                <a:sym typeface="+mn-ea"/>
              </a:rPr>
              <a:t>尤斯拉·马尔蒂尼：</a:t>
            </a:r>
            <a:r>
              <a:rPr lang="en-US" altLang="zh-CN" sz="2400" b="1">
                <a:latin typeface="仿宋" panose="02010609060101010101" charset="-122"/>
                <a:ea typeface="仿宋" panose="02010609060101010101" charset="-122"/>
                <a:cs typeface="仿宋" panose="02010609060101010101" charset="-122"/>
              </a:rPr>
              <a:t> </a:t>
            </a:r>
            <a:r>
              <a:rPr lang="zh-CN" altLang="en-US" sz="2400" b="1">
                <a:latin typeface="仿宋" panose="02010609060101010101" charset="-122"/>
                <a:ea typeface="仿宋" panose="02010609060101010101" charset="-122"/>
                <a:cs typeface="仿宋" panose="02010609060101010101" charset="-122"/>
              </a:rPr>
              <a:t>叙利亚的游泳女运动员，联合国难民署的亲善大使，美国《人物》杂志曾把她评为“改变世界的25位女性”之一。马尔蒂尼说，游泳是她的出路，她未来的梦想是开办一个游泳学校，她还说：</a:t>
            </a:r>
            <a:r>
              <a:rPr lang="zh-CN" altLang="en-US" sz="2400" b="1">
                <a:solidFill>
                  <a:srgbClr val="FF0000"/>
                </a:solidFill>
                <a:latin typeface="仿宋" panose="02010609060101010101" charset="-122"/>
                <a:ea typeface="仿宋" panose="02010609060101010101" charset="-122"/>
                <a:cs typeface="仿宋" panose="02010609060101010101" charset="-122"/>
              </a:rPr>
              <a:t>“我想告诉其他难民，相信自己的梦想和力量。”</a:t>
            </a:r>
          </a:p>
        </p:txBody>
      </p:sp>
      <p:pic>
        <p:nvPicPr>
          <p:cNvPr id="12" name="图片 11"/>
          <p:cNvPicPr>
            <a:picLocks noChangeAspect="1"/>
          </p:cNvPicPr>
          <p:nvPr/>
        </p:nvPicPr>
        <p:blipFill>
          <a:blip r:embed="rId10"/>
          <a:stretch>
            <a:fillRect/>
          </a:stretch>
        </p:blipFill>
        <p:spPr>
          <a:xfrm>
            <a:off x="8310880" y="1746250"/>
            <a:ext cx="3752850" cy="3365500"/>
          </a:xfrm>
          <a:prstGeom prst="rect">
            <a:avLst/>
          </a:prstGeom>
        </p:spPr>
      </p:pic>
    </p:spTree>
    <p:custDataLst>
      <p:tags r:id="rId11"/>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03</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共享盛会</a:t>
            </a:r>
          </a:p>
        </p:txBody>
      </p:sp>
      <p:sp>
        <p:nvSpPr>
          <p:cNvPr id="1048611" name="文本框 2"/>
          <p:cNvSpPr txBox="1"/>
          <p:nvPr/>
        </p:nvSpPr>
        <p:spPr>
          <a:xfrm>
            <a:off x="542925" y="5419725"/>
            <a:ext cx="7567295" cy="645160"/>
          </a:xfrm>
          <a:prstGeom prst="rect">
            <a:avLst/>
          </a:prstGeom>
          <a:noFill/>
        </p:spPr>
        <p:txBody>
          <a:bodyPr wrap="square" rtlCol="0">
            <a:spAutoFit/>
          </a:bodyPr>
          <a:lstStyle/>
          <a:p>
            <a:r>
              <a:rPr lang="zh-CN" altLang="en-US" sz="3600" b="1">
                <a:solidFill>
                  <a:srgbClr val="7030A0"/>
                </a:solidFill>
                <a:latin typeface="楷体" panose="02010609060101010101" charset="-122"/>
                <a:ea typeface="楷体" panose="02010609060101010101" charset="-122"/>
                <a:cs typeface="楷体" panose="02010609060101010101" charset="-122"/>
                <a:sym typeface="+mn-ea"/>
              </a:rPr>
              <a:t>北京冬奥，燃情冰雪，一起向未来。</a:t>
            </a: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ctrTitle" idx="14"/>
            <p:custDataLst>
              <p:tags r:id="rId3"/>
            </p:custDataLst>
          </p:nvPr>
        </p:nvSpPr>
        <p:spPr>
          <a:xfrm>
            <a:off x="197485" y="1623060"/>
            <a:ext cx="7277735" cy="4472305"/>
          </a:xfrm>
        </p:spPr>
        <p:txBody>
          <a:bodyPr>
            <a:normAutofit fontScale="90000"/>
          </a:bodyPr>
          <a:lstStyle/>
          <a:p>
            <a:pPr algn="l"/>
            <a:br>
              <a:rPr lang="zh-CN" altLang="en-US" spc="50">
                <a:ln w="3175">
                  <a:noFill/>
                  <a:prstDash val="dash"/>
                </a:ln>
                <a:solidFill>
                  <a:schemeClr val="tx1">
                    <a:lumMod val="65000"/>
                    <a:lumOff val="35000"/>
                  </a:schemeClr>
                </a:solidFill>
                <a:ea typeface="幼圆" panose="02010509060101010101" pitchFamily="49" charset="-122"/>
                <a:cs typeface="微软雅黑" panose="020b0503020204020204" pitchFamily="34" charset="-122"/>
                <a:sym typeface="+mn-ea"/>
              </a:rPr>
            </a:br>
            <a:r>
              <a:rPr lang="en-US" altLang="zh-CN" spc="50">
                <a:ln w="3175">
                  <a:noFill/>
                  <a:prstDash val="dash"/>
                </a:ln>
                <a:solidFill>
                  <a:schemeClr val="tx1">
                    <a:lumMod val="65000"/>
                    <a:lumOff val="35000"/>
                  </a:schemeClr>
                </a:solidFill>
                <a:ea typeface="幼圆" panose="02010509060101010101" pitchFamily="49" charset="-122"/>
                <a:cs typeface="微软雅黑" panose="020b0503020204020204" pitchFamily="34" charset="-122"/>
                <a:sym typeface="+mn-ea"/>
              </a:rPr>
              <a:t>      </a:t>
            </a:r>
            <a:r>
              <a:rPr lang="zh-CN" altLang="en-US" sz="3600">
                <a:sym typeface="+mn-ea"/>
              </a:rPr>
              <a:t>第24届冬季奥林匹克运动会将于2022年2月4日在北京启幕。</a:t>
            </a:r>
            <a:br>
              <a:rPr lang="zh-CN" altLang="en-US" sz="3600">
                <a:sym typeface="+mn-ea"/>
              </a:rPr>
            </a:br>
            <a:r>
              <a:rPr lang="en-US" altLang="zh-CN" sz="3600">
                <a:sym typeface="+mn-ea"/>
              </a:rPr>
              <a:t>    </a:t>
            </a:r>
            <a:r>
              <a:rPr lang="zh-CN" altLang="en-US" sz="3600">
                <a:sym typeface="+mn-ea"/>
              </a:rPr>
              <a:t>从夏季走向冬季，从2008到2022，两届奥运盛事，点燃全民热情，</a:t>
            </a:r>
            <a:r>
              <a:rPr lang="zh-CN" altLang="en-US" sz="4000">
                <a:solidFill>
                  <a:srgbClr val="FF0000"/>
                </a:solidFill>
                <a:sym typeface="+mn-ea"/>
              </a:rPr>
              <a:t>“双奥之城”北京</a:t>
            </a:r>
            <a:r>
              <a:rPr lang="zh-CN" altLang="en-US" sz="3600">
                <a:sym typeface="+mn-ea"/>
              </a:rPr>
              <a:t>，即将成为奥运史上新的里程碑。</a:t>
            </a:r>
            <a:br>
              <a:rPr lang="zh-CN" altLang="en-US" sz="3600"/>
            </a:br>
            <a:endParaRPr lang="zh-CN" altLang="en-US" sz="3600"/>
          </a:p>
        </p:txBody>
      </p:sp>
      <p:pic>
        <p:nvPicPr>
          <p:cNvPr id="2" name="图片 1"/>
          <p:cNvPicPr>
            <a:picLocks noChangeAspect="1"/>
          </p:cNvPicPr>
          <p:nvPr/>
        </p:nvPicPr>
        <p:blipFill>
          <a:blip r:embed="rId4"/>
          <a:stretch>
            <a:fillRect/>
          </a:stretch>
        </p:blipFill>
        <p:spPr>
          <a:xfrm>
            <a:off x="7475220" y="2496185"/>
            <a:ext cx="4629150" cy="3095625"/>
          </a:xfrm>
          <a:prstGeom prst="rect">
            <a:avLst/>
          </a:prstGeom>
        </p:spPr>
      </p:pic>
    </p:spTree>
    <p:custDataLst>
      <p:tags r:id="rId5"/>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幼圆" panose="02010509060101010101" pitchFamily="49" charset="-122"/>
            </a:endParaRPr>
          </a:p>
        </p:txBody>
      </p:sp>
      <p:pic>
        <p:nvPicPr>
          <p:cNvPr id="9" name="图片 8"/>
          <p:cNvPicPr/>
          <p:nvPr>
            <p:custDataLst>
              <p:tags r:id="rId4"/>
            </p:custDataLst>
          </p:nvPr>
        </p:nvPicPr>
        <p:blipFill>
          <a:blip r:embed="rId3"/>
          <a:stretch>
            <a:fillRect/>
          </a:stretch>
        </p:blipFill>
        <p:spPr>
          <a:xfrm>
            <a:off x="11471910" y="6115978"/>
            <a:ext cx="720090" cy="742022"/>
          </a:xfrm>
          <a:prstGeom prst="rect">
            <a:avLst/>
          </a:prstGeom>
        </p:spPr>
      </p:pic>
      <p:pic>
        <p:nvPicPr>
          <p:cNvPr id="10" name="图片 9"/>
          <p:cNvPicPr/>
          <p:nvPr>
            <p:custDataLst>
              <p:tags r:id="rId6"/>
            </p:custDataLst>
          </p:nvPr>
        </p:nvPicPr>
        <p:blipFill>
          <a:blip r:embed="rId5"/>
          <a:stretch>
            <a:fillRect/>
          </a:stretch>
        </p:blipFill>
        <p:spPr>
          <a:xfrm>
            <a:off x="0" y="6334540"/>
            <a:ext cx="720090" cy="523460"/>
          </a:xfrm>
          <a:prstGeom prst="rect">
            <a:avLst/>
          </a:prstGeom>
        </p:spPr>
      </p:pic>
      <p:sp>
        <p:nvSpPr>
          <p:cNvPr id="3" name="矩形 2"/>
          <p:cNvSpPr/>
          <p:nvPr>
            <p:custDataLst>
              <p:tags r:id="rId7"/>
            </p:custDataLst>
          </p:nvPr>
        </p:nvSpPr>
        <p:spPr>
          <a:xfrm>
            <a:off x="608953" y="1592009"/>
            <a:ext cx="5182845" cy="3960956"/>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4" name="矩形 3"/>
          <p:cNvSpPr/>
          <p:nvPr>
            <p:custDataLst>
              <p:tags r:id="rId8"/>
            </p:custDataLst>
          </p:nvPr>
        </p:nvSpPr>
        <p:spPr>
          <a:xfrm>
            <a:off x="6400204" y="1591374"/>
            <a:ext cx="5182845" cy="3960956"/>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幼圆" panose="02010509060101010101" pitchFamily="49" charset="-122"/>
              <a:cs typeface="+mn-cs"/>
            </a:endParaRPr>
          </a:p>
        </p:txBody>
      </p:sp>
      <p:sp>
        <p:nvSpPr>
          <p:cNvPr id="5" name="Title 6"/>
          <p:cNvSpPr txBox="1"/>
          <p:nvPr>
            <p:custDataLst>
              <p:tags r:id="rId9"/>
            </p:custDataLst>
          </p:nvPr>
        </p:nvSpPr>
        <p:spPr>
          <a:xfrm>
            <a:off x="6400165" y="1109980"/>
            <a:ext cx="4866640" cy="4136390"/>
          </a:xfrm>
          <a:prstGeom prst="rect">
            <a:avLst/>
          </a:prstGeom>
          <a:noFill/>
          <a:ln w="3175">
            <a:noFill/>
            <a:prstDash val="dash"/>
          </a:ln>
        </p:spPr>
        <p:txBody>
          <a:bodyPr wrap="square" lIns="91440" tIns="45720" rIns="91440" bIns="45720" anchor="ctr" anchorCtr="0">
            <a:normAutofit fontScale="9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2400"/>
              <a:t>冬奥会火种灯的创意，源自于“中华第一灯”——西汉长信宫灯。</a:t>
            </a:r>
            <a:r>
              <a:rPr lang="zh-CN" altLang="en-US" sz="2400">
                <a:sym typeface="+mn-ea"/>
              </a:rPr>
              <a:t>长信宫灯出土于河北，是2000多年前的西汉宫灯。它不仅造型轻巧华丽，还有着令人叹为观止的精妙设计，宫女铜像体内中空燃烧产生的灰尘，可以通过宫女的右臂沉积体内，不会大量飘散到周围环境中。古人的智慧和环保理念，可见一斑。</a:t>
            </a:r>
            <a:endParaRPr lang="zh-CN" altLang="en-US" sz="2400"/>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endParaRPr lang="zh-CN" altLang="en-US" sz="2400" spc="50">
              <a:ln w="3175">
                <a:noFill/>
                <a:prstDash val="dash"/>
              </a:ln>
              <a:solidFill>
                <a:schemeClr val="tx1">
                  <a:lumMod val="65000"/>
                  <a:lumOff val="35000"/>
                </a:schemeClr>
              </a:solidFill>
              <a:latin typeface="Arial" panose="020b0604020202020204" pitchFamily="34" charset="0"/>
              <a:ea typeface="幼圆" panose="02010509060101010101" pitchFamily="49" charset="-122"/>
              <a:cs typeface="微软雅黑" panose="020b0503020204020204" pitchFamily="34" charset="-122"/>
            </a:endParaRPr>
          </a:p>
        </p:txBody>
      </p:sp>
      <p:sp>
        <p:nvSpPr>
          <p:cNvPr id="11" name="Title 6"/>
          <p:cNvSpPr txBox="1"/>
          <p:nvPr>
            <p:custDataLst>
              <p:tags r:id="rId10"/>
            </p:custDataLst>
          </p:nvPr>
        </p:nvSpPr>
        <p:spPr>
          <a:xfrm>
            <a:off x="608399" y="153000"/>
            <a:ext cx="10974649" cy="608400"/>
          </a:xfrm>
          <a:prstGeom prst="rect">
            <a:avLst/>
          </a:prstGeom>
          <a:noFill/>
          <a:ln w="3175">
            <a:noFill/>
            <a:prstDash val="dash"/>
          </a:ln>
        </p:spPr>
        <p:txBody>
          <a:bodyPr wrap="square" lIns="90000" tIns="46800" rIns="90000" bIns="468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200" b="1" spc="150">
                <a:ln w="3175">
                  <a:noFill/>
                  <a:prstDash val="dash"/>
                </a:ln>
                <a:solidFill>
                  <a:schemeClr val="tx1">
                    <a:lumMod val="85000"/>
                    <a:lumOff val="15000"/>
                  </a:schemeClr>
                </a:solidFill>
                <a:latin typeface="Arial" panose="020b0604020202020204" pitchFamily="34" charset="0"/>
                <a:ea typeface="幼圆" panose="02010509060101010101" pitchFamily="49" charset="-122"/>
                <a:cs typeface="微软雅黑" panose="020b0503020204020204" pitchFamily="34" charset="-122"/>
              </a:rPr>
              <a:t>冬奥会火种灯</a:t>
            </a:r>
          </a:p>
        </p:txBody>
      </p:sp>
      <p:pic>
        <p:nvPicPr>
          <p:cNvPr id="2" name="图片 1"/>
          <p:cNvPicPr>
            <a:picLocks noChangeAspect="1"/>
          </p:cNvPicPr>
          <p:nvPr/>
        </p:nvPicPr>
        <p:blipFill>
          <a:blip r:embed="rId11"/>
          <a:stretch>
            <a:fillRect/>
          </a:stretch>
        </p:blipFill>
        <p:spPr>
          <a:xfrm>
            <a:off x="166370" y="1285240"/>
            <a:ext cx="6067425" cy="4267200"/>
          </a:xfrm>
          <a:prstGeom prst="rect">
            <a:avLst/>
          </a:prstGeom>
        </p:spPr>
      </p:pic>
      <p:pic>
        <p:nvPicPr>
          <p:cNvPr id="7" name="内容占位符 3"/>
          <p:cNvPicPr>
            <a:picLocks noChangeAspect="1"/>
          </p:cNvPicPr>
          <p:nvPr/>
        </p:nvPicPr>
        <p:blipFill>
          <a:blip r:embed="rId12"/>
          <a:stretch>
            <a:fillRect/>
          </a:stretch>
        </p:blipFill>
        <p:spPr>
          <a:xfrm flipH="1">
            <a:off x="4853940" y="3827145"/>
            <a:ext cx="1546225" cy="1725295"/>
          </a:xfrm>
          <a:prstGeom prst="rect">
            <a:avLst/>
          </a:prstGeom>
        </p:spPr>
      </p:pic>
    </p:spTree>
    <p:custDataLst>
      <p:tags r:id="rId1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3218815"/>
            <a:ext cx="10852150" cy="282765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lstStyle/>
          <a:p>
            <a:pPr marL="0" indent="0">
              <a:buNone/>
            </a:pP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第24届冬季奥林匹克运动会（The XXIV Olympic Winter Games），即2022年北京冬季奥运会  ，计划于2022年2月4日星期五开幕，2月20日星期日闭幕  。北京冬季奥运会设7个大项，15个分项，109个小项 。北京赛区承办所有的冰上项目；延庆赛区承办雪车、雪橇及高山滑雪项目；张家口赛区的崇礼区承办除雪车、雪橇及高山滑雪之外的所有雪上项目  。</a:t>
            </a:r>
          </a:p>
        </p:txBody>
      </p:sp>
      <p:pic>
        <p:nvPicPr>
          <p:cNvPr id="5" name="图片 4"/>
          <p:cNvPicPr>
            <a:picLocks noChangeAspect="1"/>
          </p:cNvPicPr>
          <p:nvPr/>
        </p:nvPicPr>
        <p:blipFill>
          <a:blip r:embed="rId2"/>
          <a:stretch>
            <a:fillRect/>
          </a:stretch>
        </p:blipFill>
        <p:spPr>
          <a:xfrm>
            <a:off x="8567420" y="131445"/>
            <a:ext cx="2954655" cy="2688590"/>
          </a:xfrm>
          <a:prstGeom prst="rect">
            <a:avLst/>
          </a:prstGeom>
        </p:spPr>
      </p:pic>
      <p:pic>
        <p:nvPicPr>
          <p:cNvPr id="6" name="图片 5"/>
          <p:cNvPicPr>
            <a:picLocks noChangeAspect="1"/>
          </p:cNvPicPr>
          <p:nvPr/>
        </p:nvPicPr>
        <p:blipFill>
          <a:blip r:embed="rId3"/>
          <a:stretch>
            <a:fillRect/>
          </a:stretch>
        </p:blipFill>
        <p:spPr>
          <a:xfrm>
            <a:off x="4782820" y="231775"/>
            <a:ext cx="2861945" cy="2689225"/>
          </a:xfrm>
          <a:prstGeom prst="rect">
            <a:avLst/>
          </a:prstGeom>
        </p:spPr>
      </p:pic>
      <p:pic>
        <p:nvPicPr>
          <p:cNvPr id="7" name="图片 6"/>
          <p:cNvPicPr>
            <a:picLocks noChangeAspect="1"/>
          </p:cNvPicPr>
          <p:nvPr/>
        </p:nvPicPr>
        <p:blipFill>
          <a:blip r:embed="rId4"/>
          <a:stretch>
            <a:fillRect/>
          </a:stretch>
        </p:blipFill>
        <p:spPr>
          <a:xfrm>
            <a:off x="979170" y="130810"/>
            <a:ext cx="2880995" cy="2790190"/>
          </a:xfrm>
          <a:prstGeom prst="rect">
            <a:avLst/>
          </a:prstGeom>
        </p:spPr>
      </p:pic>
    </p:spTree>
    <p:custDataLst>
      <p:tags r:id="rId5"/>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813435"/>
            <a:ext cx="10742930" cy="1595120"/>
          </a:xfrm>
        </p:spPr>
        <p:style>
          <a:lnRef idx="1">
            <a:schemeClr val="accent3"/>
          </a:lnRef>
          <a:fillRef idx="2">
            <a:schemeClr val="accent3"/>
          </a:fillRef>
          <a:effectRef idx="1">
            <a:schemeClr val="accent3"/>
          </a:effectRef>
          <a:fontRef idx="minor">
            <a:schemeClr val="dk1"/>
          </a:fontRef>
        </p:style>
        <p:txBody>
          <a:bodyPr>
            <a:normAutofit/>
          </a:bodyPr>
          <a:lstStyle/>
          <a:p>
            <a:pPr algn="ctr">
              <a:lnSpc>
                <a:spcPct val="150000"/>
              </a:lnSpc>
            </a:pPr>
            <a:r>
              <a:rPr spc="300">
                <a:solidFill>
                  <a:srgbClr val="7030A0"/>
                </a:solidFill>
                <a:cs typeface="+mn-ea"/>
                <a:sym typeface="+mn-lt"/>
              </a:rPr>
              <a:t>外交部：奥林匹克峰会发出了国际体育界支持北京冬奥会的共同呼声</a:t>
            </a:r>
            <a:br>
              <a:rPr spc="300">
                <a:solidFill>
                  <a:srgbClr val="7030A0"/>
                </a:solidFill>
                <a:cs typeface="+mn-ea"/>
                <a:sym typeface="+mn-lt"/>
              </a:rPr>
            </a:br>
            <a:r>
              <a:rPr sz="2000" b="0" spc="300">
                <a:solidFill>
                  <a:schemeClr val="tx1"/>
                </a:solidFill>
                <a:latin typeface="仿宋" panose="02010609060101010101" charset="-122"/>
                <a:ea typeface="仿宋" panose="02010609060101010101" charset="-122"/>
                <a:cs typeface="仿宋" panose="02010609060101010101" charset="-122"/>
                <a:sym typeface="+mn-lt"/>
              </a:rPr>
              <a:t>青瞳视角发布时间: 2021-12-13 22:09北京青年报北青网官方帐号</a:t>
            </a:r>
          </a:p>
        </p:txBody>
      </p:sp>
      <p:sp>
        <p:nvSpPr>
          <p:cNvPr id="7" name="内容占位符 6"/>
          <p:cNvSpPr>
            <a:spLocks noGrp="1"/>
          </p:cNvSpPr>
          <p:nvPr>
            <p:ph idx="1"/>
          </p:nvPr>
        </p:nvSpPr>
        <p:spPr>
          <a:xfrm>
            <a:off x="669925" y="2537460"/>
            <a:ext cx="6085205" cy="3803650"/>
          </a:xfrm>
        </p:spPr>
        <p:style>
          <a:lnRef idx="1">
            <a:schemeClr val="accent3"/>
          </a:lnRef>
          <a:fillRef idx="2">
            <a:schemeClr val="accent3"/>
          </a:fillRef>
          <a:effectRef idx="1">
            <a:schemeClr val="accent3"/>
          </a:effectRef>
          <a:fontRef idx="minor">
            <a:schemeClr val="dk1"/>
          </a:fontRef>
        </p:style>
        <p:txBody>
          <a:bodyPr>
            <a:normAutofit lnSpcReduction="20000"/>
          </a:bodyPr>
          <a:lstStyle/>
          <a:p>
            <a:r>
              <a:rPr lang="zh-CN" altLang="en-US" sz="2800"/>
              <a:t>外交部发言人汪文斌13日在例行记者会上表示，第10届奥林匹克峰会宣言发出了国际体育界支持北京冬奥会、反对体育政治化的共同呼声。个别国家站在国际社会对立面，利用北京冬奥会搞政治作秀和政治操弄不得人心，也绝不会得逞。</a:t>
            </a:r>
          </a:p>
          <a:p>
            <a:endParaRPr lang="zh-CN" altLang="en-US" sz="2800"/>
          </a:p>
        </p:txBody>
      </p:sp>
      <p:pic>
        <p:nvPicPr>
          <p:cNvPr id="3" name="图片 2"/>
          <p:cNvPicPr>
            <a:picLocks noChangeAspect="1"/>
          </p:cNvPicPr>
          <p:nvPr/>
        </p:nvPicPr>
        <p:blipFill>
          <a:blip r:embed="rId2"/>
          <a:stretch>
            <a:fillRect/>
          </a:stretch>
        </p:blipFill>
        <p:spPr>
          <a:xfrm>
            <a:off x="6888480" y="2764155"/>
            <a:ext cx="4381500" cy="3048000"/>
          </a:xfrm>
          <a:prstGeom prst="rect">
            <a:avLst/>
          </a:prstGeom>
        </p:spPr>
      </p:pic>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92455" y="1710055"/>
            <a:ext cx="11222990" cy="5059680"/>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rmAutofit lnSpcReduction="10000"/>
          </a:bodyPr>
          <a:lstStyle/>
          <a:p>
            <a:r>
              <a:rPr lang="zh-CN" altLang="en-US" sz="2800" b="1">
                <a:solidFill>
                  <a:srgbClr val="FF0000"/>
                </a:solidFill>
                <a:latin typeface="楷体" panose="02010609060101010101" charset="-122"/>
                <a:ea typeface="楷体" panose="02010609060101010101" charset="-122"/>
                <a:cs typeface="楷体" panose="02010609060101010101" charset="-122"/>
              </a:rPr>
              <a:t>北京2022年冬奥会将于2022年2月4日至20日举办。</a:t>
            </a:r>
            <a:r>
              <a:rPr lang="zh-CN" altLang="en-US" sz="2400">
                <a:latin typeface="楷体" panose="02010609060101010101" charset="-122"/>
                <a:ea typeface="楷体" panose="02010609060101010101" charset="-122"/>
                <a:cs typeface="楷体" panose="02010609060101010101" charset="-122"/>
              </a:rPr>
              <a:t>目前，北京冬奥会各项准备工作已经就绪，所有竞赛场馆全部完工，通过国际冬季单项体育组织认证，全面具备办赛条件。2021年10月至12月，中国举办10项国际测试赛和3场国际训练周，共有2000余名境外运动员、随队官员和国际技术官员等人员来华参赛，各国运动员正热切期盼即将到来的“冰雪之约”。</a:t>
            </a:r>
          </a:p>
          <a:p>
            <a:r>
              <a:rPr lang="zh-CN" altLang="en-US" sz="2400">
                <a:latin typeface="楷体" panose="02010609060101010101" charset="-122"/>
                <a:ea typeface="楷体" panose="02010609060101010101" charset="-122"/>
                <a:cs typeface="楷体" panose="02010609060101010101" charset="-122"/>
              </a:rPr>
              <a:t>随着北京冬奥会进入开幕倒计时，在新冠肺炎疫情下如期举办的北京冬奥会，受到全球广泛关注。尽管个别国家鼓噪“外交抵制”杂音，但全球绝大多数国家始终力挺北京冬奥会。</a:t>
            </a:r>
            <a:r>
              <a:rPr lang="zh-CN" altLang="en-US" sz="2800" b="1">
                <a:solidFill>
                  <a:srgbClr val="FF0000"/>
                </a:solidFill>
                <a:latin typeface="楷体" panose="02010609060101010101" charset="-122"/>
                <a:ea typeface="楷体" panose="02010609060101010101" charset="-122"/>
                <a:cs typeface="楷体" panose="02010609060101010101" charset="-122"/>
              </a:rPr>
              <a:t>体育非政治化、支持北京冬奥会，已成为国际社会的普遍共识和国际体育界的共同心声。</a:t>
            </a:r>
          </a:p>
        </p:txBody>
      </p:sp>
      <p:sp>
        <p:nvSpPr>
          <p:cNvPr id="2" name="文本框 1"/>
          <p:cNvSpPr txBox="1"/>
          <p:nvPr/>
        </p:nvSpPr>
        <p:spPr>
          <a:xfrm>
            <a:off x="592455" y="818515"/>
            <a:ext cx="11222990" cy="891540"/>
          </a:xfrm>
          <a:prstGeom prst="rect">
            <a:avLst/>
          </a:prstGeom>
          <a:noFill/>
        </p:spPr>
        <p:txBody>
          <a:bodyPr wrap="square" rtlCol="0" anchor="t">
            <a:spAutoFit/>
          </a:bodyPr>
          <a:lstStyle/>
          <a:p>
            <a:pPr algn="ctr"/>
            <a:r>
              <a:rPr lang="zh-CN" altLang="en-US" sz="3600" b="1">
                <a:latin typeface="楷体" panose="02010609060101010101" charset="-122"/>
                <a:ea typeface="楷体" panose="02010609060101010101" charset="-122"/>
                <a:cs typeface="楷体" panose="02010609060101010101" charset="-122"/>
              </a:rPr>
              <a:t>国际社会力挺北京冬奥会</a:t>
            </a:r>
          </a:p>
          <a:p>
            <a:pPr algn="ctr"/>
            <a:r>
              <a:rPr lang="zh-CN" altLang="en-US" sz="1600">
                <a:latin typeface="楷体" panose="02010609060101010101" charset="-122"/>
                <a:ea typeface="楷体" panose="02010609060101010101" charset="-122"/>
                <a:cs typeface="楷体" panose="02010609060101010101" charset="-122"/>
              </a:rPr>
              <a:t>2021年12月13日05:56 | 来源：人民网－人民日报海外版</a:t>
            </a: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859155"/>
            <a:ext cx="10852150" cy="5493385"/>
          </a:xfr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0" indent="0">
              <a:buNone/>
            </a:pPr>
            <a:r>
              <a:rPr lang="zh-CN" altLang="en-US" sz="3200" b="1">
                <a:solidFill>
                  <a:srgbClr val="FF0000"/>
                </a:solidFill>
                <a:latin typeface="楷体" panose="02010609060101010101" charset="-122"/>
                <a:ea typeface="楷体" panose="02010609060101010101" charset="-122"/>
                <a:cs typeface="楷体" panose="02010609060101010101" charset="-122"/>
              </a:rPr>
              <a:t>“奥运会是超越政治的”</a:t>
            </a:r>
          </a:p>
          <a:p>
            <a:r>
              <a:rPr lang="zh-CN" altLang="en-US" sz="2400">
                <a:latin typeface="楷体" panose="02010609060101010101" charset="-122"/>
                <a:ea typeface="楷体" panose="02010609060101010101" charset="-122"/>
                <a:cs typeface="楷体" panose="02010609060101010101" charset="-122"/>
              </a:rPr>
              <a:t>“继北京2008年成功举办夏季奥运会后，2022年举办冬奥会充分展示了中国的经济实力，北京冬奥会开幕式将是‘又一场视觉盛宴’。”希腊《每日报》报道称。</a:t>
            </a:r>
          </a:p>
          <a:p>
            <a:r>
              <a:rPr lang="zh-CN" altLang="en-US" sz="2400">
                <a:latin typeface="楷体" panose="02010609060101010101" charset="-122"/>
                <a:ea typeface="楷体" panose="02010609060101010101" charset="-122"/>
                <a:cs typeface="楷体" panose="02010609060101010101" charset="-122"/>
              </a:rPr>
              <a:t>距离北京冬奥会开幕不到60天，全球多国和国际组织纷纷对北京冬奥会表示支持，海外媒体对冬奥会关注热度不断提升。在近期举办的北京冬奥会和冬残奥会第二次驻华使节奥运情况介绍会上，70余国约120位驻华使节、高级外交官及国家（地区）奥委会代表通过线上和线下方式参加活动。国际奥委会北京冬奥会协调委员会主席小萨马兰奇表示，</a:t>
            </a:r>
            <a:r>
              <a:rPr lang="zh-CN" altLang="en-US" sz="2800" b="1">
                <a:solidFill>
                  <a:srgbClr val="FF0000"/>
                </a:solidFill>
                <a:latin typeface="楷体" panose="02010609060101010101" charset="-122"/>
                <a:ea typeface="楷体" panose="02010609060101010101" charset="-122"/>
                <a:cs typeface="楷体" panose="02010609060101010101" charset="-122"/>
              </a:rPr>
              <a:t>对全球运动员即将相聚在北京感到无比骄傲、高兴和充满信心。</a:t>
            </a:r>
          </a:p>
          <a:p>
            <a:pPr marL="0" indent="0">
              <a:buNone/>
            </a:pPr>
            <a:r>
              <a:rPr lang="zh-CN" altLang="en-US" sz="2400">
                <a:latin typeface="楷体" panose="02010609060101010101" charset="-122"/>
                <a:ea typeface="楷体" panose="02010609060101010101" charset="-122"/>
                <a:cs typeface="楷体" panose="02010609060101010101" charset="-122"/>
              </a:rPr>
              <a:t>　</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462915" y="3681095"/>
            <a:ext cx="2691765" cy="2481580"/>
          </a:xfrm>
          <a:prstGeom prst="rect">
            <a:avLst/>
          </a:prstGeom>
        </p:spPr>
      </p:pic>
      <p:pic>
        <p:nvPicPr>
          <p:cNvPr id="7" name="图片 6"/>
          <p:cNvPicPr>
            <a:picLocks noChangeAspect="1"/>
          </p:cNvPicPr>
          <p:nvPr/>
        </p:nvPicPr>
        <p:blipFill>
          <a:blip r:embed="rId3"/>
          <a:stretch>
            <a:fillRect/>
          </a:stretch>
        </p:blipFill>
        <p:spPr>
          <a:xfrm>
            <a:off x="462915" y="690880"/>
            <a:ext cx="2691130" cy="2482215"/>
          </a:xfrm>
          <a:prstGeom prst="rect">
            <a:avLst/>
          </a:prstGeom>
        </p:spPr>
      </p:pic>
      <p:sp>
        <p:nvSpPr>
          <p:cNvPr id="10" name="文本框 4"/>
          <p:cNvSpPr txBox="1"/>
          <p:nvPr/>
        </p:nvSpPr>
        <p:spPr>
          <a:xfrm>
            <a:off x="3335655" y="113030"/>
            <a:ext cx="8499475" cy="663130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t">
            <a:spAutoFit/>
          </a:bodyPr>
          <a:lstStyle/>
          <a:p>
            <a:pPr algn="ctr" fontAlgn="auto">
              <a:lnSpc>
                <a:spcPct val="125000"/>
              </a:lnSpc>
            </a:pPr>
            <a:r>
              <a:rPr lang="en-US" altLang="zh-CN" sz="2400">
                <a:latin typeface="仿宋" panose="02010609060101010101" charset="-122"/>
                <a:ea typeface="仿宋" panose="02010609060101010101" charset="-122"/>
                <a:cs typeface="仿宋" panose="02010609060101010101" charset="-122"/>
              </a:rPr>
              <a:t>  </a:t>
            </a:r>
            <a:r>
              <a:rPr lang="en-US" altLang="zh-CN" sz="2000">
                <a:latin typeface="楷体" panose="02010609060101010101" charset="-122"/>
                <a:ea typeface="楷体" panose="02010609060101010101" charset="-122"/>
                <a:cs typeface="楷体" panose="02010609060101010101" charset="-122"/>
              </a:rPr>
              <a:t> </a:t>
            </a:r>
            <a:r>
              <a:rPr sz="2400" b="1">
                <a:latin typeface="楷体" panose="02010609060101010101" charset="-122"/>
                <a:ea typeface="楷体" panose="02010609060101010101" charset="-122"/>
                <a:cs typeface="楷体" panose="02010609060101010101" charset="-122"/>
              </a:rPr>
              <a:t>奥林匹克新格言启用：一部奥运史，这两个字从未被遗忘</a:t>
            </a:r>
          </a:p>
          <a:p>
            <a:pPr algn="ctr" fontAlgn="auto">
              <a:lnSpc>
                <a:spcPct val="125000"/>
              </a:lnSpc>
            </a:pPr>
            <a:r>
              <a:rPr lang="zh-CN" sz="1600" b="1">
                <a:latin typeface="楷体" panose="02010609060101010101" charset="-122"/>
                <a:ea typeface="楷体" panose="02010609060101010101" charset="-122"/>
                <a:cs typeface="楷体" panose="02010609060101010101" charset="-122"/>
              </a:rPr>
              <a:t>《钱江晚报》，</a:t>
            </a:r>
            <a:r>
              <a:rPr lang="en-US" altLang="zh-CN" sz="1600" b="1">
                <a:latin typeface="楷体" panose="02010609060101010101" charset="-122"/>
                <a:ea typeface="楷体" panose="02010609060101010101" charset="-122"/>
                <a:cs typeface="楷体" panose="02010609060101010101" charset="-122"/>
              </a:rPr>
              <a:t>2021</a:t>
            </a:r>
            <a:r>
              <a:rPr lang="zh-CN" altLang="en-US" sz="1600" b="1">
                <a:latin typeface="楷体" panose="02010609060101010101" charset="-122"/>
                <a:ea typeface="楷体" panose="02010609060101010101" charset="-122"/>
                <a:cs typeface="楷体" panose="02010609060101010101" charset="-122"/>
              </a:rPr>
              <a:t>年</a:t>
            </a:r>
            <a:r>
              <a:rPr lang="en-US" altLang="zh-CN" sz="1600" b="1">
                <a:latin typeface="楷体" panose="02010609060101010101" charset="-122"/>
                <a:ea typeface="楷体" panose="02010609060101010101" charset="-122"/>
                <a:cs typeface="楷体" panose="02010609060101010101" charset="-122"/>
              </a:rPr>
              <a:t>7</a:t>
            </a:r>
            <a:r>
              <a:rPr lang="zh-CN" altLang="en-US" sz="1600" b="1">
                <a:latin typeface="楷体" panose="02010609060101010101" charset="-122"/>
                <a:ea typeface="楷体" panose="02010609060101010101" charset="-122"/>
                <a:cs typeface="楷体" panose="02010609060101010101" charset="-122"/>
              </a:rPr>
              <a:t>月</a:t>
            </a:r>
            <a:r>
              <a:rPr lang="en-US" altLang="zh-CN" sz="1600" b="1">
                <a:latin typeface="楷体" panose="02010609060101010101" charset="-122"/>
                <a:ea typeface="楷体" panose="02010609060101010101" charset="-122"/>
                <a:cs typeface="楷体" panose="02010609060101010101" charset="-122"/>
              </a:rPr>
              <a:t>21</a:t>
            </a:r>
            <a:r>
              <a:rPr lang="zh-CN" altLang="en-US" sz="1600" b="1">
                <a:latin typeface="楷体" panose="02010609060101010101" charset="-122"/>
                <a:ea typeface="楷体" panose="02010609060101010101" charset="-122"/>
                <a:cs typeface="楷体" panose="02010609060101010101" charset="-122"/>
              </a:rPr>
              <a:t>日</a:t>
            </a:r>
            <a:endParaRPr sz="1600" b="1">
              <a:latin typeface="楷体" panose="02010609060101010101" charset="-122"/>
              <a:ea typeface="楷体" panose="02010609060101010101" charset="-122"/>
              <a:cs typeface="楷体" panose="02010609060101010101" charset="-122"/>
            </a:endParaRPr>
          </a:p>
          <a:p>
            <a:pPr fontAlgn="auto">
              <a:lnSpc>
                <a:spcPct val="125000"/>
              </a:lnSpc>
            </a:pPr>
            <a:r>
              <a:rPr lang="en-US" sz="2000">
                <a:latin typeface="楷体" panose="02010609060101010101" charset="-122"/>
                <a:ea typeface="楷体" panose="02010609060101010101" charset="-122"/>
                <a:cs typeface="楷体" panose="02010609060101010101" charset="-122"/>
              </a:rPr>
              <a:t>·</a:t>
            </a:r>
            <a:r>
              <a:rPr sz="2000">
                <a:latin typeface="楷体" panose="02010609060101010101" charset="-122"/>
                <a:ea typeface="楷体" panose="02010609060101010101" charset="-122"/>
                <a:cs typeface="楷体" panose="02010609060101010101" charset="-122"/>
              </a:rPr>
              <a:t>东京奥运会开幕之际，7月20日，国际奥委会第138次全会投票表决，同意在奥林匹克格言“更快、更高、更强”之后，加入“更团结”（Together）。这是成功连任国际奥委会主席的巴赫在今年3月份的提议。</a:t>
            </a:r>
          </a:p>
          <a:p>
            <a:pPr fontAlgn="auto">
              <a:lnSpc>
                <a:spcPct val="125000"/>
              </a:lnSpc>
            </a:pPr>
            <a:r>
              <a:rPr lang="en-US" sz="2000">
                <a:latin typeface="楷体" panose="02010609060101010101" charset="-122"/>
                <a:ea typeface="楷体" panose="02010609060101010101" charset="-122"/>
                <a:cs typeface="楷体" panose="02010609060101010101" charset="-122"/>
              </a:rPr>
              <a:t> ·</a:t>
            </a:r>
            <a:r>
              <a:rPr sz="2000">
                <a:latin typeface="楷体" panose="02010609060101010101" charset="-122"/>
                <a:ea typeface="楷体" panose="02010609060101010101" charset="-122"/>
                <a:cs typeface="楷体" panose="02010609060101010101" charset="-122"/>
              </a:rPr>
              <a:t>注意，新格言的呈现形式是“更快、更高、更强——更团结”，这突出了“更团结”在格言中的独特地位。</a:t>
            </a:r>
            <a:r>
              <a:rPr sz="2000" b="1">
                <a:solidFill>
                  <a:srgbClr val="FF0000"/>
                </a:solidFill>
                <a:latin typeface="楷体" panose="02010609060101010101" charset="-122"/>
                <a:ea typeface="楷体" panose="02010609060101010101" charset="-122"/>
                <a:cs typeface="楷体" panose="02010609060101010101" charset="-122"/>
              </a:rPr>
              <a:t>如果说“更快、更高、更强”代表了奥林匹克挑战自我、追求卓越的竞技精神，“更团结”则在于体现奥林匹克运动的价值观。</a:t>
            </a:r>
          </a:p>
          <a:p>
            <a:pPr fontAlgn="auto">
              <a:lnSpc>
                <a:spcPct val="125000"/>
              </a:lnSpc>
            </a:pPr>
            <a:r>
              <a:rPr lang="en-US" sz="2000">
                <a:latin typeface="楷体" panose="02010609060101010101" charset="-122"/>
                <a:ea typeface="楷体" panose="02010609060101010101" charset="-122"/>
                <a:cs typeface="楷体" panose="02010609060101010101" charset="-122"/>
              </a:rPr>
              <a:t>·</a:t>
            </a:r>
            <a:r>
              <a:rPr sz="2000">
                <a:latin typeface="楷体" panose="02010609060101010101" charset="-122"/>
                <a:ea typeface="楷体" panose="02010609060101010101" charset="-122"/>
                <a:cs typeface="楷体" panose="02010609060101010101" charset="-122"/>
              </a:rPr>
              <a:t>自1894年“现代奥林匹克之父”顾拜旦建议设立以来，奥林匹克格言一直没有更新过。但是，早在当年，顾拜旦就极力主张把“团结、和平、进步”作为奥林匹克运动的根本目标。</a:t>
            </a:r>
          </a:p>
          <a:p>
            <a:pPr fontAlgn="auto">
              <a:lnSpc>
                <a:spcPct val="125000"/>
              </a:lnSpc>
            </a:pPr>
            <a:r>
              <a:rPr lang="en-US" sz="2000" b="1">
                <a:solidFill>
                  <a:schemeClr val="tx1"/>
                </a:solidFill>
                <a:latin typeface="楷体" panose="02010609060101010101" charset="-122"/>
                <a:ea typeface="楷体" panose="02010609060101010101" charset="-122"/>
                <a:cs typeface="楷体" panose="02010609060101010101" charset="-122"/>
              </a:rPr>
              <a:t>·</a:t>
            </a:r>
            <a:r>
              <a:rPr sz="2000" b="1">
                <a:solidFill>
                  <a:srgbClr val="FF0000"/>
                </a:solidFill>
                <a:latin typeface="楷体" panose="02010609060101010101" charset="-122"/>
                <a:ea typeface="楷体" panose="02010609060101010101" charset="-122"/>
                <a:cs typeface="楷体" panose="02010609060101010101" charset="-122"/>
              </a:rPr>
              <a:t>“团结”精神还体现在奥运五环的设计理念上。</a:t>
            </a:r>
            <a:r>
              <a:rPr sz="2000">
                <a:latin typeface="楷体" panose="02010609060101010101" charset="-122"/>
                <a:ea typeface="楷体" panose="02010609060101010101" charset="-122"/>
                <a:cs typeface="楷体" panose="02010609060101010101" charset="-122"/>
              </a:rPr>
              <a:t>奥运五环之所以选择蓝、黄、红、绿、黑，就是因为五色能概括各国的国旗颜色，每个国家的国旗至少都有其中一种颜色。而奥运五环也分别象征着五大洲的团结。可以说，从现代奥林匹克运动发端，“团结”精神就融入其中，成为引领这一赛事的一大宗旨。</a:t>
            </a:r>
          </a:p>
        </p:txBody>
      </p:sp>
    </p:spTree>
    <p:custDataLst>
      <p:tags r:id="rId4"/>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199005" y="3694430"/>
            <a:ext cx="7793990" cy="574675"/>
          </a:xfrm>
          <a:solidFill>
            <a:schemeClr val="accent3">
              <a:lumMod val="20000"/>
              <a:lumOff val="80000"/>
            </a:schemeClr>
          </a:solidFill>
        </p:spPr>
        <p:txBody>
          <a:bodyPr>
            <a:normAutofit/>
          </a:bodyPr>
          <a:lstStyle/>
          <a:p>
            <a:pPr algn="ctr"/>
            <a:r>
              <a:rPr lang="zh-CN" altLang="en-US">
                <a:solidFill>
                  <a:srgbClr val="002060"/>
                </a:solidFill>
                <a:sym typeface="+mn-ea"/>
              </a:rPr>
              <a:t>第14讲</a:t>
            </a:r>
            <a:r>
              <a:rPr lang="zh-CN" altLang="en-US" sz="1600">
                <a:solidFill>
                  <a:srgbClr val="002060"/>
                </a:solidFill>
                <a:sym typeface="+mn-ea"/>
              </a:rPr>
              <a:t>  </a:t>
            </a:r>
            <a:r>
              <a:rPr lang="en-US" altLang="zh-CN" sz="1600">
                <a:solidFill>
                  <a:srgbClr val="002060"/>
                </a:solidFill>
                <a:sym typeface="+mn-ea"/>
              </a:rPr>
              <a:t>     </a:t>
            </a:r>
            <a:r>
              <a:rPr lang="zh-CN" altLang="en-US">
                <a:solidFill>
                  <a:srgbClr val="002060"/>
                </a:solidFill>
                <a:sym typeface="+mn-ea"/>
              </a:rPr>
              <a:t>新奥运，更团结     </a:t>
            </a:r>
            <a:r>
              <a:rPr lang="zh-CN" altLang="en-US">
                <a:solidFill>
                  <a:srgbClr val="002060"/>
                </a:solidFill>
              </a:rPr>
              <a:t>2021.12</a:t>
            </a:r>
          </a:p>
        </p:txBody>
      </p:sp>
      <p:sp>
        <p:nvSpPr>
          <p:cNvPr id="2" name="标题 1"/>
          <p:cNvSpPr>
            <a:spLocks noGrp="1"/>
          </p:cNvSpPr>
          <p:nvPr>
            <p:ph type="title" idx="13"/>
            <p:custDataLst>
              <p:tags r:id="rId4"/>
            </p:custDataLst>
          </p:nvPr>
        </p:nvSpPr>
        <p:spPr/>
        <p:txBody>
          <a:bodyPr/>
          <a:lstStyle/>
          <a:p>
            <a:r>
              <a:rPr lang="en-US" altLang="zh-CN"/>
              <a:t>THANKS</a:t>
            </a:r>
          </a:p>
        </p:txBody>
      </p:sp>
    </p:spTree>
    <p:custDataLst>
      <p:tags r:id="rId5"/>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1270"/>
            <a:ext cx="12203112" cy="6858000"/>
          </a:xfrm>
          <a:prstGeom prst="rect">
            <a:avLst/>
          </a:prstGeom>
          <a:noFill/>
          <a:ln w="9525">
            <a:noFill/>
          </a:ln>
        </p:spPr>
      </p:pic>
      <p:sp>
        <p:nvSpPr>
          <p:cNvPr id="1048880" name="直角三角形 4"/>
          <p:cNvSpPr/>
          <p:nvPr/>
        </p:nvSpPr>
        <p:spPr>
          <a:xfrm>
            <a:off x="-266700" y="-7334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01</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45050" y="3941445"/>
            <a:ext cx="2657475" cy="829945"/>
          </a:xfrm>
          <a:prstGeom prst="rect">
            <a:avLst/>
          </a:prstGeom>
          <a:noFill/>
          <a:ln w="9525">
            <a:noFill/>
          </a:ln>
        </p:spPr>
        <p:txBody>
          <a:bodyPr lIns="91440" tIns="45720" rIns="91440" bIns="45720" anchor="t" anchorCtr="0">
            <a:spAutoFit/>
            <a:scene3d>
              <a:camera prst="orthographicFront"/>
              <a:lightRig rig="threePt" dir="t"/>
            </a:scene3d>
          </a:bodyPr>
          <a:lstStyle/>
          <a:p>
            <a:pPr algn="ctr">
              <a:buFontTx/>
              <a:buNone/>
            </a:pPr>
            <a:r>
              <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历史渊源</a:t>
            </a:r>
            <a:endParaRPr lang="en-US" altLang="zh-CN"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
        <p:nvSpPr>
          <p:cNvPr id="1048611" name="文本框 2"/>
          <p:cNvSpPr txBox="1"/>
          <p:nvPr/>
        </p:nvSpPr>
        <p:spPr>
          <a:xfrm>
            <a:off x="0" y="5307330"/>
            <a:ext cx="11464290" cy="1383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altLang="en-US" sz="2800" b="1">
                <a:solidFill>
                  <a:srgbClr val="7030A0"/>
                </a:solidFill>
                <a:latin typeface="楷体" panose="02010609060101010101" charset="-122"/>
                <a:ea typeface="楷体" panose="02010609060101010101" charset="-122"/>
                <a:cs typeface="楷体" panose="02010609060101010101" charset="-122"/>
                <a:sym typeface="+mn-ea"/>
              </a:rPr>
              <a:t>啊，体育，天神的欢娱，生命的动力!</a:t>
            </a:r>
          </a:p>
          <a:p>
            <a:r>
              <a:rPr altLang="en-US" sz="2800" b="1">
                <a:solidFill>
                  <a:srgbClr val="7030A0"/>
                </a:solidFill>
                <a:latin typeface="楷体" panose="02010609060101010101" charset="-122"/>
                <a:ea typeface="楷体" panose="02010609060101010101" charset="-122"/>
                <a:cs typeface="楷体" panose="02010609060101010101" charset="-122"/>
                <a:sym typeface="+mn-ea"/>
              </a:rPr>
              <a:t>啊，体育，你就是美丽</a:t>
            </a:r>
            <a:r>
              <a:rPr lang="en-US" sz="28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7030A0"/>
                </a:solidFill>
                <a:latin typeface="楷体" panose="02010609060101010101" charset="-122"/>
                <a:ea typeface="楷体" panose="02010609060101010101" charset="-122"/>
                <a:cs typeface="楷体" panose="02010609060101010101" charset="-122"/>
                <a:sym typeface="+mn-ea"/>
              </a:rPr>
              <a:t>正义</a:t>
            </a:r>
            <a:r>
              <a:rPr lang="en-US" altLang="zh-CN" sz="28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7030A0"/>
                </a:solidFill>
                <a:latin typeface="楷体" panose="02010609060101010101" charset="-122"/>
                <a:ea typeface="楷体" panose="02010609060101010101" charset="-122"/>
                <a:cs typeface="楷体" panose="02010609060101010101" charset="-122"/>
                <a:sym typeface="+mn-ea"/>
              </a:rPr>
              <a:t>勇气</a:t>
            </a:r>
            <a:r>
              <a:rPr lang="en-US" altLang="zh-CN" sz="28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7030A0"/>
                </a:solidFill>
                <a:latin typeface="楷体" panose="02010609060101010101" charset="-122"/>
                <a:ea typeface="楷体" panose="02010609060101010101" charset="-122"/>
                <a:cs typeface="楷体" panose="02010609060101010101" charset="-122"/>
                <a:sym typeface="+mn-ea"/>
              </a:rPr>
              <a:t>荣誉</a:t>
            </a:r>
            <a:r>
              <a:rPr lang="en-US" altLang="zh-CN" sz="28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7030A0"/>
                </a:solidFill>
                <a:latin typeface="楷体" panose="02010609060101010101" charset="-122"/>
                <a:ea typeface="楷体" panose="02010609060101010101" charset="-122"/>
                <a:cs typeface="楷体" panose="02010609060101010101" charset="-122"/>
                <a:sym typeface="+mn-ea"/>
              </a:rPr>
              <a:t>乐趣</a:t>
            </a:r>
            <a:r>
              <a:rPr lang="en-US" altLang="zh-CN" sz="28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7030A0"/>
                </a:solidFill>
                <a:latin typeface="楷体" panose="02010609060101010101" charset="-122"/>
                <a:ea typeface="楷体" panose="02010609060101010101" charset="-122"/>
                <a:cs typeface="楷体" panose="02010609060101010101" charset="-122"/>
                <a:sym typeface="+mn-ea"/>
              </a:rPr>
              <a:t>进步</a:t>
            </a:r>
            <a:r>
              <a:rPr lang="en-US" altLang="zh-CN" sz="28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7030A0"/>
                </a:solidFill>
                <a:latin typeface="楷体" panose="02010609060101010101" charset="-122"/>
                <a:ea typeface="楷体" panose="02010609060101010101" charset="-122"/>
                <a:cs typeface="楷体" panose="02010609060101010101" charset="-122"/>
                <a:sym typeface="+mn-ea"/>
              </a:rPr>
              <a:t>和平</a:t>
            </a:r>
            <a:r>
              <a:rPr lang="en-US" altLang="zh-CN" sz="2800" b="1">
                <a:solidFill>
                  <a:srgbClr val="7030A0"/>
                </a:solidFill>
                <a:latin typeface="楷体" panose="02010609060101010101" charset="-122"/>
                <a:ea typeface="楷体" panose="02010609060101010101" charset="-122"/>
                <a:cs typeface="楷体" panose="02010609060101010101" charset="-122"/>
                <a:sym typeface="+mn-ea"/>
              </a:rPr>
              <a:t>......</a:t>
            </a:r>
            <a:endParaRPr lang="zh-CN" sz="2800" b="1">
              <a:solidFill>
                <a:srgbClr val="7030A0"/>
              </a:solidFill>
              <a:latin typeface="楷体" panose="02010609060101010101" charset="-122"/>
              <a:ea typeface="楷体" panose="02010609060101010101" charset="-122"/>
              <a:cs typeface="楷体" panose="02010609060101010101" charset="-122"/>
              <a:sym typeface="+mn-ea"/>
            </a:endParaRPr>
          </a:p>
          <a:p>
            <a:pPr algn="r"/>
            <a:r>
              <a:rPr lang="en-US" altLang="zh-CN" sz="2800" b="1">
                <a:solidFill>
                  <a:srgbClr val="7030A0"/>
                </a:solidFill>
                <a:latin typeface="楷体" panose="02010609060101010101" charset="-122"/>
                <a:ea typeface="楷体" panose="02010609060101010101" charset="-122"/>
                <a:cs typeface="楷体" panose="02010609060101010101" charset="-122"/>
                <a:sym typeface="+mn-ea"/>
              </a:rPr>
              <a:t>——</a:t>
            </a:r>
            <a:r>
              <a:rPr lang="zh-CN" altLang="en-US" sz="2800" b="1">
                <a:solidFill>
                  <a:srgbClr val="7030A0"/>
                </a:solidFill>
                <a:latin typeface="楷体" panose="02010609060101010101" charset="-122"/>
                <a:ea typeface="楷体" panose="02010609060101010101" charset="-122"/>
                <a:cs typeface="楷体" panose="02010609060101010101" charset="-122"/>
                <a:sym typeface="+mn-ea"/>
              </a:rPr>
              <a:t>《体育颂》</a:t>
            </a:r>
          </a:p>
        </p:txBody>
      </p:sp>
      <p:pic>
        <p:nvPicPr>
          <p:cNvPr id="2097236" name="New picture"/>
          <p:cNvPicPr/>
          <p:nvPr/>
        </p:nvPicPr>
        <p:blipFill>
          <a:blip r:embed="rId3"/>
          <a:stretch>
            <a:fillRect/>
          </a:stretch>
        </p:blipFill>
        <p:spPr>
          <a:xfrm>
            <a:off x="10439400" y="11874500"/>
            <a:ext cx="342900" cy="254000"/>
          </a:xfrm>
          <a:prstGeom prst="cube">
            <a:avLst/>
          </a:prstGeom>
        </p:spPr>
      </p:pic>
    </p:spTree>
    <p:custDataLst>
      <p:tags r:id="rId4"/>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456565" y="365760"/>
            <a:ext cx="11278235" cy="6269990"/>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algn="l">
              <a:lnSpc>
                <a:spcPct val="125000"/>
              </a:lnSpc>
              <a:buClrTx/>
              <a:buSzTx/>
              <a:buNone/>
            </a:pPr>
            <a:r>
              <a:rPr lang="zh-CN" sz="2800" b="1">
                <a:solidFill>
                  <a:srgbClr val="FF0000"/>
                </a:solidFill>
                <a:latin typeface="楷体" panose="02010609060101010101" charset="-122"/>
                <a:ea typeface="楷体" panose="02010609060101010101" charset="-122"/>
                <a:cs typeface="楷体" panose="02010609060101010101" charset="-122"/>
                <a:sym typeface="+mn-ea"/>
              </a:rPr>
              <a:t>皮埃尔·德·顾拜旦</a:t>
            </a:r>
            <a:r>
              <a:rPr lang="zh-CN" sz="2400" b="1">
                <a:latin typeface="楷体" panose="02010609060101010101" charset="-122"/>
                <a:ea typeface="楷体" panose="02010609060101010101" charset="-122"/>
                <a:cs typeface="楷体" panose="02010609060101010101" charset="-122"/>
                <a:sym typeface="+mn-ea"/>
              </a:rPr>
              <a:t>(1863年-1937年)，出生于法国巴黎，是一位历史学家、教育家和人文主义者，近代奥林匹克运动创始人。</a:t>
            </a:r>
          </a:p>
          <a:p>
            <a:pPr marL="118745" algn="l">
              <a:lnSpc>
                <a:spcPct val="125000"/>
              </a:lnSpc>
              <a:buClrTx/>
              <a:buSzTx/>
              <a:buNone/>
            </a:pPr>
            <a:r>
              <a:rPr lang="zh-CN" sz="2400" b="1">
                <a:latin typeface="楷体" panose="02010609060101010101" charset="-122"/>
                <a:ea typeface="楷体" panose="02010609060101010101" charset="-122"/>
                <a:cs typeface="楷体" panose="02010609060101010101" charset="-122"/>
                <a:sym typeface="+mn-ea"/>
              </a:rPr>
              <a:t>从1875年到1881年间，古希腊奥运会的遗址不断被发掘出来，这引起了顾拜旦极大的兴趣，也使他萌生了复兴古奥运会的想法。1892年他呼吁复兴奥林匹克运动。1894年4月5日，第一届奥运会在希腊雅典举行。雅典奥运会后，顾拜旦当选第二任国际奥委会主席。他担任国际奥委会主席之职长达27年之久，终生倡导奥林匹克精神，被誉为"</a:t>
            </a:r>
            <a:r>
              <a:rPr lang="zh-CN" sz="2800" b="1">
                <a:solidFill>
                  <a:srgbClr val="FF0000"/>
                </a:solidFill>
                <a:latin typeface="楷体" panose="02010609060101010101" charset="-122"/>
                <a:ea typeface="楷体" panose="02010609060101010101" charset="-122"/>
                <a:cs typeface="楷体" panose="02010609060101010101" charset="-122"/>
                <a:sym typeface="+mn-ea"/>
              </a:rPr>
              <a:t>奥林匹克之父</a:t>
            </a:r>
            <a:r>
              <a:rPr lang="zh-CN" sz="2400" b="1">
                <a:latin typeface="楷体" panose="02010609060101010101" charset="-122"/>
                <a:ea typeface="楷体" panose="02010609060101010101" charset="-122"/>
                <a:cs typeface="楷体" panose="02010609060101010101" charset="-122"/>
                <a:sym typeface="+mn-ea"/>
              </a:rPr>
              <a:t>"。1925年，顾拜旦辞去了国际奥委会主席的职位。1937年9月，顾拜旦在日内瓦与世长辞。遵其遗嘱，他的心脏被安葬在了奥林匹克运动的发源地，希腊奥林匹亚的科洛努斯山下。</a:t>
            </a:r>
          </a:p>
        </p:txBody>
      </p:sp>
      <p:pic>
        <p:nvPicPr>
          <p:cNvPr id="4" name="内容占位符 3"/>
          <p:cNvPicPr>
            <a:picLocks noGrp="1" noChangeAspect="1"/>
          </p:cNvPicPr>
          <p:nvPr>
            <p:ph idx="1"/>
            <p:custDataLst>
              <p:tags r:id="rId4"/>
            </p:custDataLst>
          </p:nvPr>
        </p:nvPicPr>
        <p:blipFill>
          <a:blip r:embed="rId3"/>
          <a:stretch>
            <a:fillRect/>
          </a:stretch>
        </p:blipFill>
        <p:spPr>
          <a:xfrm>
            <a:off x="1876425" y="4937760"/>
            <a:ext cx="2460625" cy="1697990"/>
          </a:xfrm>
          <a:prstGeom prst="rect">
            <a:avLst/>
          </a:prstGeom>
        </p:spPr>
      </p:pic>
      <p:pic>
        <p:nvPicPr>
          <p:cNvPr id="6" name="图片 5"/>
          <p:cNvPicPr>
            <a:picLocks noChangeAspect="1"/>
          </p:cNvPicPr>
          <p:nvPr/>
        </p:nvPicPr>
        <p:blipFill>
          <a:blip r:embed="rId5"/>
          <a:stretch>
            <a:fillRect/>
          </a:stretch>
        </p:blipFill>
        <p:spPr>
          <a:xfrm>
            <a:off x="4770755" y="4937760"/>
            <a:ext cx="2441575" cy="1697990"/>
          </a:xfrm>
          <a:prstGeom prst="rect">
            <a:avLst/>
          </a:prstGeom>
        </p:spPr>
      </p:pic>
      <p:pic>
        <p:nvPicPr>
          <p:cNvPr id="7" name="图片 6"/>
          <p:cNvPicPr>
            <a:picLocks noChangeAspect="1"/>
          </p:cNvPicPr>
          <p:nvPr/>
        </p:nvPicPr>
        <p:blipFill>
          <a:blip r:embed="rId6"/>
          <a:stretch>
            <a:fillRect/>
          </a:stretch>
        </p:blipFill>
        <p:spPr>
          <a:xfrm>
            <a:off x="7646035" y="4736465"/>
            <a:ext cx="3736975" cy="1899285"/>
          </a:xfrm>
          <a:prstGeom prst="rect">
            <a:avLst/>
          </a:prstGeom>
        </p:spPr>
      </p:pic>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283210" y="523875"/>
            <a:ext cx="11568430" cy="6202680"/>
          </a:xfrm>
          <a:solidFill>
            <a:schemeClr val="bg2">
              <a:lumMod val="95000"/>
            </a:schemeClr>
          </a:solidFill>
        </p:spPr>
        <p:txBody>
          <a:bodyPr>
            <a:noAutofit/>
          </a:bodyPr>
          <a:lstStyle/>
          <a:p>
            <a:pPr marL="0" indent="0" algn="ctr">
              <a:buNone/>
            </a:pPr>
            <a:r>
              <a:rPr lang="zh-CN" altLang="en-US" sz="3200">
                <a:solidFill>
                  <a:srgbClr val="002060"/>
                </a:solidFill>
              </a:rPr>
              <a:t>《体育颂》节选</a:t>
            </a:r>
          </a:p>
          <a:p>
            <a:pPr marL="0" indent="0" algn="ctr">
              <a:buNone/>
            </a:pPr>
            <a:r>
              <a:rPr sz="2800" b="1">
                <a:solidFill>
                  <a:srgbClr val="002060"/>
                </a:solidFill>
                <a:latin typeface="楷体" panose="02010609060101010101" charset="-122"/>
                <a:ea typeface="楷体" panose="02010609060101010101" charset="-122"/>
                <a:cs typeface="楷体" panose="02010609060101010101" charset="-122"/>
                <a:sym typeface="+mn-ea"/>
              </a:rPr>
              <a:t>皮埃尔·德·顾拜旦</a:t>
            </a:r>
            <a:endParaRPr lang="zh-CN" altLang="en-US" sz="2800">
              <a:solidFill>
                <a:srgbClr val="002060"/>
              </a:solidFill>
            </a:endParaRPr>
          </a:p>
          <a:p>
            <a:r>
              <a:rPr lang="zh-CN" altLang="en-US" sz="3200" b="1">
                <a:solidFill>
                  <a:srgbClr val="FF0000"/>
                </a:solidFill>
                <a:latin typeface="楷体" panose="02010609060101010101" charset="-122"/>
                <a:ea typeface="楷体" panose="02010609060101010101" charset="-122"/>
                <a:cs typeface="楷体" panose="02010609060101010101" charset="-122"/>
              </a:rPr>
              <a:t>啊，体育，天神的欢娱，生命的动力! </a:t>
            </a:r>
            <a:r>
              <a:rPr lang="zh-CN" altLang="en-US" sz="2800" b="1">
                <a:solidFill>
                  <a:srgbClr val="002060"/>
                </a:solidFill>
                <a:latin typeface="楷体" panose="02010609060101010101" charset="-122"/>
                <a:ea typeface="楷体" panose="02010609060101010101" charset="-122"/>
                <a:cs typeface="楷体" panose="02010609060101010101" charset="-122"/>
              </a:rPr>
              <a:t>你猝然降临在灰蒙蒙的林间空地，受难者激动不已，你像是容光焕发的使者，向暮年人微笑致意。你像高山之巅出现的晨曦，照亮了昏暗的大地。</a:t>
            </a:r>
          </a:p>
          <a:p>
            <a:r>
              <a:rPr lang="zh-CN" altLang="en-US" sz="3200" b="1">
                <a:solidFill>
                  <a:srgbClr val="FF0000"/>
                </a:solidFill>
                <a:latin typeface="楷体" panose="02010609060101010101" charset="-122"/>
                <a:ea typeface="楷体" panose="02010609060101010101" charset="-122"/>
                <a:cs typeface="楷体" panose="02010609060101010101" charset="-122"/>
              </a:rPr>
              <a:t>啊，体育，你就是美丽!</a:t>
            </a:r>
            <a:r>
              <a:rPr lang="zh-CN" altLang="en-US" sz="2800" b="1">
                <a:solidFill>
                  <a:srgbClr val="002060"/>
                </a:solidFill>
                <a:latin typeface="楷体" panose="02010609060101010101" charset="-122"/>
                <a:ea typeface="楷体" panose="02010609060101010101" charset="-122"/>
                <a:cs typeface="楷体" panose="02010609060101010101" charset="-122"/>
              </a:rPr>
              <a:t> 你塑造的人体变得高尚还是卑鄙，要看它是被可耻的欲望引向堕落; 还是由健康的力量悉心培育。没有匀称协调，便谈不上什么美丽。你的作用无与伦比，可使二者和谐统一;可使人体运动富有节律; 使动作变得优美，柔中含有刚毅。</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362585" y="367030"/>
            <a:ext cx="11467465" cy="6345555"/>
          </a:xfrm>
          <a:solidFill>
            <a:schemeClr val="bg2">
              <a:lumMod val="95000"/>
            </a:schemeClr>
          </a:solidFill>
        </p:spPr>
        <p:txBody>
          <a:bodyPr>
            <a:noAutofit/>
          </a:bodyPr>
          <a:lstStyle/>
          <a:p>
            <a:r>
              <a:rPr lang="zh-CN" altLang="en-US" sz="3200" b="1">
                <a:solidFill>
                  <a:srgbClr val="FF0000"/>
                </a:solidFill>
                <a:latin typeface="楷体" panose="02010609060101010101" charset="-122"/>
                <a:ea typeface="楷体" panose="02010609060101010101" charset="-122"/>
                <a:cs typeface="楷体" panose="02010609060101010101" charset="-122"/>
              </a:rPr>
              <a:t>啊，体育，你就是正义! </a:t>
            </a:r>
            <a:r>
              <a:rPr lang="zh-CN" altLang="en-US" sz="2800" b="1">
                <a:solidFill>
                  <a:srgbClr val="002060"/>
                </a:solidFill>
                <a:latin typeface="楷体" panose="02010609060101010101" charset="-122"/>
                <a:ea typeface="楷体" panose="02010609060101010101" charset="-122"/>
                <a:cs typeface="楷体" panose="02010609060101010101" charset="-122"/>
              </a:rPr>
              <a:t>你体现了社会生活中追求不到的公平合理。任何人不可超过速度一分一秒，逾越高度一分一厘，取得成功的关键，只能是体力与精神融为一体。</a:t>
            </a:r>
          </a:p>
          <a:p>
            <a:r>
              <a:rPr lang="zh-CN" altLang="en-US" sz="3200" b="1">
                <a:solidFill>
                  <a:srgbClr val="FF0000"/>
                </a:solidFill>
                <a:latin typeface="楷体" panose="02010609060101010101" charset="-122"/>
                <a:ea typeface="楷体" panose="02010609060101010101" charset="-122"/>
                <a:cs typeface="楷体" panose="02010609060101010101" charset="-122"/>
              </a:rPr>
              <a:t>啊，体育，你就是勇气!</a:t>
            </a:r>
            <a:r>
              <a:rPr lang="zh-CN" altLang="en-US" sz="2800" b="1">
                <a:solidFill>
                  <a:srgbClr val="002060"/>
                </a:solidFill>
                <a:latin typeface="楷体" panose="02010609060101010101" charset="-122"/>
                <a:ea typeface="楷体" panose="02010609060101010101" charset="-122"/>
                <a:cs typeface="楷体" panose="02010609060101010101" charset="-122"/>
              </a:rPr>
              <a:t> 肌肉用力的全部含义是勇于搏击。若不为此，敏捷、强健有何用? 肌肉发达有何益? 我们所说的勇气，不是冒险家押上全部赌注似的蛮干，而是经过慎重的深思熟虑。</a:t>
            </a:r>
          </a:p>
          <a:p>
            <a:r>
              <a:rPr lang="zh-CN" altLang="en-US" sz="3200" b="1">
                <a:solidFill>
                  <a:srgbClr val="FF0000"/>
                </a:solidFill>
                <a:latin typeface="楷体" panose="02010609060101010101" charset="-122"/>
                <a:ea typeface="楷体" panose="02010609060101010101" charset="-122"/>
                <a:cs typeface="楷体" panose="02010609060101010101" charset="-122"/>
              </a:rPr>
              <a:t>啊，体育，你就是荣誉! </a:t>
            </a:r>
            <a:r>
              <a:rPr lang="zh-CN" altLang="en-US" sz="2800" b="1">
                <a:solidFill>
                  <a:srgbClr val="002060"/>
                </a:solidFill>
                <a:latin typeface="楷体" panose="02010609060101010101" charset="-122"/>
                <a:ea typeface="楷体" panose="02010609060101010101" charset="-122"/>
                <a:cs typeface="楷体" panose="02010609060101010101" charset="-122"/>
              </a:rPr>
              <a:t>荣誉的赢得要公正无私，反之便毫无意义。有人耍弄见不得人的诡计，以此达到欺骗同伴的目的。但他内心深处受着耻辱的绞缢。有朝一日被人识破，就会落得名声扫地。</a:t>
            </a:r>
          </a:p>
          <a:p>
            <a:r>
              <a:rPr lang="zh-CN" altLang="en-US" sz="2800" b="1">
                <a:solidFill>
                  <a:srgbClr val="002060"/>
                </a:solidFill>
                <a:latin typeface="楷体" panose="02010609060101010101" charset="-122"/>
                <a:ea typeface="楷体" panose="02010609060101010101" charset="-122"/>
                <a:cs typeface="楷体" panose="02010609060101010101" charset="-122"/>
              </a:rPr>
              <a:t> </a:t>
            </a:r>
            <a:r>
              <a:rPr lang="en-US" altLang="zh-CN" sz="2800" b="1">
                <a:solidFill>
                  <a:srgbClr val="002060"/>
                </a:solidFill>
                <a:latin typeface="楷体" panose="02010609060101010101" charset="-122"/>
                <a:ea typeface="楷体" panose="02010609060101010101" charset="-122"/>
                <a:cs typeface="楷体" panose="02010609060101010101" charset="-122"/>
              </a:rPr>
              <a:t> ......</a:t>
            </a: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556260" y="744220"/>
            <a:ext cx="11079480" cy="582739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gn="l" fontAlgn="auto">
              <a:lnSpc>
                <a:spcPct val="150000"/>
              </a:lnSpc>
              <a:buNone/>
            </a:pPr>
            <a:r>
              <a:rPr lang="en-US" sz="2400" b="1">
                <a:latin typeface="楷体" panose="02010609060101010101" charset="-122"/>
                <a:ea typeface="楷体" panose="02010609060101010101" charset="-122"/>
                <a:cs typeface="楷体" panose="02010609060101010101" charset="-122"/>
                <a:sym typeface="+mn-ea"/>
              </a:rPr>
              <a:t>   </a:t>
            </a:r>
            <a:r>
              <a:rPr lang="en-US" sz="3200" b="1">
                <a:latin typeface="楷体" panose="02010609060101010101" charset="-122"/>
                <a:ea typeface="楷体" panose="02010609060101010101" charset="-122"/>
                <a:cs typeface="楷体" panose="02010609060101010101" charset="-122"/>
                <a:sym typeface="+mn-ea"/>
              </a:rPr>
              <a:t>《体育颂》</a:t>
            </a:r>
            <a:r>
              <a:rPr lang="en-US" sz="2400" b="1">
                <a:latin typeface="楷体" panose="02010609060101010101" charset="-122"/>
                <a:ea typeface="楷体" panose="02010609060101010101" charset="-122"/>
                <a:cs typeface="楷体" panose="02010609060101010101" charset="-122"/>
                <a:sym typeface="+mn-ea"/>
              </a:rPr>
              <a:t>以散文诗的形式抒发了作者对体育的真挚感情。作者就用浪漫主义手法，赞美“体育”是“天神的欢娱，生命的动力”，像“晨曦，照亮大地”，</a:t>
            </a:r>
            <a:r>
              <a:rPr lang="en-US" sz="2800" b="1">
                <a:solidFill>
                  <a:srgbClr val="FF0000"/>
                </a:solidFill>
                <a:latin typeface="楷体" panose="02010609060101010101" charset="-122"/>
                <a:ea typeface="楷体" panose="02010609060101010101" charset="-122"/>
                <a:cs typeface="楷体" panose="02010609060101010101" charset="-122"/>
                <a:sym typeface="+mn-ea"/>
              </a:rPr>
              <a:t>这向我们揭示了体育是神圣的事业</a:t>
            </a:r>
            <a:r>
              <a:rPr lang="en-US" sz="2400" b="1">
                <a:latin typeface="楷体" panose="02010609060101010101" charset="-122"/>
                <a:ea typeface="楷体" panose="02010609060101010101" charset="-122"/>
                <a:cs typeface="楷体" panose="02010609060101010101" charset="-122"/>
                <a:sym typeface="+mn-ea"/>
              </a:rPr>
              <a:t>，是“大地”（世界）上至高无上的事业。以下各段作者又用褒扬的词语歌颂“体育”是“美丽”“正义”“勇气”“荣誉”“乐趣”“活力”“进步”与“和平”的化身，</a:t>
            </a:r>
            <a:r>
              <a:rPr lang="en-US" sz="2800" b="1">
                <a:solidFill>
                  <a:srgbClr val="FF0000"/>
                </a:solidFill>
                <a:latin typeface="楷体" panose="02010609060101010101" charset="-122"/>
                <a:ea typeface="楷体" panose="02010609060101010101" charset="-122"/>
                <a:cs typeface="楷体" panose="02010609060101010101" charset="-122"/>
                <a:sym typeface="+mn-ea"/>
              </a:rPr>
              <a:t>这又向我们精辟、形象地揭示了体育的功能和体育对人类社会进步的意义</a:t>
            </a:r>
            <a:r>
              <a:rPr lang="en-US" sz="2800" b="1">
                <a:latin typeface="楷体" panose="02010609060101010101" charset="-122"/>
                <a:ea typeface="楷体" panose="02010609060101010101" charset="-122"/>
                <a:cs typeface="楷体" panose="02010609060101010101" charset="-122"/>
                <a:sym typeface="+mn-ea"/>
              </a:rPr>
              <a:t>。   </a:t>
            </a:r>
            <a:r>
              <a:rPr lang="en-US" sz="3200" b="1">
                <a:latin typeface="楷体" panose="02010609060101010101" charset="-122"/>
                <a:ea typeface="楷体" panose="02010609060101010101" charset="-122"/>
                <a:cs typeface="楷体" panose="02010609060101010101" charset="-122"/>
                <a:sym typeface="+mn-ea"/>
              </a:rPr>
              <a:t> </a:t>
            </a:r>
          </a:p>
          <a:p>
            <a:pPr marL="118745" indent="0" algn="l" fontAlgn="auto">
              <a:lnSpc>
                <a:spcPct val="150000"/>
              </a:lnSpc>
              <a:buNone/>
            </a:pPr>
            <a:r>
              <a:rPr lang="en-US" sz="3200" b="1">
                <a:latin typeface="楷体" panose="02010609060101010101" charset="-122"/>
                <a:ea typeface="楷体" panose="02010609060101010101" charset="-122"/>
                <a:cs typeface="楷体" panose="02010609060101010101" charset="-122"/>
                <a:sym typeface="+mn-ea"/>
              </a:rPr>
              <a:t>   《体育颂》</a:t>
            </a:r>
            <a:r>
              <a:rPr sz="2400" b="1">
                <a:latin typeface="楷体" panose="02010609060101010101" charset="-122"/>
                <a:ea typeface="楷体" panose="02010609060101010101" charset="-122"/>
                <a:cs typeface="楷体" panose="02010609060101010101" charset="-122"/>
                <a:sym typeface="+mn-ea"/>
              </a:rPr>
              <a:t>都堪称奥林匹克运动史上杰出的诗章之一。</a:t>
            </a:r>
            <a:r>
              <a:rPr sz="2800" b="1">
                <a:solidFill>
                  <a:srgbClr val="FF0000"/>
                </a:solidFill>
                <a:latin typeface="楷体" panose="02010609060101010101" charset="-122"/>
                <a:ea typeface="楷体" panose="02010609060101010101" charset="-122"/>
                <a:cs typeface="楷体" panose="02010609060101010101" charset="-122"/>
                <a:sym typeface="+mn-ea"/>
              </a:rPr>
              <a:t>它永远是一曲气壮奥运会的正气歌，永远是催人向"更高、更快、更强"境界挺进的战斗号角。</a:t>
            </a:r>
            <a:endParaRPr lang="en-US" sz="2800" b="1">
              <a:solidFill>
                <a:srgbClr val="FF0000"/>
              </a:solidFill>
              <a:latin typeface="楷体" panose="02010609060101010101" charset="-122"/>
              <a:ea typeface="楷体" panose="02010609060101010101" charset="-122"/>
              <a:cs typeface="楷体" panose="02010609060101010101" charset="-122"/>
              <a:sym typeface="+mn-ea"/>
            </a:endParaRP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4544060" y="828040"/>
            <a:ext cx="7009765" cy="545782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indent="0" algn="l" fontAlgn="auto">
              <a:lnSpc>
                <a:spcPct val="150000"/>
              </a:lnSpc>
              <a:buNone/>
            </a:pPr>
            <a:r>
              <a:rPr sz="2800" b="1">
                <a:latin typeface="楷体" panose="02010609060101010101" charset="-122"/>
                <a:ea typeface="楷体" panose="02010609060101010101" charset="-122"/>
                <a:cs typeface="楷体" panose="02010609060101010101" charset="-122"/>
                <a:sym typeface="+mn-ea"/>
              </a:rPr>
              <a:t>奥林匹克运动的宗旨是什么呢?</a:t>
            </a:r>
          </a:p>
          <a:p>
            <a:pPr marL="118745" indent="0" algn="l" fontAlgn="auto">
              <a:lnSpc>
                <a:spcPct val="150000"/>
              </a:lnSpc>
              <a:buNone/>
            </a:pPr>
            <a:r>
              <a:rPr sz="2800" b="1">
                <a:latin typeface="楷体" panose="02010609060101010101" charset="-122"/>
                <a:ea typeface="楷体" panose="02010609060101010101" charset="-122"/>
                <a:cs typeface="楷体" panose="02010609060101010101" charset="-122"/>
                <a:sym typeface="+mn-ea"/>
              </a:rPr>
              <a:t>《奥林匹克宪章》规定得很明确:"</a:t>
            </a:r>
            <a:r>
              <a:rPr sz="2800" b="1">
                <a:solidFill>
                  <a:srgbClr val="FF0000"/>
                </a:solidFill>
                <a:latin typeface="楷体" panose="02010609060101010101" charset="-122"/>
                <a:ea typeface="楷体" panose="02010609060101010101" charset="-122"/>
                <a:cs typeface="楷体" panose="02010609060101010101" charset="-122"/>
                <a:sym typeface="+mn-ea"/>
              </a:rPr>
              <a:t>通过没有任何歧视，具有奥林匹克精神--以友谊、团结和公平精神互相了解的体育活动来教育青年，从而建立一个和平的更美好的世界做出贡献。</a:t>
            </a:r>
            <a:r>
              <a:rPr sz="2800" b="1">
                <a:latin typeface="楷体" panose="02010609060101010101" charset="-122"/>
                <a:ea typeface="楷体" panose="02010609060101010101" charset="-122"/>
                <a:cs typeface="楷体" panose="02010609060101010101" charset="-122"/>
                <a:sym typeface="+mn-ea"/>
              </a:rPr>
              <a:t>"这说明奥林匹克运动是通过具有奥林匹克精神的体育活动来教育青年，以达到它的崇高目的。</a:t>
            </a:r>
          </a:p>
          <a:p>
            <a:pPr marL="118745" indent="0" algn="l" fontAlgn="auto">
              <a:lnSpc>
                <a:spcPct val="125000"/>
              </a:lnSpc>
              <a:buNone/>
            </a:pPr>
            <a:endParaRPr sz="2800" b="1">
              <a:latin typeface="楷体" panose="02010609060101010101" charset="-122"/>
              <a:ea typeface="楷体" panose="02010609060101010101" charset="-122"/>
              <a:cs typeface="楷体" panose="02010609060101010101" charset="-122"/>
              <a:sym typeface="+mn-ea"/>
            </a:endParaRPr>
          </a:p>
        </p:txBody>
      </p:sp>
      <p:pic>
        <p:nvPicPr>
          <p:cNvPr id="3" name="内容占位符 2"/>
          <p:cNvPicPr>
            <a:picLocks noGrp="1" noChangeAspect="1"/>
          </p:cNvPicPr>
          <p:nvPr>
            <p:ph idx="1"/>
          </p:nvPr>
        </p:nvPicPr>
        <p:blipFill>
          <a:blip r:embed="rId3"/>
          <a:stretch>
            <a:fillRect/>
          </a:stretch>
        </p:blipFill>
        <p:spPr>
          <a:xfrm>
            <a:off x="542290" y="828040"/>
            <a:ext cx="4001770" cy="3065145"/>
          </a:xfrm>
          <a:prstGeom prst="rect">
            <a:avLst/>
          </a:prstGeom>
        </p:spPr>
      </p:pic>
      <p:pic>
        <p:nvPicPr>
          <p:cNvPr id="100" name="图片 99"/>
          <p:cNvPicPr/>
          <p:nvPr/>
        </p:nvPicPr>
        <p:blipFill>
          <a:blip r:embed="rId4"/>
          <a:stretch>
            <a:fillRect/>
          </a:stretch>
        </p:blipFill>
        <p:spPr>
          <a:xfrm>
            <a:off x="833755" y="3893185"/>
            <a:ext cx="3418205" cy="2392045"/>
          </a:xfrm>
          <a:prstGeom prst="rect">
            <a:avLst/>
          </a:prstGeom>
          <a:noFill/>
          <a:ln w="9525">
            <a:noFill/>
          </a:ln>
        </p:spPr>
      </p:pic>
    </p:spTree>
    <p:custDataLst>
      <p:tags r:id="rId5"/>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25.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26.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27.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28.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229.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1.xml><?xml version="1.0" encoding="utf-8"?>
<p:tagLst xmlns:p="http://schemas.openxmlformats.org/presentationml/2006/main">
  <p:tag name="KSO_WM_SPECIAL_SOURCE" val="bdnull"/>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3.xml><?xml version="1.0" encoding="utf-8"?>
<p:tagLst xmlns:p="http://schemas.openxmlformats.org/presentationml/2006/main">
  <p:tag name="KSO_WM_UNIT_PLACING_PICTURE_USER_VIEWPORT" val="{&quot;height&quot;:5205,&quot;width&quot;:7545}"/>
</p:tagLst>
</file>

<file path=ppt/tags/tag23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7.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9.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1.xml><?xml version="1.0" encoding="utf-8"?>
<p:tagLst xmlns:p="http://schemas.openxmlformats.org/presentationml/2006/main">
  <p:tag name="KSO_WM_UNIT_PLACING_PICTURE_USER_VIEWPORT" val="{&quot;height&quot;:4382,&quot;width&quot;:7658}"/>
</p:tagLst>
</file>

<file path=ppt/tags/tag242.xml><?xml version="1.0" encoding="utf-8"?>
<p:tagLst xmlns:p="http://schemas.openxmlformats.org/presentationml/2006/main">
  <p:tag name="KSO_WM_UNIT_PLACING_PICTURE_USER_VIEWPORT" val="{&quot;height&quot;:4830,&quot;width&quot;:7913}"/>
</p:tagLst>
</file>

<file path=ppt/tags/tag24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4.xml><?xml version="1.0" encoding="utf-8"?>
<p:tagLst xmlns:p="http://schemas.openxmlformats.org/presentationml/2006/main">
  <p:tag name="KSO_WM_UNIT_PLACING_PICTURE_USER_VIEWPORT" val="{&quot;height&quot;:5790,&quot;width&quot;:4260}"/>
</p:tagLst>
</file>

<file path=ppt/tags/tag24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8.xml><?xml version="1.0" encoding="utf-8"?>
<p:tagLst xmlns:p="http://schemas.openxmlformats.org/presentationml/2006/main">
  <p:tag name="KSO_WM_SPECIAL_SOURCE" val="bdnull"/>
</p:tagLst>
</file>

<file path=ppt/tags/tag24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UNIT_PLACING_PICTURE_USER_VIEWPORT" val="{&quot;height&quot;:4127,&quot;width&quot;:3879}"/>
</p:tagLst>
</file>

<file path=ppt/tags/tag251.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2.xml><?xml version="1.0" encoding="utf-8"?>
<p:tagLst xmlns:p="http://schemas.openxmlformats.org/presentationml/2006/main">
  <p:tag name="KSO_WM_UNIT_PLACING_PICTURE_USER_VIEWPORT" val="{&quot;height&quot;:10800,&quot;width&quot;:6390}"/>
</p:tagLst>
</file>

<file path=ppt/tags/tag25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8.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59.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61.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263.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64.xml><?xml version="1.0" encoding="utf-8"?>
<p:tagLst xmlns:p="http://schemas.openxmlformats.org/presentationml/2006/main">
  <p:tag name="KSO_WM_SPECIAL_SOURCE" val="bdnull"/>
</p:tagLst>
</file>

<file path=ppt/tags/tag265.xml><?xml version="1.0" encoding="utf-8"?>
<p:tagLst xmlns:p="http://schemas.openxmlformats.org/presentationml/2006/main">
  <p:tag name="KSO_WM_BEAUTIFY_FLAG" val="#wm#"/>
  <p:tag name="KSO_WM_TAG_VERSION" val="1.0"/>
  <p:tag name="KSO_WM_TEMPLATE_CATEGORY" val="custom"/>
  <p:tag name="KSO_WM_TEMPLATE_INDEX" val="20206032"/>
  <p:tag name="KSO_WM_UNIT_COMPATIBLE" val="0"/>
  <p:tag name="KSO_WM_UNIT_DIAGRAM_ISNUMVISUAL" val="0"/>
  <p:tag name="KSO_WM_UNIT_DIAGRAM_ISREFERUNIT" val="0"/>
  <p:tag name="KSO_WM_UNIT_HIGHLIGHT" val="0"/>
  <p:tag name="KSO_WM_UNIT_ID" val="custom20206032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266.xml><?xml version="1.0" encoding="utf-8"?>
<p:tagLst xmlns:p="http://schemas.openxmlformats.org/presentationml/2006/main">
  <p:tag name="KSO_WM_BEAUTIFY_FLAG" val="#wm#"/>
  <p:tag name="KSO_WM_SLIDE_ID" val="custom20206032_7"/>
  <p:tag name="KSO_WM_SLIDE_INDEX" val="7"/>
  <p:tag name="KSO_WM_SLIDE_ITEM_CNT" val="0"/>
  <p:tag name="KSO_WM_SLIDE_LAYOUT" val="a_b_e"/>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6032"/>
  <p:tag name="KSO_WM_TEMPLATE_MASTER_TYPE" val="1"/>
  <p:tag name="KSO_WM_TEMPLATE_SUBCATEGORY" val="0"/>
</p:tagLst>
</file>

<file path=ppt/tags/tag267.xml><?xml version="1.0" encoding="utf-8"?>
<p:tagLst xmlns:p="http://schemas.openxmlformats.org/presentationml/2006/main">
  <p:tag name="KSO_WM_BEAUTIFY_FLAG" val="#wm#"/>
  <p:tag name="KSO_WM_SLIDE_BACKGROUND_TYPE" val="navigation"/>
  <p:tag name="KSO_WM_TAG_VERSION" val="1.0"/>
  <p:tag name="KSO_WM_TEMPLATE_CATEGORY" val="custom"/>
  <p:tag name="KSO_WM_TEMPLATE_INDEX" val="20206032"/>
  <p:tag name="KSO_WM_UNIT_BK_DARK_LIGHT" val="2"/>
  <p:tag name="KSO_WM_UNIT_COMPATIBLE" val="0"/>
  <p:tag name="KSO_WM_UNIT_DIAGRAM_ISNUMVISUAL" val="0"/>
  <p:tag name="KSO_WM_UNIT_DIAGRAM_ISREFERUNIT" val="0"/>
  <p:tag name="KSO_WM_UNIT_HIGHLIGHT" val="0"/>
  <p:tag name="KSO_WM_UNIT_ID" val="custom20206032_9*i*1"/>
  <p:tag name="KSO_WM_UNIT_INDEX" val="1"/>
  <p:tag name="KSO_WM_UNIT_LAYERLEVEL" val="1"/>
  <p:tag name="KSO_WM_UNIT_SUBTYPE" val="h"/>
  <p:tag name="KSO_WM_UNIT_TYPE" val="i"/>
</p:tagLst>
</file>

<file path=ppt/tags/tag268.xml><?xml version="1.0" encoding="utf-8"?>
<p:tagLst xmlns:p="http://schemas.openxmlformats.org/presentationml/2006/main">
  <p:tag name="KSO_WM_BEAUTIFY_FLAG" val="#wm#"/>
  <p:tag name="KSO_WM_SLIDE_BACKGROUND_TYPE" val="navigation"/>
  <p:tag name="KSO_WM_TAG_VERSION" val="1.0"/>
  <p:tag name="KSO_WM_TEMPLATE_CATEGORY" val="custom"/>
  <p:tag name="KSO_WM_TEMPLATE_INDEX" val="20206032"/>
  <p:tag name="KSO_WM_UNIT_COMPATIBLE" val="0"/>
  <p:tag name="KSO_WM_UNIT_DIAGRAM_ISNUMVISUAL" val="0"/>
  <p:tag name="KSO_WM_UNIT_DIAGRAM_ISREFERUNIT" val="0"/>
  <p:tag name="KSO_WM_UNIT_HIGHLIGHT" val="0"/>
  <p:tag name="KSO_WM_UNIT_ID" val="custom20206032_9*i*2"/>
  <p:tag name="KSO_WM_UNIT_INDEX" val="2"/>
  <p:tag name="KSO_WM_UNIT_LAYERLEVEL" val="1"/>
  <p:tag name="KSO_WM_UNIT_TYPE" val="i"/>
</p:tagLst>
</file>

<file path=ppt/tags/tag269.xml><?xml version="1.0" encoding="utf-8"?>
<p:tagLst xmlns:p="http://schemas.openxmlformats.org/presentationml/2006/main">
  <p:tag name="KSO_WM_BEAUTIFY_FLAG" val="#wm#"/>
  <p:tag name="KSO_WM_SLIDE_BACKGROUND_TYPE" val="navigation"/>
  <p:tag name="KSO_WM_TAG_VERSION" val="1.0"/>
  <p:tag name="KSO_WM_TEMPLATE_CATEGORY" val="custom"/>
  <p:tag name="KSO_WM_TEMPLATE_INDEX" val="20206032"/>
  <p:tag name="KSO_WM_UNIT_COMPATIBLE" val="0"/>
  <p:tag name="KSO_WM_UNIT_DIAGRAM_ISNUMVISUAL" val="0"/>
  <p:tag name="KSO_WM_UNIT_DIAGRAM_ISREFERUNIT" val="0"/>
  <p:tag name="KSO_WM_UNIT_HIGHLIGHT" val="0"/>
  <p:tag name="KSO_WM_UNIT_ID" val="custom20206032_9*i*3"/>
  <p:tag name="KSO_WM_UNIT_INDEX" val="3"/>
  <p:tag name="KSO_WM_UNIT_LAYERLEVEL" val="1"/>
  <p:tag name="KSO_WM_UNIT_TYPE" val="i"/>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TEMPLATE_CATEGORY" val="custom"/>
  <p:tag name="KSO_WM_TEMPLATE_INDEX" val="20206032"/>
  <p:tag name="KSO_WM_UNIT_BLOCK" val="0"/>
  <p:tag name="KSO_WM_UNIT_COMPATIBLE" val="0"/>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HIGHLIGHT" val="0"/>
  <p:tag name="KSO_WM_UNIT_ID" val="custom20206032_9*h_i*1_1"/>
  <p:tag name="KSO_WM_UNIT_INDEX" val="1_1"/>
  <p:tag name="KSO_WM_UNIT_LAYERLEVEL" val="1_1"/>
  <p:tag name="KSO_WM_UNIT_SM_LIMIT_TYPE" val="2"/>
  <p:tag name="KSO_WM_UNIT_TYPE" val="h_i"/>
</p:tagLst>
</file>

<file path=ppt/tags/tag271.xml><?xml version="1.0" encoding="utf-8"?>
<p:tagLst xmlns:p="http://schemas.openxmlformats.org/presentationml/2006/main">
  <p:tag name="KSO_WM_BEAUTIFY_FLAG" val="#wm#"/>
  <p:tag name="KSO_WM_TAG_VERSION" val="1.0"/>
  <p:tag name="KSO_WM_TEMPLATE_CATEGORY" val="custom"/>
  <p:tag name="KSO_WM_TEMPLATE_INDEX" val="20206032"/>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HIGHLIGHT" val="0"/>
  <p:tag name="KSO_WM_UNIT_ID" val="custom20206032_9*h_i*2_1"/>
  <p:tag name="KSO_WM_UNIT_INDEX" val="2_1"/>
  <p:tag name="KSO_WM_UNIT_LAYERLEVEL" val="1_1"/>
  <p:tag name="KSO_WM_UNIT_SM_LIMIT_TYPE" val="2"/>
  <p:tag name="KSO_WM_UNIT_TYPE" val="h_i"/>
</p:tagLst>
</file>

<file path=ppt/tags/tag272.xml><?xml version="1.0" encoding="utf-8"?>
<p:tagLst xmlns:p="http://schemas.openxmlformats.org/presentationml/2006/main">
  <p:tag name="KSO_WM_BEAUTIFY_FLAG" val="#wm#"/>
  <p:tag name="KSO_WM_TAG_VERSION" val="1.0"/>
  <p:tag name="KSO_WM_TEMPLATE_CATEGORY" val="custom"/>
  <p:tag name="KSO_WM_TEMPLATE_INDEX" val="20206032"/>
  <p:tag name="KSO_WM_UNIT_BLOCK" val="0"/>
  <p:tag name="KSO_WM_UNIT_COMPATIBLE" val="0"/>
  <p:tag name="KSO_WM_UNIT_DEFAULT_FONT" val="14;16;2"/>
  <p:tag name="KSO_WM_UNIT_DIAGRAM_ISNUMVISUAL" val="0"/>
  <p:tag name="KSO_WM_UNIT_DIAGRAM_ISREFERUNIT" val="0"/>
  <p:tag name="KSO_WM_UNIT_HIGHLIGHT" val="0"/>
  <p:tag name="KSO_WM_UNIT_ID" val="custom20206032_9*h_f*2_1"/>
  <p:tag name="KSO_WM_UNIT_INDEX" val="2_1"/>
  <p:tag name="KSO_WM_UNIT_LAYERLEVEL" val="1_1"/>
  <p:tag name="KSO_WM_UNIT_NOCLEAR" val="0"/>
  <p:tag name="KSO_WM_UNIT_PRESET_TEXT" val="我们是致力于研究AI智能创作PPT的一个团队;我们潜心钻研幻灯片的演示规律与创作思路，希望通过人工智能解放用户双手，不仅高效，而且精准。&#10;我们拥有金山办公软件30年的技术积累，WPS的300,000,000个忠实用户；以及一支富有研究精神，匠心做事的团队。"/>
  <p:tag name="KSO_WM_UNIT_SM_LIMIT_TYPE" val="1"/>
  <p:tag name="KSO_WM_UNIT_SUBTYPE" val="a"/>
  <p:tag name="KSO_WM_UNIT_TYPE" val="h_f"/>
  <p:tag name="KSO_WM_UNIT_VALUE" val="171"/>
</p:tagLst>
</file>

<file path=ppt/tags/tag273.xml><?xml version="1.0" encoding="utf-8"?>
<p:tagLst xmlns:p="http://schemas.openxmlformats.org/presentationml/2006/main">
  <p:tag name="KSO_WM_BEAUTIFY_FLAG" val="#wm#"/>
  <p:tag name="KSO_WM_TAG_VERSION" val="1.0"/>
  <p:tag name="KSO_WM_TEMPLATE_CATEGORY" val="custom"/>
  <p:tag name="KSO_WM_TEMPLATE_INDEX" val="20206032"/>
  <p:tag name="KSO_WM_UNIT_BLOCK" val="0"/>
  <p:tag name="KSO_WM_UNIT_COMPATIBLE" val="0"/>
  <p:tag name="KSO_WM_UNIT_DEFAULT_FONT" val="28;32;4"/>
  <p:tag name="KSO_WM_UNIT_DIAGRAM_ISNUMVISUAL" val="0"/>
  <p:tag name="KSO_WM_UNIT_DIAGRAM_ISREFERUNIT" val="0"/>
  <p:tag name="KSO_WM_UNIT_HIGHLIGHT" val="0"/>
  <p:tag name="KSO_WM_UNIT_ID" val="custom20206032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30"/>
</p:tagLst>
</file>

<file path=ppt/tags/tag274.xml><?xml version="1.0" encoding="utf-8"?>
<p:tagLst xmlns:p="http://schemas.openxmlformats.org/presentationml/2006/main">
  <p:tag name="KSO_WM_BEAUTIFY_FLAG" val="#wm#"/>
  <p:tag name="KSO_WM_SLIDE_BACKGROUND" val="[&quot;navigation&quot;]"/>
  <p:tag name="KSO_WM_SLIDE_CAN_ADD_NAVIGATION" val="1"/>
  <p:tag name="KSO_WM_SLIDE_ID" val="custom20206032_9"/>
  <p:tag name="KSO_WM_SLIDE_INDEX" val="9"/>
  <p:tag name="KSO_WM_SLIDE_ITEM_CNT" val="0"/>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0,&quot;right&quot;:1.69,&quot;bottom&quot;:0.026},&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marginOverLayout&quot;:{&quot;left&quot;:-0.035,&quot;top&quot;:-0.035,&quot;right&quot;:-0.035,&quot;bottom&quot;:-0.035},&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marginOverLayout&quot;:{&quot;left&quot;:-0.035,&quot;top&quot;:-0.035,&quot;right&quot;:-0.035,&quot;bottom&quot;:-0.035},&quot;edge&quot;:{&quot;left&quot;:false,&quot;top&quot;:false,&quot;right&quot;:true,&quot;bottom&quot;:true}}]}]}"/>
  <p:tag name="KSO_WM_SLIDE_POSITION" val="47.9491*125.305"/>
  <p:tag name="KSO_WM_SLIDE_RATIO" val="1.777778"/>
  <p:tag name="KSO_WM_SLIDE_SIZE" val="864.102*311.936"/>
  <p:tag name="KSO_WM_SLIDE_SUBTYPE" val="picTxt"/>
  <p:tag name="KSO_WM_SLIDE_TYPE" val="text"/>
  <p:tag name="KSO_WM_SPECIAL_SOURCE" val="bdnull"/>
  <p:tag name="KSO_WM_TAG_VERSION" val="1.0"/>
  <p:tag name="KSO_WM_TEMPLATE_CATEGORY" val="custom"/>
  <p:tag name="KSO_WM_TEMPLATE_COLOR_TYPE" val="1"/>
  <p:tag name="KSO_WM_TEMPLATE_INDEX" val="20206032"/>
  <p:tag name="KSO_WM_TEMPLATE_MASTER_TYPE" val="1"/>
  <p:tag name="KSO_WM_TEMPLATE_SUBCATEGORY" val="0"/>
</p:tagLst>
</file>

<file path=ppt/tags/tag27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7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7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7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79.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81.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82.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88</Paragraphs>
  <Slides>30</Slides>
  <Notes>2</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30</vt:i4>
      </vt:variant>
    </vt:vector>
  </HeadingPairs>
  <TitlesOfParts>
    <vt:vector baseType="lpstr" size="43">
      <vt:lpstr>Arial</vt:lpstr>
      <vt:lpstr>微软雅黑</vt:lpstr>
      <vt:lpstr>Wingdings</vt:lpstr>
      <vt:lpstr>汉仪旗黑-85S</vt:lpstr>
      <vt:lpstr>Calibri Light</vt:lpstr>
      <vt:lpstr>Calibri</vt:lpstr>
      <vt:lpstr>楷体</vt:lpstr>
      <vt:lpstr>仿宋</vt:lpstr>
      <vt:lpstr>等线</vt:lpstr>
      <vt:lpstr>方正粗黑宋简体</vt:lpstr>
      <vt:lpstr>幼圆</vt:lpstr>
      <vt:lpstr>Segoe UI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2008年第29届北京奥运会口号是：同一个世界，同一个梦想。</vt:lpstr>
      <vt:lpstr>2008北京奥运会赛事评价：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第24届冬季奥林匹克运动会将于2022年2月4日在北京启幕。    从夏季走向冬季，从2008到2022，两届奥运盛事，点燃全民热情，“双奥之城”北京，即将成为奥运史上新的里程碑。</vt:lpstr>
      <vt:lpstr>PowerPoint Presentation</vt:lpstr>
      <vt:lpstr>PowerPoint Presentation</vt:lpstr>
      <vt:lpstr>外交部：奥林匹克峰会发出了国际体育界支持北京冬奥会的共同呼声青瞳视角发布时间: 2021-12-13 22:09北京青年报北青网官方帐号</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2021-12-24T13:45:53.488</cp:lastPrinted>
  <dcterms:created xsi:type="dcterms:W3CDTF">2021-12-24T13:45:53Z</dcterms:created>
  <dcterms:modified xsi:type="dcterms:W3CDTF">2021-12-24T05:45:57Z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