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8"/>
  </p:handoutMasterIdLst>
  <p:sldIdLst>
    <p:sldId id="290" r:id="rId3"/>
    <p:sldId id="291" r:id="rId4"/>
    <p:sldId id="292" r:id="rId5"/>
    <p:sldId id="256" r:id="rId6"/>
    <p:sldId id="272" r:id="rId7"/>
    <p:sldId id="296" r:id="rId8"/>
    <p:sldId id="273" r:id="rId9"/>
    <p:sldId id="274" r:id="rId11"/>
    <p:sldId id="299" r:id="rId12"/>
    <p:sldId id="262" r:id="rId13"/>
    <p:sldId id="276" r:id="rId14"/>
    <p:sldId id="278" r:id="rId15"/>
    <p:sldId id="279" r:id="rId16"/>
    <p:sldId id="277" r:id="rId17"/>
    <p:sldId id="280" r:id="rId18"/>
    <p:sldId id="282" r:id="rId19"/>
    <p:sldId id="281" r:id="rId20"/>
    <p:sldId id="263" r:id="rId21"/>
    <p:sldId id="266" r:id="rId22"/>
    <p:sldId id="268" r:id="rId23"/>
    <p:sldId id="301" r:id="rId24"/>
    <p:sldId id="269" r:id="rId25"/>
    <p:sldId id="270" r:id="rId26"/>
    <p:sldId id="302" r:id="rId27"/>
  </p:sldIdLst>
  <p:sldSz cx="12192000" cy="6858000"/>
  <p:notesSz cx="7103745" cy="10234295"/>
  <p:custDataLst>
    <p:tags r:id="rId33"/>
  </p:custDataLst>
  <p:defaultTextStyle>
    <a:defPPr>
      <a:defRPr lang="zh-CN"/>
    </a:defPPr>
    <a:lvl1pPr marL="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4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1pPr>
    <a:lvl2pPr marL="3429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4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2pPr>
    <a:lvl3pPr marL="6858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4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3pPr>
    <a:lvl4pPr marL="10287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4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4pPr>
    <a:lvl5pPr marL="1371600" indent="0" algn="l" defTabSz="6858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400">
        <a:solidFill>
          <a:schemeClr val="tx1"/>
        </a:solidFill>
        <a:latin typeface="Calibri" panose="020F0502020204030204" charset="0"/>
        <a:ea typeface="宋体" panose="02010600030101010101" pitchFamily="2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walkinnet" initials="w" lastIdx="0" clrIdx="0"/>
  <p:cmAuthor id="3" name="新课标第一网" initials="新" lastIdx="2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1944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9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8229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0" algn="l" defTabSz="8229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0" algn="l" defTabSz="8229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0" algn="l" defTabSz="8229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0" algn="l" defTabSz="8229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algn="l" defTabSz="822960" rtl="0" eaLnBrk="1" latinLnBrk="0" hangingPunct="1"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algn="l" defTabSz="822960" rtl="0" eaLnBrk="1" latinLnBrk="0" hangingPunct="1"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80360" algn="l" defTabSz="822960" rtl="0" eaLnBrk="1" latinLnBrk="0" hangingPunct="1"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91840" algn="l" defTabSz="822960" rtl="0" eaLnBrk="1" latinLnBrk="0" hangingPunct="1"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base"/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80660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fontAlgn="base"/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80660" y="1279525"/>
            <a:ext cx="6141156" cy="34544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文本占位符 2"/>
          <p:cNvSpPr>
            <a:spLocks noGrp="1"/>
          </p:cNvSpPr>
          <p:nvPr>
            <p:ph type="body" idx="4294967295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1154430" y="1691005"/>
            <a:ext cx="9883140" cy="4318000"/>
          </a:xfrm>
          <a:prstGeom prst="rect">
            <a:avLst/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>
            <a:off x="1351280" y="1875790"/>
            <a:ext cx="9490710" cy="3948430"/>
          </a:xfrm>
          <a:prstGeom prst="rect">
            <a:avLst/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pic>
        <p:nvPicPr>
          <p:cNvPr id="15" name="图片 14" descr="19691791 -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14295" y="1618615"/>
            <a:ext cx="8927465" cy="4462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对角圆角矩形 10"/>
          <p:cNvSpPr/>
          <p:nvPr userDrawn="1"/>
        </p:nvSpPr>
        <p:spPr>
          <a:xfrm>
            <a:off x="1154430" y="1691005"/>
            <a:ext cx="9883140" cy="4318000"/>
          </a:xfrm>
          <a:prstGeom prst="round2DiagRect">
            <a:avLst/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对角圆角矩形 13"/>
          <p:cNvSpPr/>
          <p:nvPr userDrawn="1"/>
        </p:nvSpPr>
        <p:spPr>
          <a:xfrm>
            <a:off x="1351280" y="1875790"/>
            <a:ext cx="9490710" cy="3948430"/>
          </a:xfrm>
          <a:prstGeom prst="round2DiagRect">
            <a:avLst/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144145" y="17970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230505" y="179705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47625" y="18859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139065" y="260350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144145" y="17970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230505" y="179705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144145" y="17970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230505" y="179705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144145" y="17970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230505" y="179705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144145" y="17970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230505" y="179705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19691791 -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pic>
        <p:nvPicPr>
          <p:cNvPr id="9" name="图片 8" descr="19691791 -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" y="-11430"/>
            <a:ext cx="12191365" cy="6869430"/>
          </a:xfrm>
          <a:prstGeom prst="rect">
            <a:avLst/>
          </a:prstGeom>
        </p:spPr>
      </p:pic>
      <p:sp>
        <p:nvSpPr>
          <p:cNvPr id="11" name="缺角矩形 10"/>
          <p:cNvSpPr/>
          <p:nvPr userDrawn="1"/>
        </p:nvSpPr>
        <p:spPr>
          <a:xfrm>
            <a:off x="144145" y="179705"/>
            <a:ext cx="11902440" cy="6487160"/>
          </a:xfrm>
          <a:prstGeom prst="plaque">
            <a:avLst>
              <a:gd name="adj" fmla="val 5984"/>
            </a:avLst>
          </a:prstGeom>
          <a:solidFill>
            <a:schemeClr val="bg1"/>
          </a:solidFill>
          <a:ln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4" name="缺角矩形 13"/>
          <p:cNvSpPr/>
          <p:nvPr userDrawn="1"/>
        </p:nvSpPr>
        <p:spPr>
          <a:xfrm>
            <a:off x="230505" y="179705"/>
            <a:ext cx="11718925" cy="6486525"/>
          </a:xfrm>
          <a:prstGeom prst="plaque">
            <a:avLst>
              <a:gd name="adj" fmla="val 4406"/>
            </a:avLst>
          </a:prstGeom>
          <a:solidFill>
            <a:schemeClr val="bg1"/>
          </a:solidFill>
          <a:ln w="19050">
            <a:solidFill>
              <a:srgbClr val="363A79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hyperlink" Target="https://haokan.baidu.com/v?vid=13609690140815085782&amp;pd=bjh&amp;fr=bjhauthor&amp;type=video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560" y="2565400"/>
            <a:ext cx="60382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kumimoji="1" lang="zh-CN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行楷" panose="02010800040101010101" charset="-122"/>
                <a:sym typeface="微软雅黑" panose="020B0503020204020204" pitchFamily="34" charset="-122"/>
              </a:rPr>
              <a:t>立在地球边上放号</a:t>
            </a:r>
            <a:endParaRPr kumimoji="1" lang="zh-CN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行楷" panose="02010800040101010101" charset="-122"/>
              <a:sym typeface="微软雅黑" panose="020B0503020204020204" pitchFamily="34" charset="-122"/>
            </a:endParaRPr>
          </a:p>
          <a:p>
            <a:pPr algn="ctr"/>
            <a:r>
              <a:rPr kumimoji="1" lang="en-US" altLang="zh-CN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行楷" panose="02010800040101010101" charset="-122"/>
                <a:sym typeface="微软雅黑" panose="020B0503020204020204" pitchFamily="34" charset="-122"/>
              </a:rPr>
              <a:t>         </a:t>
            </a:r>
            <a:r>
              <a:rPr kumimoji="1" lang="zh-CN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行楷" panose="02010800040101010101" charset="-122"/>
                <a:sym typeface="微软雅黑" panose="020B0503020204020204" pitchFamily="34" charset="-122"/>
              </a:rPr>
              <a:t>郭沫若</a:t>
            </a:r>
            <a:endParaRPr kumimoji="1" lang="zh-CN" sz="2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行楷" panose="0201080004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480" y="4327525"/>
            <a:ext cx="5428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cs typeface="+mn-ea"/>
                <a:sym typeface="+mn-lt"/>
              </a:rPr>
              <a:t>人教版高中语文必修一课件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4" name="音频 (2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04155" y="-67500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22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4294967295"/>
          </p:nvPr>
        </p:nvSpPr>
        <p:spPr>
          <a:xfrm>
            <a:off x="1899047" y="1014413"/>
            <a:ext cx="8567738" cy="40600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无数的白云正在空中怒涌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啊啊！好幅壮丽的北冰洋的晴景哟！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无限的太平洋提起他全身的力量来要把地球推倒。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啊啊！我眼前来了的滚滚的洪涛哟！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啊啊！不断的毁坏，不断的创造，不断的努力哟！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啊啊！力哟！力哟！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75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力的绘画，力的舞蹈，力的音乐，力的诗歌，力的律吕哟！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14338" name="图片 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09850" y="4149080"/>
            <a:ext cx="7143750" cy="289321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3"/>
          <p:cNvGrpSpPr/>
          <p:nvPr/>
        </p:nvGrpSpPr>
        <p:grpSpPr>
          <a:xfrm>
            <a:off x="1819276" y="1127523"/>
            <a:ext cx="6318647" cy="1974056"/>
            <a:chOff x="621" y="568"/>
            <a:chExt cx="14225" cy="4144"/>
          </a:xfrm>
        </p:grpSpPr>
        <p:sp>
          <p:nvSpPr>
            <p:cNvPr id="15362" name="文本框 1"/>
            <p:cNvSpPr/>
            <p:nvPr/>
          </p:nvSpPr>
          <p:spPr>
            <a:xfrm>
              <a:off x="957" y="568"/>
              <a:ext cx="13343" cy="40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无数的白云正在空中怒涌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啊啊！好幅壮丽的北冰洋的晴景哟！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无限的太平洋提起他全身的力量来要把地球推倒。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啊啊！我眼前来了的滚滚的洪涛哟！</a:t>
              </a:r>
              <a:endParaRPr lang="zh-CN" altLang="en-US" sz="2100">
                <a:latin typeface="Kaiti SC Regular" charset="-122"/>
                <a:ea typeface="Kaiti SC Regular" charset="-122"/>
                <a:sym typeface="宋体" panose="02010600030101010101" pitchFamily="2" charset="-122"/>
              </a:endParaRPr>
            </a:p>
          </p:txBody>
        </p:sp>
        <p:sp>
          <p:nvSpPr>
            <p:cNvPr id="15363" name="矩形 2"/>
            <p:cNvSpPr/>
            <p:nvPr/>
          </p:nvSpPr>
          <p:spPr>
            <a:xfrm>
              <a:off x="621" y="670"/>
              <a:ext cx="14225" cy="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5364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47485" y="1176337"/>
            <a:ext cx="1943100" cy="1938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5" name="文本框 5"/>
          <p:cNvSpPr/>
          <p:nvPr/>
        </p:nvSpPr>
        <p:spPr>
          <a:xfrm>
            <a:off x="2881313" y="3533776"/>
            <a:ext cx="2332435" cy="21355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60000"/>
              </a:lnSpc>
            </a:pPr>
            <a:r>
              <a:rPr lang="zh-CN" altLang="en-US" sz="2100" dirty="0">
                <a:latin typeface="STHeiti Light" charset="-122"/>
                <a:ea typeface="STHeiti Light" charset="-122"/>
              </a:rPr>
              <a:t>怒涌的白云</a:t>
            </a:r>
            <a:endParaRPr lang="zh-CN" altLang="en-US" sz="2100" dirty="0">
              <a:latin typeface="STHeiti Light" charset="-122"/>
              <a:ea typeface="STHeiti Light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100" dirty="0">
                <a:latin typeface="STHeiti Light" charset="-122"/>
                <a:ea typeface="STHeiti Light" charset="-122"/>
              </a:rPr>
              <a:t>壮丽的北冰洋</a:t>
            </a:r>
            <a:endParaRPr lang="zh-CN" altLang="en-US" sz="2100" dirty="0">
              <a:latin typeface="STHeiti Light" charset="-122"/>
              <a:ea typeface="STHeiti Light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100" dirty="0">
                <a:latin typeface="STHeiti Light" charset="-122"/>
                <a:ea typeface="STHeiti Light" charset="-122"/>
              </a:rPr>
              <a:t>狂暴的太平洋</a:t>
            </a:r>
            <a:endParaRPr lang="zh-CN" altLang="en-US" sz="2100" dirty="0">
              <a:latin typeface="STHeiti Light" charset="-122"/>
              <a:ea typeface="STHeiti Light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100" dirty="0">
                <a:latin typeface="STHeiti Light" charset="-122"/>
                <a:ea typeface="STHeiti Light" charset="-122"/>
              </a:rPr>
              <a:t>滚滚的洪涛</a:t>
            </a:r>
            <a:endParaRPr lang="zh-CN" altLang="en-US" sz="2100" dirty="0">
              <a:latin typeface="STHeiti Light" charset="-122"/>
              <a:ea typeface="STHeiti Light" charset="-122"/>
            </a:endParaRPr>
          </a:p>
        </p:txBody>
      </p:sp>
      <p:sp>
        <p:nvSpPr>
          <p:cNvPr id="15366" name="文本框 6"/>
          <p:cNvSpPr/>
          <p:nvPr/>
        </p:nvSpPr>
        <p:spPr>
          <a:xfrm>
            <a:off x="6138863" y="4239816"/>
            <a:ext cx="2850356" cy="575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3300">
                <a:solidFill>
                  <a:srgbClr val="C00000"/>
                </a:solidFill>
                <a:latin typeface="Kaiti SC Regular" charset="-122"/>
                <a:ea typeface="Kaiti SC Regular" charset="-122"/>
              </a:rPr>
              <a:t>眼前景物</a:t>
            </a:r>
            <a:endParaRPr lang="zh-CN" altLang="en-US" sz="3300">
              <a:solidFill>
                <a:srgbClr val="C00000"/>
              </a:solidFill>
              <a:latin typeface="Kaiti SC Regular" charset="-122"/>
              <a:ea typeface="Kaiti SC Regular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3"/>
          <p:cNvGrpSpPr/>
          <p:nvPr/>
        </p:nvGrpSpPr>
        <p:grpSpPr>
          <a:xfrm>
            <a:off x="1819276" y="1127523"/>
            <a:ext cx="6318647" cy="1974056"/>
            <a:chOff x="621" y="568"/>
            <a:chExt cx="14225" cy="4144"/>
          </a:xfrm>
        </p:grpSpPr>
        <p:sp>
          <p:nvSpPr>
            <p:cNvPr id="16386" name="文本框 1"/>
            <p:cNvSpPr/>
            <p:nvPr/>
          </p:nvSpPr>
          <p:spPr>
            <a:xfrm>
              <a:off x="957" y="568"/>
              <a:ext cx="13343" cy="40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无数的白云正在空中怒涌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啊啊！好幅壮丽的北冰洋的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晴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景哟！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无限的太平洋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提起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他全身的力量来要把地球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推倒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。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啊啊！我眼前来了的滚滚的洪涛哟！</a:t>
              </a:r>
              <a:endParaRPr lang="zh-CN" altLang="en-US" sz="2100">
                <a:latin typeface="Kaiti SC Regular" charset="-122"/>
                <a:ea typeface="Kaiti SC Regular" charset="-122"/>
                <a:sym typeface="宋体" panose="02010600030101010101" pitchFamily="2" charset="-122"/>
              </a:endParaRPr>
            </a:p>
          </p:txBody>
        </p:sp>
        <p:sp>
          <p:nvSpPr>
            <p:cNvPr id="16387" name="矩形 2"/>
            <p:cNvSpPr/>
            <p:nvPr/>
          </p:nvSpPr>
          <p:spPr>
            <a:xfrm>
              <a:off x="621" y="670"/>
              <a:ext cx="14225" cy="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6388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47485" y="1176337"/>
            <a:ext cx="1943100" cy="1938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9" name="文本框 5"/>
          <p:cNvSpPr/>
          <p:nvPr/>
        </p:nvSpPr>
        <p:spPr>
          <a:xfrm>
            <a:off x="2214563" y="3459957"/>
            <a:ext cx="3480197" cy="21355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60000"/>
              </a:lnSpc>
            </a:pPr>
            <a:r>
              <a:rPr lang="zh-CN" altLang="en-US" sz="2100" b="1">
                <a:latin typeface="STHeiti Regular" charset="-122"/>
                <a:ea typeface="STHeiti Regular" charset="-122"/>
              </a:rPr>
              <a:t>晴：</a:t>
            </a:r>
            <a:r>
              <a:rPr lang="zh-CN" altLang="en-US" sz="2100">
                <a:latin typeface="Kaiti SC Regular" charset="-122"/>
                <a:ea typeface="Kaiti SC Regular" charset="-122"/>
              </a:rPr>
              <a:t>五四运动表现出前所未有的</a:t>
            </a:r>
            <a:r>
              <a:rPr lang="zh-CN" altLang="en-US" sz="2100">
                <a:latin typeface="Kaiti SC Regular" charset="-122"/>
                <a:ea typeface="Kaiti SC Regular" charset="-122"/>
                <a:sym typeface="宋体" panose="02010600030101010101" pitchFamily="2" charset="-122"/>
              </a:rPr>
              <a:t>反帝反封建的彻底性，驱散</a:t>
            </a:r>
            <a:r>
              <a:rPr lang="zh-CN" altLang="en-US" sz="2100">
                <a:latin typeface="Kaiti SC Regular" charset="-122"/>
                <a:ea typeface="Kaiti SC Regular" charset="-122"/>
              </a:rPr>
              <a:t>旧世界、旧文化、旧传统的黑暗。</a:t>
            </a:r>
            <a:endParaRPr lang="zh-CN" altLang="en-US" sz="2100">
              <a:latin typeface="Kaiti SC Regular" charset="-122"/>
              <a:ea typeface="Kaiti SC Regular" charset="-122"/>
            </a:endParaRPr>
          </a:p>
        </p:txBody>
      </p:sp>
      <p:sp>
        <p:nvSpPr>
          <p:cNvPr id="16390" name="文本框 8"/>
          <p:cNvSpPr/>
          <p:nvPr/>
        </p:nvSpPr>
        <p:spPr>
          <a:xfrm>
            <a:off x="6394847" y="3459957"/>
            <a:ext cx="3480197" cy="21355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60000"/>
              </a:lnSpc>
            </a:pPr>
            <a:r>
              <a:rPr lang="zh-CN" altLang="en-US" sz="2100" b="1">
                <a:latin typeface="STHeiti Regular" charset="-122"/>
                <a:ea typeface="STHeiti Regular" charset="-122"/>
              </a:rPr>
              <a:t>提起、推倒：</a:t>
            </a:r>
            <a:r>
              <a:rPr lang="zh-CN" altLang="en-US" sz="2100">
                <a:latin typeface="Kaiti SC Regular" charset="-122"/>
                <a:ea typeface="Kaiti SC Regular" charset="-122"/>
              </a:rPr>
              <a:t>拟人。太平洋之力量即参与五四运动的各个阶级、各个阶层、各个社会集团的爱国人士的合力。</a:t>
            </a:r>
            <a:endParaRPr lang="zh-CN" altLang="en-US" sz="2100">
              <a:latin typeface="Kaiti SC Regular" charset="-122"/>
              <a:ea typeface="Kaiti SC Regular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4294967295"/>
          </p:nvPr>
        </p:nvSpPr>
        <p:spPr>
          <a:xfrm>
            <a:off x="1759744" y="1110854"/>
            <a:ext cx="8509397" cy="7203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zh-CN" altLang="en-US" dirty="0" smtClean="0"/>
              <a:t> 开</a:t>
            </a:r>
            <a:r>
              <a:rPr lang="zh-CN" altLang="en-US" dirty="0"/>
              <a:t>篇写自然景色，有什么特征？有何作用？</a:t>
            </a:r>
            <a:endParaRPr lang="zh-CN" altLang="en-US" dirty="0"/>
          </a:p>
        </p:txBody>
      </p:sp>
      <p:sp>
        <p:nvSpPr>
          <p:cNvPr id="17410" name="Rectangle 3"/>
          <p:cNvSpPr/>
          <p:nvPr/>
        </p:nvSpPr>
        <p:spPr>
          <a:xfrm>
            <a:off x="1759744" y="2200276"/>
            <a:ext cx="5057775" cy="34599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342900" algn="just"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这首诗通过对自然景观的真实反映，展示了大自然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雄伟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壮丽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的景色。诗中的自然形象具有异乎寻常的</a:t>
            </a:r>
            <a:r>
              <a:rPr lang="zh-CN" altLang="en-US" sz="2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规模、面积、体积、威力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，它们引起读者惊异、赞叹，以狂暴的激情荡涤心胸，从而使人由这种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自然形象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产生对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社会生活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的崇高和伟大的联想。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1" name="直接连接符 1"/>
          <p:cNvCxnSpPr/>
          <p:nvPr/>
        </p:nvCxnSpPr>
        <p:spPr>
          <a:xfrm flipV="1">
            <a:off x="2016919" y="1657350"/>
            <a:ext cx="4800600" cy="36910"/>
          </a:xfrm>
          <a:prstGeom prst="line">
            <a:avLst/>
          </a:prstGeom>
          <a:noFill/>
          <a:ln w="6350">
            <a:solidFill>
              <a:schemeClr val="accent2"/>
            </a:solidFill>
            <a:miter lim="800000"/>
          </a:ln>
        </p:spPr>
      </p:cxnSp>
      <p:pic>
        <p:nvPicPr>
          <p:cNvPr id="1741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97329" y="1789709"/>
            <a:ext cx="3163490" cy="210740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3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97329" y="3884563"/>
            <a:ext cx="3164681" cy="210740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uild="p"/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3"/>
          <p:cNvGrpSpPr/>
          <p:nvPr/>
        </p:nvGrpSpPr>
        <p:grpSpPr>
          <a:xfrm>
            <a:off x="1819275" y="1127523"/>
            <a:ext cx="7428310" cy="1702594"/>
            <a:chOff x="621" y="568"/>
            <a:chExt cx="15597" cy="4144"/>
          </a:xfrm>
        </p:grpSpPr>
        <p:sp>
          <p:nvSpPr>
            <p:cNvPr id="18434" name="文本框 1"/>
            <p:cNvSpPr/>
            <p:nvPr/>
          </p:nvSpPr>
          <p:spPr>
            <a:xfrm>
              <a:off x="957" y="568"/>
              <a:ext cx="14561" cy="357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啊啊！不断的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毁坏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，不断的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创造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，不断的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努力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啊啊！力哟！力哟！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力的绘画，力的舞蹈，力的音乐，力的诗歌，力的律吕哟！</a:t>
              </a:r>
              <a:endParaRPr lang="zh-CN" altLang="en-US" sz="2100">
                <a:latin typeface="Kaiti SC Regular" charset="-122"/>
                <a:ea typeface="Kaiti SC Regular" charset="-122"/>
                <a:sym typeface="宋体" panose="02010600030101010101" pitchFamily="2" charset="-122"/>
              </a:endParaRPr>
            </a:p>
          </p:txBody>
        </p:sp>
        <p:sp>
          <p:nvSpPr>
            <p:cNvPr id="18435" name="矩形 2"/>
            <p:cNvSpPr/>
            <p:nvPr/>
          </p:nvSpPr>
          <p:spPr>
            <a:xfrm>
              <a:off x="621" y="670"/>
              <a:ext cx="15597" cy="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36" name="文本框 4"/>
          <p:cNvSpPr/>
          <p:nvPr/>
        </p:nvSpPr>
        <p:spPr>
          <a:xfrm>
            <a:off x="2090738" y="3233738"/>
            <a:ext cx="7428310" cy="391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en-US" altLang="zh-CN" sz="2100"/>
              <a:t>· </a:t>
            </a:r>
            <a:r>
              <a:rPr lang="zh-CN" altLang="en-US" sz="2100" b="1">
                <a:solidFill>
                  <a:srgbClr val="C00000"/>
                </a:solidFill>
              </a:rPr>
              <a:t>？</a:t>
            </a:r>
            <a:r>
              <a:rPr lang="zh-CN" altLang="en-US" sz="2100"/>
              <a:t>  </a:t>
            </a:r>
            <a:r>
              <a:rPr lang="en-US" altLang="zh-CN" sz="2100"/>
              <a:t>“</a:t>
            </a:r>
            <a:r>
              <a:rPr lang="zh-CN" altLang="en-US" sz="2100"/>
              <a:t>毁坏</a:t>
            </a:r>
            <a:r>
              <a:rPr lang="en-US" altLang="zh-CN" sz="2100"/>
              <a:t>”“</a:t>
            </a:r>
            <a:r>
              <a:rPr lang="zh-CN" altLang="en-US" sz="2100"/>
              <a:t>创造</a:t>
            </a:r>
            <a:r>
              <a:rPr lang="en-US" altLang="zh-CN" sz="2100"/>
              <a:t>”“</a:t>
            </a:r>
            <a:r>
              <a:rPr lang="zh-CN" altLang="en-US" sz="2100"/>
              <a:t>努力</a:t>
            </a:r>
            <a:r>
              <a:rPr lang="en-US" altLang="zh-CN" sz="2100"/>
              <a:t>”  </a:t>
            </a:r>
            <a:r>
              <a:rPr lang="zh-CN" altLang="en-US" sz="2100" b="1">
                <a:solidFill>
                  <a:srgbClr val="C00000"/>
                </a:solidFill>
              </a:rPr>
              <a:t>？</a:t>
            </a:r>
            <a:endParaRPr lang="zh-CN" altLang="en-US" sz="2100" b="1">
              <a:solidFill>
                <a:srgbClr val="C00000"/>
              </a:solidFill>
            </a:endParaRPr>
          </a:p>
        </p:txBody>
      </p:sp>
      <p:sp>
        <p:nvSpPr>
          <p:cNvPr id="18437" name="文本框 5"/>
          <p:cNvSpPr/>
          <p:nvPr/>
        </p:nvSpPr>
        <p:spPr>
          <a:xfrm>
            <a:off x="2090738" y="3945731"/>
            <a:ext cx="7428310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100" b="1" dirty="0"/>
              <a:t>前者：</a:t>
            </a:r>
            <a:r>
              <a:rPr lang="zh-CN" altLang="en-US" sz="2100" dirty="0"/>
              <a:t>太平洋推倒地球产生的洪涛，象征以青年学生为主，由广大群众、市民、工商人士等阶层共同组成的爱国人士。</a:t>
            </a:r>
            <a:endParaRPr lang="zh-CN" altLang="en-US" sz="2100" dirty="0"/>
          </a:p>
        </p:txBody>
      </p:sp>
      <p:sp>
        <p:nvSpPr>
          <p:cNvPr id="18438" name="文本框 6"/>
          <p:cNvSpPr/>
          <p:nvPr/>
        </p:nvSpPr>
        <p:spPr>
          <a:xfrm>
            <a:off x="2090738" y="4843463"/>
            <a:ext cx="7428310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100" b="1"/>
              <a:t>后者：</a:t>
            </a:r>
            <a:r>
              <a:rPr lang="zh-CN" altLang="en-US" sz="2100"/>
              <a:t>毁坏一切半封建、半殖民地的思想罗网；创造崭新的科学与民主的现代文明并为之努力。</a:t>
            </a:r>
            <a:endParaRPr lang="zh-CN" altLang="en-US" sz="2100"/>
          </a:p>
        </p:txBody>
      </p:sp>
      <p:pic>
        <p:nvPicPr>
          <p:cNvPr id="18439" name="图片 5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24888" y="2571751"/>
            <a:ext cx="2055019" cy="113704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3"/>
          <p:cNvGrpSpPr/>
          <p:nvPr/>
        </p:nvGrpSpPr>
        <p:grpSpPr>
          <a:xfrm>
            <a:off x="1819275" y="1169194"/>
            <a:ext cx="7428310" cy="1660922"/>
            <a:chOff x="621" y="670"/>
            <a:chExt cx="15597" cy="4042"/>
          </a:xfrm>
        </p:grpSpPr>
        <p:sp>
          <p:nvSpPr>
            <p:cNvPr id="19458" name="文本框 1"/>
            <p:cNvSpPr/>
            <p:nvPr/>
          </p:nvSpPr>
          <p:spPr>
            <a:xfrm>
              <a:off x="957" y="670"/>
              <a:ext cx="14561" cy="357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啊啊！不断的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毁坏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，不断的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创造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，不断的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努力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的绘画，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的舞蹈，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的音乐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的诗歌，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的律吕哟！</a:t>
              </a:r>
              <a:endParaRPr lang="zh-CN" altLang="en-US" sz="2100">
                <a:latin typeface="Kaiti SC Regular" charset="-122"/>
                <a:ea typeface="Kaiti SC Regular" charset="-122"/>
                <a:sym typeface="宋体" panose="02010600030101010101" pitchFamily="2" charset="-122"/>
              </a:endParaRPr>
            </a:p>
          </p:txBody>
        </p:sp>
        <p:sp>
          <p:nvSpPr>
            <p:cNvPr id="19459" name="矩形 2"/>
            <p:cNvSpPr/>
            <p:nvPr/>
          </p:nvSpPr>
          <p:spPr>
            <a:xfrm>
              <a:off x="621" y="670"/>
              <a:ext cx="15597" cy="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0" name="文本框 7"/>
          <p:cNvSpPr/>
          <p:nvPr/>
        </p:nvSpPr>
        <p:spPr>
          <a:xfrm>
            <a:off x="2228850" y="2971800"/>
            <a:ext cx="3431381" cy="26523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60000"/>
              </a:lnSpc>
            </a:pPr>
            <a:r>
              <a:rPr lang="zh-CN" altLang="en-US" sz="2100" b="1"/>
              <a:t>创作力的绘画</a:t>
            </a:r>
            <a:endParaRPr lang="zh-CN" altLang="en-US" sz="2100" b="1"/>
          </a:p>
          <a:p>
            <a:pPr algn="just">
              <a:lnSpc>
                <a:spcPct val="160000"/>
              </a:lnSpc>
            </a:pPr>
            <a:r>
              <a:rPr lang="zh-CN" altLang="en-US" sz="2100" b="1"/>
              <a:t>表演力的舞蹈</a:t>
            </a:r>
            <a:endParaRPr lang="zh-CN" altLang="en-US" sz="2100" b="1"/>
          </a:p>
          <a:p>
            <a:pPr algn="just">
              <a:lnSpc>
                <a:spcPct val="160000"/>
              </a:lnSpc>
            </a:pPr>
            <a:r>
              <a:rPr lang="zh-CN" altLang="en-US" sz="2100" b="1"/>
              <a:t>演奏力的音乐</a:t>
            </a:r>
            <a:endParaRPr lang="zh-CN" altLang="en-US" sz="2100" b="1"/>
          </a:p>
          <a:p>
            <a:pPr algn="just">
              <a:lnSpc>
                <a:spcPct val="160000"/>
              </a:lnSpc>
            </a:pPr>
            <a:r>
              <a:rPr lang="zh-CN" altLang="en-US" sz="2100" b="1"/>
              <a:t>抒写力的诗歌</a:t>
            </a:r>
            <a:endParaRPr lang="zh-CN" altLang="en-US" sz="2100" b="1"/>
          </a:p>
          <a:p>
            <a:pPr algn="just">
              <a:lnSpc>
                <a:spcPct val="160000"/>
              </a:lnSpc>
            </a:pPr>
            <a:r>
              <a:rPr lang="zh-CN" altLang="en-US" sz="2100" b="1"/>
              <a:t>激荡力的律吕</a:t>
            </a:r>
            <a:endParaRPr lang="zh-CN" altLang="en-US" sz="2100"/>
          </a:p>
        </p:txBody>
      </p:sp>
      <p:grpSp>
        <p:nvGrpSpPr>
          <p:cNvPr id="19461" name="组合 10"/>
          <p:cNvGrpSpPr/>
          <p:nvPr/>
        </p:nvGrpSpPr>
        <p:grpSpPr>
          <a:xfrm>
            <a:off x="4145757" y="3758806"/>
            <a:ext cx="2356247" cy="830118"/>
            <a:chOff x="13680" y="6067"/>
            <a:chExt cx="4948" cy="1742"/>
          </a:xfrm>
        </p:grpSpPr>
        <p:sp>
          <p:nvSpPr>
            <p:cNvPr id="19462" name="燕尾形箭头 8"/>
            <p:cNvSpPr/>
            <p:nvPr/>
          </p:nvSpPr>
          <p:spPr>
            <a:xfrm>
              <a:off x="13680" y="6707"/>
              <a:ext cx="1322" cy="415"/>
            </a:xfrm>
            <a:prstGeom prst="notchedRightArrow">
              <a:avLst>
                <a:gd name="adj1" fmla="val 50000"/>
                <a:gd name="adj2" fmla="val 49995"/>
              </a:avLst>
            </a:prstGeom>
            <a:solidFill>
              <a:schemeClr val="tx1"/>
            </a:solidFill>
            <a:ln w="12700">
              <a:solidFill>
                <a:prstClr val="black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文本框 9"/>
            <p:cNvSpPr/>
            <p:nvPr/>
          </p:nvSpPr>
          <p:spPr>
            <a:xfrm>
              <a:off x="15518" y="6067"/>
              <a:ext cx="3110" cy="17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r>
                <a:rPr lang="zh-CN" altLang="en-US" sz="2400">
                  <a:latin typeface="Kaiti SC Regular" charset="-122"/>
                  <a:ea typeface="Kaiti SC Regular" charset="-122"/>
                </a:rPr>
                <a:t>掌握力</a:t>
              </a:r>
              <a:endParaRPr lang="zh-CN" altLang="en-US" sz="2400">
                <a:latin typeface="Kaiti SC Regular" charset="-122"/>
                <a:ea typeface="Kaiti SC Regular" charset="-122"/>
              </a:endParaRPr>
            </a:p>
            <a:p>
              <a:r>
                <a:rPr lang="zh-CN" altLang="en-US" sz="2400">
                  <a:latin typeface="Kaiti SC Regular" charset="-122"/>
                  <a:ea typeface="Kaiti SC Regular" charset="-122"/>
                </a:rPr>
                <a:t>驾驭力</a:t>
              </a:r>
              <a:endParaRPr lang="zh-CN" altLang="en-US" sz="2400">
                <a:latin typeface="Kaiti SC Regular" charset="-122"/>
                <a:ea typeface="Kaiti SC Regular" charset="-122"/>
              </a:endParaRPr>
            </a:p>
          </p:txBody>
        </p:sp>
      </p:grpSp>
      <p:grpSp>
        <p:nvGrpSpPr>
          <p:cNvPr id="19464" name="组合 14"/>
          <p:cNvGrpSpPr/>
          <p:nvPr/>
        </p:nvGrpSpPr>
        <p:grpSpPr>
          <a:xfrm>
            <a:off x="6403182" y="3574257"/>
            <a:ext cx="2745581" cy="1198722"/>
            <a:chOff x="10453" y="5706"/>
            <a:chExt cx="5765" cy="2517"/>
          </a:xfrm>
        </p:grpSpPr>
        <p:sp>
          <p:nvSpPr>
            <p:cNvPr id="19465" name="燕尾形箭头 11"/>
            <p:cNvSpPr/>
            <p:nvPr/>
          </p:nvSpPr>
          <p:spPr>
            <a:xfrm>
              <a:off x="10453" y="6733"/>
              <a:ext cx="1322" cy="415"/>
            </a:xfrm>
            <a:prstGeom prst="notchedRightArrow">
              <a:avLst>
                <a:gd name="adj1" fmla="val 50000"/>
                <a:gd name="adj2" fmla="val 49995"/>
              </a:avLst>
            </a:prstGeom>
            <a:solidFill>
              <a:schemeClr val="tx1"/>
            </a:solidFill>
            <a:ln w="12700">
              <a:solidFill>
                <a:prstClr val="black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文本框 13"/>
            <p:cNvSpPr/>
            <p:nvPr/>
          </p:nvSpPr>
          <p:spPr>
            <a:xfrm>
              <a:off x="13108" y="5706"/>
              <a:ext cx="3110" cy="251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r>
                <a:rPr lang="zh-CN" altLang="en-US" sz="2400">
                  <a:latin typeface="Kaiti SC Regular" charset="-122"/>
                  <a:ea typeface="Kaiti SC Regular" charset="-122"/>
                </a:rPr>
                <a:t>努力创造</a:t>
              </a:r>
              <a:endParaRPr lang="zh-CN" altLang="en-US" sz="2400">
                <a:latin typeface="Kaiti SC Regular" charset="-122"/>
                <a:ea typeface="Kaiti SC Regular" charset="-122"/>
              </a:endParaRPr>
            </a:p>
            <a:p>
              <a:r>
                <a:rPr lang="zh-CN" altLang="en-US" sz="2400">
                  <a:latin typeface="Kaiti SC Regular" charset="-122"/>
                  <a:ea typeface="Kaiti SC Regular" charset="-122"/>
                </a:rPr>
                <a:t>乐观进取</a:t>
              </a:r>
              <a:endParaRPr lang="zh-CN" altLang="en-US" sz="2400">
                <a:latin typeface="Kaiti SC Regular" charset="-122"/>
                <a:ea typeface="Kaiti SC Regular" charset="-122"/>
              </a:endParaRPr>
            </a:p>
            <a:p>
              <a:r>
                <a:rPr lang="zh-CN" altLang="en-US" sz="2400">
                  <a:latin typeface="Kaiti SC Regular" charset="-122"/>
                  <a:ea typeface="Kaiti SC Regular" charset="-122"/>
                </a:rPr>
                <a:t>追求光明</a:t>
              </a:r>
              <a:endParaRPr lang="zh-CN" altLang="en-US" sz="2400">
                <a:latin typeface="Kaiti SC Regular" charset="-122"/>
                <a:ea typeface="Kaiti SC Regular" charset="-122"/>
              </a:endParaRPr>
            </a:p>
          </p:txBody>
        </p:sp>
      </p:grpSp>
      <p:pic>
        <p:nvPicPr>
          <p:cNvPr id="19467" name="图片 5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24888" y="2355057"/>
            <a:ext cx="2055019" cy="113704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3"/>
          <p:cNvGrpSpPr/>
          <p:nvPr/>
        </p:nvGrpSpPr>
        <p:grpSpPr>
          <a:xfrm>
            <a:off x="1819275" y="1169194"/>
            <a:ext cx="7428310" cy="1660922"/>
            <a:chOff x="621" y="670"/>
            <a:chExt cx="15597" cy="4042"/>
          </a:xfrm>
        </p:grpSpPr>
        <p:sp>
          <p:nvSpPr>
            <p:cNvPr id="20482" name="文本框 1"/>
            <p:cNvSpPr/>
            <p:nvPr/>
          </p:nvSpPr>
          <p:spPr>
            <a:xfrm>
              <a:off x="957" y="670"/>
              <a:ext cx="14561" cy="357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啊啊！不断的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毁坏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，不断的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创造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，不断的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努力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啊啊！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哟！</a:t>
              </a:r>
              <a:endParaRPr lang="zh-CN" altLang="en-US" sz="2100">
                <a:latin typeface="Kaiti SC Regular" charset="-122"/>
                <a:ea typeface="Kaiti SC Regular" charset="-122"/>
              </a:endParaRPr>
            </a:p>
            <a:p>
              <a:pPr>
                <a:lnSpc>
                  <a:spcPct val="140000"/>
                </a:lnSpc>
                <a:spcBef>
                  <a:spcPts val="75"/>
                </a:spcBef>
                <a:buFont typeface="Arial" panose="020B0604020202020204" pitchFamily="34" charset="0"/>
              </a:pP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的绘画，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的舞蹈，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的音乐</a:t>
              </a:r>
              <a:r>
                <a:rPr lang="zh-CN" altLang="en-US" sz="2100">
                  <a:latin typeface="Kaiti SC" charset="-122"/>
                  <a:ea typeface="Kaiti SC" charset="-122"/>
                  <a:sym typeface="宋体" panose="02010600030101010101" pitchFamily="2" charset="-122"/>
                </a:rPr>
                <a:t>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的诗歌，</a:t>
              </a:r>
              <a:r>
                <a:rPr lang="zh-CN" altLang="en-US" sz="2100" b="1">
                  <a:solidFill>
                    <a:srgbClr val="C00000"/>
                  </a:solidFill>
                  <a:latin typeface="Kaiti SC Bold" charset="-122"/>
                  <a:ea typeface="Kaiti SC Bold" charset="-122"/>
                  <a:sym typeface="宋体" panose="02010600030101010101" pitchFamily="2" charset="-122"/>
                </a:rPr>
                <a:t>力</a:t>
              </a:r>
              <a:r>
                <a:rPr lang="zh-CN" altLang="en-US" sz="2100">
                  <a:latin typeface="Kaiti SC Regular" charset="-122"/>
                  <a:ea typeface="Kaiti SC Regular" charset="-122"/>
                  <a:sym typeface="宋体" panose="02010600030101010101" pitchFamily="2" charset="-122"/>
                </a:rPr>
                <a:t>的律吕哟！</a:t>
              </a:r>
              <a:endParaRPr lang="zh-CN" altLang="en-US" sz="2100">
                <a:latin typeface="Kaiti SC Regular" charset="-122"/>
                <a:ea typeface="Kaiti SC Regular" charset="-122"/>
                <a:sym typeface="宋体" panose="02010600030101010101" pitchFamily="2" charset="-122"/>
              </a:endParaRPr>
            </a:p>
          </p:txBody>
        </p:sp>
        <p:sp>
          <p:nvSpPr>
            <p:cNvPr id="20483" name="矩形 2"/>
            <p:cNvSpPr/>
            <p:nvPr/>
          </p:nvSpPr>
          <p:spPr>
            <a:xfrm>
              <a:off x="621" y="670"/>
              <a:ext cx="15597" cy="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0484" name="图片 5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24888" y="2355057"/>
            <a:ext cx="2055019" cy="113704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5" name="文本框 15"/>
          <p:cNvSpPr/>
          <p:nvPr/>
        </p:nvSpPr>
        <p:spPr>
          <a:xfrm>
            <a:off x="7115175" y="3890963"/>
            <a:ext cx="3048000" cy="8070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400">
                <a:solidFill>
                  <a:srgbClr val="C00000"/>
                </a:solidFill>
                <a:latin typeface="Kaiti SC Regular" charset="-122"/>
                <a:ea typeface="Kaiti SC Regular" charset="-122"/>
              </a:rPr>
              <a:t>表现崇高美的</a:t>
            </a:r>
            <a:endParaRPr lang="zh-CN" altLang="en-US" sz="2400">
              <a:solidFill>
                <a:srgbClr val="C00000"/>
              </a:solidFill>
              <a:latin typeface="Kaiti SC Regular" charset="-122"/>
              <a:ea typeface="Kaiti SC Regular" charset="-122"/>
            </a:endParaRPr>
          </a:p>
          <a:p>
            <a:r>
              <a:rPr lang="zh-CN" altLang="en-US" sz="2400">
                <a:solidFill>
                  <a:srgbClr val="C00000"/>
                </a:solidFill>
                <a:latin typeface="Kaiti SC Regular" charset="-122"/>
                <a:ea typeface="Kaiti SC Regular" charset="-122"/>
              </a:rPr>
              <a:t>激情洋溢的赞歌</a:t>
            </a:r>
            <a:endParaRPr lang="zh-CN" altLang="en-US" sz="2400">
              <a:solidFill>
                <a:srgbClr val="C00000"/>
              </a:solidFill>
              <a:latin typeface="Kaiti SC Regular" charset="-122"/>
              <a:ea typeface="Kaiti SC Regular" charset="-122"/>
            </a:endParaRPr>
          </a:p>
        </p:txBody>
      </p:sp>
      <p:sp>
        <p:nvSpPr>
          <p:cNvPr id="20486" name="文本框 16"/>
          <p:cNvSpPr/>
          <p:nvPr/>
        </p:nvSpPr>
        <p:spPr>
          <a:xfrm>
            <a:off x="1980010" y="3426619"/>
            <a:ext cx="4108847" cy="20072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层层推进，构成</a:t>
            </a:r>
            <a:r>
              <a:rPr lang="zh-CN" altLang="en-US" sz="21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排比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句式。抒情气氛犹如疾风骤雨，犹如火山爆发。置身如此诗境，我们的思想也随着一路狂奔，一路呐喊。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4294967295"/>
          </p:nvPr>
        </p:nvSpPr>
        <p:spPr>
          <a:xfrm>
            <a:off x="2022872" y="1208485"/>
            <a:ext cx="8509397" cy="7203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en-US" altLang="en-US" dirty="0" err="1"/>
              <a:t>诗歌的结尾为什么要唱出力的赞歌</a:t>
            </a:r>
            <a:r>
              <a:rPr lang="zh-CN" altLang="en-US" dirty="0"/>
              <a:t>？</a:t>
            </a:r>
            <a:endParaRPr lang="zh-CN" altLang="en-US" dirty="0"/>
          </a:p>
        </p:txBody>
      </p:sp>
      <p:sp>
        <p:nvSpPr>
          <p:cNvPr id="21506" name="Rectangle 3"/>
          <p:cNvSpPr/>
          <p:nvPr/>
        </p:nvSpPr>
        <p:spPr>
          <a:xfrm>
            <a:off x="1808560" y="2047876"/>
            <a:ext cx="8577263" cy="36706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是对“力”的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美化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，赋予“力”以人们常见的艺术美的形象；同时又是对力的艺术的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，对充益着力的崇高美的歌颂。郭沫若的诗歌，无论是从表现反抗破坏和自由创造的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精神内容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上看，从特别发展的想象和激情以及与之相适应的丰富多彩的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浪漫主义手法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上看，或是从他不拘一格、发挥艺术独创性并实现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诗体大解放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者，都是这种力的艺术的大胆的和富有成效的实践。从这里，也可以看到郭沫若对自己诗歌的崇高美风格的自信和肯定。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07" name="直接连接符 1"/>
          <p:cNvCxnSpPr/>
          <p:nvPr/>
        </p:nvCxnSpPr>
        <p:spPr>
          <a:xfrm flipV="1">
            <a:off x="2022872" y="1794272"/>
            <a:ext cx="4800600" cy="36909"/>
          </a:xfrm>
          <a:prstGeom prst="line">
            <a:avLst/>
          </a:prstGeom>
          <a:noFill/>
          <a:ln w="6350">
            <a:solidFill>
              <a:schemeClr val="accent2"/>
            </a:solidFill>
            <a:miter lim="800000"/>
          </a:ln>
        </p:spPr>
      </p:cxnSp>
      <p:grpSp>
        <p:nvGrpSpPr>
          <p:cNvPr id="21508" name="组合 33"/>
          <p:cNvGrpSpPr/>
          <p:nvPr/>
        </p:nvGrpSpPr>
        <p:grpSpPr>
          <a:xfrm>
            <a:off x="8608219" y="1175148"/>
            <a:ext cx="1383506" cy="872728"/>
            <a:chOff x="972256" y="2343982"/>
            <a:chExt cx="3589420" cy="2301765"/>
          </a:xfrm>
        </p:grpSpPr>
        <p:sp>
          <p:nvSpPr>
            <p:cNvPr id="21509" name="椭圆 34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algn="ctr"/>
              <a:endParaRPr lang="zh-CN" altLang="en-US" sz="1400">
                <a:solidFill>
                  <a:srgbClr val="FFFFFF"/>
                </a:solidFill>
                <a:latin typeface="WenYue GuDianMingChaoTi (Non-Co" pitchFamily="50" charset="-122"/>
                <a:ea typeface="WenYue GuDianMingChaoTi (Non-Co" pitchFamily="50" charset="-122"/>
                <a:sym typeface="WenYue GuDianMingChaoTi (Non-Co" pitchFamily="50" charset="-122"/>
              </a:endParaRPr>
            </a:p>
          </p:txBody>
        </p:sp>
        <p:pic>
          <p:nvPicPr>
            <p:cNvPr id="21510" name="图片 3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uild="p"/>
      <p:bldP spid="215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4294967295"/>
          </p:nvPr>
        </p:nvSpPr>
        <p:spPr>
          <a:xfrm>
            <a:off x="1847528" y="1124744"/>
            <a:ext cx="8568952" cy="4181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zh-CN" altLang="en-US" dirty="0" smtClean="0"/>
              <a:t>  这</a:t>
            </a:r>
            <a:r>
              <a:rPr lang="zh-CN" altLang="en-US" dirty="0"/>
              <a:t>首诗给人的主要感受和印象是</a:t>
            </a:r>
            <a:r>
              <a:rPr lang="zh-CN" altLang="en-US" dirty="0" smtClean="0"/>
              <a:t>？</a:t>
            </a:r>
            <a:endParaRPr lang="en-US" altLang="zh-CN" dirty="0"/>
          </a:p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en-US" altLang="zh-CN" dirty="0"/>
              <a:t>       </a:t>
            </a:r>
            <a:r>
              <a:rPr lang="zh-CN" altLang="en-US" b="1" dirty="0">
                <a:solidFill>
                  <a:srgbClr val="C00000"/>
                </a:solidFill>
              </a:rPr>
              <a:t>宏伟、强力、壮丽、炽热</a:t>
            </a:r>
            <a:endParaRPr lang="en-US" altLang="zh-CN" dirty="0"/>
          </a:p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zh-CN" altLang="en-US" dirty="0"/>
              <a:t>       诗中雄奇的形象和澎湃的激情使人惊赞、仰慕，唤起人们对自身力量的自觉意识和对生活的巨大热情，激起人们以全部生命的力去努力创造，去追求光明，去获取力的艺术、力的美。这是崇高与壮美的统一，作者唱出的是一曲表现崇高美的激情洋溢的赞歌。</a:t>
            </a:r>
            <a:endParaRPr lang="zh-CN" altLang="en-US" dirty="0"/>
          </a:p>
        </p:txBody>
      </p:sp>
      <p:cxnSp>
        <p:nvCxnSpPr>
          <p:cNvPr id="22530" name="直接连接符 4"/>
          <p:cNvCxnSpPr/>
          <p:nvPr/>
        </p:nvCxnSpPr>
        <p:spPr>
          <a:xfrm>
            <a:off x="2400300" y="1806179"/>
            <a:ext cx="3849291" cy="1190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531" name="任意多边形 3"/>
          <p:cNvSpPr/>
          <p:nvPr/>
        </p:nvSpPr>
        <p:spPr>
          <a:xfrm>
            <a:off x="7296151" y="1397794"/>
            <a:ext cx="2670572" cy="1408510"/>
          </a:xfrm>
          <a:custGeom>
            <a:avLst/>
            <a:gdLst/>
            <a:ahLst/>
            <a:cxnLst>
              <a:cxn ang="0">
                <a:pos x="285946" y="932128"/>
              </a:cxn>
              <a:cxn ang="0">
                <a:pos x="1141461" y="4622"/>
              </a:cxn>
              <a:cxn ang="0">
                <a:pos x="1798374" y="566747"/>
              </a:cxn>
              <a:cxn ang="0">
                <a:pos x="2424732" y="384056"/>
              </a:cxn>
              <a:cxn ang="0">
                <a:pos x="3371908" y="805649"/>
              </a:cxn>
              <a:cxn ang="0">
                <a:pos x="3249692" y="1803421"/>
              </a:cxn>
              <a:cxn ang="0">
                <a:pos x="240115" y="1705050"/>
              </a:cxn>
              <a:cxn ang="0">
                <a:pos x="285946" y="932128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 rotWithShape="1"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25479"/>
                </a:srgbClr>
              </a:gs>
              <a:gs pos="100000">
                <a:srgbClr val="FFFFFF">
                  <a:alpha val="9999"/>
                </a:srgbClr>
              </a:gs>
            </a:gsLst>
            <a:lin ang="5400000"/>
          </a:gradFill>
          <a:ln w="12700">
            <a:noFill/>
            <a:miter lim="800000"/>
          </a:ln>
        </p:spPr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4294967295"/>
          </p:nvPr>
        </p:nvSpPr>
        <p:spPr>
          <a:xfrm>
            <a:off x="2158603" y="1566862"/>
            <a:ext cx="8509397" cy="72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zh-CN" altLang="en-US" dirty="0"/>
              <a:t> </a:t>
            </a:r>
            <a:r>
              <a:rPr lang="zh-CN" altLang="en-US" dirty="0" smtClean="0"/>
              <a:t>诗</a:t>
            </a:r>
            <a:r>
              <a:rPr lang="zh-CN" altLang="en-US" dirty="0"/>
              <a:t>中自然景观和诗人的情感是如何交融在一起的？</a:t>
            </a:r>
            <a:endParaRPr lang="zh-CN" altLang="en-US" dirty="0"/>
          </a:p>
        </p:txBody>
      </p:sp>
      <p:sp>
        <p:nvSpPr>
          <p:cNvPr id="23554" name="Rectangle 3"/>
          <p:cNvSpPr/>
          <p:nvPr/>
        </p:nvSpPr>
        <p:spPr>
          <a:xfrm>
            <a:off x="2146697" y="2447925"/>
            <a:ext cx="7899797" cy="302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经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过诗人想象的飞腾和感情的灌注，以自己的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全部生命和人格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进行艺术创造，自然形象便浸染着、渗透着诗人的主观感受，自然现象与诗人主体血肉交融，成了有生命有感情的活的存在。这种在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特定环境中强烈、丰富的典型感受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便象征着一定的社会内容，从而达到对社会现实和时代精神的鲜明反映，表现出一种正面的崇高，一种富于乐观进取精神的壮美。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555" name="直接连接符 4"/>
          <p:cNvCxnSpPr/>
          <p:nvPr/>
        </p:nvCxnSpPr>
        <p:spPr>
          <a:xfrm flipV="1">
            <a:off x="2424113" y="2114551"/>
            <a:ext cx="5664994" cy="11906"/>
          </a:xfrm>
          <a:prstGeom prst="line">
            <a:avLst/>
          </a:prstGeom>
          <a:noFill/>
          <a:ln w="6350">
            <a:solidFill>
              <a:schemeClr val="accent2"/>
            </a:solidFill>
            <a:miter lim="800000"/>
          </a:ln>
        </p:spPr>
      </p:cxnSp>
      <p:sp>
        <p:nvSpPr>
          <p:cNvPr id="23556" name="任意多边形 3"/>
          <p:cNvSpPr/>
          <p:nvPr/>
        </p:nvSpPr>
        <p:spPr>
          <a:xfrm>
            <a:off x="7997428" y="1039416"/>
            <a:ext cx="2670572" cy="1408509"/>
          </a:xfrm>
          <a:custGeom>
            <a:avLst/>
            <a:gdLst/>
            <a:ahLst/>
            <a:cxnLst>
              <a:cxn ang="0">
                <a:pos x="285946" y="932128"/>
              </a:cxn>
              <a:cxn ang="0">
                <a:pos x="1141461" y="4622"/>
              </a:cxn>
              <a:cxn ang="0">
                <a:pos x="1798374" y="566747"/>
              </a:cxn>
              <a:cxn ang="0">
                <a:pos x="2424732" y="384056"/>
              </a:cxn>
              <a:cxn ang="0">
                <a:pos x="3371908" y="805649"/>
              </a:cxn>
              <a:cxn ang="0">
                <a:pos x="3249692" y="1803421"/>
              </a:cxn>
              <a:cxn ang="0">
                <a:pos x="240115" y="1705050"/>
              </a:cxn>
              <a:cxn ang="0">
                <a:pos x="285946" y="932128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 rotWithShape="1"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25479"/>
                </a:srgbClr>
              </a:gs>
              <a:gs pos="100000">
                <a:srgbClr val="FFFFFF">
                  <a:alpha val="9999"/>
                </a:srgbClr>
              </a:gs>
            </a:gsLst>
            <a:lin ang="5400000"/>
          </a:gradFill>
          <a:ln w="12700">
            <a:noFill/>
            <a:miter lim="800000"/>
          </a:ln>
        </p:spPr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p"/>
      <p:bldP spid="23554" grpId="0"/>
      <p:bldP spid="2355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文本框 25"/>
          <p:cNvSpPr txBox="1"/>
          <p:nvPr/>
        </p:nvSpPr>
        <p:spPr>
          <a:xfrm>
            <a:off x="1914047" y="2830374"/>
            <a:ext cx="260802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88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29104" y="2240744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壹：情境导入</a:t>
            </a:r>
            <a:endParaRPr lang="zh-CN" altLang="en-US" sz="28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29103" y="3097522"/>
            <a:ext cx="48942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贰：初读感知</a:t>
            </a:r>
            <a:endParaRPr lang="zh-CN" altLang="en-US" sz="28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29104" y="3935121"/>
            <a:ext cx="367329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叁：新知探究</a:t>
            </a:r>
            <a:endParaRPr lang="zh-CN" altLang="en-US" sz="28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29104" y="4791899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肆：拓展延伸</a:t>
            </a:r>
            <a:endParaRPr lang="zh-CN" altLang="en-US" sz="28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19691791 -7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flipH="1">
            <a:off x="-130175" y="3620770"/>
            <a:ext cx="5721350" cy="30835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4294967295"/>
          </p:nvPr>
        </p:nvSpPr>
        <p:spPr>
          <a:xfrm>
            <a:off x="1696641" y="1248966"/>
            <a:ext cx="9052322" cy="64650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685" indent="-191770" algn="just">
              <a:lnSpc>
                <a:spcPct val="150000"/>
              </a:lnSpc>
              <a:spcBef>
                <a:spcPts val="75"/>
              </a:spcBef>
            </a:pPr>
            <a:r>
              <a:rPr lang="en-US" altLang="zh-CN"/>
              <a:t>为什么</a:t>
            </a:r>
            <a:r>
              <a:rPr lang="en-US" altLang="zh-CN">
                <a:sym typeface="宋体" panose="02010600030101010101" pitchFamily="2" charset="-122"/>
              </a:rPr>
              <a:t>诗人</a:t>
            </a:r>
            <a:r>
              <a:rPr lang="zh-CN" altLang="en-US"/>
              <a:t>将</a:t>
            </a:r>
            <a:r>
              <a:rPr lang="en-US" altLang="zh-CN"/>
              <a:t>诗歌命名为《立在地球边上放号》，有何新意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24578" name="Rectangle 3"/>
          <p:cNvSpPr/>
          <p:nvPr/>
        </p:nvSpPr>
        <p:spPr>
          <a:xfrm>
            <a:off x="2432448" y="2207419"/>
            <a:ext cx="7327106" cy="309205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  通观全诗，诗人把自己想象为一个站在地球边上目光遍及广阔天地，并发出了激情的呼唤的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巨人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。通过对自然的抒写，可以看到抒情主人公的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高大形象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，窥视到他的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充实内心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，感受到他的</a:t>
            </a:r>
            <a:r>
              <a:rPr lang="zh-CN" altLang="en-US" sz="2100" u="sng" dirty="0">
                <a:latin typeface="楷体" panose="02010609060101010101" pitchFamily="49" charset="-122"/>
                <a:ea typeface="楷体" panose="02010609060101010101" pitchFamily="49" charset="-122"/>
              </a:rPr>
              <a:t>如沸激情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 新意：抒情形象所显示的这种独特感情、心理，正反映了被五四时代怒潮唤醒的革命知识青年的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共同特征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任意多边形 3"/>
          <p:cNvSpPr/>
          <p:nvPr/>
        </p:nvSpPr>
        <p:spPr>
          <a:xfrm>
            <a:off x="8078391" y="1139429"/>
            <a:ext cx="2670572" cy="1408509"/>
          </a:xfrm>
          <a:custGeom>
            <a:avLst/>
            <a:gdLst/>
            <a:ahLst/>
            <a:cxnLst>
              <a:cxn ang="0">
                <a:pos x="285946" y="932128"/>
              </a:cxn>
              <a:cxn ang="0">
                <a:pos x="1141461" y="4622"/>
              </a:cxn>
              <a:cxn ang="0">
                <a:pos x="1798374" y="566747"/>
              </a:cxn>
              <a:cxn ang="0">
                <a:pos x="2424732" y="384056"/>
              </a:cxn>
              <a:cxn ang="0">
                <a:pos x="3371908" y="805649"/>
              </a:cxn>
              <a:cxn ang="0">
                <a:pos x="3249692" y="1803421"/>
              </a:cxn>
              <a:cxn ang="0">
                <a:pos x="240115" y="1705050"/>
              </a:cxn>
              <a:cxn ang="0">
                <a:pos x="285946" y="932128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 rotWithShape="1"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25479"/>
                </a:srgbClr>
              </a:gs>
              <a:gs pos="100000">
                <a:srgbClr val="FFFFFF">
                  <a:alpha val="9999"/>
                </a:srgbClr>
              </a:gs>
            </a:gsLst>
            <a:lin ang="5400000"/>
          </a:gradFill>
          <a:ln w="12700">
            <a:noFill/>
            <a:miter lim="800000"/>
          </a:ln>
        </p:spPr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cxnSp>
        <p:nvCxnSpPr>
          <p:cNvPr id="24580" name="直接连接符 4"/>
          <p:cNvCxnSpPr>
            <a:endCxn id="24579" idx="0"/>
          </p:cNvCxnSpPr>
          <p:nvPr/>
        </p:nvCxnSpPr>
        <p:spPr>
          <a:xfrm flipV="1">
            <a:off x="2103835" y="1838326"/>
            <a:ext cx="6190059" cy="11906"/>
          </a:xfrm>
          <a:prstGeom prst="line">
            <a:avLst/>
          </a:prstGeom>
          <a:noFill/>
          <a:ln w="6350">
            <a:solidFill>
              <a:schemeClr val="accent2"/>
            </a:solidFill>
            <a:miter lim="800000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build="p"/>
      <p:bldP spid="24578" grpId="0"/>
      <p:bldP spid="2457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10030" y="3935730"/>
            <a:ext cx="60382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拓展延伸</a:t>
            </a:r>
            <a:endParaRPr lang="zh-CN" altLang="en-US" sz="54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22"/>
          <p:cNvSpPr/>
          <p:nvPr/>
        </p:nvSpPr>
        <p:spPr>
          <a:xfrm>
            <a:off x="3538220" y="3044825"/>
            <a:ext cx="1573530" cy="486410"/>
          </a:xfrm>
          <a:prstGeom prst="roundRect">
            <a:avLst>
              <a:gd name="adj" fmla="val 0"/>
            </a:avLst>
          </a:prstGeom>
          <a:solidFill>
            <a:srgbClr val="363A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/>
          </p:cNvSpPr>
          <p:nvPr>
            <p:ph type="body" idx="4294967295"/>
          </p:nvPr>
        </p:nvSpPr>
        <p:spPr>
          <a:xfrm>
            <a:off x="2039542" y="1009650"/>
            <a:ext cx="8735615" cy="72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zh-CN" altLang="en-US" sz="4100" dirty="0">
                <a:solidFill>
                  <a:srgbClr val="C00000"/>
                </a:solidFill>
                <a:latin typeface="STHeiti Light" charset="-122"/>
                <a:ea typeface="STHeiti Light" charset="-122"/>
              </a:rPr>
              <a:t>艺术手法</a:t>
            </a:r>
            <a:endParaRPr lang="zh-CN" altLang="en-US" sz="4100" dirty="0">
              <a:solidFill>
                <a:srgbClr val="C00000"/>
              </a:solidFill>
              <a:latin typeface="STHeiti Light" charset="-122"/>
              <a:ea typeface="STHeiti Light" charset="-122"/>
            </a:endParaRPr>
          </a:p>
        </p:txBody>
      </p:sp>
      <p:sp>
        <p:nvSpPr>
          <p:cNvPr id="25602" name="Rectangle 3"/>
          <p:cNvSpPr/>
          <p:nvPr/>
        </p:nvSpPr>
        <p:spPr>
          <a:xfrm>
            <a:off x="2087166" y="2199085"/>
            <a:ext cx="8016478" cy="302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8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首诗气魄宏大，境界开阔，然而却是即景生情、缘物抒怀的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即兴诗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它从眼前北冰洋的情景、太平洋的伟力抒写开去，唱出了不断毁坏和创造的力的赞歌。这种感性自然流露的特点使这首诗很少用陈述句，大多用感叹句。陈述句也是像“无限的太平洋提起它全身的力量来要把地球推倒”这样笔力千钧的句子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uild="p"/>
      <p:bldP spid="256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/>
          <p:nvPr/>
        </p:nvSpPr>
        <p:spPr>
          <a:xfrm>
            <a:off x="1774031" y="2439591"/>
            <a:ext cx="5573316" cy="3028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80000"/>
              </a:lnSpc>
              <a:spcBef>
                <a:spcPts val="75"/>
              </a:spcBef>
              <a:buFont typeface="Arial" panose="020B0604020202020204" pitchFamily="34" charset="0"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叹句则多有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的短语，短促有力。这首诗是郭沫若“立在地球边上”，看怒涛轰轰烈烈卷地而来，怀着“禁不住血跳腕鸣”的昂奋情绪写下的，因此具有着“海涛的节奏”。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81888" y="1907381"/>
            <a:ext cx="3017044" cy="323492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2039542" y="1009650"/>
            <a:ext cx="8735615" cy="7203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  <a:defRPr lang="zh-CN" altLang="en-US" sz="2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1722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870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51660" indent="-205740" algn="l" defTabSz="914400" rtl="0" eaLnBrk="1" fontAlgn="base" hangingPunct="1">
              <a:lnSpc>
                <a:spcPct val="90000"/>
              </a:lnSpc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lang="zh-CN" altLang="en-US"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75"/>
              </a:spcBef>
            </a:pPr>
            <a:r>
              <a:rPr lang="zh-CN" altLang="en-US" sz="4100">
                <a:solidFill>
                  <a:srgbClr val="C00000"/>
                </a:solidFill>
                <a:latin typeface="STHeiti Light" charset="-122"/>
                <a:ea typeface="STHeiti Light" charset="-122"/>
              </a:rPr>
              <a:t>艺术手法</a:t>
            </a:r>
            <a:endParaRPr lang="zh-CN" altLang="en-US" sz="4100">
              <a:solidFill>
                <a:srgbClr val="C00000"/>
              </a:solidFill>
              <a:latin typeface="STHeiti Light" charset="-122"/>
              <a:ea typeface="STHeiti Light" charset="-122"/>
            </a:endParaRPr>
          </a:p>
        </p:txBody>
      </p:sp>
      <p:pic>
        <p:nvPicPr>
          <p:cNvPr id="2662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87050" y="10067925"/>
            <a:ext cx="266700" cy="200025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3A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560" y="2565400"/>
            <a:ext cx="60382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kumimoji="1" lang="zh-CN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行楷" panose="02010800040101010101" charset="-122"/>
                <a:sym typeface="微软雅黑" panose="020B0503020204020204" pitchFamily="34" charset="-122"/>
              </a:rPr>
              <a:t>立在地球边上放号</a:t>
            </a:r>
            <a:endParaRPr kumimoji="1" lang="zh-CN" sz="4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行楷" panose="02010800040101010101" charset="-122"/>
              <a:sym typeface="微软雅黑" panose="020B0503020204020204" pitchFamily="34" charset="-122"/>
            </a:endParaRPr>
          </a:p>
          <a:p>
            <a:pPr algn="ctr"/>
            <a:r>
              <a:rPr kumimoji="1" lang="en-US" altLang="zh-CN" sz="4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行楷" panose="02010800040101010101" charset="-122"/>
                <a:sym typeface="微软雅黑" panose="020B0503020204020204" pitchFamily="34" charset="-122"/>
              </a:rPr>
              <a:t>         </a:t>
            </a:r>
            <a:r>
              <a:rPr kumimoji="1" lang="zh-CN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行楷" panose="02010800040101010101" charset="-122"/>
                <a:sym typeface="微软雅黑" panose="020B0503020204020204" pitchFamily="34" charset="-122"/>
              </a:rPr>
              <a:t>郭沫若</a:t>
            </a:r>
            <a:endParaRPr kumimoji="1" lang="zh-CN" sz="2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行楷" panose="0201080004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480" y="4327525"/>
            <a:ext cx="5428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cs typeface="+mn-ea"/>
                <a:sym typeface="+mn-lt"/>
              </a:rPr>
              <a:t>人教版高中语文必修一课件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10030" y="3935730"/>
            <a:ext cx="60382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情境导入</a:t>
            </a:r>
            <a:endParaRPr lang="zh-CN" altLang="en-US" sz="54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22"/>
          <p:cNvSpPr/>
          <p:nvPr/>
        </p:nvSpPr>
        <p:spPr>
          <a:xfrm>
            <a:off x="3538220" y="3044825"/>
            <a:ext cx="1573530" cy="486410"/>
          </a:xfrm>
          <a:prstGeom prst="roundRect">
            <a:avLst>
              <a:gd name="adj" fmla="val 0"/>
            </a:avLst>
          </a:prstGeom>
          <a:solidFill>
            <a:srgbClr val="363A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4573191" y="1407319"/>
            <a:ext cx="5944790" cy="4276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68580" tIns="34290" rIns="68580" bIns="34290" anchor="ctr" anchorCtr="0"/>
          <a:lstStyle>
            <a:lvl1pPr marL="0" indent="0" algn="ctr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00000"/>
              </a:lnSpc>
            </a:pPr>
            <a:r>
              <a:rPr lang="zh-CN" altLang="en-US" dirty="0"/>
              <a:t>五四运动 </a:t>
            </a:r>
            <a:r>
              <a:rPr lang="zh-CN" altLang="en-US" sz="2100" dirty="0"/>
              <a:t>（1919年</a:t>
            </a:r>
            <a:r>
              <a:rPr lang="zh-CN" altLang="en-US" sz="2100" b="1" dirty="0">
                <a:solidFill>
                  <a:srgbClr val="C00000"/>
                </a:solidFill>
              </a:rPr>
              <a:t>青年学生</a:t>
            </a:r>
            <a:r>
              <a:rPr lang="zh-CN" altLang="en-US" sz="2100" dirty="0"/>
              <a:t>组织的爱国运动）</a:t>
            </a:r>
            <a:br>
              <a:rPr lang="zh-CN" altLang="en-US" sz="2100" dirty="0"/>
            </a:br>
            <a:br>
              <a:rPr lang="zh-CN" altLang="en-US" sz="2100" dirty="0"/>
            </a:br>
            <a:r>
              <a:rPr lang="zh-CN" altLang="en-US" sz="2100" dirty="0"/>
              <a:t>        是1919年5月4日发生在北京的一场</a:t>
            </a:r>
            <a:r>
              <a:rPr lang="zh-CN" altLang="en-US" sz="2100" dirty="0">
                <a:solidFill>
                  <a:srgbClr val="C00000"/>
                </a:solidFill>
              </a:rPr>
              <a:t>以青年学生为主</a:t>
            </a:r>
            <a:r>
              <a:rPr lang="zh-CN" altLang="en-US" sz="2100" dirty="0"/>
              <a:t>，广大群众、市民、工商人士等阶层共同参与的，通过示威游行、请愿、罢工、暴力对抗政府等多种形式进行的爱国运动，是中国人民彻底的</a:t>
            </a:r>
            <a:r>
              <a:rPr lang="zh-CN" altLang="en-US" sz="2100" dirty="0">
                <a:solidFill>
                  <a:srgbClr val="C00000"/>
                </a:solidFill>
              </a:rPr>
              <a:t>反对帝国主义、封建主义</a:t>
            </a:r>
            <a:r>
              <a:rPr lang="zh-CN" altLang="en-US" sz="2100" dirty="0"/>
              <a:t>的</a:t>
            </a:r>
            <a:r>
              <a:rPr lang="zh-CN" altLang="en-US" sz="2100" dirty="0">
                <a:solidFill>
                  <a:srgbClr val="C00000"/>
                </a:solidFill>
              </a:rPr>
              <a:t>爱国运动</a:t>
            </a:r>
            <a:r>
              <a:rPr lang="zh-CN" altLang="en-US" sz="2100" dirty="0"/>
              <a:t>，又称“五四风雷”。直接影响了中国共产党的诞生和发展，中国共产党党史一般将其定义为“反帝反封建的爱国运动”，并以此运动作为旧民主主义革命和新民主主义革命的</a:t>
            </a:r>
            <a:r>
              <a:rPr lang="zh-CN" altLang="en-US" sz="2100" dirty="0">
                <a:solidFill>
                  <a:srgbClr val="C00000"/>
                </a:solidFill>
              </a:rPr>
              <a:t>分水岭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pic>
        <p:nvPicPr>
          <p:cNvPr id="7170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9225" y="2771775"/>
            <a:ext cx="1733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文本框 4"/>
          <p:cNvSpPr/>
          <p:nvPr/>
        </p:nvSpPr>
        <p:spPr>
          <a:xfrm>
            <a:off x="2137172" y="1193006"/>
            <a:ext cx="1851422" cy="9918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ctr"/>
            <a:r>
              <a:rPr lang="en-US" altLang="zh-CN" sz="6000" dirty="0"/>
              <a:t>1919</a:t>
            </a:r>
            <a:endParaRPr lang="zh-CN" altLang="en-US" sz="6000" dirty="0">
              <a:latin typeface="Calibri" panose="020F0502020204030204"/>
            </a:endParaRPr>
          </a:p>
        </p:txBody>
      </p:sp>
      <p:cxnSp>
        <p:nvCxnSpPr>
          <p:cNvPr id="7172" name="直接连接符 5"/>
          <p:cNvCxnSpPr/>
          <p:nvPr/>
        </p:nvCxnSpPr>
        <p:spPr>
          <a:xfrm flipV="1">
            <a:off x="1995488" y="2171701"/>
            <a:ext cx="2134791" cy="11906"/>
          </a:xfrm>
          <a:prstGeom prst="line">
            <a:avLst/>
          </a:prstGeom>
          <a:noFill/>
          <a:ln w="6350">
            <a:solidFill>
              <a:schemeClr val="tx1"/>
            </a:solidFill>
            <a:miter lim="800000"/>
          </a:ln>
        </p:spPr>
      </p:cxnSp>
      <p:grpSp>
        <p:nvGrpSpPr>
          <p:cNvPr id="7173" name="组合 8"/>
          <p:cNvGrpSpPr/>
          <p:nvPr/>
        </p:nvGrpSpPr>
        <p:grpSpPr>
          <a:xfrm>
            <a:off x="1669256" y="2365772"/>
            <a:ext cx="2787254" cy="3318272"/>
            <a:chOff x="305" y="3168"/>
            <a:chExt cx="5852" cy="6966"/>
          </a:xfrm>
        </p:grpSpPr>
        <p:pic>
          <p:nvPicPr>
            <p:cNvPr id="7174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05" y="3168"/>
              <a:ext cx="5853" cy="36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5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05" y="7086"/>
              <a:ext cx="5853" cy="30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thumbnail_icon_ppt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9225" y="2771775"/>
            <a:ext cx="1733550" cy="131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文本框 4"/>
          <p:cNvSpPr/>
          <p:nvPr/>
        </p:nvSpPr>
        <p:spPr>
          <a:xfrm>
            <a:off x="1298972" y="1418035"/>
            <a:ext cx="1851422" cy="314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ctr"/>
            <a:r>
              <a:rPr lang="zh-CN" altLang="en-US" sz="5000">
                <a:latin typeface="Kaiti SC Regular" charset="-122"/>
                <a:ea typeface="Kaiti SC Regular" charset="-122"/>
              </a:rPr>
              <a:t>五</a:t>
            </a:r>
            <a:endParaRPr lang="zh-CN" altLang="en-US" sz="5000">
              <a:latin typeface="Kaiti SC Regular" charset="-122"/>
              <a:ea typeface="Kaiti SC Regular" charset="-122"/>
            </a:endParaRPr>
          </a:p>
          <a:p>
            <a:pPr algn="ctr"/>
            <a:r>
              <a:rPr lang="zh-CN" altLang="en-US" sz="5000">
                <a:latin typeface="Kaiti SC Regular" charset="-122"/>
                <a:ea typeface="Kaiti SC Regular" charset="-122"/>
              </a:rPr>
              <a:t>四</a:t>
            </a:r>
            <a:endParaRPr lang="zh-CN" altLang="en-US" sz="5000">
              <a:latin typeface="Kaiti SC Regular" charset="-122"/>
              <a:ea typeface="Kaiti SC Regular" charset="-122"/>
            </a:endParaRPr>
          </a:p>
          <a:p>
            <a:pPr algn="ctr"/>
            <a:r>
              <a:rPr lang="zh-CN" altLang="en-US" sz="5000">
                <a:latin typeface="Kaiti SC Regular" charset="-122"/>
                <a:ea typeface="Kaiti SC Regular" charset="-122"/>
              </a:rPr>
              <a:t>运</a:t>
            </a:r>
            <a:endParaRPr lang="zh-CN" altLang="en-US" sz="5000">
              <a:latin typeface="Kaiti SC Regular" charset="-122"/>
              <a:ea typeface="Kaiti SC Regular" charset="-122"/>
            </a:endParaRPr>
          </a:p>
          <a:p>
            <a:pPr algn="ctr"/>
            <a:r>
              <a:rPr lang="zh-CN" altLang="en-US" sz="5000">
                <a:latin typeface="Kaiti SC Regular" charset="-122"/>
                <a:ea typeface="Kaiti SC Regular" charset="-122"/>
              </a:rPr>
              <a:t>动</a:t>
            </a:r>
            <a:endParaRPr lang="zh-CN" altLang="en-US" sz="5000">
              <a:latin typeface="Kaiti SC Regular" charset="-122"/>
              <a:ea typeface="Kaiti SC Regular" charset="-122"/>
            </a:endParaRPr>
          </a:p>
        </p:txBody>
      </p:sp>
      <p:cxnSp>
        <p:nvCxnSpPr>
          <p:cNvPr id="8195" name="直接连接符 5"/>
          <p:cNvCxnSpPr/>
          <p:nvPr/>
        </p:nvCxnSpPr>
        <p:spPr>
          <a:xfrm flipH="1">
            <a:off x="2557462" y="1509712"/>
            <a:ext cx="23813" cy="3024188"/>
          </a:xfrm>
          <a:prstGeom prst="line">
            <a:avLst/>
          </a:prstGeom>
          <a:noFill/>
          <a:ln w="6350">
            <a:solidFill>
              <a:schemeClr val="tx1"/>
            </a:solidFill>
            <a:miter lim="800000"/>
          </a:ln>
        </p:spPr>
      </p:cxnSp>
      <p:sp>
        <p:nvSpPr>
          <p:cNvPr id="8196" name="文本框 10"/>
          <p:cNvSpPr/>
          <p:nvPr/>
        </p:nvSpPr>
        <p:spPr>
          <a:xfrm>
            <a:off x="3326607" y="1143000"/>
            <a:ext cx="7055644" cy="31692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60000"/>
              </a:lnSpc>
            </a:pPr>
            <a:r>
              <a:rPr lang="zh-CN" altLang="en-US" sz="2100" b="1" dirty="0"/>
              <a:t>五四精神：</a:t>
            </a:r>
            <a:r>
              <a:rPr lang="zh-CN" altLang="en-US" sz="2100" dirty="0"/>
              <a:t>“赛先生”（科学），“德先生”（民主）</a:t>
            </a:r>
            <a:endParaRPr lang="zh-CN" altLang="en-US" sz="2100" dirty="0"/>
          </a:p>
          <a:p>
            <a:pPr>
              <a:lnSpc>
                <a:spcPct val="160000"/>
              </a:lnSpc>
            </a:pPr>
            <a:r>
              <a:rPr lang="zh-CN" altLang="en-US" sz="2100" b="1" dirty="0"/>
              <a:t>思想文化：</a:t>
            </a:r>
            <a:r>
              <a:rPr lang="zh-CN" altLang="en-US" sz="2100" dirty="0"/>
              <a:t>推行新文化运动，提出“打倒孔家店”“推倒贞节牌坊”等口号。</a:t>
            </a:r>
            <a:endParaRPr lang="zh-CN" altLang="en-US" sz="2100" dirty="0"/>
          </a:p>
          <a:p>
            <a:pPr>
              <a:lnSpc>
                <a:spcPct val="160000"/>
              </a:lnSpc>
            </a:pPr>
            <a:r>
              <a:rPr lang="zh-CN" altLang="en-US" sz="2100" b="1" dirty="0"/>
              <a:t>社会经济：</a:t>
            </a:r>
            <a:r>
              <a:rPr lang="zh-CN" altLang="en-US" sz="2100" dirty="0"/>
              <a:t>学生和群众抵制日货，一定程度刺激了民族产业的发展。</a:t>
            </a:r>
            <a:endParaRPr lang="zh-CN" altLang="en-US" sz="2100" dirty="0"/>
          </a:p>
          <a:p>
            <a:pPr>
              <a:lnSpc>
                <a:spcPct val="160000"/>
              </a:lnSpc>
            </a:pPr>
            <a:r>
              <a:rPr lang="zh-CN" altLang="en-US" sz="2100" b="1" dirty="0"/>
              <a:t>教育变革：</a:t>
            </a:r>
            <a:r>
              <a:rPr lang="zh-CN" altLang="en-US" sz="2100" dirty="0"/>
              <a:t>大学开始破例招收女生。壬戊学制。</a:t>
            </a:r>
            <a:endParaRPr lang="zh-CN" altLang="en-US" sz="2100" dirty="0">
              <a:latin typeface="Calibri" panose="020F0502020204030204"/>
            </a:endParaRPr>
          </a:p>
        </p:txBody>
      </p:sp>
      <p:sp>
        <p:nvSpPr>
          <p:cNvPr id="8197" name="文本框 11"/>
          <p:cNvSpPr/>
          <p:nvPr/>
        </p:nvSpPr>
        <p:spPr>
          <a:xfrm>
            <a:off x="2721769" y="4829175"/>
            <a:ext cx="1861185" cy="4838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2700" b="1" dirty="0">
                <a:solidFill>
                  <a:srgbClr val="C00000"/>
                </a:solidFill>
              </a:rPr>
              <a:t>文学艺术？</a:t>
            </a:r>
            <a:endParaRPr lang="zh-CN" altLang="en-US" sz="2700" b="1" dirty="0">
              <a:solidFill>
                <a:srgbClr val="C00000"/>
              </a:solidFill>
              <a:latin typeface="Calibri" panose="020F0502020204030204"/>
            </a:endParaRPr>
          </a:p>
        </p:txBody>
      </p:sp>
      <p:grpSp>
        <p:nvGrpSpPr>
          <p:cNvPr id="8198" name="组合 14"/>
          <p:cNvGrpSpPr/>
          <p:nvPr/>
        </p:nvGrpSpPr>
        <p:grpSpPr>
          <a:xfrm>
            <a:off x="4446985" y="4533900"/>
            <a:ext cx="6034088" cy="1319213"/>
            <a:chOff x="6138" y="7719"/>
            <a:chExt cx="12669" cy="2772"/>
          </a:xfrm>
        </p:grpSpPr>
        <p:sp>
          <p:nvSpPr>
            <p:cNvPr id="8199" name="文本框 12"/>
            <p:cNvSpPr/>
            <p:nvPr/>
          </p:nvSpPr>
          <p:spPr>
            <a:xfrm>
              <a:off x="6408" y="7719"/>
              <a:ext cx="12399" cy="26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algn="just">
                <a:lnSpc>
                  <a:spcPct val="140000"/>
                </a:lnSpc>
              </a:pPr>
              <a:r>
                <a:rPr lang="en-US" altLang="zh-CN" dirty="0"/>
                <a:t>     </a:t>
              </a:r>
              <a:r>
                <a:rPr lang="zh-CN" altLang="en-US" dirty="0"/>
                <a:t>开创中国文学新时代，出现了40多个文艺社团，如文学研究会和</a:t>
              </a:r>
              <a:r>
                <a:rPr lang="zh-CN" altLang="en-US" b="1" dirty="0"/>
                <a:t>创造社</a:t>
              </a:r>
              <a:r>
                <a:rPr lang="zh-CN" altLang="en-US" dirty="0"/>
                <a:t>。出现大批文学巨匠，如沈雁冰、郑振铎、叶绍钧、</a:t>
              </a:r>
              <a:r>
                <a:rPr lang="zh-CN" altLang="en-US" b="1" dirty="0"/>
                <a:t>郭沫若</a:t>
              </a:r>
              <a:r>
                <a:rPr lang="zh-CN" altLang="en-US" dirty="0"/>
                <a:t>、郁达夫等</a:t>
              </a:r>
              <a:endParaRPr lang="zh-CN" altLang="en-US" dirty="0">
                <a:latin typeface="Calibri" panose="020F0502020204030204"/>
              </a:endParaRPr>
            </a:p>
          </p:txBody>
        </p:sp>
        <p:sp>
          <p:nvSpPr>
            <p:cNvPr id="8200" name="矩形 13"/>
            <p:cNvSpPr/>
            <p:nvPr/>
          </p:nvSpPr>
          <p:spPr>
            <a:xfrm>
              <a:off x="6138" y="7744"/>
              <a:ext cx="12669" cy="2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10030" y="3935730"/>
            <a:ext cx="60382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初读感知</a:t>
            </a:r>
            <a:endParaRPr lang="zh-CN" altLang="en-US" sz="54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22"/>
          <p:cNvSpPr/>
          <p:nvPr/>
        </p:nvSpPr>
        <p:spPr>
          <a:xfrm>
            <a:off x="3538220" y="3044825"/>
            <a:ext cx="1573530" cy="486410"/>
          </a:xfrm>
          <a:prstGeom prst="roundRect">
            <a:avLst>
              <a:gd name="adj" fmla="val 0"/>
            </a:avLst>
          </a:prstGeom>
          <a:solidFill>
            <a:srgbClr val="363A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2033588" y="1015603"/>
            <a:ext cx="2209800" cy="567929"/>
          </a:xfrm>
          <a:prstGeom prst="rect">
            <a:avLst/>
          </a:prstGeom>
          <a:solidFill>
            <a:srgbClr val="66843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9218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81188" y="1699022"/>
            <a:ext cx="2514600" cy="3214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文本框 4"/>
          <p:cNvSpPr/>
          <p:nvPr/>
        </p:nvSpPr>
        <p:spPr>
          <a:xfrm>
            <a:off x="2497931" y="1034654"/>
            <a:ext cx="1285875" cy="53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3000" b="1">
                <a:solidFill>
                  <a:schemeClr val="bg1"/>
                </a:solidFill>
                <a:latin typeface="Kaiti SC Bold" charset="-122"/>
                <a:ea typeface="Kaiti SC Bold" charset="-122"/>
              </a:rPr>
              <a:t>创造社</a:t>
            </a:r>
            <a:endParaRPr lang="zh-CN" altLang="en-US" sz="3000" b="1">
              <a:solidFill>
                <a:schemeClr val="bg1"/>
              </a:solidFill>
              <a:latin typeface="Kaiti SC Bold" charset="-122"/>
              <a:ea typeface="Kaiti SC Bold" charset="-122"/>
            </a:endParaRPr>
          </a:p>
        </p:txBody>
      </p:sp>
      <p:sp>
        <p:nvSpPr>
          <p:cNvPr id="9220" name="文本框 5"/>
          <p:cNvSpPr/>
          <p:nvPr/>
        </p:nvSpPr>
        <p:spPr>
          <a:xfrm>
            <a:off x="1778794" y="5063728"/>
            <a:ext cx="3629025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r>
              <a:rPr lang="zh-CN" altLang="en-US"/>
              <a:t>左起：成仿吾、郭沫若</a:t>
            </a:r>
            <a:endParaRPr lang="zh-CN" altLang="en-US"/>
          </a:p>
          <a:p>
            <a:r>
              <a:rPr lang="zh-CN" altLang="en-US"/>
              <a:t>           郁达夫、王独清</a:t>
            </a:r>
            <a:endParaRPr lang="zh-CN" altLang="en-US">
              <a:latin typeface="Calibri" panose="020F0502020204030204"/>
            </a:endParaRPr>
          </a:p>
        </p:txBody>
      </p:sp>
      <p:sp>
        <p:nvSpPr>
          <p:cNvPr id="9221" name="文本框 7"/>
          <p:cNvSpPr/>
          <p:nvPr/>
        </p:nvSpPr>
        <p:spPr>
          <a:xfrm>
            <a:off x="5016104" y="1776413"/>
            <a:ext cx="5168503" cy="36849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40000"/>
              </a:lnSpc>
            </a:pPr>
            <a:r>
              <a:rPr lang="en-US" altLang="zh-CN" sz="2100" dirty="0"/>
              <a:t>      </a:t>
            </a:r>
            <a:r>
              <a:rPr lang="zh-CN" altLang="en-US" sz="2100" dirty="0"/>
              <a:t>前期的创造社反对封建文化、复古思想，崇尚天才，主张</a:t>
            </a:r>
            <a:r>
              <a:rPr lang="zh-CN" altLang="en-US" sz="2100" b="1" dirty="0">
                <a:solidFill>
                  <a:srgbClr val="C00000"/>
                </a:solidFill>
              </a:rPr>
              <a:t>自我表现</a:t>
            </a:r>
            <a:r>
              <a:rPr lang="zh-CN" altLang="en-US" sz="2100" dirty="0"/>
              <a:t>和</a:t>
            </a:r>
            <a:r>
              <a:rPr lang="zh-CN" altLang="en-US" sz="2100" b="1" dirty="0">
                <a:solidFill>
                  <a:srgbClr val="C00000"/>
                </a:solidFill>
              </a:rPr>
              <a:t>个性解放</a:t>
            </a:r>
            <a:r>
              <a:rPr lang="zh-CN" altLang="en-US" sz="2100" dirty="0"/>
              <a:t>，强调文学应该忠实于自己“内心的要求”，是其文艺思想的核心命题，表现出</a:t>
            </a:r>
            <a:r>
              <a:rPr lang="zh-CN" altLang="en-US" sz="2100" b="1" dirty="0">
                <a:solidFill>
                  <a:srgbClr val="C00000"/>
                </a:solidFill>
              </a:rPr>
              <a:t>浪漫主义</a:t>
            </a:r>
            <a:r>
              <a:rPr lang="zh-CN" altLang="en-US" sz="2100" dirty="0"/>
              <a:t>和</a:t>
            </a:r>
            <a:r>
              <a:rPr lang="zh-CN" altLang="en-US" sz="2100" b="1" dirty="0">
                <a:solidFill>
                  <a:srgbClr val="C00000"/>
                </a:solidFill>
              </a:rPr>
              <a:t>唯美主义</a:t>
            </a:r>
            <a:r>
              <a:rPr lang="zh-CN" altLang="en-US" sz="2100" dirty="0"/>
              <a:t>的倾向。郭沫若的诗集《女神》，郁达夫的小说《沉沦》及郭沫若的译作《少年维特之烦恼》（歌德），是该社最有影响的作品。</a:t>
            </a:r>
            <a:endParaRPr lang="zh-CN" altLang="en-US" sz="2100" dirty="0">
              <a:latin typeface="Calibri" panose="020F050202020403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"/>
          <p:cNvSpPr/>
          <p:nvPr/>
        </p:nvSpPr>
        <p:spPr>
          <a:xfrm>
            <a:off x="4708922" y="1196579"/>
            <a:ext cx="5890022" cy="46882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郭沫若生于四川乐山，幼年入家塾读书，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1906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年入嘉定高等学堂学习，开始接受民主思想。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1914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年春赴日本留学，先学医，后从文。这个时期接触了泰戈尔、歌德、莎士比亚、惠特曼等外国作家的作品。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1919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年五四运动爆发，他投身于新文化运动，写出了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凤凰涅磐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炉中煤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等诗篇。这一时期的代表作诗集</a:t>
            </a:r>
            <a:r>
              <a:rPr lang="en-US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女神</a:t>
            </a:r>
            <a:r>
              <a:rPr lang="en-US" altLang="zh-CN" sz="21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摆脱了中国传统诗歌的束缚，充分反映了“五四”时代精神，在中国文学史上开一代诗风，是当代最优秀的革命浪漫主义诗作。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Text Box 4"/>
          <p:cNvSpPr/>
          <p:nvPr/>
        </p:nvSpPr>
        <p:spPr>
          <a:xfrm>
            <a:off x="2206229" y="4841082"/>
            <a:ext cx="2133600" cy="391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1892-1978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 Box 5"/>
          <p:cNvSpPr/>
          <p:nvPr/>
        </p:nvSpPr>
        <p:spPr>
          <a:xfrm>
            <a:off x="2206229" y="4358879"/>
            <a:ext cx="1905000" cy="437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郭沫若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9762" y="1429941"/>
            <a:ext cx="2500313" cy="2500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10030" y="3935730"/>
            <a:ext cx="60382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dirty="0">
                <a:solidFill>
                  <a:srgbClr val="363A7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新知探究</a:t>
            </a:r>
            <a:endParaRPr lang="zh-CN" altLang="en-US" sz="5400" dirty="0">
              <a:solidFill>
                <a:srgbClr val="363A7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22"/>
          <p:cNvSpPr/>
          <p:nvPr/>
        </p:nvSpPr>
        <p:spPr>
          <a:xfrm>
            <a:off x="3538220" y="3044825"/>
            <a:ext cx="1573530" cy="486410"/>
          </a:xfrm>
          <a:prstGeom prst="roundRect">
            <a:avLst>
              <a:gd name="adj" fmla="val 0"/>
            </a:avLst>
          </a:prstGeom>
          <a:solidFill>
            <a:srgbClr val="363A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random/>
      </p:transition>
    </mc:Choice>
    <mc:Fallback>
      <p:transition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2785</Words>
  <Application>WPS 演示</Application>
  <PresentationFormat>全屏显示(16:9)</PresentationFormat>
  <Paragraphs>163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楷体</vt:lpstr>
      <vt:lpstr>Calibri</vt:lpstr>
      <vt:lpstr>STHeiti Light</vt:lpstr>
      <vt:lpstr>WenYue GuDianMingChaoTi (Non-Com</vt:lpstr>
      <vt:lpstr>微软雅黑</vt:lpstr>
      <vt:lpstr>Kaiti SC Regular</vt:lpstr>
      <vt:lpstr>Kaiti SC Bold</vt:lpstr>
      <vt:lpstr>STHeiti Regular</vt:lpstr>
      <vt:lpstr>Arial Unicode MS</vt:lpstr>
      <vt:lpstr>Kaiti SC</vt:lpstr>
      <vt:lpstr>WenYue GuDianMingChaoTi (Non-Co</vt:lpstr>
      <vt:lpstr>Arial</vt:lpstr>
      <vt:lpstr>Wingdings</vt:lpstr>
      <vt:lpstr>华文行楷</vt:lpstr>
      <vt:lpstr>Times New Roman</vt:lpstr>
      <vt:lpstr>1_Office 主题​​</vt:lpstr>
      <vt:lpstr>PowerPoint 演示文稿</vt:lpstr>
      <vt:lpstr>PowerPoint 演示文稿</vt:lpstr>
      <vt:lpstr>PowerPoint 演示文稿</vt:lpstr>
      <vt:lpstr>五四运动 （1919年青年学生组织的爱国运动）          是1919年5月4日发生在北京的一场以青年学生为主，广大群众、市民、工商人士等阶层共同参与的，通过示威游行、请愿、罢工、暴力对抗政府等多种形式进行的爱国运动，是中国人民彻底的反对帝国主义、封建主义的爱国运动，又称“五四风雷”。直接影响了中国共产党的诞生和发展，中国共产党党史一般将其定义为“反帝反封建的爱国运动”，并以此运动作为旧民主主义革命和新民主主义革命的分水岭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素材来源网站好课件-www.haokj.cn</dc:title>
  <dc:subject>素材来源网站好课件-www.haokj.cn</dc:subject>
  <dc:creator>素材来源网站好课件-www.haokj.cn</dc:creator>
  <dc:description>素材来源网站好课件-www.haokj.cn</dc:description>
  <cp:lastModifiedBy>Administrator</cp:lastModifiedBy>
  <cp:revision>3</cp:revision>
  <cp:lastPrinted>2021-01-18T15:22:00Z</cp:lastPrinted>
  <dcterms:created xsi:type="dcterms:W3CDTF">2021-01-18T15:22:00Z</dcterms:created>
  <dcterms:modified xsi:type="dcterms:W3CDTF">2021-04-30T02:15:33Z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FF952BAD659140A99098F0FF40B15C00</vt:lpwstr>
  </property>
  <property fmtid="{D5CDD505-2E9C-101B-9397-08002B2CF9AE}" pid="7" name="KSOProductBuildVer">
    <vt:lpwstr>2052-11.1.0.10463</vt:lpwstr>
  </property>
  <property fmtid="{A09F084E-AD41-489F-8076-AA5BE3082BCA}" pid="100">
    <vt:ui4>5</vt:ui4>
  </property>
  <property fmtid="{64440492-4C8B-11D1-8B70-080036B11A03}" pid="11">
    <vt:lpwstr>素材来源网站好课件-www.haokj.cn</vt:lpwstr>
  </property>
</Properties>
</file>