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329" r:id="rId3"/>
    <p:sldId id="330" r:id="rId4"/>
    <p:sldId id="328" r:id="rId5"/>
    <p:sldId id="332" r:id="rId6"/>
    <p:sldId id="342" r:id="rId7"/>
    <p:sldId id="333" r:id="rId8"/>
    <p:sldId id="343" r:id="rId9"/>
    <p:sldId id="354" r:id="rId10"/>
    <p:sldId id="367" r:id="rId11"/>
    <p:sldId id="369" r:id="rId12"/>
    <p:sldId id="370" r:id="rId13"/>
    <p:sldId id="371" r:id="rId14"/>
    <p:sldId id="368" r:id="rId15"/>
    <p:sldId id="372" r:id="rId16"/>
    <p:sldId id="373" r:id="rId17"/>
    <p:sldId id="375" r:id="rId18"/>
    <p:sldId id="374" r:id="rId19"/>
    <p:sldId id="344" r:id="rId20"/>
    <p:sldId id="376" r:id="rId21"/>
    <p:sldId id="378" r:id="rId22"/>
    <p:sldId id="379" r:id="rId23"/>
    <p:sldId id="380" r:id="rId24"/>
    <p:sldId id="381" r:id="rId25"/>
    <p:sldId id="382" r:id="rId26"/>
    <p:sldId id="377" r:id="rId27"/>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2" d="100"/>
          <a:sy n="82" d="100"/>
        </p:scale>
        <p:origin x="-108" y="-16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tags" Target="tags/tag137.xml" /><Relationship Id="rId29" Type="http://schemas.openxmlformats.org/officeDocument/2006/relationships/presProps" Target="presProps.xml" /><Relationship Id="rId3" Type="http://schemas.openxmlformats.org/officeDocument/2006/relationships/slide" Target="slides/slide2.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6.xml" /><Relationship Id="rId11" Type="http://schemas.openxmlformats.org/officeDocument/2006/relationships/tags" Target="../tags/tag7.xml" /><Relationship Id="rId12" Type="http://schemas.openxmlformats.org/officeDocument/2006/relationships/tags" Target="../tags/tag8.xml" /><Relationship Id="rId13" Type="http://schemas.openxmlformats.org/officeDocument/2006/relationships/tags" Target="../tags/tag9.xml" /><Relationship Id="rId14"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image" Target="../media/image3.png" /><Relationship Id="rId6" Type="http://schemas.openxmlformats.org/officeDocument/2006/relationships/tags" Target="../tags/tag3.xml" /><Relationship Id="rId7" Type="http://schemas.openxmlformats.org/officeDocument/2006/relationships/image" Target="../media/image4.jpeg" /><Relationship Id="rId8" Type="http://schemas.openxmlformats.org/officeDocument/2006/relationships/tags" Target="../tags/tag4.xml" /><Relationship Id="rId9" Type="http://schemas.openxmlformats.org/officeDocument/2006/relationships/tags" Target="../tags/tag5.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5.jpeg" /><Relationship Id="rId10" Type="http://schemas.openxmlformats.org/officeDocument/2006/relationships/tags" Target="../tags/tag21.xml" /><Relationship Id="rId11" Type="http://schemas.openxmlformats.org/officeDocument/2006/relationships/tags" Target="../tags/tag22.xml" /><Relationship Id="rId12" Type="http://schemas.openxmlformats.org/officeDocument/2006/relationships/slideMaster" Target="../slideMasters/slideMaster1.xml" /><Relationship Id="rId2" Type="http://schemas.openxmlformats.org/officeDocument/2006/relationships/tags" Target="../tags/tag15.xml" /><Relationship Id="rId3" Type="http://schemas.openxmlformats.org/officeDocument/2006/relationships/image" Target="../media/image6.png" /><Relationship Id="rId4" Type="http://schemas.openxmlformats.org/officeDocument/2006/relationships/tags" Target="../tags/tag16.xml" /><Relationship Id="rId5" Type="http://schemas.openxmlformats.org/officeDocument/2006/relationships/image" Target="../media/image7.jpeg" /><Relationship Id="rId6" Type="http://schemas.openxmlformats.org/officeDocument/2006/relationships/tags" Target="../tags/tag17.xml" /><Relationship Id="rId7" Type="http://schemas.openxmlformats.org/officeDocument/2006/relationships/tags" Target="../tags/tag18.xml" /><Relationship Id="rId8" Type="http://schemas.openxmlformats.org/officeDocument/2006/relationships/tags" Target="../tags/tag19.xml" /><Relationship Id="rId9" Type="http://schemas.openxmlformats.org/officeDocument/2006/relationships/tags" Target="../tags/tag20.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xfrm>
      </p:grpSpPr>
      <p:pic>
        <p:nvPicPr>
          <p:cNvPr id="7" name="图片 6" descr="C:\Users\qiu\Desktop\图片1.jpg图片1"/>
          <p:cNvPicPr>
            <a:picLocks noChangeAspect="1"/>
          </p:cNvPicPr>
          <p:nvPr>
            <p:custDataLst>
              <p:tags r:id="rId2"/>
            </p:custDataLst>
          </p:nvPr>
        </p:nvPicPr>
        <p:blipFill>
          <a:blip r:embed="rId1"/>
          <a:stretch>
            <a:fillRect/>
          </a:stretch>
        </p:blipFill>
        <p:spPr>
          <a:xfrm>
            <a:off x="-1" y="1270"/>
            <a:ext cx="12192001" cy="6855460"/>
          </a:xfrm>
          <a:prstGeom prst="rect">
            <a:avLst/>
          </a:prstGeom>
        </p:spPr>
      </p:pic>
      <p:pic>
        <p:nvPicPr>
          <p:cNvPr id="12" name="图片 11"/>
          <p:cNvPicPr>
            <a:picLocks noChangeAspect="1"/>
          </p:cNvPicPr>
          <p:nvPr>
            <p:custDataLst>
              <p:tags r:id="rId4"/>
            </p:custDataLst>
          </p:nvPr>
        </p:nvPicPr>
        <p:blipFill>
          <a:blip r:embed="rId3"/>
          <a:stretch>
            <a:fillRect/>
          </a:stretch>
        </p:blipFill>
        <p:spPr>
          <a:xfrm flipH="1">
            <a:off x="39622" y="-390873"/>
            <a:ext cx="4637845" cy="3294947"/>
          </a:xfrm>
          <a:prstGeom prst="rect">
            <a:avLst/>
          </a:prstGeom>
        </p:spPr>
      </p:pic>
      <p:pic>
        <p:nvPicPr>
          <p:cNvPr id="13" name="图片 12"/>
          <p:cNvPicPr>
            <a:picLocks noChangeAspect="1"/>
          </p:cNvPicPr>
          <p:nvPr>
            <p:custDataLst>
              <p:tags r:id="rId6"/>
            </p:custDataLst>
          </p:nvPr>
        </p:nvPicPr>
        <p:blipFill>
          <a:blip r:embed="rId5"/>
          <a:stretch>
            <a:fillRect/>
          </a:stretch>
        </p:blipFill>
        <p:spPr>
          <a:xfrm>
            <a:off x="-1" y="4447677"/>
            <a:ext cx="4196735" cy="1841023"/>
          </a:xfrm>
          <a:prstGeom prst="rect">
            <a:avLst/>
          </a:prstGeom>
        </p:spPr>
      </p:pic>
      <p:pic>
        <p:nvPicPr>
          <p:cNvPr id="14" name="图片 13"/>
          <p:cNvPicPr>
            <a:picLocks noChangeAspect="1"/>
          </p:cNvPicPr>
          <p:nvPr>
            <p:custDataLst>
              <p:tags r:id="rId8"/>
            </p:custDataLst>
          </p:nvPr>
        </p:nvPicPr>
        <p:blipFill>
          <a:blip r:embed="rId7">
            <a:clrChange>
              <a:clrFrom>
                <a:srgbClr val="4B6870">
                  <a:alpha val="100000"/>
                </a:srgbClr>
              </a:clrFrom>
              <a:clrTo>
                <a:srgbClr val="4B6870">
                  <a:alpha val="100000"/>
                  <a:alpha val="0"/>
                </a:srgbClr>
              </a:clrTo>
            </a:clrChange>
          </a:blip>
          <a:stretch>
            <a:fillRect/>
          </a:stretch>
        </p:blipFill>
        <p:spPr>
          <a:xfrm>
            <a:off x="9942830" y="4712970"/>
            <a:ext cx="2249805" cy="2145030"/>
          </a:xfrm>
          <a:prstGeom prst="rect">
            <a:avLst/>
          </a:prstGeom>
        </p:spPr>
      </p:pic>
      <p:sp>
        <p:nvSpPr>
          <p:cNvPr id="2" name="标题 1"/>
          <p:cNvSpPr>
            <a:spLocks noGrp="1"/>
          </p:cNvSpPr>
          <p:nvPr>
            <p:ph type="ctrTitle" hasCustomPrompt="1"/>
            <p:custDataLst>
              <p:tags r:id="rId9"/>
            </p:custDataLst>
          </p:nvPr>
        </p:nvSpPr>
        <p:spPr>
          <a:xfrm>
            <a:off x="2583543" y="2177885"/>
            <a:ext cx="7199086" cy="1235385"/>
          </a:xfrm>
        </p:spPr>
        <p:txBody>
          <a:bodyPr lIns="91440" tIns="45720" rIns="91440" bIns="45720" anchor="b" anchorCtr="0">
            <a:normAutofit/>
          </a:bodyPr>
          <a:lstStyle>
            <a:lvl1pPr algn="dist">
              <a:defRPr sz="6600" b="0" spc="600">
                <a:solidFill>
                  <a:schemeClr val="tx2"/>
                </a:solidFill>
                <a:latin typeface="汉仪尚巍手书W" panose="00020600040101010101" pitchFamily="18" charset="-122"/>
                <a:ea typeface="汉仪尚巍手书W" panose="00020600040101010101" pitchFamily="18" charset="-122"/>
              </a:defRPr>
            </a:lvl1pPr>
          </a:lstStyle>
          <a:p>
            <a:r>
              <a:rPr lang="zh-CN" altLang="en-US"/>
              <a:t>编辑标题</a:t>
            </a:r>
          </a:p>
        </p:txBody>
      </p:sp>
      <p:sp>
        <p:nvSpPr>
          <p:cNvPr id="3" name="副标题 2"/>
          <p:cNvSpPr>
            <a:spLocks noGrp="1"/>
          </p:cNvSpPr>
          <p:nvPr>
            <p:ph type="subTitle" idx="1" hasCustomPrompt="1"/>
            <p:custDataLst>
              <p:tags r:id="rId10"/>
            </p:custDataLst>
          </p:nvPr>
        </p:nvSpPr>
        <p:spPr>
          <a:xfrm>
            <a:off x="2583544" y="3478026"/>
            <a:ext cx="7199085" cy="743187"/>
          </a:xfrm>
        </p:spPr>
        <p:txBody>
          <a:bodyPr lIns="91440" tIns="45720" rIns="91440" bIns="4572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ea typeface="楷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11"/>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t>2021/12/20</a:t>
            </a:fld>
            <a:endParaRPr lang="zh-CN" altLang="en-US"/>
          </a:p>
        </p:txBody>
      </p:sp>
      <p:sp>
        <p:nvSpPr>
          <p:cNvPr id="17" name="页脚占位符 16"/>
          <p:cNvSpPr>
            <a:spLocks noGrp="1"/>
          </p:cNvSpPr>
          <p:nvPr>
            <p:ph type="ftr" sz="quarter" idx="11"/>
            <p:custDataLst>
              <p:tags r:id="rId12"/>
            </p:custDataLst>
          </p:nvPr>
        </p:nvSpPr>
        <p:spPr/>
        <p:txBody>
          <a:bodyPr>
            <a:normAutofit/>
          </a:bodyPr>
          <a:lstStyle>
            <a:lvl1pPr>
              <a:defRPr>
                <a:solidFill>
                  <a:schemeClr val="tx1">
                    <a:lumMod val="85000"/>
                    <a:lumOff val="15000"/>
                  </a:schemeClr>
                </a:solidFill>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2021/12/20</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pic>
        <p:nvPicPr>
          <p:cNvPr id="11" name="图片 10" descr="图片2"/>
          <p:cNvPicPr>
            <a:picLocks noChangeAspect="1"/>
          </p:cNvPicPr>
          <p:nvPr>
            <p:custDataLst>
              <p:tags r:id="rId2"/>
            </p:custDataLst>
          </p:nvPr>
        </p:nvPicPr>
        <p:blipFill>
          <a:blip r:embed="rId1"/>
          <a:stretch>
            <a:fillRect/>
          </a:stretch>
        </p:blipFill>
        <p:spPr>
          <a:xfrm>
            <a:off x="0" y="0"/>
            <a:ext cx="12188825" cy="6858635"/>
          </a:xfrm>
          <a:prstGeom prst="rect">
            <a:avLst/>
          </a:prstGeom>
        </p:spPr>
      </p:pic>
      <p:pic>
        <p:nvPicPr>
          <p:cNvPr id="10" name="图片 9"/>
          <p:cNvPicPr>
            <a:picLocks noChangeAspect="1"/>
          </p:cNvPicPr>
          <p:nvPr>
            <p:custDataLst>
              <p:tags r:id="rId4"/>
            </p:custDataLst>
          </p:nvPr>
        </p:nvPicPr>
        <p:blipFill>
          <a:blip r:embed="rId3"/>
          <a:stretch>
            <a:fillRect/>
          </a:stretch>
        </p:blipFill>
        <p:spPr>
          <a:xfrm flipH="1">
            <a:off x="95972" y="-68941"/>
            <a:ext cx="2913369" cy="2069797"/>
          </a:xfrm>
          <a:prstGeom prst="rect">
            <a:avLst/>
          </a:prstGeom>
        </p:spPr>
      </p:pic>
      <p:pic>
        <p:nvPicPr>
          <p:cNvPr id="14" name="图片 13"/>
          <p:cNvPicPr>
            <a:picLocks noChangeAspect="1"/>
          </p:cNvPicPr>
          <p:nvPr>
            <p:custDataLst>
              <p:tags r:id="rId6"/>
            </p:custDataLst>
          </p:nvPr>
        </p:nvPicPr>
        <p:blipFill>
          <a:blip r:embed="rId5">
            <a:clrChange>
              <a:clrFrom>
                <a:srgbClr val="4C6971">
                  <a:alpha val="100000"/>
                </a:srgbClr>
              </a:clrFrom>
              <a:clrTo>
                <a:srgbClr val="4C6971">
                  <a:alpha val="100000"/>
                  <a:alpha val="0"/>
                </a:srgbClr>
              </a:clrTo>
            </a:clrChange>
          </a:blip>
          <a:stretch>
            <a:fillRect/>
          </a:stretch>
        </p:blipFill>
        <p:spPr>
          <a:xfrm>
            <a:off x="10598785" y="5338445"/>
            <a:ext cx="1593850" cy="1519555"/>
          </a:xfrm>
          <a:prstGeom prst="rect">
            <a:avLst/>
          </a:prstGeom>
        </p:spPr>
      </p:pic>
      <p:sp>
        <p:nvSpPr>
          <p:cNvPr id="2" name="标题 1"/>
          <p:cNvSpPr>
            <a:spLocks noGrp="1"/>
          </p:cNvSpPr>
          <p:nvPr>
            <p:ph type="title" hasCustomPrompt="1"/>
            <p:custDataLst>
              <p:tags r:id="rId7"/>
            </p:custDataLst>
          </p:nvPr>
        </p:nvSpPr>
        <p:spPr>
          <a:xfrm>
            <a:off x="2403796" y="2423883"/>
            <a:ext cx="7384409" cy="1089399"/>
          </a:xfrm>
        </p:spPr>
        <p:txBody>
          <a:bodyPr lIns="91440" tIns="45720" rIns="91440" bIns="45720" anchor="b" anchorCtr="0">
            <a:normAutofit/>
          </a:bodyPr>
          <a:lstStyle>
            <a:lvl1pPr algn="ctr">
              <a:lnSpc>
                <a:spcPct val="100000"/>
              </a:lnSpc>
              <a:defRPr sz="4800" b="0" u="none" strike="noStrike" kern="1200" cap="none" spc="300" normalizeH="0" baseline="0">
                <a:solidFill>
                  <a:schemeClr val="tx2"/>
                </a:solidFill>
                <a:uFillTx/>
                <a:latin typeface="汉仪尚巍手书W" panose="00020600040101010101" pitchFamily="18" charset="-122"/>
                <a:ea typeface="汉仪尚巍手书W" panose="00020600040101010101" pitchFamily="18" charset="-122"/>
              </a:defRPr>
            </a:lvl1pPr>
          </a:lstStyle>
          <a:p>
            <a:r>
              <a:rPr lang="zh-CN" altLang="en-US"/>
              <a:t>单击此处编辑标题</a:t>
            </a:r>
          </a:p>
        </p:txBody>
      </p:sp>
      <p:sp>
        <p:nvSpPr>
          <p:cNvPr id="3" name="文本占位符 2"/>
          <p:cNvSpPr>
            <a:spLocks noGrp="1"/>
          </p:cNvSpPr>
          <p:nvPr>
            <p:ph type="body" idx="1" hasCustomPrompt="1"/>
            <p:custDataLst>
              <p:tags r:id="rId8"/>
            </p:custDataLst>
          </p:nvPr>
        </p:nvSpPr>
        <p:spPr>
          <a:xfrm>
            <a:off x="2403796" y="3660546"/>
            <a:ext cx="7384409" cy="1235437"/>
          </a:xfrm>
        </p:spPr>
        <p:txBody>
          <a:bodyPr lIns="101600" tIns="38100" rIns="76200" bIns="38100" anchor="t" anchorCtr="0">
            <a:normAutofit/>
          </a:bodyPr>
          <a:lstStyle>
            <a:lvl1pPr marL="0" indent="0" algn="ctr" eaLnBrk="1" fontAlgn="auto" latinLnBrk="0" hangingPunct="1">
              <a:lnSpc>
                <a:spcPct val="100000"/>
              </a:lnSpc>
              <a:spcAft>
                <a:spcPct val="0"/>
              </a:spcAft>
              <a:buNone/>
              <a:defRPr kumimoji="0" lang="zh-CN" altLang="en-US" sz="24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2021/12/20</a:t>
            </a:fld>
            <a:endParaRPr lang="zh-CN" altLang="en-US"/>
          </a:p>
        </p:txBody>
      </p:sp>
      <p:sp>
        <p:nvSpPr>
          <p:cNvPr id="5" name="页脚占位符 4"/>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baseline="0">
                <a:solidFill>
                  <a:schemeClr val="tx1">
                    <a:lumMod val="85000"/>
                    <a:lumOff val="15000"/>
                  </a:schemeClr>
                </a:solidFill>
              </a:defRPr>
            </a:lvl1pPr>
          </a:lstStyle>
          <a:p>
            <a:fld id="{760FBDFE-C587-4B4C-A407-44438C67B59E}" type="datetimeFigureOut">
              <a:rPr lang="zh-CN" altLang="en-US" smtClean="0"/>
              <a:t>2021/12/20</a:t>
            </a:fld>
            <a:endParaRPr lang="zh-CN" altLang="en-US"/>
          </a:p>
        </p:txBody>
      </p:sp>
      <p:sp>
        <p:nvSpPr>
          <p:cNvPr id="3" name="页脚占位符 2"/>
          <p:cNvSpPr>
            <a:spLocks noGrp="1"/>
          </p:cNvSpPr>
          <p:nvPr>
            <p:ph type="ftr" sz="quarter" idx="11"/>
            <p:custDataLst>
              <p:tags r:id="rId2"/>
            </p:custDataLst>
          </p:nvPr>
        </p:nvSpPr>
        <p:spPr/>
        <p:txBody>
          <a:bodyPr/>
          <a:lstStyle>
            <a:lvl1pPr>
              <a:defRPr baseline="0">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baseline="0">
                <a:solidFill>
                  <a:schemeClr val="tx1">
                    <a:lumMod val="85000"/>
                    <a:lumOff val="15000"/>
                  </a:schemeClr>
                </a:solidFill>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1.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tags" Target="../tags/tag3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5"/>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6"/>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7"/>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2021/12/20</a:t>
            </a:fld>
            <a:endParaRPr lang="zh-CN" altLang="en-US"/>
          </a:p>
        </p:txBody>
      </p:sp>
      <p:sp>
        <p:nvSpPr>
          <p:cNvPr id="5" name="页脚占位符 4"/>
          <p:cNvSpPr>
            <a:spLocks noGrp="1"/>
          </p:cNvSpPr>
          <p:nvPr>
            <p:ph type="ftr" sz="quarter" idx="3"/>
            <p:custDataLst>
              <p:tags r:id="rId8"/>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4"/>
            <p:custDataLst>
              <p:tags r:id="rId9"/>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10"/>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楷体" panose="020106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image" Target="../media/image15.png" /><Relationship Id="rId11" Type="http://schemas.openxmlformats.org/officeDocument/2006/relationships/tags" Target="../tags/tag71.xml" /><Relationship Id="rId2" Type="http://schemas.openxmlformats.org/officeDocument/2006/relationships/image" Target="../media/image8.png" /><Relationship Id="rId3" Type="http://schemas.openxmlformats.org/officeDocument/2006/relationships/tags" Target="../tags/tag67.xml" /><Relationship Id="rId4" Type="http://schemas.openxmlformats.org/officeDocument/2006/relationships/image" Target="../media/image9.png"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image" Target="../media/image10.png" /><Relationship Id="rId8" Type="http://schemas.openxmlformats.org/officeDocument/2006/relationships/tags" Target="../tags/tag70.xml" /><Relationship Id="rId9" Type="http://schemas.openxmlformats.org/officeDocument/2006/relationships/image" Target="../media/image1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image" Target="../media/image15.png" /><Relationship Id="rId11" Type="http://schemas.openxmlformats.org/officeDocument/2006/relationships/tags" Target="../tags/tag76.xml" /><Relationship Id="rId2" Type="http://schemas.openxmlformats.org/officeDocument/2006/relationships/image" Target="../media/image8.png" /><Relationship Id="rId3" Type="http://schemas.openxmlformats.org/officeDocument/2006/relationships/tags" Target="../tags/tag72.xml" /><Relationship Id="rId4" Type="http://schemas.openxmlformats.org/officeDocument/2006/relationships/image" Target="../media/image9.png"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image" Target="../media/image10.png" /><Relationship Id="rId8" Type="http://schemas.openxmlformats.org/officeDocument/2006/relationships/tags" Target="../tags/tag75.xml" /><Relationship Id="rId9" Type="http://schemas.openxmlformats.org/officeDocument/2006/relationships/image" Target="../media/image1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image" Target="../media/image15.png" /><Relationship Id="rId11" Type="http://schemas.openxmlformats.org/officeDocument/2006/relationships/tags" Target="../tags/tag81.xml" /><Relationship Id="rId2" Type="http://schemas.openxmlformats.org/officeDocument/2006/relationships/image" Target="../media/image8.png" /><Relationship Id="rId3" Type="http://schemas.openxmlformats.org/officeDocument/2006/relationships/tags" Target="../tags/tag77.xml" /><Relationship Id="rId4" Type="http://schemas.openxmlformats.org/officeDocument/2006/relationships/image" Target="../media/image9.png"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image" Target="../media/image10.png" /><Relationship Id="rId8" Type="http://schemas.openxmlformats.org/officeDocument/2006/relationships/tags" Target="../tags/tag80.xml" /><Relationship Id="rId9" Type="http://schemas.openxmlformats.org/officeDocument/2006/relationships/image" Target="../media/image11.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86.xml" /><Relationship Id="rId2" Type="http://schemas.openxmlformats.org/officeDocument/2006/relationships/image" Target="../media/image8.png" /><Relationship Id="rId3" Type="http://schemas.openxmlformats.org/officeDocument/2006/relationships/tags" Target="../tags/tag82.xml" /><Relationship Id="rId4" Type="http://schemas.openxmlformats.org/officeDocument/2006/relationships/image" Target="../media/image9.png" /><Relationship Id="rId5" Type="http://schemas.openxmlformats.org/officeDocument/2006/relationships/tags" Target="../tags/tag83.xml" /><Relationship Id="rId6" Type="http://schemas.openxmlformats.org/officeDocument/2006/relationships/tags" Target="../tags/tag84.xml" /><Relationship Id="rId7" Type="http://schemas.openxmlformats.org/officeDocument/2006/relationships/image" Target="../media/image10.png" /><Relationship Id="rId8" Type="http://schemas.openxmlformats.org/officeDocument/2006/relationships/tags" Target="../tags/tag85.xml" /><Relationship Id="rId9" Type="http://schemas.openxmlformats.org/officeDocument/2006/relationships/image" Target="../media/image1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91.xml" /><Relationship Id="rId2" Type="http://schemas.openxmlformats.org/officeDocument/2006/relationships/image" Target="../media/image8.png" /><Relationship Id="rId3" Type="http://schemas.openxmlformats.org/officeDocument/2006/relationships/tags" Target="../tags/tag87.xml" /><Relationship Id="rId4" Type="http://schemas.openxmlformats.org/officeDocument/2006/relationships/image" Target="../media/image9.png"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image" Target="../media/image10.png" /><Relationship Id="rId8" Type="http://schemas.openxmlformats.org/officeDocument/2006/relationships/tags" Target="../tags/tag90.xml" /><Relationship Id="rId9" Type="http://schemas.openxmlformats.org/officeDocument/2006/relationships/image" Target="../media/image1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tags" Target="../tags/tag92.xml" /><Relationship Id="rId4" Type="http://schemas.openxmlformats.org/officeDocument/2006/relationships/image" Target="../media/image9.png"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image" Target="../media/image10.png" /><Relationship Id="rId8" Type="http://schemas.openxmlformats.org/officeDocument/2006/relationships/tags" Target="../tags/tag95.xml" /><Relationship Id="rId9" Type="http://schemas.openxmlformats.org/officeDocument/2006/relationships/tags" Target="../tags/tag9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tags" Target="../tags/tag97.xml" /><Relationship Id="rId4" Type="http://schemas.openxmlformats.org/officeDocument/2006/relationships/image" Target="../media/image9.png"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image" Target="../media/image10.png" /><Relationship Id="rId8" Type="http://schemas.openxmlformats.org/officeDocument/2006/relationships/tags" Target="../tags/tag100.xml" /><Relationship Id="rId9" Type="http://schemas.openxmlformats.org/officeDocument/2006/relationships/tags" Target="../tags/tag10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tags" Target="../tags/tag102.xml" /><Relationship Id="rId4" Type="http://schemas.openxmlformats.org/officeDocument/2006/relationships/image" Target="../media/image9.png"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image" Target="../media/image10.png" /><Relationship Id="rId8" Type="http://schemas.openxmlformats.org/officeDocument/2006/relationships/tags" Target="../tags/tag105.xml" /><Relationship Id="rId9" Type="http://schemas.openxmlformats.org/officeDocument/2006/relationships/tags" Target="../tags/tag10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11.xml" /><Relationship Id="rId2" Type="http://schemas.openxmlformats.org/officeDocument/2006/relationships/image" Target="../media/image8.png" /><Relationship Id="rId3" Type="http://schemas.openxmlformats.org/officeDocument/2006/relationships/tags" Target="../tags/tag107.xml" /><Relationship Id="rId4" Type="http://schemas.openxmlformats.org/officeDocument/2006/relationships/image" Target="../media/image9.png"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image" Target="../media/image10.png" /><Relationship Id="rId8" Type="http://schemas.openxmlformats.org/officeDocument/2006/relationships/tags" Target="../tags/tag110.xml" /><Relationship Id="rId9" Type="http://schemas.openxmlformats.org/officeDocument/2006/relationships/image" Target="../media/image1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37.xml" /><Relationship Id="rId2" Type="http://schemas.openxmlformats.org/officeDocument/2006/relationships/image" Target="../media/image8.png" /><Relationship Id="rId3" Type="http://schemas.openxmlformats.org/officeDocument/2006/relationships/tags" Target="../tags/tag33.xml" /><Relationship Id="rId4" Type="http://schemas.openxmlformats.org/officeDocument/2006/relationships/image" Target="../media/image9.png"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image" Target="../media/image10.png" /><Relationship Id="rId8" Type="http://schemas.openxmlformats.org/officeDocument/2006/relationships/tags" Target="../tags/tag36.xml" /><Relationship Id="rId9" Type="http://schemas.openxmlformats.org/officeDocument/2006/relationships/image" Target="../media/image11.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tags" Target="../tags/tag113.xml" /><Relationship Id="rId4" Type="http://schemas.openxmlformats.org/officeDocument/2006/relationships/image" Target="../media/image9.png" /><Relationship Id="rId5" Type="http://schemas.openxmlformats.org/officeDocument/2006/relationships/tags" Target="../tags/tag114.xml" /><Relationship Id="rId6" Type="http://schemas.openxmlformats.org/officeDocument/2006/relationships/image" Target="../media/image10.png" /><Relationship Id="rId7" Type="http://schemas.openxmlformats.org/officeDocument/2006/relationships/tags" Target="../tags/tag115.xml" /><Relationship Id="rId8" Type="http://schemas.openxmlformats.org/officeDocument/2006/relationships/image" Target="../media/image16.png" /><Relationship Id="rId9" Type="http://schemas.openxmlformats.org/officeDocument/2006/relationships/tags" Target="../tags/tag11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tags" Target="../tags/tag117.xml" /><Relationship Id="rId4" Type="http://schemas.openxmlformats.org/officeDocument/2006/relationships/image" Target="../media/image9.png" /><Relationship Id="rId5" Type="http://schemas.openxmlformats.org/officeDocument/2006/relationships/tags" Target="../tags/tag118.xml" /><Relationship Id="rId6" Type="http://schemas.openxmlformats.org/officeDocument/2006/relationships/image" Target="../media/image10.png" /><Relationship Id="rId7" Type="http://schemas.openxmlformats.org/officeDocument/2006/relationships/tags" Target="../tags/tag119.xml" /><Relationship Id="rId8" Type="http://schemas.openxmlformats.org/officeDocument/2006/relationships/image" Target="../media/image17.png" /><Relationship Id="rId9" Type="http://schemas.openxmlformats.org/officeDocument/2006/relationships/tags" Target="../tags/tag12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24.xml" /><Relationship Id="rId2" Type="http://schemas.openxmlformats.org/officeDocument/2006/relationships/image" Target="../media/image8.png" /><Relationship Id="rId3" Type="http://schemas.openxmlformats.org/officeDocument/2006/relationships/tags" Target="../tags/tag121.xml" /><Relationship Id="rId4" Type="http://schemas.openxmlformats.org/officeDocument/2006/relationships/image" Target="../media/image9.png" /><Relationship Id="rId5" Type="http://schemas.openxmlformats.org/officeDocument/2006/relationships/tags" Target="../tags/tag122.xml" /><Relationship Id="rId6" Type="http://schemas.openxmlformats.org/officeDocument/2006/relationships/image" Target="../media/image10.png" /><Relationship Id="rId7" Type="http://schemas.openxmlformats.org/officeDocument/2006/relationships/tags" Target="../tags/tag123.xml" /><Relationship Id="rId8" Type="http://schemas.openxmlformats.org/officeDocument/2006/relationships/image" Target="../media/image16.png" /><Relationship Id="rId9" Type="http://schemas.openxmlformats.org/officeDocument/2006/relationships/image" Target="../media/image17.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2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130.xml" /><Relationship Id="rId2" Type="http://schemas.openxmlformats.org/officeDocument/2006/relationships/image" Target="../media/image8.png" /><Relationship Id="rId3" Type="http://schemas.openxmlformats.org/officeDocument/2006/relationships/tags" Target="../tags/tag126.xml" /><Relationship Id="rId4" Type="http://schemas.openxmlformats.org/officeDocument/2006/relationships/image" Target="../media/image9.png"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image" Target="../media/image10.png" /><Relationship Id="rId8" Type="http://schemas.openxmlformats.org/officeDocument/2006/relationships/tags" Target="../tags/tag129.xml" /><Relationship Id="rId9" Type="http://schemas.openxmlformats.org/officeDocument/2006/relationships/image" Target="../media/image18.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 Id="rId3" Type="http://schemas.openxmlformats.org/officeDocument/2006/relationships/tags" Target="../tags/tag131.xml" /><Relationship Id="rId4" Type="http://schemas.openxmlformats.org/officeDocument/2006/relationships/image" Target="../media/image9.png"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image" Target="../media/image10.png" /><Relationship Id="rId8" Type="http://schemas.openxmlformats.org/officeDocument/2006/relationships/tags" Target="../tags/tag134.xml" /><Relationship Id="rId9" Type="http://schemas.openxmlformats.org/officeDocument/2006/relationships/tags" Target="../tags/tag13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png" /><Relationship Id="rId3" Type="http://schemas.openxmlformats.org/officeDocument/2006/relationships/tags" Target="../tags/tag13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42.xml" /><Relationship Id="rId2" Type="http://schemas.openxmlformats.org/officeDocument/2006/relationships/image" Target="../media/image8.png" /><Relationship Id="rId3" Type="http://schemas.openxmlformats.org/officeDocument/2006/relationships/tags" Target="../tags/tag38.xml" /><Relationship Id="rId4" Type="http://schemas.openxmlformats.org/officeDocument/2006/relationships/image" Target="../media/image9.png" /><Relationship Id="rId5" Type="http://schemas.openxmlformats.org/officeDocument/2006/relationships/tags" Target="../tags/tag39.xml" /><Relationship Id="rId6" Type="http://schemas.openxmlformats.org/officeDocument/2006/relationships/tags" Target="../tags/tag40.xml" /><Relationship Id="rId7" Type="http://schemas.openxmlformats.org/officeDocument/2006/relationships/image" Target="../media/image10.png" /><Relationship Id="rId8" Type="http://schemas.openxmlformats.org/officeDocument/2006/relationships/tags" Target="../tags/tag41.xml" /><Relationship Id="rId9" Type="http://schemas.openxmlformats.org/officeDocument/2006/relationships/image" Target="../media/image1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47.xml" /><Relationship Id="rId2" Type="http://schemas.openxmlformats.org/officeDocument/2006/relationships/image" Target="../media/image8.png" /><Relationship Id="rId3" Type="http://schemas.openxmlformats.org/officeDocument/2006/relationships/tags" Target="../tags/tag43.xml" /><Relationship Id="rId4" Type="http://schemas.openxmlformats.org/officeDocument/2006/relationships/image" Target="../media/image9.png"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image" Target="../media/image10.png" /><Relationship Id="rId8" Type="http://schemas.openxmlformats.org/officeDocument/2006/relationships/tags" Target="../tags/tag46.xml" /><Relationship Id="rId9" Type="http://schemas.openxmlformats.org/officeDocument/2006/relationships/image" Target="../media/image1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tags" Target="../tags/tag52.xml" /><Relationship Id="rId11" Type="http://schemas.openxmlformats.org/officeDocument/2006/relationships/tags" Target="../tags/tag53.xml" /><Relationship Id="rId12" Type="http://schemas.openxmlformats.org/officeDocument/2006/relationships/tags" Target="../tags/tag54.xml" /><Relationship Id="rId2" Type="http://schemas.openxmlformats.org/officeDocument/2006/relationships/image" Target="../media/image8.png" /><Relationship Id="rId3" Type="http://schemas.openxmlformats.org/officeDocument/2006/relationships/tags" Target="../tags/tag48.xml" /><Relationship Id="rId4" Type="http://schemas.openxmlformats.org/officeDocument/2006/relationships/image" Target="../media/image9.png"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image" Target="../media/image10.png" /><Relationship Id="rId8" Type="http://schemas.openxmlformats.org/officeDocument/2006/relationships/tags" Target="../tags/tag51.xml" /><Relationship Id="rId9" Type="http://schemas.openxmlformats.org/officeDocument/2006/relationships/image" Target="../media/image1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image" Target="../media/image13.png" /><Relationship Id="rId11" Type="http://schemas.openxmlformats.org/officeDocument/2006/relationships/tags" Target="../tags/tag60.xml" /><Relationship Id="rId2" Type="http://schemas.openxmlformats.org/officeDocument/2006/relationships/image" Target="../media/image8.png" /><Relationship Id="rId3" Type="http://schemas.openxmlformats.org/officeDocument/2006/relationships/tags" Target="../tags/tag56.xml" /><Relationship Id="rId4" Type="http://schemas.openxmlformats.org/officeDocument/2006/relationships/image" Target="../media/image9.png" /><Relationship Id="rId5" Type="http://schemas.openxmlformats.org/officeDocument/2006/relationships/tags" Target="../tags/tag57.xml" /><Relationship Id="rId6" Type="http://schemas.openxmlformats.org/officeDocument/2006/relationships/image" Target="../media/image10.png" /><Relationship Id="rId7" Type="http://schemas.openxmlformats.org/officeDocument/2006/relationships/tags" Target="../tags/tag58.xml" /><Relationship Id="rId8" Type="http://schemas.openxmlformats.org/officeDocument/2006/relationships/tags" Target="../tags/tag59.xml" /><Relationship Id="rId9" Type="http://schemas.openxmlformats.org/officeDocument/2006/relationships/image" Target="../media/image12.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6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image" Target="../media/image14.png" /><Relationship Id="rId11" Type="http://schemas.openxmlformats.org/officeDocument/2006/relationships/tags" Target="../tags/tag66.xml" /><Relationship Id="rId2" Type="http://schemas.openxmlformats.org/officeDocument/2006/relationships/image" Target="../media/image8.png" /><Relationship Id="rId3" Type="http://schemas.openxmlformats.org/officeDocument/2006/relationships/tags" Target="../tags/tag62.xml" /><Relationship Id="rId4" Type="http://schemas.openxmlformats.org/officeDocument/2006/relationships/image" Target="../media/image9.png" /><Relationship Id="rId5" Type="http://schemas.openxmlformats.org/officeDocument/2006/relationships/tags" Target="../tags/tag63.xml" /><Relationship Id="rId6" Type="http://schemas.openxmlformats.org/officeDocument/2006/relationships/tags" Target="../tags/tag64.xml" /><Relationship Id="rId7" Type="http://schemas.openxmlformats.org/officeDocument/2006/relationships/image" Target="../media/image10.png" /><Relationship Id="rId8" Type="http://schemas.openxmlformats.org/officeDocument/2006/relationships/tags" Target="../tags/tag65.xml" /><Relationship Id="rId9" Type="http://schemas.openxmlformats.org/officeDocument/2006/relationships/image" Target="../media/image1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88135" y="1924685"/>
            <a:ext cx="8412480" cy="2750185"/>
          </a:xfrm>
          <a:prstGeom prst="rect">
            <a:avLst/>
          </a:prstGeom>
          <a:noFill/>
          <a:ln>
            <a:noFill/>
          </a:ln>
        </p:spPr>
        <p:txBody>
          <a:bodyPr wrap="none" rtlCol="0" anchor="t">
            <a:spAutoFit/>
          </a:bodyPr>
          <a:lstStyle/>
          <a:p>
            <a:pPr algn="ctr"/>
            <a:r>
              <a:rPr lang="zh-CN" altLang="en-US" sz="7200" b="1">
                <a:ln w="12700">
                  <a:solidFill>
                    <a:srgbClr val="FFFF00"/>
                  </a:solidFill>
                  <a:prstDash val="solid"/>
                </a:ln>
                <a:solidFill>
                  <a:schemeClr val="tx2"/>
                </a:solidFill>
                <a:effectLst>
                  <a:outerShdw dist="38100" dir="2640000" algn="bl" rotWithShape="0">
                    <a:schemeClr val="accent1"/>
                  </a:outerShdw>
                </a:effectLst>
              </a:rPr>
              <a:t>强筋健骨，清晰文路</a:t>
            </a:r>
          </a:p>
          <a:p>
            <a:pPr algn="ctr">
              <a:lnSpc>
                <a:spcPct val="140000"/>
              </a:lnSpc>
            </a:pPr>
            <a:r>
              <a:rPr lang="zh-CN" altLang="en-US" sz="7200" b="1">
                <a:ln w="12700">
                  <a:solidFill>
                    <a:srgbClr val="FFFF00"/>
                  </a:solidFill>
                  <a:prstDash val="solid"/>
                </a:ln>
                <a:solidFill>
                  <a:schemeClr val="tx2"/>
                </a:solidFill>
                <a:effectLst>
                  <a:outerShdw dist="38100" dir="2640000" algn="bl" rotWithShape="0">
                    <a:schemeClr val="accent1"/>
                  </a:outerShdw>
                </a:effectLst>
              </a:rPr>
              <a:t>（</a:t>
            </a:r>
            <a:r>
              <a:rPr lang="zh-CN" altLang="en-US" sz="4800" b="1">
                <a:ln w="12700">
                  <a:solidFill>
                    <a:srgbClr val="FFFF00"/>
                  </a:solidFill>
                  <a:prstDash val="solid"/>
                </a:ln>
                <a:solidFill>
                  <a:schemeClr val="tx2"/>
                </a:solidFill>
                <a:effectLst>
                  <a:outerShdw dist="38100" dir="2640000" algn="bl" rotWithShape="0">
                    <a:schemeClr val="accent1"/>
                  </a:outerShdw>
                </a:effectLst>
              </a:rPr>
              <a:t>作文筋骨句的拟写</a:t>
            </a:r>
            <a:r>
              <a:rPr lang="zh-CN" altLang="en-US" sz="7200" b="1">
                <a:ln w="12700">
                  <a:solidFill>
                    <a:srgbClr val="FFFF00"/>
                  </a:solidFill>
                  <a:prstDash val="solid"/>
                </a:ln>
                <a:solidFill>
                  <a:schemeClr val="tx2"/>
                </a:solidFill>
                <a:effectLst>
                  <a:outerShdw dist="38100" dir="2640000" algn="bl" rotWithShape="0">
                    <a:schemeClr val="accent1"/>
                  </a:outerShdw>
                </a:effectLst>
              </a:rPr>
              <a:t>）</a:t>
            </a: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1362075" y="354330"/>
            <a:ext cx="717169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400">
                <a:solidFill>
                  <a:srgbClr val="FF0000"/>
                </a:solidFill>
                <a:latin typeface="黑体" panose="02010609060101010101" charset="-122"/>
                <a:ea typeface="黑体" panose="02010609060101010101" charset="-122"/>
                <a:sym typeface="Arial" panose="020b0604020202020204" pitchFamily="34" charset="0"/>
              </a:rPr>
              <a:t>【立意】</a:t>
            </a:r>
          </a:p>
        </p:txBody>
      </p:sp>
      <p:sp>
        <p:nvSpPr>
          <p:cNvPr id="16" name="文本框 15"/>
          <p:cNvSpPr txBox="1"/>
          <p:nvPr>
            <p:custDataLst>
              <p:tags r:id="rId6"/>
            </p:custDataLst>
          </p:nvPr>
        </p:nvSpPr>
        <p:spPr>
          <a:xfrm>
            <a:off x="953135" y="1372235"/>
            <a:ext cx="7750810" cy="5019040"/>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40000"/>
              </a:lnSpc>
            </a:pPr>
            <a:r>
              <a:rPr sz="2400">
                <a:solidFill>
                  <a:srgbClr val="002060"/>
                </a:solidFill>
                <a:latin typeface="Arial" panose="020b0604020202020204" pitchFamily="34" charset="0"/>
                <a:ea typeface="楷体" panose="02010609060101010101" pitchFamily="49" charset="-122"/>
                <a:sym typeface="Arial" panose="020b0604020202020204" pitchFamily="34" charset="0"/>
              </a:rPr>
              <a:t>1.端正自身态度，努力追求进步。         </a:t>
            </a:r>
          </a:p>
          <a:p>
            <a:pPr algn="l">
              <a:lnSpc>
                <a:spcPct val="140000"/>
              </a:lnSpc>
            </a:pPr>
            <a:r>
              <a:rPr sz="2400">
                <a:solidFill>
                  <a:srgbClr val="002060"/>
                </a:solidFill>
                <a:latin typeface="Arial" panose="020b0604020202020204" pitchFamily="34" charset="0"/>
                <a:ea typeface="楷体" panose="02010609060101010101" pitchFamily="49" charset="-122"/>
                <a:sym typeface="Arial" panose="020b0604020202020204" pitchFamily="34" charset="0"/>
              </a:rPr>
              <a:t>2.树立远大理想，坚定前行目标。</a:t>
            </a:r>
          </a:p>
          <a:p>
            <a:pPr algn="l">
              <a:lnSpc>
                <a:spcPct val="140000"/>
              </a:lnSpc>
            </a:pPr>
            <a:r>
              <a:rPr sz="2400">
                <a:solidFill>
                  <a:srgbClr val="002060"/>
                </a:solidFill>
                <a:latin typeface="Arial" panose="020b0604020202020204" pitchFamily="34" charset="0"/>
                <a:ea typeface="楷体" panose="02010609060101010101" pitchFamily="49" charset="-122"/>
                <a:sym typeface="Arial" panose="020b0604020202020204" pitchFamily="34" charset="0"/>
              </a:rPr>
              <a:t>3.加强自身修养，振奋时代精神         </a:t>
            </a:r>
          </a:p>
          <a:p>
            <a:pPr algn="l">
              <a:lnSpc>
                <a:spcPct val="140000"/>
              </a:lnSpc>
            </a:pPr>
            <a:r>
              <a:rPr sz="2400">
                <a:solidFill>
                  <a:srgbClr val="002060"/>
                </a:solidFill>
                <a:latin typeface="Arial" panose="020b0604020202020204" pitchFamily="34" charset="0"/>
                <a:ea typeface="楷体" panose="02010609060101010101" pitchFamily="49" charset="-122"/>
                <a:sym typeface="Arial" panose="020b0604020202020204" pitchFamily="34" charset="0"/>
              </a:rPr>
              <a:t>4.问渠那得清如许，为有理想活水来。</a:t>
            </a:r>
          </a:p>
          <a:p>
            <a:pPr algn="l">
              <a:lnSpc>
                <a:spcPct val="140000"/>
              </a:lnSpc>
            </a:pPr>
            <a:r>
              <a:rPr sz="2400">
                <a:solidFill>
                  <a:srgbClr val="002060"/>
                </a:solidFill>
                <a:latin typeface="Arial" panose="020b0604020202020204" pitchFamily="34" charset="0"/>
                <a:ea typeface="楷体" panose="02010609060101010101" pitchFamily="49" charset="-122"/>
                <a:sym typeface="Arial" panose="020b0604020202020204" pitchFamily="34" charset="0"/>
              </a:rPr>
              <a:t>5.怀揣理想，奔赴热爱。   </a:t>
            </a:r>
          </a:p>
          <a:p>
            <a:pPr algn="l">
              <a:lnSpc>
                <a:spcPct val="140000"/>
              </a:lnSpc>
            </a:pPr>
            <a:r>
              <a:rPr sz="2400">
                <a:solidFill>
                  <a:srgbClr val="002060"/>
                </a:solidFill>
                <a:latin typeface="Arial" panose="020b0604020202020204" pitchFamily="34" charset="0"/>
                <a:ea typeface="楷体" panose="02010609060101010101" pitchFamily="49" charset="-122"/>
                <a:sym typeface="Arial" panose="020b0604020202020204" pitchFamily="34" charset="0"/>
              </a:rPr>
              <a:t>6.理想照耀中国梦。</a:t>
            </a:r>
          </a:p>
          <a:p>
            <a:pPr algn="l">
              <a:lnSpc>
                <a:spcPct val="140000"/>
              </a:lnSpc>
            </a:pPr>
            <a:r>
              <a:rPr sz="2400">
                <a:solidFill>
                  <a:srgbClr val="002060"/>
                </a:solidFill>
                <a:latin typeface="Arial" panose="020b0604020202020204" pitchFamily="34" charset="0"/>
                <a:ea typeface="楷体" panose="02010609060101010101" pitchFamily="49" charset="-122"/>
                <a:sym typeface="Arial" panose="020b0604020202020204" pitchFamily="34" charset="0"/>
              </a:rPr>
              <a:t>7.理想不负少年，奋斗正值青春。         </a:t>
            </a:r>
          </a:p>
          <a:p>
            <a:pPr algn="l">
              <a:lnSpc>
                <a:spcPct val="140000"/>
              </a:lnSpc>
            </a:pPr>
            <a:r>
              <a:rPr sz="2400">
                <a:solidFill>
                  <a:srgbClr val="002060"/>
                </a:solidFill>
                <a:latin typeface="Arial" panose="020b0604020202020204" pitchFamily="34" charset="0"/>
                <a:ea typeface="楷体" panose="02010609060101010101" pitchFamily="49" charset="-122"/>
                <a:sym typeface="Arial" panose="020b0604020202020204" pitchFamily="34" charset="0"/>
              </a:rPr>
              <a:t>8.青春理想助力伟大复兴。</a:t>
            </a: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5" name="图片 4"/>
          <p:cNvPicPr>
            <a:picLocks noChangeAspect="1"/>
          </p:cNvPicPr>
          <p:nvPr/>
        </p:nvPicPr>
        <p:blipFill>
          <a:blip r:embed="rId9">
            <a:clrChange>
              <a:clrFrom>
                <a:srgbClr val="000000">
                  <a:alpha val="100000"/>
                </a:srgbClr>
              </a:clrFrom>
              <a:clrTo>
                <a:srgbClr val="000000">
                  <a:alpha val="100000"/>
                  <a:alpha val="0"/>
                </a:srgbClr>
              </a:clrTo>
            </a:clrChange>
          </a:blip>
          <a:stretch>
            <a:fillRect/>
          </a:stretch>
        </p:blipFill>
        <p:spPr>
          <a:xfrm>
            <a:off x="9255125" y="0"/>
            <a:ext cx="2936875" cy="1758950"/>
          </a:xfrm>
          <a:prstGeom prst="rect">
            <a:avLst/>
          </a:prstGeom>
          <a:effectLst>
            <a:softEdge rad="444500"/>
          </a:effectLst>
        </p:spPr>
      </p:pic>
      <p:pic>
        <p:nvPicPr>
          <p:cNvPr id="2" name="图片 1"/>
          <p:cNvPicPr>
            <a:picLocks noChangeAspect="1"/>
          </p:cNvPicPr>
          <p:nvPr/>
        </p:nvPicPr>
        <p:blipFill>
          <a:blip r:embed="rId10"/>
          <a:stretch>
            <a:fillRect/>
          </a:stretch>
        </p:blipFill>
        <p:spPr>
          <a:xfrm>
            <a:off x="6708775" y="1931670"/>
            <a:ext cx="5005070" cy="3504565"/>
          </a:xfrm>
          <a:prstGeom prst="rect">
            <a:avLst/>
          </a:prstGeom>
          <a:noFill/>
          <a:ln>
            <a:noFill/>
          </a:ln>
        </p:spPr>
      </p:pic>
    </p:spTree>
    <p:custDataLst>
      <p:tags r:id="rId11"/>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1362075" y="354330"/>
            <a:ext cx="717169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400">
                <a:solidFill>
                  <a:srgbClr val="FF0000"/>
                </a:solidFill>
                <a:latin typeface="黑体" panose="02010609060101010101" charset="-122"/>
                <a:ea typeface="黑体" panose="02010609060101010101" charset="-122"/>
                <a:sym typeface="Arial" panose="020b0604020202020204" pitchFamily="34" charset="0"/>
              </a:rPr>
              <a:t>【筋骨句】</a:t>
            </a:r>
          </a:p>
        </p:txBody>
      </p:sp>
      <p:sp>
        <p:nvSpPr>
          <p:cNvPr id="16" name="文本框 15"/>
          <p:cNvSpPr txBox="1"/>
          <p:nvPr>
            <p:custDataLst>
              <p:tags r:id="rId6"/>
            </p:custDataLst>
          </p:nvPr>
        </p:nvSpPr>
        <p:spPr>
          <a:xfrm>
            <a:off x="1362075" y="1146810"/>
            <a:ext cx="7750810" cy="5019040"/>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20000"/>
              </a:lnSpc>
            </a:pPr>
            <a:r>
              <a:rPr sz="2400">
                <a:solidFill>
                  <a:srgbClr val="C00000"/>
                </a:solidFill>
                <a:latin typeface="Arial" panose="020b0604020202020204" pitchFamily="34" charset="0"/>
                <a:ea typeface="楷体" panose="02010609060101010101" pitchFamily="49" charset="-122"/>
                <a:sym typeface="Arial" panose="020b0604020202020204" pitchFamily="34" charset="0"/>
              </a:rPr>
              <a:t>1.题目：三美致远，理想可期</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以德修身，乃人修身之本。 </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以学正思，厚积方能薄发。</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以义明志，求真还需务实。</a:t>
            </a:r>
          </a:p>
          <a:p>
            <a:pPr algn="l">
              <a:lnSpc>
                <a:spcPct val="120000"/>
              </a:lnSpc>
            </a:pPr>
            <a:r>
              <a:rPr sz="2400">
                <a:solidFill>
                  <a:srgbClr val="C00000"/>
                </a:solidFill>
                <a:latin typeface="Arial" panose="020b0604020202020204" pitchFamily="34" charset="0"/>
                <a:ea typeface="楷体" panose="02010609060101010101" pitchFamily="49" charset="-122"/>
                <a:sym typeface="Arial" panose="020b0604020202020204" pitchFamily="34" charset="0"/>
              </a:rPr>
              <a:t>2.题目：时代千帆竞发，青年奋楫启航</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正思之，求之于内，青年以修身为舟。</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明志之，心怀大义，青年扬理想之帆。</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笃行之，奠而后发，青年击奋发之楫。</a:t>
            </a:r>
          </a:p>
          <a:p>
            <a:pPr algn="l">
              <a:lnSpc>
                <a:spcPct val="120000"/>
              </a:lnSpc>
            </a:pPr>
            <a:r>
              <a:rPr sz="2400">
                <a:solidFill>
                  <a:srgbClr val="C00000"/>
                </a:solidFill>
                <a:latin typeface="Arial" panose="020b0604020202020204" pitchFamily="34" charset="0"/>
                <a:ea typeface="楷体" panose="02010609060101010101" pitchFamily="49" charset="-122"/>
                <a:sym typeface="Arial" panose="020b0604020202020204" pitchFamily="34" charset="0"/>
              </a:rPr>
              <a:t>3.题目：万里纵横理想在，青春不负盛世情</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路漫漫，道阻险，唯有热爱可抵岁月漫长。</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路遥遥，道阻长，唯有自信可绘精彩画卷。</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路迢迢，道阻跻，唯有奋斗能创盛世安澜。</a:t>
            </a:r>
          </a:p>
          <a:p>
            <a:pPr algn="l">
              <a:lnSpc>
                <a:spcPct val="140000"/>
              </a:lnSpc>
            </a:pPr>
            <a:endParaRPr sz="2400">
              <a:solidFill>
                <a:srgbClr val="002060"/>
              </a:solidFill>
              <a:latin typeface="Arial" panose="020b0604020202020204" pitchFamily="34" charset="0"/>
              <a:ea typeface="楷体" panose="02010609060101010101" pitchFamily="49" charset="-122"/>
              <a:sym typeface="Arial" panose="020b0604020202020204" pitchFamily="34" charset="0"/>
            </a:endParaRP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5" name="图片 4"/>
          <p:cNvPicPr>
            <a:picLocks noChangeAspect="1"/>
          </p:cNvPicPr>
          <p:nvPr/>
        </p:nvPicPr>
        <p:blipFill>
          <a:blip r:embed="rId9">
            <a:clrChange>
              <a:clrFrom>
                <a:srgbClr val="000000">
                  <a:alpha val="100000"/>
                </a:srgbClr>
              </a:clrFrom>
              <a:clrTo>
                <a:srgbClr val="000000">
                  <a:alpha val="100000"/>
                  <a:alpha val="0"/>
                </a:srgbClr>
              </a:clrTo>
            </a:clrChange>
          </a:blip>
          <a:stretch>
            <a:fillRect/>
          </a:stretch>
        </p:blipFill>
        <p:spPr>
          <a:xfrm>
            <a:off x="9255125" y="0"/>
            <a:ext cx="2936875" cy="1758950"/>
          </a:xfrm>
          <a:prstGeom prst="rect">
            <a:avLst/>
          </a:prstGeom>
          <a:effectLst>
            <a:softEdge rad="444500"/>
          </a:effectLst>
        </p:spPr>
      </p:pic>
      <p:pic>
        <p:nvPicPr>
          <p:cNvPr id="2" name="图片 1"/>
          <p:cNvPicPr>
            <a:picLocks noChangeAspect="1"/>
          </p:cNvPicPr>
          <p:nvPr/>
        </p:nvPicPr>
        <p:blipFill>
          <a:blip r:embed="rId10"/>
          <a:stretch>
            <a:fillRect/>
          </a:stretch>
        </p:blipFill>
        <p:spPr>
          <a:xfrm>
            <a:off x="9050655" y="2545080"/>
            <a:ext cx="2787650" cy="1951990"/>
          </a:xfrm>
          <a:prstGeom prst="rect">
            <a:avLst/>
          </a:prstGeom>
          <a:noFill/>
          <a:ln>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cond evt="onBegin" delay="0">
                          <p:tn val="20"/>
                        </p:cond>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xEl>
                                              <p:pRg st="3" end="3"/>
                                            </p:txEl>
                                          </p:spTgt>
                                        </p:tgtEl>
                                        <p:attrNameLst>
                                          <p:attrName>style.visibility</p:attrName>
                                        </p:attrNameLst>
                                      </p:cBhvr>
                                      <p:to>
                                        <p:strVal val="visible"/>
                                      </p:to>
                                    </p:set>
                                    <p:anim calcmode="lin" valueType="num">
                                      <p:cBhvr additive="base">
                                        <p:cTn id="25"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500"/>
                            </p:stCondLst>
                            <p:childTnLst>
                              <p:par>
                                <p:cTn id="28" presetID="2" presetClass="entr" presetSubtype="4" fill="hold" grpId="0" nodeType="afterEffect">
                                  <p:stCondLst>
                                    <p:cond delay="0"/>
                                  </p:stCondLst>
                                  <p:childTnLst>
                                    <p:set>
                                      <p:cBhvr>
                                        <p:cTn id="29" dur="1" fill="hold">
                                          <p:stCondLst>
                                            <p:cond delay="0"/>
                                          </p:stCondLst>
                                        </p:cTn>
                                        <p:tgtEl>
                                          <p:spTgt spid="16">
                                            <p:txEl>
                                              <p:pRg st="4" end="4"/>
                                            </p:txEl>
                                          </p:spTgt>
                                        </p:tgtEl>
                                        <p:attrNameLst>
                                          <p:attrName>style.visibility</p:attrName>
                                        </p:attrNameLst>
                                      </p:cBhvr>
                                      <p:to>
                                        <p:strVal val="visible"/>
                                      </p:to>
                                    </p:set>
                                    <p:anim calcmode="lin" valueType="num">
                                      <p:cBhvr additive="base">
                                        <p:cTn id="30"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
                                            <p:txEl>
                                              <p:pRg st="5" end="5"/>
                                            </p:txEl>
                                          </p:spTgt>
                                        </p:tgtEl>
                                        <p:attrNameLst>
                                          <p:attrName>style.visibility</p:attrName>
                                        </p:attrNameLst>
                                      </p:cBhvr>
                                      <p:to>
                                        <p:strVal val="visible"/>
                                      </p:to>
                                    </p:set>
                                    <p:anim calcmode="lin" valueType="num">
                                      <p:cBhvr additive="base">
                                        <p:cTn id="36"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6">
                                            <p:txEl>
                                              <p:pRg st="6" end="6"/>
                                            </p:txEl>
                                          </p:spTgt>
                                        </p:tgtEl>
                                        <p:attrNameLst>
                                          <p:attrName>style.visibility</p:attrName>
                                        </p:attrNameLst>
                                      </p:cBhvr>
                                      <p:to>
                                        <p:strVal val="visible"/>
                                      </p:to>
                                    </p:set>
                                    <p:anim calcmode="lin" valueType="num">
                                      <p:cBhvr additive="base">
                                        <p:cTn id="42"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6">
                                            <p:txEl>
                                              <p:pRg st="7" end="7"/>
                                            </p:txEl>
                                          </p:spTgt>
                                        </p:tgtEl>
                                        <p:attrNameLst>
                                          <p:attrName>style.visibility</p:attrName>
                                        </p:attrNameLst>
                                      </p:cBhvr>
                                      <p:to>
                                        <p:strVal val="visible"/>
                                      </p:to>
                                    </p:set>
                                    <p:anim calcmode="lin" valueType="num">
                                      <p:cBhvr additive="base">
                                        <p:cTn id="48"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par>
                          <p:cTn id="50" fill="hold" nodeType="afterGroup">
                            <p:stCondLst>
                              <p:cond delay="500"/>
                            </p:stCondLst>
                            <p:childTnLst>
                              <p:par>
                                <p:cTn id="51" presetID="2" presetClass="entr" presetSubtype="4" fill="hold" grpId="0" nodeType="afterEffect">
                                  <p:stCondLst>
                                    <p:cond delay="0"/>
                                  </p:stCondLst>
                                  <p:childTnLst>
                                    <p:set>
                                      <p:cBhvr>
                                        <p:cTn id="52" dur="1" fill="hold">
                                          <p:stCondLst>
                                            <p:cond delay="0"/>
                                          </p:stCondLst>
                                        </p:cTn>
                                        <p:tgtEl>
                                          <p:spTgt spid="16">
                                            <p:txEl>
                                              <p:pRg st="8" end="8"/>
                                            </p:txEl>
                                          </p:spTgt>
                                        </p:tgtEl>
                                        <p:attrNameLst>
                                          <p:attrName>style.visibility</p:attrName>
                                        </p:attrNameLst>
                                      </p:cBhvr>
                                      <p:to>
                                        <p:strVal val="visible"/>
                                      </p:to>
                                    </p:set>
                                    <p:anim calcmode="lin" valueType="num">
                                      <p:cBhvr additive="base">
                                        <p:cTn id="53" dur="500" fill="hold"/>
                                        <p:tgtEl>
                                          <p:spTgt spid="16">
                                            <p:txEl>
                                              <p:pRg st="8" end="8"/>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cond evt="onBegin" delay="0">
                          <p:tn val="54"/>
                        </p:cond>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6">
                                            <p:txEl>
                                              <p:pRg st="9" end="9"/>
                                            </p:txEl>
                                          </p:spTgt>
                                        </p:tgtEl>
                                        <p:attrNameLst>
                                          <p:attrName>style.visibility</p:attrName>
                                        </p:attrNameLst>
                                      </p:cBhvr>
                                      <p:to>
                                        <p:strVal val="visible"/>
                                      </p:to>
                                    </p:set>
                                    <p:anim calcmode="lin" valueType="num">
                                      <p:cBhvr additive="base">
                                        <p:cTn id="59" dur="500" fill="hold"/>
                                        <p:tgtEl>
                                          <p:spTgt spid="16">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cond evt="onBegin" delay="0">
                          <p:tn val="60"/>
                        </p:cond>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6">
                                            <p:txEl>
                                              <p:pRg st="10" end="10"/>
                                            </p:txEl>
                                          </p:spTgt>
                                        </p:tgtEl>
                                        <p:attrNameLst>
                                          <p:attrName>style.visibility</p:attrName>
                                        </p:attrNameLst>
                                      </p:cBhvr>
                                      <p:to>
                                        <p:strVal val="visible"/>
                                      </p:to>
                                    </p:set>
                                    <p:anim calcmode="lin" valueType="num">
                                      <p:cBhvr additive="base">
                                        <p:cTn id="65" dur="500" fill="hold"/>
                                        <p:tgtEl>
                                          <p:spTgt spid="16">
                                            <p:txEl>
                                              <p:pRg st="10" end="1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6">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cond evt="onBegin" delay="0">
                          <p:tn val="66"/>
                        </p:cond>
                      </p:stCondLst>
                      <p:childTnLst>
                        <p:par>
                          <p:cTn id="68" fill="hold" nodeType="after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16">
                                            <p:txEl>
                                              <p:pRg st="11" end="11"/>
                                            </p:txEl>
                                          </p:spTgt>
                                        </p:tgtEl>
                                        <p:attrNameLst>
                                          <p:attrName>style.visibility</p:attrName>
                                        </p:attrNameLst>
                                      </p:cBhvr>
                                      <p:to>
                                        <p:strVal val="visible"/>
                                      </p:to>
                                    </p:set>
                                    <p:anim calcmode="lin" valueType="num">
                                      <p:cBhvr additive="base">
                                        <p:cTn id="71" dur="500" fill="hold"/>
                                        <p:tgtEl>
                                          <p:spTgt spid="16">
                                            <p:txEl>
                                              <p:pRg st="11" end="11"/>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1362075" y="354330"/>
            <a:ext cx="717169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400">
                <a:solidFill>
                  <a:srgbClr val="FF0000"/>
                </a:solidFill>
                <a:latin typeface="黑体" panose="02010609060101010101" charset="-122"/>
                <a:ea typeface="黑体" panose="02010609060101010101" charset="-122"/>
                <a:sym typeface="Arial" panose="020b0604020202020204" pitchFamily="34" charset="0"/>
              </a:rPr>
              <a:t>【筋骨句】</a:t>
            </a:r>
          </a:p>
        </p:txBody>
      </p:sp>
      <p:sp>
        <p:nvSpPr>
          <p:cNvPr id="16" name="文本框 15"/>
          <p:cNvSpPr txBox="1"/>
          <p:nvPr>
            <p:custDataLst>
              <p:tags r:id="rId6"/>
            </p:custDataLst>
          </p:nvPr>
        </p:nvSpPr>
        <p:spPr>
          <a:xfrm>
            <a:off x="1072515" y="1049655"/>
            <a:ext cx="7750810" cy="5019040"/>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20000"/>
              </a:lnSpc>
            </a:pPr>
            <a:r>
              <a:rPr sz="2400">
                <a:solidFill>
                  <a:srgbClr val="C00000"/>
                </a:solidFill>
                <a:latin typeface="Arial" panose="020b0604020202020204" pitchFamily="34" charset="0"/>
                <a:ea typeface="楷体" panose="02010609060101010101" pitchFamily="49" charset="-122"/>
                <a:sym typeface="Arial" panose="020b0604020202020204" pitchFamily="34" charset="0"/>
              </a:rPr>
              <a:t>4.题目：理想浩茫连广宇，于无声处震山河</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欲入理想殿堂，必须修身矫思夯基础。</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欲入理想殿堂，必须立义为的明方向。</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欲入理想殿堂，必须实干献身谋国强。</a:t>
            </a:r>
          </a:p>
          <a:p>
            <a:pPr algn="l">
              <a:lnSpc>
                <a:spcPct val="120000"/>
              </a:lnSpc>
            </a:pPr>
            <a:r>
              <a:rPr sz="2400">
                <a:solidFill>
                  <a:srgbClr val="C00000"/>
                </a:solidFill>
                <a:latin typeface="Arial" panose="020b0604020202020204" pitchFamily="34" charset="0"/>
                <a:ea typeface="楷体" panose="02010609060101010101" pitchFamily="49" charset="-122"/>
                <a:sym typeface="Arial" panose="020b0604020202020204" pitchFamily="34" charset="0"/>
              </a:rPr>
              <a:t>5.题目：以修养为弓，发理想之矢</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铸造高修养之弓，为追寻理想凝聚力量。</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铸造正思想之箭，为追寻理想端正方向。</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树立高道义之的，让理想绽放崇高光华。</a:t>
            </a:r>
          </a:p>
          <a:p>
            <a:pPr algn="l">
              <a:lnSpc>
                <a:spcPct val="120000"/>
              </a:lnSpc>
            </a:pPr>
            <a:r>
              <a:rPr sz="2400">
                <a:solidFill>
                  <a:srgbClr val="C00000"/>
                </a:solidFill>
                <a:latin typeface="Arial" panose="020b0604020202020204" pitchFamily="34" charset="0"/>
                <a:ea typeface="楷体" panose="02010609060101010101" pitchFamily="49" charset="-122"/>
                <a:sym typeface="Arial" panose="020b0604020202020204" pitchFamily="34" charset="0"/>
              </a:rPr>
              <a:t>6.题目：修身矫思追理想 立义实干向远方</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追逐理想，迈向远方，当代青年应修身矫思。</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追逐理想，迈向远方，当代青年应立义为的。</a:t>
            </a:r>
          </a:p>
          <a:p>
            <a:pPr algn="l">
              <a:lnSpc>
                <a:spcPct val="12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追逐理想，迈向远方， 当代青年应实干铸梦。</a:t>
            </a:r>
          </a:p>
          <a:p>
            <a:pPr algn="l">
              <a:lnSpc>
                <a:spcPct val="140000"/>
              </a:lnSpc>
            </a:pPr>
            <a:endParaRPr sz="2400">
              <a:solidFill>
                <a:srgbClr val="002060"/>
              </a:solidFill>
              <a:latin typeface="Arial" panose="020b0604020202020204" pitchFamily="34" charset="0"/>
              <a:ea typeface="楷体" panose="02010609060101010101" pitchFamily="49" charset="-122"/>
              <a:sym typeface="Arial" panose="020b0604020202020204" pitchFamily="34" charset="0"/>
            </a:endParaRP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5" name="图片 4"/>
          <p:cNvPicPr>
            <a:picLocks noChangeAspect="1"/>
          </p:cNvPicPr>
          <p:nvPr/>
        </p:nvPicPr>
        <p:blipFill>
          <a:blip r:embed="rId9">
            <a:clrChange>
              <a:clrFrom>
                <a:srgbClr val="000000">
                  <a:alpha val="100000"/>
                </a:srgbClr>
              </a:clrFrom>
              <a:clrTo>
                <a:srgbClr val="000000">
                  <a:alpha val="100000"/>
                  <a:alpha val="0"/>
                </a:srgbClr>
              </a:clrTo>
            </a:clrChange>
          </a:blip>
          <a:stretch>
            <a:fillRect/>
          </a:stretch>
        </p:blipFill>
        <p:spPr>
          <a:xfrm>
            <a:off x="9255125" y="0"/>
            <a:ext cx="2936875" cy="1758950"/>
          </a:xfrm>
          <a:prstGeom prst="rect">
            <a:avLst/>
          </a:prstGeom>
          <a:effectLst>
            <a:softEdge rad="444500"/>
          </a:effectLst>
        </p:spPr>
      </p:pic>
      <p:pic>
        <p:nvPicPr>
          <p:cNvPr id="2" name="图片 1"/>
          <p:cNvPicPr>
            <a:picLocks noChangeAspect="1"/>
          </p:cNvPicPr>
          <p:nvPr/>
        </p:nvPicPr>
        <p:blipFill>
          <a:blip r:embed="rId10"/>
          <a:stretch>
            <a:fillRect/>
          </a:stretch>
        </p:blipFill>
        <p:spPr>
          <a:xfrm>
            <a:off x="9050655" y="2545080"/>
            <a:ext cx="2787650" cy="1951990"/>
          </a:xfrm>
          <a:prstGeom prst="rect">
            <a:avLst/>
          </a:prstGeom>
          <a:noFill/>
          <a:ln>
            <a:noFill/>
          </a:ln>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 calcmode="lin" valueType="num">
                                      <p:cBhvr additive="base">
                                        <p:cTn id="12"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 calcmode="lin" valueType="num">
                                      <p:cBhvr additive="base">
                                        <p:cTn id="17"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 calcmode="lin" valueType="num">
                                      <p:cBhvr additive="base">
                                        <p:cTn id="22"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 calcmode="lin" valueType="num">
                                      <p:cBhvr additive="base">
                                        <p:cTn id="27"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6">
                                            <p:txEl>
                                              <p:pRg st="5" end="5"/>
                                            </p:txEl>
                                          </p:spTgt>
                                        </p:tgtEl>
                                        <p:attrNameLst>
                                          <p:attrName>style.visibility</p:attrName>
                                        </p:attrNameLst>
                                      </p:cBhvr>
                                      <p:to>
                                        <p:strVal val="visible"/>
                                      </p:to>
                                    </p:set>
                                    <p:anim calcmode="lin" valueType="num">
                                      <p:cBhvr additive="base">
                                        <p:cTn id="32"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6">
                                            <p:txEl>
                                              <p:pRg st="6" end="6"/>
                                            </p:txEl>
                                          </p:spTgt>
                                        </p:tgtEl>
                                        <p:attrNameLst>
                                          <p:attrName>style.visibility</p:attrName>
                                        </p:attrNameLst>
                                      </p:cBhvr>
                                      <p:to>
                                        <p:strVal val="visible"/>
                                      </p:to>
                                    </p:set>
                                    <p:anim calcmode="lin" valueType="num">
                                      <p:cBhvr additive="base">
                                        <p:cTn id="37"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6">
                                            <p:txEl>
                                              <p:pRg st="7" end="7"/>
                                            </p:txEl>
                                          </p:spTgt>
                                        </p:tgtEl>
                                        <p:attrNameLst>
                                          <p:attrName>style.visibility</p:attrName>
                                        </p:attrNameLst>
                                      </p:cBhvr>
                                      <p:to>
                                        <p:strVal val="visible"/>
                                      </p:to>
                                    </p:set>
                                    <p:anim calcmode="lin" valueType="num">
                                      <p:cBhvr additive="base">
                                        <p:cTn id="42"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6">
                                            <p:txEl>
                                              <p:pRg st="8" end="8"/>
                                            </p:txEl>
                                          </p:spTgt>
                                        </p:tgtEl>
                                        <p:attrNameLst>
                                          <p:attrName>style.visibility</p:attrName>
                                        </p:attrNameLst>
                                      </p:cBhvr>
                                      <p:to>
                                        <p:strVal val="visible"/>
                                      </p:to>
                                    </p:set>
                                    <p:anim calcmode="lin" valueType="num">
                                      <p:cBhvr additive="base">
                                        <p:cTn id="47" dur="500" fill="hold"/>
                                        <p:tgtEl>
                                          <p:spTgt spid="16">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6">
                                            <p:txEl>
                                              <p:pRg st="8" end="8"/>
                                            </p:txEl>
                                          </p:spTgt>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6">
                                            <p:txEl>
                                              <p:pRg st="9" end="9"/>
                                            </p:txEl>
                                          </p:spTgt>
                                        </p:tgtEl>
                                        <p:attrNameLst>
                                          <p:attrName>style.visibility</p:attrName>
                                        </p:attrNameLst>
                                      </p:cBhvr>
                                      <p:to>
                                        <p:strVal val="visible"/>
                                      </p:to>
                                    </p:set>
                                    <p:anim calcmode="lin" valueType="num">
                                      <p:cBhvr additive="base">
                                        <p:cTn id="52" dur="500" fill="hold"/>
                                        <p:tgtEl>
                                          <p:spTgt spid="16">
                                            <p:txEl>
                                              <p:pRg st="9" end="9"/>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6">
                                            <p:txEl>
                                              <p:pRg st="9" end="9"/>
                                            </p:txEl>
                                          </p:spTgt>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xEl>
                                              <p:pRg st="10" end="10"/>
                                            </p:txEl>
                                          </p:spTgt>
                                        </p:tgtEl>
                                        <p:attrNameLst>
                                          <p:attrName>style.visibility</p:attrName>
                                        </p:attrNameLst>
                                      </p:cBhvr>
                                      <p:to>
                                        <p:strVal val="visible"/>
                                      </p:to>
                                    </p:set>
                                    <p:anim calcmode="lin" valueType="num">
                                      <p:cBhvr additive="base">
                                        <p:cTn id="57" dur="500" fill="hold"/>
                                        <p:tgtEl>
                                          <p:spTgt spid="16">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6">
                                            <p:txEl>
                                              <p:pRg st="10" end="10"/>
                                            </p:txEl>
                                          </p:spTgt>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6">
                                            <p:txEl>
                                              <p:pRg st="11" end="11"/>
                                            </p:txEl>
                                          </p:spTgt>
                                        </p:tgtEl>
                                        <p:attrNameLst>
                                          <p:attrName>style.visibility</p:attrName>
                                        </p:attrNameLst>
                                      </p:cBhvr>
                                      <p:to>
                                        <p:strVal val="visible"/>
                                      </p:to>
                                    </p:set>
                                    <p:anim calcmode="lin" valueType="num">
                                      <p:cBhvr additive="base">
                                        <p:cTn id="62" dur="500" fill="hold"/>
                                        <p:tgtEl>
                                          <p:spTgt spid="16">
                                            <p:txEl>
                                              <p:pRg st="11" end="11"/>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1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1362075" y="354330"/>
            <a:ext cx="717169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400">
                <a:solidFill>
                  <a:srgbClr val="FF0000"/>
                </a:solidFill>
                <a:latin typeface="黑体" panose="02010609060101010101" charset="-122"/>
                <a:ea typeface="黑体" panose="02010609060101010101" charset="-122"/>
                <a:sym typeface="Arial" panose="020b0604020202020204" pitchFamily="34" charset="0"/>
              </a:rPr>
              <a:t>【筋骨句】</a:t>
            </a:r>
          </a:p>
        </p:txBody>
      </p:sp>
      <p:sp>
        <p:nvSpPr>
          <p:cNvPr id="16" name="文本框 15"/>
          <p:cNvSpPr txBox="1"/>
          <p:nvPr>
            <p:custDataLst>
              <p:tags r:id="rId6"/>
            </p:custDataLst>
          </p:nvPr>
        </p:nvSpPr>
        <p:spPr>
          <a:xfrm>
            <a:off x="982345" y="1146810"/>
            <a:ext cx="10309860" cy="5019040"/>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10000"/>
              </a:lnSpc>
            </a:pPr>
            <a:r>
              <a:rPr sz="2400">
                <a:solidFill>
                  <a:srgbClr val="C00000"/>
                </a:solidFill>
                <a:latin typeface="Arial" panose="020b0604020202020204" pitchFamily="34" charset="0"/>
                <a:ea typeface="楷体" panose="02010609060101010101" pitchFamily="49" charset="-122"/>
                <a:sym typeface="Arial" panose="020b0604020202020204" pitchFamily="34" charset="0"/>
              </a:rPr>
              <a:t>7.题目：修身立义塑品格，实干奋斗展虹霓</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时代青年追求理想，需要修身立德，正心诚意。</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时代青年追求理想，需要深明大义，胸怀祖国。</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时代青年追求理想，需要孜孜不倦，实干奋斗。</a:t>
            </a:r>
          </a:p>
          <a:p>
            <a:pPr algn="l">
              <a:lnSpc>
                <a:spcPct val="110000"/>
              </a:lnSpc>
            </a:pPr>
            <a:r>
              <a:rPr sz="2400">
                <a:solidFill>
                  <a:srgbClr val="C00000"/>
                </a:solidFill>
                <a:latin typeface="Arial" panose="020b0604020202020204" pitchFamily="34" charset="0"/>
                <a:ea typeface="楷体" panose="02010609060101010101" pitchFamily="49" charset="-122"/>
                <a:sym typeface="Arial" panose="020b0604020202020204" pitchFamily="34" charset="0"/>
              </a:rPr>
              <a:t>8.题目：青年当立鸿鹄志，华光璀璨理想心</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追梦青年，我愿你求之于内，加强自身修养，点燃理想之灯。</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追梦青年，我愿你求之于外，责任使命在肩，助力理想辉煌。</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追梦青年，我愿你面向未来，坚守家国梦想，推进复兴大业。</a:t>
            </a:r>
          </a:p>
          <a:p>
            <a:pPr algn="l">
              <a:lnSpc>
                <a:spcPct val="110000"/>
              </a:lnSpc>
            </a:pPr>
            <a:r>
              <a:rPr sz="2400">
                <a:solidFill>
                  <a:srgbClr val="C00000"/>
                </a:solidFill>
                <a:latin typeface="Arial" panose="020b0604020202020204" pitchFamily="34" charset="0"/>
                <a:ea typeface="楷体" panose="02010609060101010101" pitchFamily="49" charset="-122"/>
                <a:sym typeface="Arial" panose="020b0604020202020204" pitchFamily="34" charset="0"/>
              </a:rPr>
              <a:t>9.题目：修身矫思明志，大义自成芳华</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青年当以修身为弓，提升素养，强化实力，为追逐理想夯实基础。</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青年当以矫思为箭，规整轨迹，直奔理想，为追逐理想清扫障碍。</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青年当以大义为靶，穿越竹林，直击目标，为追逐理想提供方向。</a:t>
            </a:r>
          </a:p>
          <a:p>
            <a:pPr algn="l">
              <a:lnSpc>
                <a:spcPct val="140000"/>
              </a:lnSpc>
            </a:pPr>
            <a:endParaRPr sz="2400">
              <a:solidFill>
                <a:srgbClr val="002060"/>
              </a:solidFill>
              <a:latin typeface="Arial" panose="020b0604020202020204" pitchFamily="34" charset="0"/>
              <a:ea typeface="楷体" panose="02010609060101010101" pitchFamily="49" charset="-122"/>
              <a:sym typeface="Arial" panose="020b0604020202020204" pitchFamily="34" charset="0"/>
            </a:endParaRP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2" name="图片 1"/>
          <p:cNvPicPr>
            <a:picLocks noChangeAspect="1"/>
          </p:cNvPicPr>
          <p:nvPr/>
        </p:nvPicPr>
        <p:blipFill>
          <a:blip r:embed="rId9"/>
          <a:stretch>
            <a:fillRect/>
          </a:stretch>
        </p:blipFill>
        <p:spPr>
          <a:xfrm>
            <a:off x="8668385" y="789940"/>
            <a:ext cx="2787650" cy="1951990"/>
          </a:xfrm>
          <a:prstGeom prst="rect">
            <a:avLst/>
          </a:prstGeom>
          <a:noFill/>
          <a:ln>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 calcmode="lin" valueType="num">
                                      <p:cBhvr additive="base">
                                        <p:cTn id="12"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 calcmode="lin" valueType="num">
                                      <p:cBhvr additive="base">
                                        <p:cTn id="17"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 calcmode="lin" valueType="num">
                                      <p:cBhvr additive="base">
                                        <p:cTn id="22"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 calcmode="lin" valueType="num">
                                      <p:cBhvr additive="base">
                                        <p:cTn id="27"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6">
                                            <p:txEl>
                                              <p:pRg st="5" end="5"/>
                                            </p:txEl>
                                          </p:spTgt>
                                        </p:tgtEl>
                                        <p:attrNameLst>
                                          <p:attrName>style.visibility</p:attrName>
                                        </p:attrNameLst>
                                      </p:cBhvr>
                                      <p:to>
                                        <p:strVal val="visible"/>
                                      </p:to>
                                    </p:set>
                                    <p:anim calcmode="lin" valueType="num">
                                      <p:cBhvr additive="base">
                                        <p:cTn id="32"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6">
                                            <p:txEl>
                                              <p:pRg st="6" end="6"/>
                                            </p:txEl>
                                          </p:spTgt>
                                        </p:tgtEl>
                                        <p:attrNameLst>
                                          <p:attrName>style.visibility</p:attrName>
                                        </p:attrNameLst>
                                      </p:cBhvr>
                                      <p:to>
                                        <p:strVal val="visible"/>
                                      </p:to>
                                    </p:set>
                                    <p:anim calcmode="lin" valueType="num">
                                      <p:cBhvr additive="base">
                                        <p:cTn id="37"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6">
                                            <p:txEl>
                                              <p:pRg st="7" end="7"/>
                                            </p:txEl>
                                          </p:spTgt>
                                        </p:tgtEl>
                                        <p:attrNameLst>
                                          <p:attrName>style.visibility</p:attrName>
                                        </p:attrNameLst>
                                      </p:cBhvr>
                                      <p:to>
                                        <p:strVal val="visible"/>
                                      </p:to>
                                    </p:set>
                                    <p:anim calcmode="lin" valueType="num">
                                      <p:cBhvr additive="base">
                                        <p:cTn id="42"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6">
                                            <p:txEl>
                                              <p:pRg st="8" end="8"/>
                                            </p:txEl>
                                          </p:spTgt>
                                        </p:tgtEl>
                                        <p:attrNameLst>
                                          <p:attrName>style.visibility</p:attrName>
                                        </p:attrNameLst>
                                      </p:cBhvr>
                                      <p:to>
                                        <p:strVal val="visible"/>
                                      </p:to>
                                    </p:set>
                                    <p:anim calcmode="lin" valueType="num">
                                      <p:cBhvr additive="base">
                                        <p:cTn id="47" dur="500" fill="hold"/>
                                        <p:tgtEl>
                                          <p:spTgt spid="16">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6">
                                            <p:txEl>
                                              <p:pRg st="8" end="8"/>
                                            </p:txEl>
                                          </p:spTgt>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6">
                                            <p:txEl>
                                              <p:pRg st="9" end="9"/>
                                            </p:txEl>
                                          </p:spTgt>
                                        </p:tgtEl>
                                        <p:attrNameLst>
                                          <p:attrName>style.visibility</p:attrName>
                                        </p:attrNameLst>
                                      </p:cBhvr>
                                      <p:to>
                                        <p:strVal val="visible"/>
                                      </p:to>
                                    </p:set>
                                    <p:anim calcmode="lin" valueType="num">
                                      <p:cBhvr additive="base">
                                        <p:cTn id="52" dur="500" fill="hold"/>
                                        <p:tgtEl>
                                          <p:spTgt spid="16">
                                            <p:txEl>
                                              <p:pRg st="9" end="9"/>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6">
                                            <p:txEl>
                                              <p:pRg st="9" end="9"/>
                                            </p:txEl>
                                          </p:spTgt>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xEl>
                                              <p:pRg st="10" end="10"/>
                                            </p:txEl>
                                          </p:spTgt>
                                        </p:tgtEl>
                                        <p:attrNameLst>
                                          <p:attrName>style.visibility</p:attrName>
                                        </p:attrNameLst>
                                      </p:cBhvr>
                                      <p:to>
                                        <p:strVal val="visible"/>
                                      </p:to>
                                    </p:set>
                                    <p:anim calcmode="lin" valueType="num">
                                      <p:cBhvr additive="base">
                                        <p:cTn id="57" dur="500" fill="hold"/>
                                        <p:tgtEl>
                                          <p:spTgt spid="16">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6">
                                            <p:txEl>
                                              <p:pRg st="10" end="10"/>
                                            </p:txEl>
                                          </p:spTgt>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6">
                                            <p:txEl>
                                              <p:pRg st="11" end="11"/>
                                            </p:txEl>
                                          </p:spTgt>
                                        </p:tgtEl>
                                        <p:attrNameLst>
                                          <p:attrName>style.visibility</p:attrName>
                                        </p:attrNameLst>
                                      </p:cBhvr>
                                      <p:to>
                                        <p:strVal val="visible"/>
                                      </p:to>
                                    </p:set>
                                    <p:anim calcmode="lin" valueType="num">
                                      <p:cBhvr additive="base">
                                        <p:cTn id="62" dur="500" fill="hold"/>
                                        <p:tgtEl>
                                          <p:spTgt spid="16">
                                            <p:txEl>
                                              <p:pRg st="11" end="11"/>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16">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1362075" y="354330"/>
            <a:ext cx="717169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400">
                <a:solidFill>
                  <a:srgbClr val="FF0000"/>
                </a:solidFill>
                <a:latin typeface="黑体" panose="02010609060101010101" charset="-122"/>
                <a:ea typeface="黑体" panose="02010609060101010101" charset="-122"/>
                <a:sym typeface="Arial" panose="020b0604020202020204" pitchFamily="34" charset="0"/>
              </a:rPr>
              <a:t>【筋骨句】</a:t>
            </a:r>
          </a:p>
        </p:txBody>
      </p:sp>
      <p:sp>
        <p:nvSpPr>
          <p:cNvPr id="16" name="文本框 15"/>
          <p:cNvSpPr txBox="1"/>
          <p:nvPr>
            <p:custDataLst>
              <p:tags r:id="rId6"/>
            </p:custDataLst>
          </p:nvPr>
        </p:nvSpPr>
        <p:spPr>
          <a:xfrm>
            <a:off x="1198880" y="1146810"/>
            <a:ext cx="10709275" cy="5019040"/>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20000"/>
              </a:lnSpc>
            </a:pPr>
            <a:r>
              <a:rPr sz="2000">
                <a:solidFill>
                  <a:srgbClr val="C00000"/>
                </a:solidFill>
                <a:latin typeface="Arial" panose="020b0604020202020204" pitchFamily="34" charset="0"/>
                <a:ea typeface="楷体" panose="02010609060101010101" pitchFamily="49" charset="-122"/>
                <a:sym typeface="Arial" panose="020b0604020202020204" pitchFamily="34" charset="0"/>
              </a:rPr>
              <a:t>10.题目：立义为的，矢莫不中</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我辈青年追求理想，当立爱国之义，成精忠报国之的。</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我辈青年追求理想，当立齐家之义，成光耀门楣之的。</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我辈青年当立齐家之“义”，学习谭氏精神，成就一生之理想。</a:t>
            </a:r>
          </a:p>
          <a:p>
            <a:pPr algn="l">
              <a:lnSpc>
                <a:spcPct val="120000"/>
              </a:lnSpc>
            </a:pPr>
            <a:r>
              <a:rPr sz="2000">
                <a:solidFill>
                  <a:srgbClr val="C00000"/>
                </a:solidFill>
                <a:latin typeface="Arial" panose="020b0604020202020204" pitchFamily="34" charset="0"/>
                <a:ea typeface="楷体" panose="02010609060101010101" pitchFamily="49" charset="-122"/>
                <a:sym typeface="Arial" panose="020b0604020202020204" pitchFamily="34" charset="0"/>
              </a:rPr>
              <a:t>11.题目：以理想为帆，破长风万里</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承先辈之志，展青春华彩。我们应继承先烈精神，做新时代的有为青年。</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强修养之基，正思想之本。我们应提升自身修养，为追求理想保驾护航。</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以无畏青春，行理想之路。我们应趁青春好时光，砥砺奋进。</a:t>
            </a:r>
          </a:p>
          <a:p>
            <a:pPr algn="l">
              <a:lnSpc>
                <a:spcPct val="120000"/>
              </a:lnSpc>
            </a:pPr>
            <a:r>
              <a:rPr sz="2000">
                <a:solidFill>
                  <a:srgbClr val="C00000"/>
                </a:solidFill>
                <a:latin typeface="Arial" panose="020b0604020202020204" pitchFamily="34" charset="0"/>
                <a:ea typeface="楷体" panose="02010609060101010101" pitchFamily="49" charset="-122"/>
                <a:sym typeface="Arial" panose="020b0604020202020204" pitchFamily="34" charset="0"/>
              </a:rPr>
              <a:t>12.题目：心之所向，素履以往</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生食华夏之蜀黍，当思神州之安危。心之所向，当以矫思为矢。</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苟利国家生死以，岂因祸福避趋之。心之所向，当以大义为的。</a:t>
            </a:r>
          </a:p>
          <a:p>
            <a:pPr algn="l">
              <a:lnSpc>
                <a:spcPct val="120000"/>
              </a:lnSpc>
            </a:pPr>
            <a:r>
              <a:rPr sz="2000">
                <a:solidFill>
                  <a:srgbClr val="C00000"/>
                </a:solidFill>
                <a:latin typeface="Arial" panose="020b0604020202020204" pitchFamily="34" charset="0"/>
                <a:ea typeface="楷体" panose="02010609060101010101" pitchFamily="49" charset="-122"/>
                <a:sym typeface="Arial" panose="020b0604020202020204" pitchFamily="34" charset="0"/>
              </a:rPr>
              <a:t>13.题目：理想照亮征途，看破山河万里</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“一寸丹心图报国，两行清泪为思亲”，厚植爱国情，铸就强弓利箭。 </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“感时思报国，拔剑起蓬莱”，勇立报国志，锁定理想靶心。</a:t>
            </a:r>
          </a:p>
          <a:p>
            <a:pPr algn="l">
              <a:lnSpc>
                <a:spcPct val="120000"/>
              </a:lnSpc>
            </a:pPr>
            <a:r>
              <a:rPr lang="en-US" sz="20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000">
                <a:solidFill>
                  <a:srgbClr val="002060"/>
                </a:solidFill>
                <a:latin typeface="Arial" panose="020b0604020202020204" pitchFamily="34" charset="0"/>
                <a:ea typeface="楷体" panose="02010609060101010101" pitchFamily="49" charset="-122"/>
                <a:sym typeface="Arial" panose="020b0604020202020204" pitchFamily="34" charset="0"/>
              </a:rPr>
              <a:t>“空谈误国，实干兴邦”，付诸实际行动，绽放理想之花。</a:t>
            </a: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2" name="图片 1"/>
          <p:cNvPicPr>
            <a:picLocks noChangeAspect="1"/>
          </p:cNvPicPr>
          <p:nvPr/>
        </p:nvPicPr>
        <p:blipFill>
          <a:blip r:embed="rId9"/>
          <a:stretch>
            <a:fillRect/>
          </a:stretch>
        </p:blipFill>
        <p:spPr>
          <a:xfrm>
            <a:off x="9288145" y="815340"/>
            <a:ext cx="2520950" cy="1765300"/>
          </a:xfrm>
          <a:prstGeom prst="rect">
            <a:avLst/>
          </a:prstGeom>
          <a:noFill/>
          <a:ln>
            <a:noFill/>
          </a:ln>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 calcmode="lin" valueType="num">
                                      <p:cBhvr additive="base">
                                        <p:cTn id="12"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 calcmode="lin" valueType="num">
                                      <p:cBhvr additive="base">
                                        <p:cTn id="17"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 calcmode="lin" valueType="num">
                                      <p:cBhvr additive="base">
                                        <p:cTn id="22"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 calcmode="lin" valueType="num">
                                      <p:cBhvr additive="base">
                                        <p:cTn id="27"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6">
                                            <p:txEl>
                                              <p:pRg st="5" end="5"/>
                                            </p:txEl>
                                          </p:spTgt>
                                        </p:tgtEl>
                                        <p:attrNameLst>
                                          <p:attrName>style.visibility</p:attrName>
                                        </p:attrNameLst>
                                      </p:cBhvr>
                                      <p:to>
                                        <p:strVal val="visible"/>
                                      </p:to>
                                    </p:set>
                                    <p:anim calcmode="lin" valueType="num">
                                      <p:cBhvr additive="base">
                                        <p:cTn id="32" dur="500" fill="hold"/>
                                        <p:tgtEl>
                                          <p:spTgt spid="16">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6">
                                            <p:txEl>
                                              <p:pRg st="5" end="5"/>
                                            </p:txEl>
                                          </p:spTgt>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6">
                                            <p:txEl>
                                              <p:pRg st="6" end="6"/>
                                            </p:txEl>
                                          </p:spTgt>
                                        </p:tgtEl>
                                        <p:attrNameLst>
                                          <p:attrName>style.visibility</p:attrName>
                                        </p:attrNameLst>
                                      </p:cBhvr>
                                      <p:to>
                                        <p:strVal val="visible"/>
                                      </p:to>
                                    </p:set>
                                    <p:anim calcmode="lin" valueType="num">
                                      <p:cBhvr additive="base">
                                        <p:cTn id="37"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6">
                                            <p:txEl>
                                              <p:pRg st="6" end="6"/>
                                            </p:txEl>
                                          </p:spTgt>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6">
                                            <p:txEl>
                                              <p:pRg st="7" end="7"/>
                                            </p:txEl>
                                          </p:spTgt>
                                        </p:tgtEl>
                                        <p:attrNameLst>
                                          <p:attrName>style.visibility</p:attrName>
                                        </p:attrNameLst>
                                      </p:cBhvr>
                                      <p:to>
                                        <p:strVal val="visible"/>
                                      </p:to>
                                    </p:set>
                                    <p:anim calcmode="lin" valueType="num">
                                      <p:cBhvr additive="base">
                                        <p:cTn id="42"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6">
                                            <p:txEl>
                                              <p:pRg st="8" end="8"/>
                                            </p:txEl>
                                          </p:spTgt>
                                        </p:tgtEl>
                                        <p:attrNameLst>
                                          <p:attrName>style.visibility</p:attrName>
                                        </p:attrNameLst>
                                      </p:cBhvr>
                                      <p:to>
                                        <p:strVal val="visible"/>
                                      </p:to>
                                    </p:set>
                                    <p:anim calcmode="lin" valueType="num">
                                      <p:cBhvr additive="base">
                                        <p:cTn id="47" dur="500" fill="hold"/>
                                        <p:tgtEl>
                                          <p:spTgt spid="16">
                                            <p:txEl>
                                              <p:pRg st="8" end="8"/>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6">
                                            <p:txEl>
                                              <p:pRg st="8" end="8"/>
                                            </p:txEl>
                                          </p:spTgt>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6">
                                            <p:txEl>
                                              <p:pRg st="9" end="9"/>
                                            </p:txEl>
                                          </p:spTgt>
                                        </p:tgtEl>
                                        <p:attrNameLst>
                                          <p:attrName>style.visibility</p:attrName>
                                        </p:attrNameLst>
                                      </p:cBhvr>
                                      <p:to>
                                        <p:strVal val="visible"/>
                                      </p:to>
                                    </p:set>
                                    <p:anim calcmode="lin" valueType="num">
                                      <p:cBhvr additive="base">
                                        <p:cTn id="52" dur="500" fill="hold"/>
                                        <p:tgtEl>
                                          <p:spTgt spid="16">
                                            <p:txEl>
                                              <p:pRg st="9" end="9"/>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6">
                                            <p:txEl>
                                              <p:pRg st="9" end="9"/>
                                            </p:txEl>
                                          </p:spTgt>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6">
                                            <p:txEl>
                                              <p:pRg st="10" end="10"/>
                                            </p:txEl>
                                          </p:spTgt>
                                        </p:tgtEl>
                                        <p:attrNameLst>
                                          <p:attrName>style.visibility</p:attrName>
                                        </p:attrNameLst>
                                      </p:cBhvr>
                                      <p:to>
                                        <p:strVal val="visible"/>
                                      </p:to>
                                    </p:set>
                                    <p:anim calcmode="lin" valueType="num">
                                      <p:cBhvr additive="base">
                                        <p:cTn id="57" dur="500" fill="hold"/>
                                        <p:tgtEl>
                                          <p:spTgt spid="16">
                                            <p:txEl>
                                              <p:pRg st="10" end="1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6">
                                            <p:txEl>
                                              <p:pRg st="10" end="10"/>
                                            </p:txEl>
                                          </p:spTgt>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6">
                                            <p:txEl>
                                              <p:pRg st="11" end="11"/>
                                            </p:txEl>
                                          </p:spTgt>
                                        </p:tgtEl>
                                        <p:attrNameLst>
                                          <p:attrName>style.visibility</p:attrName>
                                        </p:attrNameLst>
                                      </p:cBhvr>
                                      <p:to>
                                        <p:strVal val="visible"/>
                                      </p:to>
                                    </p:set>
                                    <p:anim calcmode="lin" valueType="num">
                                      <p:cBhvr additive="base">
                                        <p:cTn id="62" dur="500" fill="hold"/>
                                        <p:tgtEl>
                                          <p:spTgt spid="16">
                                            <p:txEl>
                                              <p:pRg st="11" end="11"/>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16">
                                            <p:txEl>
                                              <p:pRg st="11" end="11"/>
                                            </p:txEl>
                                          </p:spTgt>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16">
                                            <p:txEl>
                                              <p:pRg st="12" end="12"/>
                                            </p:txEl>
                                          </p:spTgt>
                                        </p:tgtEl>
                                        <p:attrNameLst>
                                          <p:attrName>style.visibility</p:attrName>
                                        </p:attrNameLst>
                                      </p:cBhvr>
                                      <p:to>
                                        <p:strVal val="visible"/>
                                      </p:to>
                                    </p:set>
                                    <p:anim calcmode="lin" valueType="num">
                                      <p:cBhvr additive="base">
                                        <p:cTn id="67" dur="500" fill="hold"/>
                                        <p:tgtEl>
                                          <p:spTgt spid="16">
                                            <p:txEl>
                                              <p:pRg st="12" end="12"/>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16">
                                            <p:txEl>
                                              <p:pRg st="12" end="12"/>
                                            </p:txEl>
                                          </p:spTgt>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6">
                                            <p:txEl>
                                              <p:pRg st="13" end="13"/>
                                            </p:txEl>
                                          </p:spTgt>
                                        </p:tgtEl>
                                        <p:attrNameLst>
                                          <p:attrName>style.visibility</p:attrName>
                                        </p:attrNameLst>
                                      </p:cBhvr>
                                      <p:to>
                                        <p:strVal val="visible"/>
                                      </p:to>
                                    </p:set>
                                    <p:anim calcmode="lin" valueType="num">
                                      <p:cBhvr additive="base">
                                        <p:cTn id="72" dur="500" fill="hold"/>
                                        <p:tgtEl>
                                          <p:spTgt spid="16">
                                            <p:txEl>
                                              <p:pRg st="13" end="13"/>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16">
                                            <p:txEl>
                                              <p:pRg st="13" end="13"/>
                                            </p:txEl>
                                          </p:spTgt>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16">
                                            <p:txEl>
                                              <p:pRg st="14" end="14"/>
                                            </p:txEl>
                                          </p:spTgt>
                                        </p:tgtEl>
                                        <p:attrNameLst>
                                          <p:attrName>style.visibility</p:attrName>
                                        </p:attrNameLst>
                                      </p:cBhvr>
                                      <p:to>
                                        <p:strVal val="visible"/>
                                      </p:to>
                                    </p:set>
                                    <p:anim calcmode="lin" valueType="num">
                                      <p:cBhvr additive="base">
                                        <p:cTn id="77" dur="500" fill="hold"/>
                                        <p:tgtEl>
                                          <p:spTgt spid="16">
                                            <p:txEl>
                                              <p:pRg st="14" end="14"/>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16">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2244725" y="354330"/>
            <a:ext cx="854456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000">
                <a:solidFill>
                  <a:srgbClr val="FF0000"/>
                </a:solidFill>
                <a:latin typeface="黑体" panose="02010609060101010101" charset="-122"/>
                <a:ea typeface="黑体" panose="02010609060101010101" charset="-122"/>
                <a:sym typeface="Arial" panose="020b0604020202020204" pitchFamily="34" charset="0"/>
              </a:rPr>
              <a:t>修身为弓思为矢  立义追梦快哉风</a:t>
            </a:r>
          </a:p>
        </p:txBody>
      </p:sp>
      <p:sp>
        <p:nvSpPr>
          <p:cNvPr id="16" name="文本框 15"/>
          <p:cNvSpPr txBox="1"/>
          <p:nvPr>
            <p:custDataLst>
              <p:tags r:id="rId6"/>
            </p:custDataLst>
          </p:nvPr>
        </p:nvSpPr>
        <p:spPr>
          <a:xfrm>
            <a:off x="758190" y="1146810"/>
            <a:ext cx="11149965" cy="5019040"/>
          </a:xfrm>
          <a:prstGeom prst="rect">
            <a:avLst/>
          </a:prstGeom>
          <a:noFill/>
        </p:spPr>
        <p:txBody>
          <a:bodyPr wrap="square" lIns="91440" tIns="45720" rIns="91440" bIns="45720" rtlCol="0">
            <a:scene3d>
              <a:camera prst="orthographicFront"/>
              <a:lightRig rig="threePt" dir="t"/>
            </a:scene3d>
          </a:bodyPr>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10000"/>
              </a:lnSpc>
            </a:pPr>
            <a:r>
              <a:rPr lang="en-US"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汉代扬雄曾有云“修身以为弓，矫思以为矢，立义以为的，奠而后发，发必中矣。”可见，对于千年潮未落的时代，在青春道路上正逐理想的我们要修身、矫思、立义、行动，才能在追梦途中千里快哉风。</a:t>
            </a:r>
          </a:p>
          <a:p>
            <a:pPr algn="l">
              <a:lnSpc>
                <a:spcPct val="110000"/>
              </a:lnSpc>
            </a:pPr>
            <a:r>
              <a:rPr lang="en-US"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4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修身矫思正根基，始知别有他山尊。</a:t>
            </a:r>
            <a:r>
              <a:rPr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加强修养，端正思想是正确认识自己的前提，是追求梦想的根基。苏轼也曾有“识遍天下字，读尽人间书”的年少轻狂，一位老人的劝导使他认清自己，并不断提升个人修养，最后以“发奋”、“立志”走向东坡居士的万丈光芒。巫宁坤教授遭逢文化大革命，他用诗歌典籍慰藉心灵，保持着良好的修养和端正的思想，最终以《一滴泪》震撼欧美文坛。吹灭读书灯，一身都是月。修身矫思让我们内心宁静，为人谦和，让我们认识自己，让我们正确追梦。</a:t>
            </a:r>
          </a:p>
          <a:p>
            <a:pPr algn="l">
              <a:lnSpc>
                <a:spcPct val="110000"/>
              </a:lnSpc>
            </a:pPr>
            <a:r>
              <a:rPr lang="en-US"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4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胸怀义理明方向，此生勿作鸿毛遗。</a:t>
            </a:r>
            <a:r>
              <a:rPr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王阳明龙场悟道后曾说：“志不立，天下无可成之事”。可见目标的重要，而将“义”作为目标，能让人勇敢追梦。因为大义，秦良玉巾帼不让须眉，以血做胭脂，翠袖虎符藏；刘和珍敢为请愿之首，从容地转辗于枪弹的攒射中；因为大义，袁隆平院士倾尽一生，为两个愿望鞠躬尽瘁；普通快递员汪勇一腔孤勇，用热血融化恐惧……在男尊女卑的封建社会，秦良玉、刘和珍由于家国大义，敢于坚定自己理想，成为千秋榜样。在物质水平相对优越的今天，袁隆平院士和汪勇为民请命，敢于追梦。胸怀义理并以之为方向，让我们勇于追梦。</a:t>
            </a:r>
          </a:p>
          <a:p>
            <a:pPr algn="l">
              <a:lnSpc>
                <a:spcPct val="110000"/>
              </a:lnSpc>
            </a:pPr>
            <a:r>
              <a:rPr lang="en-US"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4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付诸行动勇逐梦，成如容易却艰辛。</a:t>
            </a:r>
            <a:r>
              <a:rPr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韩愈曾有云：“患足已不学，即学患不行”。梦想、修养必不可少，但仅有这些远远不够，付出行动才能实现梦想。有了修身这把弓，矫思这只箭，义这个箭靶，“奠而后发”才有“发必中矣”。将理想付诸行动，让我们始终追梦在路上。</a:t>
            </a:r>
          </a:p>
          <a:p>
            <a:pPr algn="l">
              <a:lnSpc>
                <a:spcPct val="110000"/>
              </a:lnSpc>
            </a:pPr>
            <a:r>
              <a:rPr lang="en-US"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作为一名普通的中学生，和同龄人一样对未来充满憧憬和迷茫，但是努力的方向已经明确。在“躺平”文化兴起的时代，我应该始终修身矫思，保持积极向上的态度。面对即将到来的更加广阔的大学生活，不因宽松的管理而懈怠，朝着明确的目标努力前行。最重要的是，心中燃起“义”的火焰，把国家理想与个人理想相融合，让个人随时代潮流而奔腾。</a:t>
            </a:r>
          </a:p>
          <a:p>
            <a:pPr algn="l">
              <a:lnSpc>
                <a:spcPct val="110000"/>
              </a:lnSpc>
            </a:pPr>
            <a:r>
              <a:rPr lang="en-US"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愿我们青年都如一只只长箭，用修身矫思镀造箭身，拿立义行动为它助力，在划过新时代的长空时，一点浩然气，千里快哉风。</a:t>
            </a:r>
          </a:p>
        </p:txBody>
      </p:sp>
      <p:pic>
        <p:nvPicPr>
          <p:cNvPr id="22" name="图片 21"/>
          <p:cNvPicPr>
            <a:picLocks noChangeAspect="1"/>
          </p:cNvPicPr>
          <p:nvPr>
            <p:custDataLst>
              <p:tags r:id="rId8"/>
            </p:custDataLst>
          </p:nvPr>
        </p:nvPicPr>
        <p:blipFill>
          <a:blip r:embed="rId7"/>
          <a:stretch>
            <a:fillRect/>
          </a:stretch>
        </p:blipFill>
        <p:spPr>
          <a:xfrm>
            <a:off x="0" y="5404485"/>
            <a:ext cx="1086485" cy="1588135"/>
          </a:xfrm>
          <a:prstGeom prst="rect">
            <a:avLst/>
          </a:prstGeom>
        </p:spPr>
      </p:pic>
    </p:spTree>
    <p:custDataLst>
      <p:tags r:id="rId9"/>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2244725" y="354330"/>
            <a:ext cx="854456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000">
                <a:solidFill>
                  <a:srgbClr val="FF0000"/>
                </a:solidFill>
                <a:latin typeface="黑体" panose="02010609060101010101" charset="-122"/>
                <a:ea typeface="黑体" panose="02010609060101010101" charset="-122"/>
                <a:sym typeface="Arial" panose="020b0604020202020204" pitchFamily="34" charset="0"/>
              </a:rPr>
              <a:t>修身为弓思为矢  立义追梦快哉风</a:t>
            </a:r>
          </a:p>
        </p:txBody>
      </p:sp>
      <p:sp>
        <p:nvSpPr>
          <p:cNvPr id="16" name="文本框 15"/>
          <p:cNvSpPr txBox="1"/>
          <p:nvPr>
            <p:custDataLst>
              <p:tags r:id="rId6"/>
            </p:custDataLst>
          </p:nvPr>
        </p:nvSpPr>
        <p:spPr>
          <a:xfrm>
            <a:off x="758190" y="1146810"/>
            <a:ext cx="11003280" cy="5019040"/>
          </a:xfrm>
          <a:prstGeom prst="rect">
            <a:avLst/>
          </a:prstGeom>
          <a:noFill/>
        </p:spPr>
        <p:txBody>
          <a:bodyPr wrap="square" lIns="91440" tIns="45720" rIns="91440" bIns="45720" rtlCol="0">
            <a:scene3d>
              <a:camera prst="orthographicFront"/>
              <a:lightRig rig="threePt" dir="t"/>
            </a:scene3d>
          </a:bodyPr>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30000"/>
              </a:lnSpc>
            </a:pPr>
            <a:r>
              <a:rPr lang="en-US"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汉代扬雄曾有云“修身以为弓，矫思以为矢，立义以为的，奠而后发，发必中矣。”可见，对于千年潮未落的时代，在青春道路上正逐理想的我们要修身、矫思、立义、行动，才能在追梦途中千里快哉风。</a:t>
            </a:r>
          </a:p>
          <a:p>
            <a:pPr algn="l">
              <a:lnSpc>
                <a:spcPct val="130000"/>
              </a:lnSpc>
            </a:pPr>
            <a:r>
              <a:rPr lang="en-US"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4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修身矫思正根基，始知别有他山尊。</a:t>
            </a:r>
            <a:r>
              <a:rPr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加强修养，端正思想是正确认识自己的前提，是追求梦想的根基。苏轼也曾有“识遍天下字，读尽人间书”的年少轻狂，一位老人的劝导使他认清自己，并不断提升个人修养，最后以“发奋”、“立志”走向东坡居士的万丈光芒。巫宁坤教授遭逢文化大革命，他用诗歌典籍慰藉心灵，保持着良好的修养和端正的思想，最终以《一滴泪》震撼欧美文坛。吹灭读书灯，一身都是月。修身矫思让我们内心宁静，为人谦和，让我们认识自己，让我们正确追梦。</a:t>
            </a:r>
          </a:p>
        </p:txBody>
      </p:sp>
      <p:pic>
        <p:nvPicPr>
          <p:cNvPr id="22" name="图片 21"/>
          <p:cNvPicPr>
            <a:picLocks noChangeAspect="1"/>
          </p:cNvPicPr>
          <p:nvPr>
            <p:custDataLst>
              <p:tags r:id="rId8"/>
            </p:custDataLst>
          </p:nvPr>
        </p:nvPicPr>
        <p:blipFill>
          <a:blip r:embed="rId7"/>
          <a:stretch>
            <a:fillRect/>
          </a:stretch>
        </p:blipFill>
        <p:spPr>
          <a:xfrm>
            <a:off x="0" y="5404485"/>
            <a:ext cx="1086485" cy="1588135"/>
          </a:xfrm>
          <a:prstGeom prst="rect">
            <a:avLst/>
          </a:prstGeom>
        </p:spPr>
      </p:pic>
    </p:spTree>
    <p:custDataLst>
      <p:tags r:id="rId9"/>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2244725" y="354330"/>
            <a:ext cx="854456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000">
                <a:solidFill>
                  <a:srgbClr val="FF0000"/>
                </a:solidFill>
                <a:latin typeface="黑体" panose="02010609060101010101" charset="-122"/>
                <a:ea typeface="黑体" panose="02010609060101010101" charset="-122"/>
                <a:sym typeface="Arial" panose="020b0604020202020204" pitchFamily="34" charset="0"/>
              </a:rPr>
              <a:t>修身为弓思为矢  立义追梦快哉风</a:t>
            </a:r>
          </a:p>
        </p:txBody>
      </p:sp>
      <p:sp>
        <p:nvSpPr>
          <p:cNvPr id="16" name="文本框 15"/>
          <p:cNvSpPr txBox="1"/>
          <p:nvPr>
            <p:custDataLst>
              <p:tags r:id="rId6"/>
            </p:custDataLst>
          </p:nvPr>
        </p:nvSpPr>
        <p:spPr>
          <a:xfrm>
            <a:off x="758190" y="1146810"/>
            <a:ext cx="11149965" cy="5019040"/>
          </a:xfrm>
          <a:prstGeom prst="rect">
            <a:avLst/>
          </a:prstGeom>
          <a:noFill/>
        </p:spPr>
        <p:txBody>
          <a:bodyPr wrap="square" lIns="91440" tIns="45720" rIns="91440" bIns="45720" rtlCol="0">
            <a:scene3d>
              <a:camera prst="orthographicFront"/>
              <a:lightRig rig="threePt" dir="t"/>
            </a:scene3d>
          </a:bodyPr>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10000"/>
              </a:lnSpc>
            </a:pPr>
            <a:r>
              <a:rPr lang="en-US"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4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胸怀义理明方向，此生勿作鸿毛遗。</a:t>
            </a:r>
            <a:r>
              <a:rPr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王阳明龙场悟道后曾说：“志不立，天下无可成之事”。可见目标的重要，而将“义”作为目标，能让人勇敢追梦。因为大义，秦良玉巾帼不让须眉，以血做胭脂，翠袖虎符藏；刘和珍敢为请愿之首，从容地转辗于枪弹的攒射中；因为大义，袁隆平院士倾尽一生，为两个愿望鞠躬尽瘁；普通快递员汪勇一腔孤勇，用热血融化恐惧……在男尊女卑的封建社会，秦良玉、刘和珍由于家国大义，敢于坚定自己理想，成为千秋榜样。在物质水平相对优越的今天，袁隆平院士和汪勇为民请命，敢于追梦。胸怀义理并以之为方向，让我们勇于追梦。</a:t>
            </a:r>
          </a:p>
          <a:p>
            <a:pPr algn="l">
              <a:lnSpc>
                <a:spcPct val="110000"/>
              </a:lnSpc>
            </a:pPr>
            <a:r>
              <a:rPr lang="en-US"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4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付诸行动勇逐梦，成如容易却艰辛。</a:t>
            </a:r>
            <a:r>
              <a:rPr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韩愈曾有云：“患足已不学，即学患不行”。梦想、修养必不可少，但仅有这些远远不够，付出行动才能实现梦想。有了修身这把弓，矫思这只箭，义这个箭靶，“奠而后发”才有“发必中矣”。将理想付诸行动，让我们始终追梦在路上。</a:t>
            </a:r>
          </a:p>
          <a:p>
            <a:pPr algn="l">
              <a:lnSpc>
                <a:spcPct val="110000"/>
              </a:lnSpc>
            </a:pPr>
            <a:r>
              <a:rPr lang="en-US"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p>
        </p:txBody>
      </p:sp>
      <p:pic>
        <p:nvPicPr>
          <p:cNvPr id="22" name="图片 21"/>
          <p:cNvPicPr>
            <a:picLocks noChangeAspect="1"/>
          </p:cNvPicPr>
          <p:nvPr>
            <p:custDataLst>
              <p:tags r:id="rId8"/>
            </p:custDataLst>
          </p:nvPr>
        </p:nvPicPr>
        <p:blipFill>
          <a:blip r:embed="rId7"/>
          <a:stretch>
            <a:fillRect/>
          </a:stretch>
        </p:blipFill>
        <p:spPr>
          <a:xfrm>
            <a:off x="0" y="5404485"/>
            <a:ext cx="1086485" cy="1588135"/>
          </a:xfrm>
          <a:prstGeom prst="rect">
            <a:avLst/>
          </a:prstGeom>
        </p:spPr>
      </p:pic>
    </p:spTree>
    <p:custDataLst>
      <p:tags r:id="rId9"/>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529590" y="374015"/>
            <a:ext cx="854456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000">
                <a:solidFill>
                  <a:srgbClr val="FF0000"/>
                </a:solidFill>
                <a:latin typeface="黑体" panose="02010609060101010101" charset="-122"/>
                <a:ea typeface="黑体" panose="02010609060101010101" charset="-122"/>
                <a:sym typeface="Arial" panose="020b0604020202020204" pitchFamily="34" charset="0"/>
              </a:rPr>
              <a:t>修身为弓思为矢  立义追梦快哉风</a:t>
            </a:r>
          </a:p>
        </p:txBody>
      </p:sp>
      <p:sp>
        <p:nvSpPr>
          <p:cNvPr id="16" name="文本框 15"/>
          <p:cNvSpPr txBox="1"/>
          <p:nvPr>
            <p:custDataLst>
              <p:tags r:id="rId6"/>
            </p:custDataLst>
          </p:nvPr>
        </p:nvSpPr>
        <p:spPr>
          <a:xfrm>
            <a:off x="758190" y="1146810"/>
            <a:ext cx="8315960" cy="5019040"/>
          </a:xfrm>
          <a:prstGeom prst="rect">
            <a:avLst/>
          </a:prstGeom>
          <a:noFill/>
        </p:spPr>
        <p:txBody>
          <a:bodyPr wrap="square" lIns="91440" tIns="45720" rIns="91440" bIns="45720" rtlCol="0">
            <a:scene3d>
              <a:camera prst="orthographicFront"/>
              <a:lightRig rig="threePt" dir="t"/>
            </a:scene3d>
          </a:bodyPr>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30000"/>
              </a:lnSpc>
            </a:pPr>
            <a:r>
              <a:rPr lang="en-US"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作为一名普通的中学生，和同龄人一样对未来充满憧憬和迷茫，但是努力的方向已经明确。在“躺平”文化兴起的时代，我应该始终修身矫思，保持积极向上的态度。面对即将到来的更加广阔的大学生活，不因宽松的管理而懈怠，朝着明确的目标努力前行。最重要的是，心中燃起“义”的火焰，把国家理想与个人理想相融合，让个人随时代潮流而奔腾。</a:t>
            </a:r>
          </a:p>
          <a:p>
            <a:pPr algn="l">
              <a:lnSpc>
                <a:spcPct val="130000"/>
              </a:lnSpc>
            </a:pPr>
            <a:r>
              <a:rPr lang="en-US"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4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愿我们青年都如一只只长箭，用修身矫思镀造箭身，拿立义行动为它助力，在划过新时代的长空时，一点浩然气，千里快哉风。</a:t>
            </a:r>
          </a:p>
        </p:txBody>
      </p:sp>
      <p:pic>
        <p:nvPicPr>
          <p:cNvPr id="22" name="图片 21"/>
          <p:cNvPicPr>
            <a:picLocks noChangeAspect="1"/>
          </p:cNvPicPr>
          <p:nvPr>
            <p:custDataLst>
              <p:tags r:id="rId8"/>
            </p:custDataLst>
          </p:nvPr>
        </p:nvPicPr>
        <p:blipFill>
          <a:blip r:embed="rId7"/>
          <a:stretch>
            <a:fillRect/>
          </a:stretch>
        </p:blipFill>
        <p:spPr>
          <a:xfrm>
            <a:off x="0" y="5404485"/>
            <a:ext cx="1086485" cy="1588135"/>
          </a:xfrm>
          <a:prstGeom prst="rect">
            <a:avLst/>
          </a:prstGeom>
        </p:spPr>
      </p:pic>
      <p:pic>
        <p:nvPicPr>
          <p:cNvPr id="2" name="图片 1"/>
          <p:cNvPicPr>
            <a:picLocks noChangeAspect="1"/>
          </p:cNvPicPr>
          <p:nvPr/>
        </p:nvPicPr>
        <p:blipFill>
          <a:blip r:embed="rId9"/>
          <a:stretch>
            <a:fillRect/>
          </a:stretch>
        </p:blipFill>
        <p:spPr>
          <a:xfrm>
            <a:off x="9074150" y="2487930"/>
            <a:ext cx="2787650" cy="1951990"/>
          </a:xfrm>
          <a:prstGeom prst="rect">
            <a:avLst/>
          </a:prstGeom>
          <a:noFill/>
          <a:ln>
            <a:noFill/>
          </a:ln>
        </p:spPr>
      </p:pic>
    </p:spTree>
    <p:custDataLst>
      <p:tags r:id="rId10"/>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05885" y="2487295"/>
            <a:ext cx="3840480" cy="1198880"/>
          </a:xfrm>
          <a:prstGeom prst="rect">
            <a:avLst/>
          </a:prstGeom>
          <a:noFill/>
          <a:ln>
            <a:noFill/>
          </a:ln>
        </p:spPr>
        <p:txBody>
          <a:bodyPr wrap="none" rtlCol="0" anchor="t">
            <a:spAutoFit/>
          </a:bodyPr>
          <a:lstStyle/>
          <a:p>
            <a:pPr algn="ctr"/>
            <a:r>
              <a:rPr lang="zh-CN" altLang="en-US" sz="7200">
                <a:solidFill>
                  <a:srgbClr val="7030A0"/>
                </a:solidFill>
                <a:effectLst/>
                <a:latin typeface="经典特黑简" panose="02010609010101010101" charset="-122"/>
                <a:ea typeface="经典特黑简" panose="02010609010101010101" charset="-122"/>
                <a:sym typeface="+mn-ea"/>
              </a:rPr>
              <a:t>巩固练习</a:t>
            </a:r>
            <a:endParaRPr lang="zh-CN" altLang="en-US" sz="7200" b="1">
              <a:ln w="12700">
                <a:solidFill>
                  <a:srgbClr val="FFFF00"/>
                </a:solidFill>
                <a:prstDash val="solid"/>
              </a:ln>
              <a:solidFill>
                <a:srgbClr val="7030A0"/>
              </a:solidFill>
              <a:effectLst/>
              <a:latin typeface="经典特黑简" panose="02010609010101010101" charset="-122"/>
              <a:ea typeface="经典特黑简" panose="02010609010101010101" charset="-122"/>
              <a:sym typeface="+mn-ea"/>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1362075" y="676275"/>
            <a:ext cx="9116695"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400">
                <a:solidFill>
                  <a:srgbClr val="C00000"/>
                </a:solidFill>
                <a:latin typeface="黑体" panose="02010609060101010101" charset="-122"/>
                <a:ea typeface="黑体" panose="02010609060101010101" charset="-122"/>
                <a:sym typeface="Arial" panose="020b0604020202020204" pitchFamily="34" charset="0"/>
              </a:rPr>
              <a:t>在战疫战贫中</a:t>
            </a:r>
            <a:r>
              <a:rPr sz="4400">
                <a:solidFill>
                  <a:srgbClr val="7030A0"/>
                </a:solidFill>
                <a:latin typeface="黑体" panose="02010609060101010101" charset="-122"/>
                <a:ea typeface="黑体" panose="02010609060101010101" charset="-122"/>
                <a:sym typeface="Arial" panose="020b0604020202020204" pitchFamily="34" charset="0"/>
              </a:rPr>
              <a:t>淬炼</a:t>
            </a:r>
            <a:r>
              <a:rPr sz="4400">
                <a:solidFill>
                  <a:srgbClr val="C00000"/>
                </a:solidFill>
                <a:latin typeface="黑体" panose="02010609060101010101" charset="-122"/>
                <a:ea typeface="黑体" panose="02010609060101010101" charset="-122"/>
                <a:sym typeface="Arial" panose="020b0604020202020204" pitchFamily="34" charset="0"/>
              </a:rPr>
              <a:t>伟大民族</a:t>
            </a:r>
            <a:r>
              <a:rPr sz="4400">
                <a:solidFill>
                  <a:srgbClr val="7030A0"/>
                </a:solidFill>
                <a:latin typeface="黑体" panose="02010609060101010101" charset="-122"/>
                <a:ea typeface="黑体" panose="02010609060101010101" charset="-122"/>
                <a:sym typeface="Arial" panose="020b0604020202020204" pitchFamily="34" charset="0"/>
              </a:rPr>
              <a:t>精神</a:t>
            </a:r>
            <a:endParaRPr lang="zh-CN" altLang="en-US" sz="4400">
              <a:solidFill>
                <a:srgbClr val="7030A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Arial" panose="020b0604020202020204" pitchFamily="34" charset="0"/>
            </a:endParaRPr>
          </a:p>
        </p:txBody>
      </p:sp>
      <p:sp>
        <p:nvSpPr>
          <p:cNvPr id="16" name="文本框 15"/>
          <p:cNvSpPr txBox="1"/>
          <p:nvPr>
            <p:custDataLst>
              <p:tags r:id="rId6"/>
            </p:custDataLst>
          </p:nvPr>
        </p:nvSpPr>
        <p:spPr>
          <a:xfrm>
            <a:off x="953135" y="1146810"/>
            <a:ext cx="10750550" cy="5244465"/>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ctr">
              <a:lnSpc>
                <a:spcPct val="130000"/>
              </a:lnSpc>
            </a:pPr>
            <a:endParaRPr sz="2400">
              <a:solidFill>
                <a:srgbClr val="FF0000"/>
              </a:solidFill>
              <a:latin typeface="Arial" panose="020b0604020202020204" pitchFamily="34" charset="0"/>
              <a:ea typeface="楷体" panose="02010609060101010101" pitchFamily="49" charset="-122"/>
              <a:sym typeface="Arial" panose="020b0604020202020204" pitchFamily="34" charset="0"/>
            </a:endParaRPr>
          </a:p>
          <a:p>
            <a:pPr algn="l">
              <a:lnSpc>
                <a:spcPct val="90000"/>
              </a:lnSpc>
            </a:pPr>
            <a:r>
              <a:rPr sz="900">
                <a:solidFill>
                  <a:srgbClr val="7030A0"/>
                </a:solidFill>
                <a:latin typeface="Arial" panose="020b0604020202020204" pitchFamily="34" charset="0"/>
                <a:ea typeface="楷体" panose="02010609060101010101" pitchFamily="49" charset="-122"/>
                <a:sym typeface="Arial" panose="020b0604020202020204" pitchFamily="34" charset="0"/>
              </a:rPr>
              <a:t>两年前，习近平总书记在第十三届全国人民代表大会第一次会议上深情礼赞：中国人民是具有伟大创造精神的人民，是具有伟大奋斗精神的人民，是具有伟大团结精神的人民，是具有伟大梦想精神的人民。中国人民在长期奋斗中培育、继承、发展起来的伟大民族精神，为中国发展和人类文明进步提供了强大精神动力。</a:t>
            </a:r>
          </a:p>
          <a:p>
            <a:pPr algn="l">
              <a:lnSpc>
                <a:spcPct val="90000"/>
              </a:lnSpc>
            </a:pPr>
            <a:r>
              <a:rPr sz="900">
                <a:solidFill>
                  <a:srgbClr val="7030A0"/>
                </a:solidFill>
                <a:latin typeface="Arial" panose="020b0604020202020204" pitchFamily="34" charset="0"/>
                <a:ea typeface="楷体" panose="02010609060101010101" pitchFamily="49" charset="-122"/>
                <a:sym typeface="Arial" panose="020b0604020202020204" pitchFamily="34" charset="0"/>
              </a:rPr>
              <a:t>今天，在决战脱贫攻坚、决胜全面小康之际遭遇突如其来的新冠肺炎疫情，重温总书记重要讲话，在战疫战贫中淬炼伟大民族精神，有助于中华巨轮在新时代新征程上加满油，把稳舵，鼓足劲，不断创造一个又一个人间奇迹。</a:t>
            </a:r>
          </a:p>
          <a:p>
            <a:pPr algn="l">
              <a:lnSpc>
                <a:spcPct val="90000"/>
              </a:lnSpc>
            </a:pPr>
            <a:endParaRPr sz="900">
              <a:solidFill>
                <a:srgbClr val="7030A0"/>
              </a:solidFill>
              <a:latin typeface="Arial" panose="020b0604020202020204" pitchFamily="34" charset="0"/>
              <a:ea typeface="楷体" panose="02010609060101010101" pitchFamily="49" charset="-122"/>
              <a:sym typeface="Arial" panose="020b0604020202020204" pitchFamily="34" charset="0"/>
            </a:endParaRPr>
          </a:p>
          <a:p>
            <a:pPr algn="l">
              <a:lnSpc>
                <a:spcPct val="8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在战疫战贫中，淬炼伟大创造精神。</a:t>
            </a:r>
            <a:r>
              <a:rPr sz="900">
                <a:solidFill>
                  <a:srgbClr val="7030A0"/>
                </a:solidFill>
                <a:latin typeface="Arial" panose="020b0604020202020204" pitchFamily="34" charset="0"/>
                <a:ea typeface="楷体" panose="02010609060101010101" pitchFamily="49" charset="-122"/>
                <a:sym typeface="Arial" panose="020b0604020202020204" pitchFamily="34" charset="0"/>
              </a:rPr>
              <a:t>面对新中国成立以来在我国发生的传播速度最快、感染范围最广、防控难度最大的一次重大突发公共卫生事件，中国人民充分发挥创造智慧，迅速采取最全面、最严格、最彻底的防控举措，构建起全民动员、联防联控、公开透明的防控体系。不到一周分离出病毒毒株，10天左右分别建成火神山医院、雷神山医院，1个多月初步遏制疫情蔓延势头，2个月左右将本土每日新增病例控制在个位数以内，3个月左右取得武汉保卫战、湖北保卫战的决定性成果。中国成为世界上率先控制住疫情的国家之一，创造了中国速度、中国效率、中国奇迹。党的十八大以来，我们加强党的领导，建立中国特色脱贫攻坚制度体系，脱贫攻坚力度之大、规模之广、影响之深，前所未有，创造了人类历史亘古未有的减贫奇迹。一组数字是这一奇迹的最直观反映。我国贫困人口从2012年年底的9899万人减到2019年年底的551万人，贫困发生率由10.2%降至0.6%，连续7年每年减贫1000万人以上。成就的取得，离不开中国特有的扶贫方略，离不开中国特有的财政、金融、土地、教育、医疗、科技、人才和基础设施等一系列扶贫政策举措。中国扶贫理论、扶贫政策和扶贫实践在创新中发展，在创造中升华。</a:t>
            </a:r>
          </a:p>
          <a:p>
            <a:pPr algn="l">
              <a:lnSpc>
                <a:spcPct val="80000"/>
              </a:lnSpc>
            </a:pPr>
            <a:endParaRPr sz="900">
              <a:solidFill>
                <a:srgbClr val="7030A0"/>
              </a:solidFill>
              <a:latin typeface="Arial" panose="020b0604020202020204" pitchFamily="34" charset="0"/>
              <a:ea typeface="楷体" panose="02010609060101010101" pitchFamily="49" charset="-122"/>
              <a:sym typeface="Arial" panose="020b0604020202020204" pitchFamily="34" charset="0"/>
            </a:endParaRPr>
          </a:p>
          <a:p>
            <a:pPr algn="l">
              <a:lnSpc>
                <a:spcPct val="10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在战疫战贫中，淬炼伟大奋斗精神。</a:t>
            </a:r>
            <a:r>
              <a:rPr sz="900">
                <a:solidFill>
                  <a:srgbClr val="7030A0"/>
                </a:solidFill>
                <a:latin typeface="Arial" panose="020b0604020202020204" pitchFamily="34" charset="0"/>
                <a:ea typeface="楷体" panose="02010609060101010101" pitchFamily="49" charset="-122"/>
                <a:sym typeface="Arial" panose="020b0604020202020204" pitchFamily="34" charset="0"/>
              </a:rPr>
              <a:t>要幸福就要奋斗。为抗击新冠肺炎疫情，医务工作者义无反顾、挺身而出，人民解放军关键时刻冲得上去、危难关头豁得出来，公安干警、社区工作者、志愿者等舍小家为大家，在武汉这座经历过辛亥炮火和抗日烽烟的英雄城市，打赢了一场必将载入史册的光荣战役，让伟大奋斗精神在大战大考中淬炼升华。脱贫攻坚是艰苦卓绝的新时代长征。中华民族不向困难低头，不为挫折气馁。在党中央的号召下，千千万万的党员干部义无反顾，扎根基层，日日夜夜走访，披星戴月帮扶，在最艰苦、最偏远、最困难的基层乡村集体完成了一次英雄书写，取得了我国减贫史上的最好成绩！这其中，浸透着广大扶贫干部的辛勤汗水，蕴含着中国人民的巨大牺牲。</a:t>
            </a:r>
          </a:p>
          <a:p>
            <a:pPr algn="l">
              <a:lnSpc>
                <a:spcPct val="100000"/>
              </a:lnSpc>
            </a:pPr>
            <a:endParaRPr sz="900">
              <a:solidFill>
                <a:srgbClr val="7030A0"/>
              </a:solidFill>
              <a:latin typeface="Arial" panose="020b0604020202020204" pitchFamily="34" charset="0"/>
              <a:ea typeface="楷体" panose="02010609060101010101" pitchFamily="49" charset="-122"/>
              <a:sym typeface="Arial" panose="020b0604020202020204" pitchFamily="34" charset="0"/>
            </a:endParaRPr>
          </a:p>
          <a:p>
            <a:pPr algn="l">
              <a:lnSpc>
                <a:spcPct val="9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在战疫战贫中，淬炼伟大团结精神。</a:t>
            </a:r>
            <a:r>
              <a:rPr sz="900">
                <a:solidFill>
                  <a:srgbClr val="7030A0"/>
                </a:solidFill>
                <a:latin typeface="Arial" panose="020b0604020202020204" pitchFamily="34" charset="0"/>
                <a:ea typeface="楷体" panose="02010609060101010101" pitchFamily="49" charset="-122"/>
                <a:sym typeface="Arial" panose="020b0604020202020204" pitchFamily="34" charset="0"/>
              </a:rPr>
              <a:t>病毒无情人有情。“全党全军全国各族人民都同湖北和武汉人民站在一起。”在以习近平同志为核心的党中央集中统一领导下，全国上下迅速打响了疫情防控的人民战争、总体战、阻击战。我们坚持全国一盘棋，一方有难、八方支援，全党全国人民拧成一股绳，全国上下形成一体联动、联防联控的局面，加速实现疫情形势的大逆转。脱贫攻坚，各方参与是合力。中国人民同心同德、同心同向，万众一心、众志成城，深入推进东西部扶贫协作、党政机关定点扶贫、军队和武警部队扶贫、社会力量广泛参与扶贫，构建专项扶贫、行业扶贫、社会扶贫互为补充的大扶贫格局，形成全社会扶贫的强大合力，用实际行动验证了团结就是力量。战疫战贫奇迹的背后，是伟大的国家伟大的党，是中华民族的伟大团结精神。</a:t>
            </a:r>
          </a:p>
          <a:p>
            <a:pPr algn="l">
              <a:lnSpc>
                <a:spcPct val="90000"/>
              </a:lnSpc>
            </a:pPr>
            <a:endParaRPr sz="900">
              <a:solidFill>
                <a:srgbClr val="7030A0"/>
              </a:solidFill>
              <a:latin typeface="Arial" panose="020b0604020202020204" pitchFamily="34" charset="0"/>
              <a:ea typeface="楷体" panose="02010609060101010101" pitchFamily="49" charset="-122"/>
              <a:sym typeface="Arial" panose="020b0604020202020204" pitchFamily="34" charset="0"/>
            </a:endParaRPr>
          </a:p>
          <a:p>
            <a:pPr algn="l">
              <a:lnSpc>
                <a:spcPct val="9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在战疫战贫中，淬炼伟大梦想精神。</a:t>
            </a:r>
            <a:r>
              <a:rPr sz="900">
                <a:solidFill>
                  <a:srgbClr val="7030A0"/>
                </a:solidFill>
                <a:latin typeface="Arial" panose="020b0604020202020204" pitchFamily="34" charset="0"/>
                <a:ea typeface="楷体" panose="02010609060101010101" pitchFamily="49" charset="-122"/>
                <a:sym typeface="Arial" panose="020b0604020202020204" pitchFamily="34" charset="0"/>
              </a:rPr>
              <a:t>古有小康大同社会理想，今有民族复兴的中国梦。正是伟大梦想让中华民族5000年生生不息，薪火相传。人民对美好生活的向往，就是我们的奋斗目标。今天，我们迎来了从站起来、富起来到强起来的伟大飞跃，前所未有地接近民族复兴的伟大梦想。把蓝图变为现实，是一场新的长征。战疫战贫之际，中国人民更加百折不挠、坚忍不拔，统筹处理好抗击疫情和经济社会发展，更有信心和能力战胜疫情、摆脱贫困，把梦想付诸实践，努力创造属于新时代的光辉业绩，实现中华民族伟大复兴的梦想。</a:t>
            </a:r>
          </a:p>
          <a:p>
            <a:pPr algn="l">
              <a:lnSpc>
                <a:spcPct val="90000"/>
              </a:lnSpc>
            </a:pPr>
            <a:r>
              <a:rPr sz="900">
                <a:solidFill>
                  <a:srgbClr val="7030A0"/>
                </a:solidFill>
                <a:latin typeface="Arial" panose="020b0604020202020204" pitchFamily="34" charset="0"/>
                <a:ea typeface="楷体" panose="02010609060101010101" pitchFamily="49" charset="-122"/>
                <a:sym typeface="Arial" panose="020b0604020202020204" pitchFamily="34" charset="0"/>
              </a:rPr>
              <a:t>伟大事业孕育伟大精神，伟大精神推动伟大事业。最近，习近平总书记在浙江提出发扬企业家精神，在陕西提出发扬“西迁精神”和延安精神，在山西强调发扬“右玉精神”。新时代新征程上弘扬伟大民族精神，让我们更加有信心、有底气在战疫战贫中风雨无阻，高歌行进！</a:t>
            </a:r>
            <a:endParaRPr lang="zh-CN" altLang="en-US" sz="900">
              <a:solidFill>
                <a:srgbClr val="7030A0"/>
              </a:solidFill>
              <a:latin typeface="Arial" panose="020b0604020202020204" pitchFamily="34" charset="0"/>
              <a:ea typeface="楷体" panose="02010609060101010101" pitchFamily="49" charset="-122"/>
              <a:sym typeface="Arial" panose="020b0604020202020204" pitchFamily="34" charset="0"/>
            </a:endParaRP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5" name="图片 4"/>
          <p:cNvPicPr>
            <a:picLocks noChangeAspect="1"/>
          </p:cNvPicPr>
          <p:nvPr/>
        </p:nvPicPr>
        <p:blipFill>
          <a:blip r:embed="rId9">
            <a:clrChange>
              <a:clrFrom>
                <a:srgbClr val="000000">
                  <a:alpha val="100000"/>
                </a:srgbClr>
              </a:clrFrom>
              <a:clrTo>
                <a:srgbClr val="000000">
                  <a:alpha val="100000"/>
                  <a:alpha val="0"/>
                </a:srgbClr>
              </a:clrTo>
            </a:clrChange>
          </a:blip>
          <a:stretch>
            <a:fillRect/>
          </a:stretch>
        </p:blipFill>
        <p:spPr>
          <a:xfrm>
            <a:off x="9255125" y="0"/>
            <a:ext cx="2936875" cy="1758950"/>
          </a:xfrm>
          <a:prstGeom prst="rect">
            <a:avLst/>
          </a:prstGeom>
          <a:effectLst>
            <a:softEdge rad="444500"/>
          </a:effectLst>
        </p:spPr>
      </p:pic>
      <p:sp>
        <p:nvSpPr>
          <p:cNvPr id="2" name="标题 3"/>
          <p:cNvSpPr/>
          <p:nvPr/>
        </p:nvSpPr>
        <p:spPr>
          <a:xfrm>
            <a:off x="135255" y="1758950"/>
            <a:ext cx="817880" cy="3139440"/>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lang="zh-CN" altLang="en-US" sz="440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Arial" panose="020b0604020202020204" pitchFamily="34" charset="0"/>
              </a:rPr>
              <a:t>范文示例</a:t>
            </a:r>
          </a:p>
        </p:txBody>
      </p:sp>
    </p:spTree>
    <p:custDataLst>
      <p:tags r:id="rId10"/>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pic>
        <p:nvPicPr>
          <p:cNvPr id="22" name="图片 21"/>
          <p:cNvPicPr>
            <a:picLocks noChangeAspect="1"/>
          </p:cNvPicPr>
          <p:nvPr>
            <p:custDataLst>
              <p:tags r:id="rId7"/>
            </p:custDataLst>
          </p:nvPr>
        </p:nvPicPr>
        <p:blipFill>
          <a:blip r:embed="rId6"/>
          <a:stretch>
            <a:fillRect/>
          </a:stretch>
        </p:blipFill>
        <p:spPr>
          <a:xfrm>
            <a:off x="0" y="5404485"/>
            <a:ext cx="1086485" cy="1588135"/>
          </a:xfrm>
          <a:prstGeom prst="rect">
            <a:avLst/>
          </a:prstGeom>
        </p:spPr>
      </p:pic>
      <p:pic>
        <p:nvPicPr>
          <p:cNvPr id="4" name="图片 3"/>
          <p:cNvPicPr>
            <a:picLocks noChangeAspect="1"/>
          </p:cNvPicPr>
          <p:nvPr/>
        </p:nvPicPr>
        <p:blipFill>
          <a:blip r:embed="rId8"/>
          <a:stretch>
            <a:fillRect/>
          </a:stretch>
        </p:blipFill>
        <p:spPr>
          <a:xfrm>
            <a:off x="1423670" y="528320"/>
            <a:ext cx="9344025" cy="5800725"/>
          </a:xfrm>
          <a:prstGeom prst="rect">
            <a:avLst/>
          </a:prstGeom>
        </p:spPr>
      </p:pic>
    </p:spTree>
    <p:custDataLst>
      <p:tags r:id="rId9"/>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pic>
        <p:nvPicPr>
          <p:cNvPr id="22" name="图片 21"/>
          <p:cNvPicPr>
            <a:picLocks noChangeAspect="1"/>
          </p:cNvPicPr>
          <p:nvPr>
            <p:custDataLst>
              <p:tags r:id="rId7"/>
            </p:custDataLst>
          </p:nvPr>
        </p:nvPicPr>
        <p:blipFill>
          <a:blip r:embed="rId6"/>
          <a:stretch>
            <a:fillRect/>
          </a:stretch>
        </p:blipFill>
        <p:spPr>
          <a:xfrm>
            <a:off x="0" y="5404485"/>
            <a:ext cx="1086485" cy="1588135"/>
          </a:xfrm>
          <a:prstGeom prst="rect">
            <a:avLst/>
          </a:prstGeom>
        </p:spPr>
      </p:pic>
      <p:pic>
        <p:nvPicPr>
          <p:cNvPr id="2" name="图片 1"/>
          <p:cNvPicPr>
            <a:picLocks noChangeAspect="1"/>
          </p:cNvPicPr>
          <p:nvPr/>
        </p:nvPicPr>
        <p:blipFill>
          <a:blip r:embed="rId8"/>
          <a:stretch>
            <a:fillRect/>
          </a:stretch>
        </p:blipFill>
        <p:spPr>
          <a:xfrm>
            <a:off x="1333500" y="161925"/>
            <a:ext cx="9525000" cy="6534150"/>
          </a:xfrm>
          <a:prstGeom prst="rect">
            <a:avLst/>
          </a:prstGeom>
        </p:spPr>
      </p:pic>
    </p:spTree>
    <p:custDataLst>
      <p:tags r:id="rId9"/>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pic>
        <p:nvPicPr>
          <p:cNvPr id="22" name="图片 21"/>
          <p:cNvPicPr>
            <a:picLocks noChangeAspect="1"/>
          </p:cNvPicPr>
          <p:nvPr>
            <p:custDataLst>
              <p:tags r:id="rId7"/>
            </p:custDataLst>
          </p:nvPr>
        </p:nvPicPr>
        <p:blipFill>
          <a:blip r:embed="rId6"/>
          <a:stretch>
            <a:fillRect/>
          </a:stretch>
        </p:blipFill>
        <p:spPr>
          <a:xfrm>
            <a:off x="0" y="5404485"/>
            <a:ext cx="1086485" cy="1588135"/>
          </a:xfrm>
          <a:prstGeom prst="rect">
            <a:avLst/>
          </a:prstGeom>
        </p:spPr>
      </p:pic>
      <p:pic>
        <p:nvPicPr>
          <p:cNvPr id="4" name="图片 3"/>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227965" y="783590"/>
            <a:ext cx="5900420" cy="5144770"/>
          </a:xfrm>
          <a:prstGeom prst="rect">
            <a:avLst/>
          </a:prstGeom>
        </p:spPr>
      </p:pic>
      <p:pic>
        <p:nvPicPr>
          <p:cNvPr id="2" name="图片 1"/>
          <p:cNvPicPr>
            <a:picLocks noChangeAspect="1"/>
          </p:cNvPicPr>
          <p:nvPr/>
        </p:nvPicPr>
        <p:blipFill>
          <a:blip r:embed="rId9"/>
          <a:stretch>
            <a:fillRect/>
          </a:stretch>
        </p:blipFill>
        <p:spPr>
          <a:xfrm>
            <a:off x="6187440" y="860425"/>
            <a:ext cx="5788660" cy="4920615"/>
          </a:xfrm>
          <a:prstGeom prst="rect">
            <a:avLst/>
          </a:prstGeom>
        </p:spPr>
      </p:pic>
    </p:spTree>
    <p:custDataLst>
      <p:tags r:id="rId10"/>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05885" y="2487295"/>
            <a:ext cx="3840480" cy="1198880"/>
          </a:xfrm>
          <a:prstGeom prst="rect">
            <a:avLst/>
          </a:prstGeom>
          <a:noFill/>
          <a:ln>
            <a:noFill/>
          </a:ln>
        </p:spPr>
        <p:txBody>
          <a:bodyPr wrap="none" rtlCol="0" anchor="t">
            <a:spAutoFit/>
          </a:bodyPr>
          <a:lstStyle/>
          <a:p>
            <a:pPr algn="ctr"/>
            <a:r>
              <a:rPr lang="zh-CN" altLang="en-US" sz="7200">
                <a:solidFill>
                  <a:srgbClr val="7030A0"/>
                </a:solidFill>
                <a:effectLst/>
                <a:latin typeface="经典特黑简" panose="02010609010101010101" charset="-122"/>
                <a:ea typeface="经典特黑简" panose="02010609010101010101" charset="-122"/>
                <a:sym typeface="+mn-ea"/>
              </a:rPr>
              <a:t>练习示范</a:t>
            </a:r>
            <a:endParaRPr lang="zh-CN" altLang="en-US" sz="7200" b="1">
              <a:ln w="12700">
                <a:solidFill>
                  <a:srgbClr val="FFFF00"/>
                </a:solidFill>
                <a:prstDash val="solid"/>
              </a:ln>
              <a:solidFill>
                <a:srgbClr val="7030A0"/>
              </a:solidFill>
              <a:effectLst/>
              <a:latin typeface="经典特黑简" panose="02010609010101010101" charset="-122"/>
              <a:ea typeface="经典特黑简" panose="02010609010101010101" charset="-122"/>
              <a:sym typeface="+mn-ea"/>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529590" y="374015"/>
            <a:ext cx="854456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000">
                <a:solidFill>
                  <a:srgbClr val="FF0000"/>
                </a:solidFill>
                <a:latin typeface="黑体" panose="02010609060101010101" charset="-122"/>
                <a:ea typeface="黑体" panose="02010609060101010101" charset="-122"/>
                <a:sym typeface="Arial" panose="020b0604020202020204" pitchFamily="34" charset="0"/>
              </a:rPr>
              <a:t>【筋骨句】</a:t>
            </a:r>
          </a:p>
        </p:txBody>
      </p:sp>
      <p:sp>
        <p:nvSpPr>
          <p:cNvPr id="16" name="文本框 15"/>
          <p:cNvSpPr txBox="1"/>
          <p:nvPr>
            <p:custDataLst>
              <p:tags r:id="rId6"/>
            </p:custDataLst>
          </p:nvPr>
        </p:nvSpPr>
        <p:spPr>
          <a:xfrm>
            <a:off x="944880" y="1146810"/>
            <a:ext cx="8315960" cy="5019040"/>
          </a:xfrm>
          <a:prstGeom prst="rect">
            <a:avLst/>
          </a:prstGeom>
          <a:noFill/>
        </p:spPr>
        <p:txBody>
          <a:bodyPr wrap="square" lIns="91440" tIns="45720" rIns="91440" bIns="45720" rtlCol="0">
            <a:scene3d>
              <a:camera prst="orthographicFront"/>
              <a:lightRig rig="threePt" dir="t"/>
            </a:scene3d>
          </a:bodyPr>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20000"/>
              </a:lnSpc>
            </a:pPr>
            <a:r>
              <a:rPr sz="20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1.题目：生逢其时正可为，当揽明月凌泰山</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忆百年峥嵘，筚路蓝缕奠基业，天翻地覆慨而慷。</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步入新时代，前人意志今人承，盛世建于榜样身。</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我辈青少年，生逢其时正可为，当揽明月凌泰山。</a:t>
            </a:r>
          </a:p>
          <a:p>
            <a:pPr algn="l">
              <a:lnSpc>
                <a:spcPct val="120000"/>
              </a:lnSpc>
            </a:pPr>
            <a:r>
              <a:rPr sz="20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2.题目：幸逢可为之时，须行有为之事</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行有为之事，须立宏伟之志。</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行有为之事，须怀渊博之才。</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行有为之事，须养浩然之气。</a:t>
            </a:r>
          </a:p>
          <a:p>
            <a:pPr algn="l">
              <a:lnSpc>
                <a:spcPct val="120000"/>
              </a:lnSpc>
            </a:pPr>
            <a:r>
              <a:rPr sz="20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3.题目：知可为，勤作为</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做有为青年须知可为， 就是要确立自己的目标。</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做有为青年须勤作为， 就是要践行奋斗的使命。</a:t>
            </a:r>
          </a:p>
          <a:p>
            <a:pPr algn="l">
              <a:lnSpc>
                <a:spcPct val="120000"/>
              </a:lnSpc>
            </a:pPr>
            <a:r>
              <a:rPr sz="20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4.题目：以青春之有为，续写可为华章</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可为时代，需要有为青年。</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可为时代，创造有为青年。</a:t>
            </a:r>
          </a:p>
          <a:p>
            <a:pPr algn="l">
              <a:lnSpc>
                <a:spcPct val="120000"/>
              </a:lnSpc>
            </a:pPr>
            <a:r>
              <a:rPr lang="en-US"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20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可为时代，成就有为青年。</a:t>
            </a:r>
          </a:p>
        </p:txBody>
      </p:sp>
      <p:pic>
        <p:nvPicPr>
          <p:cNvPr id="22" name="图片 21"/>
          <p:cNvPicPr>
            <a:picLocks noChangeAspect="1"/>
          </p:cNvPicPr>
          <p:nvPr>
            <p:custDataLst>
              <p:tags r:id="rId8"/>
            </p:custDataLst>
          </p:nvPr>
        </p:nvPicPr>
        <p:blipFill>
          <a:blip r:embed="rId7"/>
          <a:stretch>
            <a:fillRect/>
          </a:stretch>
        </p:blipFill>
        <p:spPr>
          <a:xfrm>
            <a:off x="0" y="5404485"/>
            <a:ext cx="1086485" cy="1588135"/>
          </a:xfrm>
          <a:prstGeom prst="rect">
            <a:avLst/>
          </a:prstGeom>
        </p:spPr>
      </p:pic>
      <p:pic>
        <p:nvPicPr>
          <p:cNvPr id="4" name="图片 1"/>
          <p:cNvPicPr>
            <a:picLocks noChangeAspect="1"/>
          </p:cNvPicPr>
          <p:nvPr/>
        </p:nvPicPr>
        <p:blipFill>
          <a:blip r:embed="rId9"/>
          <a:stretch>
            <a:fillRect/>
          </a:stretch>
        </p:blipFill>
        <p:spPr>
          <a:xfrm>
            <a:off x="8106410" y="1414145"/>
            <a:ext cx="3453765" cy="3843020"/>
          </a:xfrm>
          <a:prstGeom prst="rect">
            <a:avLst/>
          </a:prstGeom>
          <a:noFill/>
          <a:ln>
            <a:noFill/>
          </a:ln>
        </p:spPr>
      </p:pic>
    </p:spTree>
    <p:custDataLst>
      <p:tags r:id="rId10"/>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2244725" y="354330"/>
            <a:ext cx="854456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000">
                <a:solidFill>
                  <a:srgbClr val="FF0000"/>
                </a:solidFill>
                <a:latin typeface="黑体" panose="02010609060101010101" charset="-122"/>
                <a:ea typeface="黑体" panose="02010609060101010101" charset="-122"/>
                <a:sym typeface="Arial" panose="020b0604020202020204" pitchFamily="34" charset="0"/>
              </a:rPr>
              <a:t>青年有为，则中华有为</a:t>
            </a:r>
          </a:p>
        </p:txBody>
      </p:sp>
      <p:sp>
        <p:nvSpPr>
          <p:cNvPr id="16" name="文本框 15"/>
          <p:cNvSpPr txBox="1"/>
          <p:nvPr>
            <p:custDataLst>
              <p:tags r:id="rId6"/>
            </p:custDataLst>
          </p:nvPr>
        </p:nvSpPr>
        <p:spPr>
          <a:xfrm>
            <a:off x="522605" y="1146810"/>
            <a:ext cx="11385550" cy="5019040"/>
          </a:xfrm>
          <a:prstGeom prst="rect">
            <a:avLst/>
          </a:prstGeom>
          <a:noFill/>
        </p:spPr>
        <p:txBody>
          <a:bodyPr wrap="square" lIns="91440" tIns="45720" rIns="91440" bIns="45720" rtlCol="0">
            <a:scene3d>
              <a:camera prst="orthographicFront"/>
              <a:lightRig rig="threePt" dir="t"/>
            </a:scene3d>
          </a:bodyPr>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10000"/>
              </a:lnSpc>
            </a:pPr>
            <a:r>
              <a:rPr lang="en-US" sz="1600">
                <a:solidFill>
                  <a:schemeClr val="tx1"/>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600">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百年征程，落笔青春，眸前蓦然浮现青年们戮力齐心、奋勇争先的背影；明烛闪动，热风翻涌，耳畔忽然想起青年们铿锵有力、掷地有声的呐喊。站于崭新的历史节点，吾辈青年应染泱泱华夏之风骨，手握明烛守本心，身怀热风担道义，心守红船精神，眼观四海风云，进而敛意气风华，涌青春后浪。</a:t>
            </a:r>
          </a:p>
          <a:p>
            <a:pPr algn="l">
              <a:lnSpc>
                <a:spcPct val="110000"/>
              </a:lnSpc>
            </a:pPr>
            <a:r>
              <a:rPr lang="en-US" sz="1600">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lang="en-US" sz="16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6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吾辈青年，当坚定理想，找准人生坐标。</a:t>
            </a:r>
            <a:r>
              <a:rPr sz="1600">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君可闻李子柒借茶园文化，向世界传递田园之美；君可见国民才女武亦姝，以理想为因，实行为果，终考取清华大学；君可知零零后大学生刘上，以理想为峰，不断攀登，用三年时间让自制火箭发射升空，终圆航天梦。正所谓“立志而圣则圣矣，立志而贤则贤矣”。时代赋予我们选择理想的权利，我们当用自己脚踏实地的行动，但尽绵薄之力，不负韶华之景；但耀爱国之烛，不负盛世之春。</a:t>
            </a:r>
          </a:p>
          <a:p>
            <a:pPr algn="l">
              <a:lnSpc>
                <a:spcPct val="110000"/>
              </a:lnSpc>
            </a:pPr>
            <a:r>
              <a:rPr lang="en-US" sz="1600">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6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吾辈青年，当紧跟时代，顺应发展大势。</a:t>
            </a:r>
            <a:r>
              <a:rPr sz="1600">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100多年前，广大进步青年顺应历史发展趋势，积极投身革命洪流，翻开了中国革命的新篇章，我们景仰的革命烈士如李大钊、夏明翰、方志敏、杨靖宇，我们学习的榜样如雷锋、焦裕禄、钱学森、黄大年，等等，都给予我们精神的滋养和激励。复兴路上，当代青年要在顺应发展规律中抓住机遇，聚焦“工业经济、城市建设、乡村振兴”三大主攻方向，在早日实现“三区战略”过程中，在不断满足人民对美好生活的期待中寻找发力点、做好增长点，要积极探索创新，聚焦“六新”，努力在关键领域、“卡脖子”的地方攻坚克难、追求卓越。</a:t>
            </a:r>
          </a:p>
          <a:p>
            <a:pPr algn="l">
              <a:lnSpc>
                <a:spcPct val="110000"/>
              </a:lnSpc>
            </a:pPr>
            <a:r>
              <a:rPr lang="en-US" sz="1600">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600">
                <a:solidFill>
                  <a:srgbClr val="C00000"/>
                </a:solidFill>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吾辈青年，当砥砺奋斗，增添厚重底色。</a:t>
            </a:r>
            <a:r>
              <a:rPr sz="1600">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奋斗是青春最亮丽的底色。“自信人生二百年，会当水击三千里”。100多年前，五四先驱们义无反顾地投身革命，用奋斗发出了铿锵的青春誓言；新时代的青年要多到基层经风雨、磨心性，努力在基层和群众的沃土中成长为“参天大树”；要脚踏实地、不畏挫折，让顺景逆境都成为人生财富；要惜时如金、孜孜不倦，在知行合一中厚植成长进步根基。</a:t>
            </a:r>
          </a:p>
          <a:p>
            <a:pPr algn="l">
              <a:lnSpc>
                <a:spcPct val="110000"/>
              </a:lnSpc>
            </a:pPr>
            <a:r>
              <a:rPr lang="en-US" sz="1600">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      </a:t>
            </a:r>
            <a:r>
              <a:rPr sz="1600">
                <a:effectLst>
                  <a:outerShdw blurRad="38100" dist="19050" dir="2700000" algn="tl" rotWithShape="0">
                    <a:schemeClr val="dk1">
                      <a:alpha val="40000"/>
                    </a:schemeClr>
                  </a:outerShdw>
                </a:effectLst>
                <a:latin typeface="Arial" panose="020b0604020202020204" pitchFamily="34" charset="0"/>
                <a:ea typeface="楷体" panose="02010609060101010101" pitchFamily="49" charset="-122"/>
                <a:sym typeface="Arial" panose="020b0604020202020204" pitchFamily="34" charset="0"/>
              </a:rPr>
              <a:t>时序轮替中，始终不变的。是青春的身姿；历史坐标上，始终清晰的是青年的步伐。我们生逢其时，重任在身，于人生定向之时，当立鸿鹄之志，让青春在为祖国、为人民、为民族、为人类的奉献中焕发出更加绚丽的光彩！</a:t>
            </a:r>
          </a:p>
        </p:txBody>
      </p:sp>
      <p:pic>
        <p:nvPicPr>
          <p:cNvPr id="22" name="图片 21"/>
          <p:cNvPicPr>
            <a:picLocks noChangeAspect="1"/>
          </p:cNvPicPr>
          <p:nvPr>
            <p:custDataLst>
              <p:tags r:id="rId8"/>
            </p:custDataLst>
          </p:nvPr>
        </p:nvPicPr>
        <p:blipFill>
          <a:blip r:embed="rId7"/>
          <a:stretch>
            <a:fillRect/>
          </a:stretch>
        </p:blipFill>
        <p:spPr>
          <a:xfrm>
            <a:off x="0" y="5854700"/>
            <a:ext cx="777875" cy="1137920"/>
          </a:xfrm>
          <a:prstGeom prst="rect">
            <a:avLst/>
          </a:prstGeom>
        </p:spPr>
      </p:pic>
    </p:spTree>
    <p:custDataLst>
      <p:tags r:id="rId9"/>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588135" y="1924685"/>
            <a:ext cx="8412480" cy="2750185"/>
          </a:xfrm>
          <a:prstGeom prst="rect">
            <a:avLst/>
          </a:prstGeom>
          <a:noFill/>
          <a:ln>
            <a:noFill/>
          </a:ln>
        </p:spPr>
        <p:txBody>
          <a:bodyPr wrap="none" rtlCol="0" anchor="t">
            <a:spAutoFit/>
          </a:bodyPr>
          <a:lstStyle/>
          <a:p>
            <a:pPr algn="ctr"/>
            <a:r>
              <a:rPr lang="zh-CN" altLang="en-US" sz="7200" b="1">
                <a:ln w="12700">
                  <a:solidFill>
                    <a:srgbClr val="FFFF00"/>
                  </a:solidFill>
                  <a:prstDash val="solid"/>
                </a:ln>
                <a:solidFill>
                  <a:schemeClr val="tx2"/>
                </a:solidFill>
                <a:effectLst>
                  <a:outerShdw dist="38100" dir="2640000" algn="bl" rotWithShape="0">
                    <a:schemeClr val="accent1"/>
                  </a:outerShdw>
                </a:effectLst>
              </a:rPr>
              <a:t>强筋健骨，清晰文路</a:t>
            </a:r>
          </a:p>
          <a:p>
            <a:pPr algn="ctr">
              <a:lnSpc>
                <a:spcPct val="140000"/>
              </a:lnSpc>
            </a:pPr>
            <a:r>
              <a:rPr lang="zh-CN" altLang="en-US" sz="7200" b="1">
                <a:ln w="12700">
                  <a:solidFill>
                    <a:srgbClr val="FFFF00"/>
                  </a:solidFill>
                  <a:prstDash val="solid"/>
                </a:ln>
                <a:solidFill>
                  <a:schemeClr val="tx2"/>
                </a:solidFill>
                <a:effectLst>
                  <a:outerShdw dist="38100" dir="2640000" algn="bl" rotWithShape="0">
                    <a:schemeClr val="accent1"/>
                  </a:outerShdw>
                </a:effectLst>
              </a:rPr>
              <a:t>（</a:t>
            </a:r>
            <a:r>
              <a:rPr lang="zh-CN" altLang="en-US" sz="4800" b="1">
                <a:ln w="12700">
                  <a:solidFill>
                    <a:srgbClr val="FFFF00"/>
                  </a:solidFill>
                  <a:prstDash val="solid"/>
                </a:ln>
                <a:solidFill>
                  <a:schemeClr val="tx2"/>
                </a:solidFill>
                <a:effectLst>
                  <a:outerShdw dist="38100" dir="2640000" algn="bl" rotWithShape="0">
                    <a:schemeClr val="accent1"/>
                  </a:outerShdw>
                </a:effectLst>
              </a:rPr>
              <a:t>作文筋骨句的拟写</a:t>
            </a:r>
            <a:r>
              <a:rPr lang="zh-CN" altLang="en-US" sz="7200" b="1">
                <a:ln w="12700">
                  <a:solidFill>
                    <a:srgbClr val="FFFF00"/>
                  </a:solidFill>
                  <a:prstDash val="solid"/>
                </a:ln>
                <a:solidFill>
                  <a:schemeClr val="tx2"/>
                </a:solidFill>
                <a:effectLst>
                  <a:outerShdw dist="38100" dir="2640000" algn="bl" rotWithShape="0">
                    <a:schemeClr val="accent1"/>
                  </a:outerShdw>
                </a:effectLst>
              </a:rPr>
              <a:t>）</a:t>
            </a:r>
          </a:p>
        </p:txBody>
      </p:sp>
      <p:pic>
        <p:nvPicPr>
          <p:cNvPr id="3" name="New picture"/>
          <p:cNvPicPr/>
          <p:nvPr/>
        </p:nvPicPr>
        <p:blipFill>
          <a:blip r:embed="rId2"/>
          <a:stretch>
            <a:fillRect/>
          </a:stretch>
        </p:blipFill>
        <p:spPr>
          <a:xfrm>
            <a:off x="10718800" y="11493500"/>
            <a:ext cx="330200" cy="241300"/>
          </a:xfrm>
          <a:prstGeom prst="cube">
            <a:avLst/>
          </a:prstGeom>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1362075" y="676275"/>
            <a:ext cx="9116695"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400">
                <a:solidFill>
                  <a:srgbClr val="7030A0"/>
                </a:solidFill>
                <a:latin typeface="黑体" panose="02010609060101010101" charset="-122"/>
                <a:ea typeface="黑体" panose="02010609060101010101" charset="-122"/>
                <a:sym typeface="Arial" panose="020b0604020202020204" pitchFamily="34" charset="0"/>
              </a:rPr>
              <a:t>坚守</a:t>
            </a:r>
            <a:r>
              <a:rPr sz="4400">
                <a:solidFill>
                  <a:schemeClr val="accent1"/>
                </a:solidFill>
                <a:latin typeface="黑体" panose="02010609060101010101" charset="-122"/>
                <a:ea typeface="黑体" panose="02010609060101010101" charset="-122"/>
                <a:sym typeface="Arial" panose="020b0604020202020204" pitchFamily="34" charset="0"/>
              </a:rPr>
              <a:t>中国</a:t>
            </a:r>
            <a:r>
              <a:rPr sz="4400">
                <a:solidFill>
                  <a:srgbClr val="7030A0"/>
                </a:solidFill>
                <a:latin typeface="黑体" panose="02010609060101010101" charset="-122"/>
                <a:ea typeface="黑体" panose="02010609060101010101" charset="-122"/>
                <a:sym typeface="Arial" panose="020b0604020202020204" pitchFamily="34" charset="0"/>
              </a:rPr>
              <a:t>精神</a:t>
            </a:r>
            <a:r>
              <a:rPr sz="4400">
                <a:solidFill>
                  <a:schemeClr val="accent1"/>
                </a:solidFill>
                <a:latin typeface="黑体" panose="02010609060101010101" charset="-122"/>
                <a:ea typeface="黑体" panose="02010609060101010101" charset="-122"/>
                <a:sym typeface="Arial" panose="020b0604020202020204" pitchFamily="34" charset="0"/>
              </a:rPr>
              <a:t> </a:t>
            </a:r>
            <a:r>
              <a:rPr sz="4400">
                <a:solidFill>
                  <a:srgbClr val="7030A0"/>
                </a:solidFill>
                <a:latin typeface="黑体" panose="02010609060101010101" charset="-122"/>
                <a:ea typeface="黑体" panose="02010609060101010101" charset="-122"/>
                <a:sym typeface="Arial" panose="020b0604020202020204" pitchFamily="34" charset="0"/>
              </a:rPr>
              <a:t>成就</a:t>
            </a:r>
            <a:r>
              <a:rPr sz="4400">
                <a:solidFill>
                  <a:schemeClr val="accent1"/>
                </a:solidFill>
                <a:latin typeface="黑体" panose="02010609060101010101" charset="-122"/>
                <a:ea typeface="黑体" panose="02010609060101010101" charset="-122"/>
                <a:sym typeface="Arial" panose="020b0604020202020204" pitchFamily="34" charset="0"/>
              </a:rPr>
              <a:t>伟大</a:t>
            </a:r>
            <a:r>
              <a:rPr sz="4400">
                <a:solidFill>
                  <a:srgbClr val="7030A0"/>
                </a:solidFill>
                <a:latin typeface="黑体" panose="02010609060101010101" charset="-122"/>
                <a:ea typeface="黑体" panose="02010609060101010101" charset="-122"/>
                <a:sym typeface="Arial" panose="020b0604020202020204" pitchFamily="34" charset="0"/>
              </a:rPr>
              <a:t>梦想</a:t>
            </a:r>
            <a:endParaRPr lang="zh-CN" altLang="en-US" sz="4400">
              <a:solidFill>
                <a:srgbClr val="7030A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Arial" panose="020b0604020202020204" pitchFamily="34" charset="0"/>
            </a:endParaRPr>
          </a:p>
        </p:txBody>
      </p:sp>
      <p:sp>
        <p:nvSpPr>
          <p:cNvPr id="16" name="文本框 15"/>
          <p:cNvSpPr txBox="1"/>
          <p:nvPr>
            <p:custDataLst>
              <p:tags r:id="rId6"/>
            </p:custDataLst>
          </p:nvPr>
        </p:nvSpPr>
        <p:spPr>
          <a:xfrm>
            <a:off x="953135" y="1613535"/>
            <a:ext cx="10750550" cy="4777740"/>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30000"/>
              </a:lnSpc>
            </a:pPr>
            <a:r>
              <a:rPr sz="1000">
                <a:solidFill>
                  <a:srgbClr val="7030A0"/>
                </a:solidFill>
                <a:latin typeface="Arial" panose="020b0604020202020204" pitchFamily="34" charset="0"/>
                <a:ea typeface="楷体" panose="02010609060101010101" pitchFamily="49" charset="-122"/>
                <a:sym typeface="Arial" panose="020b0604020202020204" pitchFamily="34" charset="0"/>
              </a:rPr>
              <a:t>今年是新中国成立70周年，是中国共产党团结带领人民披荆斩棘、开拓进取，创造一个又一个伟大奇迹的70年，这些变革和成就让我们真切地感受到距离实现中华民族伟大复兴的中国梦越来越近，让我们信心十足、更加坚定。 </a:t>
            </a:r>
          </a:p>
          <a:p>
            <a:pPr algn="l">
              <a:lnSpc>
                <a:spcPct val="130000"/>
              </a:lnSpc>
            </a:pPr>
            <a:r>
              <a:rPr sz="1000">
                <a:solidFill>
                  <a:srgbClr val="7030A0"/>
                </a:solidFill>
                <a:latin typeface="Arial" panose="020b0604020202020204" pitchFamily="34" charset="0"/>
                <a:ea typeface="楷体" panose="02010609060101010101" pitchFamily="49" charset="-122"/>
                <a:sym typeface="Arial" panose="020b0604020202020204" pitchFamily="34" charset="0"/>
              </a:rPr>
              <a:t>回溯这段伟大的历史进程，背后的成功密码是沉甸甸的四个字：中国精神。 </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只有弘扬中国精神，才能闯过实现中国梦的“险滩”。</a:t>
            </a:r>
            <a:r>
              <a:rPr sz="1000">
                <a:solidFill>
                  <a:srgbClr val="7030A0"/>
                </a:solidFill>
                <a:latin typeface="Arial" panose="020b0604020202020204" pitchFamily="34" charset="0"/>
                <a:ea typeface="楷体" panose="02010609060101010101" pitchFamily="49" charset="-122"/>
                <a:sym typeface="Arial" panose="020b0604020202020204" pitchFamily="34" charset="0"/>
              </a:rPr>
              <a:t>带领群众在绝壁上凿出“生命渠”的“当代愚公”黄大发、历时十余年造林治沙的“沙漠愚公”苏和、一心扑在脱贫攻坚路上因公殉职的青年干部黄文秀、生死关头拯救机上119名旅客生命的英雄机长刘传健，他们是这个伟大时代中的普通一员，他们身上不忘初心的坚守、无私奉献的精神、勇立潮头的担当，为我们展现了什么是时代楷模，为我们诠释了什么是中国精神，这份责任与担当会激励着我们奋勇前行。 </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只有弘扬中国精神，才能走好实现中国梦的“道路”。</a:t>
            </a:r>
            <a:r>
              <a:rPr sz="1000">
                <a:solidFill>
                  <a:srgbClr val="7030A0"/>
                </a:solidFill>
                <a:latin typeface="Arial" panose="020b0604020202020204" pitchFamily="34" charset="0"/>
                <a:ea typeface="楷体" panose="02010609060101010101" pitchFamily="49" charset="-122"/>
                <a:sym typeface="Arial" panose="020b0604020202020204" pitchFamily="34" charset="0"/>
              </a:rPr>
              <a:t>伟大梦想不是等得来、喊得来的，而是拼出来、干出来的。实现伟大梦想，需要披荆斩棘的开拓，需要无怨无悔的坚守。旷世罕见的“硬骨头”兰渝铁路工程、世界最长的跨海大桥港珠澳大桥等等，一个个重大难题、一个个世界之最，是靠什么拼来的？“说一千道一万，两横一竖是关键”，是靠坚定不移、艰苦奋斗的实干精神干出来的，是靠兢兢业业、勤勤恳恳的苦干精神拼出来的。今日之成就为未来之梦想铺就了前行之路，只有苦干实干、艰苦奋斗的精神，才能汇聚逢山开路、遇水搭桥的锐气，才能积蓄不畏险阻、勇敢拼搏的力量。 </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只有弘扬中国精神，才能写就实现中国梦的“传奇”。</a:t>
            </a:r>
            <a:r>
              <a:rPr sz="1000">
                <a:solidFill>
                  <a:srgbClr val="7030A0"/>
                </a:solidFill>
                <a:latin typeface="Arial" panose="020b0604020202020204" pitchFamily="34" charset="0"/>
                <a:ea typeface="楷体" panose="02010609060101010101" pitchFamily="49" charset="-122"/>
                <a:sym typeface="Arial" panose="020b0604020202020204" pitchFamily="34" charset="0"/>
              </a:rPr>
              <a:t>走在农村改革前沿的安徽凤阳小岗村，18户村民探索家庭联产承包责任制的星星之火迅速在全国卷起了改革的燎原之势；走在改革开放前沿的深圳，解放思想、实事求是，大胆试、勇敢改，成为了经济特区的成功典范。惟有不断深化改革、不断锐意进取，才能引领世界发展潮流；惟有积极发展创新、积极开拓新路，才能走得好伟大复兴之路。 </a:t>
            </a:r>
          </a:p>
          <a:p>
            <a:pPr algn="l">
              <a:lnSpc>
                <a:spcPct val="130000"/>
              </a:lnSpc>
            </a:pPr>
            <a:r>
              <a:rPr sz="1000">
                <a:solidFill>
                  <a:srgbClr val="7030A0"/>
                </a:solidFill>
                <a:latin typeface="Arial" panose="020b0604020202020204" pitchFamily="34" charset="0"/>
                <a:ea typeface="楷体" panose="02010609060101010101" pitchFamily="49" charset="-122"/>
                <a:sym typeface="Arial" panose="020b0604020202020204" pitchFamily="34" charset="0"/>
              </a:rPr>
              <a:t>人民有信仰，国家有力量，民族有希望。每个人所展现出来的中国精神汇聚到一起，就是中国力量，就是民族希望。在这个千帆竞发、百舸争流的时代，我们绝不能有半点骄傲自满、故步自封，也绝不能有丝毫犹豫不决、徘徊彷徨。我们坚信，只要积聚了中国精神这股磅礴力量，就一定能够创造让世界刮目相看的新的更大奇迹。</a:t>
            </a:r>
            <a:endParaRPr lang="zh-CN" altLang="en-US" sz="1000">
              <a:solidFill>
                <a:srgbClr val="7030A0"/>
              </a:solidFill>
              <a:latin typeface="Arial" panose="020b0604020202020204" pitchFamily="34" charset="0"/>
              <a:ea typeface="楷体" panose="02010609060101010101" pitchFamily="49" charset="-122"/>
              <a:sym typeface="Arial" panose="020b0604020202020204" pitchFamily="34" charset="0"/>
            </a:endParaRP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5" name="图片 4"/>
          <p:cNvPicPr>
            <a:picLocks noChangeAspect="1"/>
          </p:cNvPicPr>
          <p:nvPr/>
        </p:nvPicPr>
        <p:blipFill>
          <a:blip r:embed="rId9">
            <a:clrChange>
              <a:clrFrom>
                <a:srgbClr val="000000">
                  <a:alpha val="100000"/>
                </a:srgbClr>
              </a:clrFrom>
              <a:clrTo>
                <a:srgbClr val="000000">
                  <a:alpha val="100000"/>
                  <a:alpha val="0"/>
                </a:srgbClr>
              </a:clrTo>
            </a:clrChange>
          </a:blip>
          <a:stretch>
            <a:fillRect/>
          </a:stretch>
        </p:blipFill>
        <p:spPr>
          <a:xfrm>
            <a:off x="9255125" y="0"/>
            <a:ext cx="2936875" cy="1758950"/>
          </a:xfrm>
          <a:prstGeom prst="rect">
            <a:avLst/>
          </a:prstGeom>
          <a:effectLst>
            <a:softEdge rad="444500"/>
          </a:effectLst>
        </p:spPr>
      </p:pic>
      <p:sp>
        <p:nvSpPr>
          <p:cNvPr id="2" name="标题 3"/>
          <p:cNvSpPr/>
          <p:nvPr/>
        </p:nvSpPr>
        <p:spPr>
          <a:xfrm>
            <a:off x="135255" y="1758950"/>
            <a:ext cx="817880" cy="3139440"/>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lang="zh-CN" altLang="en-US" sz="440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Arial" panose="020b0604020202020204" pitchFamily="34" charset="0"/>
              </a:rPr>
              <a:t>范文示例</a:t>
            </a:r>
          </a:p>
        </p:txBody>
      </p:sp>
    </p:spTree>
    <p:custDataLst>
      <p:tags r:id="rId10"/>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1362075" y="676275"/>
            <a:ext cx="9116695"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400">
                <a:solidFill>
                  <a:srgbClr val="7030A0"/>
                </a:solidFill>
                <a:latin typeface="黑体" panose="02010609060101010101" charset="-122"/>
                <a:ea typeface="黑体" panose="02010609060101010101" charset="-122"/>
                <a:sym typeface="Arial" panose="020b0604020202020204" pitchFamily="34" charset="0"/>
              </a:rPr>
              <a:t>在</a:t>
            </a:r>
            <a:r>
              <a:rPr sz="4400">
                <a:solidFill>
                  <a:srgbClr val="C00000"/>
                </a:solidFill>
                <a:latin typeface="黑体" panose="02010609060101010101" charset="-122"/>
                <a:ea typeface="黑体" panose="02010609060101010101" charset="-122"/>
                <a:sym typeface="Arial" panose="020b0604020202020204" pitchFamily="34" charset="0"/>
              </a:rPr>
              <a:t>提高抓落实能力</a:t>
            </a:r>
            <a:r>
              <a:rPr sz="4400">
                <a:solidFill>
                  <a:srgbClr val="7030A0"/>
                </a:solidFill>
                <a:latin typeface="黑体" panose="02010609060101010101" charset="-122"/>
                <a:ea typeface="黑体" panose="02010609060101010101" charset="-122"/>
                <a:sym typeface="Arial" panose="020b0604020202020204" pitchFamily="34" charset="0"/>
              </a:rPr>
              <a:t>中</a:t>
            </a:r>
            <a:r>
              <a:rPr sz="4400">
                <a:solidFill>
                  <a:srgbClr val="FF0000"/>
                </a:solidFill>
                <a:latin typeface="黑体" panose="02010609060101010101" charset="-122"/>
                <a:ea typeface="黑体" panose="02010609060101010101" charset="-122"/>
                <a:sym typeface="Arial" panose="020b0604020202020204" pitchFamily="34" charset="0"/>
              </a:rPr>
              <a:t>成长成才</a:t>
            </a:r>
            <a:endParaRPr lang="zh-CN" altLang="en-US" sz="440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Arial" panose="020b0604020202020204" pitchFamily="34" charset="0"/>
            </a:endParaRPr>
          </a:p>
        </p:txBody>
      </p:sp>
      <p:sp>
        <p:nvSpPr>
          <p:cNvPr id="16" name="文本框 15"/>
          <p:cNvSpPr txBox="1"/>
          <p:nvPr>
            <p:custDataLst>
              <p:tags r:id="rId6"/>
            </p:custDataLst>
          </p:nvPr>
        </p:nvSpPr>
        <p:spPr>
          <a:xfrm>
            <a:off x="953135" y="1146810"/>
            <a:ext cx="10750550" cy="5244465"/>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30000"/>
              </a:lnSpc>
            </a:pPr>
            <a:endParaRPr sz="1000">
              <a:solidFill>
                <a:srgbClr val="7030A0"/>
              </a:solidFill>
              <a:latin typeface="Arial" panose="020b0604020202020204" pitchFamily="34" charset="0"/>
              <a:ea typeface="楷体" panose="02010609060101010101" pitchFamily="49" charset="-122"/>
              <a:sym typeface="Arial" panose="020b0604020202020204" pitchFamily="34" charset="0"/>
            </a:endParaRPr>
          </a:p>
          <a:p>
            <a:pPr algn="l">
              <a:lnSpc>
                <a:spcPct val="130000"/>
              </a:lnSpc>
            </a:pPr>
            <a:r>
              <a:rPr sz="1000">
                <a:solidFill>
                  <a:srgbClr val="7030A0"/>
                </a:solidFill>
                <a:latin typeface="Arial" panose="020b0604020202020204" pitchFamily="34" charset="0"/>
                <a:ea typeface="楷体" panose="02010609060101010101" pitchFamily="49" charset="-122"/>
                <a:sym typeface="Arial" panose="020b0604020202020204" pitchFamily="34" charset="0"/>
              </a:rPr>
              <a:t>“要做起而行之的行动者、不做坐而论道的清谈客”“干部特别是年轻干部要提高政治能力、调查研究能力、科学决策能力、改革攻坚能力、应急处突能力、群众工作能力、抓落实能力”，习近平总书记多次在中央党校（国家行政学院）中青年干部培训班开班式上发表重要讲话，对年轻干部提出明确要求，其中一个重要方面，就是提高抓落实的能力。</a:t>
            </a:r>
          </a:p>
          <a:p>
            <a:pPr algn="l">
              <a:lnSpc>
                <a:spcPct val="130000"/>
              </a:lnSpc>
            </a:pPr>
            <a:r>
              <a:rPr sz="1000">
                <a:solidFill>
                  <a:srgbClr val="7030A0"/>
                </a:solidFill>
                <a:latin typeface="Arial" panose="020b0604020202020204" pitchFamily="34" charset="0"/>
                <a:ea typeface="楷体" panose="02010609060101010101" pitchFamily="49" charset="-122"/>
                <a:sym typeface="Arial" panose="020b0604020202020204" pitchFamily="34" charset="0"/>
              </a:rPr>
              <a:t>是否具备抓落实的能力，是检验年轻干部的一块试金石。反对空谈、崇尚实干、注重落实，是我们党的优良传统。能否把工作落实到位，不仅反映了年轻干部在工作中能否坚持目标导向、问题导向、结果导向相统一，也直接体现了年轻干部解决实际问题的能力。我们必须深刻认识到，过往取得的成绩，都是干出来的。始终坚持从严从实、真抓实干的作风，把狠抓落实贯穿工作始终，广大年轻干部才能有所成长、有所作为。</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抓落实必须坚持原则。</a:t>
            </a:r>
            <a:r>
              <a:rPr sz="1000">
                <a:solidFill>
                  <a:srgbClr val="7030A0"/>
                </a:solidFill>
                <a:latin typeface="Arial" panose="020b0604020202020204" pitchFamily="34" charset="0"/>
                <a:ea typeface="楷体" panose="02010609060101010101" pitchFamily="49" charset="-122"/>
                <a:sym typeface="Arial" panose="020b0604020202020204" pitchFamily="34" charset="0"/>
              </a:rPr>
              <a:t>年轻干部只有做到心中有党、心中有人民，才能确保各项工作落到实处，不变形不走样。现实中，少数年轻干部存在只顾本地区、本部门利益乃至个人利益，而不顾整体利益、人民利益的情况，不愿抓落实；有的则因为可能遇到困难、阻力而不敢抓落实。无私者无畏。广大年轻干部只有始终牢记初心和使命，树立正确政绩观，坚持一切为了人民，一切依靠人民，才能在抓落实中坚守原则，不为私利所动，不为困难所惧，做到学用结合、知行合一，确保党中央各项决策部署落实落细。</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抓落实需要迎难而上。</a:t>
            </a:r>
            <a:r>
              <a:rPr sz="1000">
                <a:solidFill>
                  <a:srgbClr val="7030A0"/>
                </a:solidFill>
                <a:latin typeface="Arial" panose="020b0604020202020204" pitchFamily="34" charset="0"/>
                <a:ea typeface="楷体" panose="02010609060101010101" pitchFamily="49" charset="-122"/>
                <a:sym typeface="Arial" panose="020b0604020202020204" pitchFamily="34" charset="0"/>
              </a:rPr>
              <a:t>中流击水、不进则退。把工作落到实处，很多时候不是轻轻松松就能完成的，没有狠抓落实的担当，缺乏迎难而上的勇气，就很难把具有挑战性的工作推进下去。对于年轻干部来说，只有在实践中坚定“想干事、能干事、干成事”的信念，锤炼“明知山有虎，偏向虎山行”的品格，才能涵养“过了一山再登一峰，跨过一沟再越一壑”的信心和勇气。抓落实，就要有狠抓不放的决心，应该做的事，顶着压力也要做；应该担的责，冒着风险也要担，努力推进各项改革决策部署落地开花。</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抓落实贵在持之以恒。</a:t>
            </a:r>
            <a:r>
              <a:rPr sz="1000">
                <a:solidFill>
                  <a:srgbClr val="7030A0"/>
                </a:solidFill>
                <a:latin typeface="Arial" panose="020b0604020202020204" pitchFamily="34" charset="0"/>
                <a:ea typeface="楷体" panose="02010609060101010101" pitchFamily="49" charset="-122"/>
                <a:sym typeface="Arial" panose="020b0604020202020204" pitchFamily="34" charset="0"/>
              </a:rPr>
              <a:t>习近平总书记深刻指出，“我们要拿出抓铁有痕、踏石留印的韧劲，以钉钉子精神抓好落实，确保各项重大改革举措落到实处。”抓落实，就要有常抓不懈的恒心和毅力。广大年轻干部需要认识到，抓落实是个过程，也是常态化工作，不可能一蹴而就。只有坚持稳扎稳打，一锤一锤接着敲，才能把钉子钉实钉牢。只有根据时间表、路线图，一个时间节点一个时间节点往前推进，不留空白、不造烂尾，以“功成不必在我”的精神境界和“功成必定有我”的历史担当持之以恒、久久为功，才能确保各项工作取得实效。</a:t>
            </a:r>
          </a:p>
          <a:p>
            <a:pPr algn="l">
              <a:lnSpc>
                <a:spcPct val="130000"/>
              </a:lnSpc>
            </a:pPr>
            <a:r>
              <a:rPr sz="1000">
                <a:solidFill>
                  <a:srgbClr val="7030A0"/>
                </a:solidFill>
                <a:latin typeface="Arial" panose="020b0604020202020204" pitchFamily="34" charset="0"/>
                <a:ea typeface="楷体" panose="02010609060101010101" pitchFamily="49" charset="-122"/>
                <a:sym typeface="Arial" panose="020b0604020202020204" pitchFamily="34" charset="0"/>
              </a:rPr>
              <a:t>为者常成，行者常至。风险挑战面前，唯有咬定目标、苦干实干，才能克服困难，取得成效。当前，面对严峻复杂的发展形势和艰巨繁重的改革发展稳定任务，广大年轻干部尤须聚焦、聚神、聚力抓好落实工作，在落实中总结成功经验、创新模式方法、优化制度体系、促进个人成长，不断为党和国家事业发展作出新贡献。</a:t>
            </a:r>
            <a:endParaRPr lang="zh-CN" altLang="en-US" sz="1000">
              <a:solidFill>
                <a:srgbClr val="7030A0"/>
              </a:solidFill>
              <a:latin typeface="Arial" panose="020b0604020202020204" pitchFamily="34" charset="0"/>
              <a:ea typeface="楷体" panose="02010609060101010101" pitchFamily="49" charset="-122"/>
              <a:sym typeface="Arial" panose="020b0604020202020204" pitchFamily="34" charset="0"/>
            </a:endParaRP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5" name="图片 4"/>
          <p:cNvPicPr>
            <a:picLocks noChangeAspect="1"/>
          </p:cNvPicPr>
          <p:nvPr/>
        </p:nvPicPr>
        <p:blipFill>
          <a:blip r:embed="rId9">
            <a:clrChange>
              <a:clrFrom>
                <a:srgbClr val="000000">
                  <a:alpha val="100000"/>
                </a:srgbClr>
              </a:clrFrom>
              <a:clrTo>
                <a:srgbClr val="000000">
                  <a:alpha val="100000"/>
                  <a:alpha val="0"/>
                </a:srgbClr>
              </a:clrTo>
            </a:clrChange>
          </a:blip>
          <a:stretch>
            <a:fillRect/>
          </a:stretch>
        </p:blipFill>
        <p:spPr>
          <a:xfrm>
            <a:off x="9255125" y="0"/>
            <a:ext cx="2936875" cy="1758950"/>
          </a:xfrm>
          <a:prstGeom prst="rect">
            <a:avLst/>
          </a:prstGeom>
          <a:effectLst>
            <a:softEdge rad="444500"/>
          </a:effectLst>
        </p:spPr>
      </p:pic>
      <p:sp>
        <p:nvSpPr>
          <p:cNvPr id="2" name="标题 3"/>
          <p:cNvSpPr/>
          <p:nvPr/>
        </p:nvSpPr>
        <p:spPr>
          <a:xfrm>
            <a:off x="135255" y="1758950"/>
            <a:ext cx="817880" cy="3139440"/>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lang="zh-CN" altLang="en-US" sz="440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Arial" panose="020b0604020202020204" pitchFamily="34" charset="0"/>
              </a:rPr>
              <a:t>范文示例</a:t>
            </a:r>
          </a:p>
        </p:txBody>
      </p:sp>
    </p:spTree>
    <p:custDataLst>
      <p:tags r:id="rId10"/>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253365" y="2042795"/>
            <a:ext cx="81788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lang="zh-CN" altLang="en-US" sz="440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Arial" panose="020b0604020202020204" pitchFamily="34" charset="0"/>
              </a:rPr>
              <a:t>总</a:t>
            </a:r>
          </a:p>
          <a:p>
            <a:pPr algn="ctr"/>
            <a:r>
              <a:rPr lang="zh-CN" altLang="en-US" sz="4400">
                <a:solidFill>
                  <a:srgbClr val="FF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Arial" panose="020b0604020202020204" pitchFamily="34" charset="0"/>
              </a:rPr>
              <a:t>结</a:t>
            </a:r>
          </a:p>
        </p:txBody>
      </p:sp>
      <p:sp>
        <p:nvSpPr>
          <p:cNvPr id="16" name="文本框 15"/>
          <p:cNvSpPr txBox="1"/>
          <p:nvPr>
            <p:custDataLst>
              <p:tags r:id="rId6"/>
            </p:custDataLst>
          </p:nvPr>
        </p:nvSpPr>
        <p:spPr>
          <a:xfrm>
            <a:off x="1362075" y="3093085"/>
            <a:ext cx="5628005" cy="2832100"/>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30000"/>
              </a:lnSpc>
            </a:pPr>
            <a:endParaRPr sz="1000">
              <a:solidFill>
                <a:srgbClr val="7030A0"/>
              </a:solidFill>
              <a:latin typeface="Arial" panose="020b0604020202020204" pitchFamily="34" charset="0"/>
              <a:ea typeface="楷体" panose="02010609060101010101" pitchFamily="49" charset="-122"/>
              <a:sym typeface="Arial" panose="020b0604020202020204" pitchFamily="34" charset="0"/>
            </a:endParaRPr>
          </a:p>
          <a:p>
            <a:pPr algn="l">
              <a:lnSpc>
                <a:spcPct val="130000"/>
              </a:lnSpc>
            </a:pPr>
            <a:r>
              <a:rPr sz="2400" err="1">
                <a:solidFill>
                  <a:srgbClr val="C00000"/>
                </a:solidFill>
                <a:latin typeface="黑体" panose="02010609060101010101" charset="-122"/>
                <a:ea typeface="黑体" panose="02010609060101010101" charset="-122"/>
                <a:sym typeface="Arial" panose="020b0604020202020204" pitchFamily="34" charset="0"/>
              </a:rPr>
              <a:t>在战疫战贫中</a:t>
            </a:r>
            <a:r>
              <a:rPr sz="2400" err="1">
                <a:solidFill>
                  <a:srgbClr val="7030A0"/>
                </a:solidFill>
                <a:latin typeface="黑体" panose="02010609060101010101" charset="-122"/>
                <a:ea typeface="黑体" panose="02010609060101010101" charset="-122"/>
                <a:sym typeface="Arial" panose="020b0604020202020204" pitchFamily="34" charset="0"/>
              </a:rPr>
              <a:t>淬炼</a:t>
            </a:r>
            <a:r>
              <a:rPr sz="2400" err="1">
                <a:solidFill>
                  <a:srgbClr val="C00000"/>
                </a:solidFill>
                <a:latin typeface="黑体" panose="02010609060101010101" charset="-122"/>
                <a:ea typeface="黑体" panose="02010609060101010101" charset="-122"/>
                <a:sym typeface="Arial" panose="020b0604020202020204" pitchFamily="34" charset="0"/>
              </a:rPr>
              <a:t>伟大民族</a:t>
            </a:r>
            <a:r>
              <a:rPr sz="2400" err="1">
                <a:solidFill>
                  <a:srgbClr val="7030A0"/>
                </a:solidFill>
                <a:latin typeface="黑体" panose="02010609060101010101" charset="-122"/>
                <a:ea typeface="黑体" panose="02010609060101010101" charset="-122"/>
                <a:sym typeface="Arial" panose="020b0604020202020204" pitchFamily="34" charset="0"/>
              </a:rPr>
              <a:t>精神</a:t>
            </a:r>
            <a:endParaRPr sz="2400">
              <a:solidFill>
                <a:srgbClr val="7030A0"/>
              </a:solidFill>
              <a:latin typeface="黑体" panose="02010609060101010101" charset="-122"/>
              <a:ea typeface="黑体" panose="02010609060101010101" charset="-122"/>
              <a:sym typeface="Arial" panose="020b0604020202020204" pitchFamily="34" charset="0"/>
            </a:endParaRP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在战疫战贫中，淬炼伟大创造精神。</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在战疫战贫中，淬炼伟大奋斗精神。</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在战疫战贫中，淬炼伟大团结精神。</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在战疫战贫中，淬炼伟大梦想精神。</a:t>
            </a:r>
          </a:p>
          <a:p>
            <a:pPr algn="l">
              <a:lnSpc>
                <a:spcPct val="130000"/>
              </a:lnSpc>
            </a:pPr>
            <a:endParaRPr lang="zh-CN" altLang="en-US" sz="1000">
              <a:solidFill>
                <a:srgbClr val="7030A0"/>
              </a:solidFill>
              <a:latin typeface="Arial" panose="020b0604020202020204" pitchFamily="34" charset="0"/>
              <a:ea typeface="楷体" panose="02010609060101010101" pitchFamily="49" charset="-122"/>
              <a:sym typeface="Arial" panose="020b0604020202020204" pitchFamily="34" charset="0"/>
            </a:endParaRP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5" name="图片 4"/>
          <p:cNvPicPr>
            <a:picLocks noChangeAspect="1"/>
          </p:cNvPicPr>
          <p:nvPr/>
        </p:nvPicPr>
        <p:blipFill>
          <a:blip r:embed="rId9">
            <a:clrChange>
              <a:clrFrom>
                <a:srgbClr val="000000">
                  <a:alpha val="100000"/>
                </a:srgbClr>
              </a:clrFrom>
              <a:clrTo>
                <a:srgbClr val="000000">
                  <a:alpha val="100000"/>
                  <a:alpha val="0"/>
                </a:srgbClr>
              </a:clrTo>
            </a:clrChange>
          </a:blip>
          <a:stretch>
            <a:fillRect/>
          </a:stretch>
        </p:blipFill>
        <p:spPr>
          <a:xfrm>
            <a:off x="9255125" y="0"/>
            <a:ext cx="2936875" cy="1758950"/>
          </a:xfrm>
          <a:prstGeom prst="rect">
            <a:avLst/>
          </a:prstGeom>
          <a:effectLst>
            <a:softEdge rad="444500"/>
          </a:effectLst>
        </p:spPr>
      </p:pic>
      <p:sp>
        <p:nvSpPr>
          <p:cNvPr id="4" name="文本框 3"/>
          <p:cNvSpPr txBox="1"/>
          <p:nvPr>
            <p:custDataLst>
              <p:tags r:id="rId10"/>
            </p:custDataLst>
          </p:nvPr>
        </p:nvSpPr>
        <p:spPr>
          <a:xfrm>
            <a:off x="1489710" y="727710"/>
            <a:ext cx="8610600" cy="2172335"/>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30000"/>
              </a:lnSpc>
            </a:pPr>
            <a:endParaRPr sz="1000">
              <a:solidFill>
                <a:srgbClr val="7030A0"/>
              </a:solidFill>
              <a:latin typeface="Arial" panose="020b0604020202020204" pitchFamily="34" charset="0"/>
              <a:ea typeface="楷体" panose="02010609060101010101" pitchFamily="49" charset="-122"/>
              <a:sym typeface="Arial" panose="020b0604020202020204" pitchFamily="34" charset="0"/>
            </a:endParaRPr>
          </a:p>
          <a:p>
            <a:pPr algn="ctr"/>
            <a:r>
              <a:rPr sz="2400">
                <a:solidFill>
                  <a:srgbClr val="7030A0"/>
                </a:solidFill>
                <a:latin typeface="黑体" panose="02010609060101010101" charset="-122"/>
                <a:ea typeface="黑体" panose="02010609060101010101" charset="-122"/>
                <a:sym typeface="Arial" panose="020b0604020202020204" pitchFamily="34" charset="0"/>
              </a:rPr>
              <a:t>坚守</a:t>
            </a:r>
            <a:r>
              <a:rPr sz="2400">
                <a:solidFill>
                  <a:schemeClr val="accent1"/>
                </a:solidFill>
                <a:latin typeface="黑体" panose="02010609060101010101" charset="-122"/>
                <a:ea typeface="黑体" panose="02010609060101010101" charset="-122"/>
                <a:sym typeface="Arial" panose="020b0604020202020204" pitchFamily="34" charset="0"/>
              </a:rPr>
              <a:t>中国</a:t>
            </a:r>
            <a:r>
              <a:rPr sz="2400">
                <a:solidFill>
                  <a:srgbClr val="7030A0"/>
                </a:solidFill>
                <a:latin typeface="黑体" panose="02010609060101010101" charset="-122"/>
                <a:ea typeface="黑体" panose="02010609060101010101" charset="-122"/>
                <a:sym typeface="Arial" panose="020b0604020202020204" pitchFamily="34" charset="0"/>
              </a:rPr>
              <a:t>精神</a:t>
            </a:r>
            <a:r>
              <a:rPr sz="2400">
                <a:solidFill>
                  <a:schemeClr val="accent1"/>
                </a:solidFill>
                <a:latin typeface="黑体" panose="02010609060101010101" charset="-122"/>
                <a:ea typeface="黑体" panose="02010609060101010101" charset="-122"/>
                <a:sym typeface="Arial" panose="020b0604020202020204" pitchFamily="34" charset="0"/>
              </a:rPr>
              <a:t> </a:t>
            </a:r>
            <a:r>
              <a:rPr sz="2400">
                <a:solidFill>
                  <a:srgbClr val="7030A0"/>
                </a:solidFill>
                <a:latin typeface="黑体" panose="02010609060101010101" charset="-122"/>
                <a:ea typeface="黑体" panose="02010609060101010101" charset="-122"/>
                <a:sym typeface="Arial" panose="020b0604020202020204" pitchFamily="34" charset="0"/>
              </a:rPr>
              <a:t>成就</a:t>
            </a:r>
            <a:r>
              <a:rPr sz="2400">
                <a:solidFill>
                  <a:schemeClr val="accent1"/>
                </a:solidFill>
                <a:latin typeface="黑体" panose="02010609060101010101" charset="-122"/>
                <a:ea typeface="黑体" panose="02010609060101010101" charset="-122"/>
                <a:sym typeface="Arial" panose="020b0604020202020204" pitchFamily="34" charset="0"/>
              </a:rPr>
              <a:t>伟大</a:t>
            </a:r>
            <a:r>
              <a:rPr sz="2400">
                <a:solidFill>
                  <a:srgbClr val="7030A0"/>
                </a:solidFill>
                <a:latin typeface="黑体" panose="02010609060101010101" charset="-122"/>
                <a:ea typeface="黑体" panose="02010609060101010101" charset="-122"/>
                <a:sym typeface="Arial" panose="020b0604020202020204" pitchFamily="34" charset="0"/>
              </a:rPr>
              <a:t>梦想</a:t>
            </a:r>
          </a:p>
          <a:p>
            <a:pPr algn="ctr"/>
            <a:r>
              <a:rPr sz="2400">
                <a:solidFill>
                  <a:srgbClr val="FF0000"/>
                </a:solidFill>
                <a:latin typeface="Arial" panose="020b0604020202020204" pitchFamily="34" charset="0"/>
                <a:ea typeface="楷体" panose="02010609060101010101" pitchFamily="49" charset="-122"/>
                <a:sym typeface="Arial" panose="020b0604020202020204" pitchFamily="34" charset="0"/>
              </a:rPr>
              <a:t>只有弘扬中国精神，才能闯过实现中国梦的“险滩”。</a:t>
            </a:r>
          </a:p>
          <a:p>
            <a:pPr algn="ctr"/>
            <a:r>
              <a:rPr sz="2400">
                <a:solidFill>
                  <a:srgbClr val="FF0000"/>
                </a:solidFill>
                <a:latin typeface="Arial" panose="020b0604020202020204" pitchFamily="34" charset="0"/>
                <a:ea typeface="楷体" panose="02010609060101010101" pitchFamily="49" charset="-122"/>
                <a:sym typeface="Arial" panose="020b0604020202020204" pitchFamily="34" charset="0"/>
              </a:rPr>
              <a:t>只有弘扬中国精神，才能走好实现中国梦的“道路”。</a:t>
            </a:r>
          </a:p>
          <a:p>
            <a:pPr algn="ctr"/>
            <a:r>
              <a:rPr sz="2400">
                <a:solidFill>
                  <a:srgbClr val="FF0000"/>
                </a:solidFill>
                <a:latin typeface="Arial" panose="020b0604020202020204" pitchFamily="34" charset="0"/>
                <a:ea typeface="楷体" panose="02010609060101010101" pitchFamily="49" charset="-122"/>
                <a:sym typeface="Arial" panose="020b0604020202020204" pitchFamily="34" charset="0"/>
              </a:rPr>
              <a:t>只有弘扬中国精神，才能写就实现中国梦的“传奇”。</a:t>
            </a:r>
            <a:endParaRPr lang="zh-CN" altLang="en-US" sz="2400">
              <a:solidFill>
                <a:srgbClr val="7030A0"/>
              </a:solidFill>
              <a:latin typeface="Arial" panose="020b0604020202020204" pitchFamily="34" charset="0"/>
              <a:ea typeface="楷体" panose="02010609060101010101" pitchFamily="49" charset="-122"/>
              <a:sym typeface="Arial" panose="020b0604020202020204" pitchFamily="34" charset="0"/>
            </a:endParaRPr>
          </a:p>
        </p:txBody>
      </p:sp>
      <p:sp>
        <p:nvSpPr>
          <p:cNvPr id="6" name="文本框 5"/>
          <p:cNvSpPr txBox="1"/>
          <p:nvPr>
            <p:custDataLst>
              <p:tags r:id="rId11"/>
            </p:custDataLst>
          </p:nvPr>
        </p:nvSpPr>
        <p:spPr>
          <a:xfrm>
            <a:off x="6990080" y="3093085"/>
            <a:ext cx="4846955" cy="3201670"/>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30000"/>
              </a:lnSpc>
            </a:pPr>
            <a:endParaRPr sz="1000">
              <a:solidFill>
                <a:srgbClr val="7030A0"/>
              </a:solidFill>
              <a:latin typeface="Arial" panose="020b0604020202020204" pitchFamily="34" charset="0"/>
              <a:ea typeface="楷体" panose="02010609060101010101" pitchFamily="49" charset="-122"/>
              <a:sym typeface="Arial" panose="020b0604020202020204" pitchFamily="34" charset="0"/>
            </a:endParaRPr>
          </a:p>
          <a:p>
            <a:pPr algn="l">
              <a:lnSpc>
                <a:spcPct val="130000"/>
              </a:lnSpc>
            </a:pPr>
            <a:r>
              <a:rPr sz="2400">
                <a:solidFill>
                  <a:srgbClr val="7030A0"/>
                </a:solidFill>
                <a:latin typeface="黑体" panose="02010609060101010101" charset="-122"/>
                <a:ea typeface="黑体" panose="02010609060101010101" charset="-122"/>
                <a:sym typeface="Arial" panose="020b0604020202020204" pitchFamily="34" charset="0"/>
              </a:rPr>
              <a:t>在</a:t>
            </a:r>
            <a:r>
              <a:rPr sz="2400">
                <a:solidFill>
                  <a:srgbClr val="C00000"/>
                </a:solidFill>
                <a:latin typeface="黑体" panose="02010609060101010101" charset="-122"/>
                <a:ea typeface="黑体" panose="02010609060101010101" charset="-122"/>
                <a:sym typeface="Arial" panose="020b0604020202020204" pitchFamily="34" charset="0"/>
              </a:rPr>
              <a:t>提高抓落实能力</a:t>
            </a:r>
            <a:r>
              <a:rPr sz="2400">
                <a:solidFill>
                  <a:srgbClr val="7030A0"/>
                </a:solidFill>
                <a:latin typeface="黑体" panose="02010609060101010101" charset="-122"/>
                <a:ea typeface="黑体" panose="02010609060101010101" charset="-122"/>
                <a:sym typeface="Arial" panose="020b0604020202020204" pitchFamily="34" charset="0"/>
              </a:rPr>
              <a:t>中</a:t>
            </a:r>
            <a:r>
              <a:rPr sz="2400">
                <a:solidFill>
                  <a:srgbClr val="FF0000"/>
                </a:solidFill>
                <a:latin typeface="黑体" panose="02010609060101010101" charset="-122"/>
                <a:ea typeface="黑体" panose="02010609060101010101" charset="-122"/>
                <a:sym typeface="Arial" panose="020b0604020202020204" pitchFamily="34" charset="0"/>
              </a:rPr>
              <a:t>成长成才</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抓落实必须坚持原则。</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抓落实需要迎难而上。</a:t>
            </a:r>
          </a:p>
          <a:p>
            <a:pPr algn="l">
              <a:lnSpc>
                <a:spcPct val="130000"/>
              </a:lnSpc>
            </a:pPr>
            <a:r>
              <a:rPr sz="2400">
                <a:solidFill>
                  <a:srgbClr val="FF0000"/>
                </a:solidFill>
                <a:latin typeface="Arial" panose="020b0604020202020204" pitchFamily="34" charset="0"/>
                <a:ea typeface="楷体" panose="02010609060101010101" pitchFamily="49" charset="-122"/>
                <a:sym typeface="Arial" panose="020b0604020202020204" pitchFamily="34" charset="0"/>
              </a:rPr>
              <a:t>抓落实贵在持之以恒。</a:t>
            </a:r>
            <a:endParaRPr lang="zh-CN" altLang="en-US" sz="1000">
              <a:solidFill>
                <a:srgbClr val="7030A0"/>
              </a:solidFill>
              <a:latin typeface="Arial" panose="020b0604020202020204" pitchFamily="34" charset="0"/>
              <a:ea typeface="楷体" panose="02010609060101010101" pitchFamily="49" charset="-122"/>
              <a:sym typeface="Arial" panose="020b0604020202020204" pitchFamily="34" charset="0"/>
            </a:endParaRPr>
          </a:p>
        </p:txBody>
      </p:sp>
    </p:spTree>
    <p:custDataLst>
      <p:tags r:id="rId12"/>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705485" y="2487295"/>
            <a:ext cx="10241280" cy="1198880"/>
          </a:xfrm>
          <a:prstGeom prst="rect">
            <a:avLst/>
          </a:prstGeom>
          <a:noFill/>
          <a:ln>
            <a:noFill/>
          </a:ln>
        </p:spPr>
        <p:txBody>
          <a:bodyPr wrap="none" rtlCol="0" anchor="t">
            <a:spAutoFit/>
          </a:bodyPr>
          <a:lstStyle/>
          <a:p>
            <a:pPr algn="ctr"/>
            <a:r>
              <a:rPr lang="zh-CN" altLang="en-US" sz="7200">
                <a:solidFill>
                  <a:srgbClr val="7030A0"/>
                </a:solidFill>
                <a:effectLst/>
                <a:latin typeface="经典特黑简" panose="02010609010101010101" charset="-122"/>
                <a:ea typeface="经典特黑简" panose="02010609010101010101" charset="-122"/>
                <a:sym typeface="+mn-ea"/>
              </a:rPr>
              <a:t>方法讲解（拟写分论点）</a:t>
            </a:r>
            <a:endParaRPr lang="zh-CN" altLang="en-US" sz="7200" b="1">
              <a:ln w="12700">
                <a:solidFill>
                  <a:srgbClr val="FFFF00"/>
                </a:solidFill>
                <a:prstDash val="solid"/>
              </a:ln>
              <a:solidFill>
                <a:srgbClr val="7030A0"/>
              </a:solidFill>
              <a:effectLst/>
              <a:latin typeface="经典特黑简" panose="02010609010101010101" charset="-122"/>
              <a:ea typeface="经典特黑简" panose="02010609010101010101" charset="-122"/>
              <a:sym typeface="+mn-ea"/>
            </a:endParaRPr>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pic>
        <p:nvPicPr>
          <p:cNvPr id="22" name="图片 21"/>
          <p:cNvPicPr>
            <a:picLocks noChangeAspect="1"/>
          </p:cNvPicPr>
          <p:nvPr>
            <p:custDataLst>
              <p:tags r:id="rId7"/>
            </p:custDataLst>
          </p:nvPr>
        </p:nvPicPr>
        <p:blipFill>
          <a:blip r:embed="rId6"/>
          <a:stretch>
            <a:fillRect/>
          </a:stretch>
        </p:blipFill>
        <p:spPr>
          <a:xfrm>
            <a:off x="0" y="4697730"/>
            <a:ext cx="1570355" cy="2294890"/>
          </a:xfrm>
          <a:prstGeom prst="rect">
            <a:avLst/>
          </a:prstGeom>
        </p:spPr>
      </p:pic>
      <p:sp>
        <p:nvSpPr>
          <p:cNvPr id="16" name="文本框 15"/>
          <p:cNvSpPr txBox="1"/>
          <p:nvPr>
            <p:custDataLst>
              <p:tags r:id="rId8"/>
            </p:custDataLst>
          </p:nvPr>
        </p:nvSpPr>
        <p:spPr>
          <a:xfrm>
            <a:off x="207645" y="798830"/>
            <a:ext cx="1362710" cy="3288030"/>
          </a:xfrm>
          <a:prstGeom prst="rect">
            <a:avLst/>
          </a:prstGeom>
          <a:noFill/>
        </p:spPr>
        <p:txBody>
          <a:bodyPr wrap="square" lIns="91440" tIns="45720" rIns="91440" bIns="45720" rtlCol="0">
            <a:noAutofit/>
          </a:bodyPr>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ctr">
              <a:lnSpc>
                <a:spcPct val="100000"/>
              </a:lnSpc>
            </a:pPr>
            <a:r>
              <a:rPr lang="zh-CN" altLang="en-US" sz="6600" b="0">
                <a:solidFill>
                  <a:schemeClr val="tx2"/>
                </a:solidFill>
                <a:latin typeface="经典特黑简" panose="02010609010101010101" charset="-122"/>
                <a:ea typeface="经典特黑简" panose="02010609010101010101" charset="-122"/>
                <a:sym typeface="Arial" panose="020b0604020202020204" pitchFamily="34" charset="0"/>
              </a:rPr>
              <a:t>方</a:t>
            </a:r>
          </a:p>
          <a:p>
            <a:pPr algn="ctr">
              <a:lnSpc>
                <a:spcPct val="100000"/>
              </a:lnSpc>
            </a:pPr>
            <a:r>
              <a:rPr lang="zh-CN" altLang="en-US" sz="6600" b="0">
                <a:solidFill>
                  <a:schemeClr val="tx2"/>
                </a:solidFill>
                <a:latin typeface="经典特黑简" panose="02010609010101010101" charset="-122"/>
                <a:ea typeface="经典特黑简" panose="02010609010101010101" charset="-122"/>
                <a:sym typeface="Arial" panose="020b0604020202020204" pitchFamily="34" charset="0"/>
              </a:rPr>
              <a:t>法</a:t>
            </a:r>
          </a:p>
          <a:p>
            <a:pPr algn="ctr">
              <a:lnSpc>
                <a:spcPct val="100000"/>
              </a:lnSpc>
            </a:pPr>
            <a:r>
              <a:rPr lang="zh-CN" altLang="en-US" sz="6600" b="0">
                <a:solidFill>
                  <a:schemeClr val="tx2"/>
                </a:solidFill>
                <a:latin typeface="经典特黑简" panose="02010609010101010101" charset="-122"/>
                <a:ea typeface="经典特黑简" panose="02010609010101010101" charset="-122"/>
                <a:sym typeface="Arial" panose="020b0604020202020204" pitchFamily="34" charset="0"/>
              </a:rPr>
              <a:t>讲</a:t>
            </a:r>
          </a:p>
          <a:p>
            <a:pPr algn="ctr">
              <a:lnSpc>
                <a:spcPct val="100000"/>
              </a:lnSpc>
            </a:pPr>
            <a:r>
              <a:rPr lang="zh-CN" altLang="en-US" sz="6600" b="0">
                <a:solidFill>
                  <a:schemeClr val="tx2"/>
                </a:solidFill>
                <a:latin typeface="经典特黑简" panose="02010609010101010101" charset="-122"/>
                <a:ea typeface="经典特黑简" panose="02010609010101010101" charset="-122"/>
                <a:sym typeface="Arial" panose="020b0604020202020204" pitchFamily="34" charset="0"/>
              </a:rPr>
              <a:t>解</a:t>
            </a:r>
          </a:p>
        </p:txBody>
      </p:sp>
      <p:sp>
        <p:nvSpPr>
          <p:cNvPr id="3" name="标题 1"/>
          <p:cNvSpPr>
            <a:spLocks noGrp="1"/>
          </p:cNvSpPr>
          <p:nvPr/>
        </p:nvSpPr>
        <p:spPr>
          <a:xfrm>
            <a:off x="1569720" y="358775"/>
            <a:ext cx="9777730" cy="5968365"/>
          </a:xfrm>
          <a:prstGeom prst="rect">
            <a:avLst/>
          </a:prstGeom>
        </p:spPr>
        <p:txBody>
          <a:bodyPr vert="horz" lIns="101600" tIns="38100" rIns="76200" bIns="38100" rtlCol="0" anchor="t" anchorCtr="0">
            <a:noAutofit/>
            <a:scene3d>
              <a:camera prst="orthographicFront"/>
              <a:lightRig rig="soft" dir="t">
                <a:rot lat="0" lon="0" rev="15600000"/>
              </a:lightRig>
            </a:scene3d>
            <a:sp3d extrusionH="57150" prstMaterial="softEdge">
              <a:bevelT w="25400" h="38100"/>
            </a:sp3d>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lnSpc>
                <a:spcPct val="130000"/>
              </a:lnSpc>
            </a:pPr>
            <a:r>
              <a:rPr lang="zh-CN" altLang="en-US" sz="4000">
                <a:solidFill>
                  <a:srgbClr val="FF0000"/>
                </a:solidFill>
                <a:effectLst/>
              </a:rPr>
              <a:t>分论点小课堂</a:t>
            </a:r>
          </a:p>
          <a:p>
            <a:pPr>
              <a:lnSpc>
                <a:spcPct val="130000"/>
              </a:lnSpc>
            </a:pPr>
            <a:r>
              <a:rPr lang="zh-CN" altLang="en-US">
                <a:solidFill>
                  <a:srgbClr val="FF0000"/>
                </a:solidFill>
                <a:effectLst/>
              </a:rPr>
              <a:t>★分论点的概念：</a:t>
            </a:r>
          </a:p>
          <a:p>
            <a:pPr>
              <a:lnSpc>
                <a:spcPct val="130000"/>
              </a:lnSpc>
            </a:pPr>
            <a:r>
              <a:rPr lang="zh-CN" altLang="en-US">
                <a:solidFill>
                  <a:srgbClr val="7030A0"/>
                </a:solidFill>
                <a:effectLst/>
              </a:rPr>
              <a:t>论证某一方面观点，某一事理，从不同角度，不同侧面，不同层次展开，这每一层、每一面，就是一个分论点。</a:t>
            </a:r>
          </a:p>
          <a:p>
            <a:pPr>
              <a:lnSpc>
                <a:spcPct val="130000"/>
              </a:lnSpc>
            </a:pPr>
            <a:r>
              <a:rPr lang="zh-CN" altLang="en-US">
                <a:solidFill>
                  <a:srgbClr val="FF0000"/>
                </a:solidFill>
                <a:effectLst/>
              </a:rPr>
              <a:t>★分论点的特点：</a:t>
            </a:r>
          </a:p>
          <a:p>
            <a:pPr>
              <a:lnSpc>
                <a:spcPct val="130000"/>
              </a:lnSpc>
            </a:pPr>
            <a:r>
              <a:rPr lang="zh-CN" altLang="en-US">
                <a:solidFill>
                  <a:srgbClr val="7030A0"/>
                </a:solidFill>
                <a:effectLst/>
              </a:rPr>
              <a:t>1.分论点一般放在每一段的开头，单独成段。 </a:t>
            </a:r>
          </a:p>
          <a:p>
            <a:pPr>
              <a:lnSpc>
                <a:spcPct val="130000"/>
              </a:lnSpc>
            </a:pPr>
            <a:r>
              <a:rPr lang="zh-CN" altLang="en-US">
                <a:solidFill>
                  <a:srgbClr val="7030A0"/>
                </a:solidFill>
                <a:effectLst/>
              </a:rPr>
              <a:t>2.分论点数量以三个为佳，至少两个，不超过四个。</a:t>
            </a:r>
          </a:p>
          <a:p>
            <a:pPr>
              <a:lnSpc>
                <a:spcPct val="130000"/>
              </a:lnSpc>
            </a:pPr>
            <a:r>
              <a:rPr lang="zh-CN" altLang="en-US">
                <a:solidFill>
                  <a:srgbClr val="7030A0"/>
                </a:solidFill>
                <a:effectLst/>
              </a:rPr>
              <a:t>3.分论点的语言要精练，一般控制在25字左右。</a:t>
            </a:r>
          </a:p>
          <a:p>
            <a:pPr>
              <a:lnSpc>
                <a:spcPct val="130000"/>
              </a:lnSpc>
            </a:pPr>
            <a:r>
              <a:rPr lang="zh-CN" altLang="en-US">
                <a:solidFill>
                  <a:srgbClr val="7030A0"/>
                </a:solidFill>
                <a:effectLst/>
              </a:rPr>
              <a:t>4.分论点的句式结构要一致，使中间几段构成排比段。</a:t>
            </a:r>
          </a:p>
          <a:p>
            <a:pPr>
              <a:lnSpc>
                <a:spcPct val="130000"/>
              </a:lnSpc>
            </a:pPr>
            <a:r>
              <a:rPr lang="zh-CN" altLang="en-US">
                <a:solidFill>
                  <a:srgbClr val="7030A0"/>
                </a:solidFill>
                <a:effectLst/>
              </a:rPr>
              <a:t>5.分论点的表述要紧扣话题的关键字眼，以保证每一段都扣题。</a:t>
            </a:r>
          </a:p>
          <a:p>
            <a:pPr>
              <a:lnSpc>
                <a:spcPct val="130000"/>
              </a:lnSpc>
            </a:pPr>
            <a:r>
              <a:rPr lang="zh-CN" altLang="en-US">
                <a:solidFill>
                  <a:srgbClr val="7030A0"/>
                </a:solidFill>
                <a:effectLst/>
              </a:rPr>
              <a:t>6.常用修辞：比喻、引用、化用、设问等。</a:t>
            </a:r>
          </a:p>
        </p:txBody>
      </p:sp>
      <p:pic>
        <p:nvPicPr>
          <p:cNvPr id="8" name="图片 7"/>
          <p:cNvPicPr>
            <a:picLocks noChangeAspect="1"/>
          </p:cNvPicPr>
          <p:nvPr/>
        </p:nvPicPr>
        <p:blipFill>
          <a:blip r:embed="rId9">
            <a:clrChange>
              <a:clrFrom>
                <a:srgbClr val="FFFFFF">
                  <a:alpha val="100000"/>
                </a:srgbClr>
              </a:clrFrom>
              <a:clrTo>
                <a:srgbClr val="FFFFFF">
                  <a:alpha val="100000"/>
                  <a:alpha val="0"/>
                </a:srgbClr>
              </a:clrTo>
            </a:clrChange>
          </a:blip>
          <a:srcRect b="76455"/>
          <a:stretch>
            <a:fillRect/>
          </a:stretch>
        </p:blipFill>
        <p:spPr>
          <a:xfrm>
            <a:off x="8728075" y="139065"/>
            <a:ext cx="3276600" cy="1404620"/>
          </a:xfrm>
          <a:prstGeom prst="rect">
            <a:avLst/>
          </a:prstGeom>
        </p:spPr>
      </p:pic>
      <p:pic>
        <p:nvPicPr>
          <p:cNvPr id="9" name="图片 8"/>
          <p:cNvPicPr>
            <a:picLocks noChangeAspect="1"/>
          </p:cNvPicPr>
          <p:nvPr/>
        </p:nvPicPr>
        <p:blipFill>
          <a:blip r:embed="rId10">
            <a:clrChange>
              <a:clrFrom>
                <a:srgbClr val="F5F5F5">
                  <a:alpha val="100000"/>
                </a:srgbClr>
              </a:clrFrom>
              <a:clrTo>
                <a:srgbClr val="F5F5F5">
                  <a:alpha val="100000"/>
                  <a:alpha val="0"/>
                </a:srgbClr>
              </a:clrTo>
            </a:clrChange>
          </a:blip>
          <a:stretch>
            <a:fillRect/>
          </a:stretch>
        </p:blipFill>
        <p:spPr>
          <a:xfrm>
            <a:off x="9509760" y="2783205"/>
            <a:ext cx="2247900" cy="1914525"/>
          </a:xfrm>
          <a:prstGeom prst="rect">
            <a:avLst/>
          </a:prstGeom>
        </p:spPr>
      </p:pic>
    </p:spTree>
    <p:custDataLst>
      <p:tags r:id="rId11"/>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903345" y="2487295"/>
            <a:ext cx="3845560" cy="1198880"/>
          </a:xfrm>
          <a:prstGeom prst="rect">
            <a:avLst/>
          </a:prstGeom>
          <a:noFill/>
          <a:ln>
            <a:noFill/>
          </a:ln>
        </p:spPr>
        <p:txBody>
          <a:bodyPr wrap="none" rtlCol="0" anchor="t">
            <a:spAutoFit/>
          </a:bodyPr>
          <a:lstStyle/>
          <a:p>
            <a:pPr algn="ctr"/>
            <a:r>
              <a:rPr lang="zh-CN" altLang="en-US" sz="7200" b="1">
                <a:ln w="12700">
                  <a:solidFill>
                    <a:srgbClr val="FFFF00"/>
                  </a:solidFill>
                  <a:prstDash val="solid"/>
                </a:ln>
                <a:solidFill>
                  <a:srgbClr val="7030A0"/>
                </a:solidFill>
                <a:effectLst/>
                <a:latin typeface="经典特黑简" panose="02010609010101010101" charset="-122"/>
                <a:ea typeface="经典特黑简" panose="02010609010101010101" charset="-122"/>
                <a:sym typeface="+mn-ea"/>
              </a:rPr>
              <a:t>命题示范</a:t>
            </a: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 name="图片 23"/>
          <p:cNvPicPr>
            <a:picLocks noChangeAspect="1"/>
          </p:cNvPicPr>
          <p:nvPr>
            <p:custDataLst>
              <p:tags r:id="rId3"/>
            </p:custDataLst>
          </p:nvPr>
        </p:nvPicPr>
        <p:blipFill>
          <a:blip r:embed="rId2"/>
          <a:stretch>
            <a:fillRect/>
          </a:stretch>
        </p:blipFill>
        <p:spPr>
          <a:xfrm>
            <a:off x="0" y="0"/>
            <a:ext cx="12192000" cy="1146810"/>
          </a:xfrm>
          <a:prstGeom prst="rect">
            <a:avLst/>
          </a:prstGeom>
        </p:spPr>
      </p:pic>
      <p:pic>
        <p:nvPicPr>
          <p:cNvPr id="25" name="图片 24"/>
          <p:cNvPicPr>
            <a:picLocks noChangeAspect="1"/>
          </p:cNvPicPr>
          <p:nvPr>
            <p:custDataLst>
              <p:tags r:id="rId5"/>
            </p:custDataLst>
          </p:nvPr>
        </p:nvPicPr>
        <p:blipFill>
          <a:blip r:embed="rId4"/>
          <a:stretch>
            <a:fillRect/>
          </a:stretch>
        </p:blipFill>
        <p:spPr>
          <a:xfrm flipH="1" flipV="1">
            <a:off x="0" y="5781040"/>
            <a:ext cx="12192000" cy="1084580"/>
          </a:xfrm>
          <a:prstGeom prst="rect">
            <a:avLst/>
          </a:prstGeom>
        </p:spPr>
      </p:pic>
      <p:sp>
        <p:nvSpPr>
          <p:cNvPr id="3" name="标题 3"/>
          <p:cNvSpPr/>
          <p:nvPr/>
        </p:nvSpPr>
        <p:spPr>
          <a:xfrm>
            <a:off x="1362075" y="354330"/>
            <a:ext cx="7171690" cy="695325"/>
          </a:xfrm>
          <a:prstGeom prst="rect">
            <a:avLst/>
          </a:prstGeo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algn="ctr"/>
            <a:r>
              <a:rPr sz="4400">
                <a:solidFill>
                  <a:srgbClr val="FF0000"/>
                </a:solidFill>
                <a:latin typeface="黑体" panose="02010609060101010101" charset="-122"/>
                <a:ea typeface="黑体" panose="02010609060101010101" charset="-122"/>
                <a:sym typeface="Arial" panose="020b0604020202020204" pitchFamily="34" charset="0"/>
              </a:rPr>
              <a:t>2021年全国课标乙卷</a:t>
            </a:r>
          </a:p>
        </p:txBody>
      </p:sp>
      <p:sp>
        <p:nvSpPr>
          <p:cNvPr id="16" name="文本框 15"/>
          <p:cNvSpPr txBox="1"/>
          <p:nvPr>
            <p:custDataLst>
              <p:tags r:id="rId6"/>
            </p:custDataLst>
          </p:nvPr>
        </p:nvSpPr>
        <p:spPr>
          <a:xfrm>
            <a:off x="953135" y="1372235"/>
            <a:ext cx="7750810" cy="5019040"/>
          </a:xfrm>
          <a:prstGeom prst="rect">
            <a:avLst/>
          </a:prstGeom>
          <a:noFill/>
        </p:spPr>
        <p:txBody>
          <a:bodyPr wrap="square" lIns="91440" tIns="45720" rIns="91440" bIns="45720" rtlCol="0"/>
          <a:lstStyle>
            <a:defPPr>
              <a:defRPr lang="zh-CN"/>
            </a:defPPr>
            <a:lvl1pPr>
              <a:lnSpc>
                <a:spcPct val="120000"/>
              </a:lnSpc>
              <a:defRPr sz="2800" b="1" spc="200">
                <a:solidFill>
                  <a:srgbClr val="000000"/>
                </a:solidFill>
                <a:latin typeface="微软雅黑" panose="020b0503020204020204" charset="-122"/>
                <a:ea typeface="微软雅黑"/>
              </a:defRPr>
            </a:lvl1pPr>
          </a:lstStyle>
          <a:p>
            <a:pPr algn="l">
              <a:lnSpc>
                <a:spcPct val="110000"/>
              </a:lnSpc>
            </a:pPr>
            <a:r>
              <a:rPr lang="en-US" sz="1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002060"/>
                </a:solidFill>
                <a:latin typeface="Arial" panose="020b0604020202020204" pitchFamily="34" charset="0"/>
                <a:ea typeface="楷体" panose="02010609060101010101" pitchFamily="49" charset="-122"/>
                <a:sym typeface="Arial" panose="020b0604020202020204" pitchFamily="34" charset="0"/>
              </a:rPr>
              <a:t>古人常以比喻说明对理想的追求，涉及基础、方法、路径、目标及其关系等。如汉代扬雄就曾以射箭为喻，他说：“修身以为弓，矫思以为矢，立义以为的，奠而后发，发必中矣。”大意是，只要不断加强修养，端正思想，并将“义”作为确定的目标，再付诸行动，就能实现理想。</a:t>
            </a: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sz="2400">
                <a:solidFill>
                  <a:srgbClr val="FF0000"/>
                </a:solidFill>
                <a:latin typeface="Arial" panose="020b0604020202020204" pitchFamily="34" charset="0"/>
                <a:ea typeface="楷体" panose="02010609060101010101" pitchFamily="49" charset="-122"/>
                <a:sym typeface="Arial" panose="020b0604020202020204" pitchFamily="34" charset="0"/>
              </a:rPr>
              <a:t>上述材料能给追求理想的当代青年以启示，请结合你对自身发展的思考写一篇文章。</a:t>
            </a:r>
            <a:endParaRPr sz="2400">
              <a:solidFill>
                <a:srgbClr val="002060"/>
              </a:solidFill>
              <a:latin typeface="Arial" panose="020b0604020202020204" pitchFamily="34" charset="0"/>
              <a:ea typeface="楷体" panose="02010609060101010101" pitchFamily="49" charset="-122"/>
              <a:sym typeface="Arial" panose="020b0604020202020204" pitchFamily="34" charset="0"/>
            </a:endParaRPr>
          </a:p>
          <a:p>
            <a:pPr algn="l">
              <a:lnSpc>
                <a:spcPct val="110000"/>
              </a:lnSpc>
            </a:pPr>
            <a:r>
              <a:rPr lang="en-US" sz="2400">
                <a:solidFill>
                  <a:srgbClr val="002060"/>
                </a:solidFill>
                <a:latin typeface="Arial" panose="020b0604020202020204" pitchFamily="34" charset="0"/>
                <a:ea typeface="楷体" panose="02010609060101010101" pitchFamily="49" charset="-122"/>
                <a:sym typeface="Arial" panose="020b0604020202020204" pitchFamily="34" charset="0"/>
              </a:rPr>
              <a:t>  </a:t>
            </a:r>
            <a:r>
              <a:rPr lang="en-US" sz="2400">
                <a:solidFill>
                  <a:srgbClr val="7030A0"/>
                </a:solidFill>
                <a:latin typeface="Arial" panose="020b0604020202020204" pitchFamily="34" charset="0"/>
                <a:ea typeface="楷体" panose="02010609060101010101" pitchFamily="49" charset="-122"/>
                <a:sym typeface="Arial" panose="020b0604020202020204" pitchFamily="34" charset="0"/>
              </a:rPr>
              <a:t>  </a:t>
            </a:r>
            <a:r>
              <a:rPr sz="2400">
                <a:solidFill>
                  <a:srgbClr val="7030A0"/>
                </a:solidFill>
                <a:latin typeface="Arial" panose="020b0604020202020204" pitchFamily="34" charset="0"/>
                <a:ea typeface="楷体" panose="02010609060101010101" pitchFamily="49" charset="-122"/>
                <a:sym typeface="Arial" panose="020b0604020202020204" pitchFamily="34" charset="0"/>
              </a:rPr>
              <a:t>要求：选准角度，确定立意，明确文体，自拟标题；不要套作，不得抄袭；不得泄露个人信息；不少于800字。</a:t>
            </a:r>
          </a:p>
        </p:txBody>
      </p:sp>
      <p:pic>
        <p:nvPicPr>
          <p:cNvPr id="22" name="图片 21"/>
          <p:cNvPicPr>
            <a:picLocks noChangeAspect="1"/>
          </p:cNvPicPr>
          <p:nvPr>
            <p:custDataLst>
              <p:tags r:id="rId8"/>
            </p:custDataLst>
          </p:nvPr>
        </p:nvPicPr>
        <p:blipFill>
          <a:blip r:embed="rId7"/>
          <a:stretch>
            <a:fillRect/>
          </a:stretch>
        </p:blipFill>
        <p:spPr>
          <a:xfrm>
            <a:off x="0" y="5001895"/>
            <a:ext cx="1362075" cy="1990725"/>
          </a:xfrm>
          <a:prstGeom prst="rect">
            <a:avLst/>
          </a:prstGeom>
        </p:spPr>
      </p:pic>
      <p:pic>
        <p:nvPicPr>
          <p:cNvPr id="5" name="图片 4"/>
          <p:cNvPicPr>
            <a:picLocks noChangeAspect="1"/>
          </p:cNvPicPr>
          <p:nvPr/>
        </p:nvPicPr>
        <p:blipFill>
          <a:blip r:embed="rId9">
            <a:clrChange>
              <a:clrFrom>
                <a:srgbClr val="000000">
                  <a:alpha val="100000"/>
                </a:srgbClr>
              </a:clrFrom>
              <a:clrTo>
                <a:srgbClr val="000000">
                  <a:alpha val="100000"/>
                  <a:alpha val="0"/>
                </a:srgbClr>
              </a:clrTo>
            </a:clrChange>
          </a:blip>
          <a:stretch>
            <a:fillRect/>
          </a:stretch>
        </p:blipFill>
        <p:spPr>
          <a:xfrm>
            <a:off x="9255125" y="0"/>
            <a:ext cx="2936875" cy="1758950"/>
          </a:xfrm>
          <a:prstGeom prst="rect">
            <a:avLst/>
          </a:prstGeom>
          <a:effectLst>
            <a:softEdge rad="444500"/>
          </a:effectLst>
        </p:spPr>
      </p:pic>
      <p:pic>
        <p:nvPicPr>
          <p:cNvPr id="11" name="图片 10"/>
          <p:cNvPicPr>
            <a:picLocks noChangeAspect="1"/>
          </p:cNvPicPr>
          <p:nvPr/>
        </p:nvPicPr>
        <p:blipFill>
          <a:blip r:embed="rId10">
            <a:clrChange>
              <a:clrFrom>
                <a:srgbClr val="FFFFFF">
                  <a:alpha val="100000"/>
                </a:srgbClr>
              </a:clrFrom>
              <a:clrTo>
                <a:srgbClr val="FFFFFF">
                  <a:alpha val="100000"/>
                  <a:alpha val="0"/>
                </a:srgbClr>
              </a:clrTo>
            </a:clrChange>
          </a:blip>
          <a:srcRect l="5403" t="4040" r="8457" b="12783"/>
          <a:stretch>
            <a:fillRect/>
          </a:stretch>
        </p:blipFill>
        <p:spPr>
          <a:xfrm>
            <a:off x="8880475" y="2088515"/>
            <a:ext cx="3075305" cy="3159125"/>
          </a:xfrm>
          <a:prstGeom prst="rect">
            <a:avLst/>
          </a:prstGeom>
        </p:spPr>
      </p:pic>
    </p:spTree>
    <p:custDataLst>
      <p:tags r:id="rId11"/>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101.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102.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10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104.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ags/tag105.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106.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107.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108.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109.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111.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112.xml><?xml version="1.0" encoding="utf-8"?>
<p:tagLst xmlns:p="http://schemas.openxmlformats.org/presentationml/2006/main">
  <p:tag name="KSO_WM_TEMPLATE_CATEGORY" val="custom"/>
  <p:tag name="KSO_WM_TEMPLATE_INDEX" val="20207617"/>
</p:tagLst>
</file>

<file path=ppt/tags/tag11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114.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115.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116.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117.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118.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119.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121.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122.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12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124.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125.xml><?xml version="1.0" encoding="utf-8"?>
<p:tagLst xmlns:p="http://schemas.openxmlformats.org/presentationml/2006/main">
  <p:tag name="KSO_WM_TEMPLATE_CATEGORY" val="custom"/>
  <p:tag name="KSO_WM_TEMPLATE_INDEX" val="20207617"/>
</p:tagLst>
</file>

<file path=ppt/tags/tag126.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127.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128.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ags/tag129.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131.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132.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133.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ags/tag134.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135.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136.xml><?xml version="1.0" encoding="utf-8"?>
<p:tagLst xmlns:p="http://schemas.openxmlformats.org/presentationml/2006/main">
  <p:tag name="KSO_WM_TEMPLATE_CATEGORY" val="custom"/>
  <p:tag name="KSO_WM_TEMPLATE_INDEX" val="20207617"/>
</p:tagLst>
</file>

<file path=ppt/tags/tag137.xml><?xml version="1.0" encoding="utf-8"?>
<p:tagLst xmlns:p="http://schemas.openxmlformats.org/presentationml/2006/main">
  <p:tag name="AS_OS" val="Unix 3.10 unknown"/>
  <p:tag name="AS_RELEASE_DATE" val="2020.11.30"/>
  <p:tag name="AS_TITLE" val="Aspose.Slides for Java"/>
  <p:tag name="AS_VERSION" val="20.1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6.xml><?xml version="1.0" encoding="utf-8"?>
<p:tagLst xmlns:p="http://schemas.openxmlformats.org/presentationml/2006/main">
  <p:tag name="KSO_WM_BEAUTIFY_FLAG" val="#wm#"/>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_0**"/>
  <p:tag name="KSO_WM_UNIT_LAYERLEVEL" val="1"/>
</p:tagLst>
</file>

<file path=ppt/tags/tag27.xml><?xml version="1.0" encoding="utf-8"?>
<p:tagLst xmlns:p="http://schemas.openxmlformats.org/presentationml/2006/main">
  <p:tag name="KSO_WM_BEAUTIFY_FLAG" val="#wm#"/>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_0**"/>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7617"/>
  <p:tag name="KSO_WM_TEMPLATE_MASTER_TYPE" val="0"/>
  <p:tag name="KSO_WM_TEMPLATE_SUBCATEGORY" val="0"/>
  <p:tag name="KSO_WM_TEMPLATE_THUMBS_INDEX" val="1、4、5、6、8、10、11、12、13"/>
</p:tagLst>
</file>

<file path=ppt/tags/tag32.xml><?xml version="1.0" encoding="utf-8"?>
<p:tagLst xmlns:p="http://schemas.openxmlformats.org/presentationml/2006/main">
  <p:tag name="KSO_WM_TEMPLATE_CATEGORY" val="custom"/>
  <p:tag name="KSO_WM_TEMPLATE_INDEX" val="20207617"/>
</p:tagLst>
</file>

<file path=ppt/tags/tag3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34.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35.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TYPE" val="a"/>
  <p:tag name="KSO_WM_UNIT_USESOURCEFORMAT_APPLY" val="1"/>
  <p:tag name="KSO_WM_UNIT_VALUE" val="10"/>
</p:tagLst>
</file>

<file path=ppt/tags/tag36.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37.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38.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39.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TYPE" val="a"/>
  <p:tag name="KSO_WM_UNIT_USESOURCEFORMAT_APPLY" val="1"/>
  <p:tag name="KSO_WM_UNIT_VALUE" val="10"/>
</p:tagLst>
</file>

<file path=ppt/tags/tag41.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42.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4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44.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45.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TYPE" val="a"/>
  <p:tag name="KSO_WM_UNIT_USESOURCEFORMAT_APPLY" val="1"/>
  <p:tag name="KSO_WM_UNIT_VALUE" val="10"/>
</p:tagLst>
</file>

<file path=ppt/tags/tag46.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47.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48.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49.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TYPE" val="a"/>
  <p:tag name="KSO_WM_UNIT_USESOURCEFORMAT_APPLY" val="1"/>
  <p:tag name="KSO_WM_UNIT_VALUE" val="10"/>
</p:tagLst>
</file>

<file path=ppt/tags/tag51.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52.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TYPE" val="a"/>
  <p:tag name="KSO_WM_UNIT_USESOURCEFORMAT_APPLY" val="1"/>
  <p:tag name="KSO_WM_UNIT_VALUE" val="10"/>
</p:tagLst>
</file>

<file path=ppt/tags/tag5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TYPE" val="a"/>
  <p:tag name="KSO_WM_UNIT_USESOURCEFORMAT_APPLY" val="1"/>
  <p:tag name="KSO_WM_UNIT_VALUE" val="10"/>
</p:tagLst>
</file>

<file path=ppt/tags/tag54.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55.xml><?xml version="1.0" encoding="utf-8"?>
<p:tagLst xmlns:p="http://schemas.openxmlformats.org/presentationml/2006/main">
  <p:tag name="KSO_WM_TEMPLATE_CATEGORY" val="custom"/>
  <p:tag name="KSO_WM_TEMPLATE_INDEX" val="20207617"/>
</p:tagLst>
</file>

<file path=ppt/tags/tag56.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57.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58.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59.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TYPE" val="a"/>
  <p:tag name="KSO_WM_UNIT_USESOURCEFORMAT_APPLY" val="1"/>
  <p:tag name="KSO_WM_UNIT_VALUE" val="10"/>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61.xml><?xml version="1.0" encoding="utf-8"?>
<p:tagLst xmlns:p="http://schemas.openxmlformats.org/presentationml/2006/main">
  <p:tag name="KSO_WM_TEMPLATE_CATEGORY" val="custom"/>
  <p:tag name="KSO_WM_TEMPLATE_INDEX" val="20207617"/>
</p:tagLst>
</file>

<file path=ppt/tags/tag62.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6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64.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TYPE" val="a"/>
  <p:tag name="KSO_WM_UNIT_USESOURCEFORMAT_APPLY" val="1"/>
  <p:tag name="KSO_WM_UNIT_VALUE" val="10"/>
</p:tagLst>
</file>

<file path=ppt/tags/tag65.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66.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67.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68.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69.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NDEX" val="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TYPE" val="a"/>
  <p:tag name="KSO_WM_UNIT_USESOURCEFORMAT_APPLY" val="1"/>
  <p:tag name="KSO_WM_UNIT_VALUE" val="10"/>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71.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72.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7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74.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ags/tag75.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76.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77.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78.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79.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81.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82.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8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84.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ags/tag85.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86.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87.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88.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89.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91.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92.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93.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94.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ags/tag95.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3"/>
  <p:tag name="KSO_WM_UNIT_INDEX" val="3"/>
  <p:tag name="KSO_WM_UNIT_LAYERLEVEL" val="1"/>
  <p:tag name="KSO_WM_UNIT_TYPE" val="i"/>
  <p:tag name="KSO_WM_UNIT_USESOURCEFORMAT_APPLY" val="1"/>
</p:tagLst>
</file>

<file path=ppt/tags/tag96.xml><?xml version="1.0" encoding="utf-8"?>
<p:tagLst xmlns:p="http://schemas.openxmlformats.org/presentationml/2006/main">
  <p:tag name="KSO_WM_BEAUTIFY_FLAG" val="#wm#"/>
  <p:tag name="KSO_WM_DIAGRAM_GROUP_CODE" val="l1-5"/>
  <p:tag name="KSO_WM_SLIDE_DIAGTYPE" val="l"/>
  <p:tag name="KSO_WM_SLIDE_ID" val="custom20207617_11"/>
  <p:tag name="KSO_WM_SLIDE_INDEX" val="11"/>
  <p:tag name="KSO_WM_SLIDE_ITEM_CNT" val="3"/>
  <p:tag name="KSO_WM_SLIDE_LAYOUT" val="a_l"/>
  <p:tag name="KSO_WM_SLIDE_LAYOUT_CNT" val="1_1"/>
  <p:tag name="KSO_WM_SLIDE_POSITION" val="51.8*150.6"/>
  <p:tag name="KSO_WM_SLIDE_SIZE" val="646.107*303.882"/>
  <p:tag name="KSO_WM_SLIDE_SUBTYPE" val="diag"/>
  <p:tag name="KSO_WM_SLIDE_TYPE" val="text"/>
  <p:tag name="KSO_WM_TAG_VERSION" val="1.0"/>
  <p:tag name="KSO_WM_TEMPLATE_CATEGORY" val="custom"/>
  <p:tag name="KSO_WM_TEMPLATE_COLOR_TYPE" val="1"/>
  <p:tag name="KSO_WM_TEMPLATE_INDEX" val="20207617"/>
  <p:tag name="KSO_WM_TEMPLATE_MASTER_TYPE" val="0"/>
  <p:tag name="KSO_WM_TEMPLATE_SUBCATEGORY" val="0"/>
</p:tagLst>
</file>

<file path=ppt/tags/tag97.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1"/>
  <p:tag name="KSO_WM_UNIT_INDEX" val="1"/>
  <p:tag name="KSO_WM_UNIT_LAYERLEVEL" val="1"/>
  <p:tag name="KSO_WM_UNIT_TYPE" val="i"/>
  <p:tag name="KSO_WM_UNIT_USESOURCEFORMAT_APPLY" val="1"/>
</p:tagLst>
</file>

<file path=ppt/tags/tag98.xml><?xml version="1.0" encoding="utf-8"?>
<p:tagLst xmlns:p="http://schemas.openxmlformats.org/presentationml/2006/main">
  <p:tag name="KSO_WM_BEAUTIFY_FLAG" val="#wm#"/>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i*2"/>
  <p:tag name="KSO_WM_UNIT_INDEX" val="2"/>
  <p:tag name="KSO_WM_UNIT_LAYERLEVEL" val="1"/>
  <p:tag name="KSO_WM_UNIT_TYPE" val="i"/>
  <p:tag name="KSO_WM_UNIT_USESOURCEFORMAT_APPLY" val="1"/>
</p:tagLst>
</file>

<file path=ppt/tags/tag99.xml><?xml version="1.0" encoding="utf-8"?>
<p:tagLst xmlns:p="http://schemas.openxmlformats.org/presentationml/2006/main">
  <p:tag name="KSO_WM_DIAGRAM_GROUP_CODE" val="l1-5"/>
  <p:tag name="KSO_WM_TAG_VERSION" val="1.0"/>
  <p:tag name="KSO_WM_TEMPLATE_CATEGORY" val="custom"/>
  <p:tag name="KSO_WM_TEMPLATE_INDEX" val="20207617"/>
  <p:tag name="KSO_WM_UNIT_COMPATIBLE" val="0"/>
  <p:tag name="KSO_WM_UNIT_DIAGRAM_ISNUMVISUAL" val="0"/>
  <p:tag name="KSO_WM_UNIT_DIAGRAM_ISREFERUNIT" val="0"/>
  <p:tag name="KSO_WM_UNIT_HIGHLIGHT" val="0"/>
  <p:tag name="KSO_WM_UNIT_ID" val="custom20207617_11*a*1"/>
  <p:tag name="KSO_WM_UNIT_ISCONTENTSTITLE" val="0"/>
  <p:tag name="KSO_WM_UNIT_ISNUMDGMTITLE" val="0"/>
  <p:tag name="KSO_WM_UNIT_LAYERLEVEL" val="1"/>
  <p:tag name="KSO_WM_UNIT_NOCLEAR" val="0"/>
  <p:tag name="KSO_WM_UNIT_PRESET_TEXT" val="单击此处添加标题"/>
  <p:tag name="KSO_WM_UNIT_TEXT_FILL_FORE_SCHEMECOLOR_INDEX" val="15"/>
  <p:tag name="KSO_WM_UNIT_TEXT_FILL_TYPE" val="1"/>
  <p:tag name="KSO_WM_UNIT_USESOURCEFORMAT_APPLY" val="1"/>
  <p:tag name="KSO_WM_UNIT_VALUE" val="10"/>
</p:tagLst>
</file>

<file path=ppt/theme/theme1.xml><?xml version="1.0" encoding="utf-8"?>
<a:theme xmlns:r="http://schemas.openxmlformats.org/officeDocument/2006/relationships" xmlns:a="http://schemas.openxmlformats.org/drawingml/2006/main" name="1_Office 主题​​">
  <a:themeElements>
    <a:clrScheme name="7617">
      <a:dk1>
        <a:sysClr val="windowText" lastClr="000000"/>
      </a:dk1>
      <a:lt1>
        <a:sysClr val="window" lastClr="FFFFFF"/>
      </a:lt1>
      <a:dk2>
        <a:srgbClr val="D92C16"/>
      </a:dk2>
      <a:lt2>
        <a:srgbClr val="FFFFFF"/>
      </a:lt2>
      <a:accent1>
        <a:srgbClr val="CB0121"/>
      </a:accent1>
      <a:accent2>
        <a:srgbClr val="D53420"/>
      </a:accent2>
      <a:accent3>
        <a:srgbClr val="E0671F"/>
      </a:accent3>
      <a:accent4>
        <a:srgbClr val="EA991F"/>
      </a:accent4>
      <a:accent5>
        <a:srgbClr val="F5CC1E"/>
      </a:accent5>
      <a:accent6>
        <a:srgbClr val="FFFF1D"/>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169</Paragraphs>
  <Slides>26</Slides>
  <Notes>0</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26</vt:i4>
      </vt:variant>
    </vt:vector>
  </HeadingPairs>
  <TitlesOfParts>
    <vt:vector baseType="lpstr" size="33">
      <vt:lpstr>Arial</vt:lpstr>
      <vt:lpstr>微软雅黑</vt:lpstr>
      <vt:lpstr>楷体</vt:lpstr>
      <vt:lpstr>汉仪尚巍手书W</vt:lpstr>
      <vt:lpstr>黑体</vt:lpstr>
      <vt:lpstr>经典特黑简</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2021-12-20T15:45:20.328</cp:lastPrinted>
  <dcterms:created xsi:type="dcterms:W3CDTF">2021-12-20T15:45:20Z</dcterms:created>
  <dcterms:modified xsi:type="dcterms:W3CDTF">2021-12-20T07:45:23Z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